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23409275" cy="13166725"/>
  <p:notesSz cx="6858000" cy="9144000"/>
  <p:defaultTextStyle>
    <a:defPPr>
      <a:defRPr lang="en-US"/>
    </a:defPPr>
    <a:lvl1pPr marL="0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5022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90044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35066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80088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25110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70132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15154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60176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D55D980-2015-E244-A353-363B72F43246}">
          <p14:sldIdLst>
            <p14:sldId id="256"/>
            <p14:sldId id="257"/>
          </p14:sldIdLst>
        </p14:section>
        <p14:section name="Topic 1" id="{956B86C6-8970-1948-A396-9DA766264116}">
          <p14:sldIdLst>
            <p14:sldId id="258"/>
            <p14:sldId id="259"/>
            <p14:sldId id="260"/>
          </p14:sldIdLst>
        </p14:section>
        <p14:section name="Topic 2" id="{0130BFAF-997A-1E4B-A02E-1539FD9EF217}">
          <p14:sldIdLst>
            <p14:sldId id="262"/>
            <p14:sldId id="263"/>
            <p14:sldId id="264"/>
          </p14:sldIdLst>
        </p14:section>
        <p14:section name="Topic 3" id="{6A159391-41A8-E34C-8BAF-E30AFB3D8668}">
          <p14:sldIdLst>
            <p14:sldId id="265"/>
            <p14:sldId id="266"/>
            <p14:sldId id="267"/>
          </p14:sldIdLst>
        </p14:section>
        <p14:section name="Recapitulación" id="{00E8990E-C304-374F-8354-B9600CAA9B5F}">
          <p14:sldIdLst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77990" autoAdjust="0"/>
  </p:normalViewPr>
  <p:slideViewPr>
    <p:cSldViewPr snapToGrid="0" snapToObjects="1">
      <p:cViewPr>
        <p:scale>
          <a:sx n="35" d="100"/>
          <a:sy n="35" d="100"/>
        </p:scale>
        <p:origin x="-1488" y="-80"/>
      </p:cViewPr>
      <p:guideLst>
        <p:guide orient="horz" pos="6067"/>
        <p:guide orient="horz" pos="4147"/>
        <p:guide orient="horz" pos="2181"/>
        <p:guide pos="10858"/>
        <p:guide pos="14743"/>
        <p:guide pos="7315"/>
        <p:guide pos="3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54F0F-6749-C741-A39E-4EBE4AACD349}" type="datetimeFigureOut">
              <a:rPr lang="en-US" smtClean="0"/>
              <a:t>2/28/15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7E769-4EDC-394B-8956-88153E54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59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Describir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prestación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implicaciones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enseñanza-aprendizaje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estudiantes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impedimentos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2.1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Relacionar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conocimientos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básicos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sobre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aplicaciones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diferentes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categorías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impedimentos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cubiertas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legislación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vigente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2.2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críticamente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dificultades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confrontan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estudiantes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impedimentos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recibir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ágiles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necesidades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2.3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basados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trabajo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(maestros,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especialistas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administradores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suplidores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estudiantes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familia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35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2.3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basados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trabajo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(maestros,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especialistas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administradores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suplidores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estudiantes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familia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6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2.3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basados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trabajo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(maestros,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especialistas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administradores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suplidores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estudiantes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familia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73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Describir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prestación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implicaciones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enseñanza-aprendizaje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estudiantes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impedimentos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2.1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Relacionar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conocimientos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básicos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sobre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aplicaciones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diferentes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categorías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impedimentos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cubiertas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legislación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vigente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2.2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críticamente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dificultades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confrontan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estudiantes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impedimentos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recibir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ágiles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necesidades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2.3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basados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trabajo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(maestros,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especialistas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administradores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suplidores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estudiantes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familia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5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Describir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prestación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implicaciones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enseñanza-aprendizaje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estudiantes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impedimentos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2.1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Relacionar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conocimientos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básicos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sobre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aplicaciones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diferentes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categorías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impedimentos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cubiertas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legislación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vigente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2.2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críticamente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dificultades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confrontan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estudiantes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impedimentos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recibir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ágiles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necesidades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2.3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basados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trabajo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(maestros,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especialistas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administradores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suplidores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estudiantes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familia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39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2.1 Relacionar los conocimientos básicos sobre aplicaciones de asistencia tecnológica con las diferentes categorías de impedimentos cubiertas por la legislación vigente.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12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2.1 Relacionar los conocimientos básicos sobre aplicaciones de asistencia tecnológica con las diferentes categorías de impedimentos cubiertas por la legislación vigente.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23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2.1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Relacionar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conocimientos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básicos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sobre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aplicaciones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diferentes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categorías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impedimentos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cubiertas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legislación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vigente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69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2.2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críticamente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dificultades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confrontan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estudiantes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impedimentos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recibir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ágiles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necesidades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53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2.2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críticamente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dificultades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confrontan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estudiantes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impedimentos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recibir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ágiles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necesidades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21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2.2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críticamente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dificultades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confrontan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estudiantes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impedimentos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recibir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ágiles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necesidades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06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2.3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asistencia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tecnológica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basados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trabajo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(maestros,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especialistas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administradores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suplidores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estudiantes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familia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E769-4EDC-394B-8956-88153E546F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6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5696" y="4090220"/>
            <a:ext cx="19897884" cy="2822312"/>
          </a:xfrm>
        </p:spPr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1391" y="7461144"/>
            <a:ext cx="16386493" cy="33648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  <a:lvl2pPr marL="1045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5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5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76532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entury Gothic"/>
                <a:cs typeface="Century Gothic"/>
              </a:defRPr>
            </a:lvl1pPr>
            <a:lvl2pPr>
              <a:defRPr>
                <a:latin typeface="Century Gothic"/>
                <a:cs typeface="Century Gothic"/>
              </a:defRPr>
            </a:lvl2pPr>
            <a:lvl3pPr>
              <a:defRPr>
                <a:latin typeface="Century Gothic"/>
                <a:cs typeface="Century Gothic"/>
              </a:defRPr>
            </a:lvl3pPr>
            <a:lvl4pPr>
              <a:defRPr>
                <a:latin typeface="Century Gothic"/>
                <a:cs typeface="Century Gothic"/>
              </a:defRPr>
            </a:lvl4pPr>
            <a:lvl5pPr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61020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449405" y="1011887"/>
            <a:ext cx="13484718" cy="21569657"/>
          </a:xfrm>
        </p:spPr>
        <p:txBody>
          <a:bodyPr vert="eaVert"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95252" y="1011887"/>
            <a:ext cx="40063999" cy="21569657"/>
          </a:xfrm>
        </p:spPr>
        <p:txBody>
          <a:bodyPr vert="eaVert"/>
          <a:lstStyle>
            <a:lvl1pPr>
              <a:defRPr>
                <a:latin typeface="Century Gothic"/>
                <a:cs typeface="Century Gothic"/>
              </a:defRPr>
            </a:lvl1pPr>
            <a:lvl2pPr>
              <a:defRPr>
                <a:latin typeface="Century Gothic"/>
                <a:cs typeface="Century Gothic"/>
              </a:defRPr>
            </a:lvl2pPr>
            <a:lvl3pPr>
              <a:defRPr>
                <a:latin typeface="Century Gothic"/>
                <a:cs typeface="Century Gothic"/>
              </a:defRPr>
            </a:lvl3pPr>
            <a:lvl4pPr>
              <a:defRPr>
                <a:latin typeface="Century Gothic"/>
                <a:cs typeface="Century Gothic"/>
              </a:defRPr>
            </a:lvl4pPr>
            <a:lvl5pPr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1667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  <a:lvl2pPr>
              <a:defRPr>
                <a:latin typeface="Century Gothic"/>
                <a:cs typeface="Century Gothic"/>
              </a:defRPr>
            </a:lvl2pPr>
            <a:lvl3pPr>
              <a:defRPr>
                <a:latin typeface="Century Gothic"/>
                <a:cs typeface="Century Gothic"/>
              </a:defRPr>
            </a:lvl3pPr>
            <a:lvl4pPr>
              <a:defRPr>
                <a:latin typeface="Century Gothic"/>
                <a:cs typeface="Century Gothic"/>
              </a:defRPr>
            </a:lvl4pPr>
            <a:lvl5pPr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75822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171" y="8460841"/>
            <a:ext cx="19897884" cy="2615058"/>
          </a:xfrm>
        </p:spPr>
        <p:txBody>
          <a:bodyPr anchor="t"/>
          <a:lstStyle>
            <a:lvl1pPr algn="l">
              <a:defRPr sz="9100" b="1" cap="all"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9171" y="5580621"/>
            <a:ext cx="19897884" cy="2880220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  <a:lvl2pPr marL="1045022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9004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3506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8008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251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7013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1515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6017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05193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95251" y="5897598"/>
            <a:ext cx="26774358" cy="16683947"/>
          </a:xfrm>
        </p:spPr>
        <p:txBody>
          <a:bodyPr/>
          <a:lstStyle>
            <a:lvl1pPr>
              <a:defRPr sz="6400">
                <a:latin typeface="Century Gothic"/>
                <a:cs typeface="Century Gothic"/>
              </a:defRPr>
            </a:lvl1pPr>
            <a:lvl2pPr>
              <a:defRPr sz="5500">
                <a:latin typeface="Century Gothic"/>
                <a:cs typeface="Century Gothic"/>
              </a:defRPr>
            </a:lvl2pPr>
            <a:lvl3pPr>
              <a:defRPr sz="4600">
                <a:latin typeface="Century Gothic"/>
                <a:cs typeface="Century Gothic"/>
              </a:defRPr>
            </a:lvl3pPr>
            <a:lvl4pPr>
              <a:defRPr sz="4100">
                <a:latin typeface="Century Gothic"/>
                <a:cs typeface="Century Gothic"/>
              </a:defRPr>
            </a:lvl4pPr>
            <a:lvl5pPr>
              <a:defRPr sz="4100">
                <a:latin typeface="Century Gothic"/>
                <a:cs typeface="Century Gothic"/>
              </a:defRPr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159764" y="5897598"/>
            <a:ext cx="26774358" cy="16683947"/>
          </a:xfrm>
        </p:spPr>
        <p:txBody>
          <a:bodyPr/>
          <a:lstStyle>
            <a:lvl1pPr>
              <a:defRPr sz="6400">
                <a:latin typeface="Century Gothic"/>
                <a:cs typeface="Century Gothic"/>
              </a:defRPr>
            </a:lvl1pPr>
            <a:lvl2pPr>
              <a:defRPr sz="5500">
                <a:latin typeface="Century Gothic"/>
                <a:cs typeface="Century Gothic"/>
              </a:defRPr>
            </a:lvl2pPr>
            <a:lvl3pPr>
              <a:defRPr sz="4600">
                <a:latin typeface="Century Gothic"/>
                <a:cs typeface="Century Gothic"/>
              </a:defRPr>
            </a:lvl3pPr>
            <a:lvl4pPr>
              <a:defRPr sz="4100">
                <a:latin typeface="Century Gothic"/>
                <a:cs typeface="Century Gothic"/>
              </a:defRPr>
            </a:lvl4pPr>
            <a:lvl5pPr>
              <a:defRPr sz="4100">
                <a:latin typeface="Century Gothic"/>
                <a:cs typeface="Century Gothic"/>
              </a:defRPr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1079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527280"/>
            <a:ext cx="21068348" cy="2194454"/>
          </a:xfrm>
        </p:spPr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64" y="2947275"/>
            <a:ext cx="10343162" cy="1228284"/>
          </a:xfrm>
        </p:spPr>
        <p:txBody>
          <a:bodyPr anchor="b"/>
          <a:lstStyle>
            <a:lvl1pPr marL="0" indent="0">
              <a:buNone/>
              <a:defRPr sz="5500" b="1">
                <a:latin typeface="Century Gothic"/>
                <a:cs typeface="Century Gothic"/>
              </a:defRPr>
            </a:lvl1pPr>
            <a:lvl2pPr marL="1045022" indent="0">
              <a:buNone/>
              <a:defRPr sz="4600" b="1"/>
            </a:lvl2pPr>
            <a:lvl3pPr marL="2090044" indent="0">
              <a:buNone/>
              <a:defRPr sz="4100" b="1"/>
            </a:lvl3pPr>
            <a:lvl4pPr marL="3135066" indent="0">
              <a:buNone/>
              <a:defRPr sz="3700" b="1"/>
            </a:lvl4pPr>
            <a:lvl5pPr marL="4180088" indent="0">
              <a:buNone/>
              <a:defRPr sz="3700" b="1"/>
            </a:lvl5pPr>
            <a:lvl6pPr marL="5225110" indent="0">
              <a:buNone/>
              <a:defRPr sz="3700" b="1"/>
            </a:lvl6pPr>
            <a:lvl7pPr marL="6270132" indent="0">
              <a:buNone/>
              <a:defRPr sz="3700" b="1"/>
            </a:lvl7pPr>
            <a:lvl8pPr marL="7315154" indent="0">
              <a:buNone/>
              <a:defRPr sz="3700" b="1"/>
            </a:lvl8pPr>
            <a:lvl9pPr marL="836017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0464" y="4175559"/>
            <a:ext cx="10343162" cy="7586107"/>
          </a:xfrm>
        </p:spPr>
        <p:txBody>
          <a:bodyPr/>
          <a:lstStyle>
            <a:lvl1pPr>
              <a:defRPr sz="5500">
                <a:latin typeface="Century Gothic"/>
                <a:cs typeface="Century Gothic"/>
              </a:defRPr>
            </a:lvl1pPr>
            <a:lvl2pPr>
              <a:defRPr sz="4600">
                <a:latin typeface="Century Gothic"/>
                <a:cs typeface="Century Gothic"/>
              </a:defRPr>
            </a:lvl2pPr>
            <a:lvl3pPr>
              <a:defRPr sz="4100">
                <a:latin typeface="Century Gothic"/>
                <a:cs typeface="Century Gothic"/>
              </a:defRPr>
            </a:lvl3pPr>
            <a:lvl4pPr>
              <a:defRPr sz="3700">
                <a:latin typeface="Century Gothic"/>
                <a:cs typeface="Century Gothic"/>
              </a:defRPr>
            </a:lvl4pPr>
            <a:lvl5pPr>
              <a:defRPr sz="3700">
                <a:latin typeface="Century Gothic"/>
                <a:cs typeface="Century Gothic"/>
              </a:defRPr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91588" y="2947275"/>
            <a:ext cx="10347225" cy="1228284"/>
          </a:xfrm>
        </p:spPr>
        <p:txBody>
          <a:bodyPr anchor="b"/>
          <a:lstStyle>
            <a:lvl1pPr marL="0" indent="0">
              <a:buNone/>
              <a:defRPr sz="5500" b="1">
                <a:latin typeface="Century Gothic"/>
                <a:cs typeface="Century Gothic"/>
              </a:defRPr>
            </a:lvl1pPr>
            <a:lvl2pPr marL="1045022" indent="0">
              <a:buNone/>
              <a:defRPr sz="4600" b="1"/>
            </a:lvl2pPr>
            <a:lvl3pPr marL="2090044" indent="0">
              <a:buNone/>
              <a:defRPr sz="4100" b="1"/>
            </a:lvl3pPr>
            <a:lvl4pPr marL="3135066" indent="0">
              <a:buNone/>
              <a:defRPr sz="3700" b="1"/>
            </a:lvl4pPr>
            <a:lvl5pPr marL="4180088" indent="0">
              <a:buNone/>
              <a:defRPr sz="3700" b="1"/>
            </a:lvl5pPr>
            <a:lvl6pPr marL="5225110" indent="0">
              <a:buNone/>
              <a:defRPr sz="3700" b="1"/>
            </a:lvl6pPr>
            <a:lvl7pPr marL="6270132" indent="0">
              <a:buNone/>
              <a:defRPr sz="3700" b="1"/>
            </a:lvl7pPr>
            <a:lvl8pPr marL="7315154" indent="0">
              <a:buNone/>
              <a:defRPr sz="3700" b="1"/>
            </a:lvl8pPr>
            <a:lvl9pPr marL="836017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91588" y="4175559"/>
            <a:ext cx="10347225" cy="7586107"/>
          </a:xfrm>
        </p:spPr>
        <p:txBody>
          <a:bodyPr/>
          <a:lstStyle>
            <a:lvl1pPr>
              <a:defRPr sz="5500">
                <a:latin typeface="Century Gothic"/>
                <a:cs typeface="Century Gothic"/>
              </a:defRPr>
            </a:lvl1pPr>
            <a:lvl2pPr>
              <a:defRPr sz="4600">
                <a:latin typeface="Century Gothic"/>
                <a:cs typeface="Century Gothic"/>
              </a:defRPr>
            </a:lvl2pPr>
            <a:lvl3pPr>
              <a:defRPr sz="4100">
                <a:latin typeface="Century Gothic"/>
                <a:cs typeface="Century Gothic"/>
              </a:defRPr>
            </a:lvl3pPr>
            <a:lvl4pPr>
              <a:defRPr sz="3700">
                <a:latin typeface="Century Gothic"/>
                <a:cs typeface="Century Gothic"/>
              </a:defRPr>
            </a:lvl4pPr>
            <a:lvl5pPr>
              <a:defRPr sz="3700">
                <a:latin typeface="Century Gothic"/>
                <a:cs typeface="Century Gothic"/>
              </a:defRPr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32022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59786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51965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5" y="524231"/>
            <a:ext cx="7701490" cy="2231028"/>
          </a:xfrm>
        </p:spPr>
        <p:txBody>
          <a:bodyPr anchor="b"/>
          <a:lstStyle>
            <a:lvl1pPr algn="l">
              <a:defRPr sz="4600" b="1"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2376" y="524232"/>
            <a:ext cx="13086435" cy="11237435"/>
          </a:xfrm>
        </p:spPr>
        <p:txBody>
          <a:bodyPr/>
          <a:lstStyle>
            <a:lvl1pPr>
              <a:defRPr sz="7300">
                <a:latin typeface="Century Gothic"/>
                <a:cs typeface="Century Gothic"/>
              </a:defRPr>
            </a:lvl1pPr>
            <a:lvl2pPr>
              <a:defRPr sz="6400">
                <a:latin typeface="Century Gothic"/>
                <a:cs typeface="Century Gothic"/>
              </a:defRPr>
            </a:lvl2pPr>
            <a:lvl3pPr>
              <a:defRPr sz="5500">
                <a:latin typeface="Century Gothic"/>
                <a:cs typeface="Century Gothic"/>
              </a:defRPr>
            </a:lvl3pPr>
            <a:lvl4pPr>
              <a:defRPr sz="4600">
                <a:latin typeface="Century Gothic"/>
                <a:cs typeface="Century Gothic"/>
              </a:defRPr>
            </a:lvl4pPr>
            <a:lvl5pPr>
              <a:defRPr sz="4600">
                <a:latin typeface="Century Gothic"/>
                <a:cs typeface="Century Gothic"/>
              </a:defRPr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465" y="2755260"/>
            <a:ext cx="7701490" cy="9006407"/>
          </a:xfrm>
        </p:spPr>
        <p:txBody>
          <a:bodyPr/>
          <a:lstStyle>
            <a:lvl1pPr marL="0" indent="0">
              <a:buNone/>
              <a:defRPr sz="3200">
                <a:latin typeface="Century Gothic"/>
                <a:cs typeface="Century Gothic"/>
              </a:defRPr>
            </a:lvl1pPr>
            <a:lvl2pPr marL="1045022" indent="0">
              <a:buNone/>
              <a:defRPr sz="2700"/>
            </a:lvl2pPr>
            <a:lvl3pPr marL="2090044" indent="0">
              <a:buNone/>
              <a:defRPr sz="2300"/>
            </a:lvl3pPr>
            <a:lvl4pPr marL="3135066" indent="0">
              <a:buNone/>
              <a:defRPr sz="2100"/>
            </a:lvl4pPr>
            <a:lvl5pPr marL="4180088" indent="0">
              <a:buNone/>
              <a:defRPr sz="2100"/>
            </a:lvl5pPr>
            <a:lvl6pPr marL="5225110" indent="0">
              <a:buNone/>
              <a:defRPr sz="2100"/>
            </a:lvl6pPr>
            <a:lvl7pPr marL="6270132" indent="0">
              <a:buNone/>
              <a:defRPr sz="2100"/>
            </a:lvl7pPr>
            <a:lvl8pPr marL="7315154" indent="0">
              <a:buNone/>
              <a:defRPr sz="2100"/>
            </a:lvl8pPr>
            <a:lvl9pPr marL="836017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61974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382" y="9216708"/>
            <a:ext cx="14045565" cy="1088084"/>
          </a:xfrm>
        </p:spPr>
        <p:txBody>
          <a:bodyPr anchor="b"/>
          <a:lstStyle>
            <a:lvl1pPr algn="l">
              <a:defRPr sz="4600" b="1"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88382" y="1176471"/>
            <a:ext cx="14045565" cy="7900035"/>
          </a:xfrm>
        </p:spPr>
        <p:txBody>
          <a:bodyPr/>
          <a:lstStyle>
            <a:lvl1pPr marL="0" indent="0">
              <a:buNone/>
              <a:defRPr sz="7300">
                <a:latin typeface="Century Gothic"/>
                <a:cs typeface="Century Gothic"/>
              </a:defRPr>
            </a:lvl1pPr>
            <a:lvl2pPr marL="1045022" indent="0">
              <a:buNone/>
              <a:defRPr sz="6400"/>
            </a:lvl2pPr>
            <a:lvl3pPr marL="2090044" indent="0">
              <a:buNone/>
              <a:defRPr sz="5500"/>
            </a:lvl3pPr>
            <a:lvl4pPr marL="3135066" indent="0">
              <a:buNone/>
              <a:defRPr sz="4600"/>
            </a:lvl4pPr>
            <a:lvl5pPr marL="4180088" indent="0">
              <a:buNone/>
              <a:defRPr sz="4600"/>
            </a:lvl5pPr>
            <a:lvl6pPr marL="5225110" indent="0">
              <a:buNone/>
              <a:defRPr sz="4600"/>
            </a:lvl6pPr>
            <a:lvl7pPr marL="6270132" indent="0">
              <a:buNone/>
              <a:defRPr sz="4600"/>
            </a:lvl7pPr>
            <a:lvl8pPr marL="7315154" indent="0">
              <a:buNone/>
              <a:defRPr sz="4600"/>
            </a:lvl8pPr>
            <a:lvl9pPr marL="8360176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8382" y="10304792"/>
            <a:ext cx="14045565" cy="1545261"/>
          </a:xfrm>
        </p:spPr>
        <p:txBody>
          <a:bodyPr/>
          <a:lstStyle>
            <a:lvl1pPr marL="0" indent="0">
              <a:buNone/>
              <a:defRPr sz="3200">
                <a:latin typeface="Century Gothic"/>
                <a:cs typeface="Century Gothic"/>
              </a:defRPr>
            </a:lvl1pPr>
            <a:lvl2pPr marL="1045022" indent="0">
              <a:buNone/>
              <a:defRPr sz="2700"/>
            </a:lvl2pPr>
            <a:lvl3pPr marL="2090044" indent="0">
              <a:buNone/>
              <a:defRPr sz="2300"/>
            </a:lvl3pPr>
            <a:lvl4pPr marL="3135066" indent="0">
              <a:buNone/>
              <a:defRPr sz="2100"/>
            </a:lvl4pPr>
            <a:lvl5pPr marL="4180088" indent="0">
              <a:buNone/>
              <a:defRPr sz="2100"/>
            </a:lvl5pPr>
            <a:lvl6pPr marL="5225110" indent="0">
              <a:buNone/>
              <a:defRPr sz="2100"/>
            </a:lvl6pPr>
            <a:lvl7pPr marL="6270132" indent="0">
              <a:buNone/>
              <a:defRPr sz="2100"/>
            </a:lvl7pPr>
            <a:lvl8pPr marL="7315154" indent="0">
              <a:buNone/>
              <a:defRPr sz="2100"/>
            </a:lvl8pPr>
            <a:lvl9pPr marL="836017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61DB7FCA-1AD2-B149-AE4C-8AC12B929049}" type="datetimeFigureOut">
              <a:rPr lang="en-US" smtClean="0"/>
              <a:pPr/>
              <a:t>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fld id="{CBBC4501-DAEB-F94E-97E3-0DB44AECE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84400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0464" y="527280"/>
            <a:ext cx="21068348" cy="2194454"/>
          </a:xfrm>
          <a:prstGeom prst="rect">
            <a:avLst/>
          </a:prstGeom>
        </p:spPr>
        <p:txBody>
          <a:bodyPr vert="horz" lIns="209004" tIns="104502" rIns="209004" bIns="10450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64" y="3072237"/>
            <a:ext cx="21068348" cy="8689430"/>
          </a:xfrm>
          <a:prstGeom prst="rect">
            <a:avLst/>
          </a:prstGeom>
        </p:spPr>
        <p:txBody>
          <a:bodyPr vert="horz" lIns="209004" tIns="104502" rIns="209004" bIns="1045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0464" y="12203605"/>
            <a:ext cx="5462164" cy="701006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B7FCA-1AD2-B149-AE4C-8AC12B929049}" type="datetimeFigureOut">
              <a:rPr lang="en-US" smtClean="0"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8169" y="12203605"/>
            <a:ext cx="7412937" cy="701006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76647" y="12203605"/>
            <a:ext cx="5462164" cy="701006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C4501-DAEB-F94E-97E3-0DB44AECE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5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slow">
    <p:push dir="u"/>
  </p:transition>
  <p:txStyles>
    <p:titleStyle>
      <a:lvl1pPr algn="ctr" defTabSz="1045022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767" indent="-783767" algn="l" defTabSz="1045022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8161" indent="-653139" algn="l" defTabSz="1045022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55" indent="-522511" algn="l" defTabSz="1045022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577" indent="-522511" algn="l" defTabSz="1045022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02599" indent="-522511" algn="l" defTabSz="1045022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47621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92643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37665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82687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5022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90044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35066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80088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25110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70132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15154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60176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9696" y="5172206"/>
            <a:ext cx="21781292" cy="2822312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 err="1" smtClean="0"/>
              <a:t>Proceso</a:t>
            </a:r>
            <a:r>
              <a:rPr lang="en-US" sz="6000" b="1" dirty="0" smtClean="0"/>
              <a:t> </a:t>
            </a:r>
            <a:r>
              <a:rPr lang="en-US" sz="6000" b="1" dirty="0"/>
              <a:t>de </a:t>
            </a:r>
            <a:r>
              <a:rPr lang="en-US" sz="6000" b="1" dirty="0" err="1"/>
              <a:t>prestación</a:t>
            </a:r>
            <a:r>
              <a:rPr lang="en-US" sz="6000" b="1" dirty="0"/>
              <a:t> de </a:t>
            </a:r>
            <a:r>
              <a:rPr lang="en-US" sz="6000" b="1" dirty="0" err="1"/>
              <a:t>servicios</a:t>
            </a:r>
            <a:r>
              <a:rPr lang="en-US" sz="6000" b="1" dirty="0"/>
              <a:t> de </a:t>
            </a:r>
            <a:r>
              <a:rPr lang="en-US" sz="6000" b="1" dirty="0" err="1"/>
              <a:t>asistencia</a:t>
            </a:r>
            <a:r>
              <a:rPr lang="en-US" sz="6000" b="1" dirty="0"/>
              <a:t> </a:t>
            </a:r>
            <a:r>
              <a:rPr lang="en-US" sz="6000" b="1" dirty="0" err="1"/>
              <a:t>tecnológica</a:t>
            </a:r>
            <a:r>
              <a:rPr lang="en-US" sz="6000" b="1" dirty="0"/>
              <a:t> </a:t>
            </a: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5300" dirty="0" err="1" smtClean="0">
                <a:solidFill>
                  <a:schemeClr val="bg1">
                    <a:lumMod val="75000"/>
                  </a:schemeClr>
                </a:solidFill>
              </a:rPr>
              <a:t>Implicaciones</a:t>
            </a:r>
            <a:r>
              <a:rPr lang="en-US" sz="53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5300" dirty="0">
                <a:solidFill>
                  <a:schemeClr val="bg1">
                    <a:lumMod val="75000"/>
                  </a:schemeClr>
                </a:solidFill>
              </a:rPr>
              <a:t>en el </a:t>
            </a:r>
            <a:r>
              <a:rPr lang="en-US" sz="5300" dirty="0" err="1">
                <a:solidFill>
                  <a:schemeClr val="bg1">
                    <a:lumMod val="75000"/>
                  </a:schemeClr>
                </a:solidFill>
              </a:rPr>
              <a:t>proceso</a:t>
            </a:r>
            <a:r>
              <a:rPr lang="en-US" sz="5300" dirty="0">
                <a:solidFill>
                  <a:schemeClr val="bg1">
                    <a:lumMod val="75000"/>
                  </a:schemeClr>
                </a:solidFill>
              </a:rPr>
              <a:t> de </a:t>
            </a:r>
            <a:r>
              <a:rPr lang="en-US" sz="5300" dirty="0" err="1">
                <a:solidFill>
                  <a:schemeClr val="bg1">
                    <a:lumMod val="75000"/>
                  </a:schemeClr>
                </a:solidFill>
              </a:rPr>
              <a:t>enseñanza-aprendizaje</a:t>
            </a:r>
            <a:r>
              <a:rPr lang="en-US" sz="5300" dirty="0">
                <a:solidFill>
                  <a:schemeClr val="bg1">
                    <a:lumMod val="75000"/>
                  </a:schemeClr>
                </a:solidFill>
              </a:rPr>
              <a:t> de los </a:t>
            </a:r>
            <a:r>
              <a:rPr lang="en-US" sz="5300" dirty="0" err="1">
                <a:solidFill>
                  <a:schemeClr val="bg1">
                    <a:lumMod val="75000"/>
                  </a:schemeClr>
                </a:solidFill>
              </a:rPr>
              <a:t>estudiantes</a:t>
            </a:r>
            <a:r>
              <a:rPr lang="en-US" sz="5300" dirty="0">
                <a:solidFill>
                  <a:schemeClr val="bg1">
                    <a:lumMod val="75000"/>
                  </a:schemeClr>
                </a:solidFill>
              </a:rPr>
              <a:t> con </a:t>
            </a:r>
            <a:r>
              <a:rPr lang="en-US" sz="5300" dirty="0" err="1">
                <a:solidFill>
                  <a:schemeClr val="bg1">
                    <a:lumMod val="75000"/>
                  </a:schemeClr>
                </a:solidFill>
              </a:rPr>
              <a:t>impedimentos</a:t>
            </a:r>
            <a:endParaRPr lang="en-US" sz="5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9696" y="8512598"/>
            <a:ext cx="22084461" cy="336483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Edwin Merced, </a:t>
            </a:r>
            <a:r>
              <a:rPr lang="en-US" sz="4000" dirty="0" err="1"/>
              <a:t>Ed.D</a:t>
            </a:r>
            <a:r>
              <a:rPr lang="en-US" sz="4000" dirty="0"/>
              <a:t>.</a:t>
            </a:r>
          </a:p>
          <a:p>
            <a:pPr algn="l"/>
            <a:r>
              <a:rPr lang="en-US" sz="4000" dirty="0"/>
              <a:t>Universidad </a:t>
            </a:r>
            <a:r>
              <a:rPr lang="en-US" sz="4000" dirty="0" err="1"/>
              <a:t>Interamericana</a:t>
            </a:r>
            <a:r>
              <a:rPr lang="en-US" sz="4000" dirty="0"/>
              <a:t> de Puerto Rico | </a:t>
            </a:r>
            <a:r>
              <a:rPr lang="en-US" sz="4000" dirty="0" err="1"/>
              <a:t>Recinto</a:t>
            </a:r>
            <a:r>
              <a:rPr lang="en-US" sz="4000" dirty="0"/>
              <a:t> </a:t>
            </a:r>
            <a:r>
              <a:rPr lang="en-US" sz="4000" dirty="0" err="1"/>
              <a:t>Metroplitano</a:t>
            </a:r>
            <a:endParaRPr lang="en-US" sz="4000" dirty="0"/>
          </a:p>
          <a:p>
            <a:pPr algn="l"/>
            <a:r>
              <a:rPr lang="en-US" sz="4000" dirty="0"/>
              <a:t>EDUC 6066: </a:t>
            </a:r>
            <a:r>
              <a:rPr lang="en-US" sz="4000" dirty="0" err="1"/>
              <a:t>Asistencia</a:t>
            </a:r>
            <a:r>
              <a:rPr lang="en-US" sz="4000" dirty="0"/>
              <a:t> </a:t>
            </a:r>
            <a:r>
              <a:rPr lang="en-US" sz="4000" dirty="0" err="1"/>
              <a:t>Tecnológica</a:t>
            </a:r>
            <a:r>
              <a:rPr lang="en-US" sz="4000" dirty="0"/>
              <a:t> </a:t>
            </a:r>
            <a:r>
              <a:rPr lang="en-US" sz="4000" dirty="0" err="1"/>
              <a:t>Aplicada</a:t>
            </a:r>
            <a:r>
              <a:rPr lang="en-US" sz="4000" dirty="0"/>
              <a:t> a la </a:t>
            </a:r>
            <a:r>
              <a:rPr lang="en-US" sz="4000" dirty="0" err="1"/>
              <a:t>Educación</a:t>
            </a:r>
            <a:r>
              <a:rPr lang="en-US" sz="4000" dirty="0"/>
              <a:t> Especial y a la </a:t>
            </a:r>
            <a:r>
              <a:rPr lang="en-US" sz="4000" dirty="0" err="1"/>
              <a:t>Rehabilitación</a:t>
            </a:r>
            <a:r>
              <a:rPr lang="en-US" sz="4000" dirty="0"/>
              <a:t> </a:t>
            </a:r>
            <a:r>
              <a:rPr lang="en-US" sz="4000" dirty="0" err="1" smtClean="0"/>
              <a:t>Vocacional</a:t>
            </a:r>
            <a:r>
              <a:rPr lang="en-US" sz="4000" dirty="0"/>
              <a:t> </a:t>
            </a:r>
            <a:r>
              <a:rPr lang="en-US" sz="4000" dirty="0" smtClean="0"/>
              <a:t>| </a:t>
            </a:r>
            <a:r>
              <a:rPr lang="en-US" sz="4000" dirty="0" err="1" smtClean="0"/>
              <a:t>Unidad</a:t>
            </a:r>
            <a:r>
              <a:rPr lang="en-US" sz="4000" dirty="0" smtClean="0"/>
              <a:t> 2.1 – 2.3</a:t>
            </a:r>
            <a:endParaRPr lang="en-US" sz="4000" dirty="0"/>
          </a:p>
          <a:p>
            <a:pPr algn="l"/>
            <a:endParaRPr lang="en-US" sz="4000" dirty="0"/>
          </a:p>
          <a:p>
            <a:pPr algn="l"/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5491" y="12557843"/>
            <a:ext cx="109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1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1600" y="11887200"/>
            <a:ext cx="184666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004852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Tema</a:t>
            </a:r>
            <a:r>
              <a:rPr lang="en-US" sz="6000" b="1" dirty="0" smtClean="0"/>
              <a:t> </a:t>
            </a:r>
            <a:r>
              <a:rPr lang="en-US" sz="6000" b="1" dirty="0"/>
              <a:t>3.2</a:t>
            </a:r>
            <a:r>
              <a:rPr lang="en-US" sz="6000" b="1" dirty="0" smtClean="0"/>
              <a:t>: </a:t>
            </a:r>
            <a:r>
              <a:rPr lang="en-US" sz="6000" b="1" dirty="0" err="1"/>
              <a:t>M</a:t>
            </a:r>
            <a:r>
              <a:rPr lang="en-US" sz="6000" b="1" dirty="0" err="1" smtClean="0"/>
              <a:t>odelos</a:t>
            </a:r>
            <a:r>
              <a:rPr lang="en-US" sz="6000" b="1" dirty="0" smtClean="0"/>
              <a:t> </a:t>
            </a:r>
            <a:r>
              <a:rPr lang="en-US" sz="6000" b="1" dirty="0"/>
              <a:t>de </a:t>
            </a:r>
            <a:r>
              <a:rPr lang="en-US" sz="6000" b="1" dirty="0" err="1"/>
              <a:t>servicios</a:t>
            </a:r>
            <a:r>
              <a:rPr lang="en-US" sz="6000" b="1" dirty="0"/>
              <a:t> de </a:t>
            </a:r>
            <a:r>
              <a:rPr lang="en-US" sz="6000" b="1" dirty="0" err="1"/>
              <a:t>asistencia</a:t>
            </a:r>
            <a:r>
              <a:rPr lang="en-US" sz="6000" b="1" dirty="0"/>
              <a:t> </a:t>
            </a:r>
            <a:r>
              <a:rPr lang="en-US" sz="6000" b="1" dirty="0" err="1"/>
              <a:t>tecnológica</a:t>
            </a: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83350" y="12557843"/>
            <a:ext cx="123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10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7258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Tema</a:t>
            </a:r>
            <a:r>
              <a:rPr lang="en-US" sz="6000" b="1" dirty="0" smtClean="0"/>
              <a:t> 3.3: </a:t>
            </a:r>
            <a:r>
              <a:rPr lang="en-US" sz="6000" b="1" dirty="0" err="1"/>
              <a:t>T</a:t>
            </a:r>
            <a:r>
              <a:rPr lang="en-US" sz="6000" b="1" dirty="0" err="1" smtClean="0"/>
              <a:t>rabajo</a:t>
            </a:r>
            <a:r>
              <a:rPr lang="en-US" sz="6000" b="1" dirty="0" smtClean="0"/>
              <a:t> </a:t>
            </a:r>
            <a:r>
              <a:rPr lang="en-US" sz="6000" b="1" dirty="0"/>
              <a:t>en </a:t>
            </a:r>
            <a:r>
              <a:rPr lang="en-US" sz="6000" b="1" dirty="0" err="1"/>
              <a:t>equipo</a:t>
            </a: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83350" y="12557843"/>
            <a:ext cx="123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11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1110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Recapitulación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Aplicaciones</a:t>
            </a:r>
            <a:r>
              <a:rPr lang="en-US" sz="4000" dirty="0"/>
              <a:t> de </a:t>
            </a:r>
            <a:r>
              <a:rPr lang="en-US" sz="4000" dirty="0" err="1"/>
              <a:t>asistencia</a:t>
            </a:r>
            <a:r>
              <a:rPr lang="en-US" sz="4000" dirty="0"/>
              <a:t> </a:t>
            </a:r>
            <a:r>
              <a:rPr lang="en-US" sz="4000" dirty="0" err="1"/>
              <a:t>tecnológica</a:t>
            </a:r>
            <a:r>
              <a:rPr lang="en-US" sz="4000" dirty="0"/>
              <a:t> con </a:t>
            </a:r>
            <a:r>
              <a:rPr lang="en-US" sz="4000" dirty="0" err="1"/>
              <a:t>las</a:t>
            </a:r>
            <a:r>
              <a:rPr lang="en-US" sz="4000" dirty="0"/>
              <a:t> </a:t>
            </a:r>
            <a:r>
              <a:rPr lang="en-US" sz="4000" dirty="0" err="1"/>
              <a:t>diferentes</a:t>
            </a:r>
            <a:r>
              <a:rPr lang="en-US" sz="4000" dirty="0"/>
              <a:t> </a:t>
            </a:r>
            <a:r>
              <a:rPr lang="en-US" sz="4000" dirty="0" err="1"/>
              <a:t>categorías</a:t>
            </a:r>
            <a:r>
              <a:rPr lang="en-US" sz="4000" dirty="0"/>
              <a:t> de </a:t>
            </a:r>
            <a:r>
              <a:rPr lang="en-US" sz="4000" dirty="0" err="1"/>
              <a:t>impedimentos</a:t>
            </a:r>
            <a:r>
              <a:rPr lang="en-US" sz="4000" dirty="0"/>
              <a:t> </a:t>
            </a:r>
            <a:r>
              <a:rPr lang="en-US" sz="4000" dirty="0" err="1"/>
              <a:t>cubiertas</a:t>
            </a:r>
            <a:r>
              <a:rPr lang="en-US" sz="4000" dirty="0"/>
              <a:t> </a:t>
            </a:r>
            <a:r>
              <a:rPr lang="en-US" sz="4000" dirty="0" err="1"/>
              <a:t>por</a:t>
            </a:r>
            <a:r>
              <a:rPr lang="en-US" sz="4000" dirty="0"/>
              <a:t> la </a:t>
            </a:r>
            <a:r>
              <a:rPr lang="en-US" sz="4000" dirty="0" err="1"/>
              <a:t>legislación</a:t>
            </a:r>
            <a:r>
              <a:rPr lang="en-US" sz="4000" dirty="0"/>
              <a:t> </a:t>
            </a:r>
            <a:r>
              <a:rPr lang="en-US" sz="4000" dirty="0" err="1"/>
              <a:t>vigente</a:t>
            </a:r>
            <a:r>
              <a:rPr lang="en-US" sz="4000" dirty="0"/>
              <a:t>.</a:t>
            </a:r>
          </a:p>
          <a:p>
            <a:r>
              <a:rPr lang="en-US" sz="4000" dirty="0" err="1"/>
              <a:t>Dificultades</a:t>
            </a:r>
            <a:r>
              <a:rPr lang="en-US" sz="4000" dirty="0"/>
              <a:t> </a:t>
            </a:r>
            <a:r>
              <a:rPr lang="en-US" sz="4000" dirty="0" err="1"/>
              <a:t>que</a:t>
            </a:r>
            <a:r>
              <a:rPr lang="en-US" sz="4000" dirty="0"/>
              <a:t> </a:t>
            </a:r>
            <a:r>
              <a:rPr lang="en-US" sz="4000" dirty="0" err="1"/>
              <a:t>confrontan</a:t>
            </a:r>
            <a:r>
              <a:rPr lang="en-US" sz="4000" dirty="0"/>
              <a:t> los </a:t>
            </a:r>
            <a:r>
              <a:rPr lang="en-US" sz="4000" dirty="0" err="1"/>
              <a:t>estudiantes</a:t>
            </a:r>
            <a:r>
              <a:rPr lang="en-US" sz="4000" dirty="0"/>
              <a:t> con </a:t>
            </a:r>
            <a:r>
              <a:rPr lang="en-US" sz="4000" dirty="0" err="1"/>
              <a:t>impedimentos</a:t>
            </a:r>
            <a:r>
              <a:rPr lang="en-US" sz="4000" dirty="0"/>
              <a:t> </a:t>
            </a:r>
            <a:r>
              <a:rPr lang="en-US" sz="4000" dirty="0" err="1"/>
              <a:t>para</a:t>
            </a:r>
            <a:r>
              <a:rPr lang="en-US" sz="4000" dirty="0"/>
              <a:t> </a:t>
            </a:r>
            <a:r>
              <a:rPr lang="en-US" sz="4000" dirty="0" err="1"/>
              <a:t>recibir</a:t>
            </a:r>
            <a:r>
              <a:rPr lang="en-US" sz="4000" dirty="0"/>
              <a:t> </a:t>
            </a:r>
            <a:r>
              <a:rPr lang="en-US" sz="4000" dirty="0" err="1"/>
              <a:t>servicios</a:t>
            </a:r>
            <a:r>
              <a:rPr lang="en-US" sz="4000" dirty="0"/>
              <a:t> </a:t>
            </a:r>
            <a:r>
              <a:rPr lang="en-US" sz="4000" dirty="0" err="1"/>
              <a:t>ágiles</a:t>
            </a:r>
            <a:r>
              <a:rPr lang="en-US" sz="4000" dirty="0"/>
              <a:t> de </a:t>
            </a:r>
            <a:r>
              <a:rPr lang="en-US" sz="4000" dirty="0" err="1"/>
              <a:t>asistencia</a:t>
            </a:r>
            <a:r>
              <a:rPr lang="en-US" sz="4000" dirty="0"/>
              <a:t> </a:t>
            </a:r>
          </a:p>
          <a:p>
            <a:r>
              <a:rPr lang="en-US" sz="4000" dirty="0" err="1"/>
              <a:t>Modelos</a:t>
            </a:r>
            <a:r>
              <a:rPr lang="en-US" sz="4000" dirty="0"/>
              <a:t> de </a:t>
            </a:r>
            <a:r>
              <a:rPr lang="en-US" sz="4000" dirty="0" err="1"/>
              <a:t>servicios</a:t>
            </a:r>
            <a:r>
              <a:rPr lang="en-US" sz="4000" dirty="0"/>
              <a:t> de </a:t>
            </a:r>
            <a:r>
              <a:rPr lang="en-US" sz="4000" dirty="0" err="1"/>
              <a:t>asistencia</a:t>
            </a:r>
            <a:r>
              <a:rPr lang="en-US" sz="4000" dirty="0"/>
              <a:t> </a:t>
            </a:r>
            <a:r>
              <a:rPr lang="en-US" sz="4000" dirty="0" err="1"/>
              <a:t>tecnológica</a:t>
            </a:r>
            <a:r>
              <a:rPr lang="en-US" sz="4000" dirty="0"/>
              <a:t> </a:t>
            </a:r>
            <a:r>
              <a:rPr lang="en-US" sz="4000" dirty="0" err="1"/>
              <a:t>basados</a:t>
            </a:r>
            <a:r>
              <a:rPr lang="en-US" sz="4000" dirty="0"/>
              <a:t> en </a:t>
            </a:r>
            <a:r>
              <a:rPr lang="en-US" sz="4000" dirty="0" err="1"/>
              <a:t>trabajo</a:t>
            </a:r>
            <a:r>
              <a:rPr lang="en-US" sz="4000" dirty="0"/>
              <a:t> en </a:t>
            </a:r>
            <a:r>
              <a:rPr lang="en-US" sz="4000" dirty="0" err="1"/>
              <a:t>equipo</a:t>
            </a:r>
            <a:r>
              <a:rPr lang="en-US" sz="4000" dirty="0"/>
              <a:t> 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83350" y="12557843"/>
            <a:ext cx="123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12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448015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Referencias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Bibliográficas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83350" y="12557843"/>
            <a:ext cx="123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13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115066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Descarga</a:t>
            </a:r>
            <a:r>
              <a:rPr lang="en-US" sz="6000" b="1" dirty="0" smtClean="0"/>
              <a:t> de </a:t>
            </a:r>
            <a:r>
              <a:rPr lang="en-US" sz="6000" b="1" dirty="0" err="1" smtClean="0"/>
              <a:t>presentación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 smtClean="0"/>
              <a:t>Descargue</a:t>
            </a:r>
            <a:r>
              <a:rPr lang="en-US" sz="4000" dirty="0" smtClean="0"/>
              <a:t> la </a:t>
            </a:r>
            <a:r>
              <a:rPr lang="en-US" sz="4000" dirty="0" err="1" smtClean="0"/>
              <a:t>presentación</a:t>
            </a:r>
            <a:r>
              <a:rPr lang="en-US" sz="4000" dirty="0" smtClean="0"/>
              <a:t> de: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http://</a:t>
            </a:r>
            <a:r>
              <a:rPr lang="en-US" sz="4000" dirty="0" err="1" smtClean="0"/>
              <a:t>www.dominio.com</a:t>
            </a:r>
            <a:r>
              <a:rPr lang="en-US" sz="4000" dirty="0" smtClean="0"/>
              <a:t>/</a:t>
            </a:r>
            <a:r>
              <a:rPr lang="en-US" sz="4000" dirty="0" err="1" smtClean="0"/>
              <a:t>descargas</a:t>
            </a:r>
            <a:r>
              <a:rPr lang="en-US" sz="4000" dirty="0" smtClean="0"/>
              <a:t>/</a:t>
            </a:r>
            <a:r>
              <a:rPr lang="en-US" sz="4000" dirty="0" err="1" smtClean="0"/>
              <a:t>presentacion.pdf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83350" y="12557843"/>
            <a:ext cx="123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14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18833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smtClean="0"/>
              <a:t>Objetivos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A</a:t>
            </a:r>
            <a:r>
              <a:rPr lang="en-US" sz="4000" dirty="0" err="1" smtClean="0"/>
              <a:t>plicaciones</a:t>
            </a:r>
            <a:r>
              <a:rPr lang="en-US" sz="4000" dirty="0" smtClean="0"/>
              <a:t> </a:t>
            </a:r>
            <a:r>
              <a:rPr lang="en-US" sz="4000" dirty="0"/>
              <a:t>de </a:t>
            </a:r>
            <a:r>
              <a:rPr lang="en-US" sz="4000" dirty="0" err="1"/>
              <a:t>asistencia</a:t>
            </a:r>
            <a:r>
              <a:rPr lang="en-US" sz="4000" dirty="0"/>
              <a:t> </a:t>
            </a:r>
            <a:r>
              <a:rPr lang="en-US" sz="4000" dirty="0" err="1"/>
              <a:t>tecnológica</a:t>
            </a:r>
            <a:r>
              <a:rPr lang="en-US" sz="4000" dirty="0"/>
              <a:t> con </a:t>
            </a:r>
            <a:r>
              <a:rPr lang="en-US" sz="4000" dirty="0" err="1"/>
              <a:t>las</a:t>
            </a:r>
            <a:r>
              <a:rPr lang="en-US" sz="4000" dirty="0"/>
              <a:t> </a:t>
            </a:r>
            <a:r>
              <a:rPr lang="en-US" sz="4000" dirty="0" err="1"/>
              <a:t>diferentes</a:t>
            </a:r>
            <a:r>
              <a:rPr lang="en-US" sz="4000" dirty="0"/>
              <a:t> </a:t>
            </a:r>
            <a:r>
              <a:rPr lang="en-US" sz="4000" dirty="0" err="1"/>
              <a:t>categorías</a:t>
            </a:r>
            <a:r>
              <a:rPr lang="en-US" sz="4000" dirty="0"/>
              <a:t> de </a:t>
            </a:r>
            <a:r>
              <a:rPr lang="en-US" sz="4000" dirty="0" err="1"/>
              <a:t>impedimentos</a:t>
            </a:r>
            <a:r>
              <a:rPr lang="en-US" sz="4000" dirty="0"/>
              <a:t> </a:t>
            </a:r>
            <a:r>
              <a:rPr lang="en-US" sz="4000" dirty="0" err="1"/>
              <a:t>cubiertas</a:t>
            </a:r>
            <a:r>
              <a:rPr lang="en-US" sz="4000" dirty="0"/>
              <a:t> </a:t>
            </a:r>
            <a:r>
              <a:rPr lang="en-US" sz="4000" dirty="0" err="1"/>
              <a:t>por</a:t>
            </a:r>
            <a:r>
              <a:rPr lang="en-US" sz="4000" dirty="0"/>
              <a:t> la </a:t>
            </a:r>
            <a:r>
              <a:rPr lang="en-US" sz="4000" dirty="0" err="1"/>
              <a:t>legislación</a:t>
            </a:r>
            <a:r>
              <a:rPr lang="en-US" sz="4000" dirty="0"/>
              <a:t> </a:t>
            </a:r>
            <a:r>
              <a:rPr lang="en-US" sz="4000" dirty="0" err="1"/>
              <a:t>vigente</a:t>
            </a:r>
            <a:r>
              <a:rPr lang="en-US" sz="4000" dirty="0"/>
              <a:t>.</a:t>
            </a:r>
          </a:p>
          <a:p>
            <a:r>
              <a:rPr lang="en-US" sz="4000" dirty="0" err="1"/>
              <a:t>D</a:t>
            </a:r>
            <a:r>
              <a:rPr lang="en-US" sz="4000" dirty="0" err="1" smtClean="0"/>
              <a:t>ificultades</a:t>
            </a:r>
            <a:r>
              <a:rPr lang="en-US" sz="4000" dirty="0" smtClean="0"/>
              <a:t> </a:t>
            </a:r>
            <a:r>
              <a:rPr lang="en-US" sz="4000" dirty="0" err="1"/>
              <a:t>que</a:t>
            </a:r>
            <a:r>
              <a:rPr lang="en-US" sz="4000" dirty="0"/>
              <a:t> </a:t>
            </a:r>
            <a:r>
              <a:rPr lang="en-US" sz="4000" dirty="0" err="1"/>
              <a:t>confrontan</a:t>
            </a:r>
            <a:r>
              <a:rPr lang="en-US" sz="4000" dirty="0"/>
              <a:t> los </a:t>
            </a:r>
            <a:r>
              <a:rPr lang="en-US" sz="4000" dirty="0" err="1"/>
              <a:t>estudiantes</a:t>
            </a:r>
            <a:r>
              <a:rPr lang="en-US" sz="4000" dirty="0"/>
              <a:t> con </a:t>
            </a:r>
            <a:r>
              <a:rPr lang="en-US" sz="4000" dirty="0" err="1"/>
              <a:t>impedimentos</a:t>
            </a:r>
            <a:r>
              <a:rPr lang="en-US" sz="4000" dirty="0"/>
              <a:t> </a:t>
            </a:r>
            <a:r>
              <a:rPr lang="en-US" sz="4000" dirty="0" err="1"/>
              <a:t>para</a:t>
            </a:r>
            <a:r>
              <a:rPr lang="en-US" sz="4000" dirty="0"/>
              <a:t> </a:t>
            </a:r>
            <a:r>
              <a:rPr lang="en-US" sz="4000" dirty="0" err="1"/>
              <a:t>recibir</a:t>
            </a:r>
            <a:r>
              <a:rPr lang="en-US" sz="4000" dirty="0"/>
              <a:t> </a:t>
            </a:r>
            <a:r>
              <a:rPr lang="en-US" sz="4000" dirty="0" err="1"/>
              <a:t>servicios</a:t>
            </a:r>
            <a:r>
              <a:rPr lang="en-US" sz="4000" dirty="0"/>
              <a:t> </a:t>
            </a:r>
            <a:r>
              <a:rPr lang="en-US" sz="4000" dirty="0" err="1"/>
              <a:t>ágiles</a:t>
            </a:r>
            <a:r>
              <a:rPr lang="en-US" sz="4000" dirty="0"/>
              <a:t> de </a:t>
            </a:r>
            <a:r>
              <a:rPr lang="en-US" sz="4000" dirty="0" err="1"/>
              <a:t>asistencia</a:t>
            </a:r>
            <a:r>
              <a:rPr lang="en-US" sz="4000" dirty="0"/>
              <a:t> </a:t>
            </a:r>
            <a:endParaRPr lang="en-US" sz="4000" dirty="0" smtClean="0"/>
          </a:p>
          <a:p>
            <a:r>
              <a:rPr lang="en-US" sz="4000" dirty="0" err="1" smtClean="0"/>
              <a:t>Modelos</a:t>
            </a:r>
            <a:r>
              <a:rPr lang="en-US" sz="4000" dirty="0" smtClean="0"/>
              <a:t> </a:t>
            </a:r>
            <a:r>
              <a:rPr lang="en-US" sz="4000" dirty="0"/>
              <a:t>de </a:t>
            </a:r>
            <a:r>
              <a:rPr lang="en-US" sz="4000" dirty="0" err="1"/>
              <a:t>servicios</a:t>
            </a:r>
            <a:r>
              <a:rPr lang="en-US" sz="4000" dirty="0"/>
              <a:t> de </a:t>
            </a:r>
            <a:r>
              <a:rPr lang="en-US" sz="4000" dirty="0" err="1"/>
              <a:t>asistencia</a:t>
            </a:r>
            <a:r>
              <a:rPr lang="en-US" sz="4000" dirty="0"/>
              <a:t> </a:t>
            </a:r>
            <a:r>
              <a:rPr lang="en-US" sz="4000" dirty="0" err="1"/>
              <a:t>tecnológica</a:t>
            </a:r>
            <a:r>
              <a:rPr lang="en-US" sz="4000" dirty="0"/>
              <a:t> </a:t>
            </a:r>
            <a:r>
              <a:rPr lang="en-US" sz="4000" dirty="0" err="1"/>
              <a:t>basados</a:t>
            </a:r>
            <a:r>
              <a:rPr lang="en-US" sz="4000" dirty="0"/>
              <a:t> en </a:t>
            </a:r>
            <a:r>
              <a:rPr lang="en-US" sz="4000" dirty="0" err="1"/>
              <a:t>trabajo</a:t>
            </a:r>
            <a:r>
              <a:rPr lang="en-US" sz="4000" dirty="0"/>
              <a:t> en </a:t>
            </a:r>
            <a:r>
              <a:rPr lang="en-US" sz="4000" dirty="0" err="1"/>
              <a:t>equipo</a:t>
            </a:r>
            <a:r>
              <a:rPr lang="en-US" sz="4000" dirty="0"/>
              <a:t> </a:t>
            </a:r>
            <a:endParaRPr lang="en-US" sz="4000" dirty="0" smtClean="0"/>
          </a:p>
          <a:p>
            <a:endParaRPr lang="en-US" sz="4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5491" y="12557843"/>
            <a:ext cx="109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598970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Tema</a:t>
            </a:r>
            <a:r>
              <a:rPr lang="en-US" sz="6000" b="1" dirty="0" smtClean="0"/>
              <a:t> 1.1: </a:t>
            </a:r>
            <a:r>
              <a:rPr lang="en-US" sz="6000" b="1" dirty="0" err="1"/>
              <a:t>Aplicaciones</a:t>
            </a:r>
            <a:r>
              <a:rPr lang="en-US" sz="6000" b="1" dirty="0"/>
              <a:t> de </a:t>
            </a:r>
            <a:r>
              <a:rPr lang="en-US" sz="6000" b="1" dirty="0" err="1"/>
              <a:t>asistencia</a:t>
            </a:r>
            <a:r>
              <a:rPr lang="en-US" sz="6000" b="1" dirty="0"/>
              <a:t> </a:t>
            </a:r>
            <a:r>
              <a:rPr lang="en-US" sz="6000" b="1" dirty="0" err="1"/>
              <a:t>tecnológica</a:t>
            </a:r>
            <a:r>
              <a:rPr lang="en-US" sz="6000" b="1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5491" y="12557843"/>
            <a:ext cx="109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3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848648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Tema</a:t>
            </a:r>
            <a:r>
              <a:rPr lang="en-US" sz="6000" b="1" dirty="0" smtClean="0"/>
              <a:t> 1.2</a:t>
            </a:r>
            <a:r>
              <a:rPr lang="en-US" sz="6000" b="1" dirty="0"/>
              <a:t>: </a:t>
            </a:r>
            <a:r>
              <a:rPr lang="en-US" sz="6000" b="1" dirty="0" err="1"/>
              <a:t>Diferentes</a:t>
            </a:r>
            <a:r>
              <a:rPr lang="en-US" sz="6000" b="1" dirty="0"/>
              <a:t> </a:t>
            </a:r>
            <a:r>
              <a:rPr lang="en-US" sz="6000" b="1" dirty="0" err="1"/>
              <a:t>categorías</a:t>
            </a:r>
            <a:r>
              <a:rPr lang="en-US" sz="6000" b="1" dirty="0"/>
              <a:t> de </a:t>
            </a:r>
            <a:r>
              <a:rPr lang="en-US" sz="6000" b="1" dirty="0" err="1"/>
              <a:t>impedimentos</a:t>
            </a: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5491" y="12557843"/>
            <a:ext cx="109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4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9095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Tema</a:t>
            </a:r>
            <a:r>
              <a:rPr lang="en-US" sz="6000" b="1" dirty="0" smtClean="0"/>
              <a:t> 1.3: </a:t>
            </a:r>
            <a:r>
              <a:rPr lang="en-US" sz="6000" b="1" dirty="0" err="1" smtClean="0"/>
              <a:t>Legislación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Vigente</a:t>
            </a: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5491" y="12557843"/>
            <a:ext cx="109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5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735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/>
              <a:t>Tema</a:t>
            </a:r>
            <a:r>
              <a:rPr lang="en-US" sz="6000" b="1" dirty="0"/>
              <a:t> 2.1</a:t>
            </a:r>
            <a:r>
              <a:rPr lang="en-US" sz="6000" b="1" dirty="0" smtClean="0"/>
              <a:t>: </a:t>
            </a:r>
            <a:r>
              <a:rPr lang="en-US" sz="6000" b="1" dirty="0" err="1"/>
              <a:t>D</a:t>
            </a:r>
            <a:r>
              <a:rPr lang="en-US" sz="6000" b="1" dirty="0" err="1" smtClean="0"/>
              <a:t>ificultades</a:t>
            </a:r>
            <a:r>
              <a:rPr lang="en-US" sz="6000" b="1" dirty="0" smtClean="0"/>
              <a:t> </a:t>
            </a:r>
            <a:r>
              <a:rPr lang="en-US" sz="6000" b="1" dirty="0" err="1"/>
              <a:t>que</a:t>
            </a:r>
            <a:r>
              <a:rPr lang="en-US" sz="6000" b="1" dirty="0"/>
              <a:t> </a:t>
            </a:r>
            <a:r>
              <a:rPr lang="en-US" sz="6000" b="1" dirty="0" err="1"/>
              <a:t>confrontan</a:t>
            </a:r>
            <a:r>
              <a:rPr lang="en-US" sz="6000" b="1" dirty="0"/>
              <a:t> los </a:t>
            </a:r>
            <a:r>
              <a:rPr lang="en-US" sz="6000" b="1" dirty="0" err="1"/>
              <a:t>estudiantes</a:t>
            </a:r>
            <a:r>
              <a:rPr lang="en-US" sz="6000" b="1" dirty="0"/>
              <a:t> con </a:t>
            </a:r>
            <a:r>
              <a:rPr lang="en-US" sz="6000" b="1" dirty="0" err="1"/>
              <a:t>impedimentos</a:t>
            </a:r>
            <a:r>
              <a:rPr lang="en-US" sz="6000" b="1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5491" y="12557843"/>
            <a:ext cx="109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6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9765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Tema</a:t>
            </a:r>
            <a:r>
              <a:rPr lang="en-US" sz="6000" b="1" dirty="0" smtClean="0"/>
              <a:t> </a:t>
            </a:r>
            <a:r>
              <a:rPr lang="en-US" sz="6000" b="1" dirty="0"/>
              <a:t>2.2</a:t>
            </a:r>
            <a:r>
              <a:rPr lang="en-US" sz="6000" b="1" dirty="0" smtClean="0"/>
              <a:t>:</a:t>
            </a:r>
            <a:r>
              <a:rPr lang="en-US" sz="6000" dirty="0" smtClean="0"/>
              <a:t> </a:t>
            </a:r>
            <a:r>
              <a:rPr lang="en-US" sz="6000" b="1" dirty="0" err="1"/>
              <a:t>S</a:t>
            </a:r>
            <a:r>
              <a:rPr lang="en-US" sz="6000" b="1" dirty="0" err="1" smtClean="0"/>
              <a:t>ervicios</a:t>
            </a:r>
            <a:r>
              <a:rPr lang="en-US" sz="6000" b="1" dirty="0" smtClean="0"/>
              <a:t> </a:t>
            </a:r>
            <a:r>
              <a:rPr lang="en-US" sz="6000" b="1" dirty="0" err="1"/>
              <a:t>ágiles</a:t>
            </a:r>
            <a:r>
              <a:rPr lang="en-US" sz="6000" b="1" dirty="0"/>
              <a:t> de </a:t>
            </a:r>
            <a:r>
              <a:rPr lang="en-US" sz="6000" b="1" dirty="0" err="1"/>
              <a:t>asistencia</a:t>
            </a:r>
            <a:r>
              <a:rPr lang="en-US" sz="6000" b="1" dirty="0"/>
              <a:t> </a:t>
            </a:r>
            <a:r>
              <a:rPr lang="en-US" sz="6000" b="1" dirty="0" err="1"/>
              <a:t>tecnológica</a:t>
            </a:r>
            <a:r>
              <a:rPr lang="en-US" sz="6000" b="1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5491" y="12557843"/>
            <a:ext cx="109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7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5569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Tema</a:t>
            </a:r>
            <a:r>
              <a:rPr lang="en-US" sz="6000" b="1" dirty="0" smtClean="0"/>
              <a:t> 2.3</a:t>
            </a:r>
            <a:r>
              <a:rPr lang="en-US" sz="6000" b="1" dirty="0"/>
              <a:t>: </a:t>
            </a:r>
            <a:r>
              <a:rPr lang="en-US" sz="6000" b="1" dirty="0" err="1"/>
              <a:t>N</a:t>
            </a:r>
            <a:r>
              <a:rPr lang="en-US" sz="6000" b="1" dirty="0" err="1" smtClean="0"/>
              <a:t>ecesidades</a:t>
            </a:r>
            <a:r>
              <a:rPr lang="en-US" sz="6000" b="1" dirty="0" smtClean="0"/>
              <a:t> </a:t>
            </a:r>
            <a:r>
              <a:rPr lang="en-US" sz="6000" b="1" dirty="0" err="1"/>
              <a:t>particulares</a:t>
            </a:r>
            <a:r>
              <a:rPr lang="en-US" sz="6000" b="1" dirty="0"/>
              <a:t/>
            </a:r>
            <a:br>
              <a:rPr lang="en-US" sz="6000" b="1" dirty="0"/>
            </a:b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5491" y="12557843"/>
            <a:ext cx="109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8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6640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 err="1" smtClean="0"/>
              <a:t>Tema</a:t>
            </a:r>
            <a:r>
              <a:rPr lang="en-US" sz="6000" b="1" dirty="0" smtClean="0"/>
              <a:t> 3.1</a:t>
            </a:r>
            <a:r>
              <a:rPr lang="en-US" sz="6000" b="1" dirty="0"/>
              <a:t>: </a:t>
            </a:r>
            <a:r>
              <a:rPr lang="en-US" sz="6000" b="1" dirty="0" err="1"/>
              <a:t>M</a:t>
            </a:r>
            <a:r>
              <a:rPr lang="en-US" sz="6000" b="1" dirty="0" err="1" smtClean="0"/>
              <a:t>odelos</a:t>
            </a:r>
            <a:r>
              <a:rPr lang="en-US" sz="6000" b="1" dirty="0" smtClean="0"/>
              <a:t> </a:t>
            </a:r>
            <a:r>
              <a:rPr lang="en-US" sz="6000" b="1" dirty="0"/>
              <a:t>de </a:t>
            </a:r>
            <a:r>
              <a:rPr lang="en-US" sz="6000" b="1" dirty="0" err="1" smtClean="0"/>
              <a:t>servicios</a:t>
            </a: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9696" y="12557843"/>
            <a:ext cx="80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2015 © Copyright Edwin Merced </a:t>
            </a:r>
            <a:r>
              <a:rPr lang="es-ES_tradnl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Todos los derechos reservados.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5491" y="12557843"/>
            <a:ext cx="109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9 de 14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696" y="337240"/>
            <a:ext cx="1292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 6066: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Asistencia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Tecnológica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Aplicada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Educación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Especial y a la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Rehabilitación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Vocacional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0264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1143</Words>
  <Application>Microsoft Macintosh PowerPoint</Application>
  <PresentationFormat>Custom</PresentationFormat>
  <Paragraphs>101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Proceso de prestación de servicios de asistencia tecnológica  Implicaciones en el proceso de enseñanza-aprendizaje de los estudiantes con impedimentos</vt:lpstr>
      <vt:lpstr>Objetivos</vt:lpstr>
      <vt:lpstr>Tema 1.1: Aplicaciones de asistencia tecnológica </vt:lpstr>
      <vt:lpstr>Tema 1.2: Diferentes categorías de impedimentos</vt:lpstr>
      <vt:lpstr>Tema 1.3: Legislación Vigente</vt:lpstr>
      <vt:lpstr>Tema 2.1: Dificultades que confrontan los estudiantes con impedimentos </vt:lpstr>
      <vt:lpstr>Tema 2.2: Servicios ágiles de asistencia tecnológica </vt:lpstr>
      <vt:lpstr>Tema 2.3: Necesidades particulares </vt:lpstr>
      <vt:lpstr>Tema 3.1: Modelos de servicios</vt:lpstr>
      <vt:lpstr>Tema 3.2: Modelos de servicios de asistencia tecnológica</vt:lpstr>
      <vt:lpstr>Tema 3.3: Trabajo en equipo</vt:lpstr>
      <vt:lpstr>Recapitulación</vt:lpstr>
      <vt:lpstr>Referencias Bibliográficas</vt:lpstr>
      <vt:lpstr>Descarga de presentación</vt:lpstr>
    </vt:vector>
  </TitlesOfParts>
  <Manager>Edwin Merced</Manager>
  <Company>Jeje Designs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</dc:title>
  <dc:subject>Presentation Template</dc:subject>
  <dc:creator>Edwin Merced</dc:creator>
  <cp:keywords>Presentation Template</cp:keywords>
  <dc:description>1920x1080_x000d_25.6 x 14.4</dc:description>
  <cp:lastModifiedBy>Edwin Merced</cp:lastModifiedBy>
  <cp:revision>19</cp:revision>
  <dcterms:created xsi:type="dcterms:W3CDTF">2014-12-31T15:58:59Z</dcterms:created>
  <dcterms:modified xsi:type="dcterms:W3CDTF">2015-03-01T00:00:09Z</dcterms:modified>
  <cp:category>Presentation Template</cp:category>
</cp:coreProperties>
</file>