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23409275" cy="13166725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D55D980-2015-E244-A353-363B72F43246}">
          <p14:sldIdLst>
            <p14:sldId id="256"/>
            <p14:sldId id="257"/>
          </p14:sldIdLst>
        </p14:section>
        <p14:section name="Topic 1" id="{956B86C6-8970-1948-A396-9DA766264116}">
          <p14:sldIdLst>
            <p14:sldId id="258"/>
            <p14:sldId id="259"/>
            <p14:sldId id="260"/>
          </p14:sldIdLst>
        </p14:section>
        <p14:section name="Topic 2" id="{0130BFAF-997A-1E4B-A02E-1539FD9EF217}">
          <p14:sldIdLst>
            <p14:sldId id="262"/>
            <p14:sldId id="263"/>
            <p14:sldId id="264"/>
          </p14:sldIdLst>
        </p14:section>
        <p14:section name="Topic 3" id="{6A159391-41A8-E34C-8BAF-E30AFB3D8668}">
          <p14:sldIdLst>
            <p14:sldId id="265"/>
            <p14:sldId id="266"/>
            <p14:sldId id="267"/>
          </p14:sldIdLst>
        </p14:section>
        <p14:section name="Recapitulación" id="{00E8990E-C304-374F-8354-B9600CAA9B5F}">
          <p14:sldIdLst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77990" autoAdjust="0"/>
  </p:normalViewPr>
  <p:slideViewPr>
    <p:cSldViewPr snapToGrid="0" snapToObjects="1">
      <p:cViewPr>
        <p:scale>
          <a:sx n="35" d="100"/>
          <a:sy n="35" d="100"/>
        </p:scale>
        <p:origin x="-1488" y="-80"/>
      </p:cViewPr>
      <p:guideLst>
        <p:guide orient="horz" pos="6067"/>
        <p:guide orient="horz" pos="4147"/>
        <p:guide orient="horz" pos="2181"/>
        <p:guide pos="10858"/>
        <p:guide pos="14743"/>
        <p:guide pos="7315"/>
        <p:guide pos="3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4F0F-6749-C741-A39E-4EBE4AACD349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E769-4EDC-394B-8956-88153E54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9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0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discapacidad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alto,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Acomodo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Adaptaciones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Ingeniería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rehabilitación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 6066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 y a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Reahabilitación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Vocacional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Base Legal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IDEIA (2004) PL 108-446, enmienda de julio del 2006 (71 FR 41084), Apéndice C-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300-National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Instructional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PL 107-110 “No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de 8 de enero de 2002,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Congress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 USC 6301bet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.- Ley Ningún Nino Rezagado.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Assistive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PL 100-407 de 1988, y su enmienda PL 108-364 del 25 de octubre de 2004.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Ley Pública 101-336 “Ley de Americanos con Impedimentos de 1990”.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Ley Pública 93-112 de 1973, “Ley de Rehabilitación Vocacional”.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Ley Estatal 51, conocida como Ley de Servicios Integrales para Personas con Impedimentos.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Ley Estatal 264 de agosto de 2000 “Ley del Programa de Asistencia Tecnológica de Puerto Rico”.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Ley Estatal 402 de 9 de septiembre de 2000, conocida como “Ley de Garantías Sobre Equipos de Asistencia Tecnológica”.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Ley Estatal 121 de 8 de agosto de 2002, para disponer que en los anuncios públicos se utilice el sistema de Subtítulos y Lenguaje de Señas.</a:t>
            </a:r>
          </a:p>
          <a:p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Ley Estatal 240 de 29 de septiembre de 2002, para establecer que la enseñanza de Braille será fundamental en la instrucción de niños ciegos y parcialmente ciegos.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696" y="4090220"/>
            <a:ext cx="19897884" cy="2822312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1391" y="7461144"/>
            <a:ext cx="16386493" cy="3364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653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102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49405" y="1011887"/>
            <a:ext cx="13484718" cy="21569657"/>
          </a:xfrm>
        </p:spPr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5252" y="1011887"/>
            <a:ext cx="40063999" cy="21569657"/>
          </a:xfrm>
        </p:spPr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66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58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171" y="8460841"/>
            <a:ext cx="19897884" cy="2615058"/>
          </a:xfrm>
        </p:spPr>
        <p:txBody>
          <a:bodyPr anchor="t"/>
          <a:lstStyle>
            <a:lvl1pPr algn="l">
              <a:defRPr sz="9100" b="1" cap="all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171" y="5580621"/>
            <a:ext cx="19897884" cy="288022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519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5251" y="5897598"/>
            <a:ext cx="26774358" cy="16683947"/>
          </a:xfrm>
        </p:spPr>
        <p:txBody>
          <a:bodyPr/>
          <a:lstStyle>
            <a:lvl1pPr>
              <a:defRPr sz="6400">
                <a:latin typeface="Century Gothic"/>
                <a:cs typeface="Century Gothic"/>
              </a:defRPr>
            </a:lvl1pPr>
            <a:lvl2pPr>
              <a:defRPr sz="5500">
                <a:latin typeface="Century Gothic"/>
                <a:cs typeface="Century Gothic"/>
              </a:defRPr>
            </a:lvl2pPr>
            <a:lvl3pPr>
              <a:defRPr sz="4600">
                <a:latin typeface="Century Gothic"/>
                <a:cs typeface="Century Gothic"/>
              </a:defRPr>
            </a:lvl3pPr>
            <a:lvl4pPr>
              <a:defRPr sz="4100">
                <a:latin typeface="Century Gothic"/>
                <a:cs typeface="Century Gothic"/>
              </a:defRPr>
            </a:lvl4pPr>
            <a:lvl5pPr>
              <a:defRPr sz="4100">
                <a:latin typeface="Century Gothic"/>
                <a:cs typeface="Century Gothic"/>
              </a:defRPr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59764" y="5897598"/>
            <a:ext cx="26774358" cy="16683947"/>
          </a:xfrm>
        </p:spPr>
        <p:txBody>
          <a:bodyPr/>
          <a:lstStyle>
            <a:lvl1pPr>
              <a:defRPr sz="6400">
                <a:latin typeface="Century Gothic"/>
                <a:cs typeface="Century Gothic"/>
              </a:defRPr>
            </a:lvl1pPr>
            <a:lvl2pPr>
              <a:defRPr sz="5500">
                <a:latin typeface="Century Gothic"/>
                <a:cs typeface="Century Gothic"/>
              </a:defRPr>
            </a:lvl2pPr>
            <a:lvl3pPr>
              <a:defRPr sz="4600">
                <a:latin typeface="Century Gothic"/>
                <a:cs typeface="Century Gothic"/>
              </a:defRPr>
            </a:lvl3pPr>
            <a:lvl4pPr>
              <a:defRPr sz="4100">
                <a:latin typeface="Century Gothic"/>
                <a:cs typeface="Century Gothic"/>
              </a:defRPr>
            </a:lvl4pPr>
            <a:lvl5pPr>
              <a:defRPr sz="4100">
                <a:latin typeface="Century Gothic"/>
                <a:cs typeface="Century Gothic"/>
              </a:defRPr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107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527280"/>
            <a:ext cx="21068348" cy="2194454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64" y="2947275"/>
            <a:ext cx="10343162" cy="1228284"/>
          </a:xfrm>
        </p:spPr>
        <p:txBody>
          <a:bodyPr anchor="b"/>
          <a:lstStyle>
            <a:lvl1pPr marL="0" indent="0">
              <a:buNone/>
              <a:defRPr sz="5500" b="1">
                <a:latin typeface="Century Gothic"/>
                <a:cs typeface="Century Gothic"/>
              </a:defRPr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64" y="4175559"/>
            <a:ext cx="10343162" cy="7586107"/>
          </a:xfrm>
        </p:spPr>
        <p:txBody>
          <a:bodyPr/>
          <a:lstStyle>
            <a:lvl1pPr>
              <a:defRPr sz="5500">
                <a:latin typeface="Century Gothic"/>
                <a:cs typeface="Century Gothic"/>
              </a:defRPr>
            </a:lvl1pPr>
            <a:lvl2pPr>
              <a:defRPr sz="4600">
                <a:latin typeface="Century Gothic"/>
                <a:cs typeface="Century Gothic"/>
              </a:defRPr>
            </a:lvl2pPr>
            <a:lvl3pPr>
              <a:defRPr sz="4100">
                <a:latin typeface="Century Gothic"/>
                <a:cs typeface="Century Gothic"/>
              </a:defRPr>
            </a:lvl3pPr>
            <a:lvl4pPr>
              <a:defRPr sz="3700">
                <a:latin typeface="Century Gothic"/>
                <a:cs typeface="Century Gothic"/>
              </a:defRPr>
            </a:lvl4pPr>
            <a:lvl5pPr>
              <a:defRPr sz="3700">
                <a:latin typeface="Century Gothic"/>
                <a:cs typeface="Century Gothic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91588" y="2947275"/>
            <a:ext cx="10347225" cy="1228284"/>
          </a:xfrm>
        </p:spPr>
        <p:txBody>
          <a:bodyPr anchor="b"/>
          <a:lstStyle>
            <a:lvl1pPr marL="0" indent="0">
              <a:buNone/>
              <a:defRPr sz="5500" b="1">
                <a:latin typeface="Century Gothic"/>
                <a:cs typeface="Century Gothic"/>
              </a:defRPr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91588" y="4175559"/>
            <a:ext cx="10347225" cy="7586107"/>
          </a:xfrm>
        </p:spPr>
        <p:txBody>
          <a:bodyPr/>
          <a:lstStyle>
            <a:lvl1pPr>
              <a:defRPr sz="5500">
                <a:latin typeface="Century Gothic"/>
                <a:cs typeface="Century Gothic"/>
              </a:defRPr>
            </a:lvl1pPr>
            <a:lvl2pPr>
              <a:defRPr sz="4600">
                <a:latin typeface="Century Gothic"/>
                <a:cs typeface="Century Gothic"/>
              </a:defRPr>
            </a:lvl2pPr>
            <a:lvl3pPr>
              <a:defRPr sz="4100">
                <a:latin typeface="Century Gothic"/>
                <a:cs typeface="Century Gothic"/>
              </a:defRPr>
            </a:lvl3pPr>
            <a:lvl4pPr>
              <a:defRPr sz="3700">
                <a:latin typeface="Century Gothic"/>
                <a:cs typeface="Century Gothic"/>
              </a:defRPr>
            </a:lvl4pPr>
            <a:lvl5pPr>
              <a:defRPr sz="3700">
                <a:latin typeface="Century Gothic"/>
                <a:cs typeface="Century Gothic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20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978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196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5" y="524231"/>
            <a:ext cx="7701490" cy="2231028"/>
          </a:xfrm>
        </p:spPr>
        <p:txBody>
          <a:bodyPr anchor="b"/>
          <a:lstStyle>
            <a:lvl1pPr algn="l">
              <a:defRPr sz="4600" b="1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376" y="524232"/>
            <a:ext cx="13086435" cy="11237435"/>
          </a:xfrm>
        </p:spPr>
        <p:txBody>
          <a:bodyPr/>
          <a:lstStyle>
            <a:lvl1pPr>
              <a:defRPr sz="7300">
                <a:latin typeface="Century Gothic"/>
                <a:cs typeface="Century Gothic"/>
              </a:defRPr>
            </a:lvl1pPr>
            <a:lvl2pPr>
              <a:defRPr sz="6400">
                <a:latin typeface="Century Gothic"/>
                <a:cs typeface="Century Gothic"/>
              </a:defRPr>
            </a:lvl2pPr>
            <a:lvl3pPr>
              <a:defRPr sz="5500">
                <a:latin typeface="Century Gothic"/>
                <a:cs typeface="Century Gothic"/>
              </a:defRPr>
            </a:lvl3pPr>
            <a:lvl4pPr>
              <a:defRPr sz="4600">
                <a:latin typeface="Century Gothic"/>
                <a:cs typeface="Century Gothic"/>
              </a:defRPr>
            </a:lvl4pPr>
            <a:lvl5pPr>
              <a:defRPr sz="4600">
                <a:latin typeface="Century Gothic"/>
                <a:cs typeface="Century Gothic"/>
              </a:defRPr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65" y="2755260"/>
            <a:ext cx="7701490" cy="9006407"/>
          </a:xfrm>
        </p:spPr>
        <p:txBody>
          <a:bodyPr/>
          <a:lstStyle>
            <a:lvl1pPr marL="0" indent="0">
              <a:buNone/>
              <a:defRPr sz="3200">
                <a:latin typeface="Century Gothic"/>
                <a:cs typeface="Century Gothic"/>
              </a:defRPr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197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382" y="9216708"/>
            <a:ext cx="14045565" cy="1088084"/>
          </a:xfrm>
        </p:spPr>
        <p:txBody>
          <a:bodyPr anchor="b"/>
          <a:lstStyle>
            <a:lvl1pPr algn="l">
              <a:defRPr sz="4600" b="1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8382" y="1176471"/>
            <a:ext cx="14045565" cy="7900035"/>
          </a:xfrm>
        </p:spPr>
        <p:txBody>
          <a:bodyPr/>
          <a:lstStyle>
            <a:lvl1pPr marL="0" indent="0">
              <a:buNone/>
              <a:defRPr sz="7300">
                <a:latin typeface="Century Gothic"/>
                <a:cs typeface="Century Gothic"/>
              </a:defRPr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8382" y="10304792"/>
            <a:ext cx="14045565" cy="1545261"/>
          </a:xfrm>
        </p:spPr>
        <p:txBody>
          <a:bodyPr/>
          <a:lstStyle>
            <a:lvl1pPr marL="0" indent="0">
              <a:buNone/>
              <a:defRPr sz="3200">
                <a:latin typeface="Century Gothic"/>
                <a:cs typeface="Century Gothic"/>
              </a:defRPr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8440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64" y="527280"/>
            <a:ext cx="21068348" cy="2194454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64" y="3072237"/>
            <a:ext cx="21068348" cy="8689430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64" y="12203605"/>
            <a:ext cx="5462164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7FCA-1AD2-B149-AE4C-8AC12B929049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8169" y="12203605"/>
            <a:ext cx="7412937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76647" y="12203605"/>
            <a:ext cx="5462164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4501-DAEB-F94E-97E3-0DB44AECE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696" y="5172206"/>
            <a:ext cx="21781292" cy="282231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Asistencia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Tecnol</a:t>
            </a:r>
            <a:r>
              <a:rPr lang="en-US" sz="6000" b="1" dirty="0" err="1" smtClean="0"/>
              <a:t>ógica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5300" dirty="0" err="1" smtClean="0">
                <a:solidFill>
                  <a:schemeClr val="bg1">
                    <a:lumMod val="75000"/>
                  </a:schemeClr>
                </a:solidFill>
              </a:rPr>
              <a:t>Fundamentos</a:t>
            </a:r>
            <a:r>
              <a:rPr lang="en-US" sz="53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5300" dirty="0" err="1" smtClean="0">
                <a:solidFill>
                  <a:schemeClr val="bg1">
                    <a:lumMod val="75000"/>
                  </a:schemeClr>
                </a:solidFill>
              </a:rPr>
              <a:t>definciones</a:t>
            </a:r>
            <a:r>
              <a:rPr lang="en-US" sz="5300" dirty="0" smtClean="0">
                <a:solidFill>
                  <a:schemeClr val="bg1">
                    <a:lumMod val="75000"/>
                  </a:schemeClr>
                </a:solidFill>
              </a:rPr>
              <a:t> y base legal</a:t>
            </a:r>
            <a:endParaRPr lang="en-US" sz="5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696" y="8512598"/>
            <a:ext cx="22084461" cy="336483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Edwin Merced, </a:t>
            </a:r>
            <a:r>
              <a:rPr lang="en-US" sz="4000" dirty="0" err="1"/>
              <a:t>Ed.D</a:t>
            </a:r>
            <a:r>
              <a:rPr lang="en-US" sz="4000" dirty="0"/>
              <a:t>.</a:t>
            </a:r>
          </a:p>
          <a:p>
            <a:pPr algn="l"/>
            <a:r>
              <a:rPr lang="en-US" sz="4000" dirty="0"/>
              <a:t>Universidad </a:t>
            </a:r>
            <a:r>
              <a:rPr lang="en-US" sz="4000" dirty="0" err="1"/>
              <a:t>Interamericana</a:t>
            </a:r>
            <a:r>
              <a:rPr lang="en-US" sz="4000" dirty="0"/>
              <a:t> de Puerto Rico | </a:t>
            </a:r>
            <a:r>
              <a:rPr lang="en-US" sz="4000" dirty="0" err="1"/>
              <a:t>Recinto</a:t>
            </a:r>
            <a:r>
              <a:rPr lang="en-US" sz="4000" dirty="0"/>
              <a:t> </a:t>
            </a:r>
            <a:r>
              <a:rPr lang="en-US" sz="4000" dirty="0" err="1"/>
              <a:t>Metroplitano</a:t>
            </a:r>
            <a:endParaRPr lang="en-US" sz="4000" dirty="0"/>
          </a:p>
          <a:p>
            <a:pPr algn="l"/>
            <a:r>
              <a:rPr lang="en-US" sz="4000" dirty="0"/>
              <a:t>EDUC 6066: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</a:t>
            </a:r>
            <a:r>
              <a:rPr lang="en-US" sz="4000" dirty="0" err="1"/>
              <a:t>Aplicada</a:t>
            </a:r>
            <a:r>
              <a:rPr lang="en-US" sz="4000" dirty="0"/>
              <a:t> a la </a:t>
            </a:r>
            <a:r>
              <a:rPr lang="en-US" sz="4000" dirty="0" err="1"/>
              <a:t>Educación</a:t>
            </a:r>
            <a:r>
              <a:rPr lang="en-US" sz="4000" dirty="0"/>
              <a:t> Especial y a la </a:t>
            </a:r>
            <a:r>
              <a:rPr lang="en-US" sz="4000" dirty="0" err="1"/>
              <a:t>Rehabilitación</a:t>
            </a:r>
            <a:r>
              <a:rPr lang="en-US" sz="4000" dirty="0"/>
              <a:t> </a:t>
            </a:r>
            <a:r>
              <a:rPr lang="en-US" sz="4000" dirty="0" err="1" smtClean="0"/>
              <a:t>Vocacional</a:t>
            </a:r>
            <a:r>
              <a:rPr lang="en-US" sz="4000" dirty="0"/>
              <a:t> </a:t>
            </a:r>
            <a:r>
              <a:rPr lang="en-US" sz="4000" dirty="0" smtClean="0"/>
              <a:t>| </a:t>
            </a:r>
            <a:r>
              <a:rPr lang="en-US" sz="4000" dirty="0" err="1" smtClean="0"/>
              <a:t>Unidad</a:t>
            </a:r>
            <a:r>
              <a:rPr lang="en-US" sz="4000" dirty="0" smtClean="0"/>
              <a:t> 1.1 – 1.3</a:t>
            </a:r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600" y="11887200"/>
            <a:ext cx="18466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00485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</a:t>
            </a:r>
            <a:r>
              <a:rPr lang="en-US" sz="6000" b="1" dirty="0"/>
              <a:t>3.2: </a:t>
            </a:r>
            <a:r>
              <a:rPr lang="en-US" sz="6000" b="1" dirty="0"/>
              <a:t>Base Legal de los </a:t>
            </a:r>
            <a:r>
              <a:rPr lang="en-US" sz="6000" b="1" dirty="0" err="1"/>
              <a:t>Servicios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10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25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3.3:</a:t>
            </a:r>
            <a:r>
              <a:rPr lang="en-US" sz="6000" b="1" dirty="0"/>
              <a:t> </a:t>
            </a:r>
            <a:r>
              <a:rPr lang="en-US" sz="6000" b="1" dirty="0"/>
              <a:t>Base Legal de los </a:t>
            </a:r>
            <a:r>
              <a:rPr lang="en-US" sz="6000" b="1" dirty="0" err="1"/>
              <a:t>Servicios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11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11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Recapitulación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Fundamentos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endParaRPr lang="en-US" sz="4000" dirty="0"/>
          </a:p>
          <a:p>
            <a:r>
              <a:rPr lang="en-US" sz="4000" dirty="0" err="1"/>
              <a:t>Definiciones</a:t>
            </a:r>
            <a:endParaRPr lang="en-US" sz="4000" dirty="0"/>
          </a:p>
          <a:p>
            <a:r>
              <a:rPr lang="en-US" sz="4000" dirty="0"/>
              <a:t>Base legal de los </a:t>
            </a:r>
            <a:r>
              <a:rPr lang="en-US" sz="4000" dirty="0" err="1"/>
              <a:t>servicos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 smtClean="0"/>
              <a:t>tecnológica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12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4801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Referencias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Bibliográficas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13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15066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Descarga</a:t>
            </a:r>
            <a:r>
              <a:rPr lang="en-US" sz="6000" b="1" dirty="0" smtClean="0"/>
              <a:t> de </a:t>
            </a:r>
            <a:r>
              <a:rPr lang="en-US" sz="6000" b="1" dirty="0" err="1" smtClean="0"/>
              <a:t>presentación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Descargue</a:t>
            </a:r>
            <a:r>
              <a:rPr lang="en-US" sz="4000" dirty="0" smtClean="0"/>
              <a:t> la </a:t>
            </a:r>
            <a:r>
              <a:rPr lang="en-US" sz="4000" dirty="0" err="1" smtClean="0"/>
              <a:t>presentación</a:t>
            </a:r>
            <a:r>
              <a:rPr lang="en-US" sz="4000" dirty="0" smtClean="0"/>
              <a:t> de: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http://</a:t>
            </a:r>
            <a:r>
              <a:rPr lang="en-US" sz="4000" dirty="0" err="1"/>
              <a:t>www.dominio.com</a:t>
            </a:r>
            <a:r>
              <a:rPr lang="en-US" sz="4000" dirty="0"/>
              <a:t>/</a:t>
            </a:r>
            <a:r>
              <a:rPr lang="en-US" sz="4000" dirty="0" err="1"/>
              <a:t>descargas</a:t>
            </a:r>
            <a:r>
              <a:rPr lang="en-US" sz="4000" dirty="0"/>
              <a:t>/</a:t>
            </a:r>
            <a:r>
              <a:rPr lang="en-US" sz="4000" dirty="0" err="1"/>
              <a:t>presentacion.pdf</a:t>
            </a:r>
            <a:endParaRPr lang="en-US" sz="400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14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8833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smtClean="0"/>
              <a:t>Objetivos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</a:t>
            </a:r>
            <a:r>
              <a:rPr lang="en-US" sz="4000" dirty="0" err="1" smtClean="0"/>
              <a:t>undamentos</a:t>
            </a:r>
            <a:r>
              <a:rPr lang="en-US" sz="4000" dirty="0" smtClean="0"/>
              <a:t> </a:t>
            </a:r>
            <a:r>
              <a:rPr lang="en-US" sz="4000" dirty="0"/>
              <a:t>de </a:t>
            </a:r>
            <a:r>
              <a:rPr lang="en-US" sz="4000" dirty="0" err="1" smtClean="0"/>
              <a:t>asistencia</a:t>
            </a:r>
            <a:r>
              <a:rPr lang="en-US" sz="4000" dirty="0" smtClean="0"/>
              <a:t> </a:t>
            </a:r>
            <a:r>
              <a:rPr lang="en-US" sz="4000" dirty="0" err="1" smtClean="0"/>
              <a:t>tecnol</a:t>
            </a:r>
            <a:r>
              <a:rPr lang="en-US" sz="4000" dirty="0" err="1" smtClean="0"/>
              <a:t>ógica</a:t>
            </a:r>
            <a:endParaRPr lang="en-US" sz="4000" dirty="0" smtClean="0"/>
          </a:p>
          <a:p>
            <a:r>
              <a:rPr lang="en-US" sz="4000" dirty="0" err="1" smtClean="0"/>
              <a:t>Definiciones</a:t>
            </a:r>
            <a:endParaRPr lang="en-US" sz="4000" dirty="0" smtClean="0"/>
          </a:p>
          <a:p>
            <a:r>
              <a:rPr lang="en-US" sz="4000" dirty="0" smtClean="0"/>
              <a:t>Base legal de los </a:t>
            </a:r>
            <a:r>
              <a:rPr lang="en-US" sz="4000" dirty="0" err="1" smtClean="0"/>
              <a:t>servicos</a:t>
            </a:r>
            <a:r>
              <a:rPr lang="en-US" sz="4000" dirty="0" smtClean="0"/>
              <a:t> de </a:t>
            </a:r>
            <a:r>
              <a:rPr lang="en-US" sz="4000" dirty="0" err="1" smtClean="0"/>
              <a:t>asistencia</a:t>
            </a:r>
            <a:r>
              <a:rPr lang="en-US" sz="4000" dirty="0" smtClean="0"/>
              <a:t> </a:t>
            </a:r>
            <a:r>
              <a:rPr lang="en-US" sz="4000" dirty="0" err="1" smtClean="0"/>
              <a:t>tecnológica</a:t>
            </a:r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59897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1.1: </a:t>
            </a:r>
            <a:r>
              <a:rPr lang="en-US" sz="6000" b="1" dirty="0" err="1"/>
              <a:t>Fundamentos</a:t>
            </a:r>
            <a:r>
              <a:rPr lang="en-US" sz="6000" b="1" dirty="0"/>
              <a:t> de la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 smtClean="0"/>
              <a:t>tecnológica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3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48648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1.2</a:t>
            </a:r>
            <a:r>
              <a:rPr lang="en-US" sz="6000" b="1" dirty="0"/>
              <a:t>: </a:t>
            </a:r>
            <a:r>
              <a:rPr lang="en-US" sz="6000" b="1" dirty="0" err="1"/>
              <a:t>Fundamentos</a:t>
            </a:r>
            <a:r>
              <a:rPr lang="en-US" sz="6000" b="1" dirty="0"/>
              <a:t> de la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4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909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/>
              <a:t>Tema</a:t>
            </a:r>
            <a:r>
              <a:rPr lang="en-US" sz="6000" b="1" dirty="0"/>
              <a:t> 1.3</a:t>
            </a:r>
            <a:r>
              <a:rPr lang="en-US" sz="6000" b="1" dirty="0"/>
              <a:t>: </a:t>
            </a:r>
            <a:r>
              <a:rPr lang="en-US" sz="6000" b="1" dirty="0" err="1"/>
              <a:t>Fundamentos</a:t>
            </a:r>
            <a:r>
              <a:rPr lang="en-US" sz="6000" b="1" dirty="0"/>
              <a:t> de la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5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735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/>
              <a:t>Tema</a:t>
            </a:r>
            <a:r>
              <a:rPr lang="en-US" sz="6000" b="1" dirty="0"/>
              <a:t> 2.1: </a:t>
            </a:r>
            <a:r>
              <a:rPr lang="en-US" sz="6000" b="1" dirty="0" err="1"/>
              <a:t>Definiciones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6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76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</a:t>
            </a:r>
            <a:r>
              <a:rPr lang="en-US" sz="6000" b="1" dirty="0"/>
              <a:t>2.2: </a:t>
            </a:r>
            <a:r>
              <a:rPr lang="en-US" sz="6000" b="1" dirty="0" err="1"/>
              <a:t>Definiciones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7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56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2.3</a:t>
            </a:r>
            <a:r>
              <a:rPr lang="en-US" sz="6000" b="1" dirty="0"/>
              <a:t>: </a:t>
            </a:r>
            <a:r>
              <a:rPr lang="en-US" sz="6000" b="1" dirty="0" err="1" smtClean="0"/>
              <a:t>Definiciones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8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64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3.1</a:t>
            </a:r>
            <a:r>
              <a:rPr lang="en-US" sz="6000" b="1" dirty="0"/>
              <a:t>: </a:t>
            </a:r>
            <a:r>
              <a:rPr lang="en-US" sz="6000" b="1" dirty="0"/>
              <a:t>Base Legal de los </a:t>
            </a:r>
            <a:r>
              <a:rPr lang="en-US" sz="6000" b="1" dirty="0" err="1"/>
              <a:t>Servicios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9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0264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4588</Words>
  <Application>Microsoft Macintosh PowerPoint</Application>
  <PresentationFormat>Custom</PresentationFormat>
  <Paragraphs>345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Asistencia Tecnológica Fundamentos, definciones y base legal</vt:lpstr>
      <vt:lpstr>Objetivos</vt:lpstr>
      <vt:lpstr>Tema 1.1: Fundamentos de la asistencia tecnológica</vt:lpstr>
      <vt:lpstr>Tema 1.2: Fundamentos de la asistencia tecnológica</vt:lpstr>
      <vt:lpstr>Tema 1.3: Fundamentos de la asistencia tecnológica</vt:lpstr>
      <vt:lpstr>Tema 2.1: Definiciones</vt:lpstr>
      <vt:lpstr>Tema 2.2: Definiciones</vt:lpstr>
      <vt:lpstr>Tema 2.3: Definiciones</vt:lpstr>
      <vt:lpstr>Tema 3.1: Base Legal de los Servicios de Asistencia Tecnológica</vt:lpstr>
      <vt:lpstr>Tema 3.2: Base Legal de los Servicios de Asistencia Tecnológica</vt:lpstr>
      <vt:lpstr>Tema 3.3: Base Legal de los Servicios de Asistencia Tecnológica</vt:lpstr>
      <vt:lpstr>Recapitulación</vt:lpstr>
      <vt:lpstr>Referencias Bibliográficas</vt:lpstr>
      <vt:lpstr>Descarga de presentación</vt:lpstr>
    </vt:vector>
  </TitlesOfParts>
  <Manager>Edwin Merced</Manager>
  <Company>Jeje Designs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>Presentation Template</dc:subject>
  <dc:creator>Edwin Merced</dc:creator>
  <cp:keywords>Presentation Template</cp:keywords>
  <dc:description>1920x1080_x000d_25.6 x 14.4</dc:description>
  <cp:lastModifiedBy>Edwin Merced</cp:lastModifiedBy>
  <cp:revision>20</cp:revision>
  <dcterms:created xsi:type="dcterms:W3CDTF">2014-12-31T15:58:59Z</dcterms:created>
  <dcterms:modified xsi:type="dcterms:W3CDTF">2015-03-01T15:35:41Z</dcterms:modified>
  <cp:category>Presentation Template</cp:category>
</cp:coreProperties>
</file>