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Edwinqramos" TargetMode="External"/><Relationship Id="rId2" Type="http://schemas.openxmlformats.org/officeDocument/2006/relationships/hyperlink" Target="https://www.linkedin.com/in/edwinqramo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6DEAC-54DE-4AD2-BD57-2F0C148A9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Arquitecto Amazon Web </a:t>
            </a:r>
            <a:r>
              <a:rPr lang="es-PE" dirty="0" err="1"/>
              <a:t>Services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012627-77A3-4FF3-837C-81AEE4E3E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sz="2800" dirty="0"/>
              <a:t>Presentación trabajo final</a:t>
            </a:r>
          </a:p>
          <a:p>
            <a:endParaRPr lang="es-PE" dirty="0"/>
          </a:p>
          <a:p>
            <a:pPr algn="r"/>
            <a:r>
              <a:rPr lang="es-PE" sz="1600" dirty="0">
                <a:solidFill>
                  <a:schemeClr val="tx1"/>
                </a:solidFill>
              </a:rPr>
              <a:t>Elaborado por: Edwin </a:t>
            </a:r>
            <a:r>
              <a:rPr lang="es-PE" sz="1600" dirty="0" err="1">
                <a:solidFill>
                  <a:schemeClr val="tx1"/>
                </a:solidFill>
              </a:rPr>
              <a:t>roy</a:t>
            </a:r>
            <a:r>
              <a:rPr lang="es-PE" sz="1600" dirty="0">
                <a:solidFill>
                  <a:schemeClr val="tx1"/>
                </a:solidFill>
              </a:rPr>
              <a:t> Quispe ramos</a:t>
            </a:r>
          </a:p>
        </p:txBody>
      </p:sp>
    </p:spTree>
    <p:extLst>
      <p:ext uri="{BB962C8B-B14F-4D97-AF65-F5344CB8AC3E}">
        <p14:creationId xmlns:p14="http://schemas.microsoft.com/office/powerpoint/2010/main" val="3410987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88114-5115-4CCD-B1A5-31F206F1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7. Aplicación Front </a:t>
            </a:r>
            <a:r>
              <a:rPr lang="es-PE" dirty="0" err="1"/>
              <a:t>End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F6101-0FA1-4123-B292-4114267CC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392614"/>
          </a:xfrm>
        </p:spPr>
        <p:txBody>
          <a:bodyPr>
            <a:normAutofit/>
          </a:bodyPr>
          <a:lstStyle/>
          <a:p>
            <a:pPr algn="just"/>
            <a:r>
              <a:rPr lang="es-PE" dirty="0"/>
              <a:t>Aplicación desarrollada con </a:t>
            </a:r>
            <a:r>
              <a:rPr lang="es-PE" dirty="0" err="1"/>
              <a:t>ReactJs</a:t>
            </a:r>
            <a:endParaRPr lang="es-PE" dirty="0"/>
          </a:p>
          <a:p>
            <a:pPr algn="just"/>
            <a:r>
              <a:rPr lang="es-PE" dirty="0"/>
              <a:t>Se desplego los archivos en AWS </a:t>
            </a:r>
            <a:r>
              <a:rPr lang="es-PE" dirty="0" err="1"/>
              <a:t>Amplify</a:t>
            </a:r>
            <a:r>
              <a:rPr lang="es-PE" dirty="0"/>
              <a:t> utilizando GitHub.</a:t>
            </a:r>
          </a:p>
          <a:p>
            <a:pPr algn="just"/>
            <a:r>
              <a:rPr lang="es-PE" dirty="0"/>
              <a:t>Se enlazo el dominio </a:t>
            </a:r>
            <a:r>
              <a:rPr lang="es-PE" dirty="0" err="1"/>
              <a:t>miapp.dev</a:t>
            </a:r>
            <a:r>
              <a:rPr lang="es-PE" dirty="0"/>
              <a:t> en </a:t>
            </a:r>
            <a:r>
              <a:rPr lang="es-PE" dirty="0" err="1"/>
              <a:t>Amplify</a:t>
            </a:r>
            <a:r>
              <a:rPr lang="es-PE" dirty="0"/>
              <a:t> utilizando el servicio de  Route53.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824E1A-BD4B-4E74-9913-D5722DEC19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/>
              <a:t>Otra alternativa es utilizar S3 y subir la aplicación a un </a:t>
            </a:r>
            <a:r>
              <a:rPr lang="es-PE" dirty="0" err="1"/>
              <a:t>Bucket</a:t>
            </a:r>
            <a:endParaRPr lang="es-PE" dirty="0"/>
          </a:p>
          <a:p>
            <a:pPr algn="just"/>
            <a:r>
              <a:rPr lang="es-PE" dirty="0"/>
              <a:t>El </a:t>
            </a:r>
            <a:r>
              <a:rPr lang="es-PE" dirty="0" err="1"/>
              <a:t>bucket</a:t>
            </a:r>
            <a:r>
              <a:rPr lang="es-PE" dirty="0"/>
              <a:t> se puede enlazar luego con Cloud Front.</a:t>
            </a:r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731B14-F00D-49E0-AA75-600C399889E0}"/>
              </a:ext>
            </a:extLst>
          </p:cNvPr>
          <p:cNvSpPr txBox="1"/>
          <p:nvPr/>
        </p:nvSpPr>
        <p:spPr>
          <a:xfrm>
            <a:off x="1905000" y="5437257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rgbClr val="FFC000"/>
                </a:solidFill>
              </a:rPr>
              <a:t>* Se aprovecho en configurar el subdominio </a:t>
            </a:r>
            <a:r>
              <a:rPr lang="es-PE" sz="2000" b="1" u="sng" dirty="0" err="1">
                <a:solidFill>
                  <a:srgbClr val="FFC000"/>
                </a:solidFill>
              </a:rPr>
              <a:t>api.miapp.dev</a:t>
            </a:r>
            <a:r>
              <a:rPr lang="es-PE" sz="2000" b="1" u="sng" dirty="0">
                <a:solidFill>
                  <a:srgbClr val="FFC000"/>
                </a:solidFill>
              </a:rPr>
              <a:t> </a:t>
            </a:r>
            <a:r>
              <a:rPr lang="es-PE" sz="2000" dirty="0">
                <a:solidFill>
                  <a:srgbClr val="FFC000"/>
                </a:solidFill>
              </a:rPr>
              <a:t>para que apunte al Load </a:t>
            </a:r>
            <a:r>
              <a:rPr lang="es-PE" sz="2000" dirty="0" err="1">
                <a:solidFill>
                  <a:srgbClr val="FFC000"/>
                </a:solidFill>
              </a:rPr>
              <a:t>Balancer</a:t>
            </a:r>
            <a:r>
              <a:rPr lang="es-PE" sz="2000" dirty="0">
                <a:solidFill>
                  <a:srgbClr val="FFC000"/>
                </a:solidFill>
              </a:rPr>
              <a:t> ya que teníamos errores de “</a:t>
            </a:r>
            <a:r>
              <a:rPr lang="es-PE" sz="2000" dirty="0" err="1">
                <a:solidFill>
                  <a:srgbClr val="FFC000"/>
                </a:solidFill>
              </a:rPr>
              <a:t>Forbidden</a:t>
            </a:r>
            <a:r>
              <a:rPr lang="es-PE" sz="2000" dirty="0">
                <a:solidFill>
                  <a:srgbClr val="FFC000"/>
                </a:solidFill>
              </a:rPr>
              <a:t>” en el </a:t>
            </a:r>
            <a:r>
              <a:rPr lang="es-PE" sz="2000" dirty="0" err="1">
                <a:solidFill>
                  <a:srgbClr val="FFC000"/>
                </a:solidFill>
              </a:rPr>
              <a:t>ApiGateway</a:t>
            </a:r>
            <a:endParaRPr lang="es-PE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8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88114-5115-4CCD-B1A5-31F206F1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8. CONFIGURACIÓN </a:t>
            </a:r>
            <a:r>
              <a:rPr lang="es-PE" dirty="0" err="1"/>
              <a:t>CLOUDFront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F6101-0FA1-4123-B292-4114267CC4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Se utilizó </a:t>
            </a:r>
            <a:r>
              <a:rPr lang="es-PE" dirty="0" err="1"/>
              <a:t>CloudFormation</a:t>
            </a:r>
            <a:r>
              <a:rPr lang="es-PE" dirty="0"/>
              <a:t> para crear el </a:t>
            </a:r>
            <a:r>
              <a:rPr lang="es-PE" dirty="0" err="1"/>
              <a:t>CloudFront</a:t>
            </a:r>
            <a:endParaRPr lang="es-PE" dirty="0"/>
          </a:p>
          <a:p>
            <a:r>
              <a:rPr lang="es-PE" dirty="0"/>
              <a:t>Se creará un </a:t>
            </a:r>
            <a:r>
              <a:rPr lang="es-PE" dirty="0" err="1"/>
              <a:t>Bucket</a:t>
            </a:r>
            <a:r>
              <a:rPr lang="es-PE" dirty="0"/>
              <a:t> vacío en S3 en el cual debemos subir nuestra aplicación Front </a:t>
            </a:r>
            <a:r>
              <a:rPr lang="es-PE" dirty="0" err="1"/>
              <a:t>End</a:t>
            </a:r>
            <a:endParaRPr lang="es-PE" dirty="0"/>
          </a:p>
          <a:p>
            <a:r>
              <a:rPr lang="es-PE" dirty="0"/>
              <a:t>Se subirán los archivos utilizando línea de comandos AWS CLI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824E1A-BD4B-4E74-9913-D5722DEC1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4164014"/>
          </a:xfrm>
        </p:spPr>
        <p:txBody>
          <a:bodyPr>
            <a:normAutofit/>
          </a:bodyPr>
          <a:lstStyle/>
          <a:p>
            <a:r>
              <a:rPr lang="es-PE" dirty="0" err="1"/>
              <a:t>aws</a:t>
            </a:r>
            <a:r>
              <a:rPr lang="es-PE" dirty="0"/>
              <a:t> configure</a:t>
            </a:r>
          </a:p>
          <a:p>
            <a:r>
              <a:rPr lang="en-US" dirty="0" err="1"/>
              <a:t>aws</a:t>
            </a:r>
            <a:r>
              <a:rPr lang="en-US" dirty="0"/>
              <a:t> s3 cp --recursive [FILE_LOCAL] s3://[BUCKET_NAME]</a:t>
            </a:r>
            <a:endParaRPr lang="es-PE" dirty="0"/>
          </a:p>
          <a:p>
            <a:r>
              <a:rPr lang="es-PE" dirty="0" err="1"/>
              <a:t>aws</a:t>
            </a:r>
            <a:r>
              <a:rPr lang="es-PE" dirty="0"/>
              <a:t> </a:t>
            </a:r>
            <a:r>
              <a:rPr lang="es-PE" dirty="0" err="1"/>
              <a:t>cloudfront</a:t>
            </a:r>
            <a:r>
              <a:rPr lang="es-PE" dirty="0"/>
              <a:t> </a:t>
            </a:r>
            <a:r>
              <a:rPr lang="es-PE" dirty="0" err="1"/>
              <a:t>create-invalidation</a:t>
            </a:r>
            <a:r>
              <a:rPr lang="es-PE" dirty="0"/>
              <a:t> --</a:t>
            </a:r>
            <a:r>
              <a:rPr lang="es-PE" dirty="0" err="1"/>
              <a:t>distribution</a:t>
            </a:r>
            <a:r>
              <a:rPr lang="es-PE" dirty="0"/>
              <a:t>-id [CLOUDFRONT_DIST_ID] --</a:t>
            </a:r>
            <a:r>
              <a:rPr lang="es-PE" dirty="0" err="1"/>
              <a:t>paths</a:t>
            </a:r>
            <a:r>
              <a:rPr lang="es-PE" dirty="0"/>
              <a:t> “/*.*"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1976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88114-5115-4CCD-B1A5-31F206F1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8. CONFIGURACIÓN </a:t>
            </a:r>
            <a:r>
              <a:rPr lang="es-PE" dirty="0" err="1"/>
              <a:t>CLOUDFront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F6101-0FA1-4123-B292-4114267CC4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MX" dirty="0"/>
              <a:t>Se realizó la configuración de </a:t>
            </a:r>
            <a:r>
              <a:rPr lang="es-MX" dirty="0" err="1"/>
              <a:t>CloudFront</a:t>
            </a:r>
            <a:r>
              <a:rPr lang="es-MX" dirty="0"/>
              <a:t> utilizando Cloud </a:t>
            </a:r>
            <a:r>
              <a:rPr lang="es-MX" dirty="0" err="1"/>
              <a:t>Formation</a:t>
            </a:r>
            <a:r>
              <a:rPr lang="es-MX" dirty="0"/>
              <a:t>. </a:t>
            </a:r>
          </a:p>
          <a:p>
            <a:pPr algn="just"/>
            <a:r>
              <a:rPr lang="es-MX" dirty="0"/>
              <a:t>Se creó por defecto un </a:t>
            </a:r>
            <a:r>
              <a:rPr lang="es-MX" dirty="0" err="1"/>
              <a:t>Bucket</a:t>
            </a:r>
            <a:r>
              <a:rPr lang="es-MX" dirty="0"/>
              <a:t> vacío en S3 en la cual subimos la aplicación Front </a:t>
            </a:r>
            <a:r>
              <a:rPr lang="es-MX" dirty="0" err="1"/>
              <a:t>End</a:t>
            </a:r>
            <a:r>
              <a:rPr lang="es-MX" dirty="0"/>
              <a:t>.</a:t>
            </a:r>
          </a:p>
          <a:p>
            <a:pPr algn="just"/>
            <a:r>
              <a:rPr lang="es-PE" dirty="0"/>
              <a:t>Se subieron los archivos utilizando línea de comandos AWS CLI.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824E1A-BD4B-4E74-9913-D5722DEC1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486400" cy="4164014"/>
          </a:xfrm>
        </p:spPr>
        <p:txBody>
          <a:bodyPr>
            <a:normAutofit fontScale="92500"/>
          </a:bodyPr>
          <a:lstStyle/>
          <a:p>
            <a:pPr algn="just"/>
            <a:r>
              <a:rPr lang="es-PE" dirty="0"/>
              <a:t>Comandos:</a:t>
            </a:r>
          </a:p>
          <a:p>
            <a:pPr marL="0" indent="0" algn="just">
              <a:buNone/>
            </a:pPr>
            <a:r>
              <a:rPr lang="es-PE" sz="1700" dirty="0" err="1"/>
              <a:t>aws</a:t>
            </a:r>
            <a:r>
              <a:rPr lang="es-PE" sz="1700" dirty="0"/>
              <a:t> configure</a:t>
            </a:r>
          </a:p>
          <a:p>
            <a:pPr marL="0" indent="0">
              <a:buNone/>
            </a:pPr>
            <a:r>
              <a:rPr lang="en-US" sz="1700" dirty="0" err="1"/>
              <a:t>aws</a:t>
            </a:r>
            <a:r>
              <a:rPr lang="en-US" sz="1700" dirty="0"/>
              <a:t> s3 cp --recursive [FILE_LOCAL] s3://[BUCKET_NAME]</a:t>
            </a:r>
            <a:endParaRPr lang="es-PE" sz="1700" dirty="0"/>
          </a:p>
          <a:p>
            <a:pPr marL="0" indent="0">
              <a:buNone/>
            </a:pPr>
            <a:r>
              <a:rPr lang="es-PE" sz="1700" dirty="0" err="1"/>
              <a:t>aws</a:t>
            </a:r>
            <a:r>
              <a:rPr lang="es-PE" sz="1700" dirty="0"/>
              <a:t> </a:t>
            </a:r>
            <a:r>
              <a:rPr lang="es-PE" sz="1700" dirty="0" err="1"/>
              <a:t>cloudfront</a:t>
            </a:r>
            <a:r>
              <a:rPr lang="es-PE" sz="1700" dirty="0"/>
              <a:t> </a:t>
            </a:r>
            <a:r>
              <a:rPr lang="es-PE" sz="1700" dirty="0" err="1"/>
              <a:t>create-invalidation</a:t>
            </a:r>
            <a:r>
              <a:rPr lang="es-PE" sz="1700" dirty="0"/>
              <a:t> --</a:t>
            </a:r>
            <a:r>
              <a:rPr lang="es-PE" sz="1700" dirty="0" err="1"/>
              <a:t>distribution</a:t>
            </a:r>
            <a:r>
              <a:rPr lang="es-PE" sz="1700" dirty="0"/>
              <a:t>-id [CLOUDFRONT_DIST_ID] --</a:t>
            </a:r>
            <a:r>
              <a:rPr lang="es-PE" sz="1700" dirty="0" err="1"/>
              <a:t>paths</a:t>
            </a:r>
            <a:r>
              <a:rPr lang="es-PE" sz="1700" dirty="0"/>
              <a:t> “/*.*"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7190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00BC0-8C3E-4F25-8B57-7A790ED7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27" y="4676494"/>
            <a:ext cx="9912355" cy="561825"/>
          </a:xfrm>
        </p:spPr>
        <p:txBody>
          <a:bodyPr/>
          <a:lstStyle/>
          <a:p>
            <a:r>
              <a:rPr lang="es-PE" dirty="0" err="1"/>
              <a:t>LOgin</a:t>
            </a:r>
            <a:endParaRPr lang="es-PE" dirty="0"/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EC904AE9-62D6-4F38-9926-5F7E9C11CE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9532" b="19532"/>
          <a:stretch>
            <a:fillRect/>
          </a:stretch>
        </p:blipFill>
        <p:spPr>
          <a:xfrm>
            <a:off x="1141411" y="644526"/>
            <a:ext cx="9912354" cy="3299778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AEABD4-D0FE-408F-9427-E1C029DA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5238320"/>
            <a:ext cx="4243436" cy="1365680"/>
          </a:xfrm>
        </p:spPr>
        <p:txBody>
          <a:bodyPr>
            <a:normAutofit/>
          </a:bodyPr>
          <a:lstStyle/>
          <a:p>
            <a:r>
              <a:rPr lang="es-PE" b="1" u="sng" dirty="0"/>
              <a:t>Perfil Alumno</a:t>
            </a:r>
          </a:p>
          <a:p>
            <a:r>
              <a:rPr lang="es-PE" dirty="0"/>
              <a:t>Usuario: alumno</a:t>
            </a:r>
          </a:p>
          <a:p>
            <a:r>
              <a:rPr lang="es-PE" dirty="0"/>
              <a:t>Contraseña: 123456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451EC239-AB72-4692-B526-70FF62FA95C3}"/>
              </a:ext>
            </a:extLst>
          </p:cNvPr>
          <p:cNvSpPr txBox="1">
            <a:spLocks/>
          </p:cNvSpPr>
          <p:nvPr/>
        </p:nvSpPr>
        <p:spPr>
          <a:xfrm>
            <a:off x="6807246" y="5238319"/>
            <a:ext cx="4243436" cy="136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b="1" u="sng" dirty="0"/>
              <a:t>Perfil </a:t>
            </a:r>
            <a:r>
              <a:rPr lang="es-PE" b="1" u="sng" dirty="0" err="1"/>
              <a:t>Admin</a:t>
            </a:r>
            <a:endParaRPr lang="es-PE" b="1" u="sng" dirty="0"/>
          </a:p>
          <a:p>
            <a:r>
              <a:rPr lang="es-PE" dirty="0"/>
              <a:t>Usuario: </a:t>
            </a:r>
            <a:r>
              <a:rPr lang="es-PE" dirty="0" err="1"/>
              <a:t>admin</a:t>
            </a:r>
            <a:endParaRPr lang="es-PE" dirty="0"/>
          </a:p>
          <a:p>
            <a:r>
              <a:rPr lang="es-PE" dirty="0"/>
              <a:t>Contraseña: 123456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D94D2C5-96B9-4C06-B788-4E4F7448E4A0}"/>
              </a:ext>
            </a:extLst>
          </p:cNvPr>
          <p:cNvSpPr txBox="1"/>
          <p:nvPr/>
        </p:nvSpPr>
        <p:spPr>
          <a:xfrm>
            <a:off x="828675" y="4057697"/>
            <a:ext cx="6102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b="1" u="sng" dirty="0"/>
              <a:t>URL AMPLIFY</a:t>
            </a:r>
          </a:p>
          <a:p>
            <a:pPr algn="ctr"/>
            <a:r>
              <a:rPr lang="es-PE" dirty="0"/>
              <a:t>https://www.miapp.dev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B429D0C-0B94-4801-9617-C75208E7C92B}"/>
              </a:ext>
            </a:extLst>
          </p:cNvPr>
          <p:cNvSpPr txBox="1"/>
          <p:nvPr/>
        </p:nvSpPr>
        <p:spPr>
          <a:xfrm>
            <a:off x="5260975" y="3992970"/>
            <a:ext cx="6102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b="1" u="sng" dirty="0"/>
              <a:t>URL CLOUDFRONT</a:t>
            </a:r>
          </a:p>
          <a:p>
            <a:pPr algn="ctr"/>
            <a:r>
              <a:rPr lang="es-PE" dirty="0"/>
              <a:t>https://d29xxydzbqs965.cloudfront.net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FD8D106-3D3F-43F9-828B-F3EEA11904C6}"/>
              </a:ext>
            </a:extLst>
          </p:cNvPr>
          <p:cNvSpPr txBox="1">
            <a:spLocks/>
          </p:cNvSpPr>
          <p:nvPr/>
        </p:nvSpPr>
        <p:spPr>
          <a:xfrm>
            <a:off x="307976" y="-82134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9.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31062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00BC0-8C3E-4F25-8B57-7A790ED7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2" y="5090983"/>
            <a:ext cx="9912355" cy="819355"/>
          </a:xfrm>
        </p:spPr>
        <p:txBody>
          <a:bodyPr/>
          <a:lstStyle/>
          <a:p>
            <a:r>
              <a:rPr lang="es-PE" dirty="0"/>
              <a:t>REGISTRO NUEVA ENCUESTA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4777E8-ED7F-44D8-83A0-47ED7B19C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18" y="5902476"/>
            <a:ext cx="9910859" cy="682472"/>
          </a:xfrm>
        </p:spPr>
        <p:txBody>
          <a:bodyPr/>
          <a:lstStyle/>
          <a:p>
            <a:r>
              <a:rPr lang="es-PE" dirty="0"/>
              <a:t>Perfil Alumno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1C9B85B-0E92-4ECE-BD23-D23EA7FC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90" y="421130"/>
            <a:ext cx="8447619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1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00BC0-8C3E-4F25-8B57-7A790ED7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2" y="5090983"/>
            <a:ext cx="9912355" cy="819355"/>
          </a:xfrm>
        </p:spPr>
        <p:txBody>
          <a:bodyPr/>
          <a:lstStyle/>
          <a:p>
            <a:r>
              <a:rPr lang="es-PE" dirty="0"/>
              <a:t>resultados ENCUESTA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4777E8-ED7F-44D8-83A0-47ED7B19C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18" y="5902476"/>
            <a:ext cx="9910859" cy="682472"/>
          </a:xfrm>
        </p:spPr>
        <p:txBody>
          <a:bodyPr/>
          <a:lstStyle/>
          <a:p>
            <a:r>
              <a:rPr lang="es-PE" dirty="0"/>
              <a:t>Perfil Administrador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D1AA97-35DA-4487-8B25-7C8B1667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18" y="595576"/>
            <a:ext cx="9504762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1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D1954-4904-460E-B59F-404246CA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Gracias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B2C536-3525-4B04-A513-90EFCD877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4657654"/>
            <a:ext cx="9904505" cy="1565345"/>
          </a:xfrm>
        </p:spPr>
        <p:txBody>
          <a:bodyPr/>
          <a:lstStyle/>
          <a:p>
            <a:r>
              <a:rPr lang="es-PE" dirty="0"/>
              <a:t>Edwin Roy Quispe Ramos</a:t>
            </a:r>
          </a:p>
          <a:p>
            <a:r>
              <a:rPr lang="es-PE" dirty="0">
                <a:hlinkClick r:id="rId2"/>
              </a:rPr>
              <a:t>https://www.linkedin.com/in/edwinqramos/</a:t>
            </a:r>
            <a:endParaRPr lang="es-PE" dirty="0"/>
          </a:p>
          <a:p>
            <a:r>
              <a:rPr lang="es-PE" dirty="0">
                <a:hlinkClick r:id="rId3"/>
              </a:rPr>
              <a:t>https://twitter.com/edwinqramos</a:t>
            </a:r>
            <a:endParaRPr lang="es-PE" dirty="0"/>
          </a:p>
          <a:p>
            <a:endParaRPr lang="es-P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6DB788E-ED3A-48CF-99DD-FC5174FE9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342900"/>
            <a:ext cx="428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93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E652B-56FC-40A6-B5CD-76B4E0A5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Trabajo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F5D0E9-B6F3-4E04-BD7B-F6F50639E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989996"/>
          </a:xfrm>
        </p:spPr>
        <p:txBody>
          <a:bodyPr>
            <a:normAutofit lnSpcReduction="10000"/>
          </a:bodyPr>
          <a:lstStyle/>
          <a:p>
            <a:pPr algn="just"/>
            <a:r>
              <a:rPr lang="es-PE" dirty="0"/>
              <a:t>Realizar una web privada de encuesta de lenguajes de programación.</a:t>
            </a:r>
          </a:p>
          <a:p>
            <a:pPr algn="just"/>
            <a:r>
              <a:rPr lang="es-PE" dirty="0"/>
              <a:t>Los usuarios deberán estar </a:t>
            </a:r>
            <a:r>
              <a:rPr lang="es-PE" dirty="0" err="1"/>
              <a:t>logueados</a:t>
            </a:r>
            <a:r>
              <a:rPr lang="es-PE" dirty="0"/>
              <a:t> en AWS </a:t>
            </a:r>
            <a:r>
              <a:rPr lang="es-PE" dirty="0" err="1"/>
              <a:t>Cognito</a:t>
            </a:r>
            <a:r>
              <a:rPr lang="es-PE" dirty="0"/>
              <a:t>.</a:t>
            </a:r>
          </a:p>
          <a:p>
            <a:pPr algn="just"/>
            <a:r>
              <a:rPr lang="es-PE" dirty="0"/>
              <a:t>La encuesta deberá guardar los datos de una persona y elegir entre: Java o C#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239929-4972-4519-99DE-2BC09EB8E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989996"/>
          </a:xfrm>
        </p:spPr>
        <p:txBody>
          <a:bodyPr>
            <a:normAutofit lnSpcReduction="10000"/>
          </a:bodyPr>
          <a:lstStyle/>
          <a:p>
            <a:pPr algn="just"/>
            <a:r>
              <a:rPr lang="es-PE" dirty="0"/>
              <a:t>El usuario con rol administrador podrá visualizar el resultado de la encuesta.</a:t>
            </a:r>
          </a:p>
          <a:p>
            <a:pPr algn="just"/>
            <a:r>
              <a:rPr lang="es-PE" dirty="0"/>
              <a:t>Utilizar Amazon </a:t>
            </a:r>
            <a:r>
              <a:rPr lang="es-PE" dirty="0" err="1"/>
              <a:t>CloudFront</a:t>
            </a:r>
            <a:r>
              <a:rPr lang="es-PE" dirty="0"/>
              <a:t>, API Gateway, S3, Cloud </a:t>
            </a:r>
            <a:r>
              <a:rPr lang="es-PE" dirty="0" err="1"/>
              <a:t>Formation</a:t>
            </a:r>
            <a:r>
              <a:rPr lang="es-PE" dirty="0"/>
              <a:t>, ECS y RDS (opcional </a:t>
            </a:r>
            <a:r>
              <a:rPr lang="es-PE" dirty="0" err="1"/>
              <a:t>Amplifly</a:t>
            </a:r>
            <a:r>
              <a:rPr lang="es-PE" dirty="0"/>
              <a:t> y Route53).</a:t>
            </a:r>
          </a:p>
          <a:p>
            <a:pPr algn="just"/>
            <a:r>
              <a:rPr lang="es-PE" dirty="0"/>
              <a:t>Entrega de fuentes en repositorio público en GitHub.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0515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6D833-7DB9-4FE4-AA42-515478DA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552324-2DE3-46AC-93F4-02D5E3BB6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5787"/>
            <a:ext cx="9905999" cy="458311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s-PE" dirty="0"/>
              <a:t>Diagrama Infraestructura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PE" dirty="0"/>
              <a:t>Aplicación Back </a:t>
            </a:r>
            <a:r>
              <a:rPr lang="es-PE" dirty="0" err="1"/>
              <a:t>End</a:t>
            </a:r>
            <a:endParaRPr lang="es-PE" dirty="0"/>
          </a:p>
          <a:p>
            <a:pPr marL="457200" indent="-457200">
              <a:buAutoNum type="arabicPeriod"/>
            </a:pPr>
            <a:r>
              <a:rPr lang="es-PE" dirty="0"/>
              <a:t>Configuración RDS</a:t>
            </a:r>
          </a:p>
          <a:p>
            <a:pPr marL="457200" indent="-457200">
              <a:buAutoNum type="arabicPeriod"/>
            </a:pPr>
            <a:r>
              <a:rPr lang="es-PE" dirty="0"/>
              <a:t>Configuración </a:t>
            </a:r>
            <a:r>
              <a:rPr lang="es-PE" dirty="0" err="1"/>
              <a:t>Cognito</a:t>
            </a:r>
            <a:endParaRPr lang="es-PE" dirty="0"/>
          </a:p>
          <a:p>
            <a:pPr marL="457200" indent="-457200">
              <a:buAutoNum type="arabicPeriod"/>
            </a:pPr>
            <a:r>
              <a:rPr lang="es-PE" dirty="0"/>
              <a:t>Instancias EC2 y </a:t>
            </a:r>
            <a:r>
              <a:rPr lang="es-PE" dirty="0" err="1"/>
              <a:t>Elastic</a:t>
            </a:r>
            <a:r>
              <a:rPr lang="es-PE" dirty="0"/>
              <a:t> Container </a:t>
            </a:r>
            <a:r>
              <a:rPr lang="es-PE" dirty="0" err="1"/>
              <a:t>Service</a:t>
            </a:r>
            <a:r>
              <a:rPr lang="es-PE" dirty="0"/>
              <a:t> (ECS)</a:t>
            </a:r>
          </a:p>
          <a:p>
            <a:pPr marL="457200" indent="-457200">
              <a:buAutoNum type="arabicPeriod"/>
            </a:pPr>
            <a:r>
              <a:rPr lang="es-PE" dirty="0"/>
              <a:t>Configuración Api Gateway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PE" dirty="0"/>
              <a:t>Aplicación Front </a:t>
            </a:r>
            <a:r>
              <a:rPr lang="es-PE" dirty="0" err="1"/>
              <a:t>End</a:t>
            </a:r>
            <a:endParaRPr lang="es-PE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PE" dirty="0"/>
              <a:t>Configuración de </a:t>
            </a:r>
            <a:r>
              <a:rPr lang="es-PE" dirty="0" err="1"/>
              <a:t>CloudFront</a:t>
            </a:r>
            <a:r>
              <a:rPr lang="es-PE" dirty="0"/>
              <a:t>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PE" dirty="0"/>
              <a:t>Presentación Aplicación Funcional</a:t>
            </a:r>
          </a:p>
          <a:p>
            <a:pPr marL="457200" indent="-457200"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493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8B71A-7AED-4952-9656-604D10D8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1. Diagrama de infraestructura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606BAE-C10A-4C78-8E75-9A824E7D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19" y="1696626"/>
            <a:ext cx="8623782" cy="48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5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88114-5115-4CCD-B1A5-31F206F1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2. Aplicación back </a:t>
            </a:r>
            <a:r>
              <a:rPr lang="es-PE" dirty="0" err="1"/>
              <a:t>end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F6101-0FA1-4123-B292-4114267CC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4163671"/>
          </a:xfrm>
        </p:spPr>
        <p:txBody>
          <a:bodyPr>
            <a:normAutofit/>
          </a:bodyPr>
          <a:lstStyle/>
          <a:p>
            <a:pPr algn="just"/>
            <a:r>
              <a:rPr lang="es-PE" dirty="0"/>
              <a:t>Desarrollado en Java 8, Framework Spring </a:t>
            </a:r>
            <a:r>
              <a:rPr lang="es-PE" dirty="0" err="1"/>
              <a:t>Boot</a:t>
            </a:r>
            <a:r>
              <a:rPr lang="es-PE" dirty="0"/>
              <a:t> 2.34, Maven Project.</a:t>
            </a:r>
          </a:p>
          <a:p>
            <a:pPr algn="just"/>
            <a:r>
              <a:rPr lang="es-PE" dirty="0"/>
              <a:t>Dependencias: Spring </a:t>
            </a:r>
            <a:r>
              <a:rPr lang="es-PE" dirty="0" err="1"/>
              <a:t>Boot</a:t>
            </a:r>
            <a:r>
              <a:rPr lang="es-PE" dirty="0"/>
              <a:t> </a:t>
            </a:r>
            <a:r>
              <a:rPr lang="es-PE" dirty="0" err="1"/>
              <a:t>DevTools</a:t>
            </a:r>
            <a:r>
              <a:rPr lang="es-PE" dirty="0"/>
              <a:t>,  Spring Data JPA, Lombok, Spring Fox </a:t>
            </a:r>
            <a:r>
              <a:rPr lang="es-PE" dirty="0" err="1"/>
              <a:t>Swagger</a:t>
            </a:r>
            <a:r>
              <a:rPr lang="es-PE" dirty="0"/>
              <a:t>.</a:t>
            </a:r>
          </a:p>
          <a:p>
            <a:pPr algn="just"/>
            <a:r>
              <a:rPr lang="es-PE" dirty="0"/>
              <a:t>Se crearon los </a:t>
            </a:r>
            <a:r>
              <a:rPr lang="es-PE" dirty="0" err="1"/>
              <a:t>DockerFile</a:t>
            </a:r>
            <a:r>
              <a:rPr lang="es-PE" dirty="0"/>
              <a:t> para cada api y </a:t>
            </a:r>
            <a:r>
              <a:rPr lang="es-PE" dirty="0" err="1"/>
              <a:t>DockerCompose</a:t>
            </a:r>
            <a:r>
              <a:rPr lang="es-PE" dirty="0"/>
              <a:t> para toda la solución incluida BD Mysql Local.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824E1A-BD4B-4E74-9913-D5722DEC19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PE" dirty="0"/>
              <a:t>Artefactos:</a:t>
            </a:r>
          </a:p>
          <a:p>
            <a:pPr>
              <a:buFontTx/>
              <a:buChar char="-"/>
            </a:pPr>
            <a:r>
              <a:rPr lang="es-PE" dirty="0" err="1"/>
              <a:t>apiEncuesta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- </a:t>
            </a:r>
            <a:r>
              <a:rPr lang="es-PE" dirty="0" err="1"/>
              <a:t>encuestaBD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1110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88114-5115-4CCD-B1A5-31F206F1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3. Configuración de </a:t>
            </a:r>
            <a:r>
              <a:rPr lang="es-PE" dirty="0" err="1"/>
              <a:t>rds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F6101-0FA1-4123-B292-4114267CC4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/>
              <a:t>Se realizó la instalación de base de datos Mysql en RDS utilizando Cloud </a:t>
            </a:r>
            <a:r>
              <a:rPr lang="es-PE" dirty="0" err="1"/>
              <a:t>Formation</a:t>
            </a:r>
            <a:r>
              <a:rPr lang="es-PE" dirty="0"/>
              <a:t>.</a:t>
            </a:r>
          </a:p>
          <a:p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824E1A-BD4B-4E74-9913-D5722DEC1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989996"/>
          </a:xfrm>
        </p:spPr>
        <p:txBody>
          <a:bodyPr>
            <a:normAutofit/>
          </a:bodyPr>
          <a:lstStyle/>
          <a:p>
            <a:pPr algn="just"/>
            <a:r>
              <a:rPr lang="es-PE" dirty="0" err="1"/>
              <a:t>Pre-requisitos</a:t>
            </a:r>
            <a:r>
              <a:rPr lang="es-PE" dirty="0"/>
              <a:t>:</a:t>
            </a:r>
          </a:p>
          <a:p>
            <a:pPr algn="just">
              <a:buFontTx/>
              <a:buChar char="-"/>
            </a:pPr>
            <a:r>
              <a:rPr lang="es-PE" dirty="0"/>
              <a:t>Tener configurado la </a:t>
            </a:r>
            <a:r>
              <a:rPr lang="es-PE" dirty="0" err="1"/>
              <a:t>Vpc</a:t>
            </a:r>
            <a:endParaRPr lang="es-PE" dirty="0"/>
          </a:p>
          <a:p>
            <a:pPr algn="just">
              <a:buFontTx/>
              <a:buChar char="-"/>
            </a:pPr>
            <a:r>
              <a:rPr lang="es-PE" dirty="0"/>
              <a:t>Tener configurado el Firewall</a:t>
            </a:r>
          </a:p>
          <a:p>
            <a:pPr algn="just"/>
            <a:r>
              <a:rPr lang="es-PE" dirty="0" err="1"/>
              <a:t>Post-requisitos</a:t>
            </a:r>
            <a:r>
              <a:rPr lang="es-PE" dirty="0"/>
              <a:t>:</a:t>
            </a:r>
          </a:p>
          <a:p>
            <a:pPr marL="0" indent="0" algn="just">
              <a:buNone/>
            </a:pPr>
            <a:r>
              <a:rPr lang="es-PE" dirty="0"/>
              <a:t>- Crear un EC2 </a:t>
            </a:r>
            <a:r>
              <a:rPr lang="es-PE" dirty="0" err="1"/>
              <a:t>Bastion</a:t>
            </a:r>
            <a:r>
              <a:rPr lang="es-PE" dirty="0"/>
              <a:t> para conectarse a RDS y aplicar los scripts de base de datos.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1376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88114-5115-4CCD-B1A5-31F206F1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4. Configuración de </a:t>
            </a:r>
            <a:r>
              <a:rPr lang="es-PE" dirty="0" err="1"/>
              <a:t>cognito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F6101-0FA1-4123-B292-4114267CC4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/>
              <a:t>Se realizó la configuración de </a:t>
            </a:r>
            <a:r>
              <a:rPr lang="es-PE" dirty="0" err="1"/>
              <a:t>Cognito</a:t>
            </a:r>
            <a:r>
              <a:rPr lang="es-PE" dirty="0"/>
              <a:t> utilizando Cloud </a:t>
            </a:r>
            <a:r>
              <a:rPr lang="es-PE" dirty="0" err="1"/>
              <a:t>Formation</a:t>
            </a:r>
            <a:r>
              <a:rPr lang="es-PE" dirty="0"/>
              <a:t>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824E1A-BD4B-4E74-9913-D5722DEC19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err="1"/>
              <a:t>Post-requisitos</a:t>
            </a:r>
            <a:r>
              <a:rPr lang="es-PE" dirty="0"/>
              <a:t>:</a:t>
            </a:r>
          </a:p>
          <a:p>
            <a:pPr algn="just">
              <a:buFontTx/>
              <a:buChar char="-"/>
            </a:pPr>
            <a:r>
              <a:rPr lang="es-PE" dirty="0"/>
              <a:t>Se exportó las variables </a:t>
            </a:r>
            <a:r>
              <a:rPr lang="es-PE" dirty="0" err="1"/>
              <a:t>clientId</a:t>
            </a:r>
            <a:r>
              <a:rPr lang="es-PE" dirty="0"/>
              <a:t>, </a:t>
            </a:r>
            <a:r>
              <a:rPr lang="es-PE" dirty="0" err="1"/>
              <a:t>cognitoIdUserPool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4177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88114-5115-4CCD-B1A5-31F206F1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5. Instancias EC2 y ECS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F6101-0FA1-4123-B292-4114267CC4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/>
              <a:t>EC2 </a:t>
            </a:r>
            <a:r>
              <a:rPr lang="es-PE" dirty="0" err="1"/>
              <a:t>Launch</a:t>
            </a:r>
            <a:r>
              <a:rPr lang="es-PE" dirty="0"/>
              <a:t> </a:t>
            </a:r>
            <a:r>
              <a:rPr lang="es-PE" dirty="0" err="1"/>
              <a:t>Configurations</a:t>
            </a:r>
            <a:endParaRPr lang="es-PE" dirty="0"/>
          </a:p>
          <a:p>
            <a:pPr algn="just"/>
            <a:r>
              <a:rPr lang="es-PE" dirty="0"/>
              <a:t>EC2 Auto </a:t>
            </a:r>
            <a:r>
              <a:rPr lang="es-PE" dirty="0" err="1"/>
              <a:t>Scaling</a:t>
            </a:r>
            <a:r>
              <a:rPr lang="es-PE" dirty="0"/>
              <a:t> </a:t>
            </a:r>
            <a:r>
              <a:rPr lang="es-PE" dirty="0" err="1"/>
              <a:t>Groups</a:t>
            </a:r>
            <a:endParaRPr lang="es-PE" dirty="0"/>
          </a:p>
          <a:p>
            <a:pPr algn="just"/>
            <a:r>
              <a:rPr lang="es-PE" dirty="0"/>
              <a:t>EC2 Target </a:t>
            </a:r>
            <a:r>
              <a:rPr lang="es-PE" dirty="0" err="1"/>
              <a:t>Groups</a:t>
            </a:r>
            <a:endParaRPr lang="es-PE" dirty="0"/>
          </a:p>
          <a:p>
            <a:pPr algn="just"/>
            <a:r>
              <a:rPr lang="es-PE" dirty="0"/>
              <a:t>EC2 Load </a:t>
            </a:r>
            <a:r>
              <a:rPr lang="es-PE" dirty="0" err="1"/>
              <a:t>Balancers</a:t>
            </a:r>
            <a:endParaRPr lang="es-PE" dirty="0"/>
          </a:p>
          <a:p>
            <a:pPr algn="just"/>
            <a:r>
              <a:rPr lang="es-PE" dirty="0"/>
              <a:t>ECS </a:t>
            </a:r>
            <a:r>
              <a:rPr lang="es-PE" dirty="0" err="1"/>
              <a:t>Elastic</a:t>
            </a:r>
            <a:r>
              <a:rPr lang="es-PE" dirty="0"/>
              <a:t> Container </a:t>
            </a:r>
            <a:r>
              <a:rPr lang="es-PE" dirty="0" err="1"/>
              <a:t>Service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824E1A-BD4B-4E74-9913-D5722DEC19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/>
              <a:t>Por defecto el balanceador se crea en el protocolo HTTP.</a:t>
            </a:r>
          </a:p>
          <a:p>
            <a:pPr algn="just"/>
            <a:r>
              <a:rPr lang="es-PE" dirty="0"/>
              <a:t>Necesitamos que el </a:t>
            </a:r>
            <a:r>
              <a:rPr lang="es-PE" dirty="0" err="1"/>
              <a:t>BackEnd</a:t>
            </a:r>
            <a:r>
              <a:rPr lang="es-PE" dirty="0"/>
              <a:t> salga por el protocolo seguro HTTPS, por lo tanto se va a configurar Api Gateway.</a:t>
            </a:r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9D1F1C-EBC4-4AE9-B7EE-2869D200B462}"/>
              </a:ext>
            </a:extLst>
          </p:cNvPr>
          <p:cNvSpPr txBox="1"/>
          <p:nvPr/>
        </p:nvSpPr>
        <p:spPr>
          <a:xfrm>
            <a:off x="1339054" y="5284567"/>
            <a:ext cx="5023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Se realizó la configuración de ECS utilizando Cloud </a:t>
            </a:r>
            <a:r>
              <a:rPr lang="es-PE" dirty="0" err="1"/>
              <a:t>Formation</a:t>
            </a:r>
            <a:r>
              <a:rPr lang="es-PE" dirty="0"/>
              <a:t>. Previamente se creó y subió una imagen de Docker de la solución en el repositorio ECR.</a:t>
            </a:r>
          </a:p>
        </p:txBody>
      </p:sp>
    </p:spTree>
    <p:extLst>
      <p:ext uri="{BB962C8B-B14F-4D97-AF65-F5344CB8AC3E}">
        <p14:creationId xmlns:p14="http://schemas.microsoft.com/office/powerpoint/2010/main" val="328988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88114-5115-4CCD-B1A5-31F206F1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6. Configuración api </a:t>
            </a:r>
            <a:r>
              <a:rPr lang="es-PE" dirty="0" err="1"/>
              <a:t>gateway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F6101-0FA1-4123-B292-4114267CC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113214"/>
          </a:xfrm>
        </p:spPr>
        <p:txBody>
          <a:bodyPr>
            <a:normAutofit/>
          </a:bodyPr>
          <a:lstStyle/>
          <a:p>
            <a:pPr algn="just"/>
            <a:r>
              <a:rPr lang="es-PE" dirty="0"/>
              <a:t>Utilizamos la opción de REST API e importamos nuestra documentación generada en </a:t>
            </a:r>
            <a:r>
              <a:rPr lang="es-PE" dirty="0" err="1"/>
              <a:t>Swagger</a:t>
            </a:r>
            <a:r>
              <a:rPr lang="es-PE" dirty="0"/>
              <a:t> 2.0.</a:t>
            </a:r>
          </a:p>
          <a:p>
            <a:pPr algn="just"/>
            <a:r>
              <a:rPr lang="es-PE" dirty="0"/>
              <a:t>Se modificó la definición </a:t>
            </a:r>
            <a:r>
              <a:rPr lang="es-PE" dirty="0" err="1"/>
              <a:t>Swagger</a:t>
            </a:r>
            <a:r>
              <a:rPr lang="es-PE" dirty="0"/>
              <a:t> inicial para configurar el Api Gateway de una manera mas eficiente.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824E1A-BD4B-4E74-9913-D5722DEC1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859214"/>
          </a:xfrm>
        </p:spPr>
        <p:txBody>
          <a:bodyPr>
            <a:normAutofit/>
          </a:bodyPr>
          <a:lstStyle/>
          <a:p>
            <a:pPr algn="just"/>
            <a:r>
              <a:rPr lang="es-PE" dirty="0" err="1"/>
              <a:t>Pre-requisitos</a:t>
            </a:r>
            <a:r>
              <a:rPr lang="es-PE" dirty="0"/>
              <a:t>:</a:t>
            </a:r>
          </a:p>
          <a:p>
            <a:pPr marL="0" indent="0" algn="just">
              <a:buNone/>
            </a:pPr>
            <a:r>
              <a:rPr lang="es-PE" dirty="0"/>
              <a:t>- Tener documentado nuestro servicio </a:t>
            </a:r>
            <a:r>
              <a:rPr lang="es-PE" dirty="0" err="1"/>
              <a:t>Rest</a:t>
            </a:r>
            <a:r>
              <a:rPr lang="es-PE" dirty="0"/>
              <a:t> con </a:t>
            </a:r>
            <a:r>
              <a:rPr lang="es-PE" dirty="0" err="1"/>
              <a:t>swagger</a:t>
            </a:r>
            <a:r>
              <a:rPr lang="es-PE" dirty="0"/>
              <a:t>.</a:t>
            </a:r>
          </a:p>
          <a:p>
            <a:pPr algn="just"/>
            <a:r>
              <a:rPr lang="es-PE" dirty="0"/>
              <a:t>Subimos el Api Gateway a través de </a:t>
            </a:r>
            <a:r>
              <a:rPr lang="es-PE" dirty="0" err="1"/>
              <a:t>CloudFormation</a:t>
            </a:r>
            <a:r>
              <a:rPr lang="es-PE" dirty="0"/>
              <a:t> utilizando la definición de los </a:t>
            </a:r>
            <a:r>
              <a:rPr lang="es-PE" dirty="0" err="1"/>
              <a:t>endPoints</a:t>
            </a:r>
            <a:r>
              <a:rPr lang="es-PE" dirty="0"/>
              <a:t> que se encuentran en un </a:t>
            </a:r>
            <a:r>
              <a:rPr lang="es-PE" dirty="0" err="1"/>
              <a:t>Bucket</a:t>
            </a:r>
            <a:r>
              <a:rPr lang="es-PE" dirty="0"/>
              <a:t> de S3.</a:t>
            </a:r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0890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1116</TotalTime>
  <Words>720</Words>
  <Application>Microsoft Office PowerPoint</Application>
  <PresentationFormat>Panorámica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Circuito</vt:lpstr>
      <vt:lpstr>Arquitecto Amazon Web Services</vt:lpstr>
      <vt:lpstr>Trabajo final</vt:lpstr>
      <vt:lpstr>Contenido</vt:lpstr>
      <vt:lpstr>1. Diagrama de infraestructura</vt:lpstr>
      <vt:lpstr>2. Aplicación back end</vt:lpstr>
      <vt:lpstr>3. Configuración de rds</vt:lpstr>
      <vt:lpstr>4. Configuración de cognito</vt:lpstr>
      <vt:lpstr>5. Instancias EC2 y ECS</vt:lpstr>
      <vt:lpstr>6. Configuración api gateway</vt:lpstr>
      <vt:lpstr>7. Aplicación Front End</vt:lpstr>
      <vt:lpstr>8. CONFIGURACIÓN CLOUDFront</vt:lpstr>
      <vt:lpstr>8. CONFIGURACIÓN CLOUDFront</vt:lpstr>
      <vt:lpstr>LOgin</vt:lpstr>
      <vt:lpstr>REGISTRO NUEVA ENCUESTA</vt:lpstr>
      <vt:lpstr>resultados ENCUESTA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Arquitecto Amazon Web Services</dc:title>
  <dc:creator>Edwin Quispe Ramos</dc:creator>
  <cp:lastModifiedBy>Edwin Quispe Ramos</cp:lastModifiedBy>
  <cp:revision>80</cp:revision>
  <dcterms:created xsi:type="dcterms:W3CDTF">2020-10-12T01:25:48Z</dcterms:created>
  <dcterms:modified xsi:type="dcterms:W3CDTF">2020-10-23T22:26:44Z</dcterms:modified>
</cp:coreProperties>
</file>