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273" r:id="rId3"/>
    <p:sldId id="272" r:id="rId4"/>
    <p:sldId id="274" r:id="rId5"/>
    <p:sldId id="275" r:id="rId6"/>
    <p:sldId id="276" r:id="rId7"/>
    <p:sldId id="277" r:id="rId8"/>
    <p:sldId id="278" r:id="rId9"/>
    <p:sldId id="279" r:id="rId10"/>
    <p:sldId id="280" r:id="rId11"/>
    <p:sldId id="281" r:id="rId12"/>
    <p:sldId id="282" r:id="rId13"/>
    <p:sldId id="260" r:id="rId14"/>
    <p:sldId id="261" r:id="rId15"/>
    <p:sldId id="262" r:id="rId16"/>
    <p:sldId id="263" r:id="rId17"/>
    <p:sldId id="270" r:id="rId18"/>
    <p:sldId id="264" r:id="rId19"/>
    <p:sldId id="265"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7" r:id="rId34"/>
    <p:sldId id="266" r:id="rId35"/>
    <p:sldId id="267" r:id="rId36"/>
    <p:sldId id="268" r:id="rId37"/>
    <p:sldId id="258" r:id="rId38"/>
  </p:sldIdLst>
  <p:sldSz cx="9144000" cy="6858000" type="screen4x3"/>
  <p:notesSz cx="6921500" cy="9423400"/>
  <p:defaultTextStyle>
    <a:defPPr>
      <a:defRPr lang="en-US"/>
    </a:defPPr>
    <a:lvl1pPr algn="l" rtl="0" eaLnBrk="0" fontAlgn="base" hangingPunct="0">
      <a:spcBef>
        <a:spcPct val="50000"/>
      </a:spcBef>
      <a:spcAft>
        <a:spcPct val="0"/>
      </a:spcAft>
      <a:defRPr sz="2200" kern="1200">
        <a:solidFill>
          <a:schemeClr val="tx1"/>
        </a:solidFill>
        <a:latin typeface="Verdana" pitchFamily="34" charset="0"/>
        <a:ea typeface="+mn-ea"/>
        <a:cs typeface="+mn-cs"/>
      </a:defRPr>
    </a:lvl1pPr>
    <a:lvl2pPr marL="457200" algn="l" rtl="0" eaLnBrk="0" fontAlgn="base" hangingPunct="0">
      <a:spcBef>
        <a:spcPct val="50000"/>
      </a:spcBef>
      <a:spcAft>
        <a:spcPct val="0"/>
      </a:spcAft>
      <a:defRPr sz="2200" kern="1200">
        <a:solidFill>
          <a:schemeClr val="tx1"/>
        </a:solidFill>
        <a:latin typeface="Verdana" pitchFamily="34" charset="0"/>
        <a:ea typeface="+mn-ea"/>
        <a:cs typeface="+mn-cs"/>
      </a:defRPr>
    </a:lvl2pPr>
    <a:lvl3pPr marL="914400" algn="l" rtl="0" eaLnBrk="0" fontAlgn="base" hangingPunct="0">
      <a:spcBef>
        <a:spcPct val="50000"/>
      </a:spcBef>
      <a:spcAft>
        <a:spcPct val="0"/>
      </a:spcAft>
      <a:defRPr sz="2200" kern="1200">
        <a:solidFill>
          <a:schemeClr val="tx1"/>
        </a:solidFill>
        <a:latin typeface="Verdana" pitchFamily="34" charset="0"/>
        <a:ea typeface="+mn-ea"/>
        <a:cs typeface="+mn-cs"/>
      </a:defRPr>
    </a:lvl3pPr>
    <a:lvl4pPr marL="1371600" algn="l" rtl="0" eaLnBrk="0" fontAlgn="base" hangingPunct="0">
      <a:spcBef>
        <a:spcPct val="50000"/>
      </a:spcBef>
      <a:spcAft>
        <a:spcPct val="0"/>
      </a:spcAft>
      <a:defRPr sz="2200" kern="1200">
        <a:solidFill>
          <a:schemeClr val="tx1"/>
        </a:solidFill>
        <a:latin typeface="Verdana" pitchFamily="34" charset="0"/>
        <a:ea typeface="+mn-ea"/>
        <a:cs typeface="+mn-cs"/>
      </a:defRPr>
    </a:lvl4pPr>
    <a:lvl5pPr marL="1828800" algn="l" rtl="0" eaLnBrk="0" fontAlgn="base" hangingPunct="0">
      <a:spcBef>
        <a:spcPct val="50000"/>
      </a:spcBef>
      <a:spcAft>
        <a:spcPct val="0"/>
      </a:spcAft>
      <a:defRPr sz="2200" kern="1200">
        <a:solidFill>
          <a:schemeClr val="tx1"/>
        </a:solidFill>
        <a:latin typeface="Verdana" pitchFamily="34" charset="0"/>
        <a:ea typeface="+mn-ea"/>
        <a:cs typeface="+mn-cs"/>
      </a:defRPr>
    </a:lvl5pPr>
    <a:lvl6pPr marL="2286000" algn="l" defTabSz="914400" rtl="0" eaLnBrk="1" latinLnBrk="0" hangingPunct="1">
      <a:defRPr sz="2200" kern="1200">
        <a:solidFill>
          <a:schemeClr val="tx1"/>
        </a:solidFill>
        <a:latin typeface="Verdana" pitchFamily="34" charset="0"/>
        <a:ea typeface="+mn-ea"/>
        <a:cs typeface="+mn-cs"/>
      </a:defRPr>
    </a:lvl6pPr>
    <a:lvl7pPr marL="2743200" algn="l" defTabSz="914400" rtl="0" eaLnBrk="1" latinLnBrk="0" hangingPunct="1">
      <a:defRPr sz="2200" kern="1200">
        <a:solidFill>
          <a:schemeClr val="tx1"/>
        </a:solidFill>
        <a:latin typeface="Verdana" pitchFamily="34" charset="0"/>
        <a:ea typeface="+mn-ea"/>
        <a:cs typeface="+mn-cs"/>
      </a:defRPr>
    </a:lvl7pPr>
    <a:lvl8pPr marL="3200400" algn="l" defTabSz="914400" rtl="0" eaLnBrk="1" latinLnBrk="0" hangingPunct="1">
      <a:defRPr sz="2200" kern="1200">
        <a:solidFill>
          <a:schemeClr val="tx1"/>
        </a:solidFill>
        <a:latin typeface="Verdana" pitchFamily="34" charset="0"/>
        <a:ea typeface="+mn-ea"/>
        <a:cs typeface="+mn-cs"/>
      </a:defRPr>
    </a:lvl8pPr>
    <a:lvl9pPr marL="3657600" algn="l" defTabSz="914400" rtl="0" eaLnBrk="1" latinLnBrk="0" hangingPunct="1">
      <a:defRPr sz="2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8">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5286E"/>
    <a:srgbClr val="FFFFFF"/>
    <a:srgbClr val="0E3B6E"/>
    <a:srgbClr val="005187"/>
    <a:srgbClr val="00423C"/>
    <a:srgbClr val="0E61AA"/>
    <a:srgbClr val="E1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60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94" y="-102"/>
      </p:cViewPr>
      <p:guideLst>
        <p:guide orient="horz" pos="2968"/>
        <p:guide pos="21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533400" y="446088"/>
            <a:ext cx="5867400" cy="4143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33450">
              <a:spcBef>
                <a:spcPct val="0"/>
              </a:spcBef>
              <a:defRPr sz="1000">
                <a:latin typeface="Arial" charset="0"/>
              </a:defRPr>
            </a:lvl1pPr>
          </a:lstStyle>
          <a:p>
            <a:r>
              <a:rPr lang="nl-NL" smtClean="0"/>
              <a:t>Praktijkbegleider</a:t>
            </a:r>
            <a:endParaRPr lang="nl-NL"/>
          </a:p>
        </p:txBody>
      </p:sp>
      <p:sp>
        <p:nvSpPr>
          <p:cNvPr id="32771" name="Rectangle 3"/>
          <p:cNvSpPr>
            <a:spLocks noGrp="1" noChangeArrowheads="1"/>
          </p:cNvSpPr>
          <p:nvPr>
            <p:ph type="dt" sz="quarter" idx="1"/>
          </p:nvPr>
        </p:nvSpPr>
        <p:spPr bwMode="auto">
          <a:xfrm>
            <a:off x="533400" y="114300"/>
            <a:ext cx="2998788" cy="1460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33450">
              <a:spcBef>
                <a:spcPct val="0"/>
              </a:spcBef>
              <a:defRPr sz="800">
                <a:latin typeface="Arial" charset="0"/>
              </a:defRPr>
            </a:lvl1pPr>
          </a:lstStyle>
          <a:p>
            <a:endParaRPr lang="nl-NL"/>
          </a:p>
        </p:txBody>
      </p:sp>
      <p:sp>
        <p:nvSpPr>
          <p:cNvPr id="32772" name="Rectangle 4"/>
          <p:cNvSpPr>
            <a:spLocks noGrp="1" noChangeArrowheads="1"/>
          </p:cNvSpPr>
          <p:nvPr>
            <p:ph type="ftr" sz="quarter" idx="2"/>
          </p:nvPr>
        </p:nvSpPr>
        <p:spPr bwMode="auto">
          <a:xfrm>
            <a:off x="533400" y="8951913"/>
            <a:ext cx="6019800" cy="47148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33450">
              <a:spcBef>
                <a:spcPct val="0"/>
              </a:spcBef>
              <a:defRPr sz="1000">
                <a:latin typeface="Arial" charset="0"/>
              </a:defRPr>
            </a:lvl1pPr>
          </a:lstStyle>
          <a:p>
            <a:r>
              <a:rPr lang="nl-NL"/>
              <a:t>Eventuele voettekst</a:t>
            </a:r>
          </a:p>
        </p:txBody>
      </p:sp>
      <p:sp>
        <p:nvSpPr>
          <p:cNvPr id="32773" name="Rectangle 5"/>
          <p:cNvSpPr>
            <a:spLocks noGrp="1" noChangeArrowheads="1"/>
          </p:cNvSpPr>
          <p:nvPr>
            <p:ph type="sldNum" sz="quarter" idx="3"/>
          </p:nvPr>
        </p:nvSpPr>
        <p:spPr bwMode="auto">
          <a:xfrm>
            <a:off x="6613525" y="8951913"/>
            <a:ext cx="228600" cy="47148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defTabSz="933450">
              <a:spcBef>
                <a:spcPct val="0"/>
              </a:spcBef>
              <a:defRPr sz="1000">
                <a:latin typeface="Arial" charset="0"/>
              </a:defRPr>
            </a:lvl1pPr>
          </a:lstStyle>
          <a:p>
            <a:fld id="{6F2D04B6-6481-40AE-B72B-F101AF4DD8CD}" type="slidenum">
              <a:rPr lang="nl-NL"/>
              <a:pPr/>
              <a:t>‹nr.›</a:t>
            </a:fld>
            <a:endParaRPr lang="nl-NL"/>
          </a:p>
        </p:txBody>
      </p:sp>
      <p:sp>
        <p:nvSpPr>
          <p:cNvPr id="32788" name="RubriceringEnMerking2"/>
          <p:cNvSpPr txBox="1">
            <a:spLocks noChangeArrowheads="1"/>
          </p:cNvSpPr>
          <p:nvPr/>
        </p:nvSpPr>
        <p:spPr bwMode="auto">
          <a:xfrm rot="-5400000">
            <a:off x="4827587" y="2786063"/>
            <a:ext cx="3808413" cy="122238"/>
          </a:xfrm>
          <a:prstGeom prst="rect">
            <a:avLst/>
          </a:prstGeom>
          <a:noFill/>
          <a:ln w="9525">
            <a:noFill/>
            <a:miter lim="800000"/>
            <a:headEnd/>
            <a:tailEnd/>
          </a:ln>
          <a:effectLst/>
        </p:spPr>
        <p:txBody>
          <a:bodyPr lIns="0" tIns="0" rIns="0" bIns="0">
            <a:spAutoFit/>
          </a:bodyPr>
          <a:lstStyle/>
          <a:p>
            <a:pPr algn="r">
              <a:spcBef>
                <a:spcPct val="0"/>
              </a:spcBef>
            </a:pPr>
            <a:endParaRPr lang="nl-NL" sz="800">
              <a:latin typeface="Arial" charset="0"/>
            </a:endParaRPr>
          </a:p>
        </p:txBody>
      </p:sp>
      <p:sp>
        <p:nvSpPr>
          <p:cNvPr id="32789" name="RubriceringEnMerking"/>
          <p:cNvSpPr txBox="1">
            <a:spLocks noChangeArrowheads="1"/>
          </p:cNvSpPr>
          <p:nvPr/>
        </p:nvSpPr>
        <p:spPr bwMode="auto">
          <a:xfrm rot="-5400000">
            <a:off x="4826001" y="6527800"/>
            <a:ext cx="3808412" cy="122237"/>
          </a:xfrm>
          <a:prstGeom prst="rect">
            <a:avLst/>
          </a:prstGeom>
          <a:noFill/>
          <a:ln w="9525">
            <a:noFill/>
            <a:miter lim="800000"/>
            <a:headEnd/>
            <a:tailEnd/>
          </a:ln>
          <a:effectLst/>
        </p:spPr>
        <p:txBody>
          <a:bodyPr lIns="0" tIns="0" rIns="0" bIns="0">
            <a:spAutoFit/>
          </a:bodyPr>
          <a:lstStyle/>
          <a:p>
            <a:pPr>
              <a:spcBef>
                <a:spcPct val="0"/>
              </a:spcBef>
            </a:pPr>
            <a:endParaRPr lang="nl-NL" sz="800">
              <a:latin typeface="Arial" charset="0"/>
            </a:endParaRPr>
          </a:p>
        </p:txBody>
      </p:sp>
    </p:spTree>
    <p:extLst>
      <p:ext uri="{BB962C8B-B14F-4D97-AF65-F5344CB8AC3E}">
        <p14:creationId xmlns:p14="http://schemas.microsoft.com/office/powerpoint/2010/main" val="33564002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533400" y="447675"/>
            <a:ext cx="5867400" cy="4127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33450">
              <a:spcBef>
                <a:spcPct val="0"/>
              </a:spcBef>
              <a:defRPr sz="1000">
                <a:latin typeface="Arial" charset="0"/>
              </a:defRPr>
            </a:lvl1pPr>
          </a:lstStyle>
          <a:p>
            <a:r>
              <a:rPr lang="en-US" smtClean="0"/>
              <a:t>Praktijkbegleider</a:t>
            </a:r>
            <a:endParaRPr lang="en-US"/>
          </a:p>
        </p:txBody>
      </p:sp>
      <p:sp>
        <p:nvSpPr>
          <p:cNvPr id="5123" name="Rectangle 3"/>
          <p:cNvSpPr>
            <a:spLocks noGrp="1" noChangeArrowheads="1"/>
          </p:cNvSpPr>
          <p:nvPr>
            <p:ph type="dt" idx="1"/>
          </p:nvPr>
        </p:nvSpPr>
        <p:spPr bwMode="auto">
          <a:xfrm>
            <a:off x="531813" y="114300"/>
            <a:ext cx="2998787" cy="1476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33450">
              <a:spcBef>
                <a:spcPct val="0"/>
              </a:spcBef>
              <a:defRPr sz="800">
                <a:latin typeface="Arial" charset="0"/>
              </a:defRPr>
            </a:lvl1pPr>
          </a:lstStyle>
          <a:p>
            <a:endParaRPr lang="en-US"/>
          </a:p>
        </p:txBody>
      </p:sp>
      <p:sp>
        <p:nvSpPr>
          <p:cNvPr id="5124" name="Rectangle 4"/>
          <p:cNvSpPr>
            <a:spLocks noGrp="1" noRot="1" noChangeAspect="1" noChangeArrowheads="1" noTextEdit="1"/>
          </p:cNvSpPr>
          <p:nvPr>
            <p:ph type="sldImg" idx="2"/>
          </p:nvPr>
        </p:nvSpPr>
        <p:spPr bwMode="auto">
          <a:xfrm>
            <a:off x="533400" y="933450"/>
            <a:ext cx="4711700" cy="353377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533400" y="4648200"/>
            <a:ext cx="4724400" cy="38449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Klik om het opmaakprofiel van de modeltekst te bewerken</a:t>
            </a:r>
          </a:p>
          <a:p>
            <a:pPr lvl="1"/>
            <a:r>
              <a:rPr lang="en-US" smtClean="0"/>
              <a:t>Tweede niveau</a:t>
            </a:r>
          </a:p>
          <a:p>
            <a:pPr lvl="2"/>
            <a:r>
              <a:rPr lang="en-US" smtClean="0"/>
              <a:t>Derde niveau</a:t>
            </a:r>
          </a:p>
          <a:p>
            <a:pPr lvl="3"/>
            <a:r>
              <a:rPr lang="en-US" smtClean="0"/>
              <a:t>Vierde niveau</a:t>
            </a:r>
          </a:p>
          <a:p>
            <a:pPr lvl="4"/>
            <a:r>
              <a:rPr lang="en-US" smtClean="0"/>
              <a:t>Vijfde niveau</a:t>
            </a:r>
          </a:p>
        </p:txBody>
      </p:sp>
      <p:sp>
        <p:nvSpPr>
          <p:cNvPr id="5126" name="Rectangle 6"/>
          <p:cNvSpPr>
            <a:spLocks noGrp="1" noChangeArrowheads="1"/>
          </p:cNvSpPr>
          <p:nvPr>
            <p:ph type="ftr" sz="quarter" idx="4"/>
          </p:nvPr>
        </p:nvSpPr>
        <p:spPr bwMode="auto">
          <a:xfrm>
            <a:off x="531813" y="8951913"/>
            <a:ext cx="6097587" cy="47148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33450">
              <a:spcBef>
                <a:spcPct val="0"/>
              </a:spcBef>
              <a:defRPr sz="1000">
                <a:latin typeface="Arial" charset="0"/>
              </a:defRPr>
            </a:lvl1pPr>
          </a:lstStyle>
          <a:p>
            <a:r>
              <a:rPr lang="en-US"/>
              <a:t>Eventuele voettekst</a:t>
            </a:r>
          </a:p>
        </p:txBody>
      </p:sp>
      <p:sp>
        <p:nvSpPr>
          <p:cNvPr id="5127" name="Rectangle 7"/>
          <p:cNvSpPr>
            <a:spLocks noGrp="1" noChangeArrowheads="1"/>
          </p:cNvSpPr>
          <p:nvPr>
            <p:ph type="sldNum" sz="quarter" idx="5"/>
          </p:nvPr>
        </p:nvSpPr>
        <p:spPr bwMode="auto">
          <a:xfrm>
            <a:off x="6615113" y="8951913"/>
            <a:ext cx="230187" cy="47148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defTabSz="933450">
              <a:spcBef>
                <a:spcPct val="0"/>
              </a:spcBef>
              <a:defRPr sz="1000">
                <a:latin typeface="Arial" charset="0"/>
              </a:defRPr>
            </a:lvl1pPr>
          </a:lstStyle>
          <a:p>
            <a:fld id="{F3471F53-01E9-4F7E-B268-5ACD3103AD7B}" type="slidenum">
              <a:rPr lang="en-US"/>
              <a:pPr/>
              <a:t>‹nr.›</a:t>
            </a:fld>
            <a:endParaRPr lang="en-US"/>
          </a:p>
        </p:txBody>
      </p:sp>
      <p:sp>
        <p:nvSpPr>
          <p:cNvPr id="5139" name="RubriceringEnMerking2"/>
          <p:cNvSpPr txBox="1">
            <a:spLocks noChangeArrowheads="1"/>
          </p:cNvSpPr>
          <p:nvPr/>
        </p:nvSpPr>
        <p:spPr bwMode="auto">
          <a:xfrm rot="-5400000">
            <a:off x="4827587" y="2786063"/>
            <a:ext cx="3808413" cy="122238"/>
          </a:xfrm>
          <a:prstGeom prst="rect">
            <a:avLst/>
          </a:prstGeom>
          <a:noFill/>
          <a:ln w="9525">
            <a:noFill/>
            <a:miter lim="800000"/>
            <a:headEnd/>
            <a:tailEnd/>
          </a:ln>
          <a:effectLst/>
        </p:spPr>
        <p:txBody>
          <a:bodyPr lIns="0" tIns="0" rIns="0" bIns="0">
            <a:spAutoFit/>
          </a:bodyPr>
          <a:lstStyle/>
          <a:p>
            <a:pPr algn="r">
              <a:spcBef>
                <a:spcPct val="0"/>
              </a:spcBef>
            </a:pPr>
            <a:endParaRPr lang="nl-NL" sz="800">
              <a:latin typeface="Arial" charset="0"/>
            </a:endParaRPr>
          </a:p>
        </p:txBody>
      </p:sp>
      <p:sp>
        <p:nvSpPr>
          <p:cNvPr id="5140" name="RubriceringEnMerking"/>
          <p:cNvSpPr txBox="1">
            <a:spLocks noChangeArrowheads="1"/>
          </p:cNvSpPr>
          <p:nvPr/>
        </p:nvSpPr>
        <p:spPr bwMode="auto">
          <a:xfrm rot="-5400000">
            <a:off x="4826001" y="6527800"/>
            <a:ext cx="3808412" cy="122237"/>
          </a:xfrm>
          <a:prstGeom prst="rect">
            <a:avLst/>
          </a:prstGeom>
          <a:noFill/>
          <a:ln w="9525">
            <a:noFill/>
            <a:miter lim="800000"/>
            <a:headEnd/>
            <a:tailEnd/>
          </a:ln>
          <a:effectLst/>
        </p:spPr>
        <p:txBody>
          <a:bodyPr lIns="0" tIns="0" rIns="0" bIns="0">
            <a:spAutoFit/>
          </a:bodyPr>
          <a:lstStyle/>
          <a:p>
            <a:pPr>
              <a:spcBef>
                <a:spcPct val="0"/>
              </a:spcBef>
            </a:pPr>
            <a:endParaRPr lang="nl-NL" sz="800">
              <a:latin typeface="Arial" charset="0"/>
            </a:endParaRPr>
          </a:p>
        </p:txBody>
      </p:sp>
    </p:spTree>
    <p:extLst>
      <p:ext uri="{BB962C8B-B14F-4D97-AF65-F5344CB8AC3E}">
        <p14:creationId xmlns:p14="http://schemas.microsoft.com/office/powerpoint/2010/main" val="687226835"/>
      </p:ext>
    </p:extLst>
  </p:cSld>
  <p:clrMap bg1="lt1" tx1="dk1" bg2="lt2" tx2="dk2" accent1="accent1" accent2="accent2" accent3="accent3" accent4="accent4" accent5="accent5" accent6="accent6" hlink="hlink" folHlink="folHlink"/>
  <p:hf hdr="0" dt="0"/>
  <p:notesStyle>
    <a:lvl1pPr algn="l" rtl="0" eaLnBrk="0" fontAlgn="base" hangingPunct="0">
      <a:lnSpc>
        <a:spcPct val="110000"/>
      </a:lnSpc>
      <a:spcBef>
        <a:spcPct val="0"/>
      </a:spcBef>
      <a:spcAft>
        <a:spcPct val="0"/>
      </a:spcAft>
      <a:defRPr sz="1000" kern="1200">
        <a:solidFill>
          <a:schemeClr val="tx1"/>
        </a:solidFill>
        <a:latin typeface="Arial" charset="0"/>
        <a:ea typeface="+mn-ea"/>
        <a:cs typeface="+mn-cs"/>
      </a:defRPr>
    </a:lvl1pPr>
    <a:lvl2pPr marL="190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2pPr>
    <a:lvl3pPr marL="381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3pPr>
    <a:lvl4pPr marL="571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4pPr>
    <a:lvl5pPr marL="762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357" name="Rectangle 189"/>
          <p:cNvSpPr>
            <a:spLocks noChangeArrowheads="1"/>
          </p:cNvSpPr>
          <p:nvPr/>
        </p:nvSpPr>
        <p:spPr bwMode="auto">
          <a:xfrm>
            <a:off x="4572000" y="0"/>
            <a:ext cx="4572000" cy="6858000"/>
          </a:xfrm>
          <a:prstGeom prst="rect">
            <a:avLst/>
          </a:prstGeom>
          <a:solidFill>
            <a:srgbClr val="005187"/>
          </a:solidFill>
          <a:ln w="9525">
            <a:noFill/>
            <a:miter lim="800000"/>
            <a:headEnd/>
            <a:tailEnd/>
          </a:ln>
          <a:effectLst/>
        </p:spPr>
        <p:txBody>
          <a:bodyPr wrap="none" lIns="0" tIns="0" rIns="0" bIns="0" anchor="ctr"/>
          <a:lstStyle/>
          <a:p>
            <a:pPr algn="ctr"/>
            <a:endParaRPr lang="nl-NL" sz="2600">
              <a:solidFill>
                <a:schemeClr val="bg1"/>
              </a:solidFill>
            </a:endParaRPr>
          </a:p>
        </p:txBody>
      </p:sp>
      <p:sp>
        <p:nvSpPr>
          <p:cNvPr id="7325" name="Rectangle 157"/>
          <p:cNvSpPr>
            <a:spLocks noChangeArrowheads="1"/>
          </p:cNvSpPr>
          <p:nvPr/>
        </p:nvSpPr>
        <p:spPr bwMode="auto">
          <a:xfrm>
            <a:off x="4933950" y="2474913"/>
            <a:ext cx="3598863" cy="942975"/>
          </a:xfrm>
          <a:prstGeom prst="rect">
            <a:avLst/>
          </a:prstGeom>
          <a:noFill/>
          <a:ln w="9525">
            <a:noFill/>
            <a:miter lim="800000"/>
            <a:headEnd/>
            <a:tailEnd/>
          </a:ln>
          <a:effectLst/>
        </p:spPr>
        <p:txBody>
          <a:bodyPr anchor="ctr"/>
          <a:lstStyle/>
          <a:p>
            <a:pPr>
              <a:spcBef>
                <a:spcPct val="0"/>
              </a:spcBef>
            </a:pPr>
            <a:endParaRPr lang="nl-NL" sz="2600">
              <a:solidFill>
                <a:schemeClr val="bg1"/>
              </a:solidFill>
            </a:endParaRPr>
          </a:p>
        </p:txBody>
      </p:sp>
      <p:sp>
        <p:nvSpPr>
          <p:cNvPr id="7331" name="shpDatum"/>
          <p:cNvSpPr>
            <a:spLocks noChangeArrowheads="1"/>
          </p:cNvSpPr>
          <p:nvPr/>
        </p:nvSpPr>
        <p:spPr bwMode="auto">
          <a:xfrm>
            <a:off x="4929188" y="6524625"/>
            <a:ext cx="2235200" cy="217488"/>
          </a:xfrm>
          <a:prstGeom prst="rect">
            <a:avLst/>
          </a:prstGeom>
          <a:noFill/>
          <a:ln w="9525">
            <a:noFill/>
            <a:miter lim="800000"/>
            <a:headEnd/>
            <a:tailEnd/>
          </a:ln>
          <a:effectLst/>
        </p:spPr>
        <p:txBody>
          <a:bodyPr/>
          <a:lstStyle/>
          <a:p>
            <a:pPr>
              <a:spcBef>
                <a:spcPct val="0"/>
              </a:spcBef>
            </a:pPr>
            <a:endParaRPr lang="nl-NL" sz="1100">
              <a:solidFill>
                <a:schemeClr val="bg1"/>
              </a:solidFill>
            </a:endParaRPr>
          </a:p>
        </p:txBody>
      </p:sp>
      <p:sp>
        <p:nvSpPr>
          <p:cNvPr id="7339" name="ZwarteBalk" hidden="1"/>
          <p:cNvSpPr>
            <a:spLocks noChangeArrowheads="1"/>
          </p:cNvSpPr>
          <p:nvPr/>
        </p:nvSpPr>
        <p:spPr bwMode="auto">
          <a:xfrm>
            <a:off x="8893175" y="0"/>
            <a:ext cx="250825" cy="6858000"/>
          </a:xfrm>
          <a:prstGeom prst="rect">
            <a:avLst/>
          </a:prstGeom>
          <a:solidFill>
            <a:srgbClr val="000000"/>
          </a:solidFill>
          <a:ln w="9525">
            <a:noFill/>
            <a:miter lim="800000"/>
            <a:headEnd/>
            <a:tailEnd/>
          </a:ln>
          <a:effectLst/>
        </p:spPr>
        <p:txBody>
          <a:bodyPr wrap="none" lIns="0" tIns="0" rIns="0" bIns="0" anchor="ctr"/>
          <a:lstStyle/>
          <a:p>
            <a:endParaRPr lang="nl-NL"/>
          </a:p>
        </p:txBody>
      </p:sp>
      <p:sp>
        <p:nvSpPr>
          <p:cNvPr id="7355" name="ZwarteB" hidden="1"/>
          <p:cNvSpPr>
            <a:spLocks noChangeArrowheads="1"/>
          </p:cNvSpPr>
          <p:nvPr/>
        </p:nvSpPr>
        <p:spPr bwMode="auto">
          <a:xfrm>
            <a:off x="8891588" y="0"/>
            <a:ext cx="252412" cy="6858000"/>
          </a:xfrm>
          <a:prstGeom prst="rect">
            <a:avLst/>
          </a:prstGeom>
          <a:solidFill>
            <a:srgbClr val="000000"/>
          </a:solidFill>
          <a:ln w="9525" algn="ctr">
            <a:noFill/>
            <a:miter lim="800000"/>
            <a:headEnd/>
            <a:tailEnd/>
          </a:ln>
          <a:effectLst/>
        </p:spPr>
        <p:txBody>
          <a:bodyPr wrap="none" lIns="0" tIns="0" rIns="0" bIns="0" anchor="ctr"/>
          <a:lstStyle/>
          <a:p>
            <a:endParaRPr lang="nl-NL"/>
          </a:p>
        </p:txBody>
      </p:sp>
      <p:sp>
        <p:nvSpPr>
          <p:cNvPr id="7356" name="RubriceringEnMerking"/>
          <p:cNvSpPr txBox="1">
            <a:spLocks noChangeArrowheads="1"/>
          </p:cNvSpPr>
          <p:nvPr/>
        </p:nvSpPr>
        <p:spPr bwMode="auto">
          <a:xfrm rot="-5400000">
            <a:off x="5897563" y="3182938"/>
            <a:ext cx="6302375" cy="168275"/>
          </a:xfrm>
          <a:prstGeom prst="rect">
            <a:avLst/>
          </a:prstGeom>
          <a:noFill/>
          <a:ln w="9525">
            <a:noFill/>
            <a:miter lim="800000"/>
            <a:headEnd/>
            <a:tailEnd/>
          </a:ln>
          <a:effectLst/>
        </p:spPr>
        <p:txBody>
          <a:bodyPr lIns="0" tIns="0" rIns="0" bIns="0"/>
          <a:lstStyle/>
          <a:p>
            <a:pPr>
              <a:spcBef>
                <a:spcPct val="0"/>
              </a:spcBef>
            </a:pPr>
            <a:endParaRPr lang="en-US" sz="1100" b="1">
              <a:solidFill>
                <a:schemeClr val="bg1"/>
              </a:solidFill>
            </a:endParaRPr>
          </a:p>
        </p:txBody>
      </p:sp>
      <p:pic>
        <p:nvPicPr>
          <p:cNvPr id="7369" name="LogoLucht" descr="K_Luchtmacht_Logo_NL"/>
          <p:cNvPicPr>
            <a:picLocks noChangeAspect="1" noChangeArrowheads="1"/>
          </p:cNvPicPr>
          <p:nvPr/>
        </p:nvPicPr>
        <p:blipFill>
          <a:blip r:embed="rId2"/>
          <a:srcRect/>
          <a:stretch>
            <a:fillRect/>
          </a:stretch>
        </p:blipFill>
        <p:spPr bwMode="auto">
          <a:xfrm>
            <a:off x="0" y="0"/>
            <a:ext cx="9144000" cy="2001838"/>
          </a:xfrm>
          <a:prstGeom prst="rect">
            <a:avLst/>
          </a:prstGeom>
          <a:noFill/>
        </p:spPr>
      </p:pic>
      <p:sp>
        <p:nvSpPr>
          <p:cNvPr id="7370" name="Rectangle 202"/>
          <p:cNvSpPr>
            <a:spLocks noGrp="1" noChangeArrowheads="1"/>
          </p:cNvSpPr>
          <p:nvPr>
            <p:ph type="ctrTitle"/>
          </p:nvPr>
        </p:nvSpPr>
        <p:spPr>
          <a:xfrm>
            <a:off x="4933950" y="1714488"/>
            <a:ext cx="3598863" cy="889000"/>
          </a:xfrm>
        </p:spPr>
        <p:txBody>
          <a:bodyPr lIns="90000" tIns="45720" rIns="90000" bIns="45720" anchor="b" anchorCtr="0"/>
          <a:lstStyle>
            <a:lvl1pPr>
              <a:defRPr>
                <a:solidFill>
                  <a:schemeClr val="bg1"/>
                </a:solidFill>
              </a:defRPr>
            </a:lvl1pPr>
          </a:lstStyle>
          <a:p>
            <a:r>
              <a:rPr lang="en-US" smtClean="0"/>
              <a:t>Click to edit Master title style</a:t>
            </a:r>
            <a:endParaRPr lang="nl-NL"/>
          </a:p>
        </p:txBody>
      </p:sp>
      <p:sp>
        <p:nvSpPr>
          <p:cNvPr id="7371" name="Rectangle 203"/>
          <p:cNvSpPr>
            <a:spLocks noGrp="1" noChangeArrowheads="1"/>
          </p:cNvSpPr>
          <p:nvPr>
            <p:ph type="subTitle" idx="1"/>
          </p:nvPr>
        </p:nvSpPr>
        <p:spPr>
          <a:xfrm>
            <a:off x="4933950" y="2795576"/>
            <a:ext cx="3598863" cy="2448000"/>
          </a:xfrm>
        </p:spPr>
        <p:txBody>
          <a:bodyPr lIns="91440" tIns="45720" rIns="91440" bIns="45720"/>
          <a:lstStyle>
            <a:lvl1pPr>
              <a:defRPr sz="2400">
                <a:solidFill>
                  <a:schemeClr val="bg1"/>
                </a:solidFill>
              </a:defRPr>
            </a:lvl1pPr>
          </a:lstStyle>
          <a:p>
            <a:r>
              <a:rPr lang="en-US" smtClean="0"/>
              <a:t>Click to edit Master subtitle style</a:t>
            </a:r>
            <a:endParaRPr lang="nl-NL"/>
          </a:p>
        </p:txBody>
      </p:sp>
      <p:sp>
        <p:nvSpPr>
          <p:cNvPr id="3" name="Afdeling"/>
          <p:cNvSpPr txBox="1">
            <a:spLocks noChangeArrowheads="1"/>
          </p:cNvSpPr>
          <p:nvPr userDrawn="1"/>
        </p:nvSpPr>
        <p:spPr bwMode="auto">
          <a:xfrm>
            <a:off x="4932363" y="5761026"/>
            <a:ext cx="3886200" cy="201612"/>
          </a:xfrm>
          <a:prstGeom prst="rect">
            <a:avLst/>
          </a:prstGeom>
          <a:noFill/>
          <a:ln w="9525">
            <a:noFill/>
            <a:miter lim="800000"/>
            <a:headEnd/>
            <a:tailEnd/>
          </a:ln>
          <a:effectLst/>
        </p:spPr>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100" b="0" i="0" u="none" strike="noStrike" cap="none" normalizeH="0" baseline="0" smtClean="0">
                <a:ln>
                  <a:noFill/>
                </a:ln>
                <a:solidFill>
                  <a:schemeClr val="bg1"/>
                </a:solidFill>
                <a:effectLst/>
                <a:latin typeface="Verdana" pitchFamily="34" charset="0"/>
              </a:rPr>
              <a:t>Leerdock</a:t>
            </a:r>
            <a:endParaRPr kumimoji="0" lang="nl-NL" sz="1800" b="0" i="0" u="none" strike="noStrike" cap="none" normalizeH="0" baseline="0" smtClean="0">
              <a:ln>
                <a:noFill/>
              </a:ln>
              <a:solidFill>
                <a:schemeClr val="tx1"/>
              </a:solidFill>
              <a:effectLst/>
              <a:latin typeface="Arial" pitchFamily="34" charset="0"/>
            </a:endParaRPr>
          </a:p>
        </p:txBody>
      </p:sp>
      <p:sp>
        <p:nvSpPr>
          <p:cNvPr id="4" name="Auteur"/>
          <p:cNvSpPr txBox="1">
            <a:spLocks noChangeArrowheads="1"/>
          </p:cNvSpPr>
          <p:nvPr userDrawn="1"/>
        </p:nvSpPr>
        <p:spPr bwMode="auto">
          <a:xfrm>
            <a:off x="4932363" y="5964226"/>
            <a:ext cx="3886200" cy="201612"/>
          </a:xfrm>
          <a:prstGeom prst="rect">
            <a:avLst/>
          </a:prstGeom>
          <a:noFill/>
          <a:ln w="9525">
            <a:noFill/>
            <a:miter lim="800000"/>
            <a:headEnd/>
            <a:tailEnd/>
          </a:ln>
          <a:effectLst/>
        </p:spPr>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100" b="0" i="0" u="none" strike="noStrike" cap="none" normalizeH="0" baseline="0" smtClean="0">
                <a:ln>
                  <a:noFill/>
                </a:ln>
                <a:solidFill>
                  <a:schemeClr val="bg1"/>
                </a:solidFill>
                <a:effectLst/>
                <a:latin typeface="Verdana" pitchFamily="34" charset="0"/>
              </a:rPr>
              <a:t>Wilfried der Weduwe</a:t>
            </a:r>
            <a:endParaRPr kumimoji="0" lang="nl-NL" sz="1800" b="0" i="0" u="none" strike="noStrike" cap="none" normalizeH="0" baseline="0" smtClean="0">
              <a:ln>
                <a:noFill/>
              </a:ln>
              <a:solidFill>
                <a:schemeClr val="tx1"/>
              </a:solidFill>
              <a:effectLst/>
              <a:latin typeface="Arial" pitchFamily="34" charset="0"/>
            </a:endParaRPr>
          </a:p>
        </p:txBody>
      </p:sp>
      <p:sp>
        <p:nvSpPr>
          <p:cNvPr id="5" name="Functie"/>
          <p:cNvSpPr txBox="1">
            <a:spLocks noChangeArrowheads="1"/>
          </p:cNvSpPr>
          <p:nvPr userDrawn="1"/>
        </p:nvSpPr>
        <p:spPr bwMode="auto">
          <a:xfrm>
            <a:off x="4932363" y="6178538"/>
            <a:ext cx="3886200" cy="142875"/>
          </a:xfrm>
          <a:prstGeom prst="rect">
            <a:avLst/>
          </a:prstGeom>
          <a:noFill/>
          <a:ln w="9525">
            <a:noFill/>
            <a:miter lim="800000"/>
            <a:headEnd/>
            <a:tailEnd/>
          </a:ln>
          <a:effectLst/>
        </p:spPr>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100" b="0" i="0" u="none" strike="noStrike" cap="none" normalizeH="0" baseline="0" smtClean="0">
                <a:ln>
                  <a:noFill/>
                </a:ln>
                <a:solidFill>
                  <a:schemeClr val="bg1"/>
                </a:solidFill>
                <a:effectLst/>
                <a:latin typeface="Verdana" pitchFamily="34" charset="0"/>
              </a:rPr>
              <a:t>Praktijkbegleider</a:t>
            </a:r>
            <a:endParaRPr kumimoji="0" lang="nl-NL" sz="1800" b="0" i="0" u="none" strike="noStrike" cap="none" normalizeH="0" baseline="0" smtClean="0">
              <a:ln>
                <a:noFill/>
              </a:ln>
              <a:solidFill>
                <a:schemeClr val="tx1"/>
              </a:solidFill>
              <a:effectLst/>
              <a:latin typeface="Arial" pitchFamily="34" charset="0"/>
            </a:endParaRPr>
          </a:p>
        </p:txBody>
      </p:sp>
      <p:sp>
        <p:nvSpPr>
          <p:cNvPr id="15" name="RvEBenaming"/>
          <p:cNvSpPr txBox="1">
            <a:spLocks noChangeArrowheads="1"/>
          </p:cNvSpPr>
          <p:nvPr userDrawn="1"/>
        </p:nvSpPr>
        <p:spPr bwMode="auto">
          <a:xfrm>
            <a:off x="4932363" y="5400663"/>
            <a:ext cx="3887787" cy="287338"/>
          </a:xfrm>
          <a:prstGeom prst="rect">
            <a:avLst/>
          </a:prstGeom>
          <a:noFill/>
          <a:ln w="9525">
            <a:noFill/>
            <a:miter lim="800000"/>
            <a:headEnd/>
            <a:tailEnd/>
          </a:ln>
          <a:effectLst/>
        </p:spPr>
        <p:txBody>
          <a:bodyPr vert="horz" wrap="square" lIns="90000" tIns="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pitchFamily="34"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8" y="1265238"/>
            <a:ext cx="194310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09600" y="1265238"/>
            <a:ext cx="5678488" cy="4754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09600" y="1773238"/>
            <a:ext cx="381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572000" y="1773238"/>
            <a:ext cx="381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p:cNvSpPr>
            <a:spLocks noChangeArrowheads="1"/>
          </p:cNvSpPr>
          <p:nvPr/>
        </p:nvSpPr>
        <p:spPr bwMode="auto">
          <a:xfrm>
            <a:off x="0" y="6318250"/>
            <a:ext cx="9144000" cy="539750"/>
          </a:xfrm>
          <a:prstGeom prst="rect">
            <a:avLst/>
          </a:prstGeom>
          <a:solidFill>
            <a:srgbClr val="005187"/>
          </a:solidFill>
          <a:ln w="25400">
            <a:noFill/>
            <a:miter lim="800000"/>
            <a:headEnd/>
            <a:tailEnd/>
          </a:ln>
        </p:spPr>
        <p:txBody>
          <a:bodyPr anchor="ctr"/>
          <a:lstStyle/>
          <a:p>
            <a:pPr algn="ctr" eaLnBrk="1" hangingPunct="1">
              <a:spcBef>
                <a:spcPct val="0"/>
              </a:spcBef>
            </a:pPr>
            <a:endParaRPr lang="nl-NL" sz="1800">
              <a:solidFill>
                <a:srgbClr val="FFFFFF"/>
              </a:solidFill>
              <a:cs typeface="Arial" charset="0"/>
            </a:endParaRPr>
          </a:p>
        </p:txBody>
      </p:sp>
      <p:sp>
        <p:nvSpPr>
          <p:cNvPr id="1070" name="Rectangle 46"/>
          <p:cNvSpPr>
            <a:spLocks noGrp="1" noChangeAspect="1" noChangeArrowheads="1"/>
          </p:cNvSpPr>
          <p:nvPr>
            <p:ph type="body" idx="1"/>
          </p:nvPr>
        </p:nvSpPr>
        <p:spPr bwMode="auto">
          <a:xfrm>
            <a:off x="609600" y="1773238"/>
            <a:ext cx="7772400" cy="42465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Klik om het opmaakprofiel van de modeltekst te bewerken</a:t>
            </a:r>
          </a:p>
          <a:p>
            <a:pPr lvl="1"/>
            <a:r>
              <a:rPr lang="en-US" smtClean="0"/>
              <a:t> </a:t>
            </a:r>
          </a:p>
          <a:p>
            <a:pPr lvl="2"/>
            <a:r>
              <a:rPr lang="en-US" smtClean="0"/>
              <a:t> </a:t>
            </a:r>
          </a:p>
          <a:p>
            <a:pPr lvl="3"/>
            <a:r>
              <a:rPr lang="en-US" smtClean="0"/>
              <a:t> </a:t>
            </a:r>
          </a:p>
          <a:p>
            <a:pPr lvl="4"/>
            <a:r>
              <a:rPr lang="en-US" smtClean="0"/>
              <a:t> </a:t>
            </a:r>
          </a:p>
        </p:txBody>
      </p:sp>
      <p:sp>
        <p:nvSpPr>
          <p:cNvPr id="1095" name="shpTekst"/>
          <p:cNvSpPr>
            <a:spLocks noChangeArrowheads="1"/>
          </p:cNvSpPr>
          <p:nvPr/>
        </p:nvSpPr>
        <p:spPr bwMode="auto">
          <a:xfrm>
            <a:off x="0" y="0"/>
            <a:ext cx="9144000" cy="1071563"/>
          </a:xfrm>
          <a:prstGeom prst="rect">
            <a:avLst/>
          </a:prstGeom>
          <a:solidFill>
            <a:srgbClr val="005187"/>
          </a:solidFill>
          <a:ln w="25400">
            <a:noFill/>
            <a:miter lim="800000"/>
            <a:headEnd/>
            <a:tailEnd/>
          </a:ln>
        </p:spPr>
        <p:txBody>
          <a:bodyPr anchor="ctr"/>
          <a:lstStyle/>
          <a:p>
            <a:pPr algn="ctr" eaLnBrk="1" hangingPunct="1">
              <a:spcBef>
                <a:spcPct val="0"/>
              </a:spcBef>
            </a:pPr>
            <a:endParaRPr lang="nl-NL" sz="1800">
              <a:solidFill>
                <a:srgbClr val="FFFFFF"/>
              </a:solidFill>
              <a:cs typeface="Arial" charset="0"/>
            </a:endParaRPr>
          </a:p>
        </p:txBody>
      </p:sp>
      <p:sp>
        <p:nvSpPr>
          <p:cNvPr id="1069" name="Rectangle 45"/>
          <p:cNvSpPr>
            <a:spLocks noGrp="1" noChangeArrowheads="1"/>
          </p:cNvSpPr>
          <p:nvPr>
            <p:ph type="title"/>
          </p:nvPr>
        </p:nvSpPr>
        <p:spPr bwMode="auto">
          <a:xfrm>
            <a:off x="611188" y="1265238"/>
            <a:ext cx="7772400" cy="39687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4500563" y="6308725"/>
            <a:ext cx="4164012" cy="287338"/>
          </a:xfrm>
          <a:prstGeom prst="rect">
            <a:avLst/>
          </a:prstGeom>
          <a:noFill/>
          <a:ln w="9525">
            <a:noFill/>
            <a:miter lim="800000"/>
            <a:headEnd/>
            <a:tailEnd/>
          </a:ln>
        </p:spPr>
        <p:txBody>
          <a:bodyPr/>
          <a:lstStyle/>
          <a:p>
            <a:pPr>
              <a:spcBef>
                <a:spcPct val="0"/>
              </a:spcBef>
            </a:pPr>
            <a:r>
              <a:rPr lang="en-US" sz="1100">
                <a:solidFill>
                  <a:schemeClr val="bg1"/>
                </a:solidFill>
                <a:cs typeface="Arial" charset="0"/>
              </a:rPr>
              <a:t>Koninklijke Luchtmacht</a:t>
            </a:r>
            <a:endParaRPr lang="nl-NL" sz="1100">
              <a:solidFill>
                <a:schemeClr val="bg1"/>
              </a:solidFill>
              <a:cs typeface="Arial" charset="0"/>
            </a:endParaRPr>
          </a:p>
        </p:txBody>
      </p:sp>
      <p:sp>
        <p:nvSpPr>
          <p:cNvPr id="1100" name="shpBeeldmerk"/>
          <p:cNvSpPr>
            <a:spLocks noChangeArrowheads="1"/>
          </p:cNvSpPr>
          <p:nvPr/>
        </p:nvSpPr>
        <p:spPr bwMode="auto">
          <a:xfrm>
            <a:off x="387350" y="6362700"/>
            <a:ext cx="712788" cy="363538"/>
          </a:xfrm>
          <a:prstGeom prst="rect">
            <a:avLst/>
          </a:prstGeom>
          <a:noFill/>
          <a:ln w="9525">
            <a:noFill/>
            <a:miter lim="800000"/>
            <a:headEnd/>
            <a:tailEnd/>
          </a:ln>
        </p:spPr>
        <p:txBody>
          <a:bodyPr/>
          <a:lstStyle/>
          <a:p>
            <a:pPr>
              <a:spcBef>
                <a:spcPct val="0"/>
              </a:spcBef>
            </a:pPr>
            <a:fld id="{DFC95C14-3C78-4650-9C39-575ECCFC7286}" type="slidenum">
              <a:rPr lang="nl-NL" sz="1000">
                <a:solidFill>
                  <a:schemeClr val="bg1"/>
                </a:solidFill>
                <a:cs typeface="Arial" charset="0"/>
              </a:rPr>
              <a:pPr>
                <a:spcBef>
                  <a:spcPct val="0"/>
                </a:spcBef>
              </a:pPr>
              <a:t>‹nr.›</a:t>
            </a:fld>
            <a:endParaRPr lang="nl-NL" sz="1000">
              <a:solidFill>
                <a:schemeClr val="bg1"/>
              </a:solidFill>
              <a:cs typeface="Arial" charset="0"/>
            </a:endParaRPr>
          </a:p>
        </p:txBody>
      </p:sp>
      <p:sp>
        <p:nvSpPr>
          <p:cNvPr id="1109" name="TitelSlide2"/>
          <p:cNvSpPr txBox="1">
            <a:spLocks noChangeArrowheads="1"/>
          </p:cNvSpPr>
          <p:nvPr/>
        </p:nvSpPr>
        <p:spPr bwMode="auto">
          <a:xfrm>
            <a:off x="4500563" y="6524625"/>
            <a:ext cx="2808287" cy="217488"/>
          </a:xfrm>
          <a:prstGeom prst="rect">
            <a:avLst/>
          </a:prstGeom>
          <a:noFill/>
          <a:ln w="9525">
            <a:noFill/>
            <a:miter lim="800000"/>
            <a:headEnd/>
            <a:tailEnd/>
          </a:ln>
          <a:effectLst/>
        </p:spPr>
        <p:txBody>
          <a:bodyPr lIns="90000" tIns="46800" rIns="90000" bIns="46800"/>
          <a:lstStyle/>
          <a:p>
            <a:r>
              <a:rPr lang="nl-NL" sz="1100" smtClean="0">
                <a:solidFill>
                  <a:schemeClr val="bg1"/>
                </a:solidFill>
              </a:rPr>
              <a:t>Protocollen</a:t>
            </a:r>
            <a:endParaRPr lang="nl-NL" sz="1100">
              <a:solidFill>
                <a:schemeClr val="bg1"/>
              </a:solidFill>
            </a:endParaRPr>
          </a:p>
        </p:txBody>
      </p:sp>
      <p:sp>
        <p:nvSpPr>
          <p:cNvPr id="1113" name="ZwarteBalk" hidden="1"/>
          <p:cNvSpPr>
            <a:spLocks noChangeArrowheads="1"/>
          </p:cNvSpPr>
          <p:nvPr/>
        </p:nvSpPr>
        <p:spPr bwMode="auto">
          <a:xfrm>
            <a:off x="8893175" y="0"/>
            <a:ext cx="250825" cy="6858000"/>
          </a:xfrm>
          <a:prstGeom prst="rect">
            <a:avLst/>
          </a:prstGeom>
          <a:solidFill>
            <a:srgbClr val="000000"/>
          </a:solidFill>
          <a:ln w="9525">
            <a:noFill/>
            <a:miter lim="800000"/>
            <a:headEnd/>
            <a:tailEnd/>
          </a:ln>
          <a:effectLst/>
        </p:spPr>
        <p:txBody>
          <a:bodyPr wrap="none" lIns="0" tIns="0" rIns="0" bIns="0" anchor="ctr"/>
          <a:lstStyle/>
          <a:p>
            <a:endParaRPr lang="nl-NL"/>
          </a:p>
        </p:txBody>
      </p:sp>
      <p:sp>
        <p:nvSpPr>
          <p:cNvPr id="1118" name="ZwarteB" hidden="1"/>
          <p:cNvSpPr>
            <a:spLocks noChangeArrowheads="1"/>
          </p:cNvSpPr>
          <p:nvPr/>
        </p:nvSpPr>
        <p:spPr bwMode="auto">
          <a:xfrm>
            <a:off x="8891588" y="0"/>
            <a:ext cx="252412" cy="6858000"/>
          </a:xfrm>
          <a:prstGeom prst="rect">
            <a:avLst/>
          </a:prstGeom>
          <a:solidFill>
            <a:schemeClr val="tx1"/>
          </a:solidFill>
          <a:ln w="9525">
            <a:noFill/>
            <a:miter lim="800000"/>
            <a:headEnd/>
            <a:tailEnd/>
          </a:ln>
          <a:effectLst/>
        </p:spPr>
        <p:txBody>
          <a:bodyPr wrap="none" lIns="0" tIns="0" rIns="0" bIns="0" anchor="ctr"/>
          <a:lstStyle/>
          <a:p>
            <a:endParaRPr lang="nl-NL"/>
          </a:p>
        </p:txBody>
      </p:sp>
      <p:sp>
        <p:nvSpPr>
          <p:cNvPr id="1116" name="RubriceringEnMerking"/>
          <p:cNvSpPr txBox="1">
            <a:spLocks noChangeArrowheads="1"/>
          </p:cNvSpPr>
          <p:nvPr/>
        </p:nvSpPr>
        <p:spPr bwMode="auto">
          <a:xfrm rot="-5400000">
            <a:off x="5903119" y="3177382"/>
            <a:ext cx="6302375" cy="179387"/>
          </a:xfrm>
          <a:prstGeom prst="rect">
            <a:avLst/>
          </a:prstGeom>
          <a:noFill/>
          <a:ln w="9525">
            <a:noFill/>
            <a:miter lim="800000"/>
            <a:headEnd/>
            <a:tailEnd/>
          </a:ln>
          <a:effectLst/>
        </p:spPr>
        <p:txBody>
          <a:bodyPr lIns="0" tIns="0" rIns="0" bIns="0"/>
          <a:lstStyle/>
          <a:p>
            <a:pPr>
              <a:spcBef>
                <a:spcPct val="0"/>
              </a:spcBef>
            </a:pPr>
            <a:endParaRPr lang="en-US" sz="1100" b="1">
              <a:solidFill>
                <a:schemeClr val="bg1"/>
              </a:solidFill>
            </a:endParaRPr>
          </a:p>
        </p:txBody>
      </p:sp>
      <p:pic>
        <p:nvPicPr>
          <p:cNvPr id="1125" name="LogoLucht" descr="K_Luchtmacht_Logo_Powerpoint_pos"/>
          <p:cNvPicPr>
            <a:picLocks noChangeArrowheads="1"/>
          </p:cNvPicPr>
          <p:nvPr/>
        </p:nvPicPr>
        <p:blipFill>
          <a:blip r:embed="rId13" cstate="print"/>
          <a:srcRect/>
          <a:stretch>
            <a:fillRect/>
          </a:stretch>
        </p:blipFill>
        <p:spPr bwMode="auto">
          <a:xfrm>
            <a:off x="4335463" y="0"/>
            <a:ext cx="439737" cy="849313"/>
          </a:xfrm>
          <a:prstGeom prst="rect">
            <a:avLst/>
          </a:prstGeom>
          <a:noFill/>
          <a:ln w="9525">
            <a:noFill/>
            <a:miter lim="800000"/>
            <a:headEnd/>
            <a:tailEnd/>
          </a:ln>
        </p:spPr>
      </p:pic>
      <p:sp>
        <p:nvSpPr>
          <p:cNvPr id="1126" name="shpDatum"/>
          <p:cNvSpPr>
            <a:spLocks noChangeArrowheads="1"/>
          </p:cNvSpPr>
          <p:nvPr/>
        </p:nvSpPr>
        <p:spPr bwMode="auto">
          <a:xfrm>
            <a:off x="7232650" y="6519863"/>
            <a:ext cx="1658938" cy="217487"/>
          </a:xfrm>
          <a:prstGeom prst="rect">
            <a:avLst/>
          </a:prstGeom>
          <a:noFill/>
          <a:ln w="9525">
            <a:noFill/>
            <a:miter lim="800000"/>
            <a:headEnd/>
            <a:tailEnd/>
          </a:ln>
          <a:effectLst/>
        </p:spPr>
        <p:txBody>
          <a:bodyPr/>
          <a:lstStyle/>
          <a:p>
            <a:pPr>
              <a:spcBef>
                <a:spcPct val="0"/>
              </a:spcBef>
            </a:pPr>
            <a:endParaRPr lang="nl-NL" sz="110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600">
          <a:solidFill>
            <a:srgbClr val="E17000"/>
          </a:solidFill>
          <a:latin typeface="+mj-lt"/>
          <a:ea typeface="+mj-ea"/>
          <a:cs typeface="+mj-cs"/>
        </a:defRPr>
      </a:lvl1pPr>
      <a:lvl2pPr algn="l" rtl="0" eaLnBrk="1" fontAlgn="base" hangingPunct="1">
        <a:spcBef>
          <a:spcPct val="0"/>
        </a:spcBef>
        <a:spcAft>
          <a:spcPct val="0"/>
        </a:spcAft>
        <a:defRPr sz="2600">
          <a:solidFill>
            <a:srgbClr val="E17000"/>
          </a:solidFill>
          <a:latin typeface="Verdana" pitchFamily="34" charset="0"/>
        </a:defRPr>
      </a:lvl2pPr>
      <a:lvl3pPr algn="l" rtl="0" eaLnBrk="1" fontAlgn="base" hangingPunct="1">
        <a:spcBef>
          <a:spcPct val="0"/>
        </a:spcBef>
        <a:spcAft>
          <a:spcPct val="0"/>
        </a:spcAft>
        <a:defRPr sz="2600">
          <a:solidFill>
            <a:srgbClr val="E17000"/>
          </a:solidFill>
          <a:latin typeface="Verdana" pitchFamily="34" charset="0"/>
        </a:defRPr>
      </a:lvl3pPr>
      <a:lvl4pPr algn="l" rtl="0" eaLnBrk="1" fontAlgn="base" hangingPunct="1">
        <a:spcBef>
          <a:spcPct val="0"/>
        </a:spcBef>
        <a:spcAft>
          <a:spcPct val="0"/>
        </a:spcAft>
        <a:defRPr sz="2600">
          <a:solidFill>
            <a:srgbClr val="E17000"/>
          </a:solidFill>
          <a:latin typeface="Verdana" pitchFamily="34" charset="0"/>
        </a:defRPr>
      </a:lvl4pPr>
      <a:lvl5pPr algn="l" rtl="0" eaLnBrk="1" fontAlgn="base" hangingPunct="1">
        <a:spcBef>
          <a:spcPct val="0"/>
        </a:spcBef>
        <a:spcAft>
          <a:spcPct val="0"/>
        </a:spcAft>
        <a:defRPr sz="2600">
          <a:solidFill>
            <a:srgbClr val="E17000"/>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604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l.wikipedia.org/wiki/Internet_Protocol_versie_4" TargetMode="External"/><Relationship Id="rId2" Type="http://schemas.openxmlformats.org/officeDocument/2006/relationships/hyperlink" Target="https://nl.wikipedia.org/wiki/Internet_Protocol_versie_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l.wikipedia.org/wiki/Internet" TargetMode="External"/><Relationship Id="rId2" Type="http://schemas.openxmlformats.org/officeDocument/2006/relationships/hyperlink" Target="https://nl.wikipedia.org/wiki/Netwerkprotocol" TargetMode="External"/><Relationship Id="rId1" Type="http://schemas.openxmlformats.org/officeDocument/2006/relationships/slideLayout" Target="../slideLayouts/slideLayout2.xml"/><Relationship Id="rId5" Type="http://schemas.openxmlformats.org/officeDocument/2006/relationships/hyperlink" Target="https://nl.wikipedia.org/wiki/Domain_Name_System" TargetMode="External"/><Relationship Id="rId4" Type="http://schemas.openxmlformats.org/officeDocument/2006/relationships/hyperlink" Target="https://nl.wikipedia.org/wiki/IP-adr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ijn.antagonist.n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oogle.n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defensie.n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tagonist.n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il.antagonist.n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shpTitel"/>
          <p:cNvSpPr>
            <a:spLocks noGrp="1" noChangeArrowheads="1"/>
          </p:cNvSpPr>
          <p:nvPr>
            <p:ph type="title"/>
          </p:nvPr>
        </p:nvSpPr>
        <p:spPr>
          <a:xfrm>
            <a:off x="4933950" y="2111048"/>
            <a:ext cx="3598863" cy="492443"/>
          </a:xfrm>
          <a:ln/>
        </p:spPr>
        <p:txBody>
          <a:bodyPr/>
          <a:lstStyle/>
          <a:p>
            <a:r>
              <a:rPr lang="nl-NL" dirty="0" smtClean="0"/>
              <a:t>Type DNS records</a:t>
            </a:r>
            <a:endParaRPr lang="nl-NL" dirty="0"/>
          </a:p>
        </p:txBody>
      </p:sp>
      <p:sp>
        <p:nvSpPr>
          <p:cNvPr id="186373" name="shpTekst"/>
          <p:cNvSpPr>
            <a:spLocks noGrp="1" noChangeArrowheads="1"/>
          </p:cNvSpPr>
          <p:nvPr>
            <p:ph type="body" idx="1"/>
          </p:nvPr>
        </p:nvSpPr>
        <p:spPr>
          <a:ln/>
        </p:spPr>
        <p:txBody>
          <a:bodyPr/>
          <a:lstStyle/>
          <a:p>
            <a:r>
              <a:rPr lang="nl-NL" dirty="0" smtClean="0"/>
              <a:t>Server2012</a:t>
            </a:r>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Voorbeeld</a:t>
            </a:r>
            <a:endParaRPr lang="nl-NL" dirty="0"/>
          </a:p>
        </p:txBody>
      </p:sp>
      <p:sp>
        <p:nvSpPr>
          <p:cNvPr id="3" name="Tijdelijke aanduiding voor inhoud 2"/>
          <p:cNvSpPr>
            <a:spLocks noGrp="1"/>
          </p:cNvSpPr>
          <p:nvPr>
            <p:ph idx="1"/>
          </p:nvPr>
        </p:nvSpPr>
        <p:spPr/>
        <p:txBody>
          <a:bodyPr/>
          <a:lstStyle/>
          <a:p>
            <a:r>
              <a:rPr lang="nl-NL" b="1" dirty="0"/>
              <a:t>Klusbedrijf Voorbeeld &amp; Zn.</a:t>
            </a:r>
            <a:endParaRPr lang="nl-NL" dirty="0"/>
          </a:p>
          <a:p>
            <a:pPr marL="342900" indent="-342900">
              <a:buFont typeface="Arial" panose="020B0604020202020204" pitchFamily="34" charset="0"/>
              <a:buChar char="•"/>
            </a:pPr>
            <a:r>
              <a:rPr lang="nl-NL" dirty="0"/>
              <a:t>Offertes: 0612345678</a:t>
            </a:r>
          </a:p>
          <a:p>
            <a:pPr marL="342900" indent="-342900">
              <a:buFont typeface="Arial" panose="020B0604020202020204" pitchFamily="34" charset="0"/>
              <a:buChar char="•"/>
            </a:pPr>
            <a:r>
              <a:rPr lang="nl-NL" dirty="0"/>
              <a:t>Administratie: 0612345690</a:t>
            </a:r>
          </a:p>
          <a:p>
            <a:pPr marL="342900" indent="-342900">
              <a:buFont typeface="Arial" panose="020B0604020202020204" pitchFamily="34" charset="0"/>
              <a:buChar char="•"/>
            </a:pPr>
            <a:r>
              <a:rPr lang="nl-NL" dirty="0"/>
              <a:t>Spoedklussen: 0612345689</a:t>
            </a:r>
          </a:p>
          <a:p>
            <a:endParaRPr lang="nl-NL" dirty="0"/>
          </a:p>
        </p:txBody>
      </p:sp>
    </p:spTree>
    <p:extLst>
      <p:ext uri="{BB962C8B-B14F-4D97-AF65-F5344CB8AC3E}">
        <p14:creationId xmlns:p14="http://schemas.microsoft.com/office/powerpoint/2010/main" val="183296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DNS-records</a:t>
            </a:r>
            <a:endParaRPr lang="nl-NL" dirty="0"/>
          </a:p>
        </p:txBody>
      </p:sp>
      <p:sp>
        <p:nvSpPr>
          <p:cNvPr id="3" name="Tijdelijke aanduiding voor inhoud 2"/>
          <p:cNvSpPr>
            <a:spLocks noGrp="1"/>
          </p:cNvSpPr>
          <p:nvPr>
            <p:ph idx="1"/>
          </p:nvPr>
        </p:nvSpPr>
        <p:spPr/>
        <p:txBody>
          <a:bodyPr/>
          <a:lstStyle/>
          <a:p>
            <a:r>
              <a:rPr lang="nl-NL" dirty="0"/>
              <a:t>DNS gebruikt een soortgelijk systeem om verschillende DNS-records en diens doel te onderscheiden. Zoals je in het voorbeeld ‘Administratie’ ziet staan, kun je in een DNS-zone een DNS-record met het ‘type’ MX (Mail </a:t>
            </a:r>
            <a:r>
              <a:rPr lang="nl-NL" dirty="0" err="1"/>
              <a:t>eXchange</a:t>
            </a:r>
            <a:r>
              <a:rPr lang="nl-NL" dirty="0"/>
              <a:t>) terugvinden. Dit geeft aan dat het ‘doel’ dat in dat DNS-record genoemd wordt, gebruikt dient te worden voor het afleveren van e-mailberichten. Wanneer jouw mailserver een e-mail wil versturen aan bijvoorbeeld </a:t>
            </a:r>
            <a:r>
              <a:rPr lang="nl-NL" dirty="0" smtClean="0"/>
              <a:t>kmsl.leerdock.ict@mindef.nl</a:t>
            </a:r>
            <a:r>
              <a:rPr lang="nl-NL" dirty="0"/>
              <a:t>, dan kijkt deze in de DNS wat het MX-record is voor </a:t>
            </a:r>
            <a:r>
              <a:rPr lang="nl-NL" dirty="0" smtClean="0"/>
              <a:t>mindef.nl</a:t>
            </a:r>
            <a:r>
              <a:rPr lang="nl-NL" dirty="0"/>
              <a:t>:</a:t>
            </a:r>
          </a:p>
        </p:txBody>
      </p:sp>
    </p:spTree>
    <p:extLst>
      <p:ext uri="{BB962C8B-B14F-4D97-AF65-F5344CB8AC3E}">
        <p14:creationId xmlns:p14="http://schemas.microsoft.com/office/powerpoint/2010/main" val="3640603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is dit nuttig om te weten?</a:t>
            </a:r>
          </a:p>
        </p:txBody>
      </p:sp>
      <p:sp>
        <p:nvSpPr>
          <p:cNvPr id="3" name="Tijdelijke aanduiding voor inhoud 2"/>
          <p:cNvSpPr>
            <a:spLocks noGrp="1"/>
          </p:cNvSpPr>
          <p:nvPr>
            <p:ph idx="1"/>
          </p:nvPr>
        </p:nvSpPr>
        <p:spPr/>
        <p:txBody>
          <a:bodyPr/>
          <a:lstStyle/>
          <a:p>
            <a:r>
              <a:rPr lang="nl-NL" dirty="0" smtClean="0"/>
              <a:t>Stel </a:t>
            </a:r>
            <a:r>
              <a:rPr lang="nl-NL" dirty="0"/>
              <a:t>je hebt een domeinnaam en je wilt de e-mail voor dit domein via een externe e-maildienst, zoals Google Apps of Office 365, laten verzorgen. Je weet dan dat je in ieder geval het MX-record voor jouw domein moet aanpassen om te zorgen dat berichten op de juiste plek worden afgehandeld. Merk je dat jouw e-mail niet goed aankomt? Controleer dan of het MX-record wel goed is ingesteld.</a:t>
            </a:r>
          </a:p>
        </p:txBody>
      </p:sp>
    </p:spTree>
    <p:extLst>
      <p:ext uri="{BB962C8B-B14F-4D97-AF65-F5344CB8AC3E}">
        <p14:creationId xmlns:p14="http://schemas.microsoft.com/office/powerpoint/2010/main" val="298335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DNS-records</a:t>
            </a:r>
            <a:endParaRPr lang="nl-NL" dirty="0"/>
          </a:p>
        </p:txBody>
      </p:sp>
      <p:sp>
        <p:nvSpPr>
          <p:cNvPr id="3" name="Tijdelijke aanduiding voor inhoud 2"/>
          <p:cNvSpPr>
            <a:spLocks noGrp="1"/>
          </p:cNvSpPr>
          <p:nvPr>
            <p:ph idx="1"/>
          </p:nvPr>
        </p:nvSpPr>
        <p:spPr/>
        <p:txBody>
          <a:bodyPr/>
          <a:lstStyle/>
          <a:p>
            <a:r>
              <a:rPr lang="nl-NL" b="1" dirty="0" smtClean="0"/>
              <a:t>Verschillende DNS-records</a:t>
            </a:r>
          </a:p>
          <a:p>
            <a:r>
              <a:rPr lang="nl-NL" dirty="0" smtClean="0"/>
              <a:t>Voorbeeld: een bedrijf met 3 afdelingen en een telefoonnummer voor elke afdeling.</a:t>
            </a:r>
            <a:endParaRPr lang="nl-NL" dirty="0"/>
          </a:p>
        </p:txBody>
      </p:sp>
    </p:spTree>
    <p:extLst>
      <p:ext uri="{BB962C8B-B14F-4D97-AF65-F5344CB8AC3E}">
        <p14:creationId xmlns:p14="http://schemas.microsoft.com/office/powerpoint/2010/main" val="1557169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A-record</a:t>
            </a:r>
            <a:endParaRPr lang="nl-NL" dirty="0"/>
          </a:p>
        </p:txBody>
      </p:sp>
      <p:sp>
        <p:nvSpPr>
          <p:cNvPr id="3" name="Tijdelijke aanduiding voor inhoud 2"/>
          <p:cNvSpPr>
            <a:spLocks noGrp="1"/>
          </p:cNvSpPr>
          <p:nvPr>
            <p:ph idx="1"/>
          </p:nvPr>
        </p:nvSpPr>
        <p:spPr/>
        <p:txBody>
          <a:bodyPr/>
          <a:lstStyle/>
          <a:p>
            <a:r>
              <a:rPr lang="nl-NL" dirty="0"/>
              <a:t>Een A-record, ook wel ‘</a:t>
            </a:r>
            <a:r>
              <a:rPr lang="nl-NL" dirty="0" err="1"/>
              <a:t>Address</a:t>
            </a:r>
            <a:r>
              <a:rPr lang="nl-NL" dirty="0"/>
              <a:t> record’ is het meest voorkomende en simpelste type DNS-record. Vaak gebruikt als schoolvoorbeeld van DNS. Een A-record zet een domeinnaam om in een IP-adres en heeft de </a:t>
            </a:r>
            <a:r>
              <a:rPr lang="nl-NL" dirty="0" smtClean="0"/>
              <a:t>vorm:</a:t>
            </a:r>
          </a:p>
          <a:p>
            <a:pPr lvl="0"/>
            <a:r>
              <a:rPr lang="nl-NL" altLang="nl-NL" sz="1800" i="1" dirty="0" smtClean="0">
                <a:solidFill>
                  <a:schemeClr val="tx1"/>
                </a:solidFill>
                <a:latin typeface="Arial Unicode MS" panose="020B0604020202020204" pitchFamily="34" charset="-128"/>
              </a:rPr>
              <a:t>www.defensie.nl. </a:t>
            </a:r>
            <a:r>
              <a:rPr lang="nl-NL" altLang="nl-NL" sz="1800" i="1" dirty="0">
                <a:solidFill>
                  <a:schemeClr val="tx1"/>
                </a:solidFill>
                <a:latin typeface="Arial Unicode MS" panose="020B0604020202020204" pitchFamily="34" charset="-128"/>
              </a:rPr>
              <a:t>A </a:t>
            </a:r>
            <a:r>
              <a:rPr lang="nl-NL" altLang="nl-NL" sz="1800" i="1" dirty="0" smtClean="0">
                <a:solidFill>
                  <a:schemeClr val="tx1"/>
                </a:solidFill>
                <a:latin typeface="Arial Unicode MS" panose="020B0604020202020204" pitchFamily="34" charset="-128"/>
              </a:rPr>
              <a:t>178.22	.85.36</a:t>
            </a:r>
            <a:endParaRPr lang="nl-NL" altLang="nl-NL" sz="1800" i="1" dirty="0">
              <a:solidFill>
                <a:schemeClr val="tx1"/>
              </a:solidFill>
              <a:latin typeface="Arial" panose="020B0604020202020204" pitchFamily="34" charset="0"/>
            </a:endParaRPr>
          </a:p>
          <a:p>
            <a:endParaRPr lang="nl-NL" dirty="0"/>
          </a:p>
        </p:txBody>
      </p:sp>
    </p:spTree>
    <p:extLst>
      <p:ext uri="{BB962C8B-B14F-4D97-AF65-F5344CB8AC3E}">
        <p14:creationId xmlns:p14="http://schemas.microsoft.com/office/powerpoint/2010/main" val="3116631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AAAA-record</a:t>
            </a:r>
            <a:endParaRPr lang="nl-NL" dirty="0"/>
          </a:p>
        </p:txBody>
      </p:sp>
      <p:sp>
        <p:nvSpPr>
          <p:cNvPr id="3" name="Tijdelijke aanduiding voor inhoud 2"/>
          <p:cNvSpPr>
            <a:spLocks noGrp="1"/>
          </p:cNvSpPr>
          <p:nvPr>
            <p:ph idx="1"/>
          </p:nvPr>
        </p:nvSpPr>
        <p:spPr/>
        <p:txBody>
          <a:bodyPr/>
          <a:lstStyle/>
          <a:p>
            <a:r>
              <a:rPr lang="nl-NL" dirty="0"/>
              <a:t>Een AAAA-record is het jongere broertje van het A-record. Dit recordtype vervult dezelfde functie, maar dan voor </a:t>
            </a:r>
            <a:r>
              <a:rPr lang="nl-NL" dirty="0">
                <a:hlinkClick r:id="rId2"/>
              </a:rPr>
              <a:t>IPv6-adressen</a:t>
            </a:r>
            <a:r>
              <a:rPr lang="nl-NL" dirty="0"/>
              <a:t> in plaats van </a:t>
            </a:r>
            <a:r>
              <a:rPr lang="nl-NL" dirty="0">
                <a:hlinkClick r:id="rId3"/>
              </a:rPr>
              <a:t>IPv4-adressen</a:t>
            </a:r>
            <a:r>
              <a:rPr lang="nl-NL" dirty="0"/>
              <a:t>. Een AAAA-record heeft bijvoorbeeld de vorm</a:t>
            </a:r>
            <a:r>
              <a:rPr lang="nl-NL" dirty="0" smtClean="0"/>
              <a:t>:</a:t>
            </a:r>
          </a:p>
          <a:p>
            <a:endParaRPr lang="nl-NL" dirty="0" smtClean="0"/>
          </a:p>
          <a:p>
            <a:pPr lvl="0"/>
            <a:r>
              <a:rPr lang="nl-NL" altLang="nl-NL" sz="1800" i="1" dirty="0" smtClean="0">
                <a:solidFill>
                  <a:schemeClr val="tx1"/>
                </a:solidFill>
                <a:latin typeface="Arial Unicode MS" panose="020B0604020202020204" pitchFamily="34" charset="-128"/>
              </a:rPr>
              <a:t>www.defensie.nl</a:t>
            </a:r>
            <a:r>
              <a:rPr lang="nl-NL" altLang="nl-NL" sz="1800" i="1" dirty="0">
                <a:solidFill>
                  <a:schemeClr val="tx1"/>
                </a:solidFill>
                <a:latin typeface="Arial Unicode MS" panose="020B0604020202020204" pitchFamily="34" charset="-128"/>
              </a:rPr>
              <a:t>. AAAA 2a03:3c00:a001:7005::1</a:t>
            </a:r>
            <a:endParaRPr lang="nl-NL" altLang="nl-NL" sz="1800" i="1" dirty="0">
              <a:solidFill>
                <a:schemeClr val="tx1"/>
              </a:solidFill>
              <a:latin typeface="Arial" panose="020B0604020202020204" pitchFamily="34" charset="0"/>
            </a:endParaRPr>
          </a:p>
          <a:p>
            <a:endParaRPr lang="nl-NL" dirty="0" smtClean="0"/>
          </a:p>
          <a:p>
            <a:endParaRPr lang="nl-NL" dirty="0"/>
          </a:p>
        </p:txBody>
      </p:sp>
    </p:spTree>
    <p:extLst>
      <p:ext uri="{BB962C8B-B14F-4D97-AF65-F5344CB8AC3E}">
        <p14:creationId xmlns:p14="http://schemas.microsoft.com/office/powerpoint/2010/main" val="1999130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CNAME-record</a:t>
            </a:r>
            <a:endParaRPr lang="nl-NL" dirty="0"/>
          </a:p>
        </p:txBody>
      </p:sp>
      <p:sp>
        <p:nvSpPr>
          <p:cNvPr id="3" name="Tijdelijke aanduiding voor inhoud 2"/>
          <p:cNvSpPr>
            <a:spLocks noGrp="1"/>
          </p:cNvSpPr>
          <p:nvPr>
            <p:ph idx="1"/>
          </p:nvPr>
        </p:nvSpPr>
        <p:spPr/>
        <p:txBody>
          <a:bodyPr/>
          <a:lstStyle/>
          <a:p>
            <a:r>
              <a:rPr lang="nl-NL" dirty="0"/>
              <a:t>Een CNAME-record of ‘</a:t>
            </a:r>
            <a:r>
              <a:rPr lang="nl-NL" dirty="0" err="1"/>
              <a:t>Canonical</a:t>
            </a:r>
            <a:r>
              <a:rPr lang="nl-NL" dirty="0"/>
              <a:t> Name record’ geeft aan dat een naam een alias is voor een andere naam. Als iemand het adres waarvoor de CNAME is ingesteld opvraagt in de DNS, dan krijgt deze als antwoord de doelnaam terug. Vervolgens is er een tweede DNS-aanvraag nodig om die te herleiden tot een IP. Een interessante restrictie is dat een CNAME-record alleen ingesteld kan worden voor een </a:t>
            </a:r>
            <a:r>
              <a:rPr lang="nl-NL" dirty="0" err="1"/>
              <a:t>subdomein</a:t>
            </a:r>
            <a:r>
              <a:rPr lang="nl-NL" dirty="0"/>
              <a:t>. Dit kan dus bijvoorbeeld voor </a:t>
            </a:r>
            <a:r>
              <a:rPr lang="nl-NL" dirty="0" smtClean="0"/>
              <a:t>www.defensie.nl</a:t>
            </a:r>
            <a:r>
              <a:rPr lang="nl-NL" dirty="0"/>
              <a:t>, maar niet voor </a:t>
            </a:r>
            <a:r>
              <a:rPr lang="nl-NL" dirty="0" smtClean="0"/>
              <a:t>defensie .nl</a:t>
            </a:r>
            <a:r>
              <a:rPr lang="nl-NL" dirty="0"/>
              <a:t>. Een voorbeeld van een CNAME record is</a:t>
            </a:r>
            <a:r>
              <a:rPr lang="nl-NL" dirty="0" smtClean="0"/>
              <a:t>:</a:t>
            </a:r>
          </a:p>
          <a:p>
            <a:r>
              <a:rPr lang="nl-NL" altLang="nl-NL" sz="1600" i="1" dirty="0" smtClean="0">
                <a:solidFill>
                  <a:schemeClr val="tx1"/>
                </a:solidFill>
                <a:latin typeface="Arial Unicode MS" panose="020B0604020202020204" pitchFamily="34" charset="-128"/>
              </a:rPr>
              <a:t>www.defensie.nl</a:t>
            </a:r>
            <a:r>
              <a:rPr lang="nl-NL" altLang="nl-NL" sz="1600" i="1" dirty="0">
                <a:solidFill>
                  <a:schemeClr val="tx1"/>
                </a:solidFill>
                <a:latin typeface="Arial Unicode MS" panose="020B0604020202020204" pitchFamily="34" charset="-128"/>
              </a:rPr>
              <a:t>. CNAME </a:t>
            </a:r>
            <a:r>
              <a:rPr lang="nl-NL" altLang="nl-NL" sz="1600" i="1" dirty="0" smtClean="0">
                <a:solidFill>
                  <a:schemeClr val="tx1"/>
                </a:solidFill>
                <a:latin typeface="Arial Unicode MS" panose="020B0604020202020204" pitchFamily="34" charset="-128"/>
              </a:rPr>
              <a:t>defensie.nl</a:t>
            </a:r>
            <a:endParaRPr lang="nl-NL" sz="1600" i="1" dirty="0" smtClean="0"/>
          </a:p>
          <a:p>
            <a:endParaRPr lang="nl-NL"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57889"/>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000" b="0" i="0" u="none" strike="noStrike" cap="none" normalizeH="0" baseline="0" dirty="0" smtClean="0">
                <a:ln>
                  <a:noFill/>
                </a:ln>
                <a:solidFill>
                  <a:schemeClr val="tx1"/>
                </a:solidFill>
                <a:effectLst/>
                <a:latin typeface="Arial Unicode MS" panose="020B0604020202020204" pitchFamily="34" charset="-128"/>
              </a:rPr>
              <a:t>.</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7955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MX-record</a:t>
            </a:r>
            <a:endParaRPr lang="nl-NL" dirty="0"/>
          </a:p>
        </p:txBody>
      </p:sp>
      <p:sp>
        <p:nvSpPr>
          <p:cNvPr id="3" name="Tijdelijke aanduiding voor inhoud 2"/>
          <p:cNvSpPr>
            <a:spLocks noGrp="1"/>
          </p:cNvSpPr>
          <p:nvPr>
            <p:ph idx="1"/>
          </p:nvPr>
        </p:nvSpPr>
        <p:spPr/>
        <p:txBody>
          <a:bodyPr/>
          <a:lstStyle/>
          <a:p>
            <a:r>
              <a:rPr lang="nl-NL" dirty="0"/>
              <a:t>Voor het afleveren van de mail aan een mailserver voor het (sub)domein</a:t>
            </a:r>
          </a:p>
        </p:txBody>
      </p:sp>
    </p:spTree>
    <p:extLst>
      <p:ext uri="{BB962C8B-B14F-4D97-AF65-F5344CB8AC3E}">
        <p14:creationId xmlns:p14="http://schemas.microsoft.com/office/powerpoint/2010/main" val="342199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TXT-record</a:t>
            </a:r>
            <a:endParaRPr lang="nl-NL" dirty="0"/>
          </a:p>
        </p:txBody>
      </p:sp>
      <p:sp>
        <p:nvSpPr>
          <p:cNvPr id="3" name="Tijdelijke aanduiding voor inhoud 2"/>
          <p:cNvSpPr>
            <a:spLocks noGrp="1"/>
          </p:cNvSpPr>
          <p:nvPr>
            <p:ph idx="1"/>
          </p:nvPr>
        </p:nvSpPr>
        <p:spPr/>
        <p:txBody>
          <a:bodyPr/>
          <a:lstStyle/>
          <a:p>
            <a:r>
              <a:rPr lang="nl-NL" dirty="0"/>
              <a:t>Een TXT-record, ofwel een ‘</a:t>
            </a:r>
            <a:r>
              <a:rPr lang="nl-NL" dirty="0" err="1"/>
              <a:t>Text</a:t>
            </a:r>
            <a:r>
              <a:rPr lang="nl-NL" dirty="0"/>
              <a:t> record’, wordt gebruikt om tekst in een DNS-zone op te nemen. Dit record-type kan bijvoorbeeld gebruikt worden voor verificatie-doeleinden, zoals om het eigendom van een domein aan te tonen bij </a:t>
            </a:r>
            <a:r>
              <a:rPr lang="nl-NL" dirty="0" smtClean="0"/>
              <a:t>registratie</a:t>
            </a:r>
          </a:p>
          <a:p>
            <a:r>
              <a:rPr lang="nl-NL" altLang="nl-NL" sz="1800" i="1" dirty="0" smtClean="0">
                <a:solidFill>
                  <a:schemeClr val="tx1"/>
                </a:solidFill>
                <a:latin typeface="Arial Unicode MS" panose="020B0604020202020204" pitchFamily="34" charset="-128"/>
              </a:rPr>
              <a:t>www.defensie.nl</a:t>
            </a:r>
            <a:r>
              <a:rPr lang="nl-NL" altLang="nl-NL" sz="1800" i="1" dirty="0">
                <a:solidFill>
                  <a:schemeClr val="tx1"/>
                </a:solidFill>
                <a:latin typeface="Arial Unicode MS" panose="020B0604020202020204" pitchFamily="34" charset="-128"/>
              </a:rPr>
              <a:t>. TXT "v=spf1 a mx </a:t>
            </a:r>
            <a:r>
              <a:rPr lang="nl-NL" altLang="nl-NL" sz="1800" i="1" dirty="0" smtClean="0">
                <a:solidFill>
                  <a:schemeClr val="tx1"/>
                </a:solidFill>
                <a:latin typeface="Arial Unicode MS" panose="020B0604020202020204" pitchFamily="34" charset="-128"/>
              </a:rPr>
              <a:t>a:mail.defensie.nl</a:t>
            </a:r>
            <a:endParaRPr lang="nl-NL" altLang="nl-NL" sz="1800" i="1" dirty="0">
              <a:solidFill>
                <a:schemeClr val="tx1"/>
              </a:solidFill>
              <a:latin typeface="Arial" panose="020B0604020202020204" pitchFamily="34" charset="0"/>
            </a:endParaRPr>
          </a:p>
          <a:p>
            <a:endParaRPr lang="nl-NL" dirty="0" smtClean="0"/>
          </a:p>
          <a:p>
            <a:endParaRPr lang="nl-NL" dirty="0"/>
          </a:p>
        </p:txBody>
      </p:sp>
    </p:spTree>
    <p:extLst>
      <p:ext uri="{BB962C8B-B14F-4D97-AF65-F5344CB8AC3E}">
        <p14:creationId xmlns:p14="http://schemas.microsoft.com/office/powerpoint/2010/main" val="2747356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NS-record</a:t>
            </a:r>
            <a:endParaRPr lang="nl-NL" dirty="0"/>
          </a:p>
        </p:txBody>
      </p:sp>
      <p:sp>
        <p:nvSpPr>
          <p:cNvPr id="3" name="Tijdelijke aanduiding voor inhoud 2"/>
          <p:cNvSpPr>
            <a:spLocks noGrp="1"/>
          </p:cNvSpPr>
          <p:nvPr>
            <p:ph idx="1"/>
          </p:nvPr>
        </p:nvSpPr>
        <p:spPr/>
        <p:txBody>
          <a:bodyPr/>
          <a:lstStyle/>
          <a:p>
            <a:r>
              <a:rPr lang="nl-NL" dirty="0"/>
              <a:t>Het NS-record of ‘</a:t>
            </a:r>
            <a:r>
              <a:rPr lang="nl-NL" dirty="0" err="1"/>
              <a:t>Nameserver</a:t>
            </a:r>
            <a:r>
              <a:rPr lang="nl-NL" dirty="0"/>
              <a:t> record’ wordt gebruikt om aan te duiden welke </a:t>
            </a:r>
            <a:r>
              <a:rPr lang="nl-NL" dirty="0" err="1"/>
              <a:t>nameservers</a:t>
            </a:r>
            <a:r>
              <a:rPr lang="nl-NL" dirty="0"/>
              <a:t> ‘</a:t>
            </a:r>
            <a:r>
              <a:rPr lang="nl-NL" dirty="0" err="1"/>
              <a:t>Authoritative</a:t>
            </a:r>
            <a:r>
              <a:rPr lang="nl-NL" dirty="0"/>
              <a:t>’ zijn voor de domeinnaam. Anders gezegd, in deze records staat welke </a:t>
            </a:r>
            <a:r>
              <a:rPr lang="nl-NL" dirty="0" err="1"/>
              <a:t>nameservers</a:t>
            </a:r>
            <a:r>
              <a:rPr lang="nl-NL" dirty="0"/>
              <a:t> ‘de baas’ zijn over de inhoud van de DNS-zone voor een domein. Dit is belangrijk, omdat DNS een gedistribueerd systeem is. Meer hierover en over </a:t>
            </a:r>
            <a:r>
              <a:rPr lang="nl-NL" dirty="0" err="1"/>
              <a:t>Nameservers</a:t>
            </a:r>
            <a:r>
              <a:rPr lang="nl-NL" dirty="0"/>
              <a:t> is te vinden bij het volgende punt.</a:t>
            </a:r>
          </a:p>
        </p:txBody>
      </p:sp>
    </p:spTree>
    <p:extLst>
      <p:ext uri="{BB962C8B-B14F-4D97-AF65-F5344CB8AC3E}">
        <p14:creationId xmlns:p14="http://schemas.microsoft.com/office/powerpoint/2010/main" val="424285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is DNS (1)</a:t>
            </a:r>
            <a:endParaRPr lang="nl-NL" dirty="0"/>
          </a:p>
        </p:txBody>
      </p:sp>
      <p:sp>
        <p:nvSpPr>
          <p:cNvPr id="3" name="Tijdelijke aanduiding voor inhoud 2"/>
          <p:cNvSpPr>
            <a:spLocks noGrp="1"/>
          </p:cNvSpPr>
          <p:nvPr>
            <p:ph idx="1"/>
          </p:nvPr>
        </p:nvSpPr>
        <p:spPr/>
        <p:txBody>
          <a:bodyPr/>
          <a:lstStyle/>
          <a:p>
            <a:r>
              <a:rPr lang="nl-NL" dirty="0"/>
              <a:t>“</a:t>
            </a:r>
            <a:r>
              <a:rPr lang="nl-NL" i="1" dirty="0"/>
              <a:t>Het </a:t>
            </a:r>
            <a:r>
              <a:rPr lang="nl-NL" b="1" i="1" dirty="0"/>
              <a:t>Domain Name System (DNS)</a:t>
            </a:r>
            <a:r>
              <a:rPr lang="nl-NL" i="1" dirty="0"/>
              <a:t> is het systeem en </a:t>
            </a:r>
            <a:r>
              <a:rPr lang="nl-NL" i="1" dirty="0">
                <a:hlinkClick r:id="rId2"/>
              </a:rPr>
              <a:t>netwerkprotocol</a:t>
            </a:r>
            <a:r>
              <a:rPr lang="nl-NL" i="1" dirty="0"/>
              <a:t> dat op het </a:t>
            </a:r>
            <a:r>
              <a:rPr lang="nl-NL" i="1" dirty="0">
                <a:hlinkClick r:id="rId3"/>
              </a:rPr>
              <a:t>Internet</a:t>
            </a:r>
            <a:r>
              <a:rPr lang="nl-NL" i="1" dirty="0"/>
              <a:t> gebruikt wordt om namen van computers naar numerieke adressen (</a:t>
            </a:r>
            <a:r>
              <a:rPr lang="nl-NL" i="1" dirty="0">
                <a:hlinkClick r:id="rId4"/>
              </a:rPr>
              <a:t>IP-adressen</a:t>
            </a:r>
            <a:r>
              <a:rPr lang="nl-NL" i="1" dirty="0"/>
              <a:t>) te vertalen en omgekeerd.” </a:t>
            </a:r>
            <a:endParaRPr lang="nl-NL" i="1" dirty="0" smtClean="0"/>
          </a:p>
          <a:p>
            <a:r>
              <a:rPr lang="nl-NL" dirty="0"/>
              <a:t>(bron: </a:t>
            </a:r>
            <a:r>
              <a:rPr lang="nl-NL" dirty="0">
                <a:hlinkClick r:id="rId5"/>
              </a:rPr>
              <a:t>nl.wikipedia.org</a:t>
            </a:r>
            <a:r>
              <a:rPr lang="nl-NL" dirty="0"/>
              <a:t>)</a:t>
            </a:r>
            <a:endParaRPr lang="nl-NL" dirty="0"/>
          </a:p>
        </p:txBody>
      </p:sp>
    </p:spTree>
    <p:extLst>
      <p:ext uri="{BB962C8B-B14F-4D97-AF65-F5344CB8AC3E}">
        <p14:creationId xmlns:p14="http://schemas.microsoft.com/office/powerpoint/2010/main" val="104451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Nameservers</a:t>
            </a:r>
            <a:endParaRPr lang="nl-NL" dirty="0"/>
          </a:p>
        </p:txBody>
      </p:sp>
      <p:sp>
        <p:nvSpPr>
          <p:cNvPr id="3" name="Tijdelijke aanduiding voor inhoud 2"/>
          <p:cNvSpPr>
            <a:spLocks noGrp="1"/>
          </p:cNvSpPr>
          <p:nvPr>
            <p:ph idx="1"/>
          </p:nvPr>
        </p:nvSpPr>
        <p:spPr/>
        <p:txBody>
          <a:bodyPr/>
          <a:lstStyle/>
          <a:p>
            <a:r>
              <a:rPr lang="nl-NL" dirty="0"/>
              <a:t>In de bovenstaande punten hebben we het gehad over de DNS-zone die uit DNS-records met verschillende typen bestaat. Deze DNS-records worden gebruikt om jouw domeinnaam te vertalen naar een IP-adres, dat weer in de routing gebruikt kan worden om de juiste verbindingen te maken over het internet</a:t>
            </a:r>
            <a:r>
              <a:rPr lang="nl-NL" dirty="0" smtClean="0"/>
              <a:t>.</a:t>
            </a:r>
          </a:p>
          <a:p>
            <a:r>
              <a:rPr lang="nl-NL" dirty="0"/>
              <a:t>Hierbij wordt de DNS-zone beschreven als een vermelding in een adresboek of telefoonboek en de verschillende DNS-records als waarden, bijvoorbeeld telefoonnummers, waar deze vermelding uit bestaat.</a:t>
            </a:r>
          </a:p>
        </p:txBody>
      </p:sp>
    </p:spTree>
    <p:extLst>
      <p:ext uri="{BB962C8B-B14F-4D97-AF65-F5344CB8AC3E}">
        <p14:creationId xmlns:p14="http://schemas.microsoft.com/office/powerpoint/2010/main" val="2879787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Om een concreet voorbeeld te geven: als je voor </a:t>
            </a:r>
            <a:r>
              <a:rPr lang="nl-NL" dirty="0" smtClean="0"/>
              <a:t>defensie.nl </a:t>
            </a:r>
            <a:r>
              <a:rPr lang="nl-NL" dirty="0"/>
              <a:t>het IP-adres wilt opzoeken, dan vraagt jouw computer dit eerst aan de </a:t>
            </a:r>
            <a:r>
              <a:rPr lang="nl-NL" dirty="0" err="1"/>
              <a:t>nameserver</a:t>
            </a:r>
            <a:r>
              <a:rPr lang="nl-NL" dirty="0"/>
              <a:t>(s) van jouw internet provider, ook wel de ‘</a:t>
            </a:r>
            <a:r>
              <a:rPr lang="nl-NL" dirty="0" err="1"/>
              <a:t>Resolver</a:t>
            </a:r>
            <a:r>
              <a:rPr lang="nl-NL" dirty="0"/>
              <a:t>’ genoemd. Wellicht weet deze het antwoord en kan deze jouw computer het relevante record teruggeven. Kent de </a:t>
            </a:r>
            <a:r>
              <a:rPr lang="nl-NL" dirty="0" err="1"/>
              <a:t>nameserver</a:t>
            </a:r>
            <a:r>
              <a:rPr lang="nl-NL" dirty="0"/>
              <a:t> van jouw provider het betreffende domein niet, dan zal deze de vraag doorzetten naar hoger gelegen </a:t>
            </a:r>
            <a:r>
              <a:rPr lang="nl-NL" dirty="0" err="1"/>
              <a:t>nameservers</a:t>
            </a:r>
            <a:r>
              <a:rPr lang="nl-NL" dirty="0"/>
              <a:t>, totdat deze je wel van een antwoord kan voorzien.</a:t>
            </a:r>
          </a:p>
        </p:txBody>
      </p:sp>
    </p:spTree>
    <p:extLst>
      <p:ext uri="{BB962C8B-B14F-4D97-AF65-F5344CB8AC3E}">
        <p14:creationId xmlns:p14="http://schemas.microsoft.com/office/powerpoint/2010/main" val="733484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4" name="Tijdelijke aanduiding voor inhoud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6998" y="1773238"/>
            <a:ext cx="7077603" cy="4246562"/>
          </a:xfrm>
        </p:spPr>
      </p:pic>
    </p:spTree>
    <p:extLst>
      <p:ext uri="{BB962C8B-B14F-4D97-AF65-F5344CB8AC3E}">
        <p14:creationId xmlns:p14="http://schemas.microsoft.com/office/powerpoint/2010/main" val="11794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Dit laatste gedrag wordt recursief genoemd. Een recursieve </a:t>
            </a:r>
            <a:r>
              <a:rPr lang="nl-NL" dirty="0" err="1"/>
              <a:t>nameserver</a:t>
            </a:r>
            <a:r>
              <a:rPr lang="nl-NL" dirty="0"/>
              <a:t> voorziet de aanvraag sowieso van een antwoord, door zelf verder te zoeken als deze het antwoord niet kent. Een niet-recursieve (iteratieve) </a:t>
            </a:r>
            <a:r>
              <a:rPr lang="nl-NL" dirty="0" err="1"/>
              <a:t>nameserver</a:t>
            </a:r>
            <a:r>
              <a:rPr lang="nl-NL" dirty="0"/>
              <a:t> zal jouw aanvraag beantwoorden met een fout of een doorverwijzing naar een andere </a:t>
            </a:r>
            <a:r>
              <a:rPr lang="nl-NL" dirty="0" err="1"/>
              <a:t>nameserver</a:t>
            </a:r>
            <a:r>
              <a:rPr lang="nl-NL" dirty="0"/>
              <a:t>; als deze niet zelf over de juiste DNS-zone beschikt. Het is niet verplicht voor een </a:t>
            </a:r>
            <a:r>
              <a:rPr lang="nl-NL" dirty="0" err="1"/>
              <a:t>nameserver</a:t>
            </a:r>
            <a:r>
              <a:rPr lang="nl-NL" dirty="0"/>
              <a:t> om zich recursief te gedragen, maar de </a:t>
            </a:r>
            <a:r>
              <a:rPr lang="nl-NL" dirty="0" err="1"/>
              <a:t>nameservers</a:t>
            </a:r>
            <a:r>
              <a:rPr lang="nl-NL" dirty="0"/>
              <a:t> van jouw internetprovider zijn dit in vrijwel alle gevallen wel.</a:t>
            </a:r>
          </a:p>
        </p:txBody>
      </p:sp>
    </p:spTree>
    <p:extLst>
      <p:ext uri="{BB962C8B-B14F-4D97-AF65-F5344CB8AC3E}">
        <p14:creationId xmlns:p14="http://schemas.microsoft.com/office/powerpoint/2010/main" val="3729395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Delegatie</a:t>
            </a:r>
            <a:endParaRPr lang="nl-NL" dirty="0"/>
          </a:p>
        </p:txBody>
      </p:sp>
      <p:sp>
        <p:nvSpPr>
          <p:cNvPr id="3" name="Tijdelijke aanduiding voor inhoud 2"/>
          <p:cNvSpPr>
            <a:spLocks noGrp="1"/>
          </p:cNvSpPr>
          <p:nvPr>
            <p:ph idx="1"/>
          </p:nvPr>
        </p:nvSpPr>
        <p:spPr/>
        <p:txBody>
          <a:bodyPr/>
          <a:lstStyle/>
          <a:p>
            <a:r>
              <a:rPr lang="nl-NL" dirty="0"/>
              <a:t>Hierboven wordt beschreven dat </a:t>
            </a:r>
            <a:r>
              <a:rPr lang="nl-NL" dirty="0" err="1"/>
              <a:t>nameservers</a:t>
            </a:r>
            <a:r>
              <a:rPr lang="nl-NL" dirty="0"/>
              <a:t> niet per definitie allemaal alle DNS-records bevatten. In het telefoonboek-model kun je dit vergelijken met een telefoonboek voor bijvoorbeeld jouw regio die voor telefoonnummers, welke deze niet bevat, de lezer verwijst naar een andere regio of boek, of dit zelfs voor de lezer opzoekt</a:t>
            </a:r>
          </a:p>
        </p:txBody>
      </p:sp>
    </p:spTree>
    <p:extLst>
      <p:ext uri="{BB962C8B-B14F-4D97-AF65-F5344CB8AC3E}">
        <p14:creationId xmlns:p14="http://schemas.microsoft.com/office/powerpoint/2010/main" val="3202673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Hoe kan een </a:t>
            </a:r>
            <a:r>
              <a:rPr lang="nl-NL" dirty="0" err="1"/>
              <a:t>nameserver</a:t>
            </a:r>
            <a:r>
              <a:rPr lang="nl-NL" dirty="0"/>
              <a:t>, bijvoorbeeld van jouw internetprovider, dan een DNS-record opzoeken die hij zelf niet kent? Dit kan door middel van gegevensdistributie en delegatie. Heb je je toevallig wel eens afgevraagd waarom domeinnamen punten bevatten, zoals in </a:t>
            </a:r>
            <a:r>
              <a:rPr lang="nl-NL" dirty="0" smtClean="0"/>
              <a:t>mijn.defensie.nl</a:t>
            </a:r>
            <a:r>
              <a:rPr lang="nl-NL" dirty="0"/>
              <a:t>? Waarom is dit bijvoorbeeld niet </a:t>
            </a:r>
            <a:r>
              <a:rPr lang="nl-NL" dirty="0" err="1" smtClean="0"/>
              <a:t>mijndefensienl</a:t>
            </a:r>
            <a:r>
              <a:rPr lang="nl-NL" dirty="0"/>
              <a:t>? Dat komt omdat in een domeinnaam punten gebruikt worden om verschillende ‘hiërarchische zones’ te scheiden. Klinkt ingewikkeld en dat is het ook. Daarom gaan we hier iets verder op in.</a:t>
            </a:r>
          </a:p>
        </p:txBody>
      </p:sp>
    </p:spTree>
    <p:extLst>
      <p:ext uri="{BB962C8B-B14F-4D97-AF65-F5344CB8AC3E}">
        <p14:creationId xmlns:p14="http://schemas.microsoft.com/office/powerpoint/2010/main" val="3760008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De punt in een domeinnaam</a:t>
            </a:r>
            <a:endParaRPr lang="nl-NL" dirty="0"/>
          </a:p>
        </p:txBody>
      </p:sp>
      <p:sp>
        <p:nvSpPr>
          <p:cNvPr id="3" name="Tijdelijke aanduiding voor inhoud 2"/>
          <p:cNvSpPr>
            <a:spLocks noGrp="1"/>
          </p:cNvSpPr>
          <p:nvPr>
            <p:ph idx="1"/>
          </p:nvPr>
        </p:nvSpPr>
        <p:spPr/>
        <p:txBody>
          <a:bodyPr/>
          <a:lstStyle/>
          <a:p>
            <a:r>
              <a:rPr lang="nl-NL" dirty="0"/>
              <a:t>Om verder te gaan met het </a:t>
            </a:r>
            <a:r>
              <a:rPr lang="nl-NL" dirty="0" smtClean="0"/>
              <a:t>mijn.defensie.nl </a:t>
            </a:r>
            <a:r>
              <a:rPr lang="nl-NL" dirty="0" err="1"/>
              <a:t>subdomein</a:t>
            </a:r>
            <a:r>
              <a:rPr lang="nl-NL" dirty="0"/>
              <a:t> als voorbeeld; de punten in deze domeinnaam geven aan dat het om verschillende sub-zones gaat. Het </a:t>
            </a:r>
            <a:r>
              <a:rPr lang="nl-NL" dirty="0" err="1"/>
              <a:t>subdomein</a:t>
            </a:r>
            <a:r>
              <a:rPr lang="nl-NL" dirty="0"/>
              <a:t> ‘mijn’ bevindt zich in de DNS-zone </a:t>
            </a:r>
            <a:r>
              <a:rPr lang="nl-NL" dirty="0" smtClean="0"/>
              <a:t>‘mijn.nl</a:t>
            </a:r>
            <a:r>
              <a:rPr lang="nl-NL" dirty="0"/>
              <a:t>’. Het </a:t>
            </a:r>
            <a:r>
              <a:rPr lang="nl-NL" dirty="0" err="1"/>
              <a:t>subdomein</a:t>
            </a:r>
            <a:r>
              <a:rPr lang="nl-NL" dirty="0"/>
              <a:t> </a:t>
            </a:r>
            <a:r>
              <a:rPr lang="nl-NL" dirty="0" smtClean="0"/>
              <a:t>‘defensie’ </a:t>
            </a:r>
            <a:r>
              <a:rPr lang="nl-NL" dirty="0"/>
              <a:t>bevindt zich in de DNS-zone van ‘.nl’ en zelfs het </a:t>
            </a:r>
            <a:r>
              <a:rPr lang="nl-NL" dirty="0" err="1"/>
              <a:t>subdomein</a:t>
            </a:r>
            <a:r>
              <a:rPr lang="nl-NL" dirty="0"/>
              <a:t> ‘nl’ bevindt zich in de ‘.’ DNS-zone. Die laatste wordt ook wel de ‘root’ van het Domain Name System genoemd</a:t>
            </a:r>
          </a:p>
        </p:txBody>
      </p:sp>
    </p:spTree>
    <p:extLst>
      <p:ext uri="{BB962C8B-B14F-4D97-AF65-F5344CB8AC3E}">
        <p14:creationId xmlns:p14="http://schemas.microsoft.com/office/powerpoint/2010/main" val="1489160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Strikt gezien vanuit de DNS eindigt een domein ook niet op .nl, maar op een punt. De correcte waarde zou </a:t>
            </a:r>
            <a:r>
              <a:rPr lang="nl-NL" dirty="0" smtClean="0"/>
              <a:t>mijn.defensie.nl</a:t>
            </a:r>
            <a:r>
              <a:rPr lang="nl-NL" dirty="0"/>
              <a:t>. zijn. Deze wordt echter voor het gemak vrijwel overal weggelaten.</a:t>
            </a:r>
          </a:p>
        </p:txBody>
      </p:sp>
    </p:spTree>
    <p:extLst>
      <p:ext uri="{BB962C8B-B14F-4D97-AF65-F5344CB8AC3E}">
        <p14:creationId xmlns:p14="http://schemas.microsoft.com/office/powerpoint/2010/main" val="149238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Hoe wordt een domein opgezocht?</a:t>
            </a:r>
            <a:endParaRPr lang="nl-NL" dirty="0"/>
          </a:p>
        </p:txBody>
      </p:sp>
      <p:sp>
        <p:nvSpPr>
          <p:cNvPr id="3" name="Tijdelijke aanduiding voor inhoud 2"/>
          <p:cNvSpPr>
            <a:spLocks noGrp="1"/>
          </p:cNvSpPr>
          <p:nvPr>
            <p:ph idx="1"/>
          </p:nvPr>
        </p:nvSpPr>
        <p:spPr/>
        <p:txBody>
          <a:bodyPr/>
          <a:lstStyle/>
          <a:p>
            <a:r>
              <a:rPr lang="nl-NL" dirty="0"/>
              <a:t>Met deze nieuwe achtergrondinformatie keren we terug naar het voorbeeld. Als een </a:t>
            </a:r>
            <a:r>
              <a:rPr lang="nl-NL" dirty="0" err="1"/>
              <a:t>nameserver</a:t>
            </a:r>
            <a:r>
              <a:rPr lang="nl-NL" dirty="0"/>
              <a:t>, bijvoorbeeld de </a:t>
            </a:r>
            <a:r>
              <a:rPr lang="nl-NL" dirty="0" err="1"/>
              <a:t>resolver</a:t>
            </a:r>
            <a:r>
              <a:rPr lang="nl-NL" dirty="0"/>
              <a:t> van jouw provider, het DNS-record voor </a:t>
            </a:r>
            <a:r>
              <a:rPr lang="nl-NL" dirty="0" smtClean="0">
                <a:hlinkClick r:id="rId2"/>
              </a:rPr>
              <a:t>mijn.defensie.nl</a:t>
            </a:r>
            <a:r>
              <a:rPr lang="nl-NL" dirty="0" smtClean="0"/>
              <a:t> </a:t>
            </a:r>
            <a:r>
              <a:rPr lang="nl-NL" dirty="0"/>
              <a:t>wil opzoeken, dan gaat dit ruwweg als volgt:</a:t>
            </a:r>
          </a:p>
          <a:p>
            <a:r>
              <a:rPr lang="nl-NL" b="1" dirty="0"/>
              <a:t>Q:</a:t>
            </a:r>
            <a:r>
              <a:rPr lang="nl-NL" dirty="0"/>
              <a:t> Jouw </a:t>
            </a:r>
            <a:r>
              <a:rPr lang="nl-NL" dirty="0" err="1"/>
              <a:t>resolver</a:t>
            </a:r>
            <a:r>
              <a:rPr lang="nl-NL" dirty="0"/>
              <a:t> vraagt aan de ‘root’ </a:t>
            </a:r>
            <a:r>
              <a:rPr lang="nl-NL" dirty="0" err="1"/>
              <a:t>nameservers</a:t>
            </a:r>
            <a:r>
              <a:rPr lang="nl-NL" dirty="0"/>
              <a:t> voor de ‘.’ zone, wat het IP voor </a:t>
            </a:r>
            <a:r>
              <a:rPr lang="nl-NL" dirty="0" smtClean="0"/>
              <a:t>mijn.defensie.nl </a:t>
            </a:r>
            <a:r>
              <a:rPr lang="nl-NL" dirty="0"/>
              <a:t>is.</a:t>
            </a:r>
          </a:p>
          <a:p>
            <a:r>
              <a:rPr lang="nl-NL" b="1" dirty="0"/>
              <a:t>A:</a:t>
            </a:r>
            <a:r>
              <a:rPr lang="nl-NL" dirty="0"/>
              <a:t> De root </a:t>
            </a:r>
            <a:r>
              <a:rPr lang="nl-NL" dirty="0" err="1"/>
              <a:t>nameserver</a:t>
            </a:r>
            <a:r>
              <a:rPr lang="nl-NL" dirty="0"/>
              <a:t> vertelt welke </a:t>
            </a:r>
            <a:r>
              <a:rPr lang="nl-NL" dirty="0" err="1"/>
              <a:t>nameservers</a:t>
            </a:r>
            <a:r>
              <a:rPr lang="nl-NL" dirty="0"/>
              <a:t> de .nl zone beheren.</a:t>
            </a:r>
          </a:p>
          <a:p>
            <a:r>
              <a:rPr lang="nl-NL" b="1" dirty="0"/>
              <a:t>Q:</a:t>
            </a:r>
            <a:r>
              <a:rPr lang="nl-NL" dirty="0"/>
              <a:t> Jouw </a:t>
            </a:r>
            <a:r>
              <a:rPr lang="nl-NL" dirty="0" err="1"/>
              <a:t>resolver</a:t>
            </a:r>
            <a:r>
              <a:rPr lang="nl-NL" dirty="0"/>
              <a:t> vraagt aan een </a:t>
            </a:r>
            <a:r>
              <a:rPr lang="nl-NL" dirty="0" err="1"/>
              <a:t>nameserver</a:t>
            </a:r>
            <a:r>
              <a:rPr lang="nl-NL" dirty="0"/>
              <a:t> voor de .nl zone, wat het IP voor </a:t>
            </a:r>
            <a:r>
              <a:rPr lang="nl-NL" dirty="0" smtClean="0"/>
              <a:t>mijn.defensie.nl </a:t>
            </a:r>
            <a:r>
              <a:rPr lang="nl-NL" dirty="0"/>
              <a:t>is.</a:t>
            </a:r>
          </a:p>
          <a:p>
            <a:endParaRPr lang="nl-NL" dirty="0"/>
          </a:p>
        </p:txBody>
      </p:sp>
    </p:spTree>
    <p:extLst>
      <p:ext uri="{BB962C8B-B14F-4D97-AF65-F5344CB8AC3E}">
        <p14:creationId xmlns:p14="http://schemas.microsoft.com/office/powerpoint/2010/main" val="826784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b="1" dirty="0"/>
              <a:t>A:</a:t>
            </a:r>
            <a:r>
              <a:rPr lang="nl-NL" dirty="0"/>
              <a:t> De </a:t>
            </a:r>
            <a:r>
              <a:rPr lang="nl-NL" dirty="0" err="1"/>
              <a:t>nameserver</a:t>
            </a:r>
            <a:r>
              <a:rPr lang="nl-NL" dirty="0"/>
              <a:t> voor antagonist.nl bevat het nodige DNS-record, en geeft deze terug aan jouw </a:t>
            </a:r>
            <a:r>
              <a:rPr lang="nl-NL" dirty="0" err="1"/>
              <a:t>resolver</a:t>
            </a:r>
            <a:r>
              <a:rPr lang="nl-NL" dirty="0"/>
              <a:t>; ‘</a:t>
            </a:r>
            <a:r>
              <a:rPr lang="nl-NL" dirty="0" smtClean="0"/>
              <a:t>mijn.defensie.nl </a:t>
            </a:r>
            <a:r>
              <a:rPr lang="nl-NL" dirty="0"/>
              <a:t>A 195.211.73.55’.</a:t>
            </a:r>
          </a:p>
          <a:p>
            <a:r>
              <a:rPr lang="nl-NL" dirty="0"/>
              <a:t>Het bovenstaande gedrag was je wellicht al was opgevallen als niet-recursief. Dat klopt en is gemakkelijk te verklaren. De ‘root’-</a:t>
            </a:r>
            <a:r>
              <a:rPr lang="nl-NL" dirty="0" err="1"/>
              <a:t>nameservers</a:t>
            </a:r>
            <a:r>
              <a:rPr lang="nl-NL" dirty="0"/>
              <a:t> behandelen alle DNS-aanvragen op het internet (met uitzondering van </a:t>
            </a:r>
            <a:r>
              <a:rPr lang="nl-NL" dirty="0" err="1"/>
              <a:t>gecache’de</a:t>
            </a:r>
            <a:r>
              <a:rPr lang="nl-NL" dirty="0"/>
              <a:t> records, hierover later meer).</a:t>
            </a:r>
          </a:p>
          <a:p>
            <a:endParaRPr lang="nl-NL" dirty="0"/>
          </a:p>
        </p:txBody>
      </p:sp>
    </p:spTree>
    <p:extLst>
      <p:ext uri="{BB962C8B-B14F-4D97-AF65-F5344CB8AC3E}">
        <p14:creationId xmlns:p14="http://schemas.microsoft.com/office/powerpoint/2010/main" val="1283236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is DNS (2)</a:t>
            </a:r>
            <a:endParaRPr lang="nl-NL" dirty="0"/>
          </a:p>
        </p:txBody>
      </p:sp>
      <p:sp>
        <p:nvSpPr>
          <p:cNvPr id="3" name="Tijdelijke aanduiding voor inhoud 2"/>
          <p:cNvSpPr>
            <a:spLocks noGrp="1"/>
          </p:cNvSpPr>
          <p:nvPr>
            <p:ph idx="1"/>
          </p:nvPr>
        </p:nvSpPr>
        <p:spPr/>
        <p:txBody>
          <a:bodyPr/>
          <a:lstStyle/>
          <a:p>
            <a:r>
              <a:rPr lang="nl-NL" dirty="0"/>
              <a:t>DNS is het systeem dat ervoor zorgt dat jouw computer weet naar welke server op het internet een aanvraag moet worden verstuurd sturen, wanneer je een domeinnaam gebruikt om een website te vinden. Dit gaat, zoals de definitie ook noemt, op basis van een IP-adres. DNS helpt je (computer) om het correcte IP-adres bij een domeinnaam te vinden. Het IP-adres dat hieruit naar voren komt, wordt vervolgens door netwerkprotocollen gebruikt om een aanvraag via de juiste route over het internet te sturen.</a:t>
            </a:r>
          </a:p>
        </p:txBody>
      </p:sp>
    </p:spTree>
    <p:extLst>
      <p:ext uri="{BB962C8B-B14F-4D97-AF65-F5344CB8AC3E}">
        <p14:creationId xmlns:p14="http://schemas.microsoft.com/office/powerpoint/2010/main" val="179875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DNS-</a:t>
            </a:r>
            <a:r>
              <a:rPr lang="nl-NL" b="1" dirty="0" err="1"/>
              <a:t>caching</a:t>
            </a:r>
            <a:r>
              <a:rPr lang="nl-NL" b="1" dirty="0"/>
              <a:t> en </a:t>
            </a:r>
            <a:r>
              <a:rPr lang="nl-NL" b="1" dirty="0" smtClean="0"/>
              <a:t>DNS-vertraging </a:t>
            </a:r>
            <a:endParaRPr lang="nl-NL" dirty="0"/>
          </a:p>
        </p:txBody>
      </p:sp>
      <p:sp>
        <p:nvSpPr>
          <p:cNvPr id="3" name="Tijdelijke aanduiding voor inhoud 2"/>
          <p:cNvSpPr>
            <a:spLocks noGrp="1"/>
          </p:cNvSpPr>
          <p:nvPr>
            <p:ph idx="1"/>
          </p:nvPr>
        </p:nvSpPr>
        <p:spPr/>
        <p:txBody>
          <a:bodyPr/>
          <a:lstStyle/>
          <a:p>
            <a:r>
              <a:rPr lang="nl-NL" dirty="0"/>
              <a:t>Nou is af te vragen of het bovenstaande gedrag efficiënt is. Moet de </a:t>
            </a:r>
            <a:r>
              <a:rPr lang="nl-NL" dirty="0" err="1"/>
              <a:t>nameserver</a:t>
            </a:r>
            <a:r>
              <a:rPr lang="nl-NL" dirty="0"/>
              <a:t> van mijn provider echt iedere keer, dat ik bijvoorbeeld </a:t>
            </a:r>
            <a:r>
              <a:rPr lang="nl-NL" dirty="0">
                <a:hlinkClick r:id="rId2"/>
              </a:rPr>
              <a:t>google.nl</a:t>
            </a:r>
            <a:r>
              <a:rPr lang="nl-NL" dirty="0"/>
              <a:t> wil bezoeken, de hele keten doorlopen? Dat is een goede vraag en het antwoord is in veel gevallen nee. Dit komt omdat bij het opzetten en implementeren van DNS dezelfde vraag werd gesteld. Hieruit is het principe van DNS-</a:t>
            </a:r>
            <a:r>
              <a:rPr lang="nl-NL" dirty="0" err="1"/>
              <a:t>caching</a:t>
            </a:r>
            <a:r>
              <a:rPr lang="nl-NL" dirty="0"/>
              <a:t> ontstaan</a:t>
            </a:r>
          </a:p>
        </p:txBody>
      </p:sp>
    </p:spTree>
    <p:extLst>
      <p:ext uri="{BB962C8B-B14F-4D97-AF65-F5344CB8AC3E}">
        <p14:creationId xmlns:p14="http://schemas.microsoft.com/office/powerpoint/2010/main" val="668535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Voor wie niet bekend is met het principe van </a:t>
            </a:r>
            <a:r>
              <a:rPr lang="nl-NL" dirty="0" err="1"/>
              <a:t>caching</a:t>
            </a:r>
            <a:r>
              <a:rPr lang="nl-NL" dirty="0"/>
              <a:t>: dit is een breed toepasbare techniek, waarbij data (tijdelijk) wordt opgeslagen op een sneller beschikbaar medium. Deze data worden zodoende sneller opvraagbaar. Er zijn veel verschillende varianten van </a:t>
            </a:r>
            <a:r>
              <a:rPr lang="nl-NL" dirty="0" err="1"/>
              <a:t>caching</a:t>
            </a:r>
            <a:r>
              <a:rPr lang="nl-NL" dirty="0"/>
              <a:t>. Dit is afhankelijk van de context, maar binnen het DNS houdt dit in dat een (recursieve) </a:t>
            </a:r>
            <a:r>
              <a:rPr lang="nl-NL" dirty="0" err="1"/>
              <a:t>nameserver</a:t>
            </a:r>
            <a:r>
              <a:rPr lang="nl-NL" dirty="0"/>
              <a:t>, zoals die van jouw provider, een DNS-record tijdelijk opslaat in de ‘cache’. Zo hoeft de </a:t>
            </a:r>
            <a:r>
              <a:rPr lang="nl-NL" dirty="0" err="1"/>
              <a:t>nameserver</a:t>
            </a:r>
            <a:r>
              <a:rPr lang="nl-NL" dirty="0"/>
              <a:t> voor een domein niet bij iedere aanvraag een nieuwe (iteratieve) aanvraag-reeks te doen.</a:t>
            </a:r>
          </a:p>
        </p:txBody>
      </p:sp>
    </p:spTree>
    <p:extLst>
      <p:ext uri="{BB962C8B-B14F-4D97-AF65-F5344CB8AC3E}">
        <p14:creationId xmlns:p14="http://schemas.microsoft.com/office/powerpoint/2010/main" val="3048201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Waar komt de vertraging vandaan?</a:t>
            </a:r>
            <a:endParaRPr lang="nl-NL" dirty="0"/>
          </a:p>
        </p:txBody>
      </p:sp>
      <p:sp>
        <p:nvSpPr>
          <p:cNvPr id="3" name="Tijdelijke aanduiding voor inhoud 2"/>
          <p:cNvSpPr>
            <a:spLocks noGrp="1"/>
          </p:cNvSpPr>
          <p:nvPr>
            <p:ph idx="1"/>
          </p:nvPr>
        </p:nvSpPr>
        <p:spPr/>
        <p:txBody>
          <a:bodyPr/>
          <a:lstStyle/>
          <a:p>
            <a:r>
              <a:rPr lang="nl-NL" dirty="0"/>
              <a:t>Periodiek wordt deze DNS-cache ververst om te zorgen dat de </a:t>
            </a:r>
            <a:r>
              <a:rPr lang="nl-NL" dirty="0" err="1"/>
              <a:t>nameserver</a:t>
            </a:r>
            <a:r>
              <a:rPr lang="nl-NL" dirty="0"/>
              <a:t> geen verouderde opgeslagen data aanlevert. Hoe lang een DNS-record </a:t>
            </a:r>
            <a:r>
              <a:rPr lang="nl-NL" dirty="0" err="1"/>
              <a:t>gecached</a:t>
            </a:r>
            <a:r>
              <a:rPr lang="nl-NL" dirty="0"/>
              <a:t> blijft, is afhankelijk van twee dingen. Eén, de instellingen van de </a:t>
            </a:r>
            <a:r>
              <a:rPr lang="nl-NL" dirty="0" err="1"/>
              <a:t>nameserver</a:t>
            </a:r>
            <a:r>
              <a:rPr lang="nl-NL" dirty="0"/>
              <a:t> en twee, de ‘TTL’ (Time </a:t>
            </a:r>
            <a:r>
              <a:rPr lang="nl-NL" dirty="0" err="1"/>
              <a:t>To</a:t>
            </a:r>
            <a:r>
              <a:rPr lang="nl-NL" dirty="0"/>
              <a:t> Live) van een specifiek DNS-record. Dit laatste wordt aangegeven door de </a:t>
            </a:r>
            <a:r>
              <a:rPr lang="nl-NL" dirty="0" err="1"/>
              <a:t>authoratieve</a:t>
            </a:r>
            <a:r>
              <a:rPr lang="nl-NL" dirty="0"/>
              <a:t> </a:t>
            </a:r>
            <a:r>
              <a:rPr lang="nl-NL" dirty="0" err="1"/>
              <a:t>nameserver</a:t>
            </a:r>
            <a:r>
              <a:rPr lang="nl-NL" dirty="0"/>
              <a:t> en is te vertalen als </a:t>
            </a:r>
            <a:r>
              <a:rPr lang="nl-NL" i="1" dirty="0"/>
              <a:t>“Je mag dit DNS-record X seconden bewaren.”</a:t>
            </a:r>
            <a:r>
              <a:rPr lang="nl-NL" dirty="0"/>
              <a:t> Hoe lager de TTL is ingesteld, door de beheerder van het domein, hoe sneller een DNS-verandering dus door verschillende internetproviders wordt opgepakt.</a:t>
            </a:r>
          </a:p>
        </p:txBody>
      </p:sp>
    </p:spTree>
    <p:extLst>
      <p:ext uri="{BB962C8B-B14F-4D97-AF65-F5344CB8AC3E}">
        <p14:creationId xmlns:p14="http://schemas.microsoft.com/office/powerpoint/2010/main" val="3540227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DNS-</a:t>
            </a:r>
            <a:r>
              <a:rPr lang="nl-NL" dirty="0" err="1"/>
              <a:t>caching</a:t>
            </a:r>
            <a:r>
              <a:rPr lang="nl-NL" dirty="0"/>
              <a:t> is ook de reden dat een wijziging niet direct zichtbaar zal zijn, wanneer je een DNS-record aanpast. De </a:t>
            </a:r>
            <a:r>
              <a:rPr lang="nl-NL" dirty="0" err="1"/>
              <a:t>nameserver</a:t>
            </a:r>
            <a:r>
              <a:rPr lang="nl-NL" dirty="0"/>
              <a:t> van jouw provider zal eerst de cache moeten verversen (wanneer de TTL bereikt wordt), voordat je de wijziging kunt zien. Dit laatste noemen we doorgaans DNS-vertraging.</a:t>
            </a:r>
          </a:p>
        </p:txBody>
      </p:sp>
    </p:spTree>
    <p:extLst>
      <p:ext uri="{BB962C8B-B14F-4D97-AF65-F5344CB8AC3E}">
        <p14:creationId xmlns:p14="http://schemas.microsoft.com/office/powerpoint/2010/main" val="2906006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Nameservers</a:t>
            </a:r>
            <a:endParaRPr lang="nl-NL"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186781"/>
            <a:ext cx="6096000" cy="3419475"/>
          </a:xfrm>
        </p:spPr>
      </p:pic>
    </p:spTree>
    <p:extLst>
      <p:ext uri="{BB962C8B-B14F-4D97-AF65-F5344CB8AC3E}">
        <p14:creationId xmlns:p14="http://schemas.microsoft.com/office/powerpoint/2010/main" val="3661168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De DNS-zone en DNS-records zijn data die op een server staan en opvraagbaar zijn vanaf bijvoorbeeld jouw computer. </a:t>
            </a:r>
            <a:r>
              <a:rPr lang="nl-NL" dirty="0" err="1"/>
              <a:t>Nameservers</a:t>
            </a:r>
            <a:r>
              <a:rPr lang="nl-NL" dirty="0"/>
              <a:t> zijn de daadwerkelijke servers waarop deze data wordt opgeslagen, waaraan jouw computer de DNS-aanvraag doet. De </a:t>
            </a:r>
            <a:r>
              <a:rPr lang="nl-NL" dirty="0" err="1"/>
              <a:t>nameserver</a:t>
            </a:r>
            <a:r>
              <a:rPr lang="nl-NL" dirty="0"/>
              <a:t> is dus het telefoonboek waarin je opzoekt wat je nodig hebt.</a:t>
            </a:r>
          </a:p>
        </p:txBody>
      </p:sp>
    </p:spTree>
    <p:extLst>
      <p:ext uri="{BB962C8B-B14F-4D97-AF65-F5344CB8AC3E}">
        <p14:creationId xmlns:p14="http://schemas.microsoft.com/office/powerpoint/2010/main" val="302853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Voorbeeld</a:t>
            </a:r>
            <a:endParaRPr lang="nl-NL" dirty="0"/>
          </a:p>
        </p:txBody>
      </p:sp>
      <p:sp>
        <p:nvSpPr>
          <p:cNvPr id="3" name="Tijdelijke aanduiding voor inhoud 2"/>
          <p:cNvSpPr>
            <a:spLocks noGrp="1"/>
          </p:cNvSpPr>
          <p:nvPr>
            <p:ph idx="1"/>
          </p:nvPr>
        </p:nvSpPr>
        <p:spPr/>
        <p:txBody>
          <a:bodyPr/>
          <a:lstStyle/>
          <a:p>
            <a:r>
              <a:rPr lang="nl-NL" dirty="0" smtClean="0"/>
              <a:t>Als </a:t>
            </a:r>
            <a:r>
              <a:rPr lang="nl-NL" dirty="0"/>
              <a:t>je voor </a:t>
            </a:r>
            <a:r>
              <a:rPr lang="nl-NL" dirty="0" smtClean="0">
                <a:hlinkClick r:id="rId2"/>
              </a:rPr>
              <a:t>www.defensie.nl</a:t>
            </a:r>
            <a:r>
              <a:rPr lang="nl-NL" dirty="0" smtClean="0"/>
              <a:t> het </a:t>
            </a:r>
            <a:r>
              <a:rPr lang="nl-NL" dirty="0"/>
              <a:t>IP-adres wilt opzoeken, dan vraagt jouw computer dit eerst aan de </a:t>
            </a:r>
            <a:r>
              <a:rPr lang="nl-NL" dirty="0" err="1"/>
              <a:t>nameserver</a:t>
            </a:r>
            <a:r>
              <a:rPr lang="nl-NL" dirty="0"/>
              <a:t>(s) van jouw internet provider, ook wel de ‘</a:t>
            </a:r>
            <a:r>
              <a:rPr lang="nl-NL" dirty="0" err="1"/>
              <a:t>Resolver</a:t>
            </a:r>
            <a:r>
              <a:rPr lang="nl-NL" dirty="0"/>
              <a:t>’ genoemd. Wellicht weet deze het antwoord en kan deze jouw computer het relevante record teruggeven. Kent de </a:t>
            </a:r>
            <a:r>
              <a:rPr lang="nl-NL" dirty="0" err="1"/>
              <a:t>nameserver</a:t>
            </a:r>
            <a:r>
              <a:rPr lang="nl-NL" dirty="0"/>
              <a:t> van jouw provider het betreffende domein niet, dan zal deze de vraag doorzetten naar hoger gelegen </a:t>
            </a:r>
            <a:r>
              <a:rPr lang="nl-NL" dirty="0" err="1"/>
              <a:t>nameservers</a:t>
            </a:r>
            <a:r>
              <a:rPr lang="nl-NL" dirty="0"/>
              <a:t>, totdat deze je wel van een antwoord kan voorzien.</a:t>
            </a:r>
          </a:p>
        </p:txBody>
      </p:sp>
    </p:spTree>
    <p:extLst>
      <p:ext uri="{BB962C8B-B14F-4D97-AF65-F5344CB8AC3E}">
        <p14:creationId xmlns:p14="http://schemas.microsoft.com/office/powerpoint/2010/main" val="1783890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024" y="1982375"/>
            <a:ext cx="2511552" cy="3828288"/>
          </a:xfrm>
        </p:spPr>
      </p:pic>
    </p:spTree>
    <p:extLst>
      <p:ext uri="{BB962C8B-B14F-4D97-AF65-F5344CB8AC3E}">
        <p14:creationId xmlns:p14="http://schemas.microsoft.com/office/powerpoint/2010/main" val="348500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Telefoonboek</a:t>
            </a:r>
            <a:endParaRPr lang="nl-NL" dirty="0"/>
          </a:p>
        </p:txBody>
      </p:sp>
      <p:sp>
        <p:nvSpPr>
          <p:cNvPr id="3" name="Tijdelijke aanduiding voor inhoud 2"/>
          <p:cNvSpPr>
            <a:spLocks noGrp="1"/>
          </p:cNvSpPr>
          <p:nvPr>
            <p:ph idx="1"/>
          </p:nvPr>
        </p:nvSpPr>
        <p:spPr/>
        <p:txBody>
          <a:bodyPr/>
          <a:lstStyle/>
          <a:p>
            <a:r>
              <a:rPr lang="nl-NL" dirty="0"/>
              <a:t>Om het principe van DNS tastbaarder te maken, wordt het systeem vaak vergeleken met een adresboek of telefoonboek. Dit is in veel gevallen dan ook de gemakkelijkste vergelijking om de functie en werking van DNS te begrijpen, zonder dat kennis van technische termen en principes vereist is.</a:t>
            </a:r>
          </a:p>
          <a:p>
            <a:r>
              <a:rPr lang="nl-NL" dirty="0"/>
              <a:t>In de simpelste vergelijking is DNS een telefoonboek. Je opent het telefoonboek en zoekt jouw naam op, bijvoorbeeld </a:t>
            </a:r>
            <a:r>
              <a:rPr lang="nl-NL" dirty="0" smtClean="0">
                <a:hlinkClick r:id="rId2"/>
              </a:rPr>
              <a:t>defensie.nl</a:t>
            </a:r>
            <a:r>
              <a:rPr lang="nl-NL" dirty="0"/>
              <a:t>. Vervolgens staat erachter die domeinnaam een IP-adres, in het geval van </a:t>
            </a:r>
            <a:r>
              <a:rPr lang="nl-NL" dirty="0" smtClean="0"/>
              <a:t>defensie is </a:t>
            </a:r>
            <a:r>
              <a:rPr lang="nl-NL" dirty="0"/>
              <a:t>dat </a:t>
            </a:r>
            <a:r>
              <a:rPr lang="nl-NL" dirty="0" smtClean="0"/>
              <a:t>178.22.85.33</a:t>
            </a:r>
            <a:r>
              <a:rPr lang="nl-NL" dirty="0" smtClean="0"/>
              <a:t>.</a:t>
            </a:r>
            <a:endParaRPr lang="nl-NL" dirty="0"/>
          </a:p>
          <a:p>
            <a:endParaRPr lang="nl-NL" dirty="0"/>
          </a:p>
        </p:txBody>
      </p:sp>
    </p:spTree>
    <p:extLst>
      <p:ext uri="{BB962C8B-B14F-4D97-AF65-F5344CB8AC3E}">
        <p14:creationId xmlns:p14="http://schemas.microsoft.com/office/powerpoint/2010/main" val="568725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Meerdere telefoonnummers</a:t>
            </a:r>
            <a:endParaRPr lang="nl-NL" dirty="0"/>
          </a:p>
        </p:txBody>
      </p:sp>
      <p:sp>
        <p:nvSpPr>
          <p:cNvPr id="3" name="Tijdelijke aanduiding voor inhoud 2"/>
          <p:cNvSpPr>
            <a:spLocks noGrp="1"/>
          </p:cNvSpPr>
          <p:nvPr>
            <p:ph idx="1"/>
          </p:nvPr>
        </p:nvSpPr>
        <p:spPr/>
        <p:txBody>
          <a:bodyPr/>
          <a:lstStyle/>
          <a:p>
            <a:r>
              <a:rPr lang="nl-NL" dirty="0"/>
              <a:t>Zoals een persoon of bedrijf namelijk verschillende telefoonnummers kan hebben, kan een domeinnaam ook verschillende IP-adressen gebruiken. Zo kan het zijn dat </a:t>
            </a:r>
            <a:r>
              <a:rPr lang="nl-NL" dirty="0" smtClean="0"/>
              <a:t>defensie.nl </a:t>
            </a:r>
            <a:r>
              <a:rPr lang="nl-NL" dirty="0"/>
              <a:t>via meerdere </a:t>
            </a:r>
            <a:r>
              <a:rPr lang="nl-NL" dirty="0" err="1"/>
              <a:t>IP’s</a:t>
            </a:r>
            <a:r>
              <a:rPr lang="nl-NL" dirty="0"/>
              <a:t> te benaderen is. Daarnaast kan het ook zijn, dat verschillende onderdelen van een domeinnaam afzonderlijke doelen hebben en daarmee dus afzonderlijke IP-adressen. Zo gebruikt </a:t>
            </a:r>
            <a:r>
              <a:rPr lang="nl-NL" dirty="0" smtClean="0"/>
              <a:t>de mailserver </a:t>
            </a:r>
            <a:r>
              <a:rPr lang="nl-NL" dirty="0"/>
              <a:t>(</a:t>
            </a:r>
            <a:r>
              <a:rPr lang="nl-NL" dirty="0" smtClean="0">
                <a:hlinkClick r:id="rId2"/>
              </a:rPr>
              <a:t>mail.defensie.nl</a:t>
            </a:r>
            <a:r>
              <a:rPr lang="nl-NL" dirty="0"/>
              <a:t>) ook het </a:t>
            </a:r>
            <a:r>
              <a:rPr lang="nl-NL" dirty="0" smtClean="0"/>
              <a:t>defensie.nl </a:t>
            </a:r>
            <a:r>
              <a:rPr lang="nl-NL" dirty="0"/>
              <a:t>domein, maar verwijst deze naar een ander </a:t>
            </a:r>
            <a:r>
              <a:rPr lang="nl-NL" dirty="0" smtClean="0"/>
              <a:t>IP-adres: 217.169.231.17.</a:t>
            </a:r>
            <a:endParaRPr lang="nl-NL" dirty="0"/>
          </a:p>
        </p:txBody>
      </p:sp>
    </p:spTree>
    <p:extLst>
      <p:ext uri="{BB962C8B-B14F-4D97-AF65-F5344CB8AC3E}">
        <p14:creationId xmlns:p14="http://schemas.microsoft.com/office/powerpoint/2010/main" val="405695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Adresboek</a:t>
            </a:r>
            <a:endParaRPr lang="nl-NL" dirty="0"/>
          </a:p>
        </p:txBody>
      </p:sp>
      <p:sp>
        <p:nvSpPr>
          <p:cNvPr id="3" name="Tijdelijke aanduiding voor inhoud 2"/>
          <p:cNvSpPr>
            <a:spLocks noGrp="1"/>
          </p:cNvSpPr>
          <p:nvPr>
            <p:ph idx="1"/>
          </p:nvPr>
        </p:nvSpPr>
        <p:spPr/>
        <p:txBody>
          <a:bodyPr/>
          <a:lstStyle/>
          <a:p>
            <a:r>
              <a:rPr lang="it-IT" dirty="0" smtClean="0"/>
              <a:t>defensie.nl </a:t>
            </a:r>
            <a:r>
              <a:rPr lang="it-IT" dirty="0"/>
              <a:t>195.211.73.208</a:t>
            </a:r>
          </a:p>
          <a:p>
            <a:r>
              <a:rPr lang="it-IT" dirty="0" smtClean="0"/>
              <a:t>www.defensie.nl </a:t>
            </a:r>
            <a:r>
              <a:rPr lang="it-IT" dirty="0"/>
              <a:t>195.211.73.208</a:t>
            </a:r>
          </a:p>
          <a:p>
            <a:r>
              <a:rPr lang="it-IT" dirty="0" smtClean="0"/>
              <a:t>mail.defensie.nl </a:t>
            </a:r>
            <a:r>
              <a:rPr lang="it-IT" dirty="0"/>
              <a:t>141.138.168.81</a:t>
            </a:r>
          </a:p>
          <a:p>
            <a:r>
              <a:rPr lang="it-IT" dirty="0" smtClean="0"/>
              <a:t>mijn.defensie.nl </a:t>
            </a:r>
            <a:r>
              <a:rPr lang="it-IT" dirty="0"/>
              <a:t>195.211.73.55</a:t>
            </a:r>
          </a:p>
          <a:p>
            <a:endParaRPr lang="nl-NL" dirty="0"/>
          </a:p>
        </p:txBody>
      </p:sp>
    </p:spTree>
    <p:extLst>
      <p:ext uri="{BB962C8B-B14F-4D97-AF65-F5344CB8AC3E}">
        <p14:creationId xmlns:p14="http://schemas.microsoft.com/office/powerpoint/2010/main" val="2288703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DNS-zone</a:t>
            </a:r>
            <a:endParaRPr lang="nl-NL" dirty="0"/>
          </a:p>
        </p:txBody>
      </p:sp>
      <p:sp>
        <p:nvSpPr>
          <p:cNvPr id="3" name="Tijdelijke aanduiding voor inhoud 2"/>
          <p:cNvSpPr>
            <a:spLocks noGrp="1"/>
          </p:cNvSpPr>
          <p:nvPr>
            <p:ph idx="1"/>
          </p:nvPr>
        </p:nvSpPr>
        <p:spPr/>
        <p:txBody>
          <a:bodyPr/>
          <a:lstStyle/>
          <a:p>
            <a:r>
              <a:rPr lang="nl-NL" dirty="0"/>
              <a:t>Zo’n verzameling van namen onder hetzelfde domein wordt ook wel een ‘DNS-zone’ genoemd. Een DNS-zone is te vergelijken met een enkele vermelding van bijvoorbeeld een bedrijf in het telefoonboek die één of meerdere telefoonnummers (DNS-records) kan bevatten. Daarnaast kan een DNS-record ook in plaats van naar een IP-adres naar een andere naam (</a:t>
            </a:r>
            <a:r>
              <a:rPr lang="nl-NL" dirty="0" err="1"/>
              <a:t>hostname</a:t>
            </a:r>
            <a:r>
              <a:rPr lang="nl-NL" dirty="0"/>
              <a:t>) verwijzen</a:t>
            </a:r>
          </a:p>
        </p:txBody>
      </p:sp>
    </p:spTree>
    <p:extLst>
      <p:ext uri="{BB962C8B-B14F-4D97-AF65-F5344CB8AC3E}">
        <p14:creationId xmlns:p14="http://schemas.microsoft.com/office/powerpoint/2010/main" val="3530068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r>
              <a:rPr lang="nl-NL" dirty="0"/>
              <a:t>De DNS-zone voor een domein bevat dus DNS-records die kunnen verwijzen naar een IP-adres of een andere naam. </a:t>
            </a:r>
            <a:r>
              <a:rPr lang="nl-NL" dirty="0" smtClean="0"/>
              <a:t>We </a:t>
            </a:r>
            <a:r>
              <a:rPr lang="nl-NL" dirty="0"/>
              <a:t>zijn er echter nog niet. Dit is slechts het topje van de DNS-ijsberg. De DNS-records die in een zone staan, hebben namelijk ook verschillende smaken. Wat ons brengt bij het volgende punt.</a:t>
            </a:r>
          </a:p>
        </p:txBody>
      </p:sp>
    </p:spTree>
    <p:extLst>
      <p:ext uri="{BB962C8B-B14F-4D97-AF65-F5344CB8AC3E}">
        <p14:creationId xmlns:p14="http://schemas.microsoft.com/office/powerpoint/2010/main" val="297109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DNS record en record-types</a:t>
            </a:r>
            <a:endParaRPr lang="nl-NL" dirty="0"/>
          </a:p>
        </p:txBody>
      </p:sp>
      <p:sp>
        <p:nvSpPr>
          <p:cNvPr id="3" name="Tijdelijke aanduiding voor inhoud 2"/>
          <p:cNvSpPr>
            <a:spLocks noGrp="1"/>
          </p:cNvSpPr>
          <p:nvPr>
            <p:ph idx="1"/>
          </p:nvPr>
        </p:nvSpPr>
        <p:spPr/>
        <p:txBody>
          <a:bodyPr/>
          <a:lstStyle/>
          <a:p>
            <a:r>
              <a:rPr lang="nl-NL" dirty="0"/>
              <a:t>Hoe weet de e-mailserver, wanneer je iemand een e-mail stuurt, welk IP-adres uit de DNS-zone gebruik moet worden? Dat is een simpel voorbeeld; en het antwoord is te vinden in de verschillende types DNS-records. Om de vergelijking met een tastbaarder voorbeeld aan te houden; wanneer je het telefoonnummer van een bedrijf opzoekt, kan het zijn dat er meerdere nummers worden gegeven. Bijvoorbeeld een telefoonnummer voor offertes en een telefoonnummer voor support. Dat kan er bijvoorbeeld zo uitzien:</a:t>
            </a:r>
          </a:p>
        </p:txBody>
      </p:sp>
    </p:spTree>
    <p:extLst>
      <p:ext uri="{BB962C8B-B14F-4D97-AF65-F5344CB8AC3E}">
        <p14:creationId xmlns:p14="http://schemas.microsoft.com/office/powerpoint/2010/main" val="4267283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luchtmachtNL1">
  <a:themeElements>
    <a:clrScheme name="Defensie Luchtmacht">
      <a:dk1>
        <a:srgbClr val="000000"/>
      </a:dk1>
      <a:lt1>
        <a:srgbClr val="FFFFFF"/>
      </a:lt1>
      <a:dk2>
        <a:srgbClr val="FFFFFF"/>
      </a:dk2>
      <a:lt2>
        <a:srgbClr val="FFFFFF"/>
      </a:lt2>
      <a:accent1>
        <a:srgbClr val="2494C5"/>
      </a:accent1>
      <a:accent2>
        <a:srgbClr val="9ACCD4"/>
      </a:accent2>
      <a:accent3>
        <a:srgbClr val="005187"/>
      </a:accent3>
      <a:accent4>
        <a:srgbClr val="E17000"/>
      </a:accent4>
      <a:accent5>
        <a:srgbClr val="ACC8DF"/>
      </a:accent5>
      <a:accent6>
        <a:srgbClr val="8BB9C0"/>
      </a:accent6>
      <a:hlink>
        <a:srgbClr val="004228"/>
      </a:hlink>
      <a:folHlink>
        <a:srgbClr val="E17000"/>
      </a:folHlink>
    </a:clrScheme>
    <a:fontScheme name="lucht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ucht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5187"/>
        </a:hlink>
        <a:folHlink>
          <a:srgbClr val="E17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1173</TotalTime>
  <Words>2215</Words>
  <Application>Microsoft Office PowerPoint</Application>
  <PresentationFormat>Diavoorstelling (4:3)</PresentationFormat>
  <Paragraphs>80</Paragraphs>
  <Slides>37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37</vt:i4>
      </vt:variant>
    </vt:vector>
  </HeadingPairs>
  <TitlesOfParts>
    <vt:vector size="41" baseType="lpstr">
      <vt:lpstr>Arial Unicode MS</vt:lpstr>
      <vt:lpstr>Arial</vt:lpstr>
      <vt:lpstr>Verdana</vt:lpstr>
      <vt:lpstr>luchtmachtNL1</vt:lpstr>
      <vt:lpstr>Type DNS records</vt:lpstr>
      <vt:lpstr>Wat is DNS (1)</vt:lpstr>
      <vt:lpstr>Wat is DNS (2)</vt:lpstr>
      <vt:lpstr>Telefoonboek</vt:lpstr>
      <vt:lpstr>Meerdere telefoonnummers</vt:lpstr>
      <vt:lpstr>Adresboek</vt:lpstr>
      <vt:lpstr>DNS-zone</vt:lpstr>
      <vt:lpstr>PowerPoint-presentatie</vt:lpstr>
      <vt:lpstr>DNS record en record-types</vt:lpstr>
      <vt:lpstr>Voorbeeld</vt:lpstr>
      <vt:lpstr>DNS-records</vt:lpstr>
      <vt:lpstr>Waarom is dit nuttig om te weten?</vt:lpstr>
      <vt:lpstr> DNS-records</vt:lpstr>
      <vt:lpstr>A-record</vt:lpstr>
      <vt:lpstr>AAAA-record</vt:lpstr>
      <vt:lpstr>CNAME-record</vt:lpstr>
      <vt:lpstr>MX-record</vt:lpstr>
      <vt:lpstr>TXT-record</vt:lpstr>
      <vt:lpstr>NS-record</vt:lpstr>
      <vt:lpstr>Nameservers</vt:lpstr>
      <vt:lpstr>PowerPoint-presentatie</vt:lpstr>
      <vt:lpstr>PowerPoint-presentatie</vt:lpstr>
      <vt:lpstr>PowerPoint-presentatie</vt:lpstr>
      <vt:lpstr>Delegatie</vt:lpstr>
      <vt:lpstr>PowerPoint-presentatie</vt:lpstr>
      <vt:lpstr>De punt in een domeinnaam</vt:lpstr>
      <vt:lpstr>PowerPoint-presentatie</vt:lpstr>
      <vt:lpstr>Hoe wordt een domein opgezocht?</vt:lpstr>
      <vt:lpstr>PowerPoint-presentatie</vt:lpstr>
      <vt:lpstr>DNS-caching en DNS-vertraging </vt:lpstr>
      <vt:lpstr>PowerPoint-presentatie</vt:lpstr>
      <vt:lpstr>Waar komt de vertraging vandaan?</vt:lpstr>
      <vt:lpstr>PowerPoint-presentatie</vt:lpstr>
      <vt:lpstr>Nameservers</vt:lpstr>
      <vt:lpstr>PowerPoint-presentatie</vt:lpstr>
      <vt:lpstr>Voorbeeld</vt:lpstr>
      <vt:lpstr>PowerPoint-presentatie</vt:lpstr>
    </vt:vector>
  </TitlesOfParts>
  <Company>Ministerie van Defensie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ud0h4b5</dc:creator>
  <cp:lastModifiedBy>Wilfried</cp:lastModifiedBy>
  <cp:revision>56</cp:revision>
  <cp:lastPrinted>2002-08-12T10:42:52Z</cp:lastPrinted>
  <dcterms:created xsi:type="dcterms:W3CDTF">2010-03-04T09:32:12Z</dcterms:created>
  <dcterms:modified xsi:type="dcterms:W3CDTF">2016-02-25T13:45:06Z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uteur">
    <vt:lpwstr>Wilfried der Weduwe</vt:lpwstr>
  </property>
  <property fmtid="{D5CDD505-2E9C-101B-9397-08002B2CF9AE}" pid="3" name="_Functie">
    <vt:lpwstr>Praktijkbegleider</vt:lpwstr>
  </property>
  <property fmtid="{D5CDD505-2E9C-101B-9397-08002B2CF9AE}" pid="4" name="_Titel">
    <vt:lpwstr>Protocollen</vt:lpwstr>
  </property>
  <property fmtid="{D5CDD505-2E9C-101B-9397-08002B2CF9AE}" pid="5" name="_SubTitel">
    <vt:lpwstr>Server2012</vt:lpwstr>
  </property>
  <property fmtid="{D5CDD505-2E9C-101B-9397-08002B2CF9AE}" pid="6" name="_RvEBenaming">
    <vt:lpwstr/>
  </property>
  <property fmtid="{D5CDD505-2E9C-101B-9397-08002B2CF9AE}" pid="7" name="_Afdeling">
    <vt:lpwstr>Leerdock</vt:lpwstr>
  </property>
  <property fmtid="{D5CDD505-2E9C-101B-9397-08002B2CF9AE}" pid="8" name="_Merking">
    <vt:lpwstr/>
  </property>
  <property fmtid="{D5CDD505-2E9C-101B-9397-08002B2CF9AE}" pid="9" name="_Rubricering">
    <vt:lpwstr/>
  </property>
  <property fmtid="{D5CDD505-2E9C-101B-9397-08002B2CF9AE}" pid="10" name="_Beleidsterrein">
    <vt:lpwstr>4</vt:lpwstr>
  </property>
  <property fmtid="{D5CDD505-2E9C-101B-9397-08002B2CF9AE}" pid="11" name="_LogoTaal">
    <vt:lpwstr>1</vt:lpwstr>
  </property>
  <property fmtid="{D5CDD505-2E9C-101B-9397-08002B2CF9AE}" pid="12" name="_RubriceringTaal">
    <vt:lpwstr>1</vt:lpwstr>
  </property>
  <property fmtid="{D5CDD505-2E9C-101B-9397-08002B2CF9AE}" pid="13" name="_PresentatieType">
    <vt:lpwstr>1</vt:lpwstr>
  </property>
</Properties>
</file>