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DD280-9D84-4C3D-9F24-9178FB301B69}" type="datetimeFigureOut">
              <a:rPr lang="en-MY" smtClean="0"/>
              <a:t>21/6/2020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DC774-FDFD-4CC2-99D0-B735AF25CE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606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5ED2B-3918-41E7-89C5-BD864F88E2B1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6FF-9ABE-4044-A048-3208D091C713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4E32-351C-4996-ACB7-040C6AAB7EAD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19-F58E-428D-BA43-E511404DCBA5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58B-97D7-4C04-96E8-357DE1739720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872F-9FE2-4EEF-BB18-397D5CC83E4C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D204-6CD5-4505-8DB6-F73936EBE4F4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F1E9-009B-426D-923C-18DE6E9BC71E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BCF7-835F-45F6-B188-467A57E3BF8D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3E3-9340-495E-ADF8-438A1A06A4EA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8F88-EA02-40E2-AB0B-87CED890C7C1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027F7D-26D7-4368-B824-9C23DBC1851E}" type="datetime1">
              <a:rPr lang="en-US" smtClean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ffee-coffee-beans-aroma-cafe-1983334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flickr.com/photos/saundersmecklem/465076257" TargetMode="Externa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ffeehous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rock&#10;&#10;Description automatically generated">
            <a:extLst>
              <a:ext uri="{FF2B5EF4-FFF2-40B4-BE49-F238E27FC236}">
                <a16:creationId xmlns:a16="http://schemas.microsoft.com/office/drawing/2014/main" id="{E552CBB7-1DE9-4C07-AA9C-E95183001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510" b="922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A4A56-B144-4516-B136-D1401E05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/>
              <a:t>Predicting Customer Traffic for Coffee Shops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BC705-30C6-449F-9E72-618139DA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Edwin Sutrisno</a:t>
            </a:r>
          </a:p>
          <a:p>
            <a:r>
              <a:rPr lang="en-US">
                <a:solidFill>
                  <a:schemeClr val="tx1"/>
                </a:solidFill>
              </a:rPr>
              <a:t>June 21, 2020</a:t>
            </a:r>
            <a:endParaRPr lang="en-MY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37BA-4422-4C4A-8F3D-22B53FB0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7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DCBA-B3FE-4323-BF34-703B1B6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Decision Tree Classification Model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6644-86F5-4751-A5B2-9FE1092F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dirty="0"/>
              <a:t>A decision tree is chosen for the classification model because it offers the ability to show the split of the features which can tell the important features to predict</a:t>
            </a:r>
          </a:p>
          <a:p>
            <a:r>
              <a:rPr lang="en-US" dirty="0"/>
              <a:t>To maximize the available data (22 samples) a leave-one-out cross validation approach was used to generate the test accuracy</a:t>
            </a:r>
          </a:p>
          <a:p>
            <a:r>
              <a:rPr lang="en-US" dirty="0"/>
              <a:t>The overall accuracy = 54%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0ADBF-BE93-4E6F-AAD0-774AE4AE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99" y="2891588"/>
            <a:ext cx="4807287" cy="15142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C8670-A02E-42F8-ABAE-A11F4692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5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C74C9-1382-4724-96FC-8EFF166F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868"/>
            <a:ext cx="10428037" cy="57132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D6E76-7CA5-4781-8A9A-90B0E13B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4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71EF-8BAD-400C-9486-AA2F0675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6855-A5FB-4270-8D81-AABFE670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Decision Tree showed that the number of shops took the top position in predicting customer traffic, followed by nightlife. </a:t>
            </a:r>
          </a:p>
          <a:p>
            <a:r>
              <a:rPr lang="en-MY" dirty="0"/>
              <a:t>A leaf node with 5 samples of "high" (left most) is a pure node with the highest samples of high traffic compared to other leaf nodes. The path to get to this node is:</a:t>
            </a:r>
          </a:p>
          <a:p>
            <a:pPr lvl="1"/>
            <a:r>
              <a:rPr lang="en-MY" dirty="0"/>
              <a:t>If the number of nearby shops &gt;= 13, and</a:t>
            </a:r>
          </a:p>
          <a:p>
            <a:pPr lvl="1"/>
            <a:r>
              <a:rPr lang="en-MY" dirty="0"/>
              <a:t>number of nearby nightlife venues &gt;= 5, and</a:t>
            </a:r>
          </a:p>
          <a:p>
            <a:pPr lvl="1"/>
            <a:r>
              <a:rPr lang="en-MY" dirty="0"/>
              <a:t>number of nearby education venues &gt;= 1, then the customer traffic will be high</a:t>
            </a:r>
          </a:p>
          <a:p>
            <a:r>
              <a:rPr lang="en-MY" dirty="0"/>
              <a:t>It is quite easy to understand the above path in real-life situation. If a coffee shop is surrounded by many shops, near nightlife attractions and a college, then it can attract a wide spectrum of customers from daytime shoppers, night goers and students.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E101E-7149-4F7D-85B5-C0168B77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5A9E-E0DD-4568-990F-71960D89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58" y="640081"/>
            <a:ext cx="5655429" cy="1606948"/>
          </a:xfrm>
        </p:spPr>
        <p:txBody>
          <a:bodyPr>
            <a:normAutofit/>
          </a:bodyPr>
          <a:lstStyle/>
          <a:p>
            <a:r>
              <a:rPr lang="en-US" dirty="0"/>
              <a:t>Future Application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2801-7A11-4630-BFE7-F8A2BD9C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58" y="2560106"/>
            <a:ext cx="5655429" cy="3724805"/>
          </a:xfrm>
        </p:spPr>
        <p:txBody>
          <a:bodyPr>
            <a:normAutofit/>
          </a:bodyPr>
          <a:lstStyle/>
          <a:p>
            <a:r>
              <a:rPr lang="en-MY" dirty="0"/>
              <a:t>Use the model to predict the traffic outcome for a given new location</a:t>
            </a:r>
          </a:p>
          <a:p>
            <a:r>
              <a:rPr lang="en-MY" dirty="0"/>
              <a:t>OR</a:t>
            </a:r>
          </a:p>
          <a:p>
            <a:r>
              <a:rPr lang="en-MY" dirty="0"/>
              <a:t>Use Foursquare to search all locations in the city for shops, nightlife, and education and apply a k-means clustering to find clusters which satisfy the criteria and place a new coffee shop there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2216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93841152-BB65-4876-92D0-E90E9FD8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164" y="822905"/>
            <a:ext cx="2119945" cy="21199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2216" y="3688130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alking down a street in front of a store&#10;&#10;Description automatically generated">
            <a:extLst>
              <a:ext uri="{FF2B5EF4-FFF2-40B4-BE49-F238E27FC236}">
                <a16:creationId xmlns:a16="http://schemas.microsoft.com/office/drawing/2014/main" id="{3D850781-513B-4789-AECA-D826D13B4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19745" y="3914680"/>
            <a:ext cx="2592782" cy="211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7FDF-BB3E-4288-9D56-12568C4ED902}"/>
              </a:ext>
            </a:extLst>
          </p:cNvPr>
          <p:cNvSpPr txBox="1"/>
          <p:nvPr/>
        </p:nvSpPr>
        <p:spPr>
          <a:xfrm>
            <a:off x="9307877" y="6657945"/>
            <a:ext cx="28841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MY" sz="700">
                <a:solidFill>
                  <a:srgbClr val="FFFFFF"/>
                </a:solidFill>
                <a:hlinkClick r:id="rId5" tooltip="https://www.flickr.com/photos/saundersmecklem/4650762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MY" sz="700">
                <a:solidFill>
                  <a:srgbClr val="FFFFFF"/>
                </a:solidFill>
              </a:rPr>
              <a:t> by Unknown Author is licensed under </a:t>
            </a:r>
            <a:r>
              <a:rPr lang="en-MY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MY" sz="7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ED59-44DC-453B-96D6-17BFCE21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5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9AD-EB54-4B24-BA7B-2C99194E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36B1-5AE0-4A96-BFAA-ACF71A7B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classifier model was built to predict customer traffic using open-source data collected from Starbucks and The Coffee Bean &amp; Tea Leaf locations around west of Kuala Lumpur area</a:t>
            </a:r>
          </a:p>
          <a:p>
            <a:r>
              <a:rPr lang="en-US" dirty="0"/>
              <a:t>The model gave a reasonable quality prediction despite the limited amount of data and data quality issues in the Foursquare open-source database</a:t>
            </a:r>
          </a:p>
          <a:p>
            <a:r>
              <a:rPr lang="en-US" dirty="0"/>
              <a:t>Among the key factors that drove customer traffic are the number of neighboring shops, nightlife attractions, and educational places</a:t>
            </a:r>
          </a:p>
          <a:p>
            <a:r>
              <a:rPr lang="en-US" dirty="0"/>
              <a:t>Further improvement to the model can be done by collecting more data from additional sources such as Google Maps and conducting more rigorous data cleaning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CBFD2-7442-483F-BD1A-2B77DEC1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6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422E-A39E-4199-BABB-B307AD0B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US" dirty="0"/>
              <a:t>Business Background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AA87-ACFA-4C99-B690-6ADBDBA5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r>
              <a:rPr lang="en-US" dirty="0"/>
              <a:t>Location is a known important factor for a business to attract customers</a:t>
            </a:r>
          </a:p>
          <a:p>
            <a:r>
              <a:rPr lang="en-MY" dirty="0"/>
              <a:t>Successful coffee shops offer some insights on the characteristics of their locations</a:t>
            </a:r>
          </a:p>
          <a:p>
            <a:r>
              <a:rPr lang="en-MY" dirty="0"/>
              <a:t>By building a predictive model, we can predict if a location will be suitable to establish a new coffee shop</a:t>
            </a:r>
          </a:p>
          <a:p>
            <a:r>
              <a:rPr lang="en-MY" dirty="0"/>
              <a:t>Predictive model will give the factors that are important in getting high customer traffic to the business</a:t>
            </a:r>
          </a:p>
        </p:txBody>
      </p:sp>
      <p:pic>
        <p:nvPicPr>
          <p:cNvPr id="5" name="Picture 4" descr="A group of people walking on a city street&#10;&#10;Description automatically generated">
            <a:extLst>
              <a:ext uri="{FF2B5EF4-FFF2-40B4-BE49-F238E27FC236}">
                <a16:creationId xmlns:a16="http://schemas.microsoft.com/office/drawing/2014/main" id="{E6D98F28-86CB-4C2C-AA24-C2CC84839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486" r="18860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053B8-4045-4CA9-83F3-5B33E29315B1}"/>
              </a:ext>
            </a:extLst>
          </p:cNvPr>
          <p:cNvSpPr txBox="1"/>
          <p:nvPr/>
        </p:nvSpPr>
        <p:spPr>
          <a:xfrm>
            <a:off x="9500237" y="6657945"/>
            <a:ext cx="269176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MY" sz="700">
                <a:solidFill>
                  <a:srgbClr val="FFFFFF"/>
                </a:solidFill>
                <a:hlinkClick r:id="rId3" tooltip="https://en.wikipedia.org/wiki/Coffe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MY" sz="700">
                <a:solidFill>
                  <a:srgbClr val="FFFFFF"/>
                </a:solidFill>
              </a:rPr>
              <a:t> by Unknown Author is licensed under </a:t>
            </a:r>
            <a:r>
              <a:rPr lang="en-MY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MY" sz="7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2870A-FBA5-4743-9857-424694A7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2C33-37BE-4B16-8370-B2232FA3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 dirty="0"/>
              <a:t>Data Source</a:t>
            </a:r>
            <a:endParaRPr lang="en-MY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A17B-DF76-49F4-BE41-1BA4A507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en-US" sz="1600" dirty="0"/>
              <a:t>Foursquare provides free open-source data about venues such as coffee shops</a:t>
            </a:r>
          </a:p>
          <a:p>
            <a:r>
              <a:rPr lang="en-US" sz="1600" dirty="0"/>
              <a:t>The location in study is an area in the West of Kuala Lumpur, Malaysia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DAD3B-DF05-40A9-B840-FCA98E730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0" r="12250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54E0F-A46D-448D-BBA4-00F843ED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1D1-800F-454D-AE21-31373283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Coffee Shop Location Search</a:t>
            </a:r>
            <a:endParaRPr lang="en-MY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8243E-3310-4CA9-8E3D-4B9EFC91C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1" r="10109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E5F3-6FD7-4070-AFF6-25864E24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01555"/>
            <a:ext cx="3075836" cy="3878581"/>
          </a:xfrm>
        </p:spPr>
        <p:txBody>
          <a:bodyPr>
            <a:normAutofit/>
          </a:bodyPr>
          <a:lstStyle/>
          <a:p>
            <a:r>
              <a:rPr lang="en-US" sz="1600" dirty="0"/>
              <a:t>The two most popular coffee shop chains in the city are Starbucks and the Coffee Bean &amp; Tea Leaf</a:t>
            </a:r>
          </a:p>
          <a:p>
            <a:r>
              <a:rPr lang="en-US" sz="1600" dirty="0"/>
              <a:t>We search for these two chains to collect data for training</a:t>
            </a:r>
          </a:p>
          <a:p>
            <a:r>
              <a:rPr lang="en-US" sz="1600" dirty="0"/>
              <a:t>Use the </a:t>
            </a:r>
            <a:r>
              <a:rPr lang="en-US" sz="1600" dirty="0" err="1"/>
              <a:t>Foursquare’s</a:t>
            </a:r>
            <a:r>
              <a:rPr lang="en-US" sz="1600" dirty="0"/>
              <a:t> “search” API to identify their ID’s and geo-locations</a:t>
            </a:r>
            <a:r>
              <a:rPr lang="en-MY" sz="1600" dirty="0"/>
              <a:t> (red circles)</a:t>
            </a:r>
          </a:p>
          <a:p>
            <a:r>
              <a:rPr lang="en-MY" sz="1600" dirty="0"/>
              <a:t>Search Radius = 4 km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450B4-0963-4510-BE39-BF2741CF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D808-F422-47EC-8DF8-37FB791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Traffic Data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36A0-6E38-4B9A-98D3-C5ED07D4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0817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search API only provides the locations and unique ID for each venue</a:t>
            </a:r>
          </a:p>
          <a:p>
            <a:r>
              <a:rPr lang="en-US" dirty="0"/>
              <a:t>Customer traffic data is obtained by querying for the venue’s details using the “venue” API on Foursquare</a:t>
            </a:r>
          </a:p>
          <a:p>
            <a:pPr lvl="1"/>
            <a:r>
              <a:rPr lang="en-US" dirty="0"/>
              <a:t>https://api.foursquare.com/v2/venues/{venueID}</a:t>
            </a:r>
          </a:p>
          <a:p>
            <a:r>
              <a:rPr lang="en-US" dirty="0"/>
              <a:t>There is not an exact data for customer traffic but the returned venue details has a “</a:t>
            </a:r>
            <a:r>
              <a:rPr lang="en-US" dirty="0" err="1"/>
              <a:t>ratingSignals</a:t>
            </a:r>
            <a:r>
              <a:rPr lang="en-US" dirty="0"/>
              <a:t>” field which can be used as a substitute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186A7-143A-470A-A264-2E342062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8" y="4153710"/>
            <a:ext cx="9877778" cy="1702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FB458C-F82E-4C24-A2EB-4DF55A08CC8B}"/>
              </a:ext>
            </a:extLst>
          </p:cNvPr>
          <p:cNvSpPr/>
          <p:nvPr/>
        </p:nvSpPr>
        <p:spPr>
          <a:xfrm>
            <a:off x="9487949" y="3975132"/>
            <a:ext cx="1015068" cy="19978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5CF2-B4FA-4046-8EA8-C7369858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81B-7195-4416-A7B5-9ADDB6AF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BE49-908B-47ED-9A48-55869BB9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Venues returned by Foursquare are not all accurate</a:t>
            </a:r>
          </a:p>
          <a:p>
            <a:r>
              <a:rPr lang="en-US" dirty="0"/>
              <a:t>Manual search on Google Maps found that some shops did not exist</a:t>
            </a:r>
          </a:p>
          <a:p>
            <a:r>
              <a:rPr lang="en-US" dirty="0"/>
              <a:t>Some shops were duplicates</a:t>
            </a:r>
          </a:p>
          <a:p>
            <a:r>
              <a:rPr lang="en-US" dirty="0"/>
              <a:t>Data had to be manually cleaned because there was not a hard-rule to identify the false data</a:t>
            </a:r>
          </a:p>
          <a:p>
            <a:r>
              <a:rPr lang="en-MY" dirty="0"/>
              <a:t>The cleaned data set has 22 coffee shops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1059E-1CBC-44FC-914F-98BF73B2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BE59-0CF1-49E9-8E64-DC00A4D5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Traffic Modeling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DA74-D0BF-4198-BC22-56BE7345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600200"/>
          </a:xfrm>
        </p:spPr>
        <p:txBody>
          <a:bodyPr/>
          <a:lstStyle/>
          <a:p>
            <a:r>
              <a:rPr lang="en-US" dirty="0"/>
              <a:t>Features for modeling are the counts of different businesses that are nearby a coffee shop location</a:t>
            </a:r>
          </a:p>
          <a:p>
            <a:r>
              <a:rPr lang="en-MY" dirty="0"/>
              <a:t>Use the “explore” API to search for nearby venues within 120 m radius and loop the search for all 22 coffee shops in the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95695-A985-465C-BA5C-173133FD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838359"/>
            <a:ext cx="2892609" cy="2520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98B14-0096-4654-9E59-D5FBD4C5704A}"/>
              </a:ext>
            </a:extLst>
          </p:cNvPr>
          <p:cNvSpPr txBox="1"/>
          <p:nvPr/>
        </p:nvSpPr>
        <p:spPr>
          <a:xfrm>
            <a:off x="1558955" y="3429000"/>
            <a:ext cx="237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Neighbors Example</a:t>
            </a:r>
            <a:endParaRPr lang="en-MY" sz="1600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4C436A-C2E4-4D29-A25F-5F35F016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12566"/>
              </p:ext>
            </p:extLst>
          </p:nvPr>
        </p:nvGraphicFramePr>
        <p:xfrm>
          <a:off x="5025995" y="3767554"/>
          <a:ext cx="5607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525">
                  <a:extLst>
                    <a:ext uri="{9D8B030D-6E8A-4147-A177-3AD203B41FA5}">
                      <a16:colId xmlns:a16="http://schemas.microsoft.com/office/drawing/2014/main" val="405843004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7053615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 Neighbor Categories</a:t>
                      </a:r>
                      <a:endParaRPr lang="en-MY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1. Arts &amp; Entertainment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 Nightlife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2.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 Parks &amp; Outdoors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3. Education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 Shops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5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4. Food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 Travel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0787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BA73-D97F-4BEF-8DED-9D50970D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AAED-FFFD-4C5C-ABA0-AE32A42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Features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708F-A3B9-48F8-AD94-3B6EBEC5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5747950"/>
            <a:ext cx="9747821" cy="5943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1">
                    <a:lumMod val="75000"/>
                  </a:schemeClr>
                </a:solidFill>
              </a:rPr>
              <a:t>A table of count of neighbors in each category where each row is a coffee 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27C97-A818-4439-9FC1-C5B5578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3" y="1195780"/>
            <a:ext cx="9897135" cy="24990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6BBBA-30A1-4A88-AE26-F63CC25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4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51F7-D9B7-4EDE-8F4D-84800147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Target Variable Preprocessing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4D5D-98BE-4963-9043-663E52C7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222" y="1876425"/>
            <a:ext cx="8386953" cy="4351337"/>
          </a:xfrm>
        </p:spPr>
        <p:txBody>
          <a:bodyPr/>
          <a:lstStyle/>
          <a:p>
            <a:r>
              <a:rPr lang="en-US" dirty="0"/>
              <a:t>The rating count data represents customer traffic however there will be some issues to use the raw values directly in the model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rating count is highly inaccurate because not all customers reported a rating, so its raw values may be perceived as detailed variations by a model</a:t>
            </a:r>
          </a:p>
          <a:p>
            <a:pPr lvl="1"/>
            <a:r>
              <a:rPr lang="en-US" dirty="0"/>
              <a:t>rating count does not have an upper limit and it continues to increase over time, so after some level a higher number is no longer relevant</a:t>
            </a:r>
          </a:p>
          <a:p>
            <a:r>
              <a:rPr lang="en-US" dirty="0"/>
              <a:t>To address the issues above, the rating count is transformed into 3 levels of customer traffic:</a:t>
            </a:r>
          </a:p>
          <a:p>
            <a:pPr lvl="1"/>
            <a:r>
              <a:rPr lang="en-MY" dirty="0"/>
              <a:t>rating count &lt; 50 is Low Traffic (score 0)</a:t>
            </a:r>
          </a:p>
          <a:p>
            <a:pPr lvl="1"/>
            <a:r>
              <a:rPr lang="en-MY" dirty="0"/>
              <a:t>rating count 51-149 is Medium Traffic (score 1)</a:t>
            </a:r>
          </a:p>
          <a:p>
            <a:pPr lvl="1"/>
            <a:r>
              <a:rPr lang="en-MY" dirty="0"/>
              <a:t>rating count 150+ is High Traffic (score 2)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ADA77-5598-4F3F-8C6D-7BBF9F97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4123224"/>
            <a:ext cx="3247029" cy="1914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F63A-7E7D-43E0-A0E9-5EC8BAAC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949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905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Predicting Customer Traffic for Coffee Shops</vt:lpstr>
      <vt:lpstr>Business Background</vt:lpstr>
      <vt:lpstr>Data Source</vt:lpstr>
      <vt:lpstr>Coffee Shop Location Search</vt:lpstr>
      <vt:lpstr>Customer Traffic Data</vt:lpstr>
      <vt:lpstr>Data Cleaning</vt:lpstr>
      <vt:lpstr>Features for Traffic Modeling</vt:lpstr>
      <vt:lpstr>Features Table</vt:lpstr>
      <vt:lpstr>Target Variable Preprocessing</vt:lpstr>
      <vt:lpstr>Decision Tree Classification Model</vt:lpstr>
      <vt:lpstr>PowerPoint Presentation</vt:lpstr>
      <vt:lpstr>Result Discussion</vt:lpstr>
      <vt:lpstr>Future Application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Traffic for Coffee Shops</dc:title>
  <dc:creator>Edwin Sutrisno</dc:creator>
  <cp:lastModifiedBy>Edwin Sutrisno</cp:lastModifiedBy>
  <cp:revision>16</cp:revision>
  <dcterms:created xsi:type="dcterms:W3CDTF">2020-06-21T11:11:31Z</dcterms:created>
  <dcterms:modified xsi:type="dcterms:W3CDTF">2020-06-21T12:42:01Z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ESutrisno@slb.com</vt:lpwstr>
  </property>
  <property fmtid="{D5CDD505-2E9C-101B-9397-08002B2CF9AE}" pid="5" name="MSIP_Label_585f1f62-8d2b-4457-869c-0a13c6549635_SetDate">
    <vt:lpwstr>2020-06-21T11:33:08.9111880Z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3807feda-9b36-4413-bc02-40ee38b20c38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ESutrisno@slb.com</vt:lpwstr>
  </property>
  <property fmtid="{D5CDD505-2E9C-101B-9397-08002B2CF9AE}" pid="13" name="MSIP_Label_8bb759f6-5337-4dc5-b19b-e74b6da11f8f_SetDate">
    <vt:lpwstr>2020-06-21T11:33:08.9111880Z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3807feda-9b36-4413-bc02-40ee38b20c38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