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871-A02D-48BE-B5A3-F8B4323F25F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F79F-0A3D-4D54-9C8B-55A8006E7A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871-A02D-48BE-B5A3-F8B4323F25F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F79F-0A3D-4D54-9C8B-55A8006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871-A02D-48BE-B5A3-F8B4323F25F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F79F-0A3D-4D54-9C8B-55A8006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871-A02D-48BE-B5A3-F8B4323F25F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F79F-0A3D-4D54-9C8B-55A8006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5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871-A02D-48BE-B5A3-F8B4323F25F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F79F-0A3D-4D54-9C8B-55A8006E7A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5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871-A02D-48BE-B5A3-F8B4323F25F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F79F-0A3D-4D54-9C8B-55A8006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871-A02D-48BE-B5A3-F8B4323F25F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F79F-0A3D-4D54-9C8B-55A8006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9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871-A02D-48BE-B5A3-F8B4323F25F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F79F-0A3D-4D54-9C8B-55A8006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871-A02D-48BE-B5A3-F8B4323F25F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F79F-0A3D-4D54-9C8B-55A8006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8FE871-A02D-48BE-B5A3-F8B4323F25F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ACF79F-0A3D-4D54-9C8B-55A8006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7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871-A02D-48BE-B5A3-F8B4323F25F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F79F-0A3D-4D54-9C8B-55A8006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8FE871-A02D-48BE-B5A3-F8B4323F25F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ACF79F-0A3D-4D54-9C8B-55A8006E7A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4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br>
              <a:rPr lang="en-US" dirty="0" smtClean="0"/>
            </a:br>
            <a:r>
              <a:rPr lang="en-US" sz="4800" dirty="0"/>
              <a:t>A First Look at GUI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Wolf</a:t>
            </a:r>
          </a:p>
          <a:p>
            <a:r>
              <a:rPr lang="en-US" dirty="0" smtClean="0"/>
              <a:t>Spring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frame is a basic window that has a border, a title bar, and buttons for min max and closing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TicTacToeGUI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setTitle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("Tic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Toe");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(300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300);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setDefaultCloseOperation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JFrame.</a:t>
            </a:r>
            <a:r>
              <a:rPr lang="en-US" sz="19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EXIT_ON_CLOSE</a:t>
            </a: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377" y="3040169"/>
            <a:ext cx="28289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Swing provides numerous components that can be added to a window.</a:t>
            </a:r>
          </a:p>
          <a:p>
            <a:r>
              <a:rPr lang="en-US" dirty="0" smtClean="0"/>
              <a:t>Three fundamental components are:</a:t>
            </a: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dirty="0" smtClean="0"/>
              <a:t> : area that can display text</a:t>
            </a: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r>
              <a:rPr lang="en-US" dirty="0" smtClean="0"/>
              <a:t>: an area in which a user can enter text from the keyboard</a:t>
            </a: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/>
              <a:t>: a button that can be clicked.</a:t>
            </a:r>
          </a:p>
          <a:p>
            <a:endParaRPr lang="en-US" dirty="0"/>
          </a:p>
          <a:p>
            <a:r>
              <a:rPr lang="en-US" dirty="0" smtClean="0"/>
              <a:t>It is not limited to these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TicTacToe</a:t>
            </a:r>
            <a:r>
              <a:rPr lang="en-US" dirty="0" smtClean="0"/>
              <a:t> project you are required to use 9 buttons and a label.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buttons;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9;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buttons[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pPr marL="201168" lvl="1" indent="0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i="1" dirty="0" smtClean="0">
                <a:cs typeface="Courier New" panose="02070309020205020404" pitchFamily="49" charset="0"/>
              </a:rPr>
              <a:t>Example of declaring and instantiating these components</a:t>
            </a:r>
          </a:p>
        </p:txBody>
      </p:sp>
    </p:spTree>
    <p:extLst>
      <p:ext uri="{BB962C8B-B14F-4D97-AF65-F5344CB8AC3E}">
        <p14:creationId xmlns:p14="http://schemas.microsoft.com/office/powerpoint/2010/main" val="41650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content pane is a container that is part of every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Every component must be added to the content pane if adding to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Content Pane is not visible.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Another component that is a container is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Content Pane as a contain is mandatory, whereas using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/>
              <a:t> is only optional.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/>
              <a:t>cannot be displayed by themselves</a:t>
            </a:r>
          </a:p>
          <a:p>
            <a:pPr lvl="1"/>
            <a:r>
              <a:rPr lang="en-US" dirty="0" smtClean="0"/>
              <a:t>used to hold and organize</a:t>
            </a:r>
          </a:p>
          <a:p>
            <a:pPr lvl="1"/>
            <a:endParaRPr lang="en-US" dirty="0"/>
          </a:p>
          <a:p>
            <a:r>
              <a:rPr lang="en-US" dirty="0" smtClean="0"/>
              <a:t>To use them: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board;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(3,3));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board.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(“”));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important part of designing a GUI application is deciding the layout of the components.</a:t>
            </a:r>
          </a:p>
          <a:p>
            <a:endParaRPr lang="en-US" dirty="0"/>
          </a:p>
          <a:p>
            <a:r>
              <a:rPr lang="en-US" dirty="0" smtClean="0"/>
              <a:t>The term Layout refers to the positioning and sizing of components.</a:t>
            </a:r>
          </a:p>
          <a:p>
            <a:endParaRPr lang="en-US" dirty="0"/>
          </a:p>
          <a:p>
            <a:r>
              <a:rPr lang="en-US" dirty="0" smtClean="0"/>
              <a:t>In Java, you do not need to specify the exact location of a component.</a:t>
            </a:r>
          </a:p>
          <a:p>
            <a:endParaRPr lang="en-US" dirty="0"/>
          </a:p>
          <a:p>
            <a:r>
              <a:rPr lang="en-US" dirty="0" smtClean="0"/>
              <a:t>A layout manager is an object that controls the position and size of the components and makes the adjustments whenever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7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FlowLayout</a:t>
            </a:r>
            <a:r>
              <a:rPr lang="en-US" dirty="0" smtClean="0"/>
              <a:t> – arranges components in rows, this is default</a:t>
            </a: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BorderLayout</a:t>
            </a:r>
            <a:r>
              <a:rPr lang="en-US" dirty="0" smtClean="0"/>
              <a:t> – arranges components in 5 regions, (default for </a:t>
            </a:r>
            <a:r>
              <a:rPr lang="en-US" dirty="0" err="1" smtClean="0"/>
              <a:t>JFrame’s</a:t>
            </a:r>
            <a:r>
              <a:rPr lang="en-US" dirty="0" smtClean="0"/>
              <a:t> content pane)</a:t>
            </a:r>
          </a:p>
          <a:p>
            <a:pPr lvl="1"/>
            <a:r>
              <a:rPr lang="en-US" dirty="0" smtClean="0"/>
              <a:t>North, South,</a:t>
            </a:r>
            <a:r>
              <a:rPr lang="en-US" dirty="0"/>
              <a:t> </a:t>
            </a:r>
            <a:r>
              <a:rPr lang="en-US" dirty="0" smtClean="0"/>
              <a:t>East, West, Center</a:t>
            </a:r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dirty="0"/>
              <a:t> </a:t>
            </a:r>
            <a:r>
              <a:rPr lang="en-US" dirty="0" smtClean="0"/>
              <a:t>– arranges components in a grid with rows and columns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Two ways to 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" y="5120640"/>
            <a:ext cx="5048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Jp.setLayout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3));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3071" y="5120640"/>
            <a:ext cx="5962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1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creating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/>
              <a:t> you can add it to the frame using the super call .add()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add(board);</a:t>
            </a:r>
          </a:p>
          <a:p>
            <a:endParaRPr lang="en-US" dirty="0"/>
          </a:p>
          <a:p>
            <a:r>
              <a:rPr lang="en-US" dirty="0" smtClean="0"/>
              <a:t>After that this is what you will see: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310" y="3139018"/>
            <a:ext cx="2838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operates in a GUI environment MUST be event-driven.</a:t>
            </a:r>
          </a:p>
          <a:p>
            <a:endParaRPr lang="en-US" dirty="0"/>
          </a:p>
          <a:p>
            <a:r>
              <a:rPr lang="en-US" dirty="0" smtClean="0"/>
              <a:t>An event is an action that takes place within a program, such as a click of a button</a:t>
            </a:r>
          </a:p>
          <a:p>
            <a:endParaRPr lang="en-US" dirty="0"/>
          </a:p>
          <a:p>
            <a:r>
              <a:rPr lang="en-US" dirty="0" smtClean="0"/>
              <a:t>Part of GUI application development is creating event listeners</a:t>
            </a:r>
          </a:p>
          <a:p>
            <a:endParaRPr lang="en-US" dirty="0"/>
          </a:p>
          <a:p>
            <a:r>
              <a:rPr lang="en-US" dirty="0" smtClean="0"/>
              <a:t>Event Listener: object that executes one of its methods when a specific event 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write a class for listeners, you MUST implement an interface.</a:t>
            </a: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/>
              <a:t> component generates action events, which require the action listener class</a:t>
            </a:r>
          </a:p>
          <a:p>
            <a:endParaRPr lang="en-US" dirty="0"/>
          </a:p>
          <a:p>
            <a:r>
              <a:rPr lang="en-US" dirty="0" smtClean="0"/>
              <a:t>Action listener classes must meet the following requirements:</a:t>
            </a:r>
          </a:p>
          <a:p>
            <a:pPr lvl="1"/>
            <a:r>
              <a:rPr lang="en-US" dirty="0" smtClean="0"/>
              <a:t>Implement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It must have a method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dirty="0" smtClean="0"/>
              <a:t> takes an argument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java applications use a graphical user interface (GUI)</a:t>
            </a:r>
          </a:p>
          <a:p>
            <a:r>
              <a:rPr lang="en-US" dirty="0" smtClean="0"/>
              <a:t>A GUI is a graphical window(s) that provide interaction with the user.</a:t>
            </a:r>
          </a:p>
          <a:p>
            <a:endParaRPr lang="en-US" dirty="0"/>
          </a:p>
          <a:p>
            <a:r>
              <a:rPr lang="en-US" dirty="0" smtClean="0"/>
              <a:t>GUI accept input from the keyboard and a mouse</a:t>
            </a:r>
          </a:p>
          <a:p>
            <a:endParaRPr lang="en-US" dirty="0"/>
          </a:p>
          <a:p>
            <a:r>
              <a:rPr lang="en-US" dirty="0" smtClean="0"/>
              <a:t>A window in a GUI consists of components that</a:t>
            </a:r>
          </a:p>
          <a:p>
            <a:pPr lvl="1"/>
            <a:r>
              <a:rPr lang="en-US" dirty="0" smtClean="0"/>
              <a:t>Present data to the user</a:t>
            </a:r>
          </a:p>
          <a:p>
            <a:pPr lvl="1"/>
            <a:r>
              <a:rPr lang="en-US" dirty="0" smtClean="0"/>
              <a:t>Allow interaction with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command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e.getActionCommand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button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button.setActionCommand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(id));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button.addActionListener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ButtonListener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05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Fore(Back)ground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Swing component classes have methods named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setBackground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setForeground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setBackground</a:t>
            </a:r>
            <a:r>
              <a:rPr lang="en-US" dirty="0" smtClean="0"/>
              <a:t>: changes the color of the background of the component</a:t>
            </a: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setForeground</a:t>
            </a:r>
            <a:r>
              <a:rPr lang="en-US" dirty="0" smtClean="0"/>
              <a:t>: changes the color of the text of the component</a:t>
            </a:r>
          </a:p>
          <a:p>
            <a:endParaRPr lang="en-US" dirty="0"/>
          </a:p>
          <a:p>
            <a:r>
              <a:rPr lang="en-US" dirty="0" smtClean="0"/>
              <a:t>The color is part of the Color class:  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Color.BLACK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setBackgroundColor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Referring back to our Tic </a:t>
            </a:r>
            <a:r>
              <a:rPr lang="en-US" dirty="0" err="1" smtClean="0"/>
              <a:t>Tac</a:t>
            </a:r>
            <a:r>
              <a:rPr lang="en-US" dirty="0" smtClean="0"/>
              <a:t> Toe, within the </a:t>
            </a:r>
            <a:r>
              <a:rPr lang="en-US" dirty="0" err="1" smtClean="0"/>
              <a:t>actionPerformed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if(turn % 2 ==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buttons[index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setBackground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i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buttons[index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setBackground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i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all of the </a:t>
            </a:r>
            <a:r>
              <a:rPr lang="en-US" dirty="0" err="1" smtClean="0"/>
              <a:t>todo’s</a:t>
            </a:r>
            <a:r>
              <a:rPr lang="en-US" dirty="0" smtClean="0"/>
              <a:t> on the </a:t>
            </a:r>
            <a:r>
              <a:rPr lang="en-US" dirty="0" err="1" smtClean="0"/>
              <a:t>TicTacToeGUI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Feel free to ask questions as we go through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6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9460"/>
          </a:xfrm>
        </p:spPr>
        <p:txBody>
          <a:bodyPr>
            <a:normAutofit/>
          </a:bodyPr>
          <a:lstStyle/>
          <a:p>
            <a:r>
              <a:rPr lang="en-US" dirty="0" smtClean="0"/>
              <a:t>Example GUI Components:</a:t>
            </a:r>
          </a:p>
          <a:p>
            <a:pPr lvl="1"/>
            <a:r>
              <a:rPr lang="en-US" dirty="0" smtClean="0"/>
              <a:t>Button, labels, text fields, checkboxes, radio buttons, combo boxes, sliders…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 from </a:t>
            </a:r>
            <a:r>
              <a:rPr lang="en-US" dirty="0" err="1" smtClean="0"/>
              <a:t>pearson</a:t>
            </a:r>
            <a:r>
              <a:rPr lang="en-US" dirty="0" smtClean="0"/>
              <a:t> website.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61" y="2551286"/>
            <a:ext cx="79152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Foundation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JFC to create GUI applications</a:t>
            </a:r>
          </a:p>
          <a:p>
            <a:endParaRPr lang="en-US" dirty="0"/>
          </a:p>
          <a:p>
            <a:r>
              <a:rPr lang="en-US" dirty="0" smtClean="0"/>
              <a:t>Two classes that </a:t>
            </a:r>
            <a:r>
              <a:rPr lang="en-US" smtClean="0"/>
              <a:t>are </a:t>
            </a:r>
            <a:r>
              <a:rPr lang="en-US" smtClean="0"/>
              <a:t>focused </a:t>
            </a:r>
            <a:r>
              <a:rPr lang="en-US" dirty="0" smtClean="0"/>
              <a:t>on are AWT and Swing</a:t>
            </a:r>
          </a:p>
          <a:p>
            <a:endParaRPr lang="en-US" dirty="0"/>
          </a:p>
          <a:p>
            <a:r>
              <a:rPr lang="en-US" dirty="0" smtClean="0"/>
              <a:t>AWT (Abstract Windowing Toolkit) allows the creation of applications and applets with GUI components.</a:t>
            </a:r>
          </a:p>
          <a:p>
            <a:endParaRPr lang="en-US" dirty="0"/>
          </a:p>
          <a:p>
            <a:r>
              <a:rPr lang="en-US" dirty="0" smtClean="0"/>
              <a:t>Swing is a library of classes that provide an improved alternative for creating GUI applications and applets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awt</a:t>
            </a:r>
            <a:r>
              <a:rPr lang="en-US" dirty="0" smtClean="0"/>
              <a:t> applications look consistent with other applications on the same system</a:t>
            </a:r>
          </a:p>
          <a:p>
            <a:endParaRPr lang="en-US" dirty="0" smtClean="0"/>
          </a:p>
          <a:p>
            <a:r>
              <a:rPr lang="en-US" dirty="0" smtClean="0"/>
              <a:t>Can only offer components that area common to all  the OSs that support Java</a:t>
            </a:r>
          </a:p>
          <a:p>
            <a:endParaRPr lang="en-US" dirty="0" smtClean="0"/>
          </a:p>
          <a:p>
            <a:r>
              <a:rPr lang="en-US" dirty="0" smtClean="0"/>
              <a:t>Cannot easily extend the AWT</a:t>
            </a:r>
          </a:p>
          <a:p>
            <a:endParaRPr lang="en-US" dirty="0" smtClean="0"/>
          </a:p>
          <a:p>
            <a:r>
              <a:rPr lang="en-US" dirty="0" smtClean="0"/>
              <a:t>Components: Heavy Weight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with the release of Java 2</a:t>
            </a:r>
          </a:p>
          <a:p>
            <a:endParaRPr lang="en-US" dirty="0" smtClean="0"/>
          </a:p>
          <a:p>
            <a:r>
              <a:rPr lang="en-US" dirty="0" smtClean="0"/>
              <a:t>Lightweight components, rely less on peer classes (unlike AWT)</a:t>
            </a:r>
          </a:p>
          <a:p>
            <a:endParaRPr lang="en-US" dirty="0" smtClean="0"/>
          </a:p>
          <a:p>
            <a:r>
              <a:rPr lang="en-US" dirty="0" smtClean="0"/>
              <a:t>Swing components have a consistent look and have predictable behavior on any OS</a:t>
            </a:r>
          </a:p>
          <a:p>
            <a:endParaRPr lang="en-US" dirty="0" smtClean="0"/>
          </a:p>
          <a:p>
            <a:r>
              <a:rPr lang="en-US" dirty="0" smtClean="0"/>
              <a:t>Swing can be easily extended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and AWT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use Swing classes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.swing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lvl="1"/>
            <a:endParaRPr lang="en-US" dirty="0"/>
          </a:p>
          <a:p>
            <a:r>
              <a:rPr lang="en-US" dirty="0" smtClean="0"/>
              <a:t>In order to use AWT classes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lvl="1"/>
            <a:endParaRPr lang="en-US" dirty="0"/>
          </a:p>
          <a:p>
            <a:r>
              <a:rPr lang="en-US" dirty="0" smtClean="0"/>
              <a:t>Note the 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en-US" dirty="0" smtClean="0"/>
              <a:t> on swing and lack of x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 * means you are in including all of the classes within that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course website and download the </a:t>
            </a:r>
            <a:r>
              <a:rPr lang="en-US" dirty="0" err="1" smtClean="0"/>
              <a:t>TicTacToe</a:t>
            </a:r>
            <a:r>
              <a:rPr lang="en-US" dirty="0" smtClean="0"/>
              <a:t> source files.</a:t>
            </a:r>
            <a:endParaRPr lang="en-US" dirty="0"/>
          </a:p>
          <a:p>
            <a:r>
              <a:rPr lang="en-US" dirty="0" smtClean="0"/>
              <a:t>You need them to follow along.</a:t>
            </a:r>
          </a:p>
          <a:p>
            <a:endParaRPr lang="en-US" dirty="0"/>
          </a:p>
          <a:p>
            <a:r>
              <a:rPr lang="en-US" dirty="0" smtClean="0"/>
              <a:t>The Tic </a:t>
            </a:r>
            <a:r>
              <a:rPr lang="en-US" dirty="0" err="1" smtClean="0"/>
              <a:t>Tac</a:t>
            </a:r>
            <a:r>
              <a:rPr lang="en-US" dirty="0" smtClean="0"/>
              <a:t> Toe application is a console program that needs to be converted into a graphical application.</a:t>
            </a:r>
          </a:p>
          <a:p>
            <a:endParaRPr lang="en-US" dirty="0"/>
          </a:p>
          <a:p>
            <a:r>
              <a:rPr lang="en-US" dirty="0" smtClean="0"/>
              <a:t>The window needs to consist of 9 squares and a status bar that indicates the current players move.</a:t>
            </a:r>
          </a:p>
          <a:p>
            <a:endParaRPr lang="en-US" dirty="0"/>
          </a:p>
          <a:p>
            <a:r>
              <a:rPr lang="en-US" dirty="0" smtClean="0"/>
              <a:t>The algorithm for playing the game is already included.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TicTacToeGUI.java</a:t>
            </a:r>
          </a:p>
          <a:p>
            <a:r>
              <a:rPr lang="en-US" dirty="0" smtClean="0"/>
              <a:t>You will notice that the class extends the </a:t>
            </a:r>
            <a:r>
              <a:rPr lang="en-US" dirty="0" err="1" smtClean="0"/>
              <a:t>JFrame</a:t>
            </a:r>
            <a:r>
              <a:rPr lang="en-US" dirty="0" smtClean="0"/>
              <a:t> class.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TicTacToeGUI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2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endParaRPr lang="en-US" sz="2000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Applications consist of containers</a:t>
            </a:r>
          </a:p>
          <a:p>
            <a:pPr lvl="1"/>
            <a:r>
              <a:rPr lang="en-US" dirty="0" smtClean="0"/>
              <a:t>Component that holds other components</a:t>
            </a:r>
          </a:p>
          <a:p>
            <a:endParaRPr lang="en-US" dirty="0"/>
          </a:p>
          <a:p>
            <a:r>
              <a:rPr lang="en-US" dirty="0" smtClean="0"/>
              <a:t>A container that is displayed as a window, is a frame</a:t>
            </a:r>
          </a:p>
          <a:p>
            <a:r>
              <a:rPr lang="en-US" dirty="0" smtClean="0"/>
              <a:t>In a swing app,  a frame is created using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 smtClean="0"/>
              <a:t>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983</Words>
  <Application>Microsoft Office PowerPoint</Application>
  <PresentationFormat>Widescreen</PresentationFormat>
  <Paragraphs>212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Courier New</vt:lpstr>
      <vt:lpstr>Retrospect</vt:lpstr>
      <vt:lpstr>Chapter 12 A First Look at GUI Applications</vt:lpstr>
      <vt:lpstr>Introduction</vt:lpstr>
      <vt:lpstr>Introduction</vt:lpstr>
      <vt:lpstr>Java Foundation Classes</vt:lpstr>
      <vt:lpstr>AWT</vt:lpstr>
      <vt:lpstr>Swing</vt:lpstr>
      <vt:lpstr>Swing and AWT packages</vt:lpstr>
      <vt:lpstr>Tic Tac Toe</vt:lpstr>
      <vt:lpstr>Creating Windows</vt:lpstr>
      <vt:lpstr>Creating Windows</vt:lpstr>
      <vt:lpstr>Adding Components</vt:lpstr>
      <vt:lpstr>Adding Components</vt:lpstr>
      <vt:lpstr>Adding Components</vt:lpstr>
      <vt:lpstr>Adding Components</vt:lpstr>
      <vt:lpstr>Layout Managers</vt:lpstr>
      <vt:lpstr>Layout Managers</vt:lpstr>
      <vt:lpstr>Adding Components</vt:lpstr>
      <vt:lpstr>Event Driven Programming</vt:lpstr>
      <vt:lpstr>Event Listeners</vt:lpstr>
      <vt:lpstr>Event Listeners</vt:lpstr>
      <vt:lpstr>Fore(Back)ground Color</vt:lpstr>
      <vt:lpstr>setBackgroundColor</vt:lpstr>
      <vt:lpstr>Putting It All Together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A First Look at GUI Applications</dc:title>
  <dc:creator>Dustin Wolf</dc:creator>
  <cp:lastModifiedBy>Dustin Wolf</cp:lastModifiedBy>
  <cp:revision>17</cp:revision>
  <dcterms:created xsi:type="dcterms:W3CDTF">2015-03-10T20:09:57Z</dcterms:created>
  <dcterms:modified xsi:type="dcterms:W3CDTF">2015-03-11T12:26:27Z</dcterms:modified>
</cp:coreProperties>
</file>