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3588" cy="6858000"/>
  <p:notesSz cx="6858000" cy="9144000"/>
  <p:defaultTextStyle>
    <a:defPPr>
      <a:defRPr lang="en-GB"/>
    </a:defPPr>
    <a:lvl1pPr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4D976-7B1C-4F3E-9765-3891C6100643}" v="15" dt="2022-08-10T09:51:37.145"/>
    <p1510:client id="{64DF12C4-01C1-47B2-BEEC-2204AEEFEFCD}" v="329" dt="2022-08-10T09:48:59.132"/>
    <p1510:client id="{C2950585-56A5-4047-9806-A742F85A2485}" v="326" dt="2022-08-10T12:13:27.534"/>
    <p1510:client id="{F983DF17-E701-4EC9-ADF2-7CC59E7C3E22}" v="285" dt="2022-08-10T11:45:4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869F35AF-1917-CCD3-2FAB-AFD19156B1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4502F4E-CF1F-E4DB-B9CD-10D48691D0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0A814DB-CB4F-3075-A53A-A87419C946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0001AE3-0666-3B9C-2104-0A88DEA2A0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6DB785A2-4989-0E7D-1B57-F289F5CE3B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26D83FB-C4A2-C9CF-3FEB-00E7D9D4B5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0A814DB-CB4F-3075-A53A-A87419C946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0001AE3-0666-3B9C-2104-0A88DEA2A0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522-28DF-F06D-C7D1-C87047E4D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7A750-8E57-10B9-14F9-16646BEC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FF24-9538-142A-2467-E6AC8EAF08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72B1D-806A-C185-8EAB-E773C085343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18C601-0816-4118-B106-FFF004EE05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822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519A-CCCB-1E2E-2B11-6E5741F6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415F6-CA29-DF15-EC54-5C9B6D9A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494B-5A66-8470-EB3A-31E3B55DA1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3D0F1-4C1B-C860-85B8-6995A62266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7B4E99-D629-4BA0-995D-0FEFA60759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62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7923C-B120-1869-D844-5B6426B50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40D0B-27F5-E09B-6AD4-BB7748D5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C1B3-8878-18E4-40DF-3A3519F256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92AF6-F51F-7E3B-1483-3581D2EA107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66A1B07-A2CA-4938-8857-D31E3DC6743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2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35FD-56E5-F057-5EAC-7D7B9A6A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AC5B-E013-919B-34D9-599A2FBB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E01D-9EB1-5FDA-E79D-3B978F4CB0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41445-5F74-F423-9227-BCA85D9ECB6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2C82115-8166-471E-A73F-44DF26C04A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22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A6EA-9C29-EC19-B6BD-C67F6D42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FE73A-FA9D-1613-0F2C-931B2CDC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0564-86DF-6CD8-A4B1-741A542307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265D2-441B-035E-E81C-DE37EE5C34E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5B1989-AA50-45AA-8186-BE016E8200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390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C721-DA2F-F421-EDA1-31D5D14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54B6-E332-FA6B-112F-DD15B0710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1E0B7-D9EE-1D31-C996-3A207AE6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AD2C9-93CC-1D4E-6DFB-2372A227612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5890-4550-FF61-C177-E4952E56D61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A13419A-3A13-4F1B-B319-F7D0E54A6A6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59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5E94-51D2-4E3B-B58B-67794DA7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07D8-A255-AA68-48F5-AF432DE9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9C2A-B1F0-4283-8B45-038627F0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AF4BE-61F1-F386-1749-DAD52B22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FD067-4CDE-C641-49DB-5FE75DC1F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9E5A2-1BBC-7D1C-9723-6B0ECF3079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0E6C90-80D0-788D-F595-678584DD96B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438E5E7-01FE-432B-93BC-D7C1D865A96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01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375F-4879-BBEA-A9A5-6DCABA3B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03256-2222-1264-3DB5-92896145F9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9DD0C-F19D-5192-A36A-757FD44A2B9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C35BEF8-500E-40B2-9A6E-60DA6BF5F7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36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284E7-A6A9-7390-ED47-177CBBF3F0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BD555-ADC0-579B-A4DF-6C8D42646B9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5B6E290-A454-4ADC-A757-52780CE95D8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36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0862-C03D-B644-AD4C-04DC85A8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CA63-C18E-081C-253F-A7DC5B71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E2550-6805-277C-6D80-3C20EF2D9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7591-0F52-2F4E-440C-13A1C262EE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FF2B2-64DF-7EE5-D25F-4D4BCEA209B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B55EE3-A67A-4B75-A292-4F98B9E9E71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61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503E-07CD-FF7B-608D-B321AFD3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EF276-D82E-13E5-ABD7-FB4310FB7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9CD8B-F2B9-429E-DD30-14730DB3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89357-56E7-EBED-8A2C-E9E1CC58E4C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D829-46BC-3631-09A8-AC2E440B58D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9CB9D2-F1BD-4A20-8192-32733726818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67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75AC026E-50F6-4040-F2D6-0F429970D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1EEE04-ABB3-708F-F6D7-90001C71D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1F0337-6AD8-7EE5-9389-71ED716FABD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cs typeface="Segoe UI" panose="020B0502040204020203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F4F705F4-F483-6848-A1E3-B59F1731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B5E7CDF-CF7B-055B-29FA-F70D38E80E9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cs typeface="Segoe UI" panose="020B0502040204020203" pitchFamily="34" charset="0"/>
              </a:defRPr>
            </a:lvl1pPr>
          </a:lstStyle>
          <a:p>
            <a:fld id="{B24E7C15-A457-4AAA-B0A9-14943C437F6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marL="11430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marL="16002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marL="20574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>
        <a:lnSpc>
          <a:spcPct val="90000"/>
        </a:lnSpc>
        <a:spcBef>
          <a:spcPts val="10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90000"/>
        </a:lnSpc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0000"/>
        </a:lnSpc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0000"/>
        </a:lnSpc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0000"/>
        </a:lnSpc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2EBED973-F1FD-01A2-658A-75691BA4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587709BF-422A-F98A-463F-0D5ED43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457200"/>
            <a:ext cx="10910888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400" b="1">
                <a:latin typeface="Calibri Light"/>
                <a:ea typeface="Microsoft YaHei"/>
                <a:cs typeface="Calibri Light"/>
              </a:rPr>
              <a:t>LENDING CLUB CASE STUDY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DE72927-1571-EA30-0664-2C867645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35" y="3332382"/>
            <a:ext cx="10910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13"/>
              </a:spcBef>
              <a:buClrTx/>
            </a:pPr>
            <a:r>
              <a:rPr lang="en-US" altLang="en-US" sz="2800" b="1">
                <a:latin typeface="Calibri"/>
                <a:ea typeface="Microsoft YaHei"/>
                <a:cs typeface="Calibri"/>
              </a:rPr>
              <a:t>Solution By</a:t>
            </a:r>
          </a:p>
          <a:p>
            <a:pPr algn="ctr">
              <a:lnSpc>
                <a:spcPct val="90000"/>
              </a:lnSpc>
              <a:spcBef>
                <a:spcPts val="1013"/>
              </a:spcBef>
              <a:buClrTx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EDWIN MATHEW </a:t>
            </a:r>
            <a:endParaRPr lang="en-US" altLang="en-US" sz="2400">
              <a:cs typeface="Calibri"/>
            </a:endParaRPr>
          </a:p>
          <a:p>
            <a:pPr algn="ctr" eaLnBrk="1" hangingPunct="1">
              <a:lnSpc>
                <a:spcPct val="90000"/>
              </a:lnSpc>
              <a:spcBef>
                <a:spcPts val="1013"/>
              </a:spcBef>
              <a:buClrTx/>
              <a:buFontTx/>
              <a:buNone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ISHKHAN MARZOOK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D8EB67-8446-88B9-7EF5-833B04DE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1851025"/>
            <a:ext cx="3292475" cy="17463"/>
          </a:xfrm>
          <a:prstGeom prst="rect">
            <a:avLst/>
          </a:prstGeom>
          <a:solidFill>
            <a:srgbClr val="ED7D31"/>
          </a:solidFill>
          <a:ln w="41400" cap="rnd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AF46669-34D6-6C02-6267-98339163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Term Analysis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DC20765-36EB-2191-AD14-CDFF6C09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B21AE2-AE8A-B697-4712-97E5B8C7B9C4}"/>
              </a:ext>
            </a:extLst>
          </p:cNvPr>
          <p:cNvSpPr txBox="1"/>
          <p:nvPr/>
        </p:nvSpPr>
        <p:spPr>
          <a:xfrm>
            <a:off x="715436" y="5817218"/>
            <a:ext cx="113562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Term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72.81%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loans are termed for 36 months</a:t>
            </a:r>
            <a:b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27.19%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loans are termed for 60 months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55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E362CFA-01F4-BB28-FB4D-38F78F3AE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Ownership Analysis 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4A9F732-458D-1E2D-A40C-3FF01B34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06B7C-79D8-D08E-6B1F-7C7A680E6363}"/>
              </a:ext>
            </a:extLst>
          </p:cNvPr>
          <p:cNvSpPr txBox="1"/>
          <p:nvPr/>
        </p:nvSpPr>
        <p:spPr>
          <a:xfrm>
            <a:off x="715436" y="5817218"/>
            <a:ext cx="113562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Home Ownership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49.41%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have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rent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house</a:t>
            </a:r>
            <a:b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43.12%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have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mortgage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house</a:t>
            </a:r>
            <a:b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7.21%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have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own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house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46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8A891C8D-0F97-851A-4A1F-94115813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Employment Length Analysis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D8E50CB-2A96-97C9-1FDA-5D76C79F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39052"/>
            <a:ext cx="6781582" cy="4577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157E3-305D-F602-4876-3F342A11A980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Employment Length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borrowers are employed for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10 or more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years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94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B32EB664-64F6-ABD8-B372-395C2C11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Type Analysis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B111E544-CBEB-C9DE-614D-B14442EE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CE8013-81D0-84D5-04B7-EF9E93F0BED4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Application Type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100%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are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individual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applicants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52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6AFE9C6-E285-FDE6-4B2A-F98736DF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Analysis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C5CF0D7-46AE-E3FD-6720-61E49B6F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07010"/>
            <a:ext cx="6781582" cy="3441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CAFF0-3786-7380-BEC2-DC28412AC5F1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State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The state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CA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has the highest number of borrowers and the state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NE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has the least number of borrowers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45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D795717-8117-C7F5-BC9F-DAD716C0B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Issued Year Analysis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233E19-0526-955D-6868-5E2F0025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4D98D-AA9A-855F-9FDE-3C2CA4CCC3DE}"/>
              </a:ext>
            </a:extLst>
          </p:cNvPr>
          <p:cNvSpPr txBox="1"/>
          <p:nvPr/>
        </p:nvSpPr>
        <p:spPr>
          <a:xfrm>
            <a:off x="715436" y="5817218"/>
            <a:ext cx="113562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Issued Year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Least number of loans issued in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2008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which is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2.75%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and the highest number of loans issued in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2011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which is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55.18%</a:t>
            </a:r>
            <a:b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From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2008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2011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number of issued loans gradually getting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increased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0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Bivariate Analysis</a:t>
            </a:r>
            <a:endParaRPr lang="en-US" u="sng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sz="2400">
                <a:latin typeface="Calibri"/>
                <a:ea typeface="Microsoft YaHei"/>
                <a:cs typeface="Calibri"/>
              </a:rPr>
              <a:t>Following Bivariate Analysis performed on Lending Case Study Dataset</a:t>
            </a:r>
            <a:r>
              <a:rPr lang="en-US" altLang="en-US" sz="2400">
                <a:latin typeface="Calibri"/>
                <a:ea typeface="Microsoft YaHei"/>
                <a:cs typeface="Calibri"/>
              </a:rPr>
              <a:t>  </a:t>
            </a:r>
            <a:endParaRPr lang="en-US" altLang="en-US" sz="2400">
              <a:cs typeface="Calibri"/>
            </a:endParaRPr>
          </a:p>
          <a:p>
            <a:pPr marL="1257300" lvl="2" algn="just" ea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Interest Rate to Loan Status </a:t>
            </a: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Amount 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Annual Income 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Term 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Home Ownership 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Employment Length 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Issued Year 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Open Credit Lines to Loan Status </a:t>
            </a:r>
            <a:endParaRPr lang="en-US"/>
          </a:p>
          <a:p>
            <a:pPr lvl="2" algn="just">
              <a:buFont typeface="Arial" panose="02020603050405020304" pitchFamily="18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28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Bivariate Analysis (Continued.)</a:t>
            </a:r>
            <a:endParaRPr lang="en-US" u="sng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,Sans-Serif" panose="02020603050405020304" pitchFamily="18" charset="0"/>
              <a:buChar char="•"/>
            </a:pPr>
            <a:r>
              <a:rPr lang="en-US" sz="2400">
                <a:latin typeface="Calibri"/>
                <a:ea typeface="Microsoft YaHei"/>
                <a:cs typeface="Calibri"/>
              </a:rPr>
              <a:t>Following Bivariate Analysis performed on Lending Case Study Dataset </a:t>
            </a: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Monthly Installment to Loan Status</a:t>
            </a: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Grade to Loan Status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Payback to Loan Status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Purpose to Loan Status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Revolving Line Utilization Rate to Loan Status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State Wise Distribution</a:t>
            </a:r>
          </a:p>
          <a:p>
            <a:pPr lvl="2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endParaRPr lang="en-US" sz="2400"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13"/>
              </a:spcBef>
              <a:buClrTx/>
              <a:buFontTx/>
            </a:pPr>
            <a:endParaRPr lang="en-US" altLang="en-US" sz="28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5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708D17D-EB55-E99B-625F-E6F6AA68A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Amount to Loan Status</a:t>
            </a:r>
          </a:p>
        </p:txBody>
      </p:sp>
      <p:pic>
        <p:nvPicPr>
          <p:cNvPr id="2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726D779C-241F-FEFE-E9CA-AE1DF121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04753-C4D9-EF85-0683-E83314027CB7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Amount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Amount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49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9976C36-2D3A-6E86-4395-A8658631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Interest Rate to Loan Status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FA0FA8B-7E3F-CBB0-CE6B-CA6B8E40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18B16-A136-7480-3684-C6F9F68642EF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Interest Rate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Interest Rate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11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E0821944-91E3-EDEB-5857-6791855D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 b="1" u="sng">
                <a:latin typeface="Calibri Light" panose="020F0302020204030204" pitchFamily="34" charset="0"/>
              </a:rPr>
              <a:t>Outline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02A00850-E128-FD7D-6072-466FB5DA5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11763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Introduction</a:t>
            </a:r>
            <a:endParaRPr lang="en-US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Analysis Methods</a:t>
            </a:r>
            <a:endParaRPr lang="en-US"/>
          </a:p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Univariate Analysis</a:t>
            </a:r>
          </a:p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Bivariate Analysis</a:t>
            </a:r>
          </a:p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Recommendation/Observations</a:t>
            </a:r>
          </a:p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Lending Performance 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Annual Income to Loan Status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7E64377-E203-2BCA-12D5-5B8CD2ED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51D79-1D08-31BF-028C-EAE74A11784A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Annual Income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Annual Income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decreases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71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Term to Loan Status 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D6CB230-A58C-0A61-0E67-2145AADF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26DA2-5C88-EA2A-E123-87E961D30B30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Term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Term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888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Home Ownership to Loan Status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DD66F97-3288-732E-45AF-20969DE8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E1112C-35AC-1345-CB6D-77BDD5031C55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Home Ownership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 borrower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Home Ownership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other than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Rent, Mortgage or Own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86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Employment Length to Loan Status</a:t>
            </a:r>
          </a:p>
        </p:txBody>
      </p:sp>
      <p:pic>
        <p:nvPicPr>
          <p:cNvPr id="2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84C3909-5033-16CE-F963-33974FEA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625BD-9F88-BEF5-0F48-A4B340E6A3ED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Employment Length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Employment Length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34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Issued Year to Loan Status</a:t>
            </a:r>
          </a:p>
        </p:txBody>
      </p:sp>
      <p:pic>
        <p:nvPicPr>
          <p:cNvPr id="2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5781B743-051E-2C47-92A2-CAB4FC07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572833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752782-0BE1-C224-E2ED-ADA8DC8FA603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Issued Year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loans got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issued between year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2010 - 2011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9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Open Credit Lines to Loan Status 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84F09E6E-3F05-113A-C630-5E37642E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50" y="1563540"/>
            <a:ext cx="6781582" cy="3356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350B5-7225-D586-914D-FD6C379F1FA0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Open Credit Lines to Loan Status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Open Credit Lines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18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Monthly Installment to Loan Status </a:t>
            </a: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7321D45C-6AB5-EE89-DB89-7B286BEB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61000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CC2FA-D1E4-EB1E-97CA-A0E1B515AF01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Monthly Installment to Loan Status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Monthly Installment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 from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1200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14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Grade to Loan Status </a:t>
            </a:r>
          </a:p>
        </p:txBody>
      </p:sp>
      <p:pic>
        <p:nvPicPr>
          <p:cNvPr id="2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E172DB7A-79B0-B4F3-2B22-D85BC28A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B0C64-73B5-33F3-A9CF-215FBC8E73D2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Grade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moving from grade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 to G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038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Payback to Loan Status </a:t>
            </a: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B552BD43-1DAB-0C72-5FDB-A4C5D675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26" y="1572833"/>
            <a:ext cx="6781582" cy="3356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1B9F3-A9E4-5D6F-A249-11D10A6F7885}"/>
              </a:ext>
            </a:extLst>
          </p:cNvPr>
          <p:cNvSpPr txBox="1"/>
          <p:nvPr/>
        </p:nvSpPr>
        <p:spPr>
          <a:xfrm>
            <a:off x="4725194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Analyzing Payback to Loan Status​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D811C-B777-E098-9113-1206AD93483D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Payback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Payback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44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Purpose to Loan Status 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40C207C-9221-0864-0622-BD30F70A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99" y="1504201"/>
            <a:ext cx="6781582" cy="3475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A2E55-1E35-7762-ACB3-051FE3FA7136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Purpose to Loan Status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loans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were borrowed for House purposes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36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 b="1" u="sng">
                <a:latin typeface="Calibri Light"/>
                <a:ea typeface="Microsoft YaHei"/>
                <a:cs typeface="Calibri Light"/>
              </a:rPr>
              <a:t>Introduction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Lending Club specializes in lending various loan types to urban customers, these loans can vary across different areas of people's personal life (i.e. medical emergency to weddings).</a:t>
            </a:r>
            <a:endParaRPr lang="en-US" sz="2400">
              <a:cs typeface="Calibri" panose="020F050202020403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spcBef>
                <a:spcPts val="1013"/>
              </a:spcBef>
              <a:buFont typeface="Arial" panose="02020603050405020304" pitchFamily="18" charset="0"/>
              <a:buChar char="•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Two of the biggest risk faced by the company includes </a:t>
            </a:r>
            <a:endParaRPr lang="en-US" altLang="en-US" sz="2400">
              <a:cs typeface="Calibri"/>
            </a:endParaRPr>
          </a:p>
          <a:p>
            <a:pPr lvl="2" algn="just" eaLnBrk="1" hangingPunct="1">
              <a:lnSpc>
                <a:spcPct val="90000"/>
              </a:lnSpc>
              <a:spcBef>
                <a:spcPts val="513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Rejection of loan when the customer is less risky of defaulting</a:t>
            </a:r>
          </a:p>
          <a:p>
            <a:pPr lvl="2" algn="just" eaLnBrk="1" hangingPunct="1">
              <a:lnSpc>
                <a:spcPct val="90000"/>
              </a:lnSpc>
              <a:spcBef>
                <a:spcPts val="513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Approval of loan when the customer is highly likely to defaulting</a:t>
            </a:r>
          </a:p>
          <a:p>
            <a:pPr marL="457200" indent="-457200" algn="just">
              <a:lnSpc>
                <a:spcPct val="120000"/>
              </a:lnSpc>
              <a:spcBef>
                <a:spcPts val="5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sz="2400" b="1">
                <a:latin typeface="Calibri"/>
                <a:ea typeface="Microsoft YaHei"/>
                <a:cs typeface="Calibri"/>
              </a:rPr>
              <a:t>Aim of this data analysis is to understand customer and loan attributes defaulting to avoid rejecting less risky customer and approving high risk customers.</a:t>
            </a:r>
          </a:p>
          <a:p>
            <a:pPr eaLnBrk="1" hangingPunct="1">
              <a:lnSpc>
                <a:spcPct val="90000"/>
              </a:lnSpc>
              <a:spcBef>
                <a:spcPts val="1013"/>
              </a:spcBef>
              <a:buClrTx/>
              <a:buFontTx/>
            </a:pP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Revolving Line Utilization Rate to Loan Status 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705E25-2062-F133-136C-1DDFB562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045805"/>
            <a:ext cx="6781582" cy="4764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980F8-2351-47F5-8D5A-F863DDB49625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Revolving Line Utilization Rate to Loan Status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Revolving Line Utilization Rate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44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State Wise Distribution</a:t>
            </a:r>
          </a:p>
        </p:txBody>
      </p:sp>
      <p:pic>
        <p:nvPicPr>
          <p:cNvPr id="2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D6B7CA14-8C86-D04E-A10A-53472198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613762"/>
            <a:ext cx="6781582" cy="36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0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Recommendation/Observations </a:t>
            </a:r>
            <a:endParaRPr lang="en-US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00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9053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813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23" y="1153572"/>
            <a:ext cx="3200817" cy="4461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Lending Performance Summary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1385" y="2455479"/>
            <a:ext cx="408396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073CB60-D063-6EB9-BC49-1E3D0B2C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304" y="591344"/>
            <a:ext cx="7827484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defTabSz="914400" eaLnBrk="1" hangingPunct="1"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</a:pP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Payment Expected with Interest: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454,362,431.76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Payment Expected without Interest: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364,618,850.00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
Payment Received: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396,578,430.16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Expected Profit: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89,743,581.76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
Loss Due to Defaulting: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57,784,001.60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Actual profit: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31,959,580.16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
Profit Achieved to Expected: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35.61%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Company Profit to investment: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8.77%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Expected Company Profit to investment: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24.61%</a:t>
            </a:r>
            <a:endParaRPr lang="en-US" sz="240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2" defTabSz="91440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  <a:p>
            <a:pPr defTabSz="914400" eaLnBrk="1" hangingPunct="1">
              <a:lnSpc>
                <a:spcPct val="90000"/>
              </a:lnSpc>
              <a:spcBef>
                <a:spcPts val="1013"/>
              </a:spcBef>
              <a:buClrTx/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5433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DE72927-1571-EA30-0664-2C867645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079" name="Graphic 3078" descr="Handshake">
            <a:extLst>
              <a:ext uri="{FF2B5EF4-FFF2-40B4-BE49-F238E27FC236}">
                <a16:creationId xmlns:a16="http://schemas.microsoft.com/office/drawing/2014/main" id="{57232BFA-9032-6ED1-8370-28D200E11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4359" y="643466"/>
            <a:ext cx="5568739" cy="5568739"/>
          </a:xfrm>
          <a:prstGeom prst="rect">
            <a:avLst/>
          </a:prstGeom>
        </p:spPr>
      </p:pic>
      <p:sp>
        <p:nvSpPr>
          <p:cNvPr id="3073" name="Rectangle 1">
            <a:extLst>
              <a:ext uri="{FF2B5EF4-FFF2-40B4-BE49-F238E27FC236}">
                <a16:creationId xmlns:a16="http://schemas.microsoft.com/office/drawing/2014/main" id="{2EBED973-F1FD-01A2-658A-75691BA4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64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Analysis Methods</a:t>
            </a:r>
            <a:endParaRPr lang="en-US" u="sng">
              <a:cs typeface="Calibri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Following analysis methods are used to analyze the Lending Case Study Dataset  </a:t>
            </a:r>
            <a:endParaRPr lang="en-US" altLang="en-US" sz="2400">
              <a:cs typeface="Calibri"/>
            </a:endParaRPr>
          </a:p>
          <a:p>
            <a:pPr lvl="2" algn="just" ea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Calibri"/>
                <a:ea typeface="Microsoft YaHei"/>
                <a:cs typeface="Calibri"/>
              </a:rPr>
              <a:t>Univariate Analysis – Analyzing of </a:t>
            </a:r>
            <a:r>
              <a:rPr lang="en-US" sz="2400" u="sng">
                <a:latin typeface="Calibri"/>
                <a:ea typeface="Microsoft YaHei"/>
                <a:cs typeface="Calibri"/>
              </a:rPr>
              <a:t>one variable</a:t>
            </a:r>
            <a:r>
              <a:rPr lang="en-US" sz="2400">
                <a:latin typeface="Calibri"/>
                <a:ea typeface="Microsoft YaHei"/>
                <a:cs typeface="Calibri"/>
              </a:rPr>
              <a:t> at a time </a:t>
            </a:r>
            <a:endParaRPr lang="en-US" altLang="en-US" sz="2400">
              <a:latin typeface="Calibri"/>
              <a:ea typeface="Microsoft YaHei"/>
              <a:cs typeface="Calibri"/>
            </a:endParaRPr>
          </a:p>
          <a:p>
            <a:pPr lvl="2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Calibri"/>
                <a:ea typeface="Microsoft YaHei"/>
                <a:cs typeface="Calibri"/>
              </a:rPr>
              <a:t>Bivariate Analysis – Analyzing of </a:t>
            </a:r>
            <a:r>
              <a:rPr lang="en-US" sz="2400" u="sng">
                <a:latin typeface="Calibri"/>
                <a:ea typeface="Microsoft YaHei"/>
                <a:cs typeface="Calibri"/>
              </a:rPr>
              <a:t>two variable</a:t>
            </a:r>
            <a:r>
              <a:rPr lang="en-US" sz="2400">
                <a:latin typeface="Calibri"/>
                <a:ea typeface="Microsoft YaHei"/>
                <a:cs typeface="Calibri"/>
              </a:rPr>
              <a:t> against each other</a:t>
            </a:r>
          </a:p>
          <a:p>
            <a:pPr eaLnBrk="1" hangingPunct="1">
              <a:lnSpc>
                <a:spcPct val="90000"/>
              </a:lnSpc>
              <a:spcBef>
                <a:spcPts val="1013"/>
              </a:spcBef>
              <a:buClrTx/>
              <a:buFontTx/>
            </a:pPr>
            <a:endParaRPr lang="en-US" altLang="en-US" sz="28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36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Univariate Analysis</a:t>
            </a:r>
            <a:endParaRPr lang="en-US" u="sng">
              <a:latin typeface="Calibri"/>
              <a:ea typeface="Microsoft YaHei"/>
              <a:cs typeface="Calibri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Following U</a:t>
            </a:r>
            <a:r>
              <a:rPr lang="en-US" sz="2400">
                <a:latin typeface="Calibri"/>
                <a:ea typeface="Microsoft YaHei"/>
                <a:cs typeface="Calibri"/>
              </a:rPr>
              <a:t>nivariate Analysis performed on Lending Case Study Dataset</a:t>
            </a:r>
            <a:endParaRPr lang="en-US" altLang="en-US" sz="2400">
              <a:cs typeface="Calibri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Status Analysis</a:t>
            </a:r>
            <a:endParaRPr lang="en-US" altLang="en-US" sz="2400">
              <a:latin typeface="Calibri"/>
              <a:ea typeface="Microsoft YaHei"/>
              <a:cs typeface="Calibri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Interest Rate Distribution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Amount Distribution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Annual Income Distribution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Term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Home Ownership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Employment Length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Application Type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State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Issued Year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endParaRPr lang="en-US" altLang="en-US" sz="2400">
              <a:cs typeface="Calibri"/>
            </a:endParaRPr>
          </a:p>
          <a:p>
            <a:pPr marL="914400" lvl="2" indent="0" algn="just" ea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endParaRPr lang="en-US" sz="2400">
              <a:latin typeface="Calibri"/>
              <a:ea typeface="Microsoft YaHei"/>
              <a:cs typeface="Calibri"/>
            </a:endParaRPr>
          </a:p>
          <a:p>
            <a:pPr eaLnBrk="1" hangingPunct="1">
              <a:lnSpc>
                <a:spcPct val="90000"/>
              </a:lnSpc>
              <a:spcBef>
                <a:spcPts val="1013"/>
              </a:spcBef>
              <a:buClrTx/>
              <a:buFontTx/>
            </a:pPr>
            <a:endParaRPr lang="en-US" altLang="en-US" sz="28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455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710F2FC-2967-7F01-9317-E100A971A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Status Analysis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0E919591-5086-A0F1-9A83-5DC2215A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18BD5-A956-876F-7F16-0E20F06D677B}"/>
              </a:ext>
            </a:extLst>
          </p:cNvPr>
          <p:cNvSpPr txBox="1"/>
          <p:nvPr/>
        </p:nvSpPr>
        <p:spPr>
          <a:xfrm>
            <a:off x="715436" y="5817218"/>
            <a:ext cx="80940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83.80%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Fully Paid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the loan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13.31%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(which means defaulted)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2.89%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are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Current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(which means in the process of paying the installments)</a:t>
            </a:r>
          </a:p>
        </p:txBody>
      </p:sp>
    </p:spTree>
    <p:extLst>
      <p:ext uri="{BB962C8B-B14F-4D97-AF65-F5344CB8AC3E}">
        <p14:creationId xmlns:p14="http://schemas.microsoft.com/office/powerpoint/2010/main" val="38022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6E1585DD-C0DF-9758-A087-766E12996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Interest Rate Distribution Analysis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C6C38D6-5F1C-D820-08E4-907E3C70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058681"/>
            <a:ext cx="6781582" cy="464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38ACB-4FD3-9E92-946B-81CA709ACBC6}"/>
              </a:ext>
            </a:extLst>
          </p:cNvPr>
          <p:cNvSpPr txBox="1"/>
          <p:nvPr/>
        </p:nvSpPr>
        <p:spPr>
          <a:xfrm>
            <a:off x="715436" y="5817218"/>
            <a:ext cx="809408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Interest Rate Distribution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Higher number of loans falling under interest rates between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10%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15%</a:t>
            </a:r>
            <a:b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Number of borrowers gradually getting reduced when the interest rate is higher than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15%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3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6B4F1DE-CB8A-F098-CA9D-572EE2FC3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Amount Distribution Analysis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1392551-F5AC-4AEA-C973-570E0FDC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31" y="1105144"/>
            <a:ext cx="6781582" cy="464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62C78-A023-0351-3283-AFB233253A76}"/>
              </a:ext>
            </a:extLst>
          </p:cNvPr>
          <p:cNvSpPr txBox="1"/>
          <p:nvPr/>
        </p:nvSpPr>
        <p:spPr>
          <a:xfrm>
            <a:off x="715436" y="5817218"/>
            <a:ext cx="80940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Amount Distribution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loan amount falls between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5000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10000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85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C1191A7-4BAA-766C-D4F1-02DDE72C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Income Distribution Analysis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02BDC1F-54F4-B1F9-DAC1-EFCFC34A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05144"/>
            <a:ext cx="6781582" cy="464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02DBC-59A1-452D-1EDE-E1ABCC78CA41}"/>
              </a:ext>
            </a:extLst>
          </p:cNvPr>
          <p:cNvSpPr txBox="1"/>
          <p:nvPr/>
        </p:nvSpPr>
        <p:spPr>
          <a:xfrm>
            <a:off x="715436" y="5817218"/>
            <a:ext cx="113562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Annual Income Distribution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borrowers annual income falls between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40000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60000</a:t>
            </a:r>
            <a:b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Borrower count gradually increases for annual income between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5000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50000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and decreases for annual income between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60000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145000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98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34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Edwin Mathew</dc:creator>
  <cp:revision>2</cp:revision>
  <cp:lastPrinted>1601-01-01T00:00:00Z</cp:lastPrinted>
  <dcterms:created xsi:type="dcterms:W3CDTF">2022-08-06T21:36:55Z</dcterms:created>
  <dcterms:modified xsi:type="dcterms:W3CDTF">2022-08-10T12:31:46Z</dcterms:modified>
</cp:coreProperties>
</file>