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61" r:id="rId17"/>
    <p:sldId id="26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91" r:id="rId31"/>
    <p:sldId id="285" r:id="rId32"/>
    <p:sldId id="286" r:id="rId33"/>
    <p:sldId id="287" r:id="rId34"/>
    <p:sldId id="290" r:id="rId35"/>
    <p:sldId id="288" r:id="rId36"/>
    <p:sldId id="289" r:id="rId37"/>
  </p:sldIdLst>
  <p:sldSz cx="12193588" cy="6858000"/>
  <p:notesSz cx="6858000" cy="9144000"/>
  <p:defaultTextStyle>
    <a:defPPr>
      <a:defRPr lang="en-GB"/>
    </a:defPPr>
    <a:lvl1pPr algn="l" defTabSz="457200" rtl="0" eaLnBrk="0" fontAlgn="base" hangingPunct="0">
      <a:spcBef>
        <a:spcPts val="13"/>
      </a:spcBef>
      <a:spcAft>
        <a:spcPts val="13"/>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1pPr>
    <a:lvl2pPr marL="742950" indent="-285750" algn="l" defTabSz="457200" rtl="0" eaLnBrk="0" fontAlgn="base" hangingPunct="0">
      <a:spcBef>
        <a:spcPts val="13"/>
      </a:spcBef>
      <a:spcAft>
        <a:spcPts val="13"/>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2pPr>
    <a:lvl3pPr marL="1143000" indent="-228600" algn="l" defTabSz="457200" rtl="0" eaLnBrk="0" fontAlgn="base" hangingPunct="0">
      <a:spcBef>
        <a:spcPts val="13"/>
      </a:spcBef>
      <a:spcAft>
        <a:spcPts val="13"/>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3pPr>
    <a:lvl4pPr marL="1600200" indent="-228600" algn="l" defTabSz="457200" rtl="0" eaLnBrk="0" fontAlgn="base" hangingPunct="0">
      <a:spcBef>
        <a:spcPts val="13"/>
      </a:spcBef>
      <a:spcAft>
        <a:spcPts val="13"/>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4pPr>
    <a:lvl5pPr marL="2057400" indent="-228600" algn="l" defTabSz="457200" rtl="0" eaLnBrk="0" fontAlgn="base" hangingPunct="0">
      <a:spcBef>
        <a:spcPts val="13"/>
      </a:spcBef>
      <a:spcAft>
        <a:spcPts val="13"/>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DB271-3A56-46D1-A4F7-4E454AF053B6}" v="3" dt="2022-08-10T15:29:42.050"/>
    <p1510:client id="{1FA4D976-7B1C-4F3E-9765-3891C6100643}" v="15" dt="2022-08-10T09:51:37.145"/>
    <p1510:client id="{4CAD056A-7FB4-420E-824F-C42C9AB5CB9F}" v="185" dt="2022-08-10T14:26:56.909"/>
    <p1510:client id="{64DF12C4-01C1-47B2-BEEC-2204AEEFEFCD}" v="329" dt="2022-08-10T09:48:59.132"/>
    <p1510:client id="{C2950585-56A5-4047-9806-A742F85A2485}" v="326" dt="2022-08-10T12:13:27.534"/>
    <p1510:client id="{F983DF17-E701-4EC9-ADF2-7CC59E7C3E22}" v="285" dt="2022-08-10T11:45:49.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869F35AF-1917-CCD3-2FAB-AFD19156B104}"/>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24502F4E-CF1F-E4DB-B9CD-10D48691D03C}"/>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C0A814DB-CB4F-3075-A53A-A87419C946A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D0001AE3-0666-3B9C-2104-0A88DEA2A03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6DB785A2-4989-0E7D-1B57-F289F5CE3BF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126D83FB-C4A2-C9CF-3FEB-00E7D9D4B56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8AC553B-EC0B-A6B7-2D66-3C5BB2FEEB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6C6C0740-35BE-BD07-6334-DC6D666A50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8AC553B-EC0B-A6B7-2D66-3C5BB2FEEB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6C6C0740-35BE-BD07-6334-DC6D666A50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8AC553B-EC0B-A6B7-2D66-3C5BB2FEEB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6C6C0740-35BE-BD07-6334-DC6D666A50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8AC553B-EC0B-A6B7-2D66-3C5BB2FEEB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6C6C0740-35BE-BD07-6334-DC6D666A50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8AC553B-EC0B-A6B7-2D66-3C5BB2FEEB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6C6C0740-35BE-BD07-6334-DC6D666A50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C0A814DB-CB4F-3075-A53A-A87419C946A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D0001AE3-0666-3B9C-2104-0A88DEA2A03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9522-28DF-F06D-C7D1-C87047E4D8F6}"/>
              </a:ext>
            </a:extLst>
          </p:cNvPr>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47A750-8E57-10B9-14F9-16646BEC50DD}"/>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5FF24-9538-142A-2467-E6AC8EAF087F}"/>
              </a:ext>
            </a:extLst>
          </p:cNvPr>
          <p:cNvSpPr>
            <a:spLocks noGrp="1"/>
          </p:cNvSpPr>
          <p:nvPr>
            <p:ph type="dt"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27172B1D-806A-C185-8EAB-E773C085343E}"/>
              </a:ext>
            </a:extLst>
          </p:cNvPr>
          <p:cNvSpPr>
            <a:spLocks noGrp="1"/>
          </p:cNvSpPr>
          <p:nvPr>
            <p:ph type="sldNum" idx="11"/>
          </p:nvPr>
        </p:nvSpPr>
        <p:spPr/>
        <p:txBody>
          <a:bodyPr/>
          <a:lstStyle>
            <a:lvl1pPr>
              <a:defRPr/>
            </a:lvl1pPr>
          </a:lstStyle>
          <a:p>
            <a:fld id="{8618C601-0816-4118-B106-FFF004EE05F8}" type="slidenum">
              <a:rPr lang="en-GB" altLang="en-US"/>
              <a:pPr/>
              <a:t>‹#›</a:t>
            </a:fld>
            <a:endParaRPr lang="en-GB" altLang="en-US"/>
          </a:p>
        </p:txBody>
      </p:sp>
    </p:spTree>
    <p:extLst>
      <p:ext uri="{BB962C8B-B14F-4D97-AF65-F5344CB8AC3E}">
        <p14:creationId xmlns:p14="http://schemas.microsoft.com/office/powerpoint/2010/main" val="269822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519A-CCCB-1E2E-2B11-6E5741F61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415F6-CA29-DF15-EC54-5C9B6D9AC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9494B-5A66-8470-EB3A-31E3B55DA199}"/>
              </a:ext>
            </a:extLst>
          </p:cNvPr>
          <p:cNvSpPr>
            <a:spLocks noGrp="1"/>
          </p:cNvSpPr>
          <p:nvPr>
            <p:ph type="dt"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E863D0F1-4C1B-C860-85B8-6995A62266E3}"/>
              </a:ext>
            </a:extLst>
          </p:cNvPr>
          <p:cNvSpPr>
            <a:spLocks noGrp="1"/>
          </p:cNvSpPr>
          <p:nvPr>
            <p:ph type="sldNum" idx="11"/>
          </p:nvPr>
        </p:nvSpPr>
        <p:spPr/>
        <p:txBody>
          <a:bodyPr/>
          <a:lstStyle>
            <a:lvl1pPr>
              <a:defRPr/>
            </a:lvl1pPr>
          </a:lstStyle>
          <a:p>
            <a:fld id="{C17B4E99-D629-4BA0-995D-0FEFA607598D}" type="slidenum">
              <a:rPr lang="en-GB" altLang="en-US"/>
              <a:pPr/>
              <a:t>‹#›</a:t>
            </a:fld>
            <a:endParaRPr lang="en-GB" altLang="en-US"/>
          </a:p>
        </p:txBody>
      </p:sp>
    </p:spTree>
    <p:extLst>
      <p:ext uri="{BB962C8B-B14F-4D97-AF65-F5344CB8AC3E}">
        <p14:creationId xmlns:p14="http://schemas.microsoft.com/office/powerpoint/2010/main" val="161625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923C-B120-1869-D844-5B6426B508B7}"/>
              </a:ext>
            </a:extLst>
          </p:cNvPr>
          <p:cNvSpPr>
            <a:spLocks noGrp="1"/>
          </p:cNvSpPr>
          <p:nvPr>
            <p:ph type="title" orient="vert"/>
          </p:nvPr>
        </p:nvSpPr>
        <p:spPr>
          <a:xfrm>
            <a:off x="8724900" y="365125"/>
            <a:ext cx="2627313" cy="58102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F40D0B-27F5-E09B-6AD4-BB7748D51845}"/>
              </a:ext>
            </a:extLst>
          </p:cNvPr>
          <p:cNvSpPr>
            <a:spLocks noGrp="1"/>
          </p:cNvSpPr>
          <p:nvPr>
            <p:ph type="body" orient="vert" idx="1"/>
          </p:nvPr>
        </p:nvSpPr>
        <p:spPr>
          <a:xfrm>
            <a:off x="838200" y="365125"/>
            <a:ext cx="7734300"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0C1B3-8878-18E4-40DF-3A3519F25636}"/>
              </a:ext>
            </a:extLst>
          </p:cNvPr>
          <p:cNvSpPr>
            <a:spLocks noGrp="1"/>
          </p:cNvSpPr>
          <p:nvPr>
            <p:ph type="dt"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E5292AF6-F51F-7E3B-1483-3581D2EA1070}"/>
              </a:ext>
            </a:extLst>
          </p:cNvPr>
          <p:cNvSpPr>
            <a:spLocks noGrp="1"/>
          </p:cNvSpPr>
          <p:nvPr>
            <p:ph type="sldNum" idx="11"/>
          </p:nvPr>
        </p:nvSpPr>
        <p:spPr/>
        <p:txBody>
          <a:bodyPr/>
          <a:lstStyle>
            <a:lvl1pPr>
              <a:defRPr/>
            </a:lvl1pPr>
          </a:lstStyle>
          <a:p>
            <a:fld id="{266A1B07-A2CA-4938-8857-D31E3DC67433}" type="slidenum">
              <a:rPr lang="en-GB" altLang="en-US"/>
              <a:pPr/>
              <a:t>‹#›</a:t>
            </a:fld>
            <a:endParaRPr lang="en-GB" altLang="en-US"/>
          </a:p>
        </p:txBody>
      </p:sp>
    </p:spTree>
    <p:extLst>
      <p:ext uri="{BB962C8B-B14F-4D97-AF65-F5344CB8AC3E}">
        <p14:creationId xmlns:p14="http://schemas.microsoft.com/office/powerpoint/2010/main" val="226726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35FD-56E5-F057-5EAC-7D7B9A6AB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0AC5B-E013-919B-34D9-599A2FBB29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E01D-9EB1-5FDA-E79D-3B978F4CB037}"/>
              </a:ext>
            </a:extLst>
          </p:cNvPr>
          <p:cNvSpPr>
            <a:spLocks noGrp="1"/>
          </p:cNvSpPr>
          <p:nvPr>
            <p:ph type="dt"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54A41445-5F74-F423-9227-BCA85D9ECB6C}"/>
              </a:ext>
            </a:extLst>
          </p:cNvPr>
          <p:cNvSpPr>
            <a:spLocks noGrp="1"/>
          </p:cNvSpPr>
          <p:nvPr>
            <p:ph type="sldNum" idx="11"/>
          </p:nvPr>
        </p:nvSpPr>
        <p:spPr/>
        <p:txBody>
          <a:bodyPr/>
          <a:lstStyle>
            <a:lvl1pPr>
              <a:defRPr/>
            </a:lvl1pPr>
          </a:lstStyle>
          <a:p>
            <a:fld id="{F2C82115-8166-471E-A73F-44DF26C04A08}" type="slidenum">
              <a:rPr lang="en-GB" altLang="en-US"/>
              <a:pPr/>
              <a:t>‹#›</a:t>
            </a:fld>
            <a:endParaRPr lang="en-GB" altLang="en-US"/>
          </a:p>
        </p:txBody>
      </p:sp>
    </p:spTree>
    <p:extLst>
      <p:ext uri="{BB962C8B-B14F-4D97-AF65-F5344CB8AC3E}">
        <p14:creationId xmlns:p14="http://schemas.microsoft.com/office/powerpoint/2010/main" val="228226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A6EA-9C29-EC19-B6BD-C67F6D42F00E}"/>
              </a:ext>
            </a:extLst>
          </p:cNvPr>
          <p:cNvSpPr>
            <a:spLocks noGrp="1"/>
          </p:cNvSpPr>
          <p:nvPr>
            <p:ph type="title"/>
          </p:nvPr>
        </p:nvSpPr>
        <p:spPr>
          <a:xfrm>
            <a:off x="831850" y="1709738"/>
            <a:ext cx="10517188"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FE73A-FA9D-1613-0F2C-931B2CDC1E42}"/>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BF00564-86DF-6CD8-A4B1-741A542307DE}"/>
              </a:ext>
            </a:extLst>
          </p:cNvPr>
          <p:cNvSpPr>
            <a:spLocks noGrp="1"/>
          </p:cNvSpPr>
          <p:nvPr>
            <p:ph type="dt"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890265D2-441B-035E-E81C-DE37EE5C34E0}"/>
              </a:ext>
            </a:extLst>
          </p:cNvPr>
          <p:cNvSpPr>
            <a:spLocks noGrp="1"/>
          </p:cNvSpPr>
          <p:nvPr>
            <p:ph type="sldNum" idx="11"/>
          </p:nvPr>
        </p:nvSpPr>
        <p:spPr/>
        <p:txBody>
          <a:bodyPr/>
          <a:lstStyle>
            <a:lvl1pPr>
              <a:defRPr/>
            </a:lvl1pPr>
          </a:lstStyle>
          <a:p>
            <a:fld id="{5F5B1989-AA50-45AA-8186-BE016E82009C}" type="slidenum">
              <a:rPr lang="en-GB" altLang="en-US"/>
              <a:pPr/>
              <a:t>‹#›</a:t>
            </a:fld>
            <a:endParaRPr lang="en-GB" altLang="en-US"/>
          </a:p>
        </p:txBody>
      </p:sp>
    </p:spTree>
    <p:extLst>
      <p:ext uri="{BB962C8B-B14F-4D97-AF65-F5344CB8AC3E}">
        <p14:creationId xmlns:p14="http://schemas.microsoft.com/office/powerpoint/2010/main" val="308390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C721-DA2F-F421-EDA1-31D5D1464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E54B6-E332-FA6B-112F-DD15B07109F3}"/>
              </a:ext>
            </a:extLst>
          </p:cNvPr>
          <p:cNvSpPr>
            <a:spLocks noGrp="1"/>
          </p:cNvSpPr>
          <p:nvPr>
            <p:ph sz="half" idx="1"/>
          </p:nvPr>
        </p:nvSpPr>
        <p:spPr>
          <a:xfrm>
            <a:off x="838200" y="1825625"/>
            <a:ext cx="5180013"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1E0B7-D9EE-1D31-C996-3A207AE6A193}"/>
              </a:ext>
            </a:extLst>
          </p:cNvPr>
          <p:cNvSpPr>
            <a:spLocks noGrp="1"/>
          </p:cNvSpPr>
          <p:nvPr>
            <p:ph sz="half" idx="2"/>
          </p:nvPr>
        </p:nvSpPr>
        <p:spPr>
          <a:xfrm>
            <a:off x="6170613" y="1825625"/>
            <a:ext cx="5181600"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3AD2C9-93CC-1D4E-6DFB-2372A2276125}"/>
              </a:ext>
            </a:extLst>
          </p:cNvPr>
          <p:cNvSpPr>
            <a:spLocks noGrp="1"/>
          </p:cNvSpPr>
          <p:nvPr>
            <p:ph type="dt" idx="10"/>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3AD5890-4550-FF61-C177-E4952E56D612}"/>
              </a:ext>
            </a:extLst>
          </p:cNvPr>
          <p:cNvSpPr>
            <a:spLocks noGrp="1"/>
          </p:cNvSpPr>
          <p:nvPr>
            <p:ph type="sldNum" idx="11"/>
          </p:nvPr>
        </p:nvSpPr>
        <p:spPr/>
        <p:txBody>
          <a:bodyPr/>
          <a:lstStyle>
            <a:lvl1pPr>
              <a:defRPr/>
            </a:lvl1pPr>
          </a:lstStyle>
          <a:p>
            <a:fld id="{5A13419A-3A13-4F1B-B319-F7D0E54A6A6B}" type="slidenum">
              <a:rPr lang="en-GB" altLang="en-US"/>
              <a:pPr/>
              <a:t>‹#›</a:t>
            </a:fld>
            <a:endParaRPr lang="en-GB" altLang="en-US"/>
          </a:p>
        </p:txBody>
      </p:sp>
    </p:spTree>
    <p:extLst>
      <p:ext uri="{BB962C8B-B14F-4D97-AF65-F5344CB8AC3E}">
        <p14:creationId xmlns:p14="http://schemas.microsoft.com/office/powerpoint/2010/main" val="335598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5E94-51D2-4E3B-B58B-67794DA7C4FE}"/>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707D8-A255-AA68-48F5-AF432DE94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99C2A-B1F0-4283-8B45-038627F09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AF4BE-61F1-F386-1749-DAD52B228D91}"/>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FD067-4CDE-C641-49DB-5FE75DC1F435}"/>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9E5A2-1BBC-7D1C-9723-6B0ECF3079EB}"/>
              </a:ext>
            </a:extLst>
          </p:cNvPr>
          <p:cNvSpPr>
            <a:spLocks noGrp="1"/>
          </p:cNvSpPr>
          <p:nvPr>
            <p:ph type="dt" idx="10"/>
          </p:nvPr>
        </p:nvSpPr>
        <p:spPr/>
        <p:txBody>
          <a:bodyPr/>
          <a:lstStyle>
            <a:lvl1pPr>
              <a:defRPr/>
            </a:lvl1pPr>
          </a:lstStyle>
          <a:p>
            <a:endParaRPr lang="en-GB" altLang="en-US"/>
          </a:p>
        </p:txBody>
      </p:sp>
      <p:sp>
        <p:nvSpPr>
          <p:cNvPr id="8" name="Slide Number Placeholder 7">
            <a:extLst>
              <a:ext uri="{FF2B5EF4-FFF2-40B4-BE49-F238E27FC236}">
                <a16:creationId xmlns:a16="http://schemas.microsoft.com/office/drawing/2014/main" id="{AD0E6C90-80D0-788D-F595-678584DD96B6}"/>
              </a:ext>
            </a:extLst>
          </p:cNvPr>
          <p:cNvSpPr>
            <a:spLocks noGrp="1"/>
          </p:cNvSpPr>
          <p:nvPr>
            <p:ph type="sldNum" idx="11"/>
          </p:nvPr>
        </p:nvSpPr>
        <p:spPr/>
        <p:txBody>
          <a:bodyPr/>
          <a:lstStyle>
            <a:lvl1pPr>
              <a:defRPr/>
            </a:lvl1pPr>
          </a:lstStyle>
          <a:p>
            <a:fld id="{2438E5E7-01FE-432B-93BC-D7C1D865A96C}" type="slidenum">
              <a:rPr lang="en-GB" altLang="en-US"/>
              <a:pPr/>
              <a:t>‹#›</a:t>
            </a:fld>
            <a:endParaRPr lang="en-GB" altLang="en-US"/>
          </a:p>
        </p:txBody>
      </p:sp>
    </p:spTree>
    <p:extLst>
      <p:ext uri="{BB962C8B-B14F-4D97-AF65-F5344CB8AC3E}">
        <p14:creationId xmlns:p14="http://schemas.microsoft.com/office/powerpoint/2010/main" val="313019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375F-4879-BBEA-A9A5-6DCABA3B7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E03256-2222-1264-3DB5-92896145F913}"/>
              </a:ext>
            </a:extLst>
          </p:cNvPr>
          <p:cNvSpPr>
            <a:spLocks noGrp="1"/>
          </p:cNvSpPr>
          <p:nvPr>
            <p:ph type="dt" idx="10"/>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E4E9DD0C-F19D-5192-A36A-757FD44A2B92}"/>
              </a:ext>
            </a:extLst>
          </p:cNvPr>
          <p:cNvSpPr>
            <a:spLocks noGrp="1"/>
          </p:cNvSpPr>
          <p:nvPr>
            <p:ph type="sldNum" idx="11"/>
          </p:nvPr>
        </p:nvSpPr>
        <p:spPr/>
        <p:txBody>
          <a:bodyPr/>
          <a:lstStyle>
            <a:lvl1pPr>
              <a:defRPr/>
            </a:lvl1pPr>
          </a:lstStyle>
          <a:p>
            <a:fld id="{1C35BEF8-500E-40B2-9A6E-60DA6BF5F7F2}" type="slidenum">
              <a:rPr lang="en-GB" altLang="en-US"/>
              <a:pPr/>
              <a:t>‹#›</a:t>
            </a:fld>
            <a:endParaRPr lang="en-GB" altLang="en-US"/>
          </a:p>
        </p:txBody>
      </p:sp>
    </p:spTree>
    <p:extLst>
      <p:ext uri="{BB962C8B-B14F-4D97-AF65-F5344CB8AC3E}">
        <p14:creationId xmlns:p14="http://schemas.microsoft.com/office/powerpoint/2010/main" val="277366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284E7-A6A9-7390-ED47-177CBBF3F051}"/>
              </a:ext>
            </a:extLst>
          </p:cNvPr>
          <p:cNvSpPr>
            <a:spLocks noGrp="1"/>
          </p:cNvSpPr>
          <p:nvPr>
            <p:ph type="dt" idx="10"/>
          </p:nvPr>
        </p:nvSpPr>
        <p:spPr/>
        <p:txBody>
          <a:bodyPr/>
          <a:lstStyle>
            <a:lvl1pPr>
              <a:defRPr/>
            </a:lvl1pPr>
          </a:lstStyle>
          <a:p>
            <a:endParaRPr lang="en-GB" altLang="en-US"/>
          </a:p>
        </p:txBody>
      </p:sp>
      <p:sp>
        <p:nvSpPr>
          <p:cNvPr id="3" name="Slide Number Placeholder 2">
            <a:extLst>
              <a:ext uri="{FF2B5EF4-FFF2-40B4-BE49-F238E27FC236}">
                <a16:creationId xmlns:a16="http://schemas.microsoft.com/office/drawing/2014/main" id="{F7ABD555-ADC0-579B-A4DF-6C8D42646B9B}"/>
              </a:ext>
            </a:extLst>
          </p:cNvPr>
          <p:cNvSpPr>
            <a:spLocks noGrp="1"/>
          </p:cNvSpPr>
          <p:nvPr>
            <p:ph type="sldNum" idx="11"/>
          </p:nvPr>
        </p:nvSpPr>
        <p:spPr/>
        <p:txBody>
          <a:bodyPr/>
          <a:lstStyle>
            <a:lvl1pPr>
              <a:defRPr/>
            </a:lvl1pPr>
          </a:lstStyle>
          <a:p>
            <a:fld id="{95B6E290-A454-4ADC-A757-52780CE95D81}" type="slidenum">
              <a:rPr lang="en-GB" altLang="en-US"/>
              <a:pPr/>
              <a:t>‹#›</a:t>
            </a:fld>
            <a:endParaRPr lang="en-GB" altLang="en-US"/>
          </a:p>
        </p:txBody>
      </p:sp>
    </p:spTree>
    <p:extLst>
      <p:ext uri="{BB962C8B-B14F-4D97-AF65-F5344CB8AC3E}">
        <p14:creationId xmlns:p14="http://schemas.microsoft.com/office/powerpoint/2010/main" val="151366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0862-C03D-B644-AD4C-04DC85A8C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BDCA63-C18E-081C-253F-A7DC5B714C71}"/>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DE2550-6805-277C-6D80-3C20EF2D9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B7591-0F52-2F4E-440C-13A1C262EEF8}"/>
              </a:ext>
            </a:extLst>
          </p:cNvPr>
          <p:cNvSpPr>
            <a:spLocks noGrp="1"/>
          </p:cNvSpPr>
          <p:nvPr>
            <p:ph type="dt" idx="10"/>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645FF2B2-64DF-7EE5-D25F-4D4BCEA209B5}"/>
              </a:ext>
            </a:extLst>
          </p:cNvPr>
          <p:cNvSpPr>
            <a:spLocks noGrp="1"/>
          </p:cNvSpPr>
          <p:nvPr>
            <p:ph type="sldNum" idx="11"/>
          </p:nvPr>
        </p:nvSpPr>
        <p:spPr/>
        <p:txBody>
          <a:bodyPr/>
          <a:lstStyle>
            <a:lvl1pPr>
              <a:defRPr/>
            </a:lvl1pPr>
          </a:lstStyle>
          <a:p>
            <a:fld id="{50B55EE3-A67A-4B75-A292-4F98B9E9E712}" type="slidenum">
              <a:rPr lang="en-GB" altLang="en-US"/>
              <a:pPr/>
              <a:t>‹#›</a:t>
            </a:fld>
            <a:endParaRPr lang="en-GB" altLang="en-US"/>
          </a:p>
        </p:txBody>
      </p:sp>
    </p:spTree>
    <p:extLst>
      <p:ext uri="{BB962C8B-B14F-4D97-AF65-F5344CB8AC3E}">
        <p14:creationId xmlns:p14="http://schemas.microsoft.com/office/powerpoint/2010/main" val="22161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503E-07CD-FF7B-608D-B321AFD33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EF276-D82E-13E5-ABD7-FB4310FB7F24}"/>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9CD8B-F2B9-429E-DD30-14730DB33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89357-56E7-EBED-8A2C-E9E1CC58E4CB}"/>
              </a:ext>
            </a:extLst>
          </p:cNvPr>
          <p:cNvSpPr>
            <a:spLocks noGrp="1"/>
          </p:cNvSpPr>
          <p:nvPr>
            <p:ph type="dt" idx="10"/>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E4A6D829-46BC-3631-09A8-AC2E440B58DA}"/>
              </a:ext>
            </a:extLst>
          </p:cNvPr>
          <p:cNvSpPr>
            <a:spLocks noGrp="1"/>
          </p:cNvSpPr>
          <p:nvPr>
            <p:ph type="sldNum" idx="11"/>
          </p:nvPr>
        </p:nvSpPr>
        <p:spPr/>
        <p:txBody>
          <a:bodyPr/>
          <a:lstStyle>
            <a:lvl1pPr>
              <a:defRPr/>
            </a:lvl1pPr>
          </a:lstStyle>
          <a:p>
            <a:fld id="{5B9CB9D2-F1BD-4A20-8192-32733726818B}" type="slidenum">
              <a:rPr lang="en-GB" altLang="en-US"/>
              <a:pPr/>
              <a:t>‹#›</a:t>
            </a:fld>
            <a:endParaRPr lang="en-GB" altLang="en-US"/>
          </a:p>
        </p:txBody>
      </p:sp>
    </p:spTree>
    <p:extLst>
      <p:ext uri="{BB962C8B-B14F-4D97-AF65-F5344CB8AC3E}">
        <p14:creationId xmlns:p14="http://schemas.microsoft.com/office/powerpoint/2010/main" val="2006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75AC026E-50F6-4040-F2D6-0F429970DBA7}"/>
              </a:ext>
            </a:extLst>
          </p:cNvPr>
          <p:cNvSpPr>
            <a:spLocks noGrp="1" noChangeArrowheads="1"/>
          </p:cNvSpPr>
          <p:nvPr>
            <p:ph type="title"/>
          </p:nvPr>
        </p:nvSpPr>
        <p:spPr bwMode="auto">
          <a:xfrm>
            <a:off x="838200" y="365125"/>
            <a:ext cx="105140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971EEE04-ABB3-708F-F6D7-90001C71D59D}"/>
              </a:ext>
            </a:extLst>
          </p:cNvPr>
          <p:cNvSpPr>
            <a:spLocks noGrp="1" noChangeArrowheads="1"/>
          </p:cNvSpPr>
          <p:nvPr>
            <p:ph type="body" idx="1"/>
          </p:nvPr>
        </p:nvSpPr>
        <p:spPr bwMode="auto">
          <a:xfrm>
            <a:off x="838200" y="1825625"/>
            <a:ext cx="105140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D11F0337-6AD8-7EE5-9389-71ED716FABD3}"/>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898989"/>
                </a:solidFill>
                <a:cs typeface="Segoe UI" panose="020B0502040204020203" pitchFamily="34" charset="0"/>
              </a:defRPr>
            </a:lvl1pPr>
          </a:lstStyle>
          <a:p>
            <a:endParaRPr lang="en-GB" altLang="en-US"/>
          </a:p>
        </p:txBody>
      </p:sp>
      <p:sp>
        <p:nvSpPr>
          <p:cNvPr id="1028" name="Text Box 4">
            <a:extLst>
              <a:ext uri="{FF2B5EF4-FFF2-40B4-BE49-F238E27FC236}">
                <a16:creationId xmlns:a16="http://schemas.microsoft.com/office/drawing/2014/main" id="{F4F705F4-F483-6848-A1E3-B59F1731628E}"/>
              </a:ext>
            </a:extLst>
          </p:cNvPr>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a:extLst>
              <a:ext uri="{FF2B5EF4-FFF2-40B4-BE49-F238E27FC236}">
                <a16:creationId xmlns:a16="http://schemas.microsoft.com/office/drawing/2014/main" id="{3B5E7CDF-CF7B-055B-29FA-F70D38E80E9D}"/>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898989"/>
                </a:solidFill>
                <a:cs typeface="Segoe UI" panose="020B0502040204020203" pitchFamily="34" charset="0"/>
              </a:defRPr>
            </a:lvl1pPr>
          </a:lstStyle>
          <a:p>
            <a:fld id="{B24E7C15-A457-4AAA-B0A9-14943C437F6F}"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marL="11430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marL="16002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marL="20574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fontAlgn="base">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fontAlgn="base">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fontAlgn="base">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fontAlgn="base">
        <a:lnSpc>
          <a:spcPct val="90000"/>
        </a:lnSpc>
        <a:spcBef>
          <a:spcPts val="513"/>
        </a:spcBef>
        <a:spcAft>
          <a:spcPts val="13"/>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90000"/>
        </a:lnSpc>
        <a:spcBef>
          <a:spcPts val="513"/>
        </a:spcBef>
        <a:spcAft>
          <a:spcPts val="13"/>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2EBED973-F1FD-01A2-658A-75691BA4836E}"/>
              </a:ext>
            </a:extLst>
          </p:cNvPr>
          <p:cNvSpPr>
            <a:spLocks noChangeArrowheads="1"/>
          </p:cNvSpPr>
          <p:nvPr/>
        </p:nvSpPr>
        <p:spPr bwMode="auto">
          <a:xfrm>
            <a:off x="0" y="0"/>
            <a:ext cx="12188825"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Text Box 2">
            <a:extLst>
              <a:ext uri="{FF2B5EF4-FFF2-40B4-BE49-F238E27FC236}">
                <a16:creationId xmlns:a16="http://schemas.microsoft.com/office/drawing/2014/main" id="{587709BF-422A-F98A-463F-0D5ED43EB499}"/>
              </a:ext>
            </a:extLst>
          </p:cNvPr>
          <p:cNvSpPr txBox="1">
            <a:spLocks noChangeArrowheads="1"/>
          </p:cNvSpPr>
          <p:nvPr/>
        </p:nvSpPr>
        <p:spPr bwMode="auto">
          <a:xfrm>
            <a:off x="638175" y="457200"/>
            <a:ext cx="10910888"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eaLnBrk="1" hangingPunct="1">
              <a:lnSpc>
                <a:spcPct val="90000"/>
              </a:lnSpc>
              <a:buClrTx/>
              <a:buFontTx/>
              <a:buNone/>
            </a:pPr>
            <a:r>
              <a:rPr lang="en-US" altLang="en-US" sz="5400" b="1">
                <a:latin typeface="Calibri Light"/>
                <a:ea typeface="Microsoft YaHei"/>
                <a:cs typeface="Calibri Light"/>
              </a:rPr>
              <a:t>LENDING CLUB CASE STUDY</a:t>
            </a:r>
          </a:p>
        </p:txBody>
      </p:sp>
      <p:sp>
        <p:nvSpPr>
          <p:cNvPr id="3075" name="Text Box 3">
            <a:extLst>
              <a:ext uri="{FF2B5EF4-FFF2-40B4-BE49-F238E27FC236}">
                <a16:creationId xmlns:a16="http://schemas.microsoft.com/office/drawing/2014/main" id="{2DE72927-1571-EA30-0664-2C867645E35A}"/>
              </a:ext>
            </a:extLst>
          </p:cNvPr>
          <p:cNvSpPr txBox="1">
            <a:spLocks noChangeArrowheads="1"/>
          </p:cNvSpPr>
          <p:nvPr/>
        </p:nvSpPr>
        <p:spPr bwMode="auto">
          <a:xfrm>
            <a:off x="646935" y="3332382"/>
            <a:ext cx="1091088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eaLnBrk="1" hangingPunct="1">
              <a:lnSpc>
                <a:spcPct val="90000"/>
              </a:lnSpc>
              <a:spcBef>
                <a:spcPts val="1013"/>
              </a:spcBef>
              <a:buClrTx/>
            </a:pPr>
            <a:r>
              <a:rPr lang="en-US" altLang="en-US" sz="2800" b="1">
                <a:latin typeface="Calibri"/>
                <a:ea typeface="Microsoft YaHei"/>
                <a:cs typeface="Calibri"/>
              </a:rPr>
              <a:t>Solution By</a:t>
            </a:r>
          </a:p>
          <a:p>
            <a:pPr algn="ctr">
              <a:lnSpc>
                <a:spcPct val="90000"/>
              </a:lnSpc>
              <a:spcBef>
                <a:spcPts val="1013"/>
              </a:spcBef>
              <a:buClrTx/>
            </a:pPr>
            <a:r>
              <a:rPr lang="en-US" altLang="en-US" sz="2400">
                <a:latin typeface="Calibri"/>
                <a:ea typeface="Microsoft YaHei"/>
                <a:cs typeface="Calibri"/>
              </a:rPr>
              <a:t>EDWIN MATHEW </a:t>
            </a:r>
            <a:endParaRPr lang="en-US" altLang="en-US" sz="2400">
              <a:cs typeface="Calibri"/>
            </a:endParaRPr>
          </a:p>
          <a:p>
            <a:pPr algn="ctr" eaLnBrk="1" hangingPunct="1">
              <a:lnSpc>
                <a:spcPct val="90000"/>
              </a:lnSpc>
              <a:spcBef>
                <a:spcPts val="1013"/>
              </a:spcBef>
              <a:buClrTx/>
              <a:buFontTx/>
              <a:buNone/>
            </a:pPr>
            <a:r>
              <a:rPr lang="en-US" altLang="en-US" sz="2400">
                <a:latin typeface="Calibri"/>
                <a:ea typeface="Microsoft YaHei"/>
                <a:cs typeface="Calibri"/>
              </a:rPr>
              <a:t>ISHKHAN MARZOOK</a:t>
            </a:r>
          </a:p>
        </p:txBody>
      </p:sp>
      <p:sp>
        <p:nvSpPr>
          <p:cNvPr id="3076" name="Rectangle 4">
            <a:extLst>
              <a:ext uri="{FF2B5EF4-FFF2-40B4-BE49-F238E27FC236}">
                <a16:creationId xmlns:a16="http://schemas.microsoft.com/office/drawing/2014/main" id="{97D8EB67-8446-88B9-7EF5-833B04DE0FFA}"/>
              </a:ext>
            </a:extLst>
          </p:cNvPr>
          <p:cNvSpPr>
            <a:spLocks noChangeArrowheads="1"/>
          </p:cNvSpPr>
          <p:nvPr/>
        </p:nvSpPr>
        <p:spPr bwMode="auto">
          <a:xfrm>
            <a:off x="4449763" y="1851025"/>
            <a:ext cx="3292475" cy="17463"/>
          </a:xfrm>
          <a:prstGeom prst="rect">
            <a:avLst/>
          </a:prstGeom>
          <a:solidFill>
            <a:srgbClr val="ED7D31"/>
          </a:solidFill>
          <a:ln w="41400" cap="rnd">
            <a:solidFill>
              <a:srgbClr val="ED7D3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AAF46669-34D6-6C02-6267-983391637881}"/>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Loan Term Analysis</a:t>
            </a:r>
          </a:p>
        </p:txBody>
      </p:sp>
      <p:pic>
        <p:nvPicPr>
          <p:cNvPr id="4" name="Picture 4" descr="Chart, bar chart&#10;&#10;Description automatically generated">
            <a:extLst>
              <a:ext uri="{FF2B5EF4-FFF2-40B4-BE49-F238E27FC236}">
                <a16:creationId xmlns:a16="http://schemas.microsoft.com/office/drawing/2014/main" id="{ADC20765-36EB-2191-AD14-CDFF6C09A0CC}"/>
              </a:ext>
            </a:extLst>
          </p:cNvPr>
          <p:cNvPicPr>
            <a:picLocks noChangeAspect="1"/>
          </p:cNvPicPr>
          <p:nvPr/>
        </p:nvPicPr>
        <p:blipFill>
          <a:blip r:embed="rId2"/>
          <a:stretch>
            <a:fillRect/>
          </a:stretch>
        </p:blipFill>
        <p:spPr>
          <a:xfrm>
            <a:off x="4777938" y="1113621"/>
            <a:ext cx="6781582" cy="4628429"/>
          </a:xfrm>
          <a:prstGeom prst="rect">
            <a:avLst/>
          </a:prstGeom>
        </p:spPr>
      </p:pic>
      <p:sp>
        <p:nvSpPr>
          <p:cNvPr id="7" name="TextBox 6">
            <a:extLst>
              <a:ext uri="{FF2B5EF4-FFF2-40B4-BE49-F238E27FC236}">
                <a16:creationId xmlns:a16="http://schemas.microsoft.com/office/drawing/2014/main" id="{FDB21AE2-AE8A-B697-4712-97E5B8C7B9C4}"/>
              </a:ext>
            </a:extLst>
          </p:cNvPr>
          <p:cNvSpPr txBox="1"/>
          <p:nvPr/>
        </p:nvSpPr>
        <p:spPr>
          <a:xfrm>
            <a:off x="715436" y="5817218"/>
            <a:ext cx="113562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Term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72.81%</a:t>
            </a:r>
            <a:r>
              <a:rPr lang="en-US" sz="1400">
                <a:solidFill>
                  <a:schemeClr val="tx1"/>
                </a:solidFill>
                <a:latin typeface="Calibri"/>
                <a:ea typeface="Microsoft YaHei"/>
                <a:cs typeface="Calibri"/>
              </a:rPr>
              <a:t> loans are termed for 36 months</a:t>
            </a:r>
            <a:br>
              <a:rPr lang="en-US" sz="1400">
                <a:solidFill>
                  <a:schemeClr val="tx1"/>
                </a:solidFill>
                <a:latin typeface="Calibri"/>
                <a:ea typeface="Microsoft YaHei"/>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27.19%</a:t>
            </a:r>
            <a:r>
              <a:rPr lang="en-US" sz="1400">
                <a:solidFill>
                  <a:schemeClr val="tx1"/>
                </a:solidFill>
                <a:latin typeface="Calibri"/>
                <a:ea typeface="Microsoft YaHei"/>
                <a:cs typeface="Calibri"/>
              </a:rPr>
              <a:t> loans are termed for 60 months</a:t>
            </a:r>
            <a:endParaRPr lang="en-US">
              <a:solidFill>
                <a:schemeClr val="tx1"/>
              </a:solidFill>
              <a:cs typeface="Calibri"/>
            </a:endParaRPr>
          </a:p>
        </p:txBody>
      </p:sp>
    </p:spTree>
    <p:extLst>
      <p:ext uri="{BB962C8B-B14F-4D97-AF65-F5344CB8AC3E}">
        <p14:creationId xmlns:p14="http://schemas.microsoft.com/office/powerpoint/2010/main" val="62755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AE362CFA-01F4-BB28-FB4D-38F78F3AEF68}"/>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Home Ownership Analysis </a:t>
            </a:r>
          </a:p>
        </p:txBody>
      </p:sp>
      <p:pic>
        <p:nvPicPr>
          <p:cNvPr id="4" name="Picture 4" descr="Chart, bar chart&#10;&#10;Description automatically generated">
            <a:extLst>
              <a:ext uri="{FF2B5EF4-FFF2-40B4-BE49-F238E27FC236}">
                <a16:creationId xmlns:a16="http://schemas.microsoft.com/office/drawing/2014/main" id="{D4A9F732-458D-1E2D-A40C-3FF01B34489D}"/>
              </a:ext>
            </a:extLst>
          </p:cNvPr>
          <p:cNvPicPr>
            <a:picLocks noChangeAspect="1"/>
          </p:cNvPicPr>
          <p:nvPr/>
        </p:nvPicPr>
        <p:blipFill>
          <a:blip r:embed="rId2"/>
          <a:stretch>
            <a:fillRect/>
          </a:stretch>
        </p:blipFill>
        <p:spPr>
          <a:xfrm>
            <a:off x="4777938" y="1113621"/>
            <a:ext cx="6781582" cy="4628429"/>
          </a:xfrm>
          <a:prstGeom prst="rect">
            <a:avLst/>
          </a:prstGeom>
        </p:spPr>
      </p:pic>
      <p:sp>
        <p:nvSpPr>
          <p:cNvPr id="6" name="TextBox 5">
            <a:extLst>
              <a:ext uri="{FF2B5EF4-FFF2-40B4-BE49-F238E27FC236}">
                <a16:creationId xmlns:a16="http://schemas.microsoft.com/office/drawing/2014/main" id="{8F906B7C-79D8-D08E-6B1F-7C7A680E6363}"/>
              </a:ext>
            </a:extLst>
          </p:cNvPr>
          <p:cNvSpPr txBox="1"/>
          <p:nvPr/>
        </p:nvSpPr>
        <p:spPr>
          <a:xfrm>
            <a:off x="715436" y="5817218"/>
            <a:ext cx="1135623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Home Ownership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49.41%</a:t>
            </a:r>
            <a:r>
              <a:rPr lang="en-US" sz="1400">
                <a:solidFill>
                  <a:schemeClr val="tx1"/>
                </a:solidFill>
                <a:latin typeface="Calibri"/>
                <a:ea typeface="Microsoft YaHei"/>
                <a:cs typeface="Calibri"/>
              </a:rPr>
              <a:t> of the borrowers have </a:t>
            </a:r>
            <a:r>
              <a:rPr lang="en-US" sz="1400" b="1">
                <a:solidFill>
                  <a:schemeClr val="tx1"/>
                </a:solidFill>
                <a:latin typeface="Calibri"/>
                <a:ea typeface="Microsoft YaHei"/>
                <a:cs typeface="Calibri"/>
              </a:rPr>
              <a:t>rent</a:t>
            </a:r>
            <a:r>
              <a:rPr lang="en-US" sz="1400">
                <a:solidFill>
                  <a:schemeClr val="tx1"/>
                </a:solidFill>
                <a:latin typeface="Calibri"/>
                <a:ea typeface="Microsoft YaHei"/>
                <a:cs typeface="Calibri"/>
              </a:rPr>
              <a:t> house</a:t>
            </a:r>
            <a:br>
              <a:rPr lang="en-US" sz="1400">
                <a:solidFill>
                  <a:schemeClr val="tx1"/>
                </a:solidFill>
                <a:latin typeface="Calibri"/>
                <a:ea typeface="Microsoft YaHei"/>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43.12%</a:t>
            </a:r>
            <a:r>
              <a:rPr lang="en-US" sz="1400">
                <a:solidFill>
                  <a:schemeClr val="tx1"/>
                </a:solidFill>
                <a:latin typeface="Calibri"/>
                <a:ea typeface="Microsoft YaHei"/>
                <a:cs typeface="Calibri"/>
              </a:rPr>
              <a:t> of the borrowers have </a:t>
            </a:r>
            <a:r>
              <a:rPr lang="en-US" sz="1400" b="1">
                <a:solidFill>
                  <a:schemeClr val="tx1"/>
                </a:solidFill>
                <a:latin typeface="Calibri"/>
                <a:ea typeface="Microsoft YaHei"/>
                <a:cs typeface="Calibri"/>
              </a:rPr>
              <a:t>mortgage</a:t>
            </a:r>
            <a:r>
              <a:rPr lang="en-US" sz="1400">
                <a:solidFill>
                  <a:schemeClr val="tx1"/>
                </a:solidFill>
                <a:latin typeface="Calibri"/>
                <a:ea typeface="Microsoft YaHei"/>
                <a:cs typeface="Calibri"/>
              </a:rPr>
              <a:t> house</a:t>
            </a:r>
            <a:br>
              <a:rPr lang="en-US" sz="1400">
                <a:solidFill>
                  <a:schemeClr val="tx1"/>
                </a:solidFill>
                <a:latin typeface="Calibri"/>
                <a:ea typeface="Microsoft YaHei"/>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7.21%</a:t>
            </a:r>
            <a:r>
              <a:rPr lang="en-US" sz="1400">
                <a:solidFill>
                  <a:schemeClr val="tx1"/>
                </a:solidFill>
                <a:latin typeface="Calibri"/>
                <a:ea typeface="Microsoft YaHei"/>
                <a:cs typeface="Calibri"/>
              </a:rPr>
              <a:t> of the borrowers have </a:t>
            </a:r>
            <a:r>
              <a:rPr lang="en-US" sz="1400" b="1">
                <a:solidFill>
                  <a:schemeClr val="tx1"/>
                </a:solidFill>
                <a:latin typeface="Calibri"/>
                <a:ea typeface="Microsoft YaHei"/>
                <a:cs typeface="Calibri"/>
              </a:rPr>
              <a:t>own</a:t>
            </a:r>
            <a:r>
              <a:rPr lang="en-US" sz="1400">
                <a:solidFill>
                  <a:schemeClr val="tx1"/>
                </a:solidFill>
                <a:latin typeface="Calibri"/>
                <a:ea typeface="Microsoft YaHei"/>
                <a:cs typeface="Calibri"/>
              </a:rPr>
              <a:t> house</a:t>
            </a:r>
            <a:endParaRPr lang="en-US">
              <a:solidFill>
                <a:schemeClr val="tx1"/>
              </a:solidFill>
              <a:cs typeface="Calibri"/>
            </a:endParaRPr>
          </a:p>
        </p:txBody>
      </p:sp>
    </p:spTree>
    <p:extLst>
      <p:ext uri="{BB962C8B-B14F-4D97-AF65-F5344CB8AC3E}">
        <p14:creationId xmlns:p14="http://schemas.microsoft.com/office/powerpoint/2010/main" val="293646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1">
            <a:extLst>
              <a:ext uri="{FF2B5EF4-FFF2-40B4-BE49-F238E27FC236}">
                <a16:creationId xmlns:a16="http://schemas.microsoft.com/office/drawing/2014/main" id="{8A891C8D-0F97-851A-4A1F-94115813AB0D}"/>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Employment Length Analysis</a:t>
            </a:r>
          </a:p>
        </p:txBody>
      </p:sp>
      <p:pic>
        <p:nvPicPr>
          <p:cNvPr id="4" name="Picture 4" descr="Chart, bar chart&#10;&#10;Description automatically generated">
            <a:extLst>
              <a:ext uri="{FF2B5EF4-FFF2-40B4-BE49-F238E27FC236}">
                <a16:creationId xmlns:a16="http://schemas.microsoft.com/office/drawing/2014/main" id="{1D8E50CB-2A96-97C9-1FDA-5D76C79FC06F}"/>
              </a:ext>
            </a:extLst>
          </p:cNvPr>
          <p:cNvPicPr>
            <a:picLocks noChangeAspect="1"/>
          </p:cNvPicPr>
          <p:nvPr/>
        </p:nvPicPr>
        <p:blipFill>
          <a:blip r:embed="rId2"/>
          <a:stretch>
            <a:fillRect/>
          </a:stretch>
        </p:blipFill>
        <p:spPr>
          <a:xfrm>
            <a:off x="4777938" y="1139052"/>
            <a:ext cx="6781582" cy="4577566"/>
          </a:xfrm>
          <a:prstGeom prst="rect">
            <a:avLst/>
          </a:prstGeom>
        </p:spPr>
      </p:pic>
      <p:sp>
        <p:nvSpPr>
          <p:cNvPr id="8" name="TextBox 7">
            <a:extLst>
              <a:ext uri="{FF2B5EF4-FFF2-40B4-BE49-F238E27FC236}">
                <a16:creationId xmlns:a16="http://schemas.microsoft.com/office/drawing/2014/main" id="{2DD157E3-305D-F602-4876-3F342A11A980}"/>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Employment Length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Most of the borrowers are employed for </a:t>
            </a:r>
            <a:r>
              <a:rPr lang="en-US" sz="1400" b="1">
                <a:solidFill>
                  <a:schemeClr val="tx1"/>
                </a:solidFill>
                <a:latin typeface="Calibri"/>
                <a:ea typeface="Microsoft YaHei"/>
                <a:cs typeface="Calibri"/>
              </a:rPr>
              <a:t>10 or more</a:t>
            </a:r>
            <a:r>
              <a:rPr lang="en-US" sz="1400">
                <a:solidFill>
                  <a:schemeClr val="tx1"/>
                </a:solidFill>
                <a:latin typeface="Calibri"/>
                <a:ea typeface="Microsoft YaHei"/>
                <a:cs typeface="Calibri"/>
              </a:rPr>
              <a:t> years</a:t>
            </a:r>
            <a:endParaRPr lang="en-US">
              <a:solidFill>
                <a:schemeClr val="tx1"/>
              </a:solidFill>
              <a:cs typeface="Calibri"/>
            </a:endParaRPr>
          </a:p>
        </p:txBody>
      </p:sp>
    </p:spTree>
    <p:extLst>
      <p:ext uri="{BB962C8B-B14F-4D97-AF65-F5344CB8AC3E}">
        <p14:creationId xmlns:p14="http://schemas.microsoft.com/office/powerpoint/2010/main" val="316794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B32EB664-64F6-ABD8-B372-395C2C1154A8}"/>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Application Type Analysis</a:t>
            </a:r>
          </a:p>
        </p:txBody>
      </p:sp>
      <p:pic>
        <p:nvPicPr>
          <p:cNvPr id="4" name="Picture 4" descr="Chart, treemap chart&#10;&#10;Description automatically generated">
            <a:extLst>
              <a:ext uri="{FF2B5EF4-FFF2-40B4-BE49-F238E27FC236}">
                <a16:creationId xmlns:a16="http://schemas.microsoft.com/office/drawing/2014/main" id="{B111E544-CBEB-C9DE-614D-B14442EE238C}"/>
              </a:ext>
            </a:extLst>
          </p:cNvPr>
          <p:cNvPicPr>
            <a:picLocks noChangeAspect="1"/>
          </p:cNvPicPr>
          <p:nvPr/>
        </p:nvPicPr>
        <p:blipFill>
          <a:blip r:embed="rId2"/>
          <a:stretch>
            <a:fillRect/>
          </a:stretch>
        </p:blipFill>
        <p:spPr>
          <a:xfrm>
            <a:off x="4777938" y="1113621"/>
            <a:ext cx="6781582" cy="4628429"/>
          </a:xfrm>
          <a:prstGeom prst="rect">
            <a:avLst/>
          </a:prstGeom>
        </p:spPr>
      </p:pic>
      <p:sp>
        <p:nvSpPr>
          <p:cNvPr id="8" name="TextBox 7">
            <a:extLst>
              <a:ext uri="{FF2B5EF4-FFF2-40B4-BE49-F238E27FC236}">
                <a16:creationId xmlns:a16="http://schemas.microsoft.com/office/drawing/2014/main" id="{74CE8013-81D0-84D5-04B7-EF9E93F0BED4}"/>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Application Type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100%</a:t>
            </a:r>
            <a:r>
              <a:rPr lang="en-US" sz="1400">
                <a:solidFill>
                  <a:schemeClr val="tx1"/>
                </a:solidFill>
                <a:latin typeface="Calibri"/>
                <a:ea typeface="Microsoft YaHei"/>
                <a:cs typeface="Calibri"/>
              </a:rPr>
              <a:t> of the borrowers are </a:t>
            </a:r>
            <a:r>
              <a:rPr lang="en-US" sz="1400" b="1">
                <a:solidFill>
                  <a:schemeClr val="tx1"/>
                </a:solidFill>
                <a:latin typeface="Calibri"/>
                <a:ea typeface="Microsoft YaHei"/>
                <a:cs typeface="Calibri"/>
              </a:rPr>
              <a:t>individual</a:t>
            </a:r>
            <a:r>
              <a:rPr lang="en-US" sz="1400">
                <a:solidFill>
                  <a:schemeClr val="tx1"/>
                </a:solidFill>
                <a:latin typeface="Calibri"/>
                <a:ea typeface="Microsoft YaHei"/>
                <a:cs typeface="Calibri"/>
              </a:rPr>
              <a:t> applicants</a:t>
            </a:r>
            <a:endParaRPr lang="en-US">
              <a:solidFill>
                <a:schemeClr val="tx1"/>
              </a:solidFill>
              <a:cs typeface="Calibri"/>
            </a:endParaRPr>
          </a:p>
        </p:txBody>
      </p:sp>
    </p:spTree>
    <p:extLst>
      <p:ext uri="{BB962C8B-B14F-4D97-AF65-F5344CB8AC3E}">
        <p14:creationId xmlns:p14="http://schemas.microsoft.com/office/powerpoint/2010/main" val="158052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56AFE9C6-E285-FDE6-4B2A-F98736DFE23D}"/>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State Analysis</a:t>
            </a:r>
          </a:p>
        </p:txBody>
      </p:sp>
      <p:pic>
        <p:nvPicPr>
          <p:cNvPr id="4" name="Picture 4" descr="Chart&#10;&#10;Description automatically generated">
            <a:extLst>
              <a:ext uri="{FF2B5EF4-FFF2-40B4-BE49-F238E27FC236}">
                <a16:creationId xmlns:a16="http://schemas.microsoft.com/office/drawing/2014/main" id="{BC5CF0D7-46AE-E3FD-6720-61E49B6FA8C0}"/>
              </a:ext>
            </a:extLst>
          </p:cNvPr>
          <p:cNvPicPr>
            <a:picLocks noChangeAspect="1"/>
          </p:cNvPicPr>
          <p:nvPr/>
        </p:nvPicPr>
        <p:blipFill>
          <a:blip r:embed="rId2"/>
          <a:stretch>
            <a:fillRect/>
          </a:stretch>
        </p:blipFill>
        <p:spPr>
          <a:xfrm>
            <a:off x="4777938" y="1707010"/>
            <a:ext cx="6781582" cy="3441651"/>
          </a:xfrm>
          <a:prstGeom prst="rect">
            <a:avLst/>
          </a:prstGeom>
        </p:spPr>
      </p:pic>
      <p:sp>
        <p:nvSpPr>
          <p:cNvPr id="6" name="TextBox 5">
            <a:extLst>
              <a:ext uri="{FF2B5EF4-FFF2-40B4-BE49-F238E27FC236}">
                <a16:creationId xmlns:a16="http://schemas.microsoft.com/office/drawing/2014/main" id="{B59CAFF0-3786-7380-BEC2-DC28412AC5F1}"/>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State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The state </a:t>
            </a:r>
            <a:r>
              <a:rPr lang="en-US" sz="1400" b="1">
                <a:solidFill>
                  <a:schemeClr val="tx1"/>
                </a:solidFill>
                <a:latin typeface="Calibri"/>
                <a:ea typeface="Microsoft YaHei"/>
                <a:cs typeface="Calibri"/>
              </a:rPr>
              <a:t>CA</a:t>
            </a:r>
            <a:r>
              <a:rPr lang="en-US" sz="1400">
                <a:solidFill>
                  <a:schemeClr val="tx1"/>
                </a:solidFill>
                <a:latin typeface="Calibri"/>
                <a:ea typeface="Microsoft YaHei"/>
                <a:cs typeface="Calibri"/>
              </a:rPr>
              <a:t> has the highest number of borrowers and the state </a:t>
            </a:r>
            <a:r>
              <a:rPr lang="en-US" sz="1400" b="1">
                <a:solidFill>
                  <a:schemeClr val="tx1"/>
                </a:solidFill>
                <a:latin typeface="Calibri"/>
                <a:ea typeface="Microsoft YaHei"/>
                <a:cs typeface="Calibri"/>
              </a:rPr>
              <a:t>NE</a:t>
            </a:r>
            <a:r>
              <a:rPr lang="en-US" sz="1400">
                <a:solidFill>
                  <a:schemeClr val="tx1"/>
                </a:solidFill>
                <a:latin typeface="Calibri"/>
                <a:ea typeface="Microsoft YaHei"/>
                <a:cs typeface="Calibri"/>
              </a:rPr>
              <a:t> has the least number of borrowers</a:t>
            </a:r>
            <a:endParaRPr lang="en-US">
              <a:solidFill>
                <a:schemeClr val="tx1"/>
              </a:solidFill>
              <a:cs typeface="Calibri"/>
            </a:endParaRPr>
          </a:p>
        </p:txBody>
      </p:sp>
    </p:spTree>
    <p:extLst>
      <p:ext uri="{BB962C8B-B14F-4D97-AF65-F5344CB8AC3E}">
        <p14:creationId xmlns:p14="http://schemas.microsoft.com/office/powerpoint/2010/main" val="250345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6D795717-8117-C7F5-BC9F-DAD716C0BFA4}"/>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Loan Issued Year Analysis</a:t>
            </a:r>
          </a:p>
        </p:txBody>
      </p:sp>
      <p:pic>
        <p:nvPicPr>
          <p:cNvPr id="4" name="Picture 4" descr="Chart, bar chart&#10;&#10;Description automatically generated">
            <a:extLst>
              <a:ext uri="{FF2B5EF4-FFF2-40B4-BE49-F238E27FC236}">
                <a16:creationId xmlns:a16="http://schemas.microsoft.com/office/drawing/2014/main" id="{B7233E19-0526-955D-6868-5E2F0025BD5B}"/>
              </a:ext>
            </a:extLst>
          </p:cNvPr>
          <p:cNvPicPr>
            <a:picLocks noChangeAspect="1"/>
          </p:cNvPicPr>
          <p:nvPr/>
        </p:nvPicPr>
        <p:blipFill>
          <a:blip r:embed="rId2"/>
          <a:stretch>
            <a:fillRect/>
          </a:stretch>
        </p:blipFill>
        <p:spPr>
          <a:xfrm>
            <a:off x="4777938" y="1113621"/>
            <a:ext cx="6781582" cy="4628429"/>
          </a:xfrm>
          <a:prstGeom prst="rect">
            <a:avLst/>
          </a:prstGeom>
        </p:spPr>
      </p:pic>
      <p:sp>
        <p:nvSpPr>
          <p:cNvPr id="6" name="TextBox 5">
            <a:extLst>
              <a:ext uri="{FF2B5EF4-FFF2-40B4-BE49-F238E27FC236}">
                <a16:creationId xmlns:a16="http://schemas.microsoft.com/office/drawing/2014/main" id="{3834D98D-AA9A-855F-9FDE-3C2CA4CCC3DE}"/>
              </a:ext>
            </a:extLst>
          </p:cNvPr>
          <p:cNvSpPr txBox="1"/>
          <p:nvPr/>
        </p:nvSpPr>
        <p:spPr>
          <a:xfrm>
            <a:off x="715436" y="5817218"/>
            <a:ext cx="113562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Issued Year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Least number of loans issued in </a:t>
            </a:r>
            <a:r>
              <a:rPr lang="en-US" sz="1400" b="1">
                <a:solidFill>
                  <a:schemeClr val="tx1"/>
                </a:solidFill>
                <a:latin typeface="Calibri"/>
                <a:ea typeface="Microsoft YaHei"/>
                <a:cs typeface="Calibri"/>
              </a:rPr>
              <a:t>2008</a:t>
            </a:r>
            <a:r>
              <a:rPr lang="en-US" sz="1400">
                <a:solidFill>
                  <a:schemeClr val="tx1"/>
                </a:solidFill>
                <a:latin typeface="Calibri"/>
                <a:ea typeface="Microsoft YaHei"/>
                <a:cs typeface="Calibri"/>
              </a:rPr>
              <a:t> which is </a:t>
            </a:r>
            <a:r>
              <a:rPr lang="en-US" sz="1400" b="1">
                <a:solidFill>
                  <a:schemeClr val="tx1"/>
                </a:solidFill>
                <a:latin typeface="Calibri"/>
                <a:ea typeface="Microsoft YaHei"/>
                <a:cs typeface="Calibri"/>
              </a:rPr>
              <a:t>2.75%</a:t>
            </a:r>
            <a:r>
              <a:rPr lang="en-US" sz="1400">
                <a:solidFill>
                  <a:schemeClr val="tx1"/>
                </a:solidFill>
                <a:latin typeface="Calibri"/>
                <a:ea typeface="Microsoft YaHei"/>
                <a:cs typeface="Calibri"/>
              </a:rPr>
              <a:t> and the highest number of loans issued in </a:t>
            </a:r>
            <a:r>
              <a:rPr lang="en-US" sz="1400" b="1">
                <a:solidFill>
                  <a:schemeClr val="tx1"/>
                </a:solidFill>
                <a:latin typeface="Calibri"/>
                <a:ea typeface="Microsoft YaHei"/>
                <a:cs typeface="Calibri"/>
              </a:rPr>
              <a:t>2011</a:t>
            </a:r>
            <a:r>
              <a:rPr lang="en-US" sz="1400">
                <a:solidFill>
                  <a:schemeClr val="tx1"/>
                </a:solidFill>
                <a:latin typeface="Calibri"/>
                <a:ea typeface="Microsoft YaHei"/>
                <a:cs typeface="Calibri"/>
              </a:rPr>
              <a:t> which is </a:t>
            </a:r>
            <a:r>
              <a:rPr lang="en-US" sz="1400" b="1">
                <a:solidFill>
                  <a:schemeClr val="tx1"/>
                </a:solidFill>
                <a:latin typeface="Calibri"/>
                <a:ea typeface="Microsoft YaHei"/>
                <a:cs typeface="Calibri"/>
              </a:rPr>
              <a:t>55.18%</a:t>
            </a:r>
            <a:br>
              <a:rPr lang="en-US" sz="1400" b="1">
                <a:solidFill>
                  <a:schemeClr val="tx1"/>
                </a:solidFill>
                <a:latin typeface="Calibri"/>
                <a:ea typeface="Microsoft YaHei"/>
                <a:cs typeface="Calibri"/>
              </a:rPr>
            </a:br>
            <a:r>
              <a:rPr lang="en-US" sz="1400" b="1">
                <a:solidFill>
                  <a:schemeClr val="tx1"/>
                </a:solidFill>
                <a:latin typeface="Calibri"/>
                <a:ea typeface="Microsoft YaHei"/>
                <a:cs typeface="Calibri"/>
              </a:rPr>
              <a:t>    - From</a:t>
            </a:r>
            <a:r>
              <a:rPr lang="en-US" sz="1400">
                <a:solidFill>
                  <a:schemeClr val="tx1"/>
                </a:solidFill>
                <a:latin typeface="Calibri"/>
                <a:ea typeface="Microsoft YaHei"/>
                <a:cs typeface="Calibri"/>
              </a:rPr>
              <a:t> </a:t>
            </a:r>
            <a:r>
              <a:rPr lang="en-US" sz="1400" b="1">
                <a:solidFill>
                  <a:schemeClr val="tx1"/>
                </a:solidFill>
                <a:latin typeface="Calibri"/>
                <a:ea typeface="Microsoft YaHei"/>
                <a:cs typeface="Calibri"/>
              </a:rPr>
              <a:t>2008</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2011</a:t>
            </a:r>
            <a:r>
              <a:rPr lang="en-US" sz="1400">
                <a:solidFill>
                  <a:schemeClr val="tx1"/>
                </a:solidFill>
                <a:latin typeface="Calibri"/>
                <a:ea typeface="Microsoft YaHei"/>
                <a:cs typeface="Calibri"/>
              </a:rPr>
              <a:t> number of issued loans gradually getting </a:t>
            </a:r>
            <a:r>
              <a:rPr lang="en-US" sz="1400" b="1">
                <a:solidFill>
                  <a:schemeClr val="tx1"/>
                </a:solidFill>
                <a:latin typeface="Calibri"/>
                <a:ea typeface="Microsoft YaHei"/>
                <a:cs typeface="Calibri"/>
              </a:rPr>
              <a:t>increased</a:t>
            </a:r>
            <a:endParaRPr lang="en-US">
              <a:solidFill>
                <a:schemeClr val="tx1"/>
              </a:solidFill>
              <a:cs typeface="Calibri"/>
            </a:endParaRPr>
          </a:p>
        </p:txBody>
      </p:sp>
    </p:spTree>
    <p:extLst>
      <p:ext uri="{BB962C8B-B14F-4D97-AF65-F5344CB8AC3E}">
        <p14:creationId xmlns:p14="http://schemas.microsoft.com/office/powerpoint/2010/main" val="28540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20A3317F-9BCA-5A1B-4874-801B79F4017C}"/>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a:latin typeface="Calibri"/>
                <a:ea typeface="Microsoft YaHei"/>
                <a:cs typeface="Calibri"/>
              </a:rPr>
              <a:t>Bivariate Analysis</a:t>
            </a:r>
            <a:endParaRPr lang="en-US" u="sng"/>
          </a:p>
        </p:txBody>
      </p:sp>
      <p:sp>
        <p:nvSpPr>
          <p:cNvPr id="5122" name="Text Box 2">
            <a:extLst>
              <a:ext uri="{FF2B5EF4-FFF2-40B4-BE49-F238E27FC236}">
                <a16:creationId xmlns:a16="http://schemas.microsoft.com/office/drawing/2014/main" id="{C584D35D-B92C-6A7D-CA23-F3AFC56144F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342900" indent="-342900" algn="just" eaLnBrk="1" hangingPunct="1">
              <a:lnSpc>
                <a:spcPct val="120000"/>
              </a:lnSpc>
              <a:spcBef>
                <a:spcPts val="1000"/>
              </a:spcBef>
              <a:spcAft>
                <a:spcPts val="100"/>
              </a:spcAft>
              <a:buFont typeface="Arial" panose="02020603050405020304" pitchFamily="18" charset="0"/>
              <a:buChar char="•"/>
            </a:pPr>
            <a:r>
              <a:rPr lang="en-US" sz="2400">
                <a:latin typeface="Calibri"/>
                <a:ea typeface="Microsoft YaHei"/>
                <a:cs typeface="Calibri"/>
              </a:rPr>
              <a:t>Following Bivariate Analysis performed on Lending Case Study Dataset</a:t>
            </a:r>
            <a:r>
              <a:rPr lang="en-US" altLang="en-US" sz="2400">
                <a:latin typeface="Calibri"/>
                <a:ea typeface="Microsoft YaHei"/>
                <a:cs typeface="Calibri"/>
              </a:rPr>
              <a:t>  </a:t>
            </a:r>
            <a:endParaRPr lang="en-US" altLang="en-US" sz="2400">
              <a:cs typeface="Calibri"/>
            </a:endParaRPr>
          </a:p>
          <a:p>
            <a:pPr marL="1257300" lvl="2" algn="just" eaLnBrk="1" hangingPunct="1">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Interest Rate to Loan Status </a:t>
            </a: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Loan Amount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Annual Income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Loan Term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Home Ownership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Employment Length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Loan Issued Year to Loan Status </a:t>
            </a:r>
            <a:endParaRPr lang="en-US" sz="2400">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Open Credit Lines to Loan Status </a:t>
            </a:r>
            <a:endParaRPr lang="en-US"/>
          </a:p>
          <a:p>
            <a:pPr lvl="2" algn="just">
              <a:buFont typeface="Arial" panose="02020603050405020304" pitchFamily="18" charset="0"/>
              <a:buChar char="•"/>
            </a:pPr>
            <a:endParaRPr lang="en-US"/>
          </a:p>
        </p:txBody>
      </p:sp>
    </p:spTree>
    <p:extLst>
      <p:ext uri="{BB962C8B-B14F-4D97-AF65-F5344CB8AC3E}">
        <p14:creationId xmlns:p14="http://schemas.microsoft.com/office/powerpoint/2010/main" val="106204288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20A3317F-9BCA-5A1B-4874-801B79F4017C}"/>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a:latin typeface="Calibri"/>
                <a:ea typeface="Microsoft YaHei"/>
                <a:cs typeface="Calibri"/>
              </a:rPr>
              <a:t>Bivariate Analysis (Continued.)</a:t>
            </a:r>
            <a:endParaRPr lang="en-US" u="sng"/>
          </a:p>
        </p:txBody>
      </p:sp>
      <p:sp>
        <p:nvSpPr>
          <p:cNvPr id="5122" name="Text Box 2">
            <a:extLst>
              <a:ext uri="{FF2B5EF4-FFF2-40B4-BE49-F238E27FC236}">
                <a16:creationId xmlns:a16="http://schemas.microsoft.com/office/drawing/2014/main" id="{C584D35D-B92C-6A7D-CA23-F3AFC56144F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342900" indent="-342900" algn="just" eaLnBrk="1" hangingPunct="1">
              <a:lnSpc>
                <a:spcPct val="120000"/>
              </a:lnSpc>
              <a:spcBef>
                <a:spcPts val="1000"/>
              </a:spcBef>
              <a:spcAft>
                <a:spcPts val="100"/>
              </a:spcAft>
              <a:buFont typeface="Arial,Sans-Serif" panose="02020603050405020304" pitchFamily="18" charset="0"/>
              <a:buChar char="•"/>
            </a:pPr>
            <a:r>
              <a:rPr lang="en-US" sz="2400">
                <a:latin typeface="Calibri"/>
                <a:ea typeface="Microsoft YaHei"/>
                <a:cs typeface="Calibri"/>
              </a:rPr>
              <a:t>Following Bivariate Analysis performed on Lending Case Study Dataset </a:t>
            </a: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Monthly Installment to Loan Status</a:t>
            </a: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Loan Grade to Loan Status</a:t>
            </a:r>
            <a:endParaRPr lang="en-US">
              <a:latin typeface="Calibri"/>
              <a:ea typeface="Microsoft YaHei"/>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Payback to Loan Status</a:t>
            </a:r>
            <a:endParaRPr lang="en-US">
              <a:latin typeface="Calibri"/>
              <a:ea typeface="Microsoft YaHei"/>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Loan Purpose to Loan Status</a:t>
            </a:r>
            <a:endParaRPr lang="en-US">
              <a:latin typeface="Calibri"/>
              <a:ea typeface="Microsoft YaHei"/>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Analyzing Revolving Line Utilization Rate to Loan Status</a:t>
            </a:r>
            <a:endParaRPr lang="en-US">
              <a:latin typeface="Calibri"/>
              <a:ea typeface="Microsoft YaHei"/>
              <a:cs typeface="Calibri" panose="020F0502020204030204" pitchFamily="34" charset="0"/>
            </a:endParaRPr>
          </a:p>
          <a:p>
            <a:pPr marL="1257300" lvl="2" algn="just">
              <a:lnSpc>
                <a:spcPct val="114999"/>
              </a:lnSpc>
              <a:spcBef>
                <a:spcPts val="0"/>
              </a:spcBef>
              <a:spcAft>
                <a:spcPts val="0"/>
              </a:spcAft>
              <a:buFont typeface="Courier New" panose="02020603050405020304" pitchFamily="18" charset="0"/>
              <a:buChar char="o"/>
            </a:pPr>
            <a:r>
              <a:rPr lang="en-US" sz="2400">
                <a:latin typeface="Calibri"/>
                <a:ea typeface="Microsoft YaHei"/>
                <a:cs typeface="Calibri"/>
              </a:rPr>
              <a:t>Loan State Wise Distribution</a:t>
            </a:r>
          </a:p>
          <a:p>
            <a:pPr lvl="2" algn="just">
              <a:lnSpc>
                <a:spcPct val="150000"/>
              </a:lnSpc>
              <a:spcBef>
                <a:spcPts val="500"/>
              </a:spcBef>
              <a:spcAft>
                <a:spcPts val="0"/>
              </a:spcAft>
              <a:buFont typeface="Times New Roman" panose="02020603050405020304" pitchFamily="18" charset="0"/>
              <a:buAutoNum type="arabicPeriod"/>
            </a:pPr>
            <a:endParaRPr lang="en-US" sz="2400">
              <a:cs typeface="Calibri" panose="020F0502020204030204" pitchFamily="34" charset="0"/>
            </a:endParaRPr>
          </a:p>
          <a:p>
            <a:pPr eaLnBrk="1" hangingPunct="1">
              <a:lnSpc>
                <a:spcPct val="90000"/>
              </a:lnSpc>
              <a:spcBef>
                <a:spcPts val="1013"/>
              </a:spcBef>
              <a:buClrTx/>
              <a:buFontTx/>
            </a:pPr>
            <a:endParaRPr lang="en-US" altLang="en-US" sz="2800">
              <a:cs typeface="Calibri" panose="020F0502020204030204" pitchFamily="34" charset="0"/>
            </a:endParaRPr>
          </a:p>
        </p:txBody>
      </p:sp>
    </p:spTree>
    <p:extLst>
      <p:ext uri="{BB962C8B-B14F-4D97-AF65-F5344CB8AC3E}">
        <p14:creationId xmlns:p14="http://schemas.microsoft.com/office/powerpoint/2010/main" val="2547058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A708D17D-EB55-E99B-625F-E6F6AA68AE5F}"/>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Loan Amount to Loan Status</a:t>
            </a:r>
          </a:p>
        </p:txBody>
      </p:sp>
      <p:pic>
        <p:nvPicPr>
          <p:cNvPr id="2" name="Picture 3" descr="Chart, bar chart, histogram&#10;&#10;Description automatically generated">
            <a:extLst>
              <a:ext uri="{FF2B5EF4-FFF2-40B4-BE49-F238E27FC236}">
                <a16:creationId xmlns:a16="http://schemas.microsoft.com/office/drawing/2014/main" id="{726D779C-241F-FEFE-E9CA-AE1DF121663A}"/>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5" name="TextBox 4">
            <a:extLst>
              <a:ext uri="{FF2B5EF4-FFF2-40B4-BE49-F238E27FC236}">
                <a16:creationId xmlns:a16="http://schemas.microsoft.com/office/drawing/2014/main" id="{33804753-C4D9-EF85-0683-E83314027CB7}"/>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Amount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Loan Amount</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200449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9976C36-2D3A-6E86-4395-A86586319156}"/>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Interest Rate to Loan Status</a:t>
            </a:r>
          </a:p>
        </p:txBody>
      </p:sp>
      <p:pic>
        <p:nvPicPr>
          <p:cNvPr id="4" name="Picture 4" descr="Chart, bar chart&#10;&#10;Description automatically generated">
            <a:extLst>
              <a:ext uri="{FF2B5EF4-FFF2-40B4-BE49-F238E27FC236}">
                <a16:creationId xmlns:a16="http://schemas.microsoft.com/office/drawing/2014/main" id="{7FA0FA8B-7E3F-CBB0-CE6B-CA6B8E409DBA}"/>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7" name="TextBox 6">
            <a:extLst>
              <a:ext uri="{FF2B5EF4-FFF2-40B4-BE49-F238E27FC236}">
                <a16:creationId xmlns:a16="http://schemas.microsoft.com/office/drawing/2014/main" id="{72018B16-A136-7480-3684-C6F9F68642EF}"/>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Interest Rate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loan </a:t>
            </a:r>
            <a:r>
              <a:rPr lang="en-US" sz="1400" b="1">
                <a:solidFill>
                  <a:schemeClr val="tx1"/>
                </a:solidFill>
                <a:latin typeface="Calibri"/>
                <a:ea typeface="Microsoft YaHei"/>
                <a:cs typeface="Calibri"/>
              </a:rPr>
              <a:t>Interest Rate</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sz="1400">
              <a:solidFill>
                <a:schemeClr val="tx1"/>
              </a:solidFill>
              <a:cs typeface="Calibri"/>
            </a:endParaRPr>
          </a:p>
        </p:txBody>
      </p:sp>
    </p:spTree>
    <p:extLst>
      <p:ext uri="{BB962C8B-B14F-4D97-AF65-F5344CB8AC3E}">
        <p14:creationId xmlns:p14="http://schemas.microsoft.com/office/powerpoint/2010/main" val="146411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E0821944-91E3-EDEB-5857-6791855D8E10}"/>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eaLnBrk="1" hangingPunct="1">
              <a:lnSpc>
                <a:spcPct val="90000"/>
              </a:lnSpc>
              <a:buClrTx/>
              <a:buFontTx/>
              <a:buNone/>
            </a:pPr>
            <a:r>
              <a:rPr lang="en-US" altLang="en-US" sz="4400" b="1" u="sng">
                <a:latin typeface="Calibri Light" panose="020F0302020204030204" pitchFamily="34" charset="0"/>
              </a:rPr>
              <a:t>Outline</a:t>
            </a:r>
          </a:p>
        </p:txBody>
      </p:sp>
      <p:sp>
        <p:nvSpPr>
          <p:cNvPr id="4098" name="Text Box 2">
            <a:extLst>
              <a:ext uri="{FF2B5EF4-FFF2-40B4-BE49-F238E27FC236}">
                <a16:creationId xmlns:a16="http://schemas.microsoft.com/office/drawing/2014/main" id="{02A00850-E128-FD7D-6072-466FB5DA523A}"/>
              </a:ext>
            </a:extLst>
          </p:cNvPr>
          <p:cNvSpPr txBox="1">
            <a:spLocks noChangeArrowheads="1"/>
          </p:cNvSpPr>
          <p:nvPr/>
        </p:nvSpPr>
        <p:spPr bwMode="auto">
          <a:xfrm>
            <a:off x="838200" y="1711763"/>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eaLnBrk="1" hangingPunct="1">
              <a:lnSpc>
                <a:spcPct val="150000"/>
              </a:lnSpc>
              <a:spcBef>
                <a:spcPts val="1013"/>
              </a:spcBef>
              <a:buFont typeface="Symbol" panose="05050102010706020507" pitchFamily="18" charset="2"/>
              <a:buChar char=""/>
            </a:pPr>
            <a:r>
              <a:rPr lang="en-US" altLang="en-US" sz="2800">
                <a:latin typeface="Calibri"/>
                <a:ea typeface="Microsoft YaHei"/>
                <a:cs typeface="Calibri"/>
              </a:rPr>
              <a:t>Introduction</a:t>
            </a:r>
            <a:endParaRPr lang="en-US">
              <a:cs typeface="Calibri" panose="020F0502020204030204" pitchFamily="34" charset="0"/>
            </a:endParaRPr>
          </a:p>
          <a:p>
            <a:pPr>
              <a:lnSpc>
                <a:spcPct val="150000"/>
              </a:lnSpc>
              <a:spcBef>
                <a:spcPts val="1013"/>
              </a:spcBef>
              <a:buFont typeface="Symbol" panose="05050102010706020507" pitchFamily="18" charset="2"/>
              <a:buChar char=""/>
            </a:pPr>
            <a:r>
              <a:rPr lang="en-US" altLang="en-US" sz="2800">
                <a:latin typeface="Calibri"/>
                <a:ea typeface="Microsoft YaHei"/>
                <a:cs typeface="Calibri"/>
              </a:rPr>
              <a:t>Analysis Methods</a:t>
            </a:r>
            <a:endParaRPr lang="en-US"/>
          </a:p>
          <a:p>
            <a:pPr eaLnBrk="1" hangingPunct="1">
              <a:lnSpc>
                <a:spcPct val="150000"/>
              </a:lnSpc>
              <a:spcBef>
                <a:spcPts val="1013"/>
              </a:spcBef>
              <a:buFont typeface="Symbol" panose="05050102010706020507" pitchFamily="18" charset="2"/>
              <a:buChar char=""/>
            </a:pPr>
            <a:r>
              <a:rPr lang="en-US" altLang="en-US" sz="2800">
                <a:latin typeface="Calibri"/>
                <a:ea typeface="Microsoft YaHei"/>
                <a:cs typeface="Calibri"/>
              </a:rPr>
              <a:t>Univariate Analysis</a:t>
            </a:r>
          </a:p>
          <a:p>
            <a:pPr eaLnBrk="1" hangingPunct="1">
              <a:lnSpc>
                <a:spcPct val="150000"/>
              </a:lnSpc>
              <a:spcBef>
                <a:spcPts val="1013"/>
              </a:spcBef>
              <a:buFont typeface="Symbol" panose="05050102010706020507" pitchFamily="18" charset="2"/>
              <a:buChar char=""/>
            </a:pPr>
            <a:r>
              <a:rPr lang="en-US" altLang="en-US" sz="2800">
                <a:latin typeface="Calibri"/>
                <a:ea typeface="Microsoft YaHei"/>
                <a:cs typeface="Calibri"/>
              </a:rPr>
              <a:t>Bivariate Analysis</a:t>
            </a:r>
          </a:p>
          <a:p>
            <a:pPr eaLnBrk="1" hangingPunct="1">
              <a:lnSpc>
                <a:spcPct val="150000"/>
              </a:lnSpc>
              <a:spcBef>
                <a:spcPts val="1013"/>
              </a:spcBef>
              <a:buFont typeface="Symbol" panose="05050102010706020507" pitchFamily="18" charset="2"/>
              <a:buChar char=""/>
            </a:pPr>
            <a:r>
              <a:rPr lang="en-US" altLang="en-US" sz="2800">
                <a:latin typeface="Calibri"/>
                <a:ea typeface="Microsoft YaHei"/>
                <a:cs typeface="Calibri"/>
              </a:rPr>
              <a:t>Recommendation/Observations</a:t>
            </a:r>
          </a:p>
          <a:p>
            <a:pPr eaLnBrk="1" hangingPunct="1">
              <a:lnSpc>
                <a:spcPct val="150000"/>
              </a:lnSpc>
              <a:spcBef>
                <a:spcPts val="1013"/>
              </a:spcBef>
              <a:buFont typeface="Symbol" panose="05050102010706020507" pitchFamily="18" charset="2"/>
              <a:buChar char=""/>
            </a:pPr>
            <a:r>
              <a:rPr lang="en-US" altLang="en-US" sz="2800">
                <a:latin typeface="Calibri"/>
                <a:ea typeface="Microsoft YaHei"/>
                <a:cs typeface="Calibri"/>
              </a:rPr>
              <a:t>Lending Performance Summary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Annual Income to Loan Status</a:t>
            </a:r>
          </a:p>
        </p:txBody>
      </p:sp>
      <p:pic>
        <p:nvPicPr>
          <p:cNvPr id="4" name="Picture 4" descr="Chart, histogram&#10;&#10;Description automatically generated">
            <a:extLst>
              <a:ext uri="{FF2B5EF4-FFF2-40B4-BE49-F238E27FC236}">
                <a16:creationId xmlns:a16="http://schemas.microsoft.com/office/drawing/2014/main" id="{D7E64377-E203-2BCA-12D5-5B8CD2EDBAC3}"/>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6" name="TextBox 5">
            <a:extLst>
              <a:ext uri="{FF2B5EF4-FFF2-40B4-BE49-F238E27FC236}">
                <a16:creationId xmlns:a16="http://schemas.microsoft.com/office/drawing/2014/main" id="{09851D79-1D08-31BF-028C-EAE74A11784A}"/>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Annual Income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Annual Income</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decreases</a:t>
            </a:r>
            <a:endParaRPr lang="en-US">
              <a:solidFill>
                <a:schemeClr val="tx1"/>
              </a:solidFill>
              <a:cs typeface="Calibri"/>
            </a:endParaRPr>
          </a:p>
        </p:txBody>
      </p:sp>
    </p:spTree>
    <p:extLst>
      <p:ext uri="{BB962C8B-B14F-4D97-AF65-F5344CB8AC3E}">
        <p14:creationId xmlns:p14="http://schemas.microsoft.com/office/powerpoint/2010/main" val="83471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Loan Term to Loan Status </a:t>
            </a:r>
          </a:p>
        </p:txBody>
      </p:sp>
      <p:pic>
        <p:nvPicPr>
          <p:cNvPr id="2" name="Picture 3" descr="Chart, bar chart&#10;&#10;Description automatically generated">
            <a:extLst>
              <a:ext uri="{FF2B5EF4-FFF2-40B4-BE49-F238E27FC236}">
                <a16:creationId xmlns:a16="http://schemas.microsoft.com/office/drawing/2014/main" id="{8D6CB230-A58C-0A61-0E67-2145AADF865D}"/>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5" name="TextBox 4">
            <a:extLst>
              <a:ext uri="{FF2B5EF4-FFF2-40B4-BE49-F238E27FC236}">
                <a16:creationId xmlns:a16="http://schemas.microsoft.com/office/drawing/2014/main" id="{98F26DA2-5C88-EA2A-E123-87E961D30B30}"/>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Term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Loan Term</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167888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300" kern="1200">
                <a:solidFill>
                  <a:srgbClr val="FFFFFF"/>
                </a:solidFill>
                <a:latin typeface="+mj-lt"/>
                <a:ea typeface="+mj-ea"/>
                <a:cs typeface="+mj-cs"/>
              </a:rPr>
              <a:t>Analyzing Home Ownership to Loan Status</a:t>
            </a:r>
          </a:p>
        </p:txBody>
      </p:sp>
      <p:pic>
        <p:nvPicPr>
          <p:cNvPr id="2" name="Picture 3" descr="Chart, bar chart&#10;&#10;Description automatically generated">
            <a:extLst>
              <a:ext uri="{FF2B5EF4-FFF2-40B4-BE49-F238E27FC236}">
                <a16:creationId xmlns:a16="http://schemas.microsoft.com/office/drawing/2014/main" id="{7DD66F97-3288-732E-45AF-20969DE80B3D}"/>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5" name="TextBox 4">
            <a:extLst>
              <a:ext uri="{FF2B5EF4-FFF2-40B4-BE49-F238E27FC236}">
                <a16:creationId xmlns:a16="http://schemas.microsoft.com/office/drawing/2014/main" id="{BFE1112C-35AC-1345-CB6D-77BDD5031C55}"/>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Home Ownership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borrower </a:t>
            </a:r>
            <a:r>
              <a:rPr lang="en-US" sz="1400" b="1">
                <a:solidFill>
                  <a:schemeClr val="tx1"/>
                </a:solidFill>
                <a:latin typeface="Calibri"/>
                <a:ea typeface="Microsoft YaHei"/>
                <a:cs typeface="Calibri"/>
              </a:rPr>
              <a:t>Home Ownership</a:t>
            </a:r>
            <a:r>
              <a:rPr lang="en-US" sz="1400">
                <a:solidFill>
                  <a:schemeClr val="tx1"/>
                </a:solidFill>
                <a:latin typeface="Calibri"/>
                <a:ea typeface="Microsoft YaHei"/>
                <a:cs typeface="Calibri"/>
              </a:rPr>
              <a:t> is other than </a:t>
            </a:r>
            <a:r>
              <a:rPr lang="en-US" sz="1400" b="1">
                <a:solidFill>
                  <a:schemeClr val="tx1"/>
                </a:solidFill>
                <a:latin typeface="Calibri"/>
                <a:ea typeface="Microsoft YaHei"/>
                <a:cs typeface="Calibri"/>
              </a:rPr>
              <a:t>Rent, Mortgage or Own</a:t>
            </a:r>
            <a:r>
              <a:rPr lang="en-US" sz="1400">
                <a:solidFill>
                  <a:schemeClr val="tx1"/>
                </a:solidFill>
                <a:latin typeface="Calibri"/>
                <a:ea typeface="Microsoft YaHei"/>
                <a:cs typeface="Calibri"/>
              </a:rPr>
              <a:t>,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299686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Employment Length to Loan Status</a:t>
            </a:r>
          </a:p>
        </p:txBody>
      </p:sp>
      <p:pic>
        <p:nvPicPr>
          <p:cNvPr id="2" name="Picture 3" descr="Chart, bar chart, histogram&#10;&#10;Description automatically generated">
            <a:extLst>
              <a:ext uri="{FF2B5EF4-FFF2-40B4-BE49-F238E27FC236}">
                <a16:creationId xmlns:a16="http://schemas.microsoft.com/office/drawing/2014/main" id="{F84C3909-5033-16CE-F963-33974FEAFC75}"/>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5" name="TextBox 4">
            <a:extLst>
              <a:ext uri="{FF2B5EF4-FFF2-40B4-BE49-F238E27FC236}">
                <a16:creationId xmlns:a16="http://schemas.microsoft.com/office/drawing/2014/main" id="{02E625BD-9F88-BEF5-0F48-A4B340E6A3ED}"/>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Employment Length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Employment Length</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365934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Loan Issued Year to Loan Status</a:t>
            </a:r>
          </a:p>
        </p:txBody>
      </p:sp>
      <p:pic>
        <p:nvPicPr>
          <p:cNvPr id="2" name="Picture 3" descr="Chart, treemap chart&#10;&#10;Description automatically generated">
            <a:extLst>
              <a:ext uri="{FF2B5EF4-FFF2-40B4-BE49-F238E27FC236}">
                <a16:creationId xmlns:a16="http://schemas.microsoft.com/office/drawing/2014/main" id="{5781B743-051E-2C47-92A2-CAB4FC07E814}"/>
              </a:ext>
            </a:extLst>
          </p:cNvPr>
          <p:cNvPicPr>
            <a:picLocks noChangeAspect="1"/>
          </p:cNvPicPr>
          <p:nvPr/>
        </p:nvPicPr>
        <p:blipFill>
          <a:blip r:embed="rId2"/>
          <a:stretch>
            <a:fillRect/>
          </a:stretch>
        </p:blipFill>
        <p:spPr>
          <a:xfrm>
            <a:off x="4777938" y="1572833"/>
            <a:ext cx="6781582" cy="3356882"/>
          </a:xfrm>
          <a:prstGeom prst="rect">
            <a:avLst/>
          </a:prstGeom>
        </p:spPr>
      </p:pic>
      <p:sp>
        <p:nvSpPr>
          <p:cNvPr id="5" name="TextBox 4">
            <a:extLst>
              <a:ext uri="{FF2B5EF4-FFF2-40B4-BE49-F238E27FC236}">
                <a16:creationId xmlns:a16="http://schemas.microsoft.com/office/drawing/2014/main" id="{7F752782-0BE1-C224-E2ED-ADA8DC8FA603}"/>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Issued Year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Most of the loans got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issued between year </a:t>
            </a:r>
            <a:r>
              <a:rPr lang="en-US" sz="1400" b="1">
                <a:solidFill>
                  <a:schemeClr val="tx1"/>
                </a:solidFill>
                <a:latin typeface="Calibri"/>
                <a:ea typeface="Microsoft YaHei"/>
                <a:cs typeface="Calibri"/>
              </a:rPr>
              <a:t>2010 - 2011</a:t>
            </a:r>
            <a:endParaRPr lang="en-US">
              <a:solidFill>
                <a:schemeClr val="tx1"/>
              </a:solidFill>
              <a:cs typeface="Calibri"/>
            </a:endParaRPr>
          </a:p>
        </p:txBody>
      </p:sp>
    </p:spTree>
    <p:extLst>
      <p:ext uri="{BB962C8B-B14F-4D97-AF65-F5344CB8AC3E}">
        <p14:creationId xmlns:p14="http://schemas.microsoft.com/office/powerpoint/2010/main" val="83979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Open Credit Lines to Loan Status </a:t>
            </a:r>
          </a:p>
        </p:txBody>
      </p:sp>
      <p:pic>
        <p:nvPicPr>
          <p:cNvPr id="7" name="Picture 7" descr="Chart&#10;&#10;Description automatically generated">
            <a:extLst>
              <a:ext uri="{FF2B5EF4-FFF2-40B4-BE49-F238E27FC236}">
                <a16:creationId xmlns:a16="http://schemas.microsoft.com/office/drawing/2014/main" id="{84F09E6E-3F05-113A-C630-5E37642E249F}"/>
              </a:ext>
            </a:extLst>
          </p:cNvPr>
          <p:cNvPicPr>
            <a:picLocks noChangeAspect="1"/>
          </p:cNvPicPr>
          <p:nvPr/>
        </p:nvPicPr>
        <p:blipFill>
          <a:blip r:embed="rId2"/>
          <a:stretch>
            <a:fillRect/>
          </a:stretch>
        </p:blipFill>
        <p:spPr>
          <a:xfrm>
            <a:off x="4759350" y="1563540"/>
            <a:ext cx="6781582" cy="3356882"/>
          </a:xfrm>
          <a:prstGeom prst="rect">
            <a:avLst/>
          </a:prstGeom>
        </p:spPr>
      </p:pic>
      <p:sp>
        <p:nvSpPr>
          <p:cNvPr id="9" name="TextBox 8">
            <a:extLst>
              <a:ext uri="{FF2B5EF4-FFF2-40B4-BE49-F238E27FC236}">
                <a16:creationId xmlns:a16="http://schemas.microsoft.com/office/drawing/2014/main" id="{00E350B5-7225-D586-914D-FD6C379F1FA0}"/>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Open Credit Lines to Loan Status</a:t>
            </a:r>
            <a:r>
              <a:rPr lang="en-US" sz="1400">
                <a:solidFill>
                  <a:schemeClr val="tx1"/>
                </a:solidFill>
                <a:latin typeface="Calibri"/>
                <a:ea typeface="Microsoft YaHei"/>
                <a:cs typeface="Calibri"/>
              </a:rPr>
              <a:t>, we can conclude the following,</a:t>
            </a:r>
            <a:br>
              <a:rPr lang="en-US" sz="1400">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Open Credit Lines</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405218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300" kern="1200">
                <a:solidFill>
                  <a:srgbClr val="FFFFFF"/>
                </a:solidFill>
                <a:latin typeface="+mj-lt"/>
                <a:ea typeface="+mj-ea"/>
                <a:cs typeface="+mj-cs"/>
              </a:rPr>
              <a:t>Analyzing Monthly Installment to Loan Status </a:t>
            </a:r>
          </a:p>
        </p:txBody>
      </p:sp>
      <p:pic>
        <p:nvPicPr>
          <p:cNvPr id="2" name="Picture 3" descr="Chart&#10;&#10;Description automatically generated">
            <a:extLst>
              <a:ext uri="{FF2B5EF4-FFF2-40B4-BE49-F238E27FC236}">
                <a16:creationId xmlns:a16="http://schemas.microsoft.com/office/drawing/2014/main" id="{7321D45C-6AB5-EE89-DB89-7B286BEBF11D}"/>
              </a:ext>
            </a:extLst>
          </p:cNvPr>
          <p:cNvPicPr>
            <a:picLocks noChangeAspect="1"/>
          </p:cNvPicPr>
          <p:nvPr/>
        </p:nvPicPr>
        <p:blipFill>
          <a:blip r:embed="rId2"/>
          <a:stretch>
            <a:fillRect/>
          </a:stretch>
        </p:blipFill>
        <p:spPr>
          <a:xfrm>
            <a:off x="4777938" y="1610004"/>
            <a:ext cx="6781582" cy="3356882"/>
          </a:xfrm>
          <a:prstGeom prst="rect">
            <a:avLst/>
          </a:prstGeom>
        </p:spPr>
      </p:pic>
      <p:sp>
        <p:nvSpPr>
          <p:cNvPr id="5" name="TextBox 4">
            <a:extLst>
              <a:ext uri="{FF2B5EF4-FFF2-40B4-BE49-F238E27FC236}">
                <a16:creationId xmlns:a16="http://schemas.microsoft.com/office/drawing/2014/main" id="{736CC2FA-D1E4-EB1E-97CA-A0E1B515AF01}"/>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Monthly Installment to Loan Status</a:t>
            </a:r>
            <a:r>
              <a:rPr lang="en-US" sz="1400">
                <a:solidFill>
                  <a:schemeClr val="tx1"/>
                </a:solidFill>
                <a:latin typeface="Calibri"/>
                <a:ea typeface="Microsoft YaHei"/>
                <a:cs typeface="Calibri"/>
              </a:rPr>
              <a:t>, we can conclude the following,</a:t>
            </a:r>
            <a:br>
              <a:rPr lang="en-US" sz="1400">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Monthly Installment</a:t>
            </a:r>
            <a:r>
              <a:rPr lang="en-US" sz="1400">
                <a:solidFill>
                  <a:schemeClr val="tx1"/>
                </a:solidFill>
                <a:latin typeface="Calibri"/>
                <a:ea typeface="Microsoft YaHei"/>
                <a:cs typeface="Calibri"/>
              </a:rPr>
              <a:t> is increasing from </a:t>
            </a:r>
            <a:r>
              <a:rPr lang="en-US" sz="1400" b="1">
                <a:solidFill>
                  <a:schemeClr val="tx1"/>
                </a:solidFill>
                <a:latin typeface="Calibri"/>
                <a:ea typeface="Microsoft YaHei"/>
                <a:cs typeface="Calibri"/>
              </a:rPr>
              <a:t>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1200</a:t>
            </a:r>
            <a:r>
              <a:rPr lang="en-US" sz="1400">
                <a:solidFill>
                  <a:schemeClr val="tx1"/>
                </a:solidFill>
                <a:latin typeface="Calibri"/>
                <a:ea typeface="Microsoft YaHei"/>
                <a:cs typeface="Calibri"/>
              </a:rPr>
              <a:t>,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199114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Loan Grade to Loan Status </a:t>
            </a:r>
          </a:p>
        </p:txBody>
      </p:sp>
      <p:pic>
        <p:nvPicPr>
          <p:cNvPr id="2" name="Picture 3" descr="Chart, bar chart, histogram&#10;&#10;Description automatically generated">
            <a:extLst>
              <a:ext uri="{FF2B5EF4-FFF2-40B4-BE49-F238E27FC236}">
                <a16:creationId xmlns:a16="http://schemas.microsoft.com/office/drawing/2014/main" id="{E172DB7A-79B0-B4F3-2B22-D85BC28A64D5}"/>
              </a:ext>
            </a:extLst>
          </p:cNvPr>
          <p:cNvPicPr>
            <a:picLocks noChangeAspect="1"/>
          </p:cNvPicPr>
          <p:nvPr/>
        </p:nvPicPr>
        <p:blipFill>
          <a:blip r:embed="rId2"/>
          <a:stretch>
            <a:fillRect/>
          </a:stretch>
        </p:blipFill>
        <p:spPr>
          <a:xfrm>
            <a:off x="4777938" y="1749394"/>
            <a:ext cx="6781582" cy="3356882"/>
          </a:xfrm>
          <a:prstGeom prst="rect">
            <a:avLst/>
          </a:prstGeom>
        </p:spPr>
      </p:pic>
      <p:sp>
        <p:nvSpPr>
          <p:cNvPr id="5" name="TextBox 4">
            <a:extLst>
              <a:ext uri="{FF2B5EF4-FFF2-40B4-BE49-F238E27FC236}">
                <a16:creationId xmlns:a16="http://schemas.microsoft.com/office/drawing/2014/main" id="{43FB0C64-73B5-33F3-A9CF-215FBC8E73D2}"/>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Grade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moving from grade </a:t>
            </a:r>
            <a:r>
              <a:rPr lang="en-US" sz="1400" b="1">
                <a:solidFill>
                  <a:schemeClr val="tx1"/>
                </a:solidFill>
                <a:latin typeface="Calibri"/>
                <a:ea typeface="Microsoft YaHei"/>
                <a:cs typeface="Calibri"/>
              </a:rPr>
              <a:t>A to G</a:t>
            </a:r>
            <a:r>
              <a:rPr lang="en-US" sz="1400">
                <a:solidFill>
                  <a:schemeClr val="tx1"/>
                </a:solidFill>
                <a:latin typeface="Calibri"/>
                <a:ea typeface="Microsoft YaHei"/>
                <a:cs typeface="Calibri"/>
              </a:rPr>
              <a:t>,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349103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Payback to Loan Status </a:t>
            </a:r>
          </a:p>
        </p:txBody>
      </p:sp>
      <p:pic>
        <p:nvPicPr>
          <p:cNvPr id="2" name="Picture 3" descr="Chart&#10;&#10;Description automatically generated">
            <a:extLst>
              <a:ext uri="{FF2B5EF4-FFF2-40B4-BE49-F238E27FC236}">
                <a16:creationId xmlns:a16="http://schemas.microsoft.com/office/drawing/2014/main" id="{B552BD43-1DAB-0C72-5FDB-A4C5D675D18D}"/>
              </a:ext>
            </a:extLst>
          </p:cNvPr>
          <p:cNvPicPr>
            <a:picLocks noChangeAspect="1"/>
          </p:cNvPicPr>
          <p:nvPr/>
        </p:nvPicPr>
        <p:blipFill>
          <a:blip r:embed="rId2"/>
          <a:stretch>
            <a:fillRect/>
          </a:stretch>
        </p:blipFill>
        <p:spPr>
          <a:xfrm>
            <a:off x="4796526" y="1572833"/>
            <a:ext cx="6781582" cy="3356882"/>
          </a:xfrm>
          <a:prstGeom prst="rect">
            <a:avLst/>
          </a:prstGeom>
        </p:spPr>
      </p:pic>
      <p:sp>
        <p:nvSpPr>
          <p:cNvPr id="4" name="TextBox 3">
            <a:extLst>
              <a:ext uri="{FF2B5EF4-FFF2-40B4-BE49-F238E27FC236}">
                <a16:creationId xmlns:a16="http://schemas.microsoft.com/office/drawing/2014/main" id="{E671B9F3-A9E4-5D6F-A249-11D10A6F7885}"/>
              </a:ext>
            </a:extLst>
          </p:cNvPr>
          <p:cNvSpPr txBox="1"/>
          <p:nvPr/>
        </p:nvSpPr>
        <p:spPr>
          <a:xfrm>
            <a:off x="4725194"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Analyzing Payback to Loan Status​</a:t>
            </a:r>
          </a:p>
        </p:txBody>
      </p:sp>
      <p:sp>
        <p:nvSpPr>
          <p:cNvPr id="6" name="TextBox 5">
            <a:extLst>
              <a:ext uri="{FF2B5EF4-FFF2-40B4-BE49-F238E27FC236}">
                <a16:creationId xmlns:a16="http://schemas.microsoft.com/office/drawing/2014/main" id="{C80D811C-B777-E098-9113-1206AD93483D}"/>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Payback to 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Payback</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3438449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Loan Purpose to Loan Status </a:t>
            </a:r>
          </a:p>
        </p:txBody>
      </p:sp>
      <p:pic>
        <p:nvPicPr>
          <p:cNvPr id="2" name="Picture 3" descr="Chart, bar chart&#10;&#10;Description automatically generated">
            <a:extLst>
              <a:ext uri="{FF2B5EF4-FFF2-40B4-BE49-F238E27FC236}">
                <a16:creationId xmlns:a16="http://schemas.microsoft.com/office/drawing/2014/main" id="{C40C207C-9221-0864-0622-BD30F70A4D01}"/>
              </a:ext>
            </a:extLst>
          </p:cNvPr>
          <p:cNvPicPr>
            <a:picLocks noChangeAspect="1"/>
          </p:cNvPicPr>
          <p:nvPr/>
        </p:nvPicPr>
        <p:blipFill>
          <a:blip r:embed="rId2"/>
          <a:stretch>
            <a:fillRect/>
          </a:stretch>
        </p:blipFill>
        <p:spPr>
          <a:xfrm>
            <a:off x="4684999" y="1504201"/>
            <a:ext cx="6781582" cy="3475560"/>
          </a:xfrm>
          <a:prstGeom prst="rect">
            <a:avLst/>
          </a:prstGeom>
        </p:spPr>
      </p:pic>
      <p:sp>
        <p:nvSpPr>
          <p:cNvPr id="5" name="TextBox 4">
            <a:extLst>
              <a:ext uri="{FF2B5EF4-FFF2-40B4-BE49-F238E27FC236}">
                <a16:creationId xmlns:a16="http://schemas.microsoft.com/office/drawing/2014/main" id="{ECAA2E55-1E35-7762-ACB3-051FE3FA7136}"/>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tx1"/>
                </a:solidFill>
                <a:latin typeface="Calibri"/>
                <a:ea typeface="Microsoft YaHei"/>
                <a:cs typeface="Calibri"/>
              </a:rPr>
              <a:t>According to the </a:t>
            </a:r>
            <a:r>
              <a:rPr lang="en-US" sz="1400" b="1" dirty="0">
                <a:solidFill>
                  <a:schemeClr val="tx1"/>
                </a:solidFill>
                <a:latin typeface="Calibri"/>
                <a:ea typeface="Microsoft YaHei"/>
                <a:cs typeface="Calibri"/>
              </a:rPr>
              <a:t>Loan Purpose to Loan Status</a:t>
            </a:r>
            <a:r>
              <a:rPr lang="en-US" sz="1400" dirty="0">
                <a:solidFill>
                  <a:schemeClr val="tx1"/>
                </a:solidFill>
                <a:latin typeface="Calibri"/>
                <a:ea typeface="Microsoft YaHei"/>
                <a:cs typeface="Calibri"/>
              </a:rPr>
              <a:t>, we can conclude the following,</a:t>
            </a:r>
            <a:br>
              <a:rPr lang="en-US" sz="1400" dirty="0">
                <a:cs typeface="Calibri"/>
              </a:rPr>
            </a:br>
            <a:r>
              <a:rPr lang="en-US" sz="1400" dirty="0">
                <a:solidFill>
                  <a:schemeClr val="tx1"/>
                </a:solidFill>
                <a:latin typeface="Calibri"/>
                <a:ea typeface="Microsoft YaHei"/>
                <a:cs typeface="Calibri"/>
              </a:rPr>
              <a:t>    - Most of the loans </a:t>
            </a:r>
            <a:r>
              <a:rPr lang="en-US" sz="1400" b="1" dirty="0">
                <a:solidFill>
                  <a:schemeClr val="tx1"/>
                </a:solidFill>
                <a:latin typeface="Calibri"/>
                <a:ea typeface="Microsoft YaHei"/>
                <a:cs typeface="Calibri"/>
              </a:rPr>
              <a:t>Charged Off</a:t>
            </a:r>
            <a:r>
              <a:rPr lang="en-US" sz="1400" dirty="0">
                <a:solidFill>
                  <a:schemeClr val="tx1"/>
                </a:solidFill>
                <a:latin typeface="Calibri"/>
                <a:ea typeface="Microsoft YaHei"/>
                <a:cs typeface="Calibri"/>
              </a:rPr>
              <a:t> were borrowed for small business purposes </a:t>
            </a:r>
            <a:endParaRPr lang="en-US" dirty="0">
              <a:solidFill>
                <a:schemeClr val="tx1"/>
              </a:solidFill>
              <a:cs typeface="Calibri"/>
            </a:endParaRPr>
          </a:p>
        </p:txBody>
      </p:sp>
    </p:spTree>
    <p:extLst>
      <p:ext uri="{BB962C8B-B14F-4D97-AF65-F5344CB8AC3E}">
        <p14:creationId xmlns:p14="http://schemas.microsoft.com/office/powerpoint/2010/main" val="353336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20A3317F-9BCA-5A1B-4874-801B79F4017C}"/>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eaLnBrk="1" hangingPunct="1">
              <a:lnSpc>
                <a:spcPct val="90000"/>
              </a:lnSpc>
              <a:buClrTx/>
              <a:buFontTx/>
              <a:buNone/>
            </a:pPr>
            <a:r>
              <a:rPr lang="en-US" altLang="en-US" sz="4400" b="1" u="sng">
                <a:latin typeface="Calibri Light"/>
                <a:ea typeface="Microsoft YaHei"/>
                <a:cs typeface="Calibri Light"/>
              </a:rPr>
              <a:t>Introduction</a:t>
            </a:r>
          </a:p>
        </p:txBody>
      </p:sp>
      <p:sp>
        <p:nvSpPr>
          <p:cNvPr id="5122" name="Text Box 2">
            <a:extLst>
              <a:ext uri="{FF2B5EF4-FFF2-40B4-BE49-F238E27FC236}">
                <a16:creationId xmlns:a16="http://schemas.microsoft.com/office/drawing/2014/main" id="{C584D35D-B92C-6A7D-CA23-F3AFC56144F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457200" indent="-457200" algn="just" eaLnBrk="1" hangingPunct="1">
              <a:lnSpc>
                <a:spcPct val="120000"/>
              </a:lnSpc>
              <a:spcBef>
                <a:spcPts val="1000"/>
              </a:spcBef>
              <a:spcAft>
                <a:spcPts val="100"/>
              </a:spcAft>
              <a:buFont typeface="Arial" panose="02020603050405020304" pitchFamily="18" charset="0"/>
              <a:buChar char="•"/>
            </a:pPr>
            <a:r>
              <a:rPr lang="en-US" altLang="en-US" sz="2400">
                <a:latin typeface="Calibri"/>
                <a:ea typeface="Microsoft YaHei"/>
                <a:cs typeface="Calibri"/>
              </a:rPr>
              <a:t>Lending Club specializes in lending various loan types to urban customers, these loans can vary across different areas of people's personal life (i.e. medical emergency to weddings).</a:t>
            </a:r>
            <a:endParaRPr lang="en-US" sz="2400">
              <a:cs typeface="Calibri" panose="020F0502020204030204" pitchFamily="34" charset="0"/>
            </a:endParaRPr>
          </a:p>
          <a:p>
            <a:pPr marL="457200" indent="-457200" algn="just" eaLnBrk="1" hangingPunct="1">
              <a:lnSpc>
                <a:spcPct val="90000"/>
              </a:lnSpc>
              <a:spcBef>
                <a:spcPts val="1013"/>
              </a:spcBef>
              <a:buFont typeface="Arial" panose="02020603050405020304" pitchFamily="18" charset="0"/>
              <a:buChar char="•"/>
            </a:pPr>
            <a:r>
              <a:rPr lang="en-US" altLang="en-US" sz="2400">
                <a:latin typeface="Calibri"/>
                <a:ea typeface="Microsoft YaHei"/>
                <a:cs typeface="Calibri"/>
              </a:rPr>
              <a:t>Two of the biggest risk faced by the company includes </a:t>
            </a:r>
            <a:endParaRPr lang="en-US" altLang="en-US" sz="2400">
              <a:cs typeface="Calibri"/>
            </a:endParaRPr>
          </a:p>
          <a:p>
            <a:pPr lvl="2" algn="just" eaLnBrk="1" hangingPunct="1">
              <a:lnSpc>
                <a:spcPct val="90000"/>
              </a:lnSpc>
              <a:spcBef>
                <a:spcPts val="513"/>
              </a:spcBef>
              <a:buFont typeface="Calibri" panose="020F0502020204030204" pitchFamily="34" charset="0"/>
              <a:buAutoNum type="arabicPeriod"/>
            </a:pPr>
            <a:r>
              <a:rPr lang="en-US" altLang="en-US" sz="2400">
                <a:latin typeface="Calibri"/>
                <a:ea typeface="Microsoft YaHei"/>
                <a:cs typeface="Calibri"/>
              </a:rPr>
              <a:t>Rejection of loan when the customer is less risky of defaulting</a:t>
            </a:r>
          </a:p>
          <a:p>
            <a:pPr lvl="2" algn="just" eaLnBrk="1" hangingPunct="1">
              <a:lnSpc>
                <a:spcPct val="90000"/>
              </a:lnSpc>
              <a:spcBef>
                <a:spcPts val="513"/>
              </a:spcBef>
              <a:buFont typeface="Calibri" panose="020F0502020204030204" pitchFamily="34" charset="0"/>
              <a:buAutoNum type="arabicPeriod"/>
            </a:pPr>
            <a:r>
              <a:rPr lang="en-US" altLang="en-US" sz="2400">
                <a:latin typeface="Calibri"/>
                <a:ea typeface="Microsoft YaHei"/>
                <a:cs typeface="Calibri"/>
              </a:rPr>
              <a:t>Approval of loan when the customer is highly likely to defaulting</a:t>
            </a:r>
          </a:p>
          <a:p>
            <a:pPr marL="457200" indent="-457200" algn="just">
              <a:lnSpc>
                <a:spcPct val="120000"/>
              </a:lnSpc>
              <a:spcBef>
                <a:spcPts val="500"/>
              </a:spcBef>
              <a:spcAft>
                <a:spcPts val="100"/>
              </a:spcAft>
              <a:buFont typeface="Arial" panose="02020603050405020304" pitchFamily="18" charset="0"/>
              <a:buChar char="•"/>
            </a:pPr>
            <a:r>
              <a:rPr lang="en-US" sz="2400" b="1">
                <a:latin typeface="Calibri"/>
                <a:ea typeface="Microsoft YaHei"/>
                <a:cs typeface="Calibri"/>
              </a:rPr>
              <a:t>Aim of this data analysis is to understand customer and loan attributes defaulting to avoid rejecting less risky customer and approving high risk customers.</a:t>
            </a:r>
          </a:p>
          <a:p>
            <a:pPr eaLnBrk="1" hangingPunct="1">
              <a:lnSpc>
                <a:spcPct val="90000"/>
              </a:lnSpc>
              <a:spcBef>
                <a:spcPts val="1013"/>
              </a:spcBef>
              <a:buClrTx/>
              <a:buFontTx/>
            </a:pPr>
            <a:endParaRPr lang="en-US" altLang="en-US" sz="2800">
              <a:cs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5CFF4141-8BED-A447-7CE3-DA548B1EA521}"/>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Analyzing State to Loan Status</a:t>
            </a:r>
          </a:p>
        </p:txBody>
      </p:sp>
      <p:pic>
        <p:nvPicPr>
          <p:cNvPr id="4" name="Picture 4" descr="Chart, bar chart, histogram&#10;&#10;Description automatically generated">
            <a:extLst>
              <a:ext uri="{FF2B5EF4-FFF2-40B4-BE49-F238E27FC236}">
                <a16:creationId xmlns:a16="http://schemas.microsoft.com/office/drawing/2014/main" id="{02405E82-16C1-EBA2-409E-51730BFA8081}"/>
              </a:ext>
            </a:extLst>
          </p:cNvPr>
          <p:cNvPicPr>
            <a:picLocks noChangeAspect="1"/>
          </p:cNvPicPr>
          <p:nvPr/>
        </p:nvPicPr>
        <p:blipFill>
          <a:blip r:embed="rId2"/>
          <a:stretch>
            <a:fillRect/>
          </a:stretch>
        </p:blipFill>
        <p:spPr>
          <a:xfrm>
            <a:off x="4777938" y="1582538"/>
            <a:ext cx="6781582" cy="3390791"/>
          </a:xfrm>
          <a:prstGeom prst="rect">
            <a:avLst/>
          </a:prstGeom>
        </p:spPr>
      </p:pic>
      <p:sp>
        <p:nvSpPr>
          <p:cNvPr id="6" name="TextBox 5">
            <a:extLst>
              <a:ext uri="{FF2B5EF4-FFF2-40B4-BE49-F238E27FC236}">
                <a16:creationId xmlns:a16="http://schemas.microsoft.com/office/drawing/2014/main" id="{2E6B984B-D5EB-53BC-1099-260EDB9CFB1B}"/>
              </a:ext>
            </a:extLst>
          </p:cNvPr>
          <p:cNvSpPr txBox="1"/>
          <p:nvPr/>
        </p:nvSpPr>
        <p:spPr>
          <a:xfrm>
            <a:off x="715436" y="5817218"/>
            <a:ext cx="113562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tx1"/>
                </a:solidFill>
                <a:latin typeface="Calibri"/>
                <a:ea typeface="Microsoft YaHei"/>
                <a:cs typeface="Calibri"/>
              </a:rPr>
              <a:t>According to the </a:t>
            </a:r>
            <a:r>
              <a:rPr lang="en-US" sz="1400" b="1" dirty="0">
                <a:solidFill>
                  <a:schemeClr val="tx1"/>
                </a:solidFill>
                <a:latin typeface="Calibri"/>
                <a:ea typeface="Microsoft YaHei"/>
                <a:cs typeface="Calibri"/>
              </a:rPr>
              <a:t>State to Loan Status</a:t>
            </a:r>
            <a:r>
              <a:rPr lang="en-US" sz="1400" dirty="0">
                <a:solidFill>
                  <a:schemeClr val="tx1"/>
                </a:solidFill>
                <a:latin typeface="Calibri"/>
                <a:ea typeface="Microsoft YaHei"/>
                <a:cs typeface="Calibri"/>
              </a:rPr>
              <a:t>, we can conclude the following,</a:t>
            </a:r>
            <a:br>
              <a:rPr lang="en-US" sz="1400" dirty="0">
                <a:solidFill>
                  <a:schemeClr val="tx1"/>
                </a:solidFill>
                <a:cs typeface="Calibri"/>
              </a:rPr>
            </a:br>
            <a:r>
              <a:rPr lang="en-US" sz="1400" dirty="0">
                <a:solidFill>
                  <a:schemeClr val="tx1"/>
                </a:solidFill>
                <a:latin typeface="Calibri"/>
                <a:ea typeface="Microsoft YaHei"/>
                <a:cs typeface="Calibri"/>
              </a:rPr>
              <a:t>     - State </a:t>
            </a:r>
            <a:r>
              <a:rPr lang="en-US" sz="1400" b="1" dirty="0">
                <a:solidFill>
                  <a:schemeClr val="tx1"/>
                </a:solidFill>
                <a:latin typeface="Calibri"/>
                <a:ea typeface="Microsoft YaHei"/>
                <a:cs typeface="Calibri"/>
              </a:rPr>
              <a:t>TN</a:t>
            </a:r>
            <a:r>
              <a:rPr lang="en-US" sz="1400" dirty="0">
                <a:solidFill>
                  <a:schemeClr val="tx1"/>
                </a:solidFill>
                <a:latin typeface="Calibri"/>
                <a:ea typeface="Microsoft YaHei"/>
                <a:cs typeface="Calibri"/>
              </a:rPr>
              <a:t> is the highest </a:t>
            </a:r>
            <a:r>
              <a:rPr lang="en-US" sz="1400" b="1" dirty="0">
                <a:solidFill>
                  <a:schemeClr val="tx1"/>
                </a:solidFill>
                <a:latin typeface="Calibri"/>
                <a:ea typeface="Microsoft YaHei"/>
                <a:cs typeface="Calibri"/>
              </a:rPr>
              <a:t>Charged Off</a:t>
            </a:r>
            <a:r>
              <a:rPr lang="en-US" sz="1400" dirty="0">
                <a:solidFill>
                  <a:schemeClr val="tx1"/>
                </a:solidFill>
                <a:latin typeface="Calibri"/>
                <a:ea typeface="Microsoft YaHei"/>
                <a:cs typeface="Calibri"/>
              </a:rPr>
              <a:t> state</a:t>
            </a:r>
            <a:endParaRPr lang="en-US" dirty="0">
              <a:solidFill>
                <a:schemeClr val="tx1"/>
              </a:solidFill>
              <a:cs typeface="Calibri"/>
            </a:endParaRPr>
          </a:p>
          <a:p>
            <a:endParaRPr lang="en-US" sz="1400" dirty="0">
              <a:solidFill>
                <a:schemeClr val="tx1"/>
              </a:solidFill>
              <a:cs typeface="Calibri"/>
            </a:endParaRPr>
          </a:p>
        </p:txBody>
      </p:sp>
    </p:spTree>
    <p:extLst>
      <p:ext uri="{BB962C8B-B14F-4D97-AF65-F5344CB8AC3E}">
        <p14:creationId xmlns:p14="http://schemas.microsoft.com/office/powerpoint/2010/main" val="393885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300" kern="1200">
                <a:solidFill>
                  <a:srgbClr val="FFFFFF"/>
                </a:solidFill>
                <a:latin typeface="+mj-lt"/>
                <a:ea typeface="+mj-ea"/>
                <a:cs typeface="+mj-cs"/>
              </a:rPr>
              <a:t>Analyzing Revolving Line Utilization Rate to Loan Status </a:t>
            </a:r>
          </a:p>
        </p:txBody>
      </p:sp>
      <p:pic>
        <p:nvPicPr>
          <p:cNvPr id="5" name="Picture 5" descr="Chart, box and whisker chart&#10;&#10;Description automatically generated">
            <a:extLst>
              <a:ext uri="{FF2B5EF4-FFF2-40B4-BE49-F238E27FC236}">
                <a16:creationId xmlns:a16="http://schemas.microsoft.com/office/drawing/2014/main" id="{FC705E25-2062-F133-136C-1DDFB5628B97}"/>
              </a:ext>
            </a:extLst>
          </p:cNvPr>
          <p:cNvPicPr>
            <a:picLocks noChangeAspect="1"/>
          </p:cNvPicPr>
          <p:nvPr/>
        </p:nvPicPr>
        <p:blipFill>
          <a:blip r:embed="rId2"/>
          <a:stretch>
            <a:fillRect/>
          </a:stretch>
        </p:blipFill>
        <p:spPr>
          <a:xfrm>
            <a:off x="4777938" y="1045805"/>
            <a:ext cx="6781582" cy="4764060"/>
          </a:xfrm>
          <a:prstGeom prst="rect">
            <a:avLst/>
          </a:prstGeom>
        </p:spPr>
      </p:pic>
      <p:sp>
        <p:nvSpPr>
          <p:cNvPr id="7" name="TextBox 6">
            <a:extLst>
              <a:ext uri="{FF2B5EF4-FFF2-40B4-BE49-F238E27FC236}">
                <a16:creationId xmlns:a16="http://schemas.microsoft.com/office/drawing/2014/main" id="{196980F8-2351-47F5-8D5A-F863DDB49625}"/>
              </a:ext>
            </a:extLst>
          </p:cNvPr>
          <p:cNvSpPr txBox="1"/>
          <p:nvPr/>
        </p:nvSpPr>
        <p:spPr>
          <a:xfrm>
            <a:off x="715436" y="5817218"/>
            <a:ext cx="113562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Revolving Line Utilization Rate to Loan Status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When the </a:t>
            </a:r>
            <a:r>
              <a:rPr lang="en-US" sz="1400" b="1">
                <a:solidFill>
                  <a:schemeClr val="tx1"/>
                </a:solidFill>
                <a:latin typeface="Calibri"/>
                <a:ea typeface="Microsoft YaHei"/>
                <a:cs typeface="Calibri"/>
              </a:rPr>
              <a:t>Revolving Line Utilization Rate</a:t>
            </a:r>
            <a:r>
              <a:rPr lang="en-US" sz="1400">
                <a:solidFill>
                  <a:schemeClr val="tx1"/>
                </a:solidFill>
                <a:latin typeface="Calibri"/>
                <a:ea typeface="Microsoft YaHei"/>
                <a:cs typeface="Calibri"/>
              </a:rPr>
              <a:t> is increasing, loan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percentage get increases</a:t>
            </a:r>
            <a:endParaRPr lang="en-US">
              <a:solidFill>
                <a:schemeClr val="tx1"/>
              </a:solidFill>
              <a:cs typeface="Calibri"/>
            </a:endParaRPr>
          </a:p>
        </p:txBody>
      </p:sp>
    </p:spTree>
    <p:extLst>
      <p:ext uri="{BB962C8B-B14F-4D97-AF65-F5344CB8AC3E}">
        <p14:creationId xmlns:p14="http://schemas.microsoft.com/office/powerpoint/2010/main" val="3225449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Loan State Wise Distribution</a:t>
            </a:r>
          </a:p>
        </p:txBody>
      </p:sp>
      <p:pic>
        <p:nvPicPr>
          <p:cNvPr id="2" name="Picture 3" descr="A picture containing chart&#10;&#10;Description automatically generated">
            <a:extLst>
              <a:ext uri="{FF2B5EF4-FFF2-40B4-BE49-F238E27FC236}">
                <a16:creationId xmlns:a16="http://schemas.microsoft.com/office/drawing/2014/main" id="{D6B7CA14-8C86-D04E-A10A-534721984769}"/>
              </a:ext>
            </a:extLst>
          </p:cNvPr>
          <p:cNvPicPr>
            <a:picLocks noChangeAspect="1"/>
          </p:cNvPicPr>
          <p:nvPr/>
        </p:nvPicPr>
        <p:blipFill>
          <a:blip r:embed="rId2"/>
          <a:stretch>
            <a:fillRect/>
          </a:stretch>
        </p:blipFill>
        <p:spPr>
          <a:xfrm>
            <a:off x="4777938" y="1613762"/>
            <a:ext cx="6781582" cy="3628147"/>
          </a:xfrm>
          <a:prstGeom prst="rect">
            <a:avLst/>
          </a:prstGeom>
        </p:spPr>
      </p:pic>
    </p:spTree>
    <p:extLst>
      <p:ext uri="{BB962C8B-B14F-4D97-AF65-F5344CB8AC3E}">
        <p14:creationId xmlns:p14="http://schemas.microsoft.com/office/powerpoint/2010/main" val="483210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dirty="0">
                <a:latin typeface="Calibri"/>
                <a:ea typeface="Microsoft YaHei"/>
                <a:cs typeface="Calibri"/>
              </a:rPr>
              <a:t>Recommendation</a:t>
            </a:r>
            <a:endParaRPr lang="en-US" u="sng" dirty="0">
              <a:cs typeface="Calibri"/>
            </a:endParaRPr>
          </a:p>
        </p:txBody>
      </p:sp>
      <p:sp>
        <p:nvSpPr>
          <p:cNvPr id="4" name="Text Box 2">
            <a:extLst>
              <a:ext uri="{FF2B5EF4-FFF2-40B4-BE49-F238E27FC236}">
                <a16:creationId xmlns:a16="http://schemas.microsoft.com/office/drawing/2014/main" id="{EBE0255E-E601-8D89-E928-A3E9AA9C3429}"/>
              </a:ext>
            </a:extLst>
          </p:cNvPr>
          <p:cNvSpPr txBox="1">
            <a:spLocks noChangeArrowheads="1"/>
          </p:cNvSpPr>
          <p:nvPr/>
        </p:nvSpPr>
        <p:spPr bwMode="auto">
          <a:xfrm>
            <a:off x="838200" y="1711763"/>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457200" indent="-457200">
              <a:buFont typeface="Arial" panose="02020603050405020304" pitchFamily="18" charset="0"/>
              <a:buChar char="•"/>
            </a:pPr>
            <a:r>
              <a:rPr lang="en-US" sz="2800" dirty="0">
                <a:latin typeface="Calibri"/>
                <a:ea typeface="Microsoft YaHei"/>
                <a:cs typeface="Calibri"/>
              </a:rPr>
              <a:t>Annual income less than 20K at higher risk of defaulting</a:t>
            </a:r>
            <a:endParaRPr lang="en-US" dirty="0">
              <a:latin typeface="Calibri"/>
              <a:ea typeface="Microsoft YaHei"/>
              <a:cs typeface="Calibri"/>
            </a:endParaRPr>
          </a:p>
          <a:p>
            <a:pPr marL="457200" indent="-457200">
              <a:buFont typeface="Arial" panose="02020603050405020304" pitchFamily="18" charset="0"/>
              <a:buChar char="•"/>
            </a:pPr>
            <a:r>
              <a:rPr lang="en-US" sz="2800" dirty="0">
                <a:latin typeface="Calibri"/>
                <a:ea typeface="Microsoft YaHei"/>
                <a:cs typeface="Calibri"/>
              </a:rPr>
              <a:t>Loan amount higher than 25K at risk of defaulting</a:t>
            </a:r>
            <a:endParaRPr lang="en-US" dirty="0">
              <a:latin typeface="Calibri"/>
              <a:ea typeface="Microsoft YaHei"/>
              <a:cs typeface="Calibri"/>
            </a:endParaRPr>
          </a:p>
          <a:p>
            <a:pPr marL="457200" indent="-457200">
              <a:buFont typeface="Arial" panose="02020603050405020304" pitchFamily="18" charset="0"/>
              <a:buChar char="•"/>
            </a:pPr>
            <a:r>
              <a:rPr lang="en-US" sz="2800" dirty="0">
                <a:latin typeface="Calibri"/>
                <a:ea typeface="Microsoft YaHei"/>
                <a:cs typeface="Calibri"/>
              </a:rPr>
              <a:t>Higher the interest rate, higher the risk of defaulting</a:t>
            </a:r>
            <a:endParaRPr lang="en-US" dirty="0">
              <a:latin typeface="Calibri"/>
              <a:ea typeface="Microsoft YaHei"/>
              <a:cs typeface="Calibri"/>
            </a:endParaRPr>
          </a:p>
          <a:p>
            <a:pPr marL="457200" indent="-457200">
              <a:buFont typeface="Arial" panose="02020603050405020304" pitchFamily="18" charset="0"/>
              <a:buChar char="•"/>
            </a:pPr>
            <a:r>
              <a:rPr lang="en-US" sz="2800" dirty="0">
                <a:latin typeface="Calibri"/>
                <a:ea typeface="Microsoft YaHei"/>
                <a:cs typeface="Calibri"/>
              </a:rPr>
              <a:t>People who pick longer loan term is slightly higher risk than the lower term people</a:t>
            </a:r>
            <a:endParaRPr lang="en-US" dirty="0">
              <a:latin typeface="Calibri"/>
              <a:ea typeface="Microsoft YaHei"/>
              <a:cs typeface="Calibri"/>
            </a:endParaRPr>
          </a:p>
          <a:p>
            <a:pPr marL="457200" indent="-457200">
              <a:buFont typeface="Arial" panose="02020603050405020304" pitchFamily="18" charset="0"/>
              <a:buChar char="•"/>
            </a:pPr>
            <a:r>
              <a:rPr lang="en-US" sz="2800" dirty="0">
                <a:latin typeface="Calibri"/>
                <a:ea typeface="Microsoft YaHei"/>
                <a:cs typeface="Calibri"/>
              </a:rPr>
              <a:t>People on the Home Ownership status ‘Other’ is at slightly higher risk than other</a:t>
            </a:r>
          </a:p>
          <a:p>
            <a:pPr marL="457200" indent="-457200">
              <a:buFont typeface="Arial" panose="02020603050405020304" pitchFamily="18" charset="0"/>
              <a:buChar char="•"/>
            </a:pPr>
            <a:r>
              <a:rPr lang="en-US" sz="2800" dirty="0">
                <a:latin typeface="Calibri"/>
                <a:ea typeface="Microsoft YaHei"/>
                <a:cs typeface="Calibri"/>
              </a:rPr>
              <a:t>Overall loan(including interest) : As the loan gets higher the risk increases people are higher than 50K overall payback is at high risk.</a:t>
            </a:r>
          </a:p>
        </p:txBody>
      </p:sp>
    </p:spTree>
    <p:extLst>
      <p:ext uri="{BB962C8B-B14F-4D97-AF65-F5344CB8AC3E}">
        <p14:creationId xmlns:p14="http://schemas.microsoft.com/office/powerpoint/2010/main" val="2552007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dirty="0">
                <a:latin typeface="Calibri"/>
                <a:ea typeface="Microsoft YaHei"/>
                <a:cs typeface="Calibri"/>
              </a:rPr>
              <a:t>Recommendation (Continued.)</a:t>
            </a:r>
            <a:endParaRPr lang="en-US" sz="4400" dirty="0">
              <a:latin typeface="Calibri"/>
              <a:ea typeface="Microsoft YaHei"/>
              <a:cs typeface="Calibri"/>
            </a:endParaRPr>
          </a:p>
        </p:txBody>
      </p:sp>
      <p:sp>
        <p:nvSpPr>
          <p:cNvPr id="4" name="Text Box 2">
            <a:extLst>
              <a:ext uri="{FF2B5EF4-FFF2-40B4-BE49-F238E27FC236}">
                <a16:creationId xmlns:a16="http://schemas.microsoft.com/office/drawing/2014/main" id="{EBE0255E-E601-8D89-E928-A3E9AA9C3429}"/>
              </a:ext>
            </a:extLst>
          </p:cNvPr>
          <p:cNvSpPr txBox="1">
            <a:spLocks noChangeArrowheads="1"/>
          </p:cNvSpPr>
          <p:nvPr/>
        </p:nvSpPr>
        <p:spPr bwMode="auto">
          <a:xfrm>
            <a:off x="838200" y="1711763"/>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457200" indent="-457200">
              <a:buFont typeface="Arial" panose="02020603050405020304" pitchFamily="18" charset="0"/>
              <a:buChar char="•"/>
            </a:pPr>
            <a:r>
              <a:rPr lang="en-US" sz="2800" dirty="0">
                <a:latin typeface="Calibri"/>
                <a:ea typeface="Microsoft YaHei"/>
                <a:cs typeface="Calibri"/>
              </a:rPr>
              <a:t>People with open credit lines of 30-40 are at higher risk </a:t>
            </a:r>
            <a:endParaRPr lang="en-US">
              <a:latin typeface="Calibri"/>
              <a:ea typeface="Microsoft YaHei"/>
              <a:cs typeface="Calibri"/>
            </a:endParaRPr>
          </a:p>
          <a:p>
            <a:pPr marL="457200" indent="-457200">
              <a:buFont typeface="Arial" panose="02020603050405020304" pitchFamily="18" charset="0"/>
              <a:buChar char="•"/>
            </a:pPr>
            <a:r>
              <a:rPr lang="en-US" sz="2800" dirty="0">
                <a:latin typeface="Calibri"/>
                <a:ea typeface="Microsoft YaHei"/>
                <a:cs typeface="Calibri"/>
              </a:rPr>
              <a:t>Smaller business is at higher risk of defaulting</a:t>
            </a:r>
            <a:endParaRPr lang="en-US" dirty="0">
              <a:cs typeface="Calibri" panose="020F0502020204030204" pitchFamily="34" charset="0"/>
            </a:endParaRPr>
          </a:p>
          <a:p>
            <a:pPr marL="457200" indent="-457200">
              <a:buFont typeface="Arial" panose="02020603050405020304" pitchFamily="18" charset="0"/>
              <a:buChar char="•"/>
            </a:pPr>
            <a:r>
              <a:rPr lang="en-US" sz="2800" dirty="0">
                <a:latin typeface="Calibri"/>
                <a:ea typeface="Microsoft YaHei"/>
                <a:cs typeface="Calibri"/>
              </a:rPr>
              <a:t>As the revolving line utilization increases the risk of defaulting increases</a:t>
            </a:r>
            <a:endParaRPr lang="en-US" dirty="0">
              <a:cs typeface="Calibri" panose="020F0502020204030204" pitchFamily="34" charset="0"/>
            </a:endParaRPr>
          </a:p>
          <a:p>
            <a:pPr marL="457200" indent="-457200">
              <a:buFont typeface="Arial" panose="02020603050405020304" pitchFamily="18" charset="0"/>
              <a:buChar char="•"/>
            </a:pPr>
            <a:r>
              <a:rPr lang="en-US" sz="2800" dirty="0">
                <a:latin typeface="Calibri"/>
                <a:ea typeface="Microsoft YaHei"/>
                <a:cs typeface="Calibri"/>
              </a:rPr>
              <a:t>As the ratio of income to debt gets closer the risk of defaulting gets higher.</a:t>
            </a:r>
          </a:p>
          <a:p>
            <a:pPr marL="457200" indent="-457200">
              <a:buFont typeface="Arial" panose="02020603050405020304" pitchFamily="18" charset="0"/>
              <a:buChar char="•"/>
            </a:pPr>
            <a:r>
              <a:rPr lang="en-US" sz="2800" dirty="0">
                <a:latin typeface="Calibri"/>
                <a:ea typeface="Microsoft YaHei"/>
                <a:cs typeface="Calibri"/>
              </a:rPr>
              <a:t>It's recommended to introduce an point based system to assess the risk of being defaulted (since multiple risk factors are associated with getting defaulted, point based system will be an ideal solution)</a:t>
            </a:r>
            <a:endParaRPr lang="en-US" sz="2800" dirty="0">
              <a:cs typeface="Calibri" panose="020F0502020204030204" pitchFamily="34" charset="0"/>
            </a:endParaRPr>
          </a:p>
        </p:txBody>
      </p:sp>
    </p:spTree>
    <p:extLst>
      <p:ext uri="{BB962C8B-B14F-4D97-AF65-F5344CB8AC3E}">
        <p14:creationId xmlns:p14="http://schemas.microsoft.com/office/powerpoint/2010/main" val="3458464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053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813"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2F42F1D2-43A3-886D-6600-8A2FCB7F93F7}"/>
              </a:ext>
            </a:extLst>
          </p:cNvPr>
          <p:cNvSpPr txBox="1">
            <a:spLocks noChangeArrowheads="1"/>
          </p:cNvSpPr>
          <p:nvPr/>
        </p:nvSpPr>
        <p:spPr bwMode="auto">
          <a:xfrm>
            <a:off x="686923" y="1153572"/>
            <a:ext cx="3200817" cy="4461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defTabSz="914400" eaLnBrk="1" hangingPunct="1">
              <a:lnSpc>
                <a:spcPct val="90000"/>
              </a:lnSpc>
              <a:spcBef>
                <a:spcPct val="0"/>
              </a:spcBef>
            </a:pPr>
            <a:r>
              <a:rPr lang="en-US" sz="4400" kern="1200">
                <a:solidFill>
                  <a:srgbClr val="FFFFFF"/>
                </a:solidFill>
                <a:latin typeface="+mj-lt"/>
                <a:ea typeface="+mj-ea"/>
                <a:cs typeface="+mj-cs"/>
              </a:rPr>
              <a:t>Lending Performance Summary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1385" y="2455479"/>
            <a:ext cx="408396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 Box 2">
            <a:extLst>
              <a:ext uri="{FF2B5EF4-FFF2-40B4-BE49-F238E27FC236}">
                <a16:creationId xmlns:a16="http://schemas.microsoft.com/office/drawing/2014/main" id="{E073CB60-D063-6EB9-BC49-1E3D0B2C4378}"/>
              </a:ext>
            </a:extLst>
          </p:cNvPr>
          <p:cNvSpPr txBox="1">
            <a:spLocks noChangeArrowheads="1"/>
          </p:cNvSpPr>
          <p:nvPr/>
        </p:nvSpPr>
        <p:spPr bwMode="auto">
          <a:xfrm>
            <a:off x="4271304" y="591344"/>
            <a:ext cx="7827484" cy="55856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fontScale="92500" lnSpcReduction="10000"/>
          </a:bodyPr>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indent="0" defTabSz="914400" eaLnBrk="1" hangingPunct="1">
              <a:lnSpc>
                <a:spcPct val="150000"/>
              </a:lnSpc>
              <a:spcBef>
                <a:spcPts val="1000"/>
              </a:spcBef>
              <a:spcAft>
                <a:spcPts val="100"/>
              </a:spcAft>
            </a:pPr>
            <a:r>
              <a:rPr lang="en-US" sz="2400">
                <a:solidFill>
                  <a:schemeClr val="tx1"/>
                </a:solidFill>
                <a:latin typeface="+mn-lt"/>
                <a:ea typeface="+mn-ea"/>
              </a:rPr>
              <a:t>Payment Expected with Interest: </a:t>
            </a:r>
            <a:r>
              <a:rPr lang="en-US" sz="2400" b="1">
                <a:solidFill>
                  <a:schemeClr val="tx1"/>
                </a:solidFill>
                <a:latin typeface="+mn-lt"/>
                <a:ea typeface="+mn-ea"/>
              </a:rPr>
              <a:t>454,362,431.76
</a:t>
            </a:r>
            <a:r>
              <a:rPr lang="en-US" sz="2400">
                <a:solidFill>
                  <a:schemeClr val="tx1"/>
                </a:solidFill>
                <a:latin typeface="+mn-lt"/>
                <a:ea typeface="+mn-ea"/>
              </a:rPr>
              <a:t>Payment Expected without Interest: </a:t>
            </a:r>
            <a:r>
              <a:rPr lang="en-US" sz="2400" b="1">
                <a:solidFill>
                  <a:schemeClr val="tx1"/>
                </a:solidFill>
                <a:latin typeface="+mn-lt"/>
                <a:ea typeface="+mn-ea"/>
              </a:rPr>
              <a:t>364,618,850.00</a:t>
            </a:r>
            <a:r>
              <a:rPr lang="en-US" sz="2400">
                <a:solidFill>
                  <a:schemeClr val="tx1"/>
                </a:solidFill>
                <a:latin typeface="+mn-lt"/>
                <a:ea typeface="+mn-ea"/>
              </a:rPr>
              <a:t>
Payment Received: </a:t>
            </a:r>
            <a:r>
              <a:rPr lang="en-US" sz="2400" b="1">
                <a:solidFill>
                  <a:schemeClr val="tx1"/>
                </a:solidFill>
                <a:latin typeface="+mn-lt"/>
                <a:ea typeface="+mn-ea"/>
              </a:rPr>
              <a:t>396,578,430.16
</a:t>
            </a:r>
            <a:r>
              <a:rPr lang="en-US" sz="2400">
                <a:solidFill>
                  <a:schemeClr val="tx1"/>
                </a:solidFill>
                <a:latin typeface="+mn-lt"/>
                <a:ea typeface="+mn-ea"/>
              </a:rPr>
              <a:t>Expected Profit: </a:t>
            </a:r>
            <a:r>
              <a:rPr lang="en-US" sz="2400" b="1">
                <a:solidFill>
                  <a:schemeClr val="tx1"/>
                </a:solidFill>
                <a:latin typeface="+mn-lt"/>
                <a:ea typeface="+mn-ea"/>
              </a:rPr>
              <a:t>89,743,581.76</a:t>
            </a:r>
            <a:r>
              <a:rPr lang="en-US" sz="2400">
                <a:solidFill>
                  <a:schemeClr val="tx1"/>
                </a:solidFill>
                <a:latin typeface="+mn-lt"/>
                <a:ea typeface="+mn-ea"/>
              </a:rPr>
              <a:t>
Loss Due to Defaulting: </a:t>
            </a:r>
            <a:r>
              <a:rPr lang="en-US" sz="2400" b="1">
                <a:solidFill>
                  <a:schemeClr val="tx1"/>
                </a:solidFill>
                <a:latin typeface="+mn-lt"/>
                <a:ea typeface="+mn-ea"/>
              </a:rPr>
              <a:t>57,784,001.60
</a:t>
            </a:r>
            <a:r>
              <a:rPr lang="en-US" sz="2400">
                <a:solidFill>
                  <a:schemeClr val="tx1"/>
                </a:solidFill>
                <a:latin typeface="+mn-lt"/>
                <a:ea typeface="+mn-ea"/>
              </a:rPr>
              <a:t>Actual profit: </a:t>
            </a:r>
            <a:r>
              <a:rPr lang="en-US" sz="2400" b="1">
                <a:solidFill>
                  <a:schemeClr val="tx1"/>
                </a:solidFill>
                <a:latin typeface="+mn-lt"/>
                <a:ea typeface="+mn-ea"/>
              </a:rPr>
              <a:t>31,959,580.16</a:t>
            </a:r>
            <a:r>
              <a:rPr lang="en-US" sz="2400">
                <a:solidFill>
                  <a:schemeClr val="tx1"/>
                </a:solidFill>
                <a:latin typeface="+mn-lt"/>
                <a:ea typeface="+mn-ea"/>
              </a:rPr>
              <a:t>
Profit Achieved to Expected: </a:t>
            </a:r>
            <a:r>
              <a:rPr lang="en-US" sz="2400" b="1">
                <a:solidFill>
                  <a:schemeClr val="tx1"/>
                </a:solidFill>
                <a:latin typeface="+mn-lt"/>
                <a:ea typeface="+mn-ea"/>
              </a:rPr>
              <a:t>35.61%
</a:t>
            </a:r>
            <a:r>
              <a:rPr lang="en-US" sz="2400">
                <a:solidFill>
                  <a:schemeClr val="tx1"/>
                </a:solidFill>
                <a:latin typeface="+mn-lt"/>
                <a:ea typeface="+mn-ea"/>
              </a:rPr>
              <a:t>Company Profit to investment: </a:t>
            </a:r>
            <a:r>
              <a:rPr lang="en-US" sz="2400" b="1">
                <a:solidFill>
                  <a:schemeClr val="tx1"/>
                </a:solidFill>
                <a:latin typeface="+mn-lt"/>
                <a:ea typeface="+mn-ea"/>
              </a:rPr>
              <a:t>8.77%
</a:t>
            </a:r>
            <a:r>
              <a:rPr lang="en-US" sz="2400">
                <a:solidFill>
                  <a:schemeClr val="tx1"/>
                </a:solidFill>
                <a:latin typeface="+mn-lt"/>
                <a:ea typeface="+mn-ea"/>
              </a:rPr>
              <a:t>Expected Company Profit to investment: </a:t>
            </a:r>
            <a:r>
              <a:rPr lang="en-US" sz="2400" b="1">
                <a:solidFill>
                  <a:schemeClr val="tx1"/>
                </a:solidFill>
                <a:latin typeface="+mn-lt"/>
                <a:ea typeface="+mn-ea"/>
              </a:rPr>
              <a:t>24.61%</a:t>
            </a:r>
            <a:endParaRPr lang="en-US" sz="2400">
              <a:solidFill>
                <a:schemeClr val="tx1"/>
              </a:solidFill>
              <a:cs typeface="Calibri" panose="020F0502020204030204" pitchFamily="34" charset="0"/>
            </a:endParaRPr>
          </a:p>
          <a:p>
            <a:pPr lvl="2" defTabSz="914400" eaLnBrk="1" hangingPunct="1">
              <a:lnSpc>
                <a:spcPct val="90000"/>
              </a:lnSpc>
              <a:spcBef>
                <a:spcPts val="500"/>
              </a:spcBef>
              <a:spcAft>
                <a:spcPts val="0"/>
              </a:spcAft>
              <a:buFont typeface="Arial" panose="020B0604020202020204" pitchFamily="34" charset="0"/>
              <a:buChar char="•"/>
            </a:pPr>
            <a:endParaRPr lang="en-US">
              <a:solidFill>
                <a:schemeClr val="tx1"/>
              </a:solidFill>
              <a:latin typeface="+mn-lt"/>
              <a:ea typeface="+mn-ea"/>
            </a:endParaRPr>
          </a:p>
          <a:p>
            <a:pPr defTabSz="914400" eaLnBrk="1" hangingPunct="1">
              <a:lnSpc>
                <a:spcPct val="90000"/>
              </a:lnSpc>
              <a:spcBef>
                <a:spcPts val="1013"/>
              </a:spcBef>
              <a:buClrTx/>
              <a:buFont typeface="Arial" panose="020B0604020202020204" pitchFamily="34" charset="0"/>
              <a:buChar char="•"/>
            </a:pPr>
            <a:endParaRPr lang="en-US" altLang="en-US">
              <a:solidFill>
                <a:schemeClr val="tx1"/>
              </a:solidFill>
              <a:latin typeface="+mn-lt"/>
              <a:ea typeface="+mn-ea"/>
            </a:endParaRPr>
          </a:p>
        </p:txBody>
      </p:sp>
    </p:spTree>
    <p:extLst>
      <p:ext uri="{BB962C8B-B14F-4D97-AF65-F5344CB8AC3E}">
        <p14:creationId xmlns:p14="http://schemas.microsoft.com/office/powerpoint/2010/main" val="207543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Text Box 3">
            <a:extLst>
              <a:ext uri="{FF2B5EF4-FFF2-40B4-BE49-F238E27FC236}">
                <a16:creationId xmlns:a16="http://schemas.microsoft.com/office/drawing/2014/main" id="{2DE72927-1571-EA30-0664-2C867645E35A}"/>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buClrTx/>
            </a:pPr>
            <a:r>
              <a:rPr lang="en-US" altLang="en-US" sz="3600" b="1" kern="1200">
                <a:solidFill>
                  <a:srgbClr val="FFFFFF"/>
                </a:solidFill>
                <a:latin typeface="+mj-lt"/>
                <a:ea typeface="+mj-ea"/>
                <a:cs typeface="+mj-cs"/>
              </a:rPr>
              <a:t>Thank You</a:t>
            </a:r>
          </a:p>
        </p:txBody>
      </p:sp>
      <p:pic>
        <p:nvPicPr>
          <p:cNvPr id="3079" name="Graphic 3078" descr="Handshake">
            <a:extLst>
              <a:ext uri="{FF2B5EF4-FFF2-40B4-BE49-F238E27FC236}">
                <a16:creationId xmlns:a16="http://schemas.microsoft.com/office/drawing/2014/main" id="{57232BFA-9032-6ED1-8370-28D200E11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4359" y="643466"/>
            <a:ext cx="5568739" cy="5568739"/>
          </a:xfrm>
          <a:prstGeom prst="rect">
            <a:avLst/>
          </a:prstGeom>
        </p:spPr>
      </p:pic>
      <p:sp>
        <p:nvSpPr>
          <p:cNvPr id="3073" name="Rectangle 1">
            <a:extLst>
              <a:ext uri="{FF2B5EF4-FFF2-40B4-BE49-F238E27FC236}">
                <a16:creationId xmlns:a16="http://schemas.microsoft.com/office/drawing/2014/main" id="{2EBED973-F1FD-01A2-658A-75691BA4836E}"/>
              </a:ext>
            </a:extLst>
          </p:cNvPr>
          <p:cNvSpPr>
            <a:spLocks noChangeArrowheads="1"/>
          </p:cNvSpPr>
          <p:nvPr/>
        </p:nvSpPr>
        <p:spPr bwMode="auto">
          <a:xfrm>
            <a:off x="0" y="0"/>
            <a:ext cx="12188825"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6660641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20A3317F-9BCA-5A1B-4874-801B79F4017C}"/>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a:latin typeface="Calibri"/>
                <a:ea typeface="Microsoft YaHei"/>
                <a:cs typeface="Calibri"/>
              </a:rPr>
              <a:t>Analysis Methods</a:t>
            </a:r>
            <a:endParaRPr lang="en-US" u="sng">
              <a:cs typeface="Calibri"/>
            </a:endParaRPr>
          </a:p>
        </p:txBody>
      </p:sp>
      <p:sp>
        <p:nvSpPr>
          <p:cNvPr id="5122" name="Text Box 2">
            <a:extLst>
              <a:ext uri="{FF2B5EF4-FFF2-40B4-BE49-F238E27FC236}">
                <a16:creationId xmlns:a16="http://schemas.microsoft.com/office/drawing/2014/main" id="{C584D35D-B92C-6A7D-CA23-F3AFC56144F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342900" indent="-342900" algn="just" eaLnBrk="1" hangingPunct="1">
              <a:lnSpc>
                <a:spcPct val="120000"/>
              </a:lnSpc>
              <a:spcBef>
                <a:spcPts val="1000"/>
              </a:spcBef>
              <a:spcAft>
                <a:spcPts val="100"/>
              </a:spcAft>
              <a:buFont typeface="Arial" panose="02020603050405020304" pitchFamily="18" charset="0"/>
              <a:buChar char="•"/>
            </a:pPr>
            <a:r>
              <a:rPr lang="en-US" altLang="en-US" sz="2400">
                <a:latin typeface="Calibri"/>
                <a:ea typeface="Microsoft YaHei"/>
                <a:cs typeface="Calibri"/>
              </a:rPr>
              <a:t>Following analysis methods are used to analyze the Lending Case Study Dataset  </a:t>
            </a:r>
            <a:endParaRPr lang="en-US" altLang="en-US" sz="2400">
              <a:cs typeface="Calibri"/>
            </a:endParaRPr>
          </a:p>
          <a:p>
            <a:pPr lvl="2" algn="just" eaLnBrk="1" hangingPunct="1">
              <a:lnSpc>
                <a:spcPct val="150000"/>
              </a:lnSpc>
              <a:spcBef>
                <a:spcPts val="500"/>
              </a:spcBef>
              <a:spcAft>
                <a:spcPts val="0"/>
              </a:spcAft>
              <a:buAutoNum type="arabicPeriod"/>
            </a:pPr>
            <a:r>
              <a:rPr lang="en-US" sz="2400">
                <a:latin typeface="Calibri"/>
                <a:ea typeface="Microsoft YaHei"/>
                <a:cs typeface="Calibri"/>
              </a:rPr>
              <a:t>Univariate Analysis – Analyzing of </a:t>
            </a:r>
            <a:r>
              <a:rPr lang="en-US" sz="2400" u="sng">
                <a:latin typeface="Calibri"/>
                <a:ea typeface="Microsoft YaHei"/>
                <a:cs typeface="Calibri"/>
              </a:rPr>
              <a:t>one variable</a:t>
            </a:r>
            <a:r>
              <a:rPr lang="en-US" sz="2400">
                <a:latin typeface="Calibri"/>
                <a:ea typeface="Microsoft YaHei"/>
                <a:cs typeface="Calibri"/>
              </a:rPr>
              <a:t> at a time </a:t>
            </a:r>
            <a:endParaRPr lang="en-US" altLang="en-US" sz="2400">
              <a:latin typeface="Calibri"/>
              <a:ea typeface="Microsoft YaHei"/>
              <a:cs typeface="Calibri"/>
            </a:endParaRPr>
          </a:p>
          <a:p>
            <a:pPr lvl="2" algn="just">
              <a:lnSpc>
                <a:spcPct val="150000"/>
              </a:lnSpc>
              <a:spcBef>
                <a:spcPts val="500"/>
              </a:spcBef>
              <a:spcAft>
                <a:spcPts val="0"/>
              </a:spcAft>
              <a:buAutoNum type="arabicPeriod"/>
            </a:pPr>
            <a:r>
              <a:rPr lang="en-US" sz="2400">
                <a:latin typeface="Calibri"/>
                <a:ea typeface="Microsoft YaHei"/>
                <a:cs typeface="Calibri"/>
              </a:rPr>
              <a:t>Bivariate Analysis – Analyzing of </a:t>
            </a:r>
            <a:r>
              <a:rPr lang="en-US" sz="2400" u="sng">
                <a:latin typeface="Calibri"/>
                <a:ea typeface="Microsoft YaHei"/>
                <a:cs typeface="Calibri"/>
              </a:rPr>
              <a:t>two variable</a:t>
            </a:r>
            <a:r>
              <a:rPr lang="en-US" sz="2400">
                <a:latin typeface="Calibri"/>
                <a:ea typeface="Microsoft YaHei"/>
                <a:cs typeface="Calibri"/>
              </a:rPr>
              <a:t> against each other</a:t>
            </a:r>
          </a:p>
          <a:p>
            <a:pPr eaLnBrk="1" hangingPunct="1">
              <a:lnSpc>
                <a:spcPct val="90000"/>
              </a:lnSpc>
              <a:spcBef>
                <a:spcPts val="1013"/>
              </a:spcBef>
              <a:buClrTx/>
              <a:buFontTx/>
            </a:pPr>
            <a:endParaRPr lang="en-US" altLang="en-US" sz="2800">
              <a:cs typeface="Calibri" panose="020F0502020204030204" pitchFamily="34" charset="0"/>
            </a:endParaRPr>
          </a:p>
        </p:txBody>
      </p:sp>
    </p:spTree>
    <p:extLst>
      <p:ext uri="{BB962C8B-B14F-4D97-AF65-F5344CB8AC3E}">
        <p14:creationId xmlns:p14="http://schemas.microsoft.com/office/powerpoint/2010/main" val="35188366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20A3317F-9BCA-5A1B-4874-801B79F4017C}"/>
              </a:ext>
            </a:extLst>
          </p:cNvPr>
          <p:cNvSpPr txBox="1">
            <a:spLocks noChangeArrowheads="1"/>
          </p:cNvSpPr>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90000"/>
              </a:lnSpc>
            </a:pPr>
            <a:r>
              <a:rPr lang="en-US" sz="4400" u="sng">
                <a:latin typeface="Calibri"/>
                <a:ea typeface="Microsoft YaHei"/>
                <a:cs typeface="Calibri"/>
              </a:rPr>
              <a:t>Univariate Analysis</a:t>
            </a:r>
            <a:endParaRPr lang="en-US" u="sng">
              <a:latin typeface="Calibri"/>
              <a:ea typeface="Microsoft YaHei"/>
              <a:cs typeface="Calibri"/>
            </a:endParaRPr>
          </a:p>
        </p:txBody>
      </p:sp>
      <p:sp>
        <p:nvSpPr>
          <p:cNvPr id="5122" name="Text Box 2">
            <a:extLst>
              <a:ext uri="{FF2B5EF4-FFF2-40B4-BE49-F238E27FC236}">
                <a16:creationId xmlns:a16="http://schemas.microsoft.com/office/drawing/2014/main" id="{C584D35D-B92C-6A7D-CA23-F3AFC56144F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228600" indent="-2286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marL="914400" indent="-4572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342900" indent="-342900" algn="just" eaLnBrk="1" hangingPunct="1">
              <a:lnSpc>
                <a:spcPct val="120000"/>
              </a:lnSpc>
              <a:spcBef>
                <a:spcPts val="1000"/>
              </a:spcBef>
              <a:spcAft>
                <a:spcPts val="100"/>
              </a:spcAft>
              <a:buFont typeface="Arial" panose="02020603050405020304" pitchFamily="18" charset="0"/>
              <a:buChar char="•"/>
            </a:pPr>
            <a:r>
              <a:rPr lang="en-US" altLang="en-US" sz="2400">
                <a:latin typeface="Calibri"/>
                <a:ea typeface="Microsoft YaHei"/>
                <a:cs typeface="Calibri"/>
              </a:rPr>
              <a:t>Following U</a:t>
            </a:r>
            <a:r>
              <a:rPr lang="en-US" sz="2400">
                <a:latin typeface="Calibri"/>
                <a:ea typeface="Microsoft YaHei"/>
                <a:cs typeface="Calibri"/>
              </a:rPr>
              <a:t>nivariate Analysis performed on Lending Case Study Dataset</a:t>
            </a:r>
            <a:endParaRPr lang="en-US" altLang="en-US" sz="2400">
              <a:cs typeface="Calibri"/>
            </a:endParaRPr>
          </a:p>
          <a:p>
            <a:pPr lvl="2" algn="just">
              <a:buFont typeface="Courier New" panose="02020603050405020304" pitchFamily="18" charset="0"/>
              <a:buChar char="o"/>
            </a:pPr>
            <a:r>
              <a:rPr lang="en-US" sz="2400">
                <a:latin typeface="Calibri"/>
                <a:ea typeface="Microsoft YaHei"/>
                <a:cs typeface="Calibri"/>
              </a:rPr>
              <a:t>Loan Status Analysis</a:t>
            </a:r>
            <a:endParaRPr lang="en-US" altLang="en-US" sz="2400">
              <a:latin typeface="Calibri"/>
              <a:ea typeface="Microsoft YaHei"/>
              <a:cs typeface="Calibri"/>
            </a:endParaRPr>
          </a:p>
          <a:p>
            <a:pPr lvl="2" algn="just">
              <a:buFont typeface="Courier New" panose="02020603050405020304" pitchFamily="18" charset="0"/>
              <a:buChar char="o"/>
            </a:pPr>
            <a:r>
              <a:rPr lang="en-US" sz="2400">
                <a:latin typeface="Calibri"/>
                <a:ea typeface="Microsoft YaHei"/>
                <a:cs typeface="Calibri"/>
              </a:rPr>
              <a:t>Interest Rate Distribution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Loan Amount Distribution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Annual Income Distribution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Loan Term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Home Ownership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Employment Length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Application Type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State Analysis</a:t>
            </a:r>
            <a:endParaRPr lang="en-US">
              <a:latin typeface="Calibri"/>
              <a:ea typeface="Microsoft YaHei"/>
              <a:cs typeface="Calibri" panose="020F0502020204030204" pitchFamily="34" charset="0"/>
            </a:endParaRPr>
          </a:p>
          <a:p>
            <a:pPr lvl="2" algn="just">
              <a:buFont typeface="Courier New" panose="02020603050405020304" pitchFamily="18" charset="0"/>
              <a:buChar char="o"/>
            </a:pPr>
            <a:r>
              <a:rPr lang="en-US" sz="2400">
                <a:latin typeface="Calibri"/>
                <a:ea typeface="Microsoft YaHei"/>
                <a:cs typeface="Calibri"/>
              </a:rPr>
              <a:t>Loan Issued Year Analysis</a:t>
            </a:r>
            <a:endParaRPr lang="en-US">
              <a:latin typeface="Calibri"/>
              <a:ea typeface="Microsoft YaHei"/>
              <a:cs typeface="Calibri" panose="020F0502020204030204" pitchFamily="34" charset="0"/>
            </a:endParaRPr>
          </a:p>
          <a:p>
            <a:pPr marL="342900" indent="-342900" algn="just">
              <a:lnSpc>
                <a:spcPct val="120000"/>
              </a:lnSpc>
              <a:spcBef>
                <a:spcPts val="1000"/>
              </a:spcBef>
              <a:spcAft>
                <a:spcPts val="100"/>
              </a:spcAft>
              <a:buFont typeface="Arial" panose="02020603050405020304" pitchFamily="18" charset="0"/>
              <a:buChar char="•"/>
            </a:pPr>
            <a:endParaRPr lang="en-US" altLang="en-US" sz="2400">
              <a:cs typeface="Calibri"/>
            </a:endParaRPr>
          </a:p>
          <a:p>
            <a:pPr marL="914400" lvl="2" indent="0" algn="just" eaLnBrk="1" hangingPunct="1">
              <a:lnSpc>
                <a:spcPct val="150000"/>
              </a:lnSpc>
              <a:spcBef>
                <a:spcPts val="500"/>
              </a:spcBef>
              <a:spcAft>
                <a:spcPts val="0"/>
              </a:spcAft>
            </a:pPr>
            <a:endParaRPr lang="en-US" sz="2400">
              <a:latin typeface="Calibri"/>
              <a:ea typeface="Microsoft YaHei"/>
              <a:cs typeface="Calibri"/>
            </a:endParaRPr>
          </a:p>
          <a:p>
            <a:pPr eaLnBrk="1" hangingPunct="1">
              <a:lnSpc>
                <a:spcPct val="90000"/>
              </a:lnSpc>
              <a:spcBef>
                <a:spcPts val="1013"/>
              </a:spcBef>
              <a:buClrTx/>
              <a:buFontTx/>
            </a:pPr>
            <a:endParaRPr lang="en-US" altLang="en-US" sz="2800">
              <a:cs typeface="Calibri" panose="020F0502020204030204" pitchFamily="34" charset="0"/>
            </a:endParaRPr>
          </a:p>
        </p:txBody>
      </p:sp>
    </p:spTree>
    <p:extLst>
      <p:ext uri="{BB962C8B-B14F-4D97-AF65-F5344CB8AC3E}">
        <p14:creationId xmlns:p14="http://schemas.microsoft.com/office/powerpoint/2010/main" val="20184455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A710F2FC-2967-7F01-9317-E100A971ACDB}"/>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Loan Status Analysis</a:t>
            </a:r>
          </a:p>
        </p:txBody>
      </p:sp>
      <p:pic>
        <p:nvPicPr>
          <p:cNvPr id="2" name="Picture 2" descr="Chart&#10;&#10;Description automatically generated">
            <a:extLst>
              <a:ext uri="{FF2B5EF4-FFF2-40B4-BE49-F238E27FC236}">
                <a16:creationId xmlns:a16="http://schemas.microsoft.com/office/drawing/2014/main" id="{0E919591-5086-A0F1-9A83-5DC2215A12E2}"/>
              </a:ext>
            </a:extLst>
          </p:cNvPr>
          <p:cNvPicPr>
            <a:picLocks noChangeAspect="1"/>
          </p:cNvPicPr>
          <p:nvPr/>
        </p:nvPicPr>
        <p:blipFill>
          <a:blip r:embed="rId2"/>
          <a:stretch>
            <a:fillRect/>
          </a:stretch>
        </p:blipFill>
        <p:spPr>
          <a:xfrm>
            <a:off x="4777938" y="1113621"/>
            <a:ext cx="6781582" cy="4628429"/>
          </a:xfrm>
          <a:prstGeom prst="rect">
            <a:avLst/>
          </a:prstGeom>
        </p:spPr>
      </p:pic>
      <p:sp>
        <p:nvSpPr>
          <p:cNvPr id="5" name="TextBox 4">
            <a:extLst>
              <a:ext uri="{FF2B5EF4-FFF2-40B4-BE49-F238E27FC236}">
                <a16:creationId xmlns:a16="http://schemas.microsoft.com/office/drawing/2014/main" id="{47018BD5-A956-876F-7F16-0E20F06D677B}"/>
              </a:ext>
            </a:extLst>
          </p:cNvPr>
          <p:cNvSpPr txBox="1"/>
          <p:nvPr/>
        </p:nvSpPr>
        <p:spPr>
          <a:xfrm>
            <a:off x="715436" y="5817218"/>
            <a:ext cx="80940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Status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83.80%</a:t>
            </a:r>
            <a:r>
              <a:rPr lang="en-US" sz="1400">
                <a:solidFill>
                  <a:schemeClr val="tx1"/>
                </a:solidFill>
                <a:latin typeface="Calibri"/>
                <a:ea typeface="Microsoft YaHei"/>
                <a:cs typeface="Calibri"/>
              </a:rPr>
              <a:t> of the borrowers </a:t>
            </a:r>
            <a:r>
              <a:rPr lang="en-US" sz="1400" b="1">
                <a:solidFill>
                  <a:schemeClr val="tx1"/>
                </a:solidFill>
                <a:latin typeface="Calibri"/>
                <a:ea typeface="Microsoft YaHei"/>
                <a:cs typeface="Calibri"/>
              </a:rPr>
              <a:t>Fully Paid</a:t>
            </a:r>
            <a:r>
              <a:rPr lang="en-US" sz="1400">
                <a:solidFill>
                  <a:schemeClr val="tx1"/>
                </a:solidFill>
                <a:latin typeface="Calibri"/>
                <a:ea typeface="Microsoft YaHei"/>
                <a:cs typeface="Calibri"/>
              </a:rPr>
              <a:t> the loan</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13.31%</a:t>
            </a:r>
            <a:r>
              <a:rPr lang="en-US" sz="1400">
                <a:solidFill>
                  <a:schemeClr val="tx1"/>
                </a:solidFill>
                <a:latin typeface="Calibri"/>
                <a:ea typeface="Microsoft YaHei"/>
                <a:cs typeface="Calibri"/>
              </a:rPr>
              <a:t> of the borrowers </a:t>
            </a:r>
            <a:r>
              <a:rPr lang="en-US" sz="1400" b="1">
                <a:solidFill>
                  <a:schemeClr val="tx1"/>
                </a:solidFill>
                <a:latin typeface="Calibri"/>
                <a:ea typeface="Microsoft YaHei"/>
                <a:cs typeface="Calibri"/>
              </a:rPr>
              <a:t>Charged Off</a:t>
            </a:r>
            <a:r>
              <a:rPr lang="en-US" sz="1400">
                <a:solidFill>
                  <a:schemeClr val="tx1"/>
                </a:solidFill>
                <a:latin typeface="Calibri"/>
                <a:ea typeface="Microsoft YaHei"/>
                <a:cs typeface="Calibri"/>
              </a:rPr>
              <a:t> (which means defaulted)</a:t>
            </a:r>
            <a:br>
              <a:rPr lang="en-US" sz="1400">
                <a:solidFill>
                  <a:schemeClr val="tx1"/>
                </a:solidFill>
                <a:cs typeface="Calibri"/>
              </a:rPr>
            </a:br>
            <a:r>
              <a:rPr lang="en-US" sz="1400">
                <a:solidFill>
                  <a:schemeClr val="tx1"/>
                </a:solidFill>
                <a:latin typeface="Calibri"/>
                <a:ea typeface="Microsoft YaHei"/>
                <a:cs typeface="Calibri"/>
              </a:rPr>
              <a:t>    - </a:t>
            </a:r>
            <a:r>
              <a:rPr lang="en-US" sz="1400" b="1">
                <a:solidFill>
                  <a:schemeClr val="tx1"/>
                </a:solidFill>
                <a:latin typeface="Calibri"/>
                <a:ea typeface="Microsoft YaHei"/>
                <a:cs typeface="Calibri"/>
              </a:rPr>
              <a:t>2.89%</a:t>
            </a:r>
            <a:r>
              <a:rPr lang="en-US" sz="1400">
                <a:solidFill>
                  <a:schemeClr val="tx1"/>
                </a:solidFill>
                <a:latin typeface="Calibri"/>
                <a:ea typeface="Microsoft YaHei"/>
                <a:cs typeface="Calibri"/>
              </a:rPr>
              <a:t> of the borrowers are </a:t>
            </a:r>
            <a:r>
              <a:rPr lang="en-US" sz="1400" b="1">
                <a:solidFill>
                  <a:schemeClr val="tx1"/>
                </a:solidFill>
                <a:latin typeface="Calibri"/>
                <a:ea typeface="Microsoft YaHei"/>
                <a:cs typeface="Calibri"/>
              </a:rPr>
              <a:t>Current</a:t>
            </a:r>
            <a:r>
              <a:rPr lang="en-US" sz="1400">
                <a:solidFill>
                  <a:schemeClr val="tx1"/>
                </a:solidFill>
                <a:latin typeface="Calibri"/>
                <a:ea typeface="Microsoft YaHei"/>
                <a:cs typeface="Calibri"/>
              </a:rPr>
              <a:t> (which means in the process of paying the installments)</a:t>
            </a:r>
          </a:p>
        </p:txBody>
      </p:sp>
    </p:spTree>
    <p:extLst>
      <p:ext uri="{BB962C8B-B14F-4D97-AF65-F5344CB8AC3E}">
        <p14:creationId xmlns:p14="http://schemas.microsoft.com/office/powerpoint/2010/main" val="380223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6E1585DD-C0DF-9758-A087-766E129963C6}"/>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Interest Rate Distribution Analysis</a:t>
            </a:r>
          </a:p>
        </p:txBody>
      </p:sp>
      <p:pic>
        <p:nvPicPr>
          <p:cNvPr id="2" name="Picture 2" descr="Chart, histogram&#10;&#10;Description automatically generated">
            <a:extLst>
              <a:ext uri="{FF2B5EF4-FFF2-40B4-BE49-F238E27FC236}">
                <a16:creationId xmlns:a16="http://schemas.microsoft.com/office/drawing/2014/main" id="{9C6C38D6-5F1C-D820-08E4-907E3C70AAF3}"/>
              </a:ext>
            </a:extLst>
          </p:cNvPr>
          <p:cNvPicPr>
            <a:picLocks noChangeAspect="1"/>
          </p:cNvPicPr>
          <p:nvPr/>
        </p:nvPicPr>
        <p:blipFill>
          <a:blip r:embed="rId2"/>
          <a:stretch>
            <a:fillRect/>
          </a:stretch>
        </p:blipFill>
        <p:spPr>
          <a:xfrm>
            <a:off x="4777938" y="1058681"/>
            <a:ext cx="6781582" cy="4645383"/>
          </a:xfrm>
          <a:prstGeom prst="rect">
            <a:avLst/>
          </a:prstGeom>
        </p:spPr>
      </p:pic>
      <p:sp>
        <p:nvSpPr>
          <p:cNvPr id="6" name="TextBox 5">
            <a:extLst>
              <a:ext uri="{FF2B5EF4-FFF2-40B4-BE49-F238E27FC236}">
                <a16:creationId xmlns:a16="http://schemas.microsoft.com/office/drawing/2014/main" id="{3E738ACB-4FD3-9E92-946B-81CA709ACBC6}"/>
              </a:ext>
            </a:extLst>
          </p:cNvPr>
          <p:cNvSpPr txBox="1"/>
          <p:nvPr/>
        </p:nvSpPr>
        <p:spPr>
          <a:xfrm>
            <a:off x="715436" y="5817218"/>
            <a:ext cx="80940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Interest Rate Distribution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Higher number of loans falling under interest rates between </a:t>
            </a:r>
            <a:r>
              <a:rPr lang="en-US" sz="1400" b="1">
                <a:solidFill>
                  <a:schemeClr val="tx1"/>
                </a:solidFill>
                <a:latin typeface="Calibri"/>
                <a:ea typeface="Microsoft YaHei"/>
                <a:cs typeface="Calibri"/>
              </a:rPr>
              <a:t>10%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15%</a:t>
            </a:r>
            <a:br>
              <a:rPr lang="en-US" sz="1400" b="1">
                <a:solidFill>
                  <a:schemeClr val="tx1"/>
                </a:solidFill>
                <a:latin typeface="Calibri"/>
                <a:ea typeface="Microsoft YaHei"/>
                <a:cs typeface="Calibri"/>
              </a:rPr>
            </a:br>
            <a:r>
              <a:rPr lang="en-US" sz="1400" b="1">
                <a:solidFill>
                  <a:schemeClr val="tx1"/>
                </a:solidFill>
                <a:latin typeface="Calibri"/>
                <a:ea typeface="Microsoft YaHei"/>
                <a:cs typeface="Calibri"/>
              </a:rPr>
              <a:t>    - Number of borrowers gradually getting reduced when the interest rate is higher than</a:t>
            </a:r>
            <a:r>
              <a:rPr lang="en-US" sz="1400">
                <a:solidFill>
                  <a:schemeClr val="tx1"/>
                </a:solidFill>
                <a:latin typeface="Calibri"/>
                <a:ea typeface="Microsoft YaHei"/>
                <a:cs typeface="Calibri"/>
              </a:rPr>
              <a:t> </a:t>
            </a:r>
            <a:r>
              <a:rPr lang="en-US" sz="1400" b="1">
                <a:solidFill>
                  <a:schemeClr val="tx1"/>
                </a:solidFill>
                <a:latin typeface="Calibri"/>
                <a:ea typeface="Microsoft YaHei"/>
                <a:cs typeface="Calibri"/>
              </a:rPr>
              <a:t>15%</a:t>
            </a:r>
            <a:endParaRPr lang="en-US">
              <a:solidFill>
                <a:schemeClr val="tx1"/>
              </a:solidFill>
              <a:cs typeface="Calibri"/>
            </a:endParaRPr>
          </a:p>
        </p:txBody>
      </p:sp>
    </p:spTree>
    <p:extLst>
      <p:ext uri="{BB962C8B-B14F-4D97-AF65-F5344CB8AC3E}">
        <p14:creationId xmlns:p14="http://schemas.microsoft.com/office/powerpoint/2010/main" val="402133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96B4F1DE-CB8A-F098-CA9D-572EE2FC34D6}"/>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Loan Amount Distribution Analysis</a:t>
            </a:r>
            <a:endParaRPr lang="en-US" sz="3600" kern="1200">
              <a:solidFill>
                <a:srgbClr val="FFFFFF"/>
              </a:solidFill>
              <a:latin typeface="+mj-lt"/>
              <a:ea typeface="+mj-ea"/>
              <a:cs typeface="Calibri Light"/>
            </a:endParaRPr>
          </a:p>
        </p:txBody>
      </p:sp>
      <p:pic>
        <p:nvPicPr>
          <p:cNvPr id="2" name="Picture 2" descr="Chart, histogram&#10;&#10;Description automatically generated">
            <a:extLst>
              <a:ext uri="{FF2B5EF4-FFF2-40B4-BE49-F238E27FC236}">
                <a16:creationId xmlns:a16="http://schemas.microsoft.com/office/drawing/2014/main" id="{81392551-F5AC-4AEA-C973-570E0FDC268F}"/>
              </a:ext>
            </a:extLst>
          </p:cNvPr>
          <p:cNvPicPr>
            <a:picLocks noChangeAspect="1"/>
          </p:cNvPicPr>
          <p:nvPr/>
        </p:nvPicPr>
        <p:blipFill>
          <a:blip r:embed="rId2"/>
          <a:stretch>
            <a:fillRect/>
          </a:stretch>
        </p:blipFill>
        <p:spPr>
          <a:xfrm>
            <a:off x="5093931" y="1105144"/>
            <a:ext cx="6781582" cy="4645383"/>
          </a:xfrm>
          <a:prstGeom prst="rect">
            <a:avLst/>
          </a:prstGeom>
        </p:spPr>
      </p:pic>
      <p:sp>
        <p:nvSpPr>
          <p:cNvPr id="6" name="TextBox 5">
            <a:extLst>
              <a:ext uri="{FF2B5EF4-FFF2-40B4-BE49-F238E27FC236}">
                <a16:creationId xmlns:a16="http://schemas.microsoft.com/office/drawing/2014/main" id="{1F662C78-A023-0351-3283-AFB233253A76}"/>
              </a:ext>
            </a:extLst>
          </p:cNvPr>
          <p:cNvSpPr txBox="1"/>
          <p:nvPr/>
        </p:nvSpPr>
        <p:spPr>
          <a:xfrm>
            <a:off x="715436" y="5817218"/>
            <a:ext cx="8094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Loan Amount Distribution Analysis</a:t>
            </a:r>
            <a:r>
              <a:rPr lang="en-US" sz="1400">
                <a:solidFill>
                  <a:schemeClr val="tx1"/>
                </a:solidFill>
                <a:latin typeface="Calibri"/>
                <a:ea typeface="Microsoft YaHei"/>
                <a:cs typeface="Calibri"/>
              </a:rPr>
              <a:t>, we can conclude the following,</a:t>
            </a:r>
            <a:br>
              <a:rPr lang="en-US" sz="1400">
                <a:solidFill>
                  <a:schemeClr val="tx1"/>
                </a:solidFill>
                <a:cs typeface="Calibri"/>
              </a:rPr>
            </a:br>
            <a:r>
              <a:rPr lang="en-US" sz="1400">
                <a:solidFill>
                  <a:schemeClr val="tx1"/>
                </a:solidFill>
                <a:latin typeface="Calibri"/>
                <a:ea typeface="Microsoft YaHei"/>
                <a:cs typeface="Calibri"/>
              </a:rPr>
              <a:t>    - Most of the loan amount falls between </a:t>
            </a:r>
            <a:r>
              <a:rPr lang="en-US" sz="1400" b="1">
                <a:solidFill>
                  <a:schemeClr val="tx1"/>
                </a:solidFill>
                <a:latin typeface="Calibri"/>
                <a:ea typeface="Microsoft YaHei"/>
                <a:cs typeface="Calibri"/>
              </a:rPr>
              <a:t>5000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10000</a:t>
            </a:r>
            <a:endParaRPr lang="en-US">
              <a:solidFill>
                <a:schemeClr val="tx1"/>
              </a:solidFill>
              <a:cs typeface="Calibri"/>
            </a:endParaRPr>
          </a:p>
        </p:txBody>
      </p:sp>
    </p:spTree>
    <p:extLst>
      <p:ext uri="{BB962C8B-B14F-4D97-AF65-F5344CB8AC3E}">
        <p14:creationId xmlns:p14="http://schemas.microsoft.com/office/powerpoint/2010/main" val="56185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421" y="1491115"/>
            <a:ext cx="3333749" cy="3499559"/>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5C1191A7-4BAA-766C-D4F1-02DDE72CEAFC}"/>
              </a:ext>
            </a:extLst>
          </p:cNvPr>
          <p:cNvSpPr txBox="1">
            <a:spLocks noChangeArrowheads="1"/>
          </p:cNvSpPr>
          <p:nvPr/>
        </p:nvSpPr>
        <p:spPr bwMode="auto">
          <a:xfrm>
            <a:off x="1028833" y="1967266"/>
            <a:ext cx="2629243"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algn="ctr" defTabSz="914400" eaLnBrk="1" hangingPunct="1">
              <a:lnSpc>
                <a:spcPct val="90000"/>
              </a:lnSpc>
              <a:spcBef>
                <a:spcPct val="0"/>
              </a:spcBef>
            </a:pPr>
            <a:r>
              <a:rPr lang="en-US" sz="3600" kern="1200">
                <a:solidFill>
                  <a:srgbClr val="FFFFFF"/>
                </a:solidFill>
                <a:latin typeface="+mj-lt"/>
                <a:ea typeface="+mj-ea"/>
                <a:cs typeface="+mj-cs"/>
              </a:rPr>
              <a:t>Annual Income Distribution Analysis</a:t>
            </a:r>
          </a:p>
        </p:txBody>
      </p:sp>
      <p:pic>
        <p:nvPicPr>
          <p:cNvPr id="4" name="Picture 4" descr="Chart, histogram&#10;&#10;Description automatically generated">
            <a:extLst>
              <a:ext uri="{FF2B5EF4-FFF2-40B4-BE49-F238E27FC236}">
                <a16:creationId xmlns:a16="http://schemas.microsoft.com/office/drawing/2014/main" id="{102BDC1F-54F4-B1F9-DAC1-EFCFC34AA773}"/>
              </a:ext>
            </a:extLst>
          </p:cNvPr>
          <p:cNvPicPr>
            <a:picLocks noChangeAspect="1"/>
          </p:cNvPicPr>
          <p:nvPr/>
        </p:nvPicPr>
        <p:blipFill>
          <a:blip r:embed="rId2"/>
          <a:stretch>
            <a:fillRect/>
          </a:stretch>
        </p:blipFill>
        <p:spPr>
          <a:xfrm>
            <a:off x="4777938" y="1105144"/>
            <a:ext cx="6781582" cy="4645383"/>
          </a:xfrm>
          <a:prstGeom prst="rect">
            <a:avLst/>
          </a:prstGeom>
        </p:spPr>
      </p:pic>
      <p:sp>
        <p:nvSpPr>
          <p:cNvPr id="6" name="TextBox 5">
            <a:extLst>
              <a:ext uri="{FF2B5EF4-FFF2-40B4-BE49-F238E27FC236}">
                <a16:creationId xmlns:a16="http://schemas.microsoft.com/office/drawing/2014/main" id="{0B102DBC-59A1-452D-1EDE-E1ABCC78CA41}"/>
              </a:ext>
            </a:extLst>
          </p:cNvPr>
          <p:cNvSpPr txBox="1"/>
          <p:nvPr/>
        </p:nvSpPr>
        <p:spPr>
          <a:xfrm>
            <a:off x="715436" y="5817218"/>
            <a:ext cx="113562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Calibri"/>
                <a:ea typeface="Microsoft YaHei"/>
                <a:cs typeface="Calibri"/>
              </a:rPr>
              <a:t>According to the </a:t>
            </a:r>
            <a:r>
              <a:rPr lang="en-US" sz="1400" b="1">
                <a:solidFill>
                  <a:schemeClr val="tx1"/>
                </a:solidFill>
                <a:latin typeface="Calibri"/>
                <a:ea typeface="Microsoft YaHei"/>
                <a:cs typeface="Calibri"/>
              </a:rPr>
              <a:t>Annual Income Distribution Analysis</a:t>
            </a:r>
            <a:r>
              <a:rPr lang="en-US" sz="1400">
                <a:solidFill>
                  <a:schemeClr val="tx1"/>
                </a:solidFill>
                <a:latin typeface="Calibri"/>
                <a:ea typeface="Microsoft YaHei"/>
                <a:cs typeface="Calibri"/>
              </a:rPr>
              <a:t>, we can conclude the following,</a:t>
            </a:r>
            <a:br>
              <a:rPr lang="en-US" sz="1400">
                <a:cs typeface="Calibri"/>
              </a:rPr>
            </a:br>
            <a:r>
              <a:rPr lang="en-US" sz="1400">
                <a:solidFill>
                  <a:schemeClr val="tx1"/>
                </a:solidFill>
                <a:latin typeface="Calibri"/>
                <a:ea typeface="Microsoft YaHei"/>
                <a:cs typeface="Calibri"/>
              </a:rPr>
              <a:t>    - Most of the borrowers annual income falls between </a:t>
            </a:r>
            <a:r>
              <a:rPr lang="en-US" sz="1400" b="1">
                <a:solidFill>
                  <a:schemeClr val="tx1"/>
                </a:solidFill>
                <a:latin typeface="Calibri"/>
                <a:ea typeface="Microsoft YaHei"/>
                <a:cs typeface="Calibri"/>
              </a:rPr>
              <a:t>40000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60000</a:t>
            </a:r>
            <a:br>
              <a:rPr lang="en-US" sz="1400" b="1">
                <a:solidFill>
                  <a:schemeClr val="tx1"/>
                </a:solidFill>
                <a:latin typeface="Calibri"/>
                <a:ea typeface="Microsoft YaHei"/>
                <a:cs typeface="Calibri"/>
              </a:rPr>
            </a:br>
            <a:r>
              <a:rPr lang="en-US" sz="1400" b="1">
                <a:solidFill>
                  <a:schemeClr val="tx1"/>
                </a:solidFill>
                <a:latin typeface="Calibri"/>
                <a:ea typeface="Microsoft YaHei"/>
                <a:cs typeface="Calibri"/>
              </a:rPr>
              <a:t>    - Borrower count gradually increases for annual income between</a:t>
            </a:r>
            <a:r>
              <a:rPr lang="en-US" sz="1400">
                <a:solidFill>
                  <a:schemeClr val="tx1"/>
                </a:solidFill>
                <a:latin typeface="Calibri"/>
                <a:ea typeface="Microsoft YaHei"/>
                <a:cs typeface="Calibri"/>
              </a:rPr>
              <a:t> </a:t>
            </a:r>
            <a:r>
              <a:rPr lang="en-US" sz="1400" b="1">
                <a:solidFill>
                  <a:schemeClr val="tx1"/>
                </a:solidFill>
                <a:latin typeface="Calibri"/>
                <a:ea typeface="Microsoft YaHei"/>
                <a:cs typeface="Calibri"/>
              </a:rPr>
              <a:t>5000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50000</a:t>
            </a:r>
            <a:r>
              <a:rPr lang="en-US" sz="1400">
                <a:solidFill>
                  <a:schemeClr val="tx1"/>
                </a:solidFill>
                <a:latin typeface="Calibri"/>
                <a:ea typeface="Microsoft YaHei"/>
                <a:cs typeface="Calibri"/>
              </a:rPr>
              <a:t> and decreases for annual income between </a:t>
            </a:r>
            <a:r>
              <a:rPr lang="en-US" sz="1400" b="1">
                <a:solidFill>
                  <a:schemeClr val="tx1"/>
                </a:solidFill>
                <a:latin typeface="Calibri"/>
                <a:ea typeface="Microsoft YaHei"/>
                <a:cs typeface="Calibri"/>
              </a:rPr>
              <a:t>60000</a:t>
            </a:r>
            <a:r>
              <a:rPr lang="en-US" sz="1400">
                <a:solidFill>
                  <a:schemeClr val="tx1"/>
                </a:solidFill>
                <a:latin typeface="Calibri"/>
                <a:ea typeface="Microsoft YaHei"/>
                <a:cs typeface="Calibri"/>
              </a:rPr>
              <a:t> to </a:t>
            </a:r>
            <a:r>
              <a:rPr lang="en-US" sz="1400" b="1">
                <a:solidFill>
                  <a:schemeClr val="tx1"/>
                </a:solidFill>
                <a:latin typeface="Calibri"/>
                <a:ea typeface="Microsoft YaHei"/>
                <a:cs typeface="Calibri"/>
              </a:rPr>
              <a:t>145000</a:t>
            </a:r>
            <a:endParaRPr lang="en-US">
              <a:solidFill>
                <a:schemeClr val="tx1"/>
              </a:solidFill>
              <a:cs typeface="Calibri"/>
            </a:endParaRPr>
          </a:p>
        </p:txBody>
      </p:sp>
    </p:spTree>
    <p:extLst>
      <p:ext uri="{BB962C8B-B14F-4D97-AF65-F5344CB8AC3E}">
        <p14:creationId xmlns:p14="http://schemas.microsoft.com/office/powerpoint/2010/main" val="118298948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36</Slides>
  <Notes>8</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Edwin Mathew</dc:creator>
  <cp:revision>51</cp:revision>
  <cp:lastPrinted>1601-01-01T00:00:00Z</cp:lastPrinted>
  <dcterms:created xsi:type="dcterms:W3CDTF">2022-08-06T21:36:55Z</dcterms:created>
  <dcterms:modified xsi:type="dcterms:W3CDTF">2022-08-10T15:29:43Z</dcterms:modified>
</cp:coreProperties>
</file>