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257.xml"/>
  <Override ContentType="application/vnd.openxmlformats-officedocument.presentationml.notesSlide+xml" PartName="/ppt/notesSlides/notesSlide265.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73.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293.xml"/>
  <Override ContentType="application/vnd.openxmlformats-officedocument.presentationml.notesSlide+xml" PartName="/ppt/notesSlides/notesSlide137.xml"/>
  <Override ContentType="application/vnd.openxmlformats-officedocument.presentationml.notesSlide+xml" PartName="/ppt/notesSlides/notesSlide27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81.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261.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70.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96.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85.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268.xml"/>
  <Override ContentType="application/vnd.openxmlformats-officedocument.presentationml.notesSlide+xml" PartName="/ppt/notesSlides/notesSlide290.xml"/>
  <Override ContentType="application/vnd.openxmlformats-officedocument.presentationml.notesSlide+xml" PartName="/ppt/notesSlides/notesSlide274.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56.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266.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289.xml"/>
  <Override ContentType="application/vnd.openxmlformats-officedocument.presentationml.notesSlide+xml" PartName="/ppt/notesSlides/notesSlide280.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294.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95.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78.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8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262.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284.xml"/>
  <Override ContentType="application/vnd.openxmlformats-officedocument.presentationml.notesSlide+xml" PartName="/ppt/notesSlides/notesSlide128.xml"/>
  <Override ContentType="application/vnd.openxmlformats-officedocument.presentationml.notesSlide+xml" PartName="/ppt/notesSlides/notesSlide267.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299.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291.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28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275.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263.xml"/>
  <Override ContentType="application/vnd.openxmlformats-officedocument.presentationml.notesSlide+xml" PartName="/ppt/notesSlides/notesSlide25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287.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79.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72.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298.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28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258.xml"/>
  <Override ContentType="application/vnd.openxmlformats-officedocument.presentationml.notesSlide+xml" PartName="/ppt/notesSlides/notesSlide169.xml"/>
  <Override ContentType="application/vnd.openxmlformats-officedocument.presentationml.notesSlide+xml" PartName="/ppt/notesSlides/notesSlide292.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276.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264.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260.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69.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71.xml"/>
  <Override ContentType="application/vnd.openxmlformats-officedocument.presentationml.notesSlide+xml" PartName="/ppt/notesSlides/notesSlide237.xml"/>
  <Override ContentType="application/vnd.openxmlformats-officedocument.presentationml.notesSlide+xml" PartName="/ppt/notesSlides/notesSlide297.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286.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296.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57.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272.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87.xml"/>
  <Override ContentType="application/vnd.openxmlformats-officedocument.presentationml.slide+xml" PartName="/ppt/slides/slide270.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297.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93.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282.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292.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269.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94.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283.xml"/>
  <Override ContentType="application/vnd.openxmlformats-officedocument.presentationml.slide+xml" PartName="/ppt/slides/slide291.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29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280.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295.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284.xml"/>
  <Override ContentType="application/vnd.openxmlformats-officedocument.presentationml.slide+xml" PartName="/ppt/slides/slide47.xml"/>
  <Override ContentType="application/vnd.openxmlformats-officedocument.presentationml.slide+xml" PartName="/ppt/slides/slide26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290.xml"/>
  <Override ContentType="application/vnd.openxmlformats-officedocument.presentationml.slide+xml" PartName="/ppt/slides/slide256.xml"/>
  <Override ContentType="application/vnd.openxmlformats-officedocument.presentationml.slide+xml" PartName="/ppt/slides/slide299.xml"/>
  <Override ContentType="application/vnd.openxmlformats-officedocument.presentationml.slide+xml" PartName="/ppt/slides/slide128.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 id="509" r:id="rId259"/>
    <p:sldId id="510" r:id="rId260"/>
    <p:sldId id="511" r:id="rId261"/>
    <p:sldId id="512" r:id="rId262"/>
    <p:sldId id="513" r:id="rId263"/>
    <p:sldId id="514" r:id="rId264"/>
    <p:sldId id="515" r:id="rId265"/>
    <p:sldId id="516" r:id="rId266"/>
    <p:sldId id="517" r:id="rId267"/>
    <p:sldId id="518" r:id="rId268"/>
    <p:sldId id="519" r:id="rId269"/>
    <p:sldId id="520" r:id="rId270"/>
    <p:sldId id="521" r:id="rId271"/>
    <p:sldId id="522" r:id="rId272"/>
    <p:sldId id="523" r:id="rId273"/>
    <p:sldId id="524" r:id="rId274"/>
    <p:sldId id="525" r:id="rId275"/>
    <p:sldId id="526" r:id="rId276"/>
    <p:sldId id="527" r:id="rId277"/>
    <p:sldId id="528" r:id="rId278"/>
    <p:sldId id="529" r:id="rId279"/>
    <p:sldId id="530" r:id="rId280"/>
    <p:sldId id="531" r:id="rId281"/>
    <p:sldId id="532" r:id="rId282"/>
    <p:sldId id="533" r:id="rId283"/>
    <p:sldId id="534" r:id="rId284"/>
    <p:sldId id="535" r:id="rId285"/>
    <p:sldId id="536" r:id="rId286"/>
    <p:sldId id="537" r:id="rId287"/>
    <p:sldId id="538" r:id="rId288"/>
    <p:sldId id="539" r:id="rId289"/>
    <p:sldId id="540" r:id="rId290"/>
    <p:sldId id="541" r:id="rId291"/>
    <p:sldId id="542" r:id="rId292"/>
    <p:sldId id="543" r:id="rId293"/>
    <p:sldId id="544" r:id="rId294"/>
    <p:sldId id="545" r:id="rId295"/>
    <p:sldId id="546" r:id="rId296"/>
    <p:sldId id="547" r:id="rId297"/>
    <p:sldId id="548" r:id="rId298"/>
    <p:sldId id="549" r:id="rId299"/>
    <p:sldId id="550" r:id="rId300"/>
    <p:sldId id="551" r:id="rId301"/>
    <p:sldId id="552" r:id="rId302"/>
    <p:sldId id="553" r:id="rId303"/>
    <p:sldId id="554" r:id="rId304"/>
  </p:sldIdLst>
  <p:sldSz cy="5143500" cx="9144000"/>
  <p:notesSz cx="6858000" cy="9144000"/>
  <p:embeddedFontLst>
    <p:embeddedFont>
      <p:font typeface="Raleway"/>
      <p:regular r:id="rId305"/>
      <p:bold r:id="rId306"/>
      <p:italic r:id="rId307"/>
      <p:boldItalic r:id="rId308"/>
    </p:embeddedFont>
    <p:embeddedFont>
      <p:font typeface="Lato"/>
      <p:regular r:id="rId309"/>
      <p:bold r:id="rId310"/>
      <p:italic r:id="rId311"/>
      <p:boldItalic r:id="rId3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297" Type="http://schemas.openxmlformats.org/officeDocument/2006/relationships/slide" Target="slides/slide292.xml"/><Relationship Id="rId36" Type="http://schemas.openxmlformats.org/officeDocument/2006/relationships/slide" Target="slides/slide31.xml"/><Relationship Id="rId175" Type="http://schemas.openxmlformats.org/officeDocument/2006/relationships/slide" Target="slides/slide170.xml"/><Relationship Id="rId296" Type="http://schemas.openxmlformats.org/officeDocument/2006/relationships/slide" Target="slides/slide291.xml"/><Relationship Id="rId39" Type="http://schemas.openxmlformats.org/officeDocument/2006/relationships/slide" Target="slides/slide34.xml"/><Relationship Id="rId174" Type="http://schemas.openxmlformats.org/officeDocument/2006/relationships/slide" Target="slides/slide169.xml"/><Relationship Id="rId295" Type="http://schemas.openxmlformats.org/officeDocument/2006/relationships/slide" Target="slides/slide290.xml"/><Relationship Id="rId38" Type="http://schemas.openxmlformats.org/officeDocument/2006/relationships/slide" Target="slides/slide33.xml"/><Relationship Id="rId173" Type="http://schemas.openxmlformats.org/officeDocument/2006/relationships/slide" Target="slides/slide168.xml"/><Relationship Id="rId294" Type="http://schemas.openxmlformats.org/officeDocument/2006/relationships/slide" Target="slides/slide289.xml"/><Relationship Id="rId179" Type="http://schemas.openxmlformats.org/officeDocument/2006/relationships/slide" Target="slides/slide174.xml"/><Relationship Id="rId178" Type="http://schemas.openxmlformats.org/officeDocument/2006/relationships/slide" Target="slides/slide173.xml"/><Relationship Id="rId299" Type="http://schemas.openxmlformats.org/officeDocument/2006/relationships/slide" Target="slides/slide294.xml"/><Relationship Id="rId177" Type="http://schemas.openxmlformats.org/officeDocument/2006/relationships/slide" Target="slides/slide172.xml"/><Relationship Id="rId298" Type="http://schemas.openxmlformats.org/officeDocument/2006/relationships/slide" Target="slides/slide29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271" Type="http://schemas.openxmlformats.org/officeDocument/2006/relationships/slide" Target="slides/slide266.xml"/><Relationship Id="rId87" Type="http://schemas.openxmlformats.org/officeDocument/2006/relationships/slide" Target="slides/slide82.xml"/><Relationship Id="rId270" Type="http://schemas.openxmlformats.org/officeDocument/2006/relationships/slide" Target="slides/slide265.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269" Type="http://schemas.openxmlformats.org/officeDocument/2006/relationships/slide" Target="slides/slide264.xml"/><Relationship Id="rId9" Type="http://schemas.openxmlformats.org/officeDocument/2006/relationships/slide" Target="slides/slide4.xml"/><Relationship Id="rId143" Type="http://schemas.openxmlformats.org/officeDocument/2006/relationships/slide" Target="slides/slide138.xml"/><Relationship Id="rId264" Type="http://schemas.openxmlformats.org/officeDocument/2006/relationships/slide" Target="slides/slide259.xml"/><Relationship Id="rId142" Type="http://schemas.openxmlformats.org/officeDocument/2006/relationships/slide" Target="slides/slide137.xml"/><Relationship Id="rId263" Type="http://schemas.openxmlformats.org/officeDocument/2006/relationships/slide" Target="slides/slide258.xml"/><Relationship Id="rId141" Type="http://schemas.openxmlformats.org/officeDocument/2006/relationships/slide" Target="slides/slide136.xml"/><Relationship Id="rId262" Type="http://schemas.openxmlformats.org/officeDocument/2006/relationships/slide" Target="slides/slide257.xml"/><Relationship Id="rId140" Type="http://schemas.openxmlformats.org/officeDocument/2006/relationships/slide" Target="slides/slide135.xml"/><Relationship Id="rId261" Type="http://schemas.openxmlformats.org/officeDocument/2006/relationships/slide" Target="slides/slide256.xml"/><Relationship Id="rId5" Type="http://schemas.openxmlformats.org/officeDocument/2006/relationships/notesMaster" Target="notesMasters/notesMaster1.xml"/><Relationship Id="rId147" Type="http://schemas.openxmlformats.org/officeDocument/2006/relationships/slide" Target="slides/slide142.xml"/><Relationship Id="rId268" Type="http://schemas.openxmlformats.org/officeDocument/2006/relationships/slide" Target="slides/slide263.xml"/><Relationship Id="rId6" Type="http://schemas.openxmlformats.org/officeDocument/2006/relationships/slide" Target="slides/slide1.xml"/><Relationship Id="rId146" Type="http://schemas.openxmlformats.org/officeDocument/2006/relationships/slide" Target="slides/slide141.xml"/><Relationship Id="rId267" Type="http://schemas.openxmlformats.org/officeDocument/2006/relationships/slide" Target="slides/slide262.xml"/><Relationship Id="rId7" Type="http://schemas.openxmlformats.org/officeDocument/2006/relationships/slide" Target="slides/slide2.xml"/><Relationship Id="rId145" Type="http://schemas.openxmlformats.org/officeDocument/2006/relationships/slide" Target="slides/slide140.xml"/><Relationship Id="rId266" Type="http://schemas.openxmlformats.org/officeDocument/2006/relationships/slide" Target="slides/slide261.xml"/><Relationship Id="rId8" Type="http://schemas.openxmlformats.org/officeDocument/2006/relationships/slide" Target="slides/slide3.xml"/><Relationship Id="rId144" Type="http://schemas.openxmlformats.org/officeDocument/2006/relationships/slide" Target="slides/slide139.xml"/><Relationship Id="rId265" Type="http://schemas.openxmlformats.org/officeDocument/2006/relationships/slide" Target="slides/slide260.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260" Type="http://schemas.openxmlformats.org/officeDocument/2006/relationships/slide" Target="slides/slide255.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259" Type="http://schemas.openxmlformats.org/officeDocument/2006/relationships/slide" Target="slides/slide254.xml"/><Relationship Id="rId137" Type="http://schemas.openxmlformats.org/officeDocument/2006/relationships/slide" Target="slides/slide132.xml"/><Relationship Id="rId258" Type="http://schemas.openxmlformats.org/officeDocument/2006/relationships/slide" Target="slides/slide253.xml"/><Relationship Id="rId132" Type="http://schemas.openxmlformats.org/officeDocument/2006/relationships/slide" Target="slides/slide127.xml"/><Relationship Id="rId253" Type="http://schemas.openxmlformats.org/officeDocument/2006/relationships/slide" Target="slides/slide248.xml"/><Relationship Id="rId131" Type="http://schemas.openxmlformats.org/officeDocument/2006/relationships/slide" Target="slides/slide126.xml"/><Relationship Id="rId252" Type="http://schemas.openxmlformats.org/officeDocument/2006/relationships/slide" Target="slides/slide247.xml"/><Relationship Id="rId130" Type="http://schemas.openxmlformats.org/officeDocument/2006/relationships/slide" Target="slides/slide125.xml"/><Relationship Id="rId251" Type="http://schemas.openxmlformats.org/officeDocument/2006/relationships/slide" Target="slides/slide246.xml"/><Relationship Id="rId250" Type="http://schemas.openxmlformats.org/officeDocument/2006/relationships/slide" Target="slides/slide245.xml"/><Relationship Id="rId136" Type="http://schemas.openxmlformats.org/officeDocument/2006/relationships/slide" Target="slides/slide131.xml"/><Relationship Id="rId257" Type="http://schemas.openxmlformats.org/officeDocument/2006/relationships/slide" Target="slides/slide252.xml"/><Relationship Id="rId135" Type="http://schemas.openxmlformats.org/officeDocument/2006/relationships/slide" Target="slides/slide130.xml"/><Relationship Id="rId256" Type="http://schemas.openxmlformats.org/officeDocument/2006/relationships/slide" Target="slides/slide251.xml"/><Relationship Id="rId134" Type="http://schemas.openxmlformats.org/officeDocument/2006/relationships/slide" Target="slides/slide129.xml"/><Relationship Id="rId255" Type="http://schemas.openxmlformats.org/officeDocument/2006/relationships/slide" Target="slides/slide250.xml"/><Relationship Id="rId133" Type="http://schemas.openxmlformats.org/officeDocument/2006/relationships/slide" Target="slides/slide128.xml"/><Relationship Id="rId254" Type="http://schemas.openxmlformats.org/officeDocument/2006/relationships/slide" Target="slides/slide249.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293" Type="http://schemas.openxmlformats.org/officeDocument/2006/relationships/slide" Target="slides/slide288.xml"/><Relationship Id="rId65" Type="http://schemas.openxmlformats.org/officeDocument/2006/relationships/slide" Target="slides/slide60.xml"/><Relationship Id="rId171" Type="http://schemas.openxmlformats.org/officeDocument/2006/relationships/slide" Target="slides/slide166.xml"/><Relationship Id="rId292" Type="http://schemas.openxmlformats.org/officeDocument/2006/relationships/slide" Target="slides/slide287.xml"/><Relationship Id="rId68" Type="http://schemas.openxmlformats.org/officeDocument/2006/relationships/slide" Target="slides/slide63.xml"/><Relationship Id="rId170" Type="http://schemas.openxmlformats.org/officeDocument/2006/relationships/slide" Target="slides/slide165.xml"/><Relationship Id="rId291" Type="http://schemas.openxmlformats.org/officeDocument/2006/relationships/slide" Target="slides/slide286.xml"/><Relationship Id="rId67" Type="http://schemas.openxmlformats.org/officeDocument/2006/relationships/slide" Target="slides/slide62.xml"/><Relationship Id="rId290" Type="http://schemas.openxmlformats.org/officeDocument/2006/relationships/slide" Target="slides/slide285.xml"/><Relationship Id="rId60" Type="http://schemas.openxmlformats.org/officeDocument/2006/relationships/slide" Target="slides/slide55.xml"/><Relationship Id="rId165" Type="http://schemas.openxmlformats.org/officeDocument/2006/relationships/slide" Target="slides/slide160.xml"/><Relationship Id="rId286" Type="http://schemas.openxmlformats.org/officeDocument/2006/relationships/slide" Target="slides/slide281.xml"/><Relationship Id="rId69" Type="http://schemas.openxmlformats.org/officeDocument/2006/relationships/slide" Target="slides/slide64.xml"/><Relationship Id="rId164" Type="http://schemas.openxmlformats.org/officeDocument/2006/relationships/slide" Target="slides/slide159.xml"/><Relationship Id="rId285" Type="http://schemas.openxmlformats.org/officeDocument/2006/relationships/slide" Target="slides/slide280.xml"/><Relationship Id="rId163" Type="http://schemas.openxmlformats.org/officeDocument/2006/relationships/slide" Target="slides/slide158.xml"/><Relationship Id="rId284" Type="http://schemas.openxmlformats.org/officeDocument/2006/relationships/slide" Target="slides/slide279.xml"/><Relationship Id="rId162" Type="http://schemas.openxmlformats.org/officeDocument/2006/relationships/slide" Target="slides/slide157.xml"/><Relationship Id="rId283" Type="http://schemas.openxmlformats.org/officeDocument/2006/relationships/slide" Target="slides/slide278.xml"/><Relationship Id="rId169" Type="http://schemas.openxmlformats.org/officeDocument/2006/relationships/slide" Target="slides/slide164.xml"/><Relationship Id="rId168" Type="http://schemas.openxmlformats.org/officeDocument/2006/relationships/slide" Target="slides/slide163.xml"/><Relationship Id="rId289" Type="http://schemas.openxmlformats.org/officeDocument/2006/relationships/slide" Target="slides/slide284.xml"/><Relationship Id="rId167" Type="http://schemas.openxmlformats.org/officeDocument/2006/relationships/slide" Target="slides/slide162.xml"/><Relationship Id="rId288" Type="http://schemas.openxmlformats.org/officeDocument/2006/relationships/slide" Target="slides/slide283.xml"/><Relationship Id="rId166" Type="http://schemas.openxmlformats.org/officeDocument/2006/relationships/slide" Target="slides/slide161.xml"/><Relationship Id="rId287" Type="http://schemas.openxmlformats.org/officeDocument/2006/relationships/slide" Target="slides/slide282.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282" Type="http://schemas.openxmlformats.org/officeDocument/2006/relationships/slide" Target="slides/slide277.xml"/><Relationship Id="rId54" Type="http://schemas.openxmlformats.org/officeDocument/2006/relationships/slide" Target="slides/slide49.xml"/><Relationship Id="rId160" Type="http://schemas.openxmlformats.org/officeDocument/2006/relationships/slide" Target="slides/slide155.xml"/><Relationship Id="rId281" Type="http://schemas.openxmlformats.org/officeDocument/2006/relationships/slide" Target="slides/slide276.xml"/><Relationship Id="rId57" Type="http://schemas.openxmlformats.org/officeDocument/2006/relationships/slide" Target="slides/slide52.xml"/><Relationship Id="rId280" Type="http://schemas.openxmlformats.org/officeDocument/2006/relationships/slide" Target="slides/slide275.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275" Type="http://schemas.openxmlformats.org/officeDocument/2006/relationships/slide" Target="slides/slide270.xml"/><Relationship Id="rId58" Type="http://schemas.openxmlformats.org/officeDocument/2006/relationships/slide" Target="slides/slide53.xml"/><Relationship Id="rId153" Type="http://schemas.openxmlformats.org/officeDocument/2006/relationships/slide" Target="slides/slide148.xml"/><Relationship Id="rId274" Type="http://schemas.openxmlformats.org/officeDocument/2006/relationships/slide" Target="slides/slide269.xml"/><Relationship Id="rId152" Type="http://schemas.openxmlformats.org/officeDocument/2006/relationships/slide" Target="slides/slide147.xml"/><Relationship Id="rId273" Type="http://schemas.openxmlformats.org/officeDocument/2006/relationships/slide" Target="slides/slide268.xml"/><Relationship Id="rId151" Type="http://schemas.openxmlformats.org/officeDocument/2006/relationships/slide" Target="slides/slide146.xml"/><Relationship Id="rId272" Type="http://schemas.openxmlformats.org/officeDocument/2006/relationships/slide" Target="slides/slide267.xml"/><Relationship Id="rId158" Type="http://schemas.openxmlformats.org/officeDocument/2006/relationships/slide" Target="slides/slide153.xml"/><Relationship Id="rId279" Type="http://schemas.openxmlformats.org/officeDocument/2006/relationships/slide" Target="slides/slide274.xml"/><Relationship Id="rId157" Type="http://schemas.openxmlformats.org/officeDocument/2006/relationships/slide" Target="slides/slide152.xml"/><Relationship Id="rId278" Type="http://schemas.openxmlformats.org/officeDocument/2006/relationships/slide" Target="slides/slide273.xml"/><Relationship Id="rId156" Type="http://schemas.openxmlformats.org/officeDocument/2006/relationships/slide" Target="slides/slide151.xml"/><Relationship Id="rId277" Type="http://schemas.openxmlformats.org/officeDocument/2006/relationships/slide" Target="slides/slide272.xml"/><Relationship Id="rId155" Type="http://schemas.openxmlformats.org/officeDocument/2006/relationships/slide" Target="slides/slide150.xml"/><Relationship Id="rId276" Type="http://schemas.openxmlformats.org/officeDocument/2006/relationships/slide" Target="slides/slide271.xml"/><Relationship Id="rId107" Type="http://schemas.openxmlformats.org/officeDocument/2006/relationships/slide" Target="slides/slide102.xml"/><Relationship Id="rId228" Type="http://schemas.openxmlformats.org/officeDocument/2006/relationships/slide" Target="slides/slide223.xml"/><Relationship Id="rId106" Type="http://schemas.openxmlformats.org/officeDocument/2006/relationships/slide" Target="slides/slide101.xml"/><Relationship Id="rId227" Type="http://schemas.openxmlformats.org/officeDocument/2006/relationships/slide" Target="slides/slide222.xml"/><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slide" Target="slides/slide224.xml"/><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249" Type="http://schemas.openxmlformats.org/officeDocument/2006/relationships/slide" Target="slides/slide244.xml"/><Relationship Id="rId127" Type="http://schemas.openxmlformats.org/officeDocument/2006/relationships/slide" Target="slides/slide122.xml"/><Relationship Id="rId248" Type="http://schemas.openxmlformats.org/officeDocument/2006/relationships/slide" Target="slides/slide243.xml"/><Relationship Id="rId126" Type="http://schemas.openxmlformats.org/officeDocument/2006/relationships/slide" Target="slides/slide121.xml"/><Relationship Id="rId247" Type="http://schemas.openxmlformats.org/officeDocument/2006/relationships/slide" Target="slides/slide242.xml"/><Relationship Id="rId121" Type="http://schemas.openxmlformats.org/officeDocument/2006/relationships/slide" Target="slides/slide116.xml"/><Relationship Id="rId242" Type="http://schemas.openxmlformats.org/officeDocument/2006/relationships/slide" Target="slides/slide237.xml"/><Relationship Id="rId120" Type="http://schemas.openxmlformats.org/officeDocument/2006/relationships/slide" Target="slides/slide115.xml"/><Relationship Id="rId241" Type="http://schemas.openxmlformats.org/officeDocument/2006/relationships/slide" Target="slides/slide236.xml"/><Relationship Id="rId240" Type="http://schemas.openxmlformats.org/officeDocument/2006/relationships/slide" Target="slides/slide235.xml"/><Relationship Id="rId125" Type="http://schemas.openxmlformats.org/officeDocument/2006/relationships/slide" Target="slides/slide120.xml"/><Relationship Id="rId246" Type="http://schemas.openxmlformats.org/officeDocument/2006/relationships/slide" Target="slides/slide241.xml"/><Relationship Id="rId124" Type="http://schemas.openxmlformats.org/officeDocument/2006/relationships/slide" Target="slides/slide119.xml"/><Relationship Id="rId245" Type="http://schemas.openxmlformats.org/officeDocument/2006/relationships/slide" Target="slides/slide240.xml"/><Relationship Id="rId123" Type="http://schemas.openxmlformats.org/officeDocument/2006/relationships/slide" Target="slides/slide118.xml"/><Relationship Id="rId244" Type="http://schemas.openxmlformats.org/officeDocument/2006/relationships/slide" Target="slides/slide239.xml"/><Relationship Id="rId122" Type="http://schemas.openxmlformats.org/officeDocument/2006/relationships/slide" Target="slides/slide117.xml"/><Relationship Id="rId243" Type="http://schemas.openxmlformats.org/officeDocument/2006/relationships/slide" Target="slides/slide238.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239" Type="http://schemas.openxmlformats.org/officeDocument/2006/relationships/slide" Target="slides/slide234.xml"/><Relationship Id="rId117" Type="http://schemas.openxmlformats.org/officeDocument/2006/relationships/slide" Target="slides/slide112.xml"/><Relationship Id="rId238" Type="http://schemas.openxmlformats.org/officeDocument/2006/relationships/slide" Target="slides/slide233.xml"/><Relationship Id="rId116" Type="http://schemas.openxmlformats.org/officeDocument/2006/relationships/slide" Target="slides/slide111.xml"/><Relationship Id="rId237" Type="http://schemas.openxmlformats.org/officeDocument/2006/relationships/slide" Target="slides/slide232.xml"/><Relationship Id="rId115" Type="http://schemas.openxmlformats.org/officeDocument/2006/relationships/slide" Target="slides/slide110.xml"/><Relationship Id="rId236" Type="http://schemas.openxmlformats.org/officeDocument/2006/relationships/slide" Target="slides/slide231.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slide" Target="slides/slide226.xml"/><Relationship Id="rId230" Type="http://schemas.openxmlformats.org/officeDocument/2006/relationships/slide" Target="slides/slide225.xml"/><Relationship Id="rId114" Type="http://schemas.openxmlformats.org/officeDocument/2006/relationships/slide" Target="slides/slide109.xml"/><Relationship Id="rId235" Type="http://schemas.openxmlformats.org/officeDocument/2006/relationships/slide" Target="slides/slide230.xml"/><Relationship Id="rId113" Type="http://schemas.openxmlformats.org/officeDocument/2006/relationships/slide" Target="slides/slide108.xml"/><Relationship Id="rId234" Type="http://schemas.openxmlformats.org/officeDocument/2006/relationships/slide" Target="slides/slide229.xml"/><Relationship Id="rId112" Type="http://schemas.openxmlformats.org/officeDocument/2006/relationships/slide" Target="slides/slide107.xml"/><Relationship Id="rId233" Type="http://schemas.openxmlformats.org/officeDocument/2006/relationships/slide" Target="slides/slide228.xml"/><Relationship Id="rId111" Type="http://schemas.openxmlformats.org/officeDocument/2006/relationships/slide" Target="slides/slide106.xml"/><Relationship Id="rId232" Type="http://schemas.openxmlformats.org/officeDocument/2006/relationships/slide" Target="slides/slide227.xml"/><Relationship Id="rId305" Type="http://schemas.openxmlformats.org/officeDocument/2006/relationships/font" Target="fonts/Raleway-regular.fntdata"/><Relationship Id="rId304" Type="http://schemas.openxmlformats.org/officeDocument/2006/relationships/slide" Target="slides/slide299.xml"/><Relationship Id="rId303" Type="http://schemas.openxmlformats.org/officeDocument/2006/relationships/slide" Target="slides/slide298.xml"/><Relationship Id="rId302" Type="http://schemas.openxmlformats.org/officeDocument/2006/relationships/slide" Target="slides/slide297.xml"/><Relationship Id="rId309" Type="http://schemas.openxmlformats.org/officeDocument/2006/relationships/font" Target="fonts/Lato-regular.fntdata"/><Relationship Id="rId308" Type="http://schemas.openxmlformats.org/officeDocument/2006/relationships/font" Target="fonts/Raleway-boldItalic.fntdata"/><Relationship Id="rId307" Type="http://schemas.openxmlformats.org/officeDocument/2006/relationships/font" Target="fonts/Raleway-italic.fntdata"/><Relationship Id="rId306" Type="http://schemas.openxmlformats.org/officeDocument/2006/relationships/font" Target="fonts/Raleway-bold.fntdata"/><Relationship Id="rId301" Type="http://schemas.openxmlformats.org/officeDocument/2006/relationships/slide" Target="slides/slide296.xml"/><Relationship Id="rId300" Type="http://schemas.openxmlformats.org/officeDocument/2006/relationships/slide" Target="slides/slide295.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 Id="rId312" Type="http://schemas.openxmlformats.org/officeDocument/2006/relationships/font" Target="fonts/Lato-boldItalic.fntdata"/><Relationship Id="rId311" Type="http://schemas.openxmlformats.org/officeDocument/2006/relationships/font" Target="fonts/Lato-italic.fntdata"/><Relationship Id="rId310"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pple.com/documentation/swift/dictionary#2846239" TargetMode="Externa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pple.com/documentation/swift/dictionary#2846239" TargetMode="Externa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pple.com/documentation/swift/dictionary#2846239" TargetMode="Externa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pple.com/documentation/swift/dictionary#2846239" TargetMode="Externa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pple.com/documentation/swift/dictionary#2846239"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pple.com/documentation/swift/dictionary#2846239" TargetMode="Externa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pple.com/documentation/swift/dictionary#2846239" TargetMode="Externa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pple.com/documentation/swift/dictionary#2846239" TargetMode="Externa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swift.org/swift-book/LanguageGuide/ControlFlow.html#ID139" TargetMode="Externa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swift.org/swift-book/LanguageGuide/ControlFlow.html#ID139" TargetMode="Externa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swift.org/swift-book/LanguageGuide/Functions.html#ID166" TargetMode="External"/><Relationship Id="rId3" Type="http://schemas.openxmlformats.org/officeDocument/2006/relationships/hyperlink" Target="https://docs.swift.org/swift-book/LanguageGuide/Functions.html#ID169" TargetMode="Externa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swift.org/swift-book/LanguageGuide/ClassesAndStructures.html" TargetMode="Externa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swift.org/swift-book/LanguageGuide/Initialization.html#ID215" TargetMode="External"/><Relationship Id="rId3" Type="http://schemas.openxmlformats.org/officeDocument/2006/relationships/hyperlink" Target="https://docs.swift.org/swift-book/LanguageGuide/Initialization.html#ID219" TargetMode="Externa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swift.org/swift-book/LanguageGuide/Properties.html#ID257"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swift.org/swift-book/LanguageGuide/Extensions.html"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swift.org/swift-book/LanguageGuide/ControlFlow.html#ID525" TargetMode="Externa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swift.org/swift-book/LanguageGuide/Extensions.html" TargetMode="Externa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swift.org/swift-book/LanguageGuide/Initialization.html#ID222"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swift.org/swift-book/LanguageGuide/ClassesAndStructures.html"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swift.org/swift-book/LanguageGuide/ClassesAndStructures.html"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pple.com/documentation/swift/string#2919514"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swift.org/swift-book/LanguageGuide/TheBasics.html#ID322"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pple.com/documentation/swift/stringprotocol" TargetMode="Externa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swift.org/swift-book/LanguageGuide/StringsAndCharacters.html#ID299" TargetMode="Externa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swift.org/swift-book/LanguageGuide/Generics.html" TargetMode="Externa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pple.com/documentation/swift/array#2846730" TargetMode="External"/><Relationship Id="rId3" Type="http://schemas.openxmlformats.org/officeDocument/2006/relationships/hyperlink" Target="https://developer.apple.com/documentation/swift/array#2846730"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swift.org/swift-book/LanguageGuide/TheBasics.html#ID322" TargetMode="Externa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pple.com/documentation/swift/set#2845530" TargetMode="External"/><Relationship Id="rId3" Type="http://schemas.openxmlformats.org/officeDocument/2006/relationships/hyperlink" Target="https://docs.swift.org/swift-book/LanguageGuide/Protocols.html" TargetMode="Externa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33333"/>
                </a:solidFill>
                <a:highlight>
                  <a:srgbClr val="FFFFFF"/>
                </a:highlight>
              </a:rPr>
              <a:t>Swift is a </a:t>
            </a:r>
            <a:r>
              <a:rPr i="1" lang="en">
                <a:solidFill>
                  <a:srgbClr val="333333"/>
                </a:solidFill>
              </a:rPr>
              <a:t>type-safe</a:t>
            </a:r>
            <a:r>
              <a:rPr lang="en">
                <a:solidFill>
                  <a:srgbClr val="333333"/>
                </a:solidFill>
                <a:highlight>
                  <a:srgbClr val="FFFFFF"/>
                </a:highlight>
              </a:rPr>
              <a:t> language. A type safe language encourages you to be clear about the types of values your code can work with. If part of your code requires a </a:t>
            </a:r>
            <a:r>
              <a:rPr lang="en">
                <a:solidFill>
                  <a:srgbClr val="666666"/>
                </a:solidFill>
              </a:rPr>
              <a:t>String</a:t>
            </a:r>
            <a:r>
              <a:rPr lang="en">
                <a:solidFill>
                  <a:srgbClr val="333333"/>
                </a:solidFill>
                <a:highlight>
                  <a:srgbClr val="FFFFFF"/>
                </a:highlight>
              </a:rPr>
              <a:t>, you can’t pass it an </a:t>
            </a:r>
            <a:r>
              <a:rPr lang="en">
                <a:solidFill>
                  <a:srgbClr val="666666"/>
                </a:solidFill>
              </a:rPr>
              <a:t>Int</a:t>
            </a:r>
            <a:r>
              <a:rPr lang="en">
                <a:solidFill>
                  <a:srgbClr val="333333"/>
                </a:solidFill>
                <a:highlight>
                  <a:srgbClr val="FFFFFF"/>
                </a:highlight>
              </a:rPr>
              <a:t> by mistake.</a:t>
            </a:r>
            <a:endParaRPr>
              <a:solidFill>
                <a:srgbClr val="333333"/>
              </a:solidFill>
              <a:highlight>
                <a:srgbClr val="FFFFFF"/>
              </a:highlight>
            </a:endParaRPr>
          </a:p>
          <a:p>
            <a:pPr indent="0" lvl="0" marL="0">
              <a:spcBef>
                <a:spcPts val="0"/>
              </a:spcBef>
              <a:spcAft>
                <a:spcPts val="0"/>
              </a:spcAft>
              <a:buNone/>
            </a:pPr>
            <a:r>
              <a:t/>
            </a:r>
            <a:endParaRPr>
              <a:solidFill>
                <a:srgbClr val="333333"/>
              </a:solidFill>
              <a:highlight>
                <a:srgbClr val="FFFFFF"/>
              </a:highlight>
            </a:endParaRPr>
          </a:p>
          <a:p>
            <a:pPr indent="0" lvl="0" marL="0">
              <a:spcBef>
                <a:spcPts val="0"/>
              </a:spcBef>
              <a:spcAft>
                <a:spcPts val="0"/>
              </a:spcAft>
              <a:buNone/>
            </a:pPr>
            <a:r>
              <a:t/>
            </a:r>
            <a:endParaRPr>
              <a:solidFill>
                <a:srgbClr val="333333"/>
              </a:solidFill>
              <a:highlight>
                <a:srgbClr val="FFFFFF"/>
              </a:highlight>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Shape 6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5" name="Shape 6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Shape 6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1" name="Shape 6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Shape 6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8" name="Shape 6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Shape 7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4" name="Shape 7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900">
                <a:solidFill>
                  <a:srgbClr val="777777"/>
                </a:solidFill>
              </a:rPr>
              <a:t>NOTE</a:t>
            </a:r>
            <a:endParaRPr sz="900">
              <a:solidFill>
                <a:srgbClr val="777777"/>
              </a:solidFill>
            </a:endParaRPr>
          </a:p>
          <a:p>
            <a:pPr indent="0" lvl="0" marL="0" rtl="0">
              <a:lnSpc>
                <a:spcPct val="115000"/>
              </a:lnSpc>
              <a:spcBef>
                <a:spcPts val="900"/>
              </a:spcBef>
              <a:spcAft>
                <a:spcPts val="0"/>
              </a:spcAft>
              <a:buNone/>
            </a:pPr>
            <a:r>
              <a:rPr lang="en" sz="1150">
                <a:solidFill>
                  <a:srgbClr val="333333"/>
                </a:solidFill>
              </a:rPr>
              <a:t>Swift’s </a:t>
            </a:r>
            <a:r>
              <a:rPr lang="en" sz="1050">
                <a:solidFill>
                  <a:srgbClr val="666666"/>
                </a:solidFill>
                <a:latin typeface="Courier New"/>
                <a:ea typeface="Courier New"/>
                <a:cs typeface="Courier New"/>
                <a:sym typeface="Courier New"/>
              </a:rPr>
              <a:t>Dictionary</a:t>
            </a:r>
            <a:r>
              <a:rPr lang="en" sz="1150">
                <a:solidFill>
                  <a:srgbClr val="333333"/>
                </a:solidFill>
              </a:rPr>
              <a:t> type is bridged to Foundation’s </a:t>
            </a:r>
            <a:r>
              <a:rPr lang="en" sz="1050">
                <a:solidFill>
                  <a:srgbClr val="666666"/>
                </a:solidFill>
                <a:latin typeface="Courier New"/>
                <a:ea typeface="Courier New"/>
                <a:cs typeface="Courier New"/>
                <a:sym typeface="Courier New"/>
              </a:rPr>
              <a:t>NSDictionary</a:t>
            </a:r>
            <a:r>
              <a:rPr lang="en" sz="1150">
                <a:solidFill>
                  <a:srgbClr val="333333"/>
                </a:solidFill>
              </a:rPr>
              <a:t> class.</a:t>
            </a:r>
            <a:endParaRPr sz="1150">
              <a:solidFill>
                <a:srgbClr val="333333"/>
              </a:solidFill>
            </a:endParaRPr>
          </a:p>
          <a:p>
            <a:pPr indent="0" lvl="0" marL="0" rtl="0">
              <a:lnSpc>
                <a:spcPct val="115000"/>
              </a:lnSpc>
              <a:spcBef>
                <a:spcPts val="130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A dictionary </a:t>
            </a:r>
            <a:r>
              <a:rPr lang="en" sz="1050">
                <a:solidFill>
                  <a:srgbClr val="666666"/>
                </a:solidFill>
                <a:latin typeface="Courier New"/>
                <a:ea typeface="Courier New"/>
                <a:cs typeface="Courier New"/>
                <a:sym typeface="Courier New"/>
              </a:rPr>
              <a:t>Key</a:t>
            </a:r>
            <a:r>
              <a:rPr lang="en" sz="1150">
                <a:solidFill>
                  <a:srgbClr val="333333"/>
                </a:solidFill>
              </a:rPr>
              <a:t> type must conform to the </a:t>
            </a:r>
            <a:r>
              <a:rPr lang="en" sz="1050">
                <a:solidFill>
                  <a:srgbClr val="666666"/>
                </a:solidFill>
                <a:latin typeface="Courier New"/>
                <a:ea typeface="Courier New"/>
                <a:cs typeface="Courier New"/>
                <a:sym typeface="Courier New"/>
              </a:rPr>
              <a:t>Hashable</a:t>
            </a:r>
            <a:r>
              <a:rPr lang="en" sz="1150">
                <a:solidFill>
                  <a:srgbClr val="333333"/>
                </a:solidFill>
              </a:rPr>
              <a:t> protocol, like a set’s value type.</a:t>
            </a:r>
            <a:endParaRPr sz="1150">
              <a:solidFill>
                <a:srgbClr val="333333"/>
              </a:solidFill>
            </a:endParaRPr>
          </a:p>
          <a:p>
            <a:pPr indent="0" lvl="0" marL="0" rtl="0">
              <a:lnSpc>
                <a:spcPct val="115000"/>
              </a:lnSpc>
              <a:spcBef>
                <a:spcPts val="0"/>
              </a:spcBef>
              <a:spcAft>
                <a:spcPts val="0"/>
              </a:spcAft>
              <a:buNone/>
            </a:pPr>
            <a:r>
              <a:t/>
            </a:r>
            <a:endParaRPr sz="1150">
              <a:solidFill>
                <a:srgbClr val="333333"/>
              </a:solidFill>
            </a:endParaRPr>
          </a:p>
          <a:p>
            <a:pPr indent="0" lvl="0" marL="0" rtl="0">
              <a:lnSpc>
                <a:spcPct val="115000"/>
              </a:lnSpc>
              <a:spcBef>
                <a:spcPts val="1300"/>
              </a:spcBef>
              <a:spcAft>
                <a:spcPts val="0"/>
              </a:spcAft>
              <a:buNone/>
            </a:pPr>
            <a:r>
              <a:rPr lang="en" sz="1150">
                <a:solidFill>
                  <a:srgbClr val="333333"/>
                </a:solidFill>
              </a:rPr>
              <a:t>For more information about using </a:t>
            </a:r>
            <a:r>
              <a:rPr lang="en" sz="1050">
                <a:solidFill>
                  <a:srgbClr val="666666"/>
                </a:solidFill>
                <a:latin typeface="Courier New"/>
                <a:ea typeface="Courier New"/>
                <a:cs typeface="Courier New"/>
                <a:sym typeface="Courier New"/>
              </a:rPr>
              <a:t>Dictionary</a:t>
            </a:r>
            <a:r>
              <a:rPr lang="en" sz="1150">
                <a:solidFill>
                  <a:srgbClr val="333333"/>
                </a:solidFill>
              </a:rPr>
              <a:t> with Foundation and Cocoa, see </a:t>
            </a:r>
            <a:r>
              <a:rPr lang="en" sz="1150" u="sng">
                <a:solidFill>
                  <a:srgbClr val="7766CC"/>
                </a:solidFill>
                <a:hlinkClick r:id="rId2"/>
              </a:rPr>
              <a:t>Bridging Between Dictionary and NSDictionary</a:t>
            </a:r>
            <a:r>
              <a:rPr lang="en" sz="1150">
                <a:solidFill>
                  <a:srgbClr val="333333"/>
                </a:solidFill>
              </a:rPr>
              <a:t>.</a:t>
            </a:r>
            <a:br>
              <a:rPr lang="en" sz="1150">
                <a:solidFill>
                  <a:srgbClr val="333333"/>
                </a:solidFill>
              </a:rPr>
            </a:br>
            <a:br>
              <a:rPr lang="en" sz="1150">
                <a:solidFill>
                  <a:srgbClr val="333333"/>
                </a:solidFill>
              </a:rPr>
            </a:br>
            <a:r>
              <a:rPr lang="en" sz="900">
                <a:solidFill>
                  <a:srgbClr val="777777"/>
                </a:solidFill>
              </a:rPr>
              <a:t>NOTE</a:t>
            </a:r>
            <a:endParaRPr sz="900">
              <a:solidFill>
                <a:srgbClr val="777777"/>
              </a:solidFill>
            </a:endParaRPr>
          </a:p>
          <a:p>
            <a:pPr indent="0" lvl="0" marL="0" rtl="0">
              <a:lnSpc>
                <a:spcPct val="115000"/>
              </a:lnSpc>
              <a:spcBef>
                <a:spcPts val="0"/>
              </a:spcBef>
              <a:spcAft>
                <a:spcPts val="0"/>
              </a:spcAft>
              <a:buNone/>
            </a:pPr>
            <a:r>
              <a:rPr lang="en" sz="1150">
                <a:solidFill>
                  <a:srgbClr val="333333"/>
                </a:solidFill>
              </a:rPr>
              <a:t>A dictionary </a:t>
            </a:r>
            <a:r>
              <a:rPr lang="en" sz="1050">
                <a:solidFill>
                  <a:srgbClr val="666666"/>
                </a:solidFill>
                <a:latin typeface="Courier New"/>
                <a:ea typeface="Courier New"/>
                <a:cs typeface="Courier New"/>
                <a:sym typeface="Courier New"/>
              </a:rPr>
              <a:t>Key</a:t>
            </a:r>
            <a:r>
              <a:rPr lang="en" sz="1150">
                <a:solidFill>
                  <a:srgbClr val="333333"/>
                </a:solidFill>
              </a:rPr>
              <a:t> type must conform to the </a:t>
            </a:r>
            <a:r>
              <a:rPr lang="en" sz="1050">
                <a:solidFill>
                  <a:srgbClr val="666666"/>
                </a:solidFill>
                <a:latin typeface="Courier New"/>
                <a:ea typeface="Courier New"/>
                <a:cs typeface="Courier New"/>
                <a:sym typeface="Courier New"/>
              </a:rPr>
              <a:t>Hashable</a:t>
            </a:r>
            <a:r>
              <a:rPr lang="en" sz="1150">
                <a:solidFill>
                  <a:srgbClr val="333333"/>
                </a:solidFill>
              </a:rPr>
              <a:t> protocol, like a set’s value type.</a:t>
            </a:r>
            <a:endParaRPr sz="1150">
              <a:solidFill>
                <a:srgbClr val="333333"/>
              </a:solidFill>
            </a:endParaRPr>
          </a:p>
          <a:p>
            <a:pPr indent="0" lvl="0" marL="0" rtl="0">
              <a:lnSpc>
                <a:spcPct val="115000"/>
              </a:lnSpc>
              <a:spcBef>
                <a:spcPts val="0"/>
              </a:spcBef>
              <a:spcAft>
                <a:spcPts val="0"/>
              </a:spcAft>
              <a:buNone/>
            </a:pPr>
            <a:r>
              <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Shape 7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0" name="Shape 7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Shape 7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6" name="Shape 7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The </a:t>
            </a:r>
            <a:r>
              <a:rPr lang="en" sz="1050">
                <a:solidFill>
                  <a:srgbClr val="666666"/>
                </a:solidFill>
                <a:latin typeface="Courier New"/>
                <a:ea typeface="Courier New"/>
                <a:cs typeface="Courier New"/>
                <a:sym typeface="Courier New"/>
              </a:rPr>
              <a:t>airports</a:t>
            </a:r>
            <a:r>
              <a:rPr lang="en" sz="1150">
                <a:solidFill>
                  <a:srgbClr val="333333"/>
                </a:solidFill>
              </a:rPr>
              <a:t> dictionary is declared as a variable (with the </a:t>
            </a:r>
            <a:r>
              <a:rPr lang="en" sz="1050">
                <a:solidFill>
                  <a:srgbClr val="666666"/>
                </a:solidFill>
                <a:latin typeface="Courier New"/>
                <a:ea typeface="Courier New"/>
                <a:cs typeface="Courier New"/>
                <a:sym typeface="Courier New"/>
              </a:rPr>
              <a:t>var</a:t>
            </a:r>
            <a:r>
              <a:rPr lang="en" sz="1150">
                <a:solidFill>
                  <a:srgbClr val="333333"/>
                </a:solidFill>
              </a:rPr>
              <a:t> introducer), and not a constant (with the </a:t>
            </a:r>
            <a:r>
              <a:rPr lang="en" sz="1050">
                <a:solidFill>
                  <a:srgbClr val="666666"/>
                </a:solidFill>
                <a:latin typeface="Courier New"/>
                <a:ea typeface="Courier New"/>
                <a:cs typeface="Courier New"/>
                <a:sym typeface="Courier New"/>
              </a:rPr>
              <a:t>let</a:t>
            </a:r>
            <a:r>
              <a:rPr lang="en" sz="1150">
                <a:solidFill>
                  <a:srgbClr val="333333"/>
                </a:solidFill>
              </a:rPr>
              <a:t> introducer), because more airports are added to the dictionary in the examples below.</a:t>
            </a:r>
            <a:endParaRPr sz="1150">
              <a:solidFill>
                <a:srgbClr val="333333"/>
              </a:solidFill>
            </a:endParaRPr>
          </a:p>
          <a:p>
            <a:pPr indent="0" lvl="0" marL="0" rtl="0">
              <a:spcBef>
                <a:spcPts val="0"/>
              </a:spcBef>
              <a:spcAft>
                <a:spcPts val="0"/>
              </a:spcAft>
              <a:buNone/>
            </a:pPr>
            <a:r>
              <a:t/>
            </a:r>
            <a:endParaRPr sz="900">
              <a:solidFill>
                <a:srgbClr val="777777"/>
              </a:solidFill>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Shape 7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2" name="Shape 7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900">
                <a:solidFill>
                  <a:srgbClr val="777777"/>
                </a:solidFill>
              </a:rPr>
              <a:t>NOTE</a:t>
            </a:r>
            <a:endParaRPr sz="900">
              <a:solidFill>
                <a:srgbClr val="777777"/>
              </a:solidFill>
            </a:endParaRPr>
          </a:p>
          <a:p>
            <a:pPr indent="0" lvl="0" marL="0" rtl="0">
              <a:lnSpc>
                <a:spcPct val="115000"/>
              </a:lnSpc>
              <a:spcBef>
                <a:spcPts val="900"/>
              </a:spcBef>
              <a:spcAft>
                <a:spcPts val="0"/>
              </a:spcAft>
              <a:buNone/>
            </a:pPr>
            <a:r>
              <a:rPr lang="en" sz="1150">
                <a:solidFill>
                  <a:srgbClr val="333333"/>
                </a:solidFill>
              </a:rPr>
              <a:t>Swift’s </a:t>
            </a:r>
            <a:r>
              <a:rPr lang="en" sz="1050">
                <a:solidFill>
                  <a:srgbClr val="666666"/>
                </a:solidFill>
                <a:latin typeface="Courier New"/>
                <a:ea typeface="Courier New"/>
                <a:cs typeface="Courier New"/>
                <a:sym typeface="Courier New"/>
              </a:rPr>
              <a:t>Dictionary</a:t>
            </a:r>
            <a:r>
              <a:rPr lang="en" sz="1150">
                <a:solidFill>
                  <a:srgbClr val="333333"/>
                </a:solidFill>
              </a:rPr>
              <a:t> type is bridged to Foundation’s </a:t>
            </a:r>
            <a:r>
              <a:rPr lang="en" sz="1050">
                <a:solidFill>
                  <a:srgbClr val="666666"/>
                </a:solidFill>
                <a:latin typeface="Courier New"/>
                <a:ea typeface="Courier New"/>
                <a:cs typeface="Courier New"/>
                <a:sym typeface="Courier New"/>
              </a:rPr>
              <a:t>NSDictionary</a:t>
            </a:r>
            <a:r>
              <a:rPr lang="en" sz="1150">
                <a:solidFill>
                  <a:srgbClr val="333333"/>
                </a:solidFill>
              </a:rPr>
              <a:t> class.</a:t>
            </a:r>
            <a:endParaRPr sz="1150">
              <a:solidFill>
                <a:srgbClr val="333333"/>
              </a:solidFill>
            </a:endParaRPr>
          </a:p>
          <a:p>
            <a:pPr indent="0" lvl="0" marL="0" rtl="0">
              <a:lnSpc>
                <a:spcPct val="115000"/>
              </a:lnSpc>
              <a:spcBef>
                <a:spcPts val="1300"/>
              </a:spcBef>
              <a:spcAft>
                <a:spcPts val="0"/>
              </a:spcAft>
              <a:buNone/>
            </a:pPr>
            <a:r>
              <a:rPr lang="en" sz="1150">
                <a:solidFill>
                  <a:srgbClr val="333333"/>
                </a:solidFill>
              </a:rPr>
              <a:t>For more information about using </a:t>
            </a:r>
            <a:r>
              <a:rPr lang="en" sz="1050">
                <a:solidFill>
                  <a:srgbClr val="666666"/>
                </a:solidFill>
                <a:latin typeface="Courier New"/>
                <a:ea typeface="Courier New"/>
                <a:cs typeface="Courier New"/>
                <a:sym typeface="Courier New"/>
              </a:rPr>
              <a:t>Dictionary</a:t>
            </a:r>
            <a:r>
              <a:rPr lang="en" sz="1150">
                <a:solidFill>
                  <a:srgbClr val="333333"/>
                </a:solidFill>
              </a:rPr>
              <a:t> with Foundation and Cocoa, see </a:t>
            </a:r>
            <a:r>
              <a:rPr lang="en" sz="1150" u="sng">
                <a:solidFill>
                  <a:srgbClr val="7766CC"/>
                </a:solidFill>
                <a:hlinkClick r:id="rId2"/>
              </a:rPr>
              <a:t>Bridging Between Dictionary and NSDictionary</a:t>
            </a:r>
            <a:r>
              <a:rPr lang="en" sz="1150">
                <a:solidFill>
                  <a:srgbClr val="333333"/>
                </a:solidFill>
              </a:rPr>
              <a:t>.</a:t>
            </a:r>
            <a:br>
              <a:rPr lang="en" sz="1150">
                <a:solidFill>
                  <a:srgbClr val="333333"/>
                </a:solidFill>
              </a:rPr>
            </a:br>
            <a:br>
              <a:rPr lang="en" sz="1150">
                <a:solidFill>
                  <a:srgbClr val="333333"/>
                </a:solidFill>
              </a:rPr>
            </a:br>
            <a:r>
              <a:rPr lang="en" sz="900">
                <a:solidFill>
                  <a:srgbClr val="777777"/>
                </a:solidFill>
              </a:rPr>
              <a:t>NOTE</a:t>
            </a:r>
            <a:endParaRPr sz="900">
              <a:solidFill>
                <a:srgbClr val="777777"/>
              </a:solidFill>
            </a:endParaRPr>
          </a:p>
          <a:p>
            <a:pPr indent="0" lvl="0" marL="0" rtl="0">
              <a:lnSpc>
                <a:spcPct val="115000"/>
              </a:lnSpc>
              <a:spcBef>
                <a:spcPts val="0"/>
              </a:spcBef>
              <a:spcAft>
                <a:spcPts val="0"/>
              </a:spcAft>
              <a:buNone/>
            </a:pPr>
            <a:r>
              <a:rPr lang="en" sz="1150">
                <a:solidFill>
                  <a:srgbClr val="333333"/>
                </a:solidFill>
              </a:rPr>
              <a:t>A dictionary </a:t>
            </a:r>
            <a:r>
              <a:rPr lang="en" sz="1050">
                <a:solidFill>
                  <a:srgbClr val="666666"/>
                </a:solidFill>
                <a:latin typeface="Courier New"/>
                <a:ea typeface="Courier New"/>
                <a:cs typeface="Courier New"/>
                <a:sym typeface="Courier New"/>
              </a:rPr>
              <a:t>Key</a:t>
            </a:r>
            <a:r>
              <a:rPr lang="en" sz="1150">
                <a:solidFill>
                  <a:srgbClr val="333333"/>
                </a:solidFill>
              </a:rPr>
              <a:t> type must conform to the </a:t>
            </a:r>
            <a:r>
              <a:rPr lang="en" sz="1050">
                <a:solidFill>
                  <a:srgbClr val="666666"/>
                </a:solidFill>
                <a:latin typeface="Courier New"/>
                <a:ea typeface="Courier New"/>
                <a:cs typeface="Courier New"/>
                <a:sym typeface="Courier New"/>
              </a:rPr>
              <a:t>Hashable</a:t>
            </a:r>
            <a:r>
              <a:rPr lang="en" sz="1150">
                <a:solidFill>
                  <a:srgbClr val="333333"/>
                </a:solidFill>
              </a:rPr>
              <a:t> protocol, like a set’s value type.</a:t>
            </a:r>
            <a:endParaRPr sz="1150">
              <a:solidFill>
                <a:srgbClr val="333333"/>
              </a:solidFill>
            </a:endParaRPr>
          </a:p>
          <a:p>
            <a:pPr indent="0" lvl="0" marL="0" rtl="0">
              <a:lnSpc>
                <a:spcPct val="115000"/>
              </a:lnSpc>
              <a:spcBef>
                <a:spcPts val="0"/>
              </a:spcBef>
              <a:spcAft>
                <a:spcPts val="0"/>
              </a:spcAft>
              <a:buNone/>
            </a:pPr>
            <a:r>
              <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Shape 7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8" name="Shape 7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900">
                <a:solidFill>
                  <a:srgbClr val="777777"/>
                </a:solidFill>
              </a:rPr>
              <a:t>NOTE</a:t>
            </a:r>
            <a:endParaRPr sz="900">
              <a:solidFill>
                <a:srgbClr val="777777"/>
              </a:solidFill>
            </a:endParaRPr>
          </a:p>
          <a:p>
            <a:pPr indent="0" lvl="0" marL="0" rtl="0">
              <a:lnSpc>
                <a:spcPct val="115000"/>
              </a:lnSpc>
              <a:spcBef>
                <a:spcPts val="900"/>
              </a:spcBef>
              <a:spcAft>
                <a:spcPts val="0"/>
              </a:spcAft>
              <a:buNone/>
            </a:pPr>
            <a:r>
              <a:rPr lang="en" sz="1150">
                <a:solidFill>
                  <a:srgbClr val="333333"/>
                </a:solidFill>
              </a:rPr>
              <a:t>Swift’s </a:t>
            </a:r>
            <a:r>
              <a:rPr lang="en" sz="1050">
                <a:solidFill>
                  <a:srgbClr val="666666"/>
                </a:solidFill>
                <a:latin typeface="Courier New"/>
                <a:ea typeface="Courier New"/>
                <a:cs typeface="Courier New"/>
                <a:sym typeface="Courier New"/>
              </a:rPr>
              <a:t>Dictionary</a:t>
            </a:r>
            <a:r>
              <a:rPr lang="en" sz="1150">
                <a:solidFill>
                  <a:srgbClr val="333333"/>
                </a:solidFill>
              </a:rPr>
              <a:t> type is bridged to Foundation’s </a:t>
            </a:r>
            <a:r>
              <a:rPr lang="en" sz="1050">
                <a:solidFill>
                  <a:srgbClr val="666666"/>
                </a:solidFill>
                <a:latin typeface="Courier New"/>
                <a:ea typeface="Courier New"/>
                <a:cs typeface="Courier New"/>
                <a:sym typeface="Courier New"/>
              </a:rPr>
              <a:t>NSDictionary</a:t>
            </a:r>
            <a:r>
              <a:rPr lang="en" sz="1150">
                <a:solidFill>
                  <a:srgbClr val="333333"/>
                </a:solidFill>
              </a:rPr>
              <a:t> class.</a:t>
            </a:r>
            <a:endParaRPr sz="1150">
              <a:solidFill>
                <a:srgbClr val="333333"/>
              </a:solidFill>
            </a:endParaRPr>
          </a:p>
          <a:p>
            <a:pPr indent="0" lvl="0" marL="0" rtl="0">
              <a:lnSpc>
                <a:spcPct val="115000"/>
              </a:lnSpc>
              <a:spcBef>
                <a:spcPts val="1300"/>
              </a:spcBef>
              <a:spcAft>
                <a:spcPts val="0"/>
              </a:spcAft>
              <a:buNone/>
            </a:pPr>
            <a:r>
              <a:rPr lang="en" sz="1150">
                <a:solidFill>
                  <a:srgbClr val="333333"/>
                </a:solidFill>
              </a:rPr>
              <a:t>For more information about using </a:t>
            </a:r>
            <a:r>
              <a:rPr lang="en" sz="1050">
                <a:solidFill>
                  <a:srgbClr val="666666"/>
                </a:solidFill>
                <a:latin typeface="Courier New"/>
                <a:ea typeface="Courier New"/>
                <a:cs typeface="Courier New"/>
                <a:sym typeface="Courier New"/>
              </a:rPr>
              <a:t>Dictionary</a:t>
            </a:r>
            <a:r>
              <a:rPr lang="en" sz="1150">
                <a:solidFill>
                  <a:srgbClr val="333333"/>
                </a:solidFill>
              </a:rPr>
              <a:t> with Foundation and Cocoa, see </a:t>
            </a:r>
            <a:r>
              <a:rPr lang="en" sz="1150" u="sng">
                <a:solidFill>
                  <a:srgbClr val="7766CC"/>
                </a:solidFill>
                <a:hlinkClick r:id="rId2"/>
              </a:rPr>
              <a:t>Bridging Between Dictionary and NSDictionary</a:t>
            </a:r>
            <a:r>
              <a:rPr lang="en" sz="1150">
                <a:solidFill>
                  <a:srgbClr val="333333"/>
                </a:solidFill>
              </a:rPr>
              <a:t>.</a:t>
            </a:r>
            <a:br>
              <a:rPr lang="en" sz="1150">
                <a:solidFill>
                  <a:srgbClr val="333333"/>
                </a:solidFill>
              </a:rPr>
            </a:br>
            <a:br>
              <a:rPr lang="en" sz="1150">
                <a:solidFill>
                  <a:srgbClr val="333333"/>
                </a:solidFill>
              </a:rPr>
            </a:br>
            <a:r>
              <a:rPr lang="en" sz="900">
                <a:solidFill>
                  <a:srgbClr val="777777"/>
                </a:solidFill>
              </a:rPr>
              <a:t>NOTE</a:t>
            </a:r>
            <a:endParaRPr sz="900">
              <a:solidFill>
                <a:srgbClr val="777777"/>
              </a:solidFill>
            </a:endParaRPr>
          </a:p>
          <a:p>
            <a:pPr indent="0" lvl="0" marL="0" rtl="0">
              <a:lnSpc>
                <a:spcPct val="115000"/>
              </a:lnSpc>
              <a:spcBef>
                <a:spcPts val="0"/>
              </a:spcBef>
              <a:spcAft>
                <a:spcPts val="0"/>
              </a:spcAft>
              <a:buNone/>
            </a:pPr>
            <a:r>
              <a:rPr lang="en" sz="1150">
                <a:solidFill>
                  <a:srgbClr val="333333"/>
                </a:solidFill>
              </a:rPr>
              <a:t>A dictionary </a:t>
            </a:r>
            <a:r>
              <a:rPr lang="en" sz="1050">
                <a:solidFill>
                  <a:srgbClr val="666666"/>
                </a:solidFill>
                <a:latin typeface="Courier New"/>
                <a:ea typeface="Courier New"/>
                <a:cs typeface="Courier New"/>
                <a:sym typeface="Courier New"/>
              </a:rPr>
              <a:t>Key</a:t>
            </a:r>
            <a:r>
              <a:rPr lang="en" sz="1150">
                <a:solidFill>
                  <a:srgbClr val="333333"/>
                </a:solidFill>
              </a:rPr>
              <a:t> type must conform to the </a:t>
            </a:r>
            <a:r>
              <a:rPr lang="en" sz="1050">
                <a:solidFill>
                  <a:srgbClr val="666666"/>
                </a:solidFill>
                <a:latin typeface="Courier New"/>
                <a:ea typeface="Courier New"/>
                <a:cs typeface="Courier New"/>
                <a:sym typeface="Courier New"/>
              </a:rPr>
              <a:t>Hashable</a:t>
            </a:r>
            <a:r>
              <a:rPr lang="en" sz="1150">
                <a:solidFill>
                  <a:srgbClr val="333333"/>
                </a:solidFill>
              </a:rPr>
              <a:t> protocol, like a set’s value type.</a:t>
            </a:r>
            <a:endParaRPr sz="1150">
              <a:solidFill>
                <a:srgbClr val="333333"/>
              </a:solidFill>
            </a:endParaRPr>
          </a:p>
          <a:p>
            <a:pPr indent="0" lvl="0" marL="0" rtl="0">
              <a:lnSpc>
                <a:spcPct val="115000"/>
              </a:lnSpc>
              <a:spcBef>
                <a:spcPts val="0"/>
              </a:spcBef>
              <a:spcAft>
                <a:spcPts val="0"/>
              </a:spcAft>
              <a:buNone/>
            </a:pPr>
            <a:r>
              <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Shape 7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4" name="Shape 7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900">
                <a:solidFill>
                  <a:srgbClr val="777777"/>
                </a:solidFill>
              </a:rPr>
              <a:t>NOTE</a:t>
            </a:r>
            <a:endParaRPr sz="900">
              <a:solidFill>
                <a:srgbClr val="777777"/>
              </a:solidFill>
            </a:endParaRPr>
          </a:p>
          <a:p>
            <a:pPr indent="0" lvl="0" marL="0" rtl="0">
              <a:lnSpc>
                <a:spcPct val="115000"/>
              </a:lnSpc>
              <a:spcBef>
                <a:spcPts val="900"/>
              </a:spcBef>
              <a:spcAft>
                <a:spcPts val="0"/>
              </a:spcAft>
              <a:buNone/>
            </a:pPr>
            <a:r>
              <a:rPr lang="en" sz="1150">
                <a:solidFill>
                  <a:srgbClr val="333333"/>
                </a:solidFill>
              </a:rPr>
              <a:t>Swift’s </a:t>
            </a:r>
            <a:r>
              <a:rPr lang="en" sz="1050">
                <a:solidFill>
                  <a:srgbClr val="666666"/>
                </a:solidFill>
                <a:latin typeface="Courier New"/>
                <a:ea typeface="Courier New"/>
                <a:cs typeface="Courier New"/>
                <a:sym typeface="Courier New"/>
              </a:rPr>
              <a:t>Dictionary</a:t>
            </a:r>
            <a:r>
              <a:rPr lang="en" sz="1150">
                <a:solidFill>
                  <a:srgbClr val="333333"/>
                </a:solidFill>
              </a:rPr>
              <a:t> type is bridged to Foundation’s </a:t>
            </a:r>
            <a:r>
              <a:rPr lang="en" sz="1050">
                <a:solidFill>
                  <a:srgbClr val="666666"/>
                </a:solidFill>
                <a:latin typeface="Courier New"/>
                <a:ea typeface="Courier New"/>
                <a:cs typeface="Courier New"/>
                <a:sym typeface="Courier New"/>
              </a:rPr>
              <a:t>NSDictionary</a:t>
            </a:r>
            <a:r>
              <a:rPr lang="en" sz="1150">
                <a:solidFill>
                  <a:srgbClr val="333333"/>
                </a:solidFill>
              </a:rPr>
              <a:t> class.</a:t>
            </a:r>
            <a:endParaRPr sz="1150">
              <a:solidFill>
                <a:srgbClr val="333333"/>
              </a:solidFill>
            </a:endParaRPr>
          </a:p>
          <a:p>
            <a:pPr indent="0" lvl="0" marL="0" rtl="0">
              <a:lnSpc>
                <a:spcPct val="115000"/>
              </a:lnSpc>
              <a:spcBef>
                <a:spcPts val="1300"/>
              </a:spcBef>
              <a:spcAft>
                <a:spcPts val="0"/>
              </a:spcAft>
              <a:buNone/>
            </a:pPr>
            <a:r>
              <a:rPr lang="en" sz="1150">
                <a:solidFill>
                  <a:srgbClr val="333333"/>
                </a:solidFill>
              </a:rPr>
              <a:t>For more information about using </a:t>
            </a:r>
            <a:r>
              <a:rPr lang="en" sz="1050">
                <a:solidFill>
                  <a:srgbClr val="666666"/>
                </a:solidFill>
                <a:latin typeface="Courier New"/>
                <a:ea typeface="Courier New"/>
                <a:cs typeface="Courier New"/>
                <a:sym typeface="Courier New"/>
              </a:rPr>
              <a:t>Dictionary</a:t>
            </a:r>
            <a:r>
              <a:rPr lang="en" sz="1150">
                <a:solidFill>
                  <a:srgbClr val="333333"/>
                </a:solidFill>
              </a:rPr>
              <a:t> with Foundation and Cocoa, see </a:t>
            </a:r>
            <a:r>
              <a:rPr lang="en" sz="1150" u="sng">
                <a:solidFill>
                  <a:srgbClr val="7766CC"/>
                </a:solidFill>
                <a:hlinkClick r:id="rId2"/>
              </a:rPr>
              <a:t>Bridging Between Dictionary and NSDictionary</a:t>
            </a:r>
            <a:r>
              <a:rPr lang="en" sz="1150">
                <a:solidFill>
                  <a:srgbClr val="333333"/>
                </a:solidFill>
              </a:rPr>
              <a:t>.</a:t>
            </a:r>
            <a:br>
              <a:rPr lang="en" sz="1150">
                <a:solidFill>
                  <a:srgbClr val="333333"/>
                </a:solidFill>
              </a:rPr>
            </a:br>
            <a:br>
              <a:rPr lang="en" sz="1150">
                <a:solidFill>
                  <a:srgbClr val="333333"/>
                </a:solidFill>
              </a:rPr>
            </a:br>
            <a:r>
              <a:rPr lang="en" sz="900">
                <a:solidFill>
                  <a:srgbClr val="777777"/>
                </a:solidFill>
              </a:rPr>
              <a:t>NOTE</a:t>
            </a:r>
            <a:endParaRPr sz="900">
              <a:solidFill>
                <a:srgbClr val="777777"/>
              </a:solidFill>
            </a:endParaRPr>
          </a:p>
          <a:p>
            <a:pPr indent="0" lvl="0" marL="0" rtl="0">
              <a:lnSpc>
                <a:spcPct val="115000"/>
              </a:lnSpc>
              <a:spcBef>
                <a:spcPts val="0"/>
              </a:spcBef>
              <a:spcAft>
                <a:spcPts val="0"/>
              </a:spcAft>
              <a:buNone/>
            </a:pPr>
            <a:r>
              <a:rPr lang="en" sz="1150">
                <a:solidFill>
                  <a:srgbClr val="333333"/>
                </a:solidFill>
              </a:rPr>
              <a:t>A dictionary </a:t>
            </a:r>
            <a:r>
              <a:rPr lang="en" sz="1050">
                <a:solidFill>
                  <a:srgbClr val="666666"/>
                </a:solidFill>
                <a:latin typeface="Courier New"/>
                <a:ea typeface="Courier New"/>
                <a:cs typeface="Courier New"/>
                <a:sym typeface="Courier New"/>
              </a:rPr>
              <a:t>Key</a:t>
            </a:r>
            <a:r>
              <a:rPr lang="en" sz="1150">
                <a:solidFill>
                  <a:srgbClr val="333333"/>
                </a:solidFill>
              </a:rPr>
              <a:t> type must conform to the </a:t>
            </a:r>
            <a:r>
              <a:rPr lang="en" sz="1050">
                <a:solidFill>
                  <a:srgbClr val="666666"/>
                </a:solidFill>
                <a:latin typeface="Courier New"/>
                <a:ea typeface="Courier New"/>
                <a:cs typeface="Courier New"/>
                <a:sym typeface="Courier New"/>
              </a:rPr>
              <a:t>Hashable</a:t>
            </a:r>
            <a:r>
              <a:rPr lang="en" sz="1150">
                <a:solidFill>
                  <a:srgbClr val="333333"/>
                </a:solidFill>
              </a:rPr>
              <a:t> protocol, like a set’s value type.</a:t>
            </a:r>
            <a:endParaRPr sz="1150">
              <a:solidFill>
                <a:srgbClr val="333333"/>
              </a:solidFill>
            </a:endParaRPr>
          </a:p>
          <a:p>
            <a:pPr indent="0" lvl="0" marL="0" rtl="0">
              <a:lnSpc>
                <a:spcPct val="115000"/>
              </a:lnSpc>
              <a:spcBef>
                <a:spcPts val="0"/>
              </a:spcBef>
              <a:spcAft>
                <a:spcPts val="0"/>
              </a:spcAft>
              <a:buNone/>
            </a:pPr>
            <a:r>
              <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Shape 7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0" name="Shape 7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900">
                <a:solidFill>
                  <a:srgbClr val="777777"/>
                </a:solidFill>
              </a:rPr>
              <a:t>NOTE</a:t>
            </a:r>
            <a:endParaRPr sz="900">
              <a:solidFill>
                <a:srgbClr val="777777"/>
              </a:solidFill>
            </a:endParaRPr>
          </a:p>
          <a:p>
            <a:pPr indent="0" lvl="0" marL="0" rtl="0">
              <a:lnSpc>
                <a:spcPct val="115000"/>
              </a:lnSpc>
              <a:spcBef>
                <a:spcPts val="900"/>
              </a:spcBef>
              <a:spcAft>
                <a:spcPts val="0"/>
              </a:spcAft>
              <a:buNone/>
            </a:pPr>
            <a:r>
              <a:rPr lang="en" sz="1150">
                <a:solidFill>
                  <a:srgbClr val="333333"/>
                </a:solidFill>
              </a:rPr>
              <a:t>Swift’s </a:t>
            </a:r>
            <a:r>
              <a:rPr lang="en" sz="1050">
                <a:solidFill>
                  <a:srgbClr val="666666"/>
                </a:solidFill>
                <a:latin typeface="Courier New"/>
                <a:ea typeface="Courier New"/>
                <a:cs typeface="Courier New"/>
                <a:sym typeface="Courier New"/>
              </a:rPr>
              <a:t>Dictionary</a:t>
            </a:r>
            <a:r>
              <a:rPr lang="en" sz="1150">
                <a:solidFill>
                  <a:srgbClr val="333333"/>
                </a:solidFill>
              </a:rPr>
              <a:t> type is bridged to Foundation’s </a:t>
            </a:r>
            <a:r>
              <a:rPr lang="en" sz="1050">
                <a:solidFill>
                  <a:srgbClr val="666666"/>
                </a:solidFill>
                <a:latin typeface="Courier New"/>
                <a:ea typeface="Courier New"/>
                <a:cs typeface="Courier New"/>
                <a:sym typeface="Courier New"/>
              </a:rPr>
              <a:t>NSDictionary</a:t>
            </a:r>
            <a:r>
              <a:rPr lang="en" sz="1150">
                <a:solidFill>
                  <a:srgbClr val="333333"/>
                </a:solidFill>
              </a:rPr>
              <a:t> class.</a:t>
            </a:r>
            <a:endParaRPr sz="1150">
              <a:solidFill>
                <a:srgbClr val="333333"/>
              </a:solidFill>
            </a:endParaRPr>
          </a:p>
          <a:p>
            <a:pPr indent="0" lvl="0" marL="0" rtl="0">
              <a:lnSpc>
                <a:spcPct val="115000"/>
              </a:lnSpc>
              <a:spcBef>
                <a:spcPts val="1300"/>
              </a:spcBef>
              <a:spcAft>
                <a:spcPts val="0"/>
              </a:spcAft>
              <a:buNone/>
            </a:pPr>
            <a:r>
              <a:rPr lang="en" sz="1150">
                <a:solidFill>
                  <a:srgbClr val="333333"/>
                </a:solidFill>
              </a:rPr>
              <a:t>For more information about using </a:t>
            </a:r>
            <a:r>
              <a:rPr lang="en" sz="1050">
                <a:solidFill>
                  <a:srgbClr val="666666"/>
                </a:solidFill>
                <a:latin typeface="Courier New"/>
                <a:ea typeface="Courier New"/>
                <a:cs typeface="Courier New"/>
                <a:sym typeface="Courier New"/>
              </a:rPr>
              <a:t>Dictionary</a:t>
            </a:r>
            <a:r>
              <a:rPr lang="en" sz="1150">
                <a:solidFill>
                  <a:srgbClr val="333333"/>
                </a:solidFill>
              </a:rPr>
              <a:t> with Foundation and Cocoa, see </a:t>
            </a:r>
            <a:r>
              <a:rPr lang="en" sz="1150" u="sng">
                <a:solidFill>
                  <a:srgbClr val="7766CC"/>
                </a:solidFill>
                <a:hlinkClick r:id="rId2"/>
              </a:rPr>
              <a:t>Bridging Between Dictionary and NSDictionary</a:t>
            </a:r>
            <a:r>
              <a:rPr lang="en" sz="1150">
                <a:solidFill>
                  <a:srgbClr val="333333"/>
                </a:solidFill>
              </a:rPr>
              <a:t>.</a:t>
            </a:r>
            <a:br>
              <a:rPr lang="en" sz="1150">
                <a:solidFill>
                  <a:srgbClr val="333333"/>
                </a:solidFill>
              </a:rPr>
            </a:br>
            <a:br>
              <a:rPr lang="en" sz="1150">
                <a:solidFill>
                  <a:srgbClr val="333333"/>
                </a:solidFill>
              </a:rPr>
            </a:br>
            <a:r>
              <a:rPr lang="en" sz="900">
                <a:solidFill>
                  <a:srgbClr val="777777"/>
                </a:solidFill>
              </a:rPr>
              <a:t>NOTE</a:t>
            </a:r>
            <a:endParaRPr sz="900">
              <a:solidFill>
                <a:srgbClr val="777777"/>
              </a:solidFill>
            </a:endParaRPr>
          </a:p>
          <a:p>
            <a:pPr indent="0" lvl="0" marL="0" rtl="0">
              <a:lnSpc>
                <a:spcPct val="115000"/>
              </a:lnSpc>
              <a:spcBef>
                <a:spcPts val="0"/>
              </a:spcBef>
              <a:spcAft>
                <a:spcPts val="0"/>
              </a:spcAft>
              <a:buNone/>
            </a:pPr>
            <a:r>
              <a:rPr lang="en" sz="1150">
                <a:solidFill>
                  <a:srgbClr val="333333"/>
                </a:solidFill>
              </a:rPr>
              <a:t>A dictionary </a:t>
            </a:r>
            <a:r>
              <a:rPr lang="en" sz="1050">
                <a:solidFill>
                  <a:srgbClr val="666666"/>
                </a:solidFill>
                <a:latin typeface="Courier New"/>
                <a:ea typeface="Courier New"/>
                <a:cs typeface="Courier New"/>
                <a:sym typeface="Courier New"/>
              </a:rPr>
              <a:t>Key</a:t>
            </a:r>
            <a:r>
              <a:rPr lang="en" sz="1150">
                <a:solidFill>
                  <a:srgbClr val="333333"/>
                </a:solidFill>
              </a:rPr>
              <a:t> type must conform to the </a:t>
            </a:r>
            <a:r>
              <a:rPr lang="en" sz="1050">
                <a:solidFill>
                  <a:srgbClr val="666666"/>
                </a:solidFill>
                <a:latin typeface="Courier New"/>
                <a:ea typeface="Courier New"/>
                <a:cs typeface="Courier New"/>
                <a:sym typeface="Courier New"/>
              </a:rPr>
              <a:t>Hashable</a:t>
            </a:r>
            <a:r>
              <a:rPr lang="en" sz="1150">
                <a:solidFill>
                  <a:srgbClr val="333333"/>
                </a:solidFill>
              </a:rPr>
              <a:t> protocol, like a set’s value type.</a:t>
            </a:r>
            <a:endParaRPr sz="1150">
              <a:solidFill>
                <a:srgbClr val="333333"/>
              </a:solidFill>
            </a:endParaRPr>
          </a:p>
          <a:p>
            <a:pPr indent="0" lvl="0" marL="0" rtl="0">
              <a:lnSpc>
                <a:spcPct val="115000"/>
              </a:lnSpc>
              <a:spcBef>
                <a:spcPts val="0"/>
              </a:spcBef>
              <a:spcAft>
                <a:spcPts val="0"/>
              </a:spcAft>
              <a:buNone/>
            </a:pPr>
            <a:r>
              <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a:p>
            <a:pPr indent="0" lvl="0" marL="0" rtl="0">
              <a:spcBef>
                <a:spcPts val="0"/>
              </a:spcBef>
              <a:spcAft>
                <a:spcPts val="0"/>
              </a:spcAft>
              <a:buNone/>
            </a:pPr>
            <a:r>
              <a:t/>
            </a:r>
            <a:endParaRPr>
              <a:solidFill>
                <a:srgbClr val="333333"/>
              </a:solidFill>
              <a:highlight>
                <a:srgbClr val="FFFFFF"/>
              </a:highlight>
            </a:endParaRPr>
          </a:p>
          <a:p>
            <a:pPr indent="0" lvl="0" marL="0" rtl="0">
              <a:spcBef>
                <a:spcPts val="0"/>
              </a:spcBef>
              <a:spcAft>
                <a:spcPts val="0"/>
              </a:spcAft>
              <a:buNone/>
            </a:pPr>
            <a:r>
              <a:t/>
            </a:r>
            <a:endParaRPr>
              <a:solidFill>
                <a:srgbClr val="333333"/>
              </a:solidFill>
              <a:highlight>
                <a:srgbClr val="FFFFFF"/>
              </a:highlight>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Shape 7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6" name="Shape 7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900">
                <a:solidFill>
                  <a:srgbClr val="777777"/>
                </a:solidFill>
              </a:rPr>
              <a:t>NOTE</a:t>
            </a:r>
            <a:endParaRPr sz="900">
              <a:solidFill>
                <a:srgbClr val="777777"/>
              </a:solidFill>
            </a:endParaRPr>
          </a:p>
          <a:p>
            <a:pPr indent="0" lvl="0" marL="0" rtl="0">
              <a:lnSpc>
                <a:spcPct val="115000"/>
              </a:lnSpc>
              <a:spcBef>
                <a:spcPts val="900"/>
              </a:spcBef>
              <a:spcAft>
                <a:spcPts val="0"/>
              </a:spcAft>
              <a:buNone/>
            </a:pPr>
            <a:r>
              <a:rPr lang="en" sz="1150">
                <a:solidFill>
                  <a:srgbClr val="333333"/>
                </a:solidFill>
              </a:rPr>
              <a:t>Swift’s </a:t>
            </a:r>
            <a:r>
              <a:rPr lang="en" sz="1050">
                <a:solidFill>
                  <a:srgbClr val="666666"/>
                </a:solidFill>
                <a:latin typeface="Courier New"/>
                <a:ea typeface="Courier New"/>
                <a:cs typeface="Courier New"/>
                <a:sym typeface="Courier New"/>
              </a:rPr>
              <a:t>Dictionary</a:t>
            </a:r>
            <a:r>
              <a:rPr lang="en" sz="1150">
                <a:solidFill>
                  <a:srgbClr val="333333"/>
                </a:solidFill>
              </a:rPr>
              <a:t> type is bridged to Foundation’s </a:t>
            </a:r>
            <a:r>
              <a:rPr lang="en" sz="1050">
                <a:solidFill>
                  <a:srgbClr val="666666"/>
                </a:solidFill>
                <a:latin typeface="Courier New"/>
                <a:ea typeface="Courier New"/>
                <a:cs typeface="Courier New"/>
                <a:sym typeface="Courier New"/>
              </a:rPr>
              <a:t>NSDictionary</a:t>
            </a:r>
            <a:r>
              <a:rPr lang="en" sz="1150">
                <a:solidFill>
                  <a:srgbClr val="333333"/>
                </a:solidFill>
              </a:rPr>
              <a:t> class.</a:t>
            </a:r>
            <a:endParaRPr sz="1150">
              <a:solidFill>
                <a:srgbClr val="333333"/>
              </a:solidFill>
            </a:endParaRPr>
          </a:p>
          <a:p>
            <a:pPr indent="0" lvl="0" marL="0" rtl="0">
              <a:lnSpc>
                <a:spcPct val="115000"/>
              </a:lnSpc>
              <a:spcBef>
                <a:spcPts val="1300"/>
              </a:spcBef>
              <a:spcAft>
                <a:spcPts val="0"/>
              </a:spcAft>
              <a:buNone/>
            </a:pPr>
            <a:r>
              <a:rPr lang="en" sz="1150">
                <a:solidFill>
                  <a:srgbClr val="333333"/>
                </a:solidFill>
              </a:rPr>
              <a:t>For more information about using </a:t>
            </a:r>
            <a:r>
              <a:rPr lang="en" sz="1050">
                <a:solidFill>
                  <a:srgbClr val="666666"/>
                </a:solidFill>
                <a:latin typeface="Courier New"/>
                <a:ea typeface="Courier New"/>
                <a:cs typeface="Courier New"/>
                <a:sym typeface="Courier New"/>
              </a:rPr>
              <a:t>Dictionary</a:t>
            </a:r>
            <a:r>
              <a:rPr lang="en" sz="1150">
                <a:solidFill>
                  <a:srgbClr val="333333"/>
                </a:solidFill>
              </a:rPr>
              <a:t> with Foundation and Cocoa, see </a:t>
            </a:r>
            <a:r>
              <a:rPr lang="en" sz="1150" u="sng">
                <a:solidFill>
                  <a:srgbClr val="7766CC"/>
                </a:solidFill>
                <a:hlinkClick r:id="rId2"/>
              </a:rPr>
              <a:t>Bridging Between Dictionary and NSDictionary</a:t>
            </a:r>
            <a:r>
              <a:rPr lang="en" sz="1150">
                <a:solidFill>
                  <a:srgbClr val="333333"/>
                </a:solidFill>
              </a:rPr>
              <a:t>.</a:t>
            </a:r>
            <a:br>
              <a:rPr lang="en" sz="1150">
                <a:solidFill>
                  <a:srgbClr val="333333"/>
                </a:solidFill>
              </a:rPr>
            </a:br>
            <a:br>
              <a:rPr lang="en" sz="1150">
                <a:solidFill>
                  <a:srgbClr val="333333"/>
                </a:solidFill>
              </a:rPr>
            </a:br>
            <a:r>
              <a:rPr lang="en" sz="900">
                <a:solidFill>
                  <a:srgbClr val="777777"/>
                </a:solidFill>
              </a:rPr>
              <a:t>NOTE</a:t>
            </a:r>
            <a:endParaRPr sz="900">
              <a:solidFill>
                <a:srgbClr val="777777"/>
              </a:solidFill>
            </a:endParaRPr>
          </a:p>
          <a:p>
            <a:pPr indent="0" lvl="0" marL="0" rtl="0">
              <a:lnSpc>
                <a:spcPct val="115000"/>
              </a:lnSpc>
              <a:spcBef>
                <a:spcPts val="0"/>
              </a:spcBef>
              <a:spcAft>
                <a:spcPts val="0"/>
              </a:spcAft>
              <a:buNone/>
            </a:pPr>
            <a:r>
              <a:rPr lang="en" sz="1150">
                <a:solidFill>
                  <a:srgbClr val="333333"/>
                </a:solidFill>
              </a:rPr>
              <a:t>A dictionary </a:t>
            </a:r>
            <a:r>
              <a:rPr lang="en" sz="1050">
                <a:solidFill>
                  <a:srgbClr val="666666"/>
                </a:solidFill>
                <a:latin typeface="Courier New"/>
                <a:ea typeface="Courier New"/>
                <a:cs typeface="Courier New"/>
                <a:sym typeface="Courier New"/>
              </a:rPr>
              <a:t>Key</a:t>
            </a:r>
            <a:r>
              <a:rPr lang="en" sz="1150">
                <a:solidFill>
                  <a:srgbClr val="333333"/>
                </a:solidFill>
              </a:rPr>
              <a:t> type must conform to the </a:t>
            </a:r>
            <a:r>
              <a:rPr lang="en" sz="1050">
                <a:solidFill>
                  <a:srgbClr val="666666"/>
                </a:solidFill>
                <a:latin typeface="Courier New"/>
                <a:ea typeface="Courier New"/>
                <a:cs typeface="Courier New"/>
                <a:sym typeface="Courier New"/>
              </a:rPr>
              <a:t>Hashable</a:t>
            </a:r>
            <a:r>
              <a:rPr lang="en" sz="1150">
                <a:solidFill>
                  <a:srgbClr val="333333"/>
                </a:solidFill>
              </a:rPr>
              <a:t> protocol, like a set’s value type.</a:t>
            </a:r>
            <a:endParaRPr sz="1150">
              <a:solidFill>
                <a:srgbClr val="333333"/>
              </a:solidFill>
            </a:endParaRPr>
          </a:p>
          <a:p>
            <a:pPr indent="0" lvl="0" marL="0" rtl="0">
              <a:lnSpc>
                <a:spcPct val="115000"/>
              </a:lnSpc>
              <a:spcBef>
                <a:spcPts val="0"/>
              </a:spcBef>
              <a:spcAft>
                <a:spcPts val="0"/>
              </a:spcAft>
              <a:buNone/>
            </a:pPr>
            <a:r>
              <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Shape 7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2" name="Shape 7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900">
                <a:solidFill>
                  <a:srgbClr val="777777"/>
                </a:solidFill>
              </a:rPr>
              <a:t>NOTE</a:t>
            </a:r>
            <a:endParaRPr sz="900">
              <a:solidFill>
                <a:srgbClr val="777777"/>
              </a:solidFill>
            </a:endParaRPr>
          </a:p>
          <a:p>
            <a:pPr indent="0" lvl="0" marL="0" rtl="0">
              <a:lnSpc>
                <a:spcPct val="115000"/>
              </a:lnSpc>
              <a:spcBef>
                <a:spcPts val="900"/>
              </a:spcBef>
              <a:spcAft>
                <a:spcPts val="0"/>
              </a:spcAft>
              <a:buNone/>
            </a:pPr>
            <a:r>
              <a:rPr lang="en" sz="1150">
                <a:solidFill>
                  <a:srgbClr val="333333"/>
                </a:solidFill>
              </a:rPr>
              <a:t>Swift’s </a:t>
            </a:r>
            <a:r>
              <a:rPr lang="en" sz="1050">
                <a:solidFill>
                  <a:srgbClr val="666666"/>
                </a:solidFill>
                <a:latin typeface="Courier New"/>
                <a:ea typeface="Courier New"/>
                <a:cs typeface="Courier New"/>
                <a:sym typeface="Courier New"/>
              </a:rPr>
              <a:t>Dictionary</a:t>
            </a:r>
            <a:r>
              <a:rPr lang="en" sz="1150">
                <a:solidFill>
                  <a:srgbClr val="333333"/>
                </a:solidFill>
              </a:rPr>
              <a:t> type is bridged to Foundation’s </a:t>
            </a:r>
            <a:r>
              <a:rPr lang="en" sz="1050">
                <a:solidFill>
                  <a:srgbClr val="666666"/>
                </a:solidFill>
                <a:latin typeface="Courier New"/>
                <a:ea typeface="Courier New"/>
                <a:cs typeface="Courier New"/>
                <a:sym typeface="Courier New"/>
              </a:rPr>
              <a:t>NSDictionary</a:t>
            </a:r>
            <a:r>
              <a:rPr lang="en" sz="1150">
                <a:solidFill>
                  <a:srgbClr val="333333"/>
                </a:solidFill>
              </a:rPr>
              <a:t> class.</a:t>
            </a:r>
            <a:endParaRPr sz="1150">
              <a:solidFill>
                <a:srgbClr val="333333"/>
              </a:solidFill>
            </a:endParaRPr>
          </a:p>
          <a:p>
            <a:pPr indent="0" lvl="0" marL="0" rtl="0">
              <a:lnSpc>
                <a:spcPct val="115000"/>
              </a:lnSpc>
              <a:spcBef>
                <a:spcPts val="1300"/>
              </a:spcBef>
              <a:spcAft>
                <a:spcPts val="0"/>
              </a:spcAft>
              <a:buNone/>
            </a:pPr>
            <a:r>
              <a:rPr lang="en" sz="1150">
                <a:solidFill>
                  <a:srgbClr val="333333"/>
                </a:solidFill>
              </a:rPr>
              <a:t>For more information about using </a:t>
            </a:r>
            <a:r>
              <a:rPr lang="en" sz="1050">
                <a:solidFill>
                  <a:srgbClr val="666666"/>
                </a:solidFill>
                <a:latin typeface="Courier New"/>
                <a:ea typeface="Courier New"/>
                <a:cs typeface="Courier New"/>
                <a:sym typeface="Courier New"/>
              </a:rPr>
              <a:t>Dictionary</a:t>
            </a:r>
            <a:r>
              <a:rPr lang="en" sz="1150">
                <a:solidFill>
                  <a:srgbClr val="333333"/>
                </a:solidFill>
              </a:rPr>
              <a:t> with Foundation and Cocoa, see </a:t>
            </a:r>
            <a:r>
              <a:rPr lang="en" sz="1150" u="sng">
                <a:solidFill>
                  <a:srgbClr val="7766CC"/>
                </a:solidFill>
                <a:hlinkClick r:id="rId2"/>
              </a:rPr>
              <a:t>Bridging Between Dictionary and NSDictionary</a:t>
            </a:r>
            <a:r>
              <a:rPr lang="en" sz="1150">
                <a:solidFill>
                  <a:srgbClr val="333333"/>
                </a:solidFill>
              </a:rPr>
              <a:t>.</a:t>
            </a:r>
            <a:br>
              <a:rPr lang="en" sz="1150">
                <a:solidFill>
                  <a:srgbClr val="333333"/>
                </a:solidFill>
              </a:rPr>
            </a:br>
            <a:br>
              <a:rPr lang="en" sz="1150">
                <a:solidFill>
                  <a:srgbClr val="333333"/>
                </a:solidFill>
              </a:rPr>
            </a:br>
            <a:r>
              <a:rPr lang="en" sz="900">
                <a:solidFill>
                  <a:srgbClr val="777777"/>
                </a:solidFill>
              </a:rPr>
              <a:t>NOTE</a:t>
            </a:r>
            <a:endParaRPr sz="900">
              <a:solidFill>
                <a:srgbClr val="777777"/>
              </a:solidFill>
            </a:endParaRPr>
          </a:p>
          <a:p>
            <a:pPr indent="0" lvl="0" marL="0" rtl="0">
              <a:lnSpc>
                <a:spcPct val="115000"/>
              </a:lnSpc>
              <a:spcBef>
                <a:spcPts val="0"/>
              </a:spcBef>
              <a:spcAft>
                <a:spcPts val="0"/>
              </a:spcAft>
              <a:buNone/>
            </a:pPr>
            <a:r>
              <a:rPr lang="en" sz="1150">
                <a:solidFill>
                  <a:srgbClr val="333333"/>
                </a:solidFill>
              </a:rPr>
              <a:t>A dictionary </a:t>
            </a:r>
            <a:r>
              <a:rPr lang="en" sz="1050">
                <a:solidFill>
                  <a:srgbClr val="666666"/>
                </a:solidFill>
                <a:latin typeface="Courier New"/>
                <a:ea typeface="Courier New"/>
                <a:cs typeface="Courier New"/>
                <a:sym typeface="Courier New"/>
              </a:rPr>
              <a:t>Key</a:t>
            </a:r>
            <a:r>
              <a:rPr lang="en" sz="1150">
                <a:solidFill>
                  <a:srgbClr val="333333"/>
                </a:solidFill>
              </a:rPr>
              <a:t> type must conform to the </a:t>
            </a:r>
            <a:r>
              <a:rPr lang="en" sz="1050">
                <a:solidFill>
                  <a:srgbClr val="666666"/>
                </a:solidFill>
                <a:latin typeface="Courier New"/>
                <a:ea typeface="Courier New"/>
                <a:cs typeface="Courier New"/>
                <a:sym typeface="Courier New"/>
              </a:rPr>
              <a:t>Hashable</a:t>
            </a:r>
            <a:r>
              <a:rPr lang="en" sz="1150">
                <a:solidFill>
                  <a:srgbClr val="333333"/>
                </a:solidFill>
              </a:rPr>
              <a:t> protocol, like a set’s value type.</a:t>
            </a:r>
            <a:endParaRPr sz="1150">
              <a:solidFill>
                <a:srgbClr val="333333"/>
              </a:solidFill>
            </a:endParaRPr>
          </a:p>
          <a:p>
            <a:pPr indent="0" lvl="0" marL="0" rtl="0">
              <a:lnSpc>
                <a:spcPct val="115000"/>
              </a:lnSpc>
              <a:spcBef>
                <a:spcPts val="0"/>
              </a:spcBef>
              <a:spcAft>
                <a:spcPts val="0"/>
              </a:spcAft>
              <a:buNone/>
            </a:pPr>
            <a:r>
              <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Shape 7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8" name="Shape 7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900">
                <a:solidFill>
                  <a:srgbClr val="777777"/>
                </a:solidFill>
              </a:rPr>
              <a:t>NOTE</a:t>
            </a:r>
            <a:endParaRPr sz="900">
              <a:solidFill>
                <a:srgbClr val="777777"/>
              </a:solidFill>
            </a:endParaRPr>
          </a:p>
          <a:p>
            <a:pPr indent="0" lvl="0" marL="0" rtl="0">
              <a:lnSpc>
                <a:spcPct val="115000"/>
              </a:lnSpc>
              <a:spcBef>
                <a:spcPts val="900"/>
              </a:spcBef>
              <a:spcAft>
                <a:spcPts val="0"/>
              </a:spcAft>
              <a:buNone/>
            </a:pPr>
            <a:r>
              <a:rPr lang="en" sz="1150">
                <a:solidFill>
                  <a:srgbClr val="333333"/>
                </a:solidFill>
              </a:rPr>
              <a:t>Swift’s </a:t>
            </a:r>
            <a:r>
              <a:rPr lang="en" sz="1050">
                <a:solidFill>
                  <a:srgbClr val="666666"/>
                </a:solidFill>
                <a:latin typeface="Courier New"/>
                <a:ea typeface="Courier New"/>
                <a:cs typeface="Courier New"/>
                <a:sym typeface="Courier New"/>
              </a:rPr>
              <a:t>Dictionary</a:t>
            </a:r>
            <a:r>
              <a:rPr lang="en" sz="1150">
                <a:solidFill>
                  <a:srgbClr val="333333"/>
                </a:solidFill>
              </a:rPr>
              <a:t> type is bridged to Foundation’s </a:t>
            </a:r>
            <a:r>
              <a:rPr lang="en" sz="1050">
                <a:solidFill>
                  <a:srgbClr val="666666"/>
                </a:solidFill>
                <a:latin typeface="Courier New"/>
                <a:ea typeface="Courier New"/>
                <a:cs typeface="Courier New"/>
                <a:sym typeface="Courier New"/>
              </a:rPr>
              <a:t>NSDictionary</a:t>
            </a:r>
            <a:r>
              <a:rPr lang="en" sz="1150">
                <a:solidFill>
                  <a:srgbClr val="333333"/>
                </a:solidFill>
              </a:rPr>
              <a:t> class.</a:t>
            </a:r>
            <a:endParaRPr sz="1150">
              <a:solidFill>
                <a:srgbClr val="333333"/>
              </a:solidFill>
            </a:endParaRPr>
          </a:p>
          <a:p>
            <a:pPr indent="0" lvl="0" marL="0" rtl="0">
              <a:lnSpc>
                <a:spcPct val="115000"/>
              </a:lnSpc>
              <a:spcBef>
                <a:spcPts val="1300"/>
              </a:spcBef>
              <a:spcAft>
                <a:spcPts val="0"/>
              </a:spcAft>
              <a:buNone/>
            </a:pPr>
            <a:r>
              <a:rPr lang="en" sz="1150">
                <a:solidFill>
                  <a:srgbClr val="333333"/>
                </a:solidFill>
              </a:rPr>
              <a:t>For more information about using </a:t>
            </a:r>
            <a:r>
              <a:rPr lang="en" sz="1050">
                <a:solidFill>
                  <a:srgbClr val="666666"/>
                </a:solidFill>
                <a:latin typeface="Courier New"/>
                <a:ea typeface="Courier New"/>
                <a:cs typeface="Courier New"/>
                <a:sym typeface="Courier New"/>
              </a:rPr>
              <a:t>Dictionary</a:t>
            </a:r>
            <a:r>
              <a:rPr lang="en" sz="1150">
                <a:solidFill>
                  <a:srgbClr val="333333"/>
                </a:solidFill>
              </a:rPr>
              <a:t> with Foundation and Cocoa, see </a:t>
            </a:r>
            <a:r>
              <a:rPr lang="en" sz="1150" u="sng">
                <a:solidFill>
                  <a:srgbClr val="7766CC"/>
                </a:solidFill>
                <a:hlinkClick r:id="rId2"/>
              </a:rPr>
              <a:t>Bridging Between Dictionary and NSDictionary</a:t>
            </a:r>
            <a:r>
              <a:rPr lang="en" sz="1150">
                <a:solidFill>
                  <a:srgbClr val="333333"/>
                </a:solidFill>
              </a:rPr>
              <a:t>.</a:t>
            </a:r>
            <a:br>
              <a:rPr lang="en" sz="1150">
                <a:solidFill>
                  <a:srgbClr val="333333"/>
                </a:solidFill>
              </a:rPr>
            </a:br>
            <a:br>
              <a:rPr lang="en" sz="1150">
                <a:solidFill>
                  <a:srgbClr val="333333"/>
                </a:solidFill>
              </a:rPr>
            </a:br>
            <a:r>
              <a:rPr lang="en" sz="900">
                <a:solidFill>
                  <a:srgbClr val="777777"/>
                </a:solidFill>
              </a:rPr>
              <a:t>NOTE</a:t>
            </a:r>
            <a:endParaRPr sz="900">
              <a:solidFill>
                <a:srgbClr val="777777"/>
              </a:solidFill>
            </a:endParaRPr>
          </a:p>
          <a:p>
            <a:pPr indent="0" lvl="0" marL="0" rtl="0">
              <a:lnSpc>
                <a:spcPct val="115000"/>
              </a:lnSpc>
              <a:spcBef>
                <a:spcPts val="0"/>
              </a:spcBef>
              <a:spcAft>
                <a:spcPts val="0"/>
              </a:spcAft>
              <a:buNone/>
            </a:pPr>
            <a:r>
              <a:rPr lang="en" sz="1150">
                <a:solidFill>
                  <a:srgbClr val="333333"/>
                </a:solidFill>
              </a:rPr>
              <a:t>A dictionary </a:t>
            </a:r>
            <a:r>
              <a:rPr lang="en" sz="1050">
                <a:solidFill>
                  <a:srgbClr val="666666"/>
                </a:solidFill>
                <a:latin typeface="Courier New"/>
                <a:ea typeface="Courier New"/>
                <a:cs typeface="Courier New"/>
                <a:sym typeface="Courier New"/>
              </a:rPr>
              <a:t>Key</a:t>
            </a:r>
            <a:r>
              <a:rPr lang="en" sz="1150">
                <a:solidFill>
                  <a:srgbClr val="333333"/>
                </a:solidFill>
              </a:rPr>
              <a:t> type must conform to the </a:t>
            </a:r>
            <a:r>
              <a:rPr lang="en" sz="1050">
                <a:solidFill>
                  <a:srgbClr val="666666"/>
                </a:solidFill>
                <a:latin typeface="Courier New"/>
                <a:ea typeface="Courier New"/>
                <a:cs typeface="Courier New"/>
                <a:sym typeface="Courier New"/>
              </a:rPr>
              <a:t>Hashable</a:t>
            </a:r>
            <a:r>
              <a:rPr lang="en" sz="1150">
                <a:solidFill>
                  <a:srgbClr val="333333"/>
                </a:solidFill>
              </a:rPr>
              <a:t> protocol, like a set’s value type.</a:t>
            </a:r>
            <a:endParaRPr sz="1150">
              <a:solidFill>
                <a:srgbClr val="333333"/>
              </a:solidFill>
            </a:endParaRPr>
          </a:p>
          <a:p>
            <a:pPr indent="0" lvl="0" marL="0" rtl="0">
              <a:lnSpc>
                <a:spcPct val="115000"/>
              </a:lnSpc>
              <a:spcBef>
                <a:spcPts val="0"/>
              </a:spcBef>
              <a:spcAft>
                <a:spcPts val="0"/>
              </a:spcAft>
              <a:buNone/>
            </a:pPr>
            <a:r>
              <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2" name="Shape 762"/>
        <p:cNvGrpSpPr/>
        <p:nvPr/>
      </p:nvGrpSpPr>
      <p:grpSpPr>
        <a:xfrm>
          <a:off x="0" y="0"/>
          <a:ext cx="0" cy="0"/>
          <a:chOff x="0" y="0"/>
          <a:chExt cx="0" cy="0"/>
        </a:xfrm>
      </p:grpSpPr>
      <p:sp>
        <p:nvSpPr>
          <p:cNvPr id="763" name="Shape 7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4" name="Shape 7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Shape 7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0" name="Shape 7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Shape 7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6" name="Shape 7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Shape 7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2" name="Shape 7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6" name="Shape 786"/>
        <p:cNvGrpSpPr/>
        <p:nvPr/>
      </p:nvGrpSpPr>
      <p:grpSpPr>
        <a:xfrm>
          <a:off x="0" y="0"/>
          <a:ext cx="0" cy="0"/>
          <a:chOff x="0" y="0"/>
          <a:chExt cx="0" cy="0"/>
        </a:xfrm>
      </p:grpSpPr>
      <p:sp>
        <p:nvSpPr>
          <p:cNvPr id="787" name="Shape 7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8" name="Shape 7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Shape 7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4" name="Shape 7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Shape 7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0" name="Shape 8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a:p>
            <a:pPr indent="0" lvl="0" marL="0" rtl="0">
              <a:spcBef>
                <a:spcPts val="0"/>
              </a:spcBef>
              <a:spcAft>
                <a:spcPts val="0"/>
              </a:spcAft>
              <a:buNone/>
            </a:pPr>
            <a:r>
              <a:t/>
            </a:r>
            <a:endParaRPr>
              <a:solidFill>
                <a:srgbClr val="333333"/>
              </a:solidFill>
              <a:highlight>
                <a:srgbClr val="FFFFFF"/>
              </a:highlight>
            </a:endParaRPr>
          </a:p>
          <a:p>
            <a:pPr indent="0" lvl="0" marL="0" rtl="0">
              <a:spcBef>
                <a:spcPts val="0"/>
              </a:spcBef>
              <a:spcAft>
                <a:spcPts val="0"/>
              </a:spcAft>
              <a:buNone/>
            </a:pPr>
            <a:r>
              <a:t/>
            </a:r>
            <a:endParaRPr>
              <a:solidFill>
                <a:srgbClr val="333333"/>
              </a:solidFill>
              <a:highlight>
                <a:srgbClr val="FFFFFF"/>
              </a:highlight>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Shape 8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6" name="Shape 8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Shape 8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2" name="Shape 8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If this check is not performed, </a:t>
            </a:r>
            <a:r>
              <a:rPr lang="en" sz="1050">
                <a:solidFill>
                  <a:srgbClr val="666666"/>
                </a:solidFill>
                <a:latin typeface="Courier New"/>
                <a:ea typeface="Courier New"/>
                <a:cs typeface="Courier New"/>
                <a:sym typeface="Courier New"/>
              </a:rPr>
              <a:t>board[square]</a:t>
            </a:r>
            <a:r>
              <a:rPr lang="en" sz="1150">
                <a:solidFill>
                  <a:srgbClr val="333333"/>
                </a:solidFill>
              </a:rPr>
              <a:t> might try to access a value outside the bounds of the </a:t>
            </a:r>
            <a:r>
              <a:rPr lang="en" sz="1050">
                <a:solidFill>
                  <a:srgbClr val="666666"/>
                </a:solidFill>
                <a:latin typeface="Courier New"/>
                <a:ea typeface="Courier New"/>
                <a:cs typeface="Courier New"/>
                <a:sym typeface="Courier New"/>
              </a:rPr>
              <a:t>board</a:t>
            </a:r>
            <a:r>
              <a:rPr lang="en" sz="1150">
                <a:solidFill>
                  <a:srgbClr val="333333"/>
                </a:solidFill>
              </a:rPr>
              <a:t> array, which would trigger a runtime error.</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6" name="Shape 816"/>
        <p:cNvGrpSpPr/>
        <p:nvPr/>
      </p:nvGrpSpPr>
      <p:grpSpPr>
        <a:xfrm>
          <a:off x="0" y="0"/>
          <a:ext cx="0" cy="0"/>
          <a:chOff x="0" y="0"/>
          <a:chExt cx="0" cy="0"/>
        </a:xfrm>
      </p:grpSpPr>
      <p:sp>
        <p:nvSpPr>
          <p:cNvPr id="817" name="Shape 8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8" name="Shape 8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The </a:t>
            </a:r>
            <a:r>
              <a:rPr lang="en" sz="1050">
                <a:solidFill>
                  <a:srgbClr val="666666"/>
                </a:solidFill>
                <a:latin typeface="Courier New"/>
                <a:ea typeface="Courier New"/>
                <a:cs typeface="Courier New"/>
                <a:sym typeface="Courier New"/>
              </a:rPr>
              <a:t>repeat</a:t>
            </a:r>
            <a:r>
              <a:rPr lang="en" sz="1150">
                <a:solidFill>
                  <a:srgbClr val="333333"/>
                </a:solidFill>
              </a:rPr>
              <a:t>-</a:t>
            </a:r>
            <a:r>
              <a:rPr lang="en" sz="1050">
                <a:solidFill>
                  <a:srgbClr val="666666"/>
                </a:solidFill>
                <a:latin typeface="Courier New"/>
                <a:ea typeface="Courier New"/>
                <a:cs typeface="Courier New"/>
                <a:sym typeface="Courier New"/>
              </a:rPr>
              <a:t>while</a:t>
            </a:r>
            <a:r>
              <a:rPr lang="en" sz="1150">
                <a:solidFill>
                  <a:srgbClr val="333333"/>
                </a:solidFill>
              </a:rPr>
              <a:t> loop in Swift is analogous to a </a:t>
            </a:r>
            <a:r>
              <a:rPr lang="en" sz="1050">
                <a:solidFill>
                  <a:srgbClr val="666666"/>
                </a:solidFill>
                <a:latin typeface="Courier New"/>
                <a:ea typeface="Courier New"/>
                <a:cs typeface="Courier New"/>
                <a:sym typeface="Courier New"/>
              </a:rPr>
              <a:t>do</a:t>
            </a:r>
            <a:r>
              <a:rPr lang="en" sz="1150">
                <a:solidFill>
                  <a:srgbClr val="333333"/>
                </a:solidFill>
              </a:rPr>
              <a:t>-</a:t>
            </a:r>
            <a:r>
              <a:rPr lang="en" sz="1050">
                <a:solidFill>
                  <a:srgbClr val="666666"/>
                </a:solidFill>
                <a:latin typeface="Courier New"/>
                <a:ea typeface="Courier New"/>
                <a:cs typeface="Courier New"/>
                <a:sym typeface="Courier New"/>
              </a:rPr>
              <a:t>while</a:t>
            </a:r>
            <a:r>
              <a:rPr lang="en" sz="1150">
                <a:solidFill>
                  <a:srgbClr val="333333"/>
                </a:solidFill>
              </a:rPr>
              <a:t> loop in other languages.</a:t>
            </a:r>
            <a:endParaRPr sz="1150">
              <a:solidFill>
                <a:srgbClr val="333333"/>
              </a:solidFill>
            </a:endParaRPr>
          </a:p>
          <a:p>
            <a:pPr indent="0" lvl="0" marL="0" marR="101600" rtl="0">
              <a:lnSpc>
                <a:spcPct val="115000"/>
              </a:lnSpc>
              <a:spcBef>
                <a:spcPts val="0"/>
              </a:spcBef>
              <a:spcAft>
                <a:spcPts val="0"/>
              </a:spcAft>
              <a:buNone/>
            </a:pPr>
            <a:r>
              <a:t/>
            </a:r>
            <a:endParaRPr>
              <a:solidFill>
                <a:srgbClr val="333333"/>
              </a:solidFill>
            </a:endParaRPr>
          </a:p>
          <a:p>
            <a:pPr indent="0" lvl="0" marL="431800" marR="101600" rtl="0">
              <a:lnSpc>
                <a:spcPct val="115000"/>
              </a:lnSpc>
              <a:spcBef>
                <a:spcPts val="1400"/>
              </a:spcBef>
              <a:spcAft>
                <a:spcPts val="0"/>
              </a:spcAft>
              <a:buNone/>
            </a:pPr>
            <a:r>
              <a:t/>
            </a:r>
            <a:endParaRPr sz="950">
              <a:solidFill>
                <a:srgbClr val="333333"/>
              </a:solidFill>
            </a:endParaRPr>
          </a:p>
          <a:p>
            <a:pPr indent="0" lvl="0" marL="0" rtl="0">
              <a:lnSpc>
                <a:spcPct val="115000"/>
              </a:lnSpc>
              <a:spcBef>
                <a:spcPts val="1400"/>
              </a:spcBef>
              <a:spcAft>
                <a:spcPts val="0"/>
              </a:spcAft>
              <a:buNone/>
            </a:pPr>
            <a:r>
              <a:t/>
            </a:r>
            <a:endParaRPr sz="750">
              <a:solidFill>
                <a:srgbClr val="777777"/>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2" name="Shape 822"/>
        <p:cNvGrpSpPr/>
        <p:nvPr/>
      </p:nvGrpSpPr>
      <p:grpSpPr>
        <a:xfrm>
          <a:off x="0" y="0"/>
          <a:ext cx="0" cy="0"/>
          <a:chOff x="0" y="0"/>
          <a:chExt cx="0" cy="0"/>
        </a:xfrm>
      </p:grpSpPr>
      <p:sp>
        <p:nvSpPr>
          <p:cNvPr id="823" name="Shape 8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4" name="Shape 8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8" name="Shape 828"/>
        <p:cNvGrpSpPr/>
        <p:nvPr/>
      </p:nvGrpSpPr>
      <p:grpSpPr>
        <a:xfrm>
          <a:off x="0" y="0"/>
          <a:ext cx="0" cy="0"/>
          <a:chOff x="0" y="0"/>
          <a:chExt cx="0" cy="0"/>
        </a:xfrm>
      </p:grpSpPr>
      <p:sp>
        <p:nvSpPr>
          <p:cNvPr id="829" name="Shape 8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0" name="Shape 8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Shape 8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6" name="Shape 8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Although </a:t>
            </a:r>
            <a:r>
              <a:rPr lang="en" sz="1050">
                <a:solidFill>
                  <a:srgbClr val="666666"/>
                </a:solidFill>
                <a:latin typeface="Courier New"/>
                <a:ea typeface="Courier New"/>
                <a:cs typeface="Courier New"/>
                <a:sym typeface="Courier New"/>
              </a:rPr>
              <a:t>break</a:t>
            </a:r>
            <a:r>
              <a:rPr lang="en" sz="1150">
                <a:solidFill>
                  <a:srgbClr val="333333"/>
                </a:solidFill>
              </a:rPr>
              <a:t> is not required in Swift, you can use a </a:t>
            </a:r>
            <a:r>
              <a:rPr lang="en" sz="1050">
                <a:solidFill>
                  <a:srgbClr val="666666"/>
                </a:solidFill>
                <a:latin typeface="Courier New"/>
                <a:ea typeface="Courier New"/>
                <a:cs typeface="Courier New"/>
                <a:sym typeface="Courier New"/>
              </a:rPr>
              <a:t>break</a:t>
            </a:r>
            <a:r>
              <a:rPr lang="en" sz="1150">
                <a:solidFill>
                  <a:srgbClr val="333333"/>
                </a:solidFill>
              </a:rPr>
              <a:t> statement to match and ignore a particular case or to break out of a matched case before that case has completed its execution. For details, see </a:t>
            </a:r>
            <a:r>
              <a:rPr lang="en" sz="1150" u="sng">
                <a:solidFill>
                  <a:srgbClr val="7766CC"/>
                </a:solidFill>
                <a:hlinkClick r:id="rId2"/>
              </a:rPr>
              <a:t>Break in a Switch Statement</a:t>
            </a:r>
            <a:r>
              <a:rPr lang="en" sz="1150">
                <a:solidFill>
                  <a:srgbClr val="333333"/>
                </a:solidFill>
              </a:rPr>
              <a:t>.</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0" name="Shape 840"/>
        <p:cNvGrpSpPr/>
        <p:nvPr/>
      </p:nvGrpSpPr>
      <p:grpSpPr>
        <a:xfrm>
          <a:off x="0" y="0"/>
          <a:ext cx="0" cy="0"/>
          <a:chOff x="0" y="0"/>
          <a:chExt cx="0" cy="0"/>
        </a:xfrm>
      </p:grpSpPr>
      <p:sp>
        <p:nvSpPr>
          <p:cNvPr id="841" name="Shape 8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2" name="Shape 8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Although </a:t>
            </a:r>
            <a:r>
              <a:rPr lang="en" sz="1050">
                <a:solidFill>
                  <a:srgbClr val="666666"/>
                </a:solidFill>
                <a:latin typeface="Courier New"/>
                <a:ea typeface="Courier New"/>
                <a:cs typeface="Courier New"/>
                <a:sym typeface="Courier New"/>
              </a:rPr>
              <a:t>break</a:t>
            </a:r>
            <a:r>
              <a:rPr lang="en" sz="1150">
                <a:solidFill>
                  <a:srgbClr val="333333"/>
                </a:solidFill>
              </a:rPr>
              <a:t> is not required in Swift, you can use a </a:t>
            </a:r>
            <a:r>
              <a:rPr lang="en" sz="1050">
                <a:solidFill>
                  <a:srgbClr val="666666"/>
                </a:solidFill>
                <a:latin typeface="Courier New"/>
                <a:ea typeface="Courier New"/>
                <a:cs typeface="Courier New"/>
                <a:sym typeface="Courier New"/>
              </a:rPr>
              <a:t>break</a:t>
            </a:r>
            <a:r>
              <a:rPr lang="en" sz="1150">
                <a:solidFill>
                  <a:srgbClr val="333333"/>
                </a:solidFill>
              </a:rPr>
              <a:t> statement to match and ignore a particular case or to break out of a matched case before that case has completed its execution. For details, see </a:t>
            </a:r>
            <a:r>
              <a:rPr lang="en" sz="1150" u="sng">
                <a:solidFill>
                  <a:srgbClr val="7766CC"/>
                </a:solidFill>
                <a:hlinkClick r:id="rId2"/>
              </a:rPr>
              <a:t>Break in a Switch Statement</a:t>
            </a:r>
            <a:r>
              <a:rPr lang="en" sz="1150">
                <a:solidFill>
                  <a:srgbClr val="333333"/>
                </a:solidFill>
              </a:rPr>
              <a:t>.</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6" name="Shape 846"/>
        <p:cNvGrpSpPr/>
        <p:nvPr/>
      </p:nvGrpSpPr>
      <p:grpSpPr>
        <a:xfrm>
          <a:off x="0" y="0"/>
          <a:ext cx="0" cy="0"/>
          <a:chOff x="0" y="0"/>
          <a:chExt cx="0" cy="0"/>
        </a:xfrm>
      </p:grpSpPr>
      <p:sp>
        <p:nvSpPr>
          <p:cNvPr id="847" name="Shape 8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8" name="Shape 8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2" name="Shape 852"/>
        <p:cNvGrpSpPr/>
        <p:nvPr/>
      </p:nvGrpSpPr>
      <p:grpSpPr>
        <a:xfrm>
          <a:off x="0" y="0"/>
          <a:ext cx="0" cy="0"/>
          <a:chOff x="0" y="0"/>
          <a:chExt cx="0" cy="0"/>
        </a:xfrm>
      </p:grpSpPr>
      <p:sp>
        <p:nvSpPr>
          <p:cNvPr id="853" name="Shape 8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4" name="Shape 8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9" name="Shape 859"/>
        <p:cNvGrpSpPr/>
        <p:nvPr/>
      </p:nvGrpSpPr>
      <p:grpSpPr>
        <a:xfrm>
          <a:off x="0" y="0"/>
          <a:ext cx="0" cy="0"/>
          <a:chOff x="0" y="0"/>
          <a:chExt cx="0" cy="0"/>
        </a:xfrm>
      </p:grpSpPr>
      <p:sp>
        <p:nvSpPr>
          <p:cNvPr id="860" name="Shape 8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1" name="Shape 8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a:p>
            <a:pPr indent="0" lvl="0" marL="0" rtl="0">
              <a:spcBef>
                <a:spcPts val="0"/>
              </a:spcBef>
              <a:spcAft>
                <a:spcPts val="0"/>
              </a:spcAft>
              <a:buNone/>
            </a:pPr>
            <a:r>
              <a:t/>
            </a:r>
            <a:endParaRPr>
              <a:solidFill>
                <a:srgbClr val="333333"/>
              </a:solidFill>
              <a:highlight>
                <a:srgbClr val="FFFFFF"/>
              </a:highlight>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6" name="Shape 866"/>
        <p:cNvGrpSpPr/>
        <p:nvPr/>
      </p:nvGrpSpPr>
      <p:grpSpPr>
        <a:xfrm>
          <a:off x="0" y="0"/>
          <a:ext cx="0" cy="0"/>
          <a:chOff x="0" y="0"/>
          <a:chExt cx="0" cy="0"/>
        </a:xfrm>
      </p:grpSpPr>
      <p:sp>
        <p:nvSpPr>
          <p:cNvPr id="867" name="Shape 8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8" name="Shape 8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3" name="Shape 873"/>
        <p:cNvGrpSpPr/>
        <p:nvPr/>
      </p:nvGrpSpPr>
      <p:grpSpPr>
        <a:xfrm>
          <a:off x="0" y="0"/>
          <a:ext cx="0" cy="0"/>
          <a:chOff x="0" y="0"/>
          <a:chExt cx="0" cy="0"/>
        </a:xfrm>
      </p:grpSpPr>
      <p:sp>
        <p:nvSpPr>
          <p:cNvPr id="874" name="Shape 8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5" name="Shape 8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Shape 8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1" name="Shape 8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5" name="Shape 885"/>
        <p:cNvGrpSpPr/>
        <p:nvPr/>
      </p:nvGrpSpPr>
      <p:grpSpPr>
        <a:xfrm>
          <a:off x="0" y="0"/>
          <a:ext cx="0" cy="0"/>
          <a:chOff x="0" y="0"/>
          <a:chExt cx="0" cy="0"/>
        </a:xfrm>
      </p:grpSpPr>
      <p:sp>
        <p:nvSpPr>
          <p:cNvPr id="886" name="Shape 8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7" name="Shape 8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1" name="Shape 891"/>
        <p:cNvGrpSpPr/>
        <p:nvPr/>
      </p:nvGrpSpPr>
      <p:grpSpPr>
        <a:xfrm>
          <a:off x="0" y="0"/>
          <a:ext cx="0" cy="0"/>
          <a:chOff x="0" y="0"/>
          <a:chExt cx="0" cy="0"/>
        </a:xfrm>
      </p:grpSpPr>
      <p:sp>
        <p:nvSpPr>
          <p:cNvPr id="892" name="Shape 8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3" name="Shape 8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7" name="Shape 897"/>
        <p:cNvGrpSpPr/>
        <p:nvPr/>
      </p:nvGrpSpPr>
      <p:grpSpPr>
        <a:xfrm>
          <a:off x="0" y="0"/>
          <a:ext cx="0" cy="0"/>
          <a:chOff x="0" y="0"/>
          <a:chExt cx="0" cy="0"/>
        </a:xfrm>
      </p:grpSpPr>
      <p:sp>
        <p:nvSpPr>
          <p:cNvPr id="898" name="Shape 8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9" name="Shape 8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A </a:t>
            </a:r>
            <a:r>
              <a:rPr lang="en" sz="1050">
                <a:solidFill>
                  <a:srgbClr val="666666"/>
                </a:solidFill>
                <a:latin typeface="Courier New"/>
                <a:ea typeface="Courier New"/>
                <a:cs typeface="Courier New"/>
                <a:sym typeface="Courier New"/>
              </a:rPr>
              <a:t>switch</a:t>
            </a:r>
            <a:r>
              <a:rPr lang="en" sz="1150">
                <a:solidFill>
                  <a:srgbClr val="333333"/>
                </a:solidFill>
              </a:rPr>
              <a:t> case that contains only a comment is reported as a compile-time error. Comments are not statements and do not cause a </a:t>
            </a:r>
            <a:r>
              <a:rPr lang="en" sz="1050">
                <a:solidFill>
                  <a:srgbClr val="666666"/>
                </a:solidFill>
                <a:latin typeface="Courier New"/>
                <a:ea typeface="Courier New"/>
                <a:cs typeface="Courier New"/>
                <a:sym typeface="Courier New"/>
              </a:rPr>
              <a:t>switch</a:t>
            </a:r>
            <a:r>
              <a:rPr lang="en" sz="1150">
                <a:solidFill>
                  <a:srgbClr val="333333"/>
                </a:solidFill>
              </a:rPr>
              <a:t> case to be ignored. Always use a </a:t>
            </a:r>
            <a:r>
              <a:rPr lang="en" sz="1050">
                <a:solidFill>
                  <a:srgbClr val="666666"/>
                </a:solidFill>
                <a:latin typeface="Courier New"/>
                <a:ea typeface="Courier New"/>
                <a:cs typeface="Courier New"/>
                <a:sym typeface="Courier New"/>
              </a:rPr>
              <a:t>break</a:t>
            </a:r>
            <a:r>
              <a:rPr lang="en" sz="1150">
                <a:solidFill>
                  <a:srgbClr val="333333"/>
                </a:solidFill>
              </a:rPr>
              <a:t> statement to ignore a </a:t>
            </a:r>
            <a:r>
              <a:rPr lang="en" sz="1050">
                <a:solidFill>
                  <a:srgbClr val="666666"/>
                </a:solidFill>
                <a:latin typeface="Courier New"/>
                <a:ea typeface="Courier New"/>
                <a:cs typeface="Courier New"/>
                <a:sym typeface="Courier New"/>
              </a:rPr>
              <a:t>switch</a:t>
            </a:r>
            <a:r>
              <a:rPr lang="en" sz="1150">
                <a:solidFill>
                  <a:srgbClr val="333333"/>
                </a:solidFill>
              </a:rPr>
              <a:t> case.</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3" name="Shape 903"/>
        <p:cNvGrpSpPr/>
        <p:nvPr/>
      </p:nvGrpSpPr>
      <p:grpSpPr>
        <a:xfrm>
          <a:off x="0" y="0"/>
          <a:ext cx="0" cy="0"/>
          <a:chOff x="0" y="0"/>
          <a:chExt cx="0" cy="0"/>
        </a:xfrm>
      </p:grpSpPr>
      <p:sp>
        <p:nvSpPr>
          <p:cNvPr id="904" name="Shape 9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5" name="Shape 9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9" name="Shape 909"/>
        <p:cNvGrpSpPr/>
        <p:nvPr/>
      </p:nvGrpSpPr>
      <p:grpSpPr>
        <a:xfrm>
          <a:off x="0" y="0"/>
          <a:ext cx="0" cy="0"/>
          <a:chOff x="0" y="0"/>
          <a:chExt cx="0" cy="0"/>
        </a:xfrm>
      </p:grpSpPr>
      <p:sp>
        <p:nvSpPr>
          <p:cNvPr id="910" name="Shape 9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1" name="Shape 9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The </a:t>
            </a:r>
            <a:r>
              <a:rPr lang="en" sz="1050">
                <a:solidFill>
                  <a:srgbClr val="666666"/>
                </a:solidFill>
                <a:latin typeface="Courier New"/>
                <a:ea typeface="Courier New"/>
                <a:cs typeface="Courier New"/>
                <a:sym typeface="Courier New"/>
              </a:rPr>
              <a:t>fallthrough</a:t>
            </a:r>
            <a:r>
              <a:rPr lang="en" sz="1150">
                <a:solidFill>
                  <a:srgbClr val="333333"/>
                </a:solidFill>
              </a:rPr>
              <a:t> keyword does not check the case conditions for the </a:t>
            </a:r>
            <a:r>
              <a:rPr lang="en" sz="1050">
                <a:solidFill>
                  <a:srgbClr val="666666"/>
                </a:solidFill>
                <a:latin typeface="Courier New"/>
                <a:ea typeface="Courier New"/>
                <a:cs typeface="Courier New"/>
                <a:sym typeface="Courier New"/>
              </a:rPr>
              <a:t>switch</a:t>
            </a:r>
            <a:r>
              <a:rPr lang="en" sz="1150">
                <a:solidFill>
                  <a:srgbClr val="333333"/>
                </a:solidFill>
              </a:rPr>
              <a:t> case that it causes execution to fall into. The </a:t>
            </a:r>
            <a:r>
              <a:rPr lang="en" sz="1050">
                <a:solidFill>
                  <a:srgbClr val="666666"/>
                </a:solidFill>
                <a:latin typeface="Courier New"/>
                <a:ea typeface="Courier New"/>
                <a:cs typeface="Courier New"/>
                <a:sym typeface="Courier New"/>
              </a:rPr>
              <a:t>fallthrough</a:t>
            </a:r>
            <a:r>
              <a:rPr lang="en" sz="1150">
                <a:solidFill>
                  <a:srgbClr val="333333"/>
                </a:solidFill>
              </a:rPr>
              <a:t> keyword simply causes code execution to move directly to the statements inside the next case (or </a:t>
            </a:r>
            <a:r>
              <a:rPr lang="en" sz="1050">
                <a:solidFill>
                  <a:srgbClr val="666666"/>
                </a:solidFill>
                <a:latin typeface="Courier New"/>
                <a:ea typeface="Courier New"/>
                <a:cs typeface="Courier New"/>
                <a:sym typeface="Courier New"/>
              </a:rPr>
              <a:t>default</a:t>
            </a:r>
            <a:r>
              <a:rPr lang="en" sz="1150">
                <a:solidFill>
                  <a:srgbClr val="333333"/>
                </a:solidFill>
              </a:rPr>
              <a:t> case) block, as in C’s standard </a:t>
            </a:r>
            <a:r>
              <a:rPr lang="en" sz="1050">
                <a:solidFill>
                  <a:srgbClr val="666666"/>
                </a:solidFill>
                <a:latin typeface="Courier New"/>
                <a:ea typeface="Courier New"/>
                <a:cs typeface="Courier New"/>
                <a:sym typeface="Courier New"/>
              </a:rPr>
              <a:t>switch</a:t>
            </a:r>
            <a:r>
              <a:rPr lang="en" sz="1150">
                <a:solidFill>
                  <a:srgbClr val="333333"/>
                </a:solidFill>
              </a:rPr>
              <a:t> statement behavior.</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5" name="Shape 915"/>
        <p:cNvGrpSpPr/>
        <p:nvPr/>
      </p:nvGrpSpPr>
      <p:grpSpPr>
        <a:xfrm>
          <a:off x="0" y="0"/>
          <a:ext cx="0" cy="0"/>
          <a:chOff x="0" y="0"/>
          <a:chExt cx="0" cy="0"/>
        </a:xfrm>
      </p:grpSpPr>
      <p:sp>
        <p:nvSpPr>
          <p:cNvPr id="916" name="Shape 9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7" name="Shape 9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If the </a:t>
            </a:r>
            <a:r>
              <a:rPr lang="en" sz="1050">
                <a:solidFill>
                  <a:srgbClr val="666666"/>
                </a:solidFill>
                <a:latin typeface="Courier New"/>
                <a:ea typeface="Courier New"/>
                <a:cs typeface="Courier New"/>
                <a:sym typeface="Courier New"/>
              </a:rPr>
              <a:t>break</a:t>
            </a:r>
            <a:r>
              <a:rPr lang="en" sz="1150">
                <a:solidFill>
                  <a:srgbClr val="333333"/>
                </a:solidFill>
              </a:rPr>
              <a:t> statement above did not use the </a:t>
            </a:r>
            <a:r>
              <a:rPr lang="en" sz="1050">
                <a:solidFill>
                  <a:srgbClr val="666666"/>
                </a:solidFill>
                <a:latin typeface="Courier New"/>
                <a:ea typeface="Courier New"/>
                <a:cs typeface="Courier New"/>
                <a:sym typeface="Courier New"/>
              </a:rPr>
              <a:t>gameLoop</a:t>
            </a:r>
            <a:r>
              <a:rPr lang="en" sz="1150">
                <a:solidFill>
                  <a:srgbClr val="333333"/>
                </a:solidFill>
              </a:rPr>
              <a:t> label, it would break out of the </a:t>
            </a:r>
            <a:r>
              <a:rPr lang="en" sz="1050">
                <a:solidFill>
                  <a:srgbClr val="666666"/>
                </a:solidFill>
                <a:latin typeface="Courier New"/>
                <a:ea typeface="Courier New"/>
                <a:cs typeface="Courier New"/>
                <a:sym typeface="Courier New"/>
              </a:rPr>
              <a:t>switch</a:t>
            </a:r>
            <a:r>
              <a:rPr lang="en" sz="1150">
                <a:solidFill>
                  <a:srgbClr val="333333"/>
                </a:solidFill>
              </a:rPr>
              <a:t>statement, not the </a:t>
            </a:r>
            <a:r>
              <a:rPr lang="en" sz="1050">
                <a:solidFill>
                  <a:srgbClr val="666666"/>
                </a:solidFill>
                <a:latin typeface="Courier New"/>
                <a:ea typeface="Courier New"/>
                <a:cs typeface="Courier New"/>
                <a:sym typeface="Courier New"/>
              </a:rPr>
              <a:t>while</a:t>
            </a:r>
            <a:r>
              <a:rPr lang="en" sz="1150">
                <a:solidFill>
                  <a:srgbClr val="333333"/>
                </a:solidFill>
              </a:rPr>
              <a:t> statement. Using the </a:t>
            </a:r>
            <a:r>
              <a:rPr lang="en" sz="1050">
                <a:solidFill>
                  <a:srgbClr val="666666"/>
                </a:solidFill>
                <a:latin typeface="Courier New"/>
                <a:ea typeface="Courier New"/>
                <a:cs typeface="Courier New"/>
                <a:sym typeface="Courier New"/>
              </a:rPr>
              <a:t>gameLoop</a:t>
            </a:r>
            <a:r>
              <a:rPr lang="en" sz="1150">
                <a:solidFill>
                  <a:srgbClr val="333333"/>
                </a:solidFill>
              </a:rPr>
              <a:t> label makes it clear which control statement should be terminated.</a:t>
            </a:r>
            <a:endParaRPr sz="1150">
              <a:solidFill>
                <a:srgbClr val="333333"/>
              </a:solidFill>
            </a:endParaRPr>
          </a:p>
          <a:p>
            <a:pPr indent="0" lvl="0" marL="0" rtl="0">
              <a:lnSpc>
                <a:spcPct val="115000"/>
              </a:lnSpc>
              <a:spcBef>
                <a:spcPts val="1100"/>
              </a:spcBef>
              <a:spcAft>
                <a:spcPts val="0"/>
              </a:spcAft>
              <a:buNone/>
            </a:pPr>
            <a:r>
              <a:rPr lang="en" sz="1150">
                <a:solidFill>
                  <a:srgbClr val="333333"/>
                </a:solidFill>
              </a:rPr>
              <a:t>It is not strictly necessary to use the </a:t>
            </a:r>
            <a:r>
              <a:rPr lang="en" sz="1050">
                <a:solidFill>
                  <a:srgbClr val="666666"/>
                </a:solidFill>
                <a:latin typeface="Courier New"/>
                <a:ea typeface="Courier New"/>
                <a:cs typeface="Courier New"/>
                <a:sym typeface="Courier New"/>
              </a:rPr>
              <a:t>gameLoop</a:t>
            </a:r>
            <a:r>
              <a:rPr lang="en" sz="1150">
                <a:solidFill>
                  <a:srgbClr val="333333"/>
                </a:solidFill>
              </a:rPr>
              <a:t> label when calling </a:t>
            </a:r>
            <a:r>
              <a:rPr lang="en" sz="1050">
                <a:solidFill>
                  <a:srgbClr val="666666"/>
                </a:solidFill>
                <a:latin typeface="Courier New"/>
                <a:ea typeface="Courier New"/>
                <a:cs typeface="Courier New"/>
                <a:sym typeface="Courier New"/>
              </a:rPr>
              <a:t>continue gameLoop</a:t>
            </a:r>
            <a:r>
              <a:rPr lang="en" sz="1150">
                <a:solidFill>
                  <a:srgbClr val="333333"/>
                </a:solidFill>
              </a:rPr>
              <a:t> to jump to the next iteration of the loop. There is only one loop in the game, and therefore no ambiguity as to which loop the </a:t>
            </a:r>
            <a:r>
              <a:rPr lang="en" sz="1050">
                <a:solidFill>
                  <a:srgbClr val="666666"/>
                </a:solidFill>
                <a:latin typeface="Courier New"/>
                <a:ea typeface="Courier New"/>
                <a:cs typeface="Courier New"/>
                <a:sym typeface="Courier New"/>
              </a:rPr>
              <a:t>continue</a:t>
            </a:r>
            <a:r>
              <a:rPr lang="en" sz="1150">
                <a:solidFill>
                  <a:srgbClr val="333333"/>
                </a:solidFill>
              </a:rPr>
              <a:t> statement will affect. However, there is no harm in using the </a:t>
            </a:r>
            <a:r>
              <a:rPr lang="en" sz="1050">
                <a:solidFill>
                  <a:srgbClr val="666666"/>
                </a:solidFill>
                <a:latin typeface="Courier New"/>
                <a:ea typeface="Courier New"/>
                <a:cs typeface="Courier New"/>
                <a:sym typeface="Courier New"/>
              </a:rPr>
              <a:t>gameLoop</a:t>
            </a:r>
            <a:r>
              <a:rPr lang="en" sz="1150">
                <a:solidFill>
                  <a:srgbClr val="333333"/>
                </a:solidFill>
              </a:rPr>
              <a:t>label with the </a:t>
            </a:r>
            <a:r>
              <a:rPr lang="en" sz="1050">
                <a:solidFill>
                  <a:srgbClr val="666666"/>
                </a:solidFill>
                <a:latin typeface="Courier New"/>
                <a:ea typeface="Courier New"/>
                <a:cs typeface="Courier New"/>
                <a:sym typeface="Courier New"/>
              </a:rPr>
              <a:t>continue</a:t>
            </a:r>
            <a:r>
              <a:rPr lang="en" sz="1150">
                <a:solidFill>
                  <a:srgbClr val="333333"/>
                </a:solidFill>
              </a:rPr>
              <a:t> statement. Doing so is consistent with the label’s use alongside the </a:t>
            </a:r>
            <a:r>
              <a:rPr lang="en" sz="1050">
                <a:solidFill>
                  <a:srgbClr val="666666"/>
                </a:solidFill>
                <a:latin typeface="Courier New"/>
                <a:ea typeface="Courier New"/>
                <a:cs typeface="Courier New"/>
                <a:sym typeface="Courier New"/>
              </a:rPr>
              <a:t>break</a:t>
            </a:r>
            <a:r>
              <a:rPr lang="en" sz="1150">
                <a:solidFill>
                  <a:srgbClr val="333333"/>
                </a:solidFill>
              </a:rPr>
              <a:t>statement and helps make the game’s logic clearer to read and understand.</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1" name="Shape 921"/>
        <p:cNvGrpSpPr/>
        <p:nvPr/>
      </p:nvGrpSpPr>
      <p:grpSpPr>
        <a:xfrm>
          <a:off x="0" y="0"/>
          <a:ext cx="0" cy="0"/>
          <a:chOff x="0" y="0"/>
          <a:chExt cx="0" cy="0"/>
        </a:xfrm>
      </p:grpSpPr>
      <p:sp>
        <p:nvSpPr>
          <p:cNvPr id="922" name="Shape 9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3" name="Shape 9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350">
                <a:solidFill>
                  <a:srgbClr val="333333"/>
                </a:solidFill>
                <a:highlight>
                  <a:srgbClr val="FFFFFF"/>
                </a:highlight>
              </a:rPr>
              <a:t>Here’s an example of this syntax for a </a:t>
            </a:r>
            <a:r>
              <a:rPr lang="en" sz="1000">
                <a:solidFill>
                  <a:srgbClr val="666666"/>
                </a:solidFill>
                <a:latin typeface="Courier New"/>
                <a:ea typeface="Courier New"/>
                <a:cs typeface="Courier New"/>
                <a:sym typeface="Courier New"/>
              </a:rPr>
              <a:t>while</a:t>
            </a:r>
            <a:r>
              <a:rPr lang="en" sz="1350">
                <a:solidFill>
                  <a:srgbClr val="333333"/>
                </a:solidFill>
                <a:highlight>
                  <a:srgbClr val="FFFFFF"/>
                </a:highlight>
              </a:rPr>
              <a:t> loop, although the principle is the same for all loops and </a:t>
            </a:r>
            <a:r>
              <a:rPr lang="en" sz="1000">
                <a:solidFill>
                  <a:srgbClr val="666666"/>
                </a:solidFill>
                <a:latin typeface="Courier New"/>
                <a:ea typeface="Courier New"/>
                <a:cs typeface="Courier New"/>
                <a:sym typeface="Courier New"/>
              </a:rPr>
              <a:t>switch</a:t>
            </a:r>
            <a:r>
              <a:rPr lang="en" sz="1350">
                <a:solidFill>
                  <a:srgbClr val="333333"/>
                </a:solidFill>
                <a:highlight>
                  <a:srgbClr val="FFFFFF"/>
                </a:highlight>
              </a:rPr>
              <a:t> statements:</a:t>
            </a:r>
            <a:endParaRPr>
              <a:solidFill>
                <a:srgbClr val="333333"/>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a:p>
            <a:pPr indent="0" lvl="0" marL="0" rtl="0">
              <a:spcBef>
                <a:spcPts val="0"/>
              </a:spcBef>
              <a:spcAft>
                <a:spcPts val="0"/>
              </a:spcAft>
              <a:buNone/>
            </a:pPr>
            <a:r>
              <a:t/>
            </a:r>
            <a:endParaRPr>
              <a:solidFill>
                <a:srgbClr val="333333"/>
              </a:solidFill>
              <a:highlight>
                <a:srgbClr val="FFFFFF"/>
              </a:highlight>
            </a:endParaRPr>
          </a:p>
          <a:p>
            <a:pPr indent="0" lvl="0" marL="0" rtl="0">
              <a:spcBef>
                <a:spcPts val="0"/>
              </a:spcBef>
              <a:spcAft>
                <a:spcPts val="0"/>
              </a:spcAft>
              <a:buNone/>
            </a:pPr>
            <a:r>
              <a:t/>
            </a:r>
            <a:endParaRPr>
              <a:solidFill>
                <a:srgbClr val="333333"/>
              </a:solidFill>
              <a:highlight>
                <a:srgbClr val="FFFFFF"/>
              </a:highlight>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7" name="Shape 927"/>
        <p:cNvGrpSpPr/>
        <p:nvPr/>
      </p:nvGrpSpPr>
      <p:grpSpPr>
        <a:xfrm>
          <a:off x="0" y="0"/>
          <a:ext cx="0" cy="0"/>
          <a:chOff x="0" y="0"/>
          <a:chExt cx="0" cy="0"/>
        </a:xfrm>
      </p:grpSpPr>
      <p:sp>
        <p:nvSpPr>
          <p:cNvPr id="928" name="Shape 9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9" name="Shape 9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3" name="Shape 933"/>
        <p:cNvGrpSpPr/>
        <p:nvPr/>
      </p:nvGrpSpPr>
      <p:grpSpPr>
        <a:xfrm>
          <a:off x="0" y="0"/>
          <a:ext cx="0" cy="0"/>
          <a:chOff x="0" y="0"/>
          <a:chExt cx="0" cy="0"/>
        </a:xfrm>
      </p:grpSpPr>
      <p:sp>
        <p:nvSpPr>
          <p:cNvPr id="934" name="Shape 9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5" name="Shape 9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9" name="Shape 939"/>
        <p:cNvGrpSpPr/>
        <p:nvPr/>
      </p:nvGrpSpPr>
      <p:grpSpPr>
        <a:xfrm>
          <a:off x="0" y="0"/>
          <a:ext cx="0" cy="0"/>
          <a:chOff x="0" y="0"/>
          <a:chExt cx="0" cy="0"/>
        </a:xfrm>
      </p:grpSpPr>
      <p:sp>
        <p:nvSpPr>
          <p:cNvPr id="940" name="Shape 9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1" name="Shape 9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Shape 9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7" name="Shape 9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1" name="Shape 951"/>
        <p:cNvGrpSpPr/>
        <p:nvPr/>
      </p:nvGrpSpPr>
      <p:grpSpPr>
        <a:xfrm>
          <a:off x="0" y="0"/>
          <a:ext cx="0" cy="0"/>
          <a:chOff x="0" y="0"/>
          <a:chExt cx="0" cy="0"/>
        </a:xfrm>
      </p:grpSpPr>
      <p:sp>
        <p:nvSpPr>
          <p:cNvPr id="952" name="Shape 9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3" name="Shape 9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The </a:t>
            </a:r>
            <a:r>
              <a:rPr lang="en" sz="1050">
                <a:solidFill>
                  <a:srgbClr val="666666"/>
                </a:solidFill>
                <a:latin typeface="Courier New"/>
                <a:ea typeface="Courier New"/>
                <a:cs typeface="Courier New"/>
                <a:sym typeface="Courier New"/>
              </a:rPr>
              <a:t>print(_:separator:terminator:)</a:t>
            </a:r>
            <a:r>
              <a:rPr lang="en" sz="1150">
                <a:solidFill>
                  <a:srgbClr val="333333"/>
                </a:solidFill>
              </a:rPr>
              <a:t> function doesn’t have a label for its first argument, and its other arguments are optional because they have a default value. These variations on function syntax are discussed below in </a:t>
            </a:r>
            <a:r>
              <a:rPr lang="en" sz="1150" u="sng">
                <a:solidFill>
                  <a:srgbClr val="7766CC"/>
                </a:solidFill>
                <a:hlinkClick r:id="rId2"/>
              </a:rPr>
              <a:t>Function Argument Labels and Parameter Names</a:t>
            </a:r>
            <a:r>
              <a:rPr lang="en" sz="1150">
                <a:solidFill>
                  <a:srgbClr val="333333"/>
                </a:solidFill>
              </a:rPr>
              <a:t> and </a:t>
            </a:r>
            <a:r>
              <a:rPr lang="en" sz="1150" u="sng">
                <a:solidFill>
                  <a:srgbClr val="7766CC"/>
                </a:solidFill>
                <a:hlinkClick r:id="rId3"/>
              </a:rPr>
              <a:t>Default Parameter Values</a:t>
            </a:r>
            <a:r>
              <a:rPr lang="en" sz="1150">
                <a:solidFill>
                  <a:srgbClr val="333333"/>
                </a:solidFill>
              </a:rPr>
              <a:t>.</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7" name="Shape 957"/>
        <p:cNvGrpSpPr/>
        <p:nvPr/>
      </p:nvGrpSpPr>
      <p:grpSpPr>
        <a:xfrm>
          <a:off x="0" y="0"/>
          <a:ext cx="0" cy="0"/>
          <a:chOff x="0" y="0"/>
          <a:chExt cx="0" cy="0"/>
        </a:xfrm>
      </p:grpSpPr>
      <p:sp>
        <p:nvSpPr>
          <p:cNvPr id="958" name="Shape 9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9" name="Shape 9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3" name="Shape 963"/>
        <p:cNvGrpSpPr/>
        <p:nvPr/>
      </p:nvGrpSpPr>
      <p:grpSpPr>
        <a:xfrm>
          <a:off x="0" y="0"/>
          <a:ext cx="0" cy="0"/>
          <a:chOff x="0" y="0"/>
          <a:chExt cx="0" cy="0"/>
        </a:xfrm>
      </p:grpSpPr>
      <p:sp>
        <p:nvSpPr>
          <p:cNvPr id="964" name="Shape 9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5" name="Shape 9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9" name="Shape 969"/>
        <p:cNvGrpSpPr/>
        <p:nvPr/>
      </p:nvGrpSpPr>
      <p:grpSpPr>
        <a:xfrm>
          <a:off x="0" y="0"/>
          <a:ext cx="0" cy="0"/>
          <a:chOff x="0" y="0"/>
          <a:chExt cx="0" cy="0"/>
        </a:xfrm>
      </p:grpSpPr>
      <p:sp>
        <p:nvSpPr>
          <p:cNvPr id="970" name="Shape 9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1" name="Shape 9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Strictly speaking, this version of the </a:t>
            </a:r>
            <a:r>
              <a:rPr lang="en" sz="1050">
                <a:solidFill>
                  <a:srgbClr val="666666"/>
                </a:solidFill>
                <a:latin typeface="Courier New"/>
                <a:ea typeface="Courier New"/>
                <a:cs typeface="Courier New"/>
                <a:sym typeface="Courier New"/>
              </a:rPr>
              <a:t>greet(person:)</a:t>
            </a:r>
            <a:r>
              <a:rPr lang="en" sz="1150">
                <a:solidFill>
                  <a:srgbClr val="333333"/>
                </a:solidFill>
              </a:rPr>
              <a:t> function </a:t>
            </a:r>
            <a:r>
              <a:rPr i="1" lang="en" sz="1150">
                <a:solidFill>
                  <a:srgbClr val="333333"/>
                </a:solidFill>
              </a:rPr>
              <a:t>does</a:t>
            </a:r>
            <a:r>
              <a:rPr lang="en" sz="1150">
                <a:solidFill>
                  <a:srgbClr val="333333"/>
                </a:solidFill>
              </a:rPr>
              <a:t> still return a value, even though no return value is defined. Functions without a defined return type return a special value of type </a:t>
            </a:r>
            <a:r>
              <a:rPr lang="en" sz="1050">
                <a:solidFill>
                  <a:srgbClr val="666666"/>
                </a:solidFill>
                <a:latin typeface="Courier New"/>
                <a:ea typeface="Courier New"/>
                <a:cs typeface="Courier New"/>
                <a:sym typeface="Courier New"/>
              </a:rPr>
              <a:t>Void</a:t>
            </a:r>
            <a:r>
              <a:rPr lang="en" sz="1150">
                <a:solidFill>
                  <a:srgbClr val="333333"/>
                </a:solidFill>
              </a:rPr>
              <a:t>. This is simply an empty tuple, which is written as </a:t>
            </a:r>
            <a:r>
              <a:rPr lang="en" sz="1050">
                <a:solidFill>
                  <a:srgbClr val="666666"/>
                </a:solidFill>
                <a:latin typeface="Courier New"/>
                <a:ea typeface="Courier New"/>
                <a:cs typeface="Courier New"/>
                <a:sym typeface="Courier New"/>
              </a:rPr>
              <a:t>()</a:t>
            </a:r>
            <a:r>
              <a:rPr lang="en" sz="1150">
                <a:solidFill>
                  <a:srgbClr val="333333"/>
                </a:solidFill>
              </a:rPr>
              <a:t>.</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5" name="Shape 975"/>
        <p:cNvGrpSpPr/>
        <p:nvPr/>
      </p:nvGrpSpPr>
      <p:grpSpPr>
        <a:xfrm>
          <a:off x="0" y="0"/>
          <a:ext cx="0" cy="0"/>
          <a:chOff x="0" y="0"/>
          <a:chExt cx="0" cy="0"/>
        </a:xfrm>
      </p:grpSpPr>
      <p:sp>
        <p:nvSpPr>
          <p:cNvPr id="976" name="Shape 9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7" name="Shape 9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1" name="Shape 981"/>
        <p:cNvGrpSpPr/>
        <p:nvPr/>
      </p:nvGrpSpPr>
      <p:grpSpPr>
        <a:xfrm>
          <a:off x="0" y="0"/>
          <a:ext cx="0" cy="0"/>
          <a:chOff x="0" y="0"/>
          <a:chExt cx="0" cy="0"/>
        </a:xfrm>
      </p:grpSpPr>
      <p:sp>
        <p:nvSpPr>
          <p:cNvPr id="982" name="Shape 9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3" name="Shape 9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a:p>
            <a:pPr indent="0" lvl="0" marL="0" rtl="0">
              <a:spcBef>
                <a:spcPts val="0"/>
              </a:spcBef>
              <a:spcAft>
                <a:spcPts val="0"/>
              </a:spcAft>
              <a:buNone/>
            </a:pPr>
            <a:r>
              <a:t/>
            </a:r>
            <a:endParaRPr>
              <a:solidFill>
                <a:srgbClr val="333333"/>
              </a:solidFill>
              <a:highlight>
                <a:srgbClr val="FFFFFF"/>
              </a:highlight>
            </a:endParaRPr>
          </a:p>
          <a:p>
            <a:pPr indent="0" lvl="0" marL="0" rtl="0">
              <a:spcBef>
                <a:spcPts val="0"/>
              </a:spcBef>
              <a:spcAft>
                <a:spcPts val="0"/>
              </a:spcAft>
              <a:buNone/>
            </a:pPr>
            <a:r>
              <a:t/>
            </a:r>
            <a:endParaRPr>
              <a:solidFill>
                <a:srgbClr val="333333"/>
              </a:solidFill>
              <a:highlight>
                <a:srgbClr val="FFFFFF"/>
              </a:highlight>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Shape 9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9" name="Shape 9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An optional tuple type such as </a:t>
            </a:r>
            <a:r>
              <a:rPr lang="en" sz="1050">
                <a:solidFill>
                  <a:srgbClr val="666666"/>
                </a:solidFill>
                <a:latin typeface="Courier New"/>
                <a:ea typeface="Courier New"/>
                <a:cs typeface="Courier New"/>
                <a:sym typeface="Courier New"/>
              </a:rPr>
              <a:t>(Int, Int)?</a:t>
            </a:r>
            <a:r>
              <a:rPr lang="en" sz="1150">
                <a:solidFill>
                  <a:srgbClr val="333333"/>
                </a:solidFill>
              </a:rPr>
              <a:t> is different from a tuple that contains optional types such as </a:t>
            </a:r>
            <a:r>
              <a:rPr lang="en" sz="1050">
                <a:solidFill>
                  <a:srgbClr val="666666"/>
                </a:solidFill>
                <a:latin typeface="Courier New"/>
                <a:ea typeface="Courier New"/>
                <a:cs typeface="Courier New"/>
                <a:sym typeface="Courier New"/>
              </a:rPr>
              <a:t>(Int?, Int?)</a:t>
            </a:r>
            <a:r>
              <a:rPr lang="en" sz="1150">
                <a:solidFill>
                  <a:srgbClr val="333333"/>
                </a:solidFill>
              </a:rPr>
              <a:t>. With an optional tuple type, the entire tuple is optional, not just each individual value within the tuple.</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3" name="Shape 993"/>
        <p:cNvGrpSpPr/>
        <p:nvPr/>
      </p:nvGrpSpPr>
      <p:grpSpPr>
        <a:xfrm>
          <a:off x="0" y="0"/>
          <a:ext cx="0" cy="0"/>
          <a:chOff x="0" y="0"/>
          <a:chExt cx="0" cy="0"/>
        </a:xfrm>
      </p:grpSpPr>
      <p:sp>
        <p:nvSpPr>
          <p:cNvPr id="994" name="Shape 9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5" name="Shape 9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9" name="Shape 999"/>
        <p:cNvGrpSpPr/>
        <p:nvPr/>
      </p:nvGrpSpPr>
      <p:grpSpPr>
        <a:xfrm>
          <a:off x="0" y="0"/>
          <a:ext cx="0" cy="0"/>
          <a:chOff x="0" y="0"/>
          <a:chExt cx="0" cy="0"/>
        </a:xfrm>
      </p:grpSpPr>
      <p:sp>
        <p:nvSpPr>
          <p:cNvPr id="1000" name="Shape 10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1" name="Shape 10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5" name="Shape 1005"/>
        <p:cNvGrpSpPr/>
        <p:nvPr/>
      </p:nvGrpSpPr>
      <p:grpSpPr>
        <a:xfrm>
          <a:off x="0" y="0"/>
          <a:ext cx="0" cy="0"/>
          <a:chOff x="0" y="0"/>
          <a:chExt cx="0" cy="0"/>
        </a:xfrm>
      </p:grpSpPr>
      <p:sp>
        <p:nvSpPr>
          <p:cNvPr id="1006" name="Shape 10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7" name="Shape 10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1" name="Shape 1011"/>
        <p:cNvGrpSpPr/>
        <p:nvPr/>
      </p:nvGrpSpPr>
      <p:grpSpPr>
        <a:xfrm>
          <a:off x="0" y="0"/>
          <a:ext cx="0" cy="0"/>
          <a:chOff x="0" y="0"/>
          <a:chExt cx="0" cy="0"/>
        </a:xfrm>
      </p:grpSpPr>
      <p:sp>
        <p:nvSpPr>
          <p:cNvPr id="1012" name="Shape 10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3" name="Shape 10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7" name="Shape 1017"/>
        <p:cNvGrpSpPr/>
        <p:nvPr/>
      </p:nvGrpSpPr>
      <p:grpSpPr>
        <a:xfrm>
          <a:off x="0" y="0"/>
          <a:ext cx="0" cy="0"/>
          <a:chOff x="0" y="0"/>
          <a:chExt cx="0" cy="0"/>
        </a:xfrm>
      </p:grpSpPr>
      <p:sp>
        <p:nvSpPr>
          <p:cNvPr id="1018" name="Shape 10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9" name="Shape 10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A function may have at most one variadic parameter.</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3" name="Shape 1023"/>
        <p:cNvGrpSpPr/>
        <p:nvPr/>
      </p:nvGrpSpPr>
      <p:grpSpPr>
        <a:xfrm>
          <a:off x="0" y="0"/>
          <a:ext cx="0" cy="0"/>
          <a:chOff x="0" y="0"/>
          <a:chExt cx="0" cy="0"/>
        </a:xfrm>
      </p:grpSpPr>
      <p:sp>
        <p:nvSpPr>
          <p:cNvPr id="1024" name="Shape 10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5" name="Shape 10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In-out parameters cannot have default values, and variadic parameters cannot be marked as </a:t>
            </a:r>
            <a:r>
              <a:rPr lang="en" sz="1050">
                <a:solidFill>
                  <a:srgbClr val="666666"/>
                </a:solidFill>
                <a:latin typeface="Courier New"/>
                <a:ea typeface="Courier New"/>
                <a:cs typeface="Courier New"/>
                <a:sym typeface="Courier New"/>
              </a:rPr>
              <a:t>inout</a:t>
            </a:r>
            <a:r>
              <a:rPr lang="en" sz="1150">
                <a:solidFill>
                  <a:srgbClr val="333333"/>
                </a:solidFill>
              </a:rPr>
              <a:t>.</a:t>
            </a:r>
            <a:endParaRPr sz="1150">
              <a:solidFill>
                <a:srgbClr val="333333"/>
              </a:solidFill>
            </a:endParaRPr>
          </a:p>
          <a:p>
            <a:pPr indent="0" lvl="0" marL="0" rtl="0">
              <a:lnSpc>
                <a:spcPct val="115000"/>
              </a:lnSpc>
              <a:spcBef>
                <a:spcPts val="0"/>
              </a:spcBef>
              <a:spcAft>
                <a:spcPts val="0"/>
              </a:spcAft>
              <a:buNone/>
            </a:pPr>
            <a:r>
              <a:t/>
            </a:r>
            <a:endParaRPr sz="1150">
              <a:solidFill>
                <a:srgbClr val="333333"/>
              </a:solidFill>
            </a:endParaRPr>
          </a:p>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In-out parameters are not the same as returning a value from a function. The </a:t>
            </a:r>
            <a:r>
              <a:rPr lang="en" sz="1050">
                <a:solidFill>
                  <a:srgbClr val="666666"/>
                </a:solidFill>
                <a:latin typeface="Courier New"/>
                <a:ea typeface="Courier New"/>
                <a:cs typeface="Courier New"/>
                <a:sym typeface="Courier New"/>
              </a:rPr>
              <a:t>swapTwoInts</a:t>
            </a:r>
            <a:r>
              <a:rPr lang="en" sz="1150">
                <a:solidFill>
                  <a:srgbClr val="333333"/>
                </a:solidFill>
              </a:rPr>
              <a:t>example above does not define a return type or return a value, but it still modifies the values of </a:t>
            </a:r>
            <a:r>
              <a:rPr lang="en" sz="1050">
                <a:solidFill>
                  <a:srgbClr val="666666"/>
                </a:solidFill>
                <a:latin typeface="Courier New"/>
                <a:ea typeface="Courier New"/>
                <a:cs typeface="Courier New"/>
                <a:sym typeface="Courier New"/>
              </a:rPr>
              <a:t>someInt</a:t>
            </a:r>
            <a:r>
              <a:rPr lang="en" sz="1150">
                <a:solidFill>
                  <a:srgbClr val="333333"/>
                </a:solidFill>
              </a:rPr>
              <a:t> and </a:t>
            </a:r>
            <a:r>
              <a:rPr lang="en" sz="1050">
                <a:solidFill>
                  <a:srgbClr val="666666"/>
                </a:solidFill>
                <a:latin typeface="Courier New"/>
                <a:ea typeface="Courier New"/>
                <a:cs typeface="Courier New"/>
                <a:sym typeface="Courier New"/>
              </a:rPr>
              <a:t>anotherInt</a:t>
            </a:r>
            <a:r>
              <a:rPr lang="en" sz="1150">
                <a:solidFill>
                  <a:srgbClr val="333333"/>
                </a:solidFill>
              </a:rPr>
              <a:t>. In-out parameters are an alternative way for a function to have an effect outside of the scope of its function body.</a:t>
            </a:r>
            <a:endParaRPr sz="1150">
              <a:solidFill>
                <a:srgbClr val="333333"/>
              </a:solidFill>
            </a:endParaRPr>
          </a:p>
          <a:p>
            <a:pPr indent="0" lvl="0" marL="0" rtl="0">
              <a:lnSpc>
                <a:spcPct val="115000"/>
              </a:lnSpc>
              <a:spcBef>
                <a:spcPts val="0"/>
              </a:spcBef>
              <a:spcAft>
                <a:spcPts val="0"/>
              </a:spcAft>
              <a:buNone/>
            </a:pPr>
            <a:r>
              <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9" name="Shape 1029"/>
        <p:cNvGrpSpPr/>
        <p:nvPr/>
      </p:nvGrpSpPr>
      <p:grpSpPr>
        <a:xfrm>
          <a:off x="0" y="0"/>
          <a:ext cx="0" cy="0"/>
          <a:chOff x="0" y="0"/>
          <a:chExt cx="0" cy="0"/>
        </a:xfrm>
      </p:grpSpPr>
      <p:sp>
        <p:nvSpPr>
          <p:cNvPr id="1030" name="Shape 10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1" name="Shape 10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5" name="Shape 1035"/>
        <p:cNvGrpSpPr/>
        <p:nvPr/>
      </p:nvGrpSpPr>
      <p:grpSpPr>
        <a:xfrm>
          <a:off x="0" y="0"/>
          <a:ext cx="0" cy="0"/>
          <a:chOff x="0" y="0"/>
          <a:chExt cx="0" cy="0"/>
        </a:xfrm>
      </p:grpSpPr>
      <p:sp>
        <p:nvSpPr>
          <p:cNvPr id="1036" name="Shape 10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7" name="Shape 10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1" name="Shape 1041"/>
        <p:cNvGrpSpPr/>
        <p:nvPr/>
      </p:nvGrpSpPr>
      <p:grpSpPr>
        <a:xfrm>
          <a:off x="0" y="0"/>
          <a:ext cx="0" cy="0"/>
          <a:chOff x="0" y="0"/>
          <a:chExt cx="0" cy="0"/>
        </a:xfrm>
      </p:grpSpPr>
      <p:sp>
        <p:nvSpPr>
          <p:cNvPr id="1042" name="Shape 10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3" name="Shape 10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350">
                <a:solidFill>
                  <a:srgbClr val="333333"/>
                </a:solidFill>
                <a:highlight>
                  <a:srgbClr val="FFFFFF"/>
                </a:highlight>
              </a:rPr>
              <a:t>This example defines a function called </a:t>
            </a:r>
            <a:r>
              <a:rPr lang="en" sz="1000">
                <a:solidFill>
                  <a:srgbClr val="666666"/>
                </a:solidFill>
                <a:latin typeface="Courier New"/>
                <a:ea typeface="Courier New"/>
                <a:cs typeface="Courier New"/>
                <a:sym typeface="Courier New"/>
              </a:rPr>
              <a:t>printMathResult(_:_:_:)</a:t>
            </a:r>
            <a:r>
              <a:rPr lang="en" sz="1350">
                <a:solidFill>
                  <a:srgbClr val="333333"/>
                </a:solidFill>
                <a:highlight>
                  <a:srgbClr val="FFFFFF"/>
                </a:highlight>
              </a:rPr>
              <a:t>, which has three parameters. The first parameter is called </a:t>
            </a:r>
            <a:r>
              <a:rPr lang="en" sz="1000">
                <a:solidFill>
                  <a:srgbClr val="666666"/>
                </a:solidFill>
                <a:latin typeface="Courier New"/>
                <a:ea typeface="Courier New"/>
                <a:cs typeface="Courier New"/>
                <a:sym typeface="Courier New"/>
              </a:rPr>
              <a:t>mathFunction</a:t>
            </a:r>
            <a:r>
              <a:rPr lang="en" sz="1350">
                <a:solidFill>
                  <a:srgbClr val="333333"/>
                </a:solidFill>
                <a:highlight>
                  <a:srgbClr val="FFFFFF"/>
                </a:highlight>
              </a:rPr>
              <a:t>, and is of type </a:t>
            </a:r>
            <a:r>
              <a:rPr lang="en" sz="1000">
                <a:solidFill>
                  <a:srgbClr val="666666"/>
                </a:solidFill>
                <a:latin typeface="Courier New"/>
                <a:ea typeface="Courier New"/>
                <a:cs typeface="Courier New"/>
                <a:sym typeface="Courier New"/>
              </a:rPr>
              <a:t>(Int, Int) -&gt; Int</a:t>
            </a:r>
            <a:r>
              <a:rPr lang="en" sz="1350">
                <a:solidFill>
                  <a:srgbClr val="333333"/>
                </a:solidFill>
                <a:highlight>
                  <a:srgbClr val="FFFFFF"/>
                </a:highlight>
              </a:rPr>
              <a:t>. You can pass any function of that type as the argument for this first parameter. The second and third parameters are called </a:t>
            </a:r>
            <a:r>
              <a:rPr lang="en" sz="1000">
                <a:solidFill>
                  <a:srgbClr val="666666"/>
                </a:solidFill>
                <a:latin typeface="Courier New"/>
                <a:ea typeface="Courier New"/>
                <a:cs typeface="Courier New"/>
                <a:sym typeface="Courier New"/>
              </a:rPr>
              <a:t>a</a:t>
            </a:r>
            <a:r>
              <a:rPr lang="en" sz="1350">
                <a:solidFill>
                  <a:srgbClr val="333333"/>
                </a:solidFill>
                <a:highlight>
                  <a:srgbClr val="FFFFFF"/>
                </a:highlight>
              </a:rPr>
              <a:t> and </a:t>
            </a:r>
            <a:r>
              <a:rPr lang="en" sz="1000">
                <a:solidFill>
                  <a:srgbClr val="666666"/>
                </a:solidFill>
                <a:latin typeface="Courier New"/>
                <a:ea typeface="Courier New"/>
                <a:cs typeface="Courier New"/>
                <a:sym typeface="Courier New"/>
              </a:rPr>
              <a:t>b</a:t>
            </a:r>
            <a:r>
              <a:rPr lang="en" sz="1350">
                <a:solidFill>
                  <a:srgbClr val="333333"/>
                </a:solidFill>
                <a:highlight>
                  <a:srgbClr val="FFFFFF"/>
                </a:highlight>
              </a:rPr>
              <a:t>, and are both of type </a:t>
            </a:r>
            <a:r>
              <a:rPr lang="en" sz="1000">
                <a:solidFill>
                  <a:srgbClr val="666666"/>
                </a:solidFill>
                <a:latin typeface="Courier New"/>
                <a:ea typeface="Courier New"/>
                <a:cs typeface="Courier New"/>
                <a:sym typeface="Courier New"/>
              </a:rPr>
              <a:t>Int</a:t>
            </a:r>
            <a:r>
              <a:rPr lang="en" sz="1350">
                <a:solidFill>
                  <a:srgbClr val="333333"/>
                </a:solidFill>
                <a:highlight>
                  <a:srgbClr val="FFFFFF"/>
                </a:highlight>
              </a:rPr>
              <a:t>. These are used as the two input values for the provided math function.</a:t>
            </a:r>
            <a:endParaRPr>
              <a:solidFill>
                <a:srgbClr val="333333"/>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a:p>
            <a:pPr indent="0" lvl="0" marL="0" rtl="0">
              <a:spcBef>
                <a:spcPts val="0"/>
              </a:spcBef>
              <a:spcAft>
                <a:spcPts val="0"/>
              </a:spcAft>
              <a:buNone/>
            </a:pPr>
            <a:r>
              <a:t/>
            </a:r>
            <a:endParaRPr>
              <a:solidFill>
                <a:srgbClr val="333333"/>
              </a:solidFill>
              <a:highlight>
                <a:srgbClr val="FFFFFF"/>
              </a:highlight>
            </a:endParaRPr>
          </a:p>
          <a:p>
            <a:pPr indent="0" lvl="0" marL="0" rtl="0">
              <a:spcBef>
                <a:spcPts val="0"/>
              </a:spcBef>
              <a:spcAft>
                <a:spcPts val="0"/>
              </a:spcAft>
              <a:buNone/>
            </a:pPr>
            <a:r>
              <a:t/>
            </a:r>
            <a:endParaRPr>
              <a:solidFill>
                <a:srgbClr val="333333"/>
              </a:solidFill>
              <a:highlight>
                <a:srgbClr val="FFFFFF"/>
              </a:highlight>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7" name="Shape 1047"/>
        <p:cNvGrpSpPr/>
        <p:nvPr/>
      </p:nvGrpSpPr>
      <p:grpSpPr>
        <a:xfrm>
          <a:off x="0" y="0"/>
          <a:ext cx="0" cy="0"/>
          <a:chOff x="0" y="0"/>
          <a:chExt cx="0" cy="0"/>
        </a:xfrm>
      </p:grpSpPr>
      <p:sp>
        <p:nvSpPr>
          <p:cNvPr id="1048" name="Shape 10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9" name="Shape 10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3" name="Shape 1053"/>
        <p:cNvGrpSpPr/>
        <p:nvPr/>
      </p:nvGrpSpPr>
      <p:grpSpPr>
        <a:xfrm>
          <a:off x="0" y="0"/>
          <a:ext cx="0" cy="0"/>
          <a:chOff x="0" y="0"/>
          <a:chExt cx="0" cy="0"/>
        </a:xfrm>
      </p:grpSpPr>
      <p:sp>
        <p:nvSpPr>
          <p:cNvPr id="1054" name="Shape 10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5" name="Shape 10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9" name="Shape 1059"/>
        <p:cNvGrpSpPr/>
        <p:nvPr/>
      </p:nvGrpSpPr>
      <p:grpSpPr>
        <a:xfrm>
          <a:off x="0" y="0"/>
          <a:ext cx="0" cy="0"/>
          <a:chOff x="0" y="0"/>
          <a:chExt cx="0" cy="0"/>
        </a:xfrm>
      </p:grpSpPr>
      <p:sp>
        <p:nvSpPr>
          <p:cNvPr id="1060" name="Shape 10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1" name="Shape 10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350">
                <a:solidFill>
                  <a:srgbClr val="333333"/>
                </a:solidFill>
              </a:rPr>
              <a:t>Nested functions are hidden from the outside world by default, but can still be called and used by their enclosing function. An enclosing function can also return one of its nested functions to allow the nested function to be used in another scope.</a:t>
            </a:r>
            <a:endParaRPr sz="1350">
              <a:solidFill>
                <a:srgbClr val="333333"/>
              </a:solidFill>
            </a:endParaRPr>
          </a:p>
          <a:p>
            <a:pPr indent="0" lvl="0" marL="0" rtl="0">
              <a:lnSpc>
                <a:spcPct val="115000"/>
              </a:lnSpc>
              <a:spcBef>
                <a:spcPts val="1100"/>
              </a:spcBef>
              <a:spcAft>
                <a:spcPts val="0"/>
              </a:spcAft>
              <a:buNone/>
            </a:pPr>
            <a:r>
              <a:t/>
            </a:r>
            <a:endParaRPr sz="13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5" name="Shape 1065"/>
        <p:cNvGrpSpPr/>
        <p:nvPr/>
      </p:nvGrpSpPr>
      <p:grpSpPr>
        <a:xfrm>
          <a:off x="0" y="0"/>
          <a:ext cx="0" cy="0"/>
          <a:chOff x="0" y="0"/>
          <a:chExt cx="0" cy="0"/>
        </a:xfrm>
      </p:grpSpPr>
      <p:sp>
        <p:nvSpPr>
          <p:cNvPr id="1066" name="Shape 10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7" name="Shape 10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1" name="Shape 1071"/>
        <p:cNvGrpSpPr/>
        <p:nvPr/>
      </p:nvGrpSpPr>
      <p:grpSpPr>
        <a:xfrm>
          <a:off x="0" y="0"/>
          <a:ext cx="0" cy="0"/>
          <a:chOff x="0" y="0"/>
          <a:chExt cx="0" cy="0"/>
        </a:xfrm>
      </p:grpSpPr>
      <p:sp>
        <p:nvSpPr>
          <p:cNvPr id="1072" name="Shape 10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3" name="Shape 10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7" name="Shape 1077"/>
        <p:cNvGrpSpPr/>
        <p:nvPr/>
      </p:nvGrpSpPr>
      <p:grpSpPr>
        <a:xfrm>
          <a:off x="0" y="0"/>
          <a:ext cx="0" cy="0"/>
          <a:chOff x="0" y="0"/>
          <a:chExt cx="0" cy="0"/>
        </a:xfrm>
      </p:grpSpPr>
      <p:sp>
        <p:nvSpPr>
          <p:cNvPr id="1078" name="Shape 10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9" name="Shape 10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3" name="Shape 1083"/>
        <p:cNvGrpSpPr/>
        <p:nvPr/>
      </p:nvGrpSpPr>
      <p:grpSpPr>
        <a:xfrm>
          <a:off x="0" y="0"/>
          <a:ext cx="0" cy="0"/>
          <a:chOff x="0" y="0"/>
          <a:chExt cx="0" cy="0"/>
        </a:xfrm>
      </p:grpSpPr>
      <p:sp>
        <p:nvSpPr>
          <p:cNvPr id="1084" name="Shape 10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5" name="Shape 10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9" name="Shape 1089"/>
        <p:cNvGrpSpPr/>
        <p:nvPr/>
      </p:nvGrpSpPr>
      <p:grpSpPr>
        <a:xfrm>
          <a:off x="0" y="0"/>
          <a:ext cx="0" cy="0"/>
          <a:chOff x="0" y="0"/>
          <a:chExt cx="0" cy="0"/>
        </a:xfrm>
      </p:grpSpPr>
      <p:sp>
        <p:nvSpPr>
          <p:cNvPr id="1090" name="Shape 10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1" name="Shape 10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5" name="Shape 1095"/>
        <p:cNvGrpSpPr/>
        <p:nvPr/>
      </p:nvGrpSpPr>
      <p:grpSpPr>
        <a:xfrm>
          <a:off x="0" y="0"/>
          <a:ext cx="0" cy="0"/>
          <a:chOff x="0" y="0"/>
          <a:chExt cx="0" cy="0"/>
        </a:xfrm>
      </p:grpSpPr>
      <p:sp>
        <p:nvSpPr>
          <p:cNvPr id="1096" name="Shape 10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7" name="Shape 10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1" name="Shape 1101"/>
        <p:cNvGrpSpPr/>
        <p:nvPr/>
      </p:nvGrpSpPr>
      <p:grpSpPr>
        <a:xfrm>
          <a:off x="0" y="0"/>
          <a:ext cx="0" cy="0"/>
          <a:chOff x="0" y="0"/>
          <a:chExt cx="0" cy="0"/>
        </a:xfrm>
      </p:grpSpPr>
      <p:sp>
        <p:nvSpPr>
          <p:cNvPr id="1102" name="Shape 1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3" name="Shape 1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The rules for combining numeric constants and variables are different from the rules for numeric literals. The literal value </a:t>
            </a:r>
            <a:r>
              <a:rPr lang="en" sz="1050">
                <a:solidFill>
                  <a:srgbClr val="666666"/>
                </a:solidFill>
                <a:latin typeface="Courier New"/>
                <a:ea typeface="Courier New"/>
                <a:cs typeface="Courier New"/>
                <a:sym typeface="Courier New"/>
              </a:rPr>
              <a:t>3</a:t>
            </a:r>
            <a:r>
              <a:rPr lang="en" sz="1150">
                <a:solidFill>
                  <a:srgbClr val="333333"/>
                </a:solidFill>
              </a:rPr>
              <a:t> can be added directly to the literal value </a:t>
            </a:r>
            <a:r>
              <a:rPr lang="en" sz="1050">
                <a:solidFill>
                  <a:srgbClr val="666666"/>
                </a:solidFill>
                <a:latin typeface="Courier New"/>
                <a:ea typeface="Courier New"/>
                <a:cs typeface="Courier New"/>
                <a:sym typeface="Courier New"/>
              </a:rPr>
              <a:t>0.14159</a:t>
            </a:r>
            <a:r>
              <a:rPr lang="en" sz="1150">
                <a:solidFill>
                  <a:srgbClr val="333333"/>
                </a:solidFill>
              </a:rPr>
              <a:t>, because number literals don’t have an explicit type in and of themselves. Their type is inferred only at the point that they’re evaluated by the compiler.</a:t>
            </a:r>
            <a:endParaRPr sz="1150">
              <a:solidFill>
                <a:srgbClr val="333333"/>
              </a:solidFill>
            </a:endParaRPr>
          </a:p>
          <a:p>
            <a:pPr indent="0" lvl="0" marL="0" rtl="0">
              <a:spcBef>
                <a:spcPts val="0"/>
              </a:spcBef>
              <a:spcAft>
                <a:spcPts val="0"/>
              </a:spcAft>
              <a:buNone/>
            </a:pPr>
            <a:r>
              <a:t/>
            </a:r>
            <a:endParaRPr>
              <a:solidFill>
                <a:srgbClr val="777777"/>
              </a:solidFill>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7" name="Shape 1107"/>
        <p:cNvGrpSpPr/>
        <p:nvPr/>
      </p:nvGrpSpPr>
      <p:grpSpPr>
        <a:xfrm>
          <a:off x="0" y="0"/>
          <a:ext cx="0" cy="0"/>
          <a:chOff x="0" y="0"/>
          <a:chExt cx="0" cy="0"/>
        </a:xfrm>
      </p:grpSpPr>
      <p:sp>
        <p:nvSpPr>
          <p:cNvPr id="1108" name="Shape 1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9" name="Shape 1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3" name="Shape 1113"/>
        <p:cNvGrpSpPr/>
        <p:nvPr/>
      </p:nvGrpSpPr>
      <p:grpSpPr>
        <a:xfrm>
          <a:off x="0" y="0"/>
          <a:ext cx="0" cy="0"/>
          <a:chOff x="0" y="0"/>
          <a:chExt cx="0" cy="0"/>
        </a:xfrm>
      </p:grpSpPr>
      <p:sp>
        <p:nvSpPr>
          <p:cNvPr id="1114" name="Shape 1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5" name="Shape 1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9" name="Shape 1119"/>
        <p:cNvGrpSpPr/>
        <p:nvPr/>
      </p:nvGrpSpPr>
      <p:grpSpPr>
        <a:xfrm>
          <a:off x="0" y="0"/>
          <a:ext cx="0" cy="0"/>
          <a:chOff x="0" y="0"/>
          <a:chExt cx="0" cy="0"/>
        </a:xfrm>
      </p:grpSpPr>
      <p:sp>
        <p:nvSpPr>
          <p:cNvPr id="1120" name="Shape 1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1" name="Shape 1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5" name="Shape 1125"/>
        <p:cNvGrpSpPr/>
        <p:nvPr/>
      </p:nvGrpSpPr>
      <p:grpSpPr>
        <a:xfrm>
          <a:off x="0" y="0"/>
          <a:ext cx="0" cy="0"/>
          <a:chOff x="0" y="0"/>
          <a:chExt cx="0" cy="0"/>
        </a:xfrm>
      </p:grpSpPr>
      <p:sp>
        <p:nvSpPr>
          <p:cNvPr id="1126" name="Shape 1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7" name="Shape 1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1" name="Shape 1131"/>
        <p:cNvGrpSpPr/>
        <p:nvPr/>
      </p:nvGrpSpPr>
      <p:grpSpPr>
        <a:xfrm>
          <a:off x="0" y="0"/>
          <a:ext cx="0" cy="0"/>
          <a:chOff x="0" y="0"/>
          <a:chExt cx="0" cy="0"/>
        </a:xfrm>
      </p:grpSpPr>
      <p:sp>
        <p:nvSpPr>
          <p:cNvPr id="1132" name="Shape 1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3" name="Shape 1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7" name="Shape 1137"/>
        <p:cNvGrpSpPr/>
        <p:nvPr/>
      </p:nvGrpSpPr>
      <p:grpSpPr>
        <a:xfrm>
          <a:off x="0" y="0"/>
          <a:ext cx="0" cy="0"/>
          <a:chOff x="0" y="0"/>
          <a:chExt cx="0" cy="0"/>
        </a:xfrm>
      </p:grpSpPr>
      <p:sp>
        <p:nvSpPr>
          <p:cNvPr id="1138" name="Shape 1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9" name="Shape 1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3" name="Shape 1143"/>
        <p:cNvGrpSpPr/>
        <p:nvPr/>
      </p:nvGrpSpPr>
      <p:grpSpPr>
        <a:xfrm>
          <a:off x="0" y="0"/>
          <a:ext cx="0" cy="0"/>
          <a:chOff x="0" y="0"/>
          <a:chExt cx="0" cy="0"/>
        </a:xfrm>
      </p:grpSpPr>
      <p:sp>
        <p:nvSpPr>
          <p:cNvPr id="1144" name="Shape 1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5" name="Shape 1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9" name="Shape 1149"/>
        <p:cNvGrpSpPr/>
        <p:nvPr/>
      </p:nvGrpSpPr>
      <p:grpSpPr>
        <a:xfrm>
          <a:off x="0" y="0"/>
          <a:ext cx="0" cy="0"/>
          <a:chOff x="0" y="0"/>
          <a:chExt cx="0" cy="0"/>
        </a:xfrm>
      </p:grpSpPr>
      <p:sp>
        <p:nvSpPr>
          <p:cNvPr id="1150" name="Shape 1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1" name="Shape 1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5" name="Shape 1155"/>
        <p:cNvGrpSpPr/>
        <p:nvPr/>
      </p:nvGrpSpPr>
      <p:grpSpPr>
        <a:xfrm>
          <a:off x="0" y="0"/>
          <a:ext cx="0" cy="0"/>
          <a:chOff x="0" y="0"/>
          <a:chExt cx="0" cy="0"/>
        </a:xfrm>
      </p:grpSpPr>
      <p:sp>
        <p:nvSpPr>
          <p:cNvPr id="1156" name="Shape 1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7" name="Shape 1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1" name="Shape 1161"/>
        <p:cNvGrpSpPr/>
        <p:nvPr/>
      </p:nvGrpSpPr>
      <p:grpSpPr>
        <a:xfrm>
          <a:off x="0" y="0"/>
          <a:ext cx="0" cy="0"/>
          <a:chOff x="0" y="0"/>
          <a:chExt cx="0" cy="0"/>
        </a:xfrm>
      </p:grpSpPr>
      <p:sp>
        <p:nvSpPr>
          <p:cNvPr id="1162" name="Shape 1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3" name="Shape 1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7" name="Shape 1167"/>
        <p:cNvGrpSpPr/>
        <p:nvPr/>
      </p:nvGrpSpPr>
      <p:grpSpPr>
        <a:xfrm>
          <a:off x="0" y="0"/>
          <a:ext cx="0" cy="0"/>
          <a:chOff x="0" y="0"/>
          <a:chExt cx="0" cy="0"/>
        </a:xfrm>
      </p:grpSpPr>
      <p:sp>
        <p:nvSpPr>
          <p:cNvPr id="1168" name="Shape 1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9" name="Shape 1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3" name="Shape 1173"/>
        <p:cNvGrpSpPr/>
        <p:nvPr/>
      </p:nvGrpSpPr>
      <p:grpSpPr>
        <a:xfrm>
          <a:off x="0" y="0"/>
          <a:ext cx="0" cy="0"/>
          <a:chOff x="0" y="0"/>
          <a:chExt cx="0" cy="0"/>
        </a:xfrm>
      </p:grpSpPr>
      <p:sp>
        <p:nvSpPr>
          <p:cNvPr id="1174" name="Shape 1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5" name="Shape 1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9" name="Shape 1179"/>
        <p:cNvGrpSpPr/>
        <p:nvPr/>
      </p:nvGrpSpPr>
      <p:grpSpPr>
        <a:xfrm>
          <a:off x="0" y="0"/>
          <a:ext cx="0" cy="0"/>
          <a:chOff x="0" y="0"/>
          <a:chExt cx="0" cy="0"/>
        </a:xfrm>
      </p:grpSpPr>
      <p:sp>
        <p:nvSpPr>
          <p:cNvPr id="1180" name="Shape 1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1" name="Shape 1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5" name="Shape 1185"/>
        <p:cNvGrpSpPr/>
        <p:nvPr/>
      </p:nvGrpSpPr>
      <p:grpSpPr>
        <a:xfrm>
          <a:off x="0" y="0"/>
          <a:ext cx="0" cy="0"/>
          <a:chOff x="0" y="0"/>
          <a:chExt cx="0" cy="0"/>
        </a:xfrm>
      </p:grpSpPr>
      <p:sp>
        <p:nvSpPr>
          <p:cNvPr id="1186" name="Shape 1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7" name="Shape 1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An instance of a class is traditionally known as an </a:t>
            </a:r>
            <a:r>
              <a:rPr i="1" lang="en" sz="1150">
                <a:solidFill>
                  <a:srgbClr val="333333"/>
                </a:solidFill>
              </a:rPr>
              <a:t>object</a:t>
            </a:r>
            <a:r>
              <a:rPr lang="en" sz="1150">
                <a:solidFill>
                  <a:srgbClr val="333333"/>
                </a:solidFill>
              </a:rPr>
              <a:t>. However, Swift structures and classes are much closer in functionality than in other languages, and much of this chapter describes functionality that applies to instances of </a:t>
            </a:r>
            <a:r>
              <a:rPr i="1" lang="en" sz="1150">
                <a:solidFill>
                  <a:srgbClr val="333333"/>
                </a:solidFill>
              </a:rPr>
              <a:t>either</a:t>
            </a:r>
            <a:r>
              <a:rPr lang="en" sz="1150">
                <a:solidFill>
                  <a:srgbClr val="333333"/>
                </a:solidFill>
              </a:rPr>
              <a:t> a class or a structure type. Because of this, the more general term </a:t>
            </a:r>
            <a:r>
              <a:rPr i="1" lang="en" sz="1150">
                <a:solidFill>
                  <a:srgbClr val="333333"/>
                </a:solidFill>
              </a:rPr>
              <a:t>instance</a:t>
            </a:r>
            <a:r>
              <a:rPr lang="en" sz="1150">
                <a:solidFill>
                  <a:srgbClr val="333333"/>
                </a:solidFill>
              </a:rPr>
              <a:t> is used.</a:t>
            </a:r>
            <a:endParaRPr sz="1150">
              <a:solidFill>
                <a:srgbClr val="333333"/>
              </a:solidFill>
            </a:endParaRPr>
          </a:p>
          <a:p>
            <a:pPr indent="0" lvl="0" marL="0" rtl="0">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1" name="Shape 1191"/>
        <p:cNvGrpSpPr/>
        <p:nvPr/>
      </p:nvGrpSpPr>
      <p:grpSpPr>
        <a:xfrm>
          <a:off x="0" y="0"/>
          <a:ext cx="0" cy="0"/>
          <a:chOff x="0" y="0"/>
          <a:chExt cx="0" cy="0"/>
        </a:xfrm>
      </p:grpSpPr>
      <p:sp>
        <p:nvSpPr>
          <p:cNvPr id="1192" name="Shape 1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3" name="Shape 1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7" name="Shape 1197"/>
        <p:cNvGrpSpPr/>
        <p:nvPr/>
      </p:nvGrpSpPr>
      <p:grpSpPr>
        <a:xfrm>
          <a:off x="0" y="0"/>
          <a:ext cx="0" cy="0"/>
          <a:chOff x="0" y="0"/>
          <a:chExt cx="0" cy="0"/>
        </a:xfrm>
      </p:grpSpPr>
      <p:sp>
        <p:nvSpPr>
          <p:cNvPr id="1198" name="Shape 1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9" name="Shape 1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350">
                <a:solidFill>
                  <a:srgbClr val="333333"/>
                </a:solidFill>
                <a:highlight>
                  <a:srgbClr val="FFFFFF"/>
                </a:highlight>
              </a:rPr>
              <a:t>The additional capabilities that classes support come at the cost of increased complexity. As a general guideline, prefer structures and enumerations because they’re easier to reason about, and use classes when they’re appropriate or necessary. </a:t>
            </a:r>
            <a:endParaRPr>
              <a:solidFill>
                <a:srgbClr val="333333"/>
              </a:solidFill>
              <a:highlight>
                <a:srgbClr val="FFFFFF"/>
              </a:highlight>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3" name="Shape 1203"/>
        <p:cNvGrpSpPr/>
        <p:nvPr/>
      </p:nvGrpSpPr>
      <p:grpSpPr>
        <a:xfrm>
          <a:off x="0" y="0"/>
          <a:ext cx="0" cy="0"/>
          <a:chOff x="0" y="0"/>
          <a:chExt cx="0" cy="0"/>
        </a:xfrm>
      </p:grpSpPr>
      <p:sp>
        <p:nvSpPr>
          <p:cNvPr id="1204" name="Shape 1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5" name="Shape 1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Whenever you define a new structure or class, you define a new Swift type. Give types </a:t>
            </a:r>
            <a:r>
              <a:rPr lang="en" sz="1050">
                <a:solidFill>
                  <a:srgbClr val="666666"/>
                </a:solidFill>
                <a:latin typeface="Courier New"/>
                <a:ea typeface="Courier New"/>
                <a:cs typeface="Courier New"/>
                <a:sym typeface="Courier New"/>
              </a:rPr>
              <a:t>UpperCamelCase</a:t>
            </a:r>
            <a:r>
              <a:rPr lang="en" sz="1150">
                <a:solidFill>
                  <a:srgbClr val="333333"/>
                </a:solidFill>
              </a:rPr>
              <a:t> names (such as </a:t>
            </a:r>
            <a:r>
              <a:rPr lang="en" sz="1050">
                <a:solidFill>
                  <a:srgbClr val="666666"/>
                </a:solidFill>
                <a:latin typeface="Courier New"/>
                <a:ea typeface="Courier New"/>
                <a:cs typeface="Courier New"/>
                <a:sym typeface="Courier New"/>
              </a:rPr>
              <a:t>SomeStructure</a:t>
            </a:r>
            <a:r>
              <a:rPr lang="en" sz="1150">
                <a:solidFill>
                  <a:srgbClr val="333333"/>
                </a:solidFill>
              </a:rPr>
              <a:t> and </a:t>
            </a:r>
            <a:r>
              <a:rPr lang="en" sz="1050">
                <a:solidFill>
                  <a:srgbClr val="666666"/>
                </a:solidFill>
                <a:latin typeface="Courier New"/>
                <a:ea typeface="Courier New"/>
                <a:cs typeface="Courier New"/>
                <a:sym typeface="Courier New"/>
              </a:rPr>
              <a:t>SomeClass</a:t>
            </a:r>
            <a:r>
              <a:rPr lang="en" sz="1150">
                <a:solidFill>
                  <a:srgbClr val="333333"/>
                </a:solidFill>
              </a:rPr>
              <a:t> here) to match the capitalization of standard Swift types (such as </a:t>
            </a:r>
            <a:r>
              <a:rPr lang="en" sz="1050">
                <a:solidFill>
                  <a:srgbClr val="666666"/>
                </a:solidFill>
                <a:latin typeface="Courier New"/>
                <a:ea typeface="Courier New"/>
                <a:cs typeface="Courier New"/>
                <a:sym typeface="Courier New"/>
              </a:rPr>
              <a:t>String</a:t>
            </a:r>
            <a:r>
              <a:rPr lang="en" sz="1150">
                <a:solidFill>
                  <a:srgbClr val="333333"/>
                </a:solidFill>
              </a:rPr>
              <a:t>, </a:t>
            </a:r>
            <a:r>
              <a:rPr lang="en" sz="1050">
                <a:solidFill>
                  <a:srgbClr val="666666"/>
                </a:solidFill>
                <a:latin typeface="Courier New"/>
                <a:ea typeface="Courier New"/>
                <a:cs typeface="Courier New"/>
                <a:sym typeface="Courier New"/>
              </a:rPr>
              <a:t>Int</a:t>
            </a:r>
            <a:r>
              <a:rPr lang="en" sz="1150">
                <a:solidFill>
                  <a:srgbClr val="333333"/>
                </a:solidFill>
              </a:rPr>
              <a:t>, and </a:t>
            </a:r>
            <a:r>
              <a:rPr lang="en" sz="1050">
                <a:solidFill>
                  <a:srgbClr val="666666"/>
                </a:solidFill>
                <a:latin typeface="Courier New"/>
                <a:ea typeface="Courier New"/>
                <a:cs typeface="Courier New"/>
                <a:sym typeface="Courier New"/>
              </a:rPr>
              <a:t>Bool</a:t>
            </a:r>
            <a:r>
              <a:rPr lang="en" sz="1150">
                <a:solidFill>
                  <a:srgbClr val="333333"/>
                </a:solidFill>
              </a:rPr>
              <a:t>). Give properties and methods </a:t>
            </a:r>
            <a:r>
              <a:rPr lang="en" sz="1050">
                <a:solidFill>
                  <a:srgbClr val="666666"/>
                </a:solidFill>
                <a:latin typeface="Courier New"/>
                <a:ea typeface="Courier New"/>
                <a:cs typeface="Courier New"/>
                <a:sym typeface="Courier New"/>
              </a:rPr>
              <a:t>lowerCamelCase</a:t>
            </a:r>
            <a:r>
              <a:rPr lang="en" sz="1150">
                <a:solidFill>
                  <a:srgbClr val="333333"/>
                </a:solidFill>
              </a:rPr>
              <a:t> names (such as </a:t>
            </a:r>
            <a:r>
              <a:rPr lang="en" sz="1050">
                <a:solidFill>
                  <a:srgbClr val="666666"/>
                </a:solidFill>
                <a:latin typeface="Courier New"/>
                <a:ea typeface="Courier New"/>
                <a:cs typeface="Courier New"/>
                <a:sym typeface="Courier New"/>
              </a:rPr>
              <a:t>frameRate</a:t>
            </a:r>
            <a:r>
              <a:rPr lang="en" sz="1150">
                <a:solidFill>
                  <a:srgbClr val="333333"/>
                </a:solidFill>
              </a:rPr>
              <a:t> and </a:t>
            </a:r>
            <a:r>
              <a:rPr lang="en" sz="1050">
                <a:solidFill>
                  <a:srgbClr val="666666"/>
                </a:solidFill>
                <a:latin typeface="Courier New"/>
                <a:ea typeface="Courier New"/>
                <a:cs typeface="Courier New"/>
                <a:sym typeface="Courier New"/>
              </a:rPr>
              <a:t>incrementCount</a:t>
            </a:r>
            <a:r>
              <a:rPr lang="en" sz="1150">
                <a:solidFill>
                  <a:srgbClr val="333333"/>
                </a:solidFill>
              </a:rPr>
              <a:t>) to differentiate them from type names.</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9" name="Shape 1209"/>
        <p:cNvGrpSpPr/>
        <p:nvPr/>
      </p:nvGrpSpPr>
      <p:grpSpPr>
        <a:xfrm>
          <a:off x="0" y="0"/>
          <a:ext cx="0" cy="0"/>
          <a:chOff x="0" y="0"/>
          <a:chExt cx="0" cy="0"/>
        </a:xfrm>
      </p:grpSpPr>
      <p:sp>
        <p:nvSpPr>
          <p:cNvPr id="1210" name="Shape 1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1" name="Shape 1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5" name="Shape 1215"/>
        <p:cNvGrpSpPr/>
        <p:nvPr/>
      </p:nvGrpSpPr>
      <p:grpSpPr>
        <a:xfrm>
          <a:off x="0" y="0"/>
          <a:ext cx="0" cy="0"/>
          <a:chOff x="0" y="0"/>
          <a:chExt cx="0" cy="0"/>
        </a:xfrm>
      </p:grpSpPr>
      <p:sp>
        <p:nvSpPr>
          <p:cNvPr id="1216" name="Shape 1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7" name="Shape 1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1" name="Shape 1221"/>
        <p:cNvGrpSpPr/>
        <p:nvPr/>
      </p:nvGrpSpPr>
      <p:grpSpPr>
        <a:xfrm>
          <a:off x="0" y="0"/>
          <a:ext cx="0" cy="0"/>
          <a:chOff x="0" y="0"/>
          <a:chExt cx="0" cy="0"/>
        </a:xfrm>
      </p:grpSpPr>
      <p:sp>
        <p:nvSpPr>
          <p:cNvPr id="1222" name="Shape 1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3" name="Shape 1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7" name="Shape 1227"/>
        <p:cNvGrpSpPr/>
        <p:nvPr/>
      </p:nvGrpSpPr>
      <p:grpSpPr>
        <a:xfrm>
          <a:off x="0" y="0"/>
          <a:ext cx="0" cy="0"/>
          <a:chOff x="0" y="0"/>
          <a:chExt cx="0" cy="0"/>
        </a:xfrm>
      </p:grpSpPr>
      <p:sp>
        <p:nvSpPr>
          <p:cNvPr id="1228" name="Shape 1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9" name="Shape 1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Collections defined by the standard library like arrays, dictionaries, and strings use an optimization to reduce the performance cost of copying. Instead of making a copy immediately, these collections share the memory where the elements are stored between the original instance and any copies. If one of the copies of the collection is modified, the elements are copied just before the modification. The behavior you see in your code is always as if a copy took place immediately.</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3" name="Shape 1233"/>
        <p:cNvGrpSpPr/>
        <p:nvPr/>
      </p:nvGrpSpPr>
      <p:grpSpPr>
        <a:xfrm>
          <a:off x="0" y="0"/>
          <a:ext cx="0" cy="0"/>
          <a:chOff x="0" y="0"/>
          <a:chExt cx="0" cy="0"/>
        </a:xfrm>
      </p:grpSpPr>
      <p:sp>
        <p:nvSpPr>
          <p:cNvPr id="1234" name="Shape 1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5" name="Shape 1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Collections defined by the standard library like arrays, dictionaries, and strings use an optimization to reduce the performance cost of copying. Instead of making a copy immediately, these collections share the memory where the elements are stored between the original instance and any copies. If one of the copies of the collection is modified, the elements are copied just before the modification. The behavior you see in your code is always as if a copy took place immediately.</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0" name="Shape 1240"/>
        <p:cNvGrpSpPr/>
        <p:nvPr/>
      </p:nvGrpSpPr>
      <p:grpSpPr>
        <a:xfrm>
          <a:off x="0" y="0"/>
          <a:ext cx="0" cy="0"/>
          <a:chOff x="0" y="0"/>
          <a:chExt cx="0" cy="0"/>
        </a:xfrm>
      </p:grpSpPr>
      <p:sp>
        <p:nvSpPr>
          <p:cNvPr id="1241" name="Shape 1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2" name="Shape 1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7" name="Shape 1247"/>
        <p:cNvGrpSpPr/>
        <p:nvPr/>
      </p:nvGrpSpPr>
      <p:grpSpPr>
        <a:xfrm>
          <a:off x="0" y="0"/>
          <a:ext cx="0" cy="0"/>
          <a:chOff x="0" y="0"/>
          <a:chExt cx="0" cy="0"/>
        </a:xfrm>
      </p:grpSpPr>
      <p:sp>
        <p:nvSpPr>
          <p:cNvPr id="1248" name="Shape 1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9" name="Shape 1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3" name="Shape 1253"/>
        <p:cNvGrpSpPr/>
        <p:nvPr/>
      </p:nvGrpSpPr>
      <p:grpSpPr>
        <a:xfrm>
          <a:off x="0" y="0"/>
          <a:ext cx="0" cy="0"/>
          <a:chOff x="0" y="0"/>
          <a:chExt cx="0" cy="0"/>
        </a:xfrm>
      </p:grpSpPr>
      <p:sp>
        <p:nvSpPr>
          <p:cNvPr id="1254" name="Shape 1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5" name="Shape 1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9" name="Shape 1259"/>
        <p:cNvGrpSpPr/>
        <p:nvPr/>
      </p:nvGrpSpPr>
      <p:grpSpPr>
        <a:xfrm>
          <a:off x="0" y="0"/>
          <a:ext cx="0" cy="0"/>
          <a:chOff x="0" y="0"/>
          <a:chExt cx="0" cy="0"/>
        </a:xfrm>
      </p:grpSpPr>
      <p:sp>
        <p:nvSpPr>
          <p:cNvPr id="1260" name="Shape 1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1" name="Shape 1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sz="1350">
                <a:solidFill>
                  <a:srgbClr val="333333"/>
                </a:solidFill>
              </a:rPr>
              <a:t>Properties</a:t>
            </a:r>
            <a:r>
              <a:rPr lang="en" sz="1350">
                <a:solidFill>
                  <a:srgbClr val="333333"/>
                </a:solidFill>
                <a:highlight>
                  <a:srgbClr val="FFFFFF"/>
                </a:highlight>
              </a:rPr>
              <a:t> associate values with a particular class, structure, or enumeration. Stored properties store constant and variable values as part of an instance, whereas computed properties calculate (rather than store) a value. Computed properties are provided by classes, structures, and enumerations. Stored properties are provided only by classes and structures.</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5" name="Shape 1265"/>
        <p:cNvGrpSpPr/>
        <p:nvPr/>
      </p:nvGrpSpPr>
      <p:grpSpPr>
        <a:xfrm>
          <a:off x="0" y="0"/>
          <a:ext cx="0" cy="0"/>
          <a:chOff x="0" y="0"/>
          <a:chExt cx="0" cy="0"/>
        </a:xfrm>
      </p:grpSpPr>
      <p:sp>
        <p:nvSpPr>
          <p:cNvPr id="1266" name="Shape 1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7" name="Shape 12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1" name="Shape 1271"/>
        <p:cNvGrpSpPr/>
        <p:nvPr/>
      </p:nvGrpSpPr>
      <p:grpSpPr>
        <a:xfrm>
          <a:off x="0" y="0"/>
          <a:ext cx="0" cy="0"/>
          <a:chOff x="0" y="0"/>
          <a:chExt cx="0" cy="0"/>
        </a:xfrm>
      </p:grpSpPr>
      <p:sp>
        <p:nvSpPr>
          <p:cNvPr id="1272" name="Shape 1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3" name="Shape 1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7" name="Shape 1277"/>
        <p:cNvGrpSpPr/>
        <p:nvPr/>
      </p:nvGrpSpPr>
      <p:grpSpPr>
        <a:xfrm>
          <a:off x="0" y="0"/>
          <a:ext cx="0" cy="0"/>
          <a:chOff x="0" y="0"/>
          <a:chExt cx="0" cy="0"/>
        </a:xfrm>
      </p:grpSpPr>
      <p:sp>
        <p:nvSpPr>
          <p:cNvPr id="1278" name="Shape 1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9" name="Shape 1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3" name="Shape 1283"/>
        <p:cNvGrpSpPr/>
        <p:nvPr/>
      </p:nvGrpSpPr>
      <p:grpSpPr>
        <a:xfrm>
          <a:off x="0" y="0"/>
          <a:ext cx="0" cy="0"/>
          <a:chOff x="0" y="0"/>
          <a:chExt cx="0" cy="0"/>
        </a:xfrm>
      </p:grpSpPr>
      <p:sp>
        <p:nvSpPr>
          <p:cNvPr id="1284" name="Shape 1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5" name="Shape 1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You must always declare a lazy property as a variable (with the </a:t>
            </a:r>
            <a:r>
              <a:rPr lang="en" sz="1050">
                <a:solidFill>
                  <a:srgbClr val="666666"/>
                </a:solidFill>
                <a:latin typeface="Courier New"/>
                <a:ea typeface="Courier New"/>
                <a:cs typeface="Courier New"/>
                <a:sym typeface="Courier New"/>
              </a:rPr>
              <a:t>var</a:t>
            </a:r>
            <a:r>
              <a:rPr lang="en" sz="1150">
                <a:solidFill>
                  <a:srgbClr val="333333"/>
                </a:solidFill>
              </a:rPr>
              <a:t> keyword), because its initial value might not be retrieved until after instance initialization completes. Constant properties must always have a value </a:t>
            </a:r>
            <a:r>
              <a:rPr i="1" lang="en" sz="1150">
                <a:solidFill>
                  <a:srgbClr val="333333"/>
                </a:solidFill>
              </a:rPr>
              <a:t>before</a:t>
            </a:r>
            <a:r>
              <a:rPr lang="en" sz="1150">
                <a:solidFill>
                  <a:srgbClr val="333333"/>
                </a:solidFill>
              </a:rPr>
              <a:t> initialization completes, and therefore cannot be declared as lazy.</a:t>
            </a:r>
            <a:endParaRPr>
              <a:solidFill>
                <a:srgbClr val="333333"/>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Tuples are useful for temporary groups of related values. They’re not suited to the creation of complex data structures. If your data structure is likely to persist beyond a temporary scope, model it as a class or structure, rather than as a tuple. For more information, see </a:t>
            </a:r>
            <a:r>
              <a:rPr lang="en" sz="1150" u="sng">
                <a:solidFill>
                  <a:srgbClr val="7766CC"/>
                </a:solidFill>
                <a:hlinkClick r:id="rId2"/>
              </a:rPr>
              <a:t>Structures and Classes</a:t>
            </a:r>
            <a:r>
              <a:rPr lang="en" sz="1150">
                <a:solidFill>
                  <a:srgbClr val="333333"/>
                </a:solidFill>
              </a:rPr>
              <a:t>.</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9" name="Shape 1289"/>
        <p:cNvGrpSpPr/>
        <p:nvPr/>
      </p:nvGrpSpPr>
      <p:grpSpPr>
        <a:xfrm>
          <a:off x="0" y="0"/>
          <a:ext cx="0" cy="0"/>
          <a:chOff x="0" y="0"/>
          <a:chExt cx="0" cy="0"/>
        </a:xfrm>
      </p:grpSpPr>
      <p:sp>
        <p:nvSpPr>
          <p:cNvPr id="1290" name="Shape 1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1" name="Shape 12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If a property marked with the </a:t>
            </a:r>
            <a:r>
              <a:rPr lang="en" sz="1050">
                <a:solidFill>
                  <a:srgbClr val="666666"/>
                </a:solidFill>
                <a:latin typeface="Courier New"/>
                <a:ea typeface="Courier New"/>
                <a:cs typeface="Courier New"/>
                <a:sym typeface="Courier New"/>
              </a:rPr>
              <a:t>lazy</a:t>
            </a:r>
            <a:r>
              <a:rPr lang="en" sz="1150">
                <a:solidFill>
                  <a:srgbClr val="333333"/>
                </a:solidFill>
              </a:rPr>
              <a:t> modifier is accessed by multiple threads simultaneously and the property has not yet been initialized, there is no guarantee that the property will be initialized only once.</a:t>
            </a:r>
            <a:endParaRPr sz="1150">
              <a:solidFill>
                <a:srgbClr val="333333"/>
              </a:solidFill>
            </a:endParaRPr>
          </a:p>
          <a:p>
            <a:pPr indent="0" lvl="0" marL="0" rtl="0">
              <a:spcBef>
                <a:spcPts val="0"/>
              </a:spcBef>
              <a:spcAft>
                <a:spcPts val="0"/>
              </a:spcAft>
              <a:buNone/>
            </a:pPr>
            <a:r>
              <a:t/>
            </a:r>
            <a:endParaRPr sz="750">
              <a:solidFill>
                <a:srgbClr val="777777"/>
              </a:solidFill>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5" name="Shape 1295"/>
        <p:cNvGrpSpPr/>
        <p:nvPr/>
      </p:nvGrpSpPr>
      <p:grpSpPr>
        <a:xfrm>
          <a:off x="0" y="0"/>
          <a:ext cx="0" cy="0"/>
          <a:chOff x="0" y="0"/>
          <a:chExt cx="0" cy="0"/>
        </a:xfrm>
      </p:grpSpPr>
      <p:sp>
        <p:nvSpPr>
          <p:cNvPr id="1296" name="Shape 1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7" name="Shape 1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1" name="Shape 1301"/>
        <p:cNvGrpSpPr/>
        <p:nvPr/>
      </p:nvGrpSpPr>
      <p:grpSpPr>
        <a:xfrm>
          <a:off x="0" y="0"/>
          <a:ext cx="0" cy="0"/>
          <a:chOff x="0" y="0"/>
          <a:chExt cx="0" cy="0"/>
        </a:xfrm>
      </p:grpSpPr>
      <p:sp>
        <p:nvSpPr>
          <p:cNvPr id="1302" name="Shape 1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3" name="Shape 1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7" name="Shape 1307"/>
        <p:cNvGrpSpPr/>
        <p:nvPr/>
      </p:nvGrpSpPr>
      <p:grpSpPr>
        <a:xfrm>
          <a:off x="0" y="0"/>
          <a:ext cx="0" cy="0"/>
          <a:chOff x="0" y="0"/>
          <a:chExt cx="0" cy="0"/>
        </a:xfrm>
      </p:grpSpPr>
      <p:sp>
        <p:nvSpPr>
          <p:cNvPr id="1308" name="Shape 1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9" name="Shape 13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3" name="Shape 1313"/>
        <p:cNvGrpSpPr/>
        <p:nvPr/>
      </p:nvGrpSpPr>
      <p:grpSpPr>
        <a:xfrm>
          <a:off x="0" y="0"/>
          <a:ext cx="0" cy="0"/>
          <a:chOff x="0" y="0"/>
          <a:chExt cx="0" cy="0"/>
        </a:xfrm>
      </p:grpSpPr>
      <p:sp>
        <p:nvSpPr>
          <p:cNvPr id="1314" name="Shape 1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5" name="Shape 1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0" name="Shape 1320"/>
        <p:cNvGrpSpPr/>
        <p:nvPr/>
      </p:nvGrpSpPr>
      <p:grpSpPr>
        <a:xfrm>
          <a:off x="0" y="0"/>
          <a:ext cx="0" cy="0"/>
          <a:chOff x="0" y="0"/>
          <a:chExt cx="0" cy="0"/>
        </a:xfrm>
      </p:grpSpPr>
      <p:sp>
        <p:nvSpPr>
          <p:cNvPr id="1321" name="Shape 1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2" name="Shape 1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6" name="Shape 1326"/>
        <p:cNvGrpSpPr/>
        <p:nvPr/>
      </p:nvGrpSpPr>
      <p:grpSpPr>
        <a:xfrm>
          <a:off x="0" y="0"/>
          <a:ext cx="0" cy="0"/>
          <a:chOff x="0" y="0"/>
          <a:chExt cx="0" cy="0"/>
        </a:xfrm>
      </p:grpSpPr>
      <p:sp>
        <p:nvSpPr>
          <p:cNvPr id="1327" name="Shape 1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8" name="Shape 1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You must declare computed properties—including read-only computed properties—as variable properties with the </a:t>
            </a:r>
            <a:r>
              <a:rPr lang="en" sz="1050">
                <a:solidFill>
                  <a:srgbClr val="666666"/>
                </a:solidFill>
                <a:latin typeface="Courier New"/>
                <a:ea typeface="Courier New"/>
                <a:cs typeface="Courier New"/>
                <a:sym typeface="Courier New"/>
              </a:rPr>
              <a:t>var</a:t>
            </a:r>
            <a:r>
              <a:rPr lang="en" sz="1150">
                <a:solidFill>
                  <a:srgbClr val="333333"/>
                </a:solidFill>
              </a:rPr>
              <a:t> keyword, because their value is not fixed. The </a:t>
            </a:r>
            <a:r>
              <a:rPr lang="en" sz="1050">
                <a:solidFill>
                  <a:srgbClr val="666666"/>
                </a:solidFill>
                <a:latin typeface="Courier New"/>
                <a:ea typeface="Courier New"/>
                <a:cs typeface="Courier New"/>
                <a:sym typeface="Courier New"/>
              </a:rPr>
              <a:t>let</a:t>
            </a:r>
            <a:r>
              <a:rPr lang="en" sz="1150">
                <a:solidFill>
                  <a:srgbClr val="333333"/>
                </a:solidFill>
              </a:rPr>
              <a:t> keyword is only used for constant properties, to indicate that their values cannot be changed once they are set as part of instance initialization.</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2" name="Shape 1332"/>
        <p:cNvGrpSpPr/>
        <p:nvPr/>
      </p:nvGrpSpPr>
      <p:grpSpPr>
        <a:xfrm>
          <a:off x="0" y="0"/>
          <a:ext cx="0" cy="0"/>
          <a:chOff x="0" y="0"/>
          <a:chExt cx="0" cy="0"/>
        </a:xfrm>
      </p:grpSpPr>
      <p:sp>
        <p:nvSpPr>
          <p:cNvPr id="1333" name="Shape 1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4" name="Shape 1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The </a:t>
            </a:r>
            <a:r>
              <a:rPr lang="en" sz="1050">
                <a:solidFill>
                  <a:srgbClr val="666666"/>
                </a:solidFill>
                <a:latin typeface="Courier New"/>
                <a:ea typeface="Courier New"/>
                <a:cs typeface="Courier New"/>
                <a:sym typeface="Courier New"/>
              </a:rPr>
              <a:t>willSet</a:t>
            </a:r>
            <a:r>
              <a:rPr lang="en" sz="1150">
                <a:solidFill>
                  <a:srgbClr val="333333"/>
                </a:solidFill>
              </a:rPr>
              <a:t> and </a:t>
            </a:r>
            <a:r>
              <a:rPr lang="en" sz="1050">
                <a:solidFill>
                  <a:srgbClr val="666666"/>
                </a:solidFill>
                <a:latin typeface="Courier New"/>
                <a:ea typeface="Courier New"/>
                <a:cs typeface="Courier New"/>
                <a:sym typeface="Courier New"/>
              </a:rPr>
              <a:t>didSet</a:t>
            </a:r>
            <a:r>
              <a:rPr lang="en" sz="1150">
                <a:solidFill>
                  <a:srgbClr val="333333"/>
                </a:solidFill>
              </a:rPr>
              <a:t> observers of superclass properties are called when a property is set in a subclass initializer, after the superclass initializer has been called. They are not called while a class is setting its own properties, before the superclass initializer has been called.</a:t>
            </a:r>
            <a:endParaRPr sz="1150">
              <a:solidFill>
                <a:srgbClr val="333333"/>
              </a:solidFill>
            </a:endParaRPr>
          </a:p>
          <a:p>
            <a:pPr indent="0" lvl="0" marL="0" rtl="0">
              <a:lnSpc>
                <a:spcPct val="115000"/>
              </a:lnSpc>
              <a:spcBef>
                <a:spcPts val="1100"/>
              </a:spcBef>
              <a:spcAft>
                <a:spcPts val="0"/>
              </a:spcAft>
              <a:buNone/>
            </a:pPr>
            <a:r>
              <a:rPr lang="en" sz="1150">
                <a:solidFill>
                  <a:srgbClr val="333333"/>
                </a:solidFill>
              </a:rPr>
              <a:t>For more information about initializer delegation, see </a:t>
            </a:r>
            <a:r>
              <a:rPr lang="en" sz="1150" u="sng">
                <a:solidFill>
                  <a:srgbClr val="7766CC"/>
                </a:solidFill>
                <a:hlinkClick r:id="rId2"/>
              </a:rPr>
              <a:t>Initializer Delegation for Value Types</a:t>
            </a:r>
            <a:r>
              <a:rPr lang="en" sz="1150">
                <a:solidFill>
                  <a:srgbClr val="333333"/>
                </a:solidFill>
              </a:rPr>
              <a:t> and </a:t>
            </a:r>
            <a:r>
              <a:rPr lang="en" sz="1150" u="sng">
                <a:solidFill>
                  <a:srgbClr val="7766CC"/>
                </a:solidFill>
                <a:hlinkClick r:id="rId3"/>
              </a:rPr>
              <a:t>Initializer Delegation for Class Types</a:t>
            </a:r>
            <a:r>
              <a:rPr lang="en" sz="1150">
                <a:solidFill>
                  <a:srgbClr val="333333"/>
                </a:solidFill>
              </a:rPr>
              <a:t>.</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8" name="Shape 1338"/>
        <p:cNvGrpSpPr/>
        <p:nvPr/>
      </p:nvGrpSpPr>
      <p:grpSpPr>
        <a:xfrm>
          <a:off x="0" y="0"/>
          <a:ext cx="0" cy="0"/>
          <a:chOff x="0" y="0"/>
          <a:chExt cx="0" cy="0"/>
        </a:xfrm>
      </p:grpSpPr>
      <p:sp>
        <p:nvSpPr>
          <p:cNvPr id="1339" name="Shape 1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0" name="Shape 1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4" name="Shape 1344"/>
        <p:cNvGrpSpPr/>
        <p:nvPr/>
      </p:nvGrpSpPr>
      <p:grpSpPr>
        <a:xfrm>
          <a:off x="0" y="0"/>
          <a:ext cx="0" cy="0"/>
          <a:chOff x="0" y="0"/>
          <a:chExt cx="0" cy="0"/>
        </a:xfrm>
      </p:grpSpPr>
      <p:sp>
        <p:nvSpPr>
          <p:cNvPr id="1345" name="Shape 1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6" name="Shape 13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Global constants and variables are always computed lazily, in a similar manner to </a:t>
            </a:r>
            <a:r>
              <a:rPr lang="en" sz="1150" u="sng">
                <a:solidFill>
                  <a:srgbClr val="7766CC"/>
                </a:solidFill>
                <a:hlinkClick r:id="rId2"/>
              </a:rPr>
              <a:t>Lazy Stored Properties</a:t>
            </a:r>
            <a:r>
              <a:rPr lang="en" sz="1150">
                <a:solidFill>
                  <a:srgbClr val="333333"/>
                </a:solidFill>
              </a:rPr>
              <a:t>. Unlike lazy stored properties, global constants and variables do not need to be marked with the </a:t>
            </a:r>
            <a:r>
              <a:rPr lang="en" sz="1050">
                <a:solidFill>
                  <a:srgbClr val="666666"/>
                </a:solidFill>
                <a:latin typeface="Courier New"/>
                <a:ea typeface="Courier New"/>
                <a:cs typeface="Courier New"/>
                <a:sym typeface="Courier New"/>
              </a:rPr>
              <a:t>lazy</a:t>
            </a:r>
            <a:r>
              <a:rPr lang="en" sz="1150">
                <a:solidFill>
                  <a:srgbClr val="333333"/>
                </a:solidFill>
              </a:rPr>
              <a:t> modifier.</a:t>
            </a:r>
            <a:endParaRPr sz="1150">
              <a:solidFill>
                <a:srgbClr val="333333"/>
              </a:solidFill>
            </a:endParaRPr>
          </a:p>
          <a:p>
            <a:pPr indent="0" lvl="0" marL="0" rtl="0">
              <a:lnSpc>
                <a:spcPct val="115000"/>
              </a:lnSpc>
              <a:spcBef>
                <a:spcPts val="1100"/>
              </a:spcBef>
              <a:spcAft>
                <a:spcPts val="0"/>
              </a:spcAft>
              <a:buNone/>
            </a:pPr>
            <a:r>
              <a:rPr lang="en" sz="1150">
                <a:solidFill>
                  <a:srgbClr val="333333"/>
                </a:solidFill>
              </a:rPr>
              <a:t>Local constants and variables are never computed lazily.</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The concept of optionals doesn’t exist in C or Objective-C. The nearest thing in Objective-C is the ability to return </a:t>
            </a:r>
            <a:r>
              <a:rPr lang="en" sz="1050">
                <a:solidFill>
                  <a:srgbClr val="666666"/>
                </a:solidFill>
                <a:latin typeface="Courier New"/>
                <a:ea typeface="Courier New"/>
                <a:cs typeface="Courier New"/>
                <a:sym typeface="Courier New"/>
              </a:rPr>
              <a:t>nil</a:t>
            </a:r>
            <a:r>
              <a:rPr lang="en" sz="1150">
                <a:solidFill>
                  <a:srgbClr val="333333"/>
                </a:solidFill>
              </a:rPr>
              <a:t> from a method that would otherwise return an object, with </a:t>
            </a:r>
            <a:r>
              <a:rPr lang="en" sz="1050">
                <a:solidFill>
                  <a:srgbClr val="666666"/>
                </a:solidFill>
                <a:latin typeface="Courier New"/>
                <a:ea typeface="Courier New"/>
                <a:cs typeface="Courier New"/>
                <a:sym typeface="Courier New"/>
              </a:rPr>
              <a:t>nil</a:t>
            </a:r>
            <a:r>
              <a:rPr lang="en" sz="1150">
                <a:solidFill>
                  <a:srgbClr val="333333"/>
                </a:solidFill>
              </a:rPr>
              <a:t> meaning “the absence of a valid object.” However, this only works for objects—it doesn’t work for structures, basic C types, or enumeration values. For these types, Objective-C methods typically return a special value (such as </a:t>
            </a:r>
            <a:r>
              <a:rPr lang="en" sz="1050">
                <a:solidFill>
                  <a:srgbClr val="666666"/>
                </a:solidFill>
                <a:latin typeface="Courier New"/>
                <a:ea typeface="Courier New"/>
                <a:cs typeface="Courier New"/>
                <a:sym typeface="Courier New"/>
              </a:rPr>
              <a:t>NSNotFound</a:t>
            </a:r>
            <a:r>
              <a:rPr lang="en" sz="1150">
                <a:solidFill>
                  <a:srgbClr val="333333"/>
                </a:solidFill>
              </a:rPr>
              <a:t>) to indicate the absence of a value. This approach assumes that the method’s caller knows there’s a special value to test against and remembers to check for it. Swift’s optionals let you indicate the absence of a value for </a:t>
            </a:r>
            <a:r>
              <a:rPr i="1" lang="en" sz="1150">
                <a:solidFill>
                  <a:srgbClr val="333333"/>
                </a:solidFill>
              </a:rPr>
              <a:t>any type at all</a:t>
            </a:r>
            <a:r>
              <a:rPr lang="en" sz="1150">
                <a:solidFill>
                  <a:srgbClr val="333333"/>
                </a:solidFill>
              </a:rPr>
              <a:t>, without the need for special constants.</a:t>
            </a:r>
            <a:endParaRPr>
              <a:solidFill>
                <a:srgbClr val="333333"/>
              </a:solidFill>
              <a:highlight>
                <a:srgbClr val="FFFFFF"/>
              </a:highlight>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0" name="Shape 1350"/>
        <p:cNvGrpSpPr/>
        <p:nvPr/>
      </p:nvGrpSpPr>
      <p:grpSpPr>
        <a:xfrm>
          <a:off x="0" y="0"/>
          <a:ext cx="0" cy="0"/>
          <a:chOff x="0" y="0"/>
          <a:chExt cx="0" cy="0"/>
        </a:xfrm>
      </p:grpSpPr>
      <p:sp>
        <p:nvSpPr>
          <p:cNvPr id="1351" name="Shape 1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2" name="Shape 1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Unlike stored instance properties, you must always give stored type properties a default value. This is because the type itself does not have an initializer that can assign a value to a stored type property at initialization time.</a:t>
            </a:r>
            <a:endParaRPr sz="1150">
              <a:solidFill>
                <a:srgbClr val="333333"/>
              </a:solidFill>
            </a:endParaRPr>
          </a:p>
          <a:p>
            <a:pPr indent="0" lvl="0" marL="0" rtl="0">
              <a:lnSpc>
                <a:spcPct val="115000"/>
              </a:lnSpc>
              <a:spcBef>
                <a:spcPts val="1100"/>
              </a:spcBef>
              <a:spcAft>
                <a:spcPts val="0"/>
              </a:spcAft>
              <a:buNone/>
            </a:pPr>
            <a:r>
              <a:rPr lang="en" sz="1150">
                <a:solidFill>
                  <a:srgbClr val="333333"/>
                </a:solidFill>
              </a:rPr>
              <a:t>Stored type properties are lazily initialized on their first access. They are guaranteed to be initialized only once, even when accessed by multiple threads simultaneously, and they do not need to be marked with the </a:t>
            </a:r>
            <a:r>
              <a:rPr lang="en" sz="1050">
                <a:solidFill>
                  <a:srgbClr val="666666"/>
                </a:solidFill>
                <a:latin typeface="Courier New"/>
                <a:ea typeface="Courier New"/>
                <a:cs typeface="Courier New"/>
                <a:sym typeface="Courier New"/>
              </a:rPr>
              <a:t>lazy</a:t>
            </a:r>
            <a:r>
              <a:rPr lang="en" sz="1150">
                <a:solidFill>
                  <a:srgbClr val="333333"/>
                </a:solidFill>
              </a:rPr>
              <a:t> modifier.</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6" name="Shape 1356"/>
        <p:cNvGrpSpPr/>
        <p:nvPr/>
      </p:nvGrpSpPr>
      <p:grpSpPr>
        <a:xfrm>
          <a:off x="0" y="0"/>
          <a:ext cx="0" cy="0"/>
          <a:chOff x="0" y="0"/>
          <a:chExt cx="0" cy="0"/>
        </a:xfrm>
      </p:grpSpPr>
      <p:sp>
        <p:nvSpPr>
          <p:cNvPr id="1357" name="Shape 1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8" name="Shape 13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The computed type property examples above are for read-only computed type properties, but you can also define read-write computed type properties with the same syntax as for computed instance properties.</a:t>
            </a:r>
            <a:endParaRPr sz="1150">
              <a:solidFill>
                <a:srgbClr val="333333"/>
              </a:solidFill>
            </a:endParaRPr>
          </a:p>
          <a:p>
            <a:pPr indent="0" lvl="0" marL="0" rtl="0">
              <a:lnSpc>
                <a:spcPct val="115000"/>
              </a:lnSpc>
              <a:spcBef>
                <a:spcPts val="0"/>
              </a:spcBef>
              <a:spcAft>
                <a:spcPts val="0"/>
              </a:spcAft>
              <a:buNone/>
            </a:pPr>
            <a:r>
              <a:t/>
            </a:r>
            <a:endParaRPr sz="750">
              <a:solidFill>
                <a:srgbClr val="777777"/>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2" name="Shape 1362"/>
        <p:cNvGrpSpPr/>
        <p:nvPr/>
      </p:nvGrpSpPr>
      <p:grpSpPr>
        <a:xfrm>
          <a:off x="0" y="0"/>
          <a:ext cx="0" cy="0"/>
          <a:chOff x="0" y="0"/>
          <a:chExt cx="0" cy="0"/>
        </a:xfrm>
      </p:grpSpPr>
      <p:sp>
        <p:nvSpPr>
          <p:cNvPr id="1363" name="Shape 1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4" name="Shape 13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8" name="Shape 1368"/>
        <p:cNvGrpSpPr/>
        <p:nvPr/>
      </p:nvGrpSpPr>
      <p:grpSpPr>
        <a:xfrm>
          <a:off x="0" y="0"/>
          <a:ext cx="0" cy="0"/>
          <a:chOff x="0" y="0"/>
          <a:chExt cx="0" cy="0"/>
        </a:xfrm>
      </p:grpSpPr>
      <p:sp>
        <p:nvSpPr>
          <p:cNvPr id="1369" name="Shape 1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0" name="Shape 1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5" name="Shape 1375"/>
        <p:cNvGrpSpPr/>
        <p:nvPr/>
      </p:nvGrpSpPr>
      <p:grpSpPr>
        <a:xfrm>
          <a:off x="0" y="0"/>
          <a:ext cx="0" cy="0"/>
          <a:chOff x="0" y="0"/>
          <a:chExt cx="0" cy="0"/>
        </a:xfrm>
      </p:grpSpPr>
      <p:sp>
        <p:nvSpPr>
          <p:cNvPr id="1376" name="Shape 1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7" name="Shape 1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In the first of these two checks, the </a:t>
            </a:r>
            <a:r>
              <a:rPr lang="en" sz="1050">
                <a:solidFill>
                  <a:srgbClr val="666666"/>
                </a:solidFill>
                <a:latin typeface="Courier New"/>
                <a:ea typeface="Courier New"/>
                <a:cs typeface="Courier New"/>
                <a:sym typeface="Courier New"/>
              </a:rPr>
              <a:t>didSet</a:t>
            </a:r>
            <a:r>
              <a:rPr lang="en" sz="1150">
                <a:solidFill>
                  <a:srgbClr val="333333"/>
                </a:solidFill>
              </a:rPr>
              <a:t> observer sets </a:t>
            </a:r>
            <a:r>
              <a:rPr lang="en" sz="1050">
                <a:solidFill>
                  <a:srgbClr val="666666"/>
                </a:solidFill>
                <a:latin typeface="Courier New"/>
                <a:ea typeface="Courier New"/>
                <a:cs typeface="Courier New"/>
                <a:sym typeface="Courier New"/>
              </a:rPr>
              <a:t>currentLevel</a:t>
            </a:r>
            <a:r>
              <a:rPr lang="en" sz="1150">
                <a:solidFill>
                  <a:srgbClr val="333333"/>
                </a:solidFill>
              </a:rPr>
              <a:t> to a different value. This does not, however, cause the observer to be called again.</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1" name="Shape 1381"/>
        <p:cNvGrpSpPr/>
        <p:nvPr/>
      </p:nvGrpSpPr>
      <p:grpSpPr>
        <a:xfrm>
          <a:off x="0" y="0"/>
          <a:ext cx="0" cy="0"/>
          <a:chOff x="0" y="0"/>
          <a:chExt cx="0" cy="0"/>
        </a:xfrm>
      </p:grpSpPr>
      <p:sp>
        <p:nvSpPr>
          <p:cNvPr id="1382" name="Shape 1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3" name="Shape 13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7" name="Shape 1387"/>
        <p:cNvGrpSpPr/>
        <p:nvPr/>
      </p:nvGrpSpPr>
      <p:grpSpPr>
        <a:xfrm>
          <a:off x="0" y="0"/>
          <a:ext cx="0" cy="0"/>
          <a:chOff x="0" y="0"/>
          <a:chExt cx="0" cy="0"/>
        </a:xfrm>
      </p:grpSpPr>
      <p:sp>
        <p:nvSpPr>
          <p:cNvPr id="1388" name="Shape 1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9" name="Shape 13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350">
                <a:solidFill>
                  <a:srgbClr val="333333"/>
                </a:solidFill>
                <a:highlight>
                  <a:srgbClr val="FFFFFF"/>
                </a:highlight>
              </a:rPr>
              <a:t>The fact that structures and enumerations can define methods in Swift is a major difference from C and Objective-C. In Objective-C, classes are the only types that can define methods. In Swift, you can choose whether to define a class, structure, or enumeration, and still have the flexibility to define methods on the type you create.</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3" name="Shape 1393"/>
        <p:cNvGrpSpPr/>
        <p:nvPr/>
      </p:nvGrpSpPr>
      <p:grpSpPr>
        <a:xfrm>
          <a:off x="0" y="0"/>
          <a:ext cx="0" cy="0"/>
          <a:chOff x="0" y="0"/>
          <a:chExt cx="0" cy="0"/>
        </a:xfrm>
      </p:grpSpPr>
      <p:sp>
        <p:nvSpPr>
          <p:cNvPr id="1394" name="Shape 1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5" name="Shape 13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9" name="Shape 1399"/>
        <p:cNvGrpSpPr/>
        <p:nvPr/>
      </p:nvGrpSpPr>
      <p:grpSpPr>
        <a:xfrm>
          <a:off x="0" y="0"/>
          <a:ext cx="0" cy="0"/>
          <a:chOff x="0" y="0"/>
          <a:chExt cx="0" cy="0"/>
        </a:xfrm>
      </p:grpSpPr>
      <p:sp>
        <p:nvSpPr>
          <p:cNvPr id="1400" name="Shape 14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1" name="Shape 14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5" name="Shape 1405"/>
        <p:cNvGrpSpPr/>
        <p:nvPr/>
      </p:nvGrpSpPr>
      <p:grpSpPr>
        <a:xfrm>
          <a:off x="0" y="0"/>
          <a:ext cx="0" cy="0"/>
          <a:chOff x="0" y="0"/>
          <a:chExt cx="0" cy="0"/>
        </a:xfrm>
      </p:grpSpPr>
      <p:sp>
        <p:nvSpPr>
          <p:cNvPr id="1406" name="Shape 1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7" name="Shape 14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You can’t use </a:t>
            </a:r>
            <a:r>
              <a:rPr lang="en" sz="1050">
                <a:solidFill>
                  <a:srgbClr val="666666"/>
                </a:solidFill>
                <a:latin typeface="Courier New"/>
                <a:ea typeface="Courier New"/>
                <a:cs typeface="Courier New"/>
                <a:sym typeface="Courier New"/>
              </a:rPr>
              <a:t>nil</a:t>
            </a:r>
            <a:r>
              <a:rPr lang="en" sz="1150">
                <a:solidFill>
                  <a:srgbClr val="333333"/>
                </a:solidFill>
              </a:rPr>
              <a:t> with nonoptional constants and variables. If a constant or variable in your code needs to work with the absence of a value under certain conditions, always declare it as an optional value of the appropriate type.</a:t>
            </a:r>
            <a:endParaRPr sz="1150">
              <a:solidFill>
                <a:srgbClr val="333333"/>
              </a:solidFill>
            </a:endParaRPr>
          </a:p>
          <a:p>
            <a:pPr indent="0" lvl="0" marL="0" rtl="0">
              <a:lnSpc>
                <a:spcPct val="115000"/>
              </a:lnSpc>
              <a:spcBef>
                <a:spcPts val="0"/>
              </a:spcBef>
              <a:spcAft>
                <a:spcPts val="0"/>
              </a:spcAft>
              <a:buNone/>
            </a:pPr>
            <a:r>
              <a:t/>
            </a:r>
            <a:endParaRPr sz="1150">
              <a:solidFill>
                <a:srgbClr val="333333"/>
              </a:solidFill>
            </a:endParaRPr>
          </a:p>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Swift’s </a:t>
            </a:r>
            <a:r>
              <a:rPr lang="en" sz="1050">
                <a:solidFill>
                  <a:srgbClr val="666666"/>
                </a:solidFill>
                <a:latin typeface="Courier New"/>
                <a:ea typeface="Courier New"/>
                <a:cs typeface="Courier New"/>
                <a:sym typeface="Courier New"/>
              </a:rPr>
              <a:t>nil</a:t>
            </a:r>
            <a:r>
              <a:rPr lang="en" sz="1150">
                <a:solidFill>
                  <a:srgbClr val="333333"/>
                </a:solidFill>
              </a:rPr>
              <a:t> isn’t the same as </a:t>
            </a:r>
            <a:r>
              <a:rPr lang="en" sz="1050">
                <a:solidFill>
                  <a:srgbClr val="666666"/>
                </a:solidFill>
                <a:latin typeface="Courier New"/>
                <a:ea typeface="Courier New"/>
                <a:cs typeface="Courier New"/>
                <a:sym typeface="Courier New"/>
              </a:rPr>
              <a:t>nil</a:t>
            </a:r>
            <a:r>
              <a:rPr lang="en" sz="1150">
                <a:solidFill>
                  <a:srgbClr val="333333"/>
                </a:solidFill>
              </a:rPr>
              <a:t> in Objective-C. In Objective-C, </a:t>
            </a:r>
            <a:r>
              <a:rPr lang="en" sz="1050">
                <a:solidFill>
                  <a:srgbClr val="666666"/>
                </a:solidFill>
                <a:latin typeface="Courier New"/>
                <a:ea typeface="Courier New"/>
                <a:cs typeface="Courier New"/>
                <a:sym typeface="Courier New"/>
              </a:rPr>
              <a:t>nil</a:t>
            </a:r>
            <a:r>
              <a:rPr lang="en" sz="1150">
                <a:solidFill>
                  <a:srgbClr val="333333"/>
                </a:solidFill>
              </a:rPr>
              <a:t> is a pointer to a nonexistent object. In Swift, </a:t>
            </a:r>
            <a:r>
              <a:rPr lang="en" sz="1050">
                <a:solidFill>
                  <a:srgbClr val="666666"/>
                </a:solidFill>
                <a:latin typeface="Courier New"/>
                <a:ea typeface="Courier New"/>
                <a:cs typeface="Courier New"/>
                <a:sym typeface="Courier New"/>
              </a:rPr>
              <a:t>nil</a:t>
            </a:r>
            <a:r>
              <a:rPr lang="en" sz="1150">
                <a:solidFill>
                  <a:srgbClr val="333333"/>
                </a:solidFill>
              </a:rPr>
              <a:t> isn’t a pointer—it’s the absence of a value of a certain type. Optionals of </a:t>
            </a:r>
            <a:r>
              <a:rPr i="1" lang="en" sz="1150">
                <a:solidFill>
                  <a:srgbClr val="333333"/>
                </a:solidFill>
              </a:rPr>
              <a:t>any</a:t>
            </a:r>
            <a:r>
              <a:rPr lang="en" sz="1150">
                <a:solidFill>
                  <a:srgbClr val="333333"/>
                </a:solidFill>
              </a:rPr>
              <a:t>type can be set to </a:t>
            </a:r>
            <a:r>
              <a:rPr lang="en" sz="1050">
                <a:solidFill>
                  <a:srgbClr val="666666"/>
                </a:solidFill>
                <a:latin typeface="Courier New"/>
                <a:ea typeface="Courier New"/>
                <a:cs typeface="Courier New"/>
                <a:sym typeface="Courier New"/>
              </a:rPr>
              <a:t>nil</a:t>
            </a:r>
            <a:r>
              <a:rPr lang="en" sz="1150">
                <a:solidFill>
                  <a:srgbClr val="333333"/>
                </a:solidFill>
              </a:rPr>
              <a:t>, not just object types.</a:t>
            </a:r>
            <a:endParaRPr sz="1150">
              <a:solidFill>
                <a:srgbClr val="333333"/>
              </a:solidFill>
            </a:endParaRPr>
          </a:p>
          <a:p>
            <a:pPr indent="0" lvl="0" marL="0" rtl="0">
              <a:lnSpc>
                <a:spcPct val="115000"/>
              </a:lnSpc>
              <a:spcBef>
                <a:spcPts val="0"/>
              </a:spcBef>
              <a:spcAft>
                <a:spcPts val="0"/>
              </a:spcAft>
              <a:buNone/>
            </a:pPr>
            <a:r>
              <a:t/>
            </a:r>
            <a:endParaRPr sz="1150">
              <a:solidFill>
                <a:srgbClr val="333333"/>
              </a:solidFill>
            </a:endParaRPr>
          </a:p>
          <a:p>
            <a:pPr indent="0" lvl="0" marL="0" rtl="0">
              <a:spcBef>
                <a:spcPts val="0"/>
              </a:spcBef>
              <a:spcAft>
                <a:spcPts val="0"/>
              </a:spcAft>
              <a:buNone/>
            </a:pPr>
            <a:r>
              <a:t/>
            </a:r>
            <a:endParaRPr sz="750">
              <a:solidFill>
                <a:srgbClr val="777777"/>
              </a:solidFill>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1" name="Shape 1411"/>
        <p:cNvGrpSpPr/>
        <p:nvPr/>
      </p:nvGrpSpPr>
      <p:grpSpPr>
        <a:xfrm>
          <a:off x="0" y="0"/>
          <a:ext cx="0" cy="0"/>
          <a:chOff x="0" y="0"/>
          <a:chExt cx="0" cy="0"/>
        </a:xfrm>
      </p:grpSpPr>
      <p:sp>
        <p:nvSpPr>
          <p:cNvPr id="1412" name="Shape 1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3" name="Shape 14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7" name="Shape 1417"/>
        <p:cNvGrpSpPr/>
        <p:nvPr/>
      </p:nvGrpSpPr>
      <p:grpSpPr>
        <a:xfrm>
          <a:off x="0" y="0"/>
          <a:ext cx="0" cy="0"/>
          <a:chOff x="0" y="0"/>
          <a:chExt cx="0" cy="0"/>
        </a:xfrm>
      </p:grpSpPr>
      <p:sp>
        <p:nvSpPr>
          <p:cNvPr id="1418" name="Shape 14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9" name="Shape 14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3" name="Shape 1423"/>
        <p:cNvGrpSpPr/>
        <p:nvPr/>
      </p:nvGrpSpPr>
      <p:grpSpPr>
        <a:xfrm>
          <a:off x="0" y="0"/>
          <a:ext cx="0" cy="0"/>
          <a:chOff x="0" y="0"/>
          <a:chExt cx="0" cy="0"/>
        </a:xfrm>
      </p:grpSpPr>
      <p:sp>
        <p:nvSpPr>
          <p:cNvPr id="1424" name="Shape 14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5" name="Shape 14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9" name="Shape 1429"/>
        <p:cNvGrpSpPr/>
        <p:nvPr/>
      </p:nvGrpSpPr>
      <p:grpSpPr>
        <a:xfrm>
          <a:off x="0" y="0"/>
          <a:ext cx="0" cy="0"/>
          <a:chOff x="0" y="0"/>
          <a:chExt cx="0" cy="0"/>
        </a:xfrm>
      </p:grpSpPr>
      <p:sp>
        <p:nvSpPr>
          <p:cNvPr id="1430" name="Shape 1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1" name="Shape 14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5" name="Shape 1435"/>
        <p:cNvGrpSpPr/>
        <p:nvPr/>
      </p:nvGrpSpPr>
      <p:grpSpPr>
        <a:xfrm>
          <a:off x="0" y="0"/>
          <a:ext cx="0" cy="0"/>
          <a:chOff x="0" y="0"/>
          <a:chExt cx="0" cy="0"/>
        </a:xfrm>
      </p:grpSpPr>
      <p:sp>
        <p:nvSpPr>
          <p:cNvPr id="1436" name="Shape 1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7" name="Shape 14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350">
                <a:solidFill>
                  <a:srgbClr val="333333"/>
                </a:solidFill>
                <a:highlight>
                  <a:srgbClr val="FFFFFF"/>
                </a:highlight>
              </a:rPr>
              <a:t>This example defines an enumeration for a three-state switch. The switch cycles between three different power states (</a:t>
            </a:r>
            <a:r>
              <a:rPr lang="en" sz="1000">
                <a:solidFill>
                  <a:srgbClr val="666666"/>
                </a:solidFill>
                <a:latin typeface="Courier New"/>
                <a:ea typeface="Courier New"/>
                <a:cs typeface="Courier New"/>
                <a:sym typeface="Courier New"/>
              </a:rPr>
              <a:t>off</a:t>
            </a:r>
            <a:r>
              <a:rPr lang="en" sz="1350">
                <a:solidFill>
                  <a:srgbClr val="333333"/>
                </a:solidFill>
                <a:highlight>
                  <a:srgbClr val="FFFFFF"/>
                </a:highlight>
              </a:rPr>
              <a:t>, </a:t>
            </a:r>
            <a:r>
              <a:rPr lang="en" sz="1000">
                <a:solidFill>
                  <a:srgbClr val="666666"/>
                </a:solidFill>
                <a:latin typeface="Courier New"/>
                <a:ea typeface="Courier New"/>
                <a:cs typeface="Courier New"/>
                <a:sym typeface="Courier New"/>
              </a:rPr>
              <a:t>low</a:t>
            </a:r>
            <a:r>
              <a:rPr lang="en" sz="1350">
                <a:solidFill>
                  <a:srgbClr val="333333"/>
                </a:solidFill>
                <a:highlight>
                  <a:srgbClr val="FFFFFF"/>
                </a:highlight>
              </a:rPr>
              <a:t> and </a:t>
            </a:r>
            <a:r>
              <a:rPr lang="en" sz="1000">
                <a:solidFill>
                  <a:srgbClr val="666666"/>
                </a:solidFill>
                <a:latin typeface="Courier New"/>
                <a:ea typeface="Courier New"/>
                <a:cs typeface="Courier New"/>
                <a:sym typeface="Courier New"/>
              </a:rPr>
              <a:t>high</a:t>
            </a:r>
            <a:r>
              <a:rPr lang="en" sz="1350">
                <a:solidFill>
                  <a:srgbClr val="333333"/>
                </a:solidFill>
                <a:highlight>
                  <a:srgbClr val="FFFFFF"/>
                </a:highlight>
              </a:rPr>
              <a:t>) every time its </a:t>
            </a:r>
            <a:r>
              <a:rPr lang="en" sz="1000">
                <a:solidFill>
                  <a:srgbClr val="666666"/>
                </a:solidFill>
                <a:latin typeface="Courier New"/>
                <a:ea typeface="Courier New"/>
                <a:cs typeface="Courier New"/>
                <a:sym typeface="Courier New"/>
              </a:rPr>
              <a:t>next()</a:t>
            </a:r>
            <a:r>
              <a:rPr lang="en" sz="1350">
                <a:solidFill>
                  <a:srgbClr val="333333"/>
                </a:solidFill>
                <a:highlight>
                  <a:srgbClr val="FFFFFF"/>
                </a:highlight>
              </a:rPr>
              <a:t> method is called.</a:t>
            </a:r>
            <a:endParaRPr>
              <a:solidFill>
                <a:srgbClr val="333333"/>
              </a:solidFill>
              <a:highlight>
                <a:srgbClr val="FFFFFF"/>
              </a:highlight>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1" name="Shape 1441"/>
        <p:cNvGrpSpPr/>
        <p:nvPr/>
      </p:nvGrpSpPr>
      <p:grpSpPr>
        <a:xfrm>
          <a:off x="0" y="0"/>
          <a:ext cx="0" cy="0"/>
          <a:chOff x="0" y="0"/>
          <a:chExt cx="0" cy="0"/>
        </a:xfrm>
      </p:grpSpPr>
      <p:sp>
        <p:nvSpPr>
          <p:cNvPr id="1442" name="Shape 1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3" name="Shape 14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350">
                <a:solidFill>
                  <a:srgbClr val="333333"/>
                </a:solidFill>
                <a:highlight>
                  <a:srgbClr val="FFFFFF"/>
                </a:highlight>
              </a:rPr>
              <a:t>Instance methods, as described above, are methods that are called on an instance of a particular type. You can also define methods that are called on the type itself. These kinds of methods are called </a:t>
            </a:r>
            <a:r>
              <a:rPr i="1" lang="en" sz="1350">
                <a:solidFill>
                  <a:srgbClr val="333333"/>
                </a:solidFill>
              </a:rPr>
              <a:t>type methods</a:t>
            </a:r>
            <a:r>
              <a:rPr lang="en" sz="1350">
                <a:solidFill>
                  <a:srgbClr val="333333"/>
                </a:solidFill>
                <a:highlight>
                  <a:srgbClr val="FFFFFF"/>
                </a:highlight>
              </a:rPr>
              <a:t>. You indicate type methods by writing the </a:t>
            </a:r>
            <a:r>
              <a:rPr lang="en" sz="1000">
                <a:solidFill>
                  <a:srgbClr val="666666"/>
                </a:solidFill>
                <a:latin typeface="Courier New"/>
                <a:ea typeface="Courier New"/>
                <a:cs typeface="Courier New"/>
                <a:sym typeface="Courier New"/>
              </a:rPr>
              <a:t>static</a:t>
            </a:r>
            <a:r>
              <a:rPr lang="en" sz="1350">
                <a:solidFill>
                  <a:srgbClr val="333333"/>
                </a:solidFill>
                <a:highlight>
                  <a:srgbClr val="FFFFFF"/>
                </a:highlight>
              </a:rPr>
              <a:t> keyword before the method’s </a:t>
            </a:r>
            <a:r>
              <a:rPr lang="en" sz="1000">
                <a:solidFill>
                  <a:srgbClr val="666666"/>
                </a:solidFill>
                <a:latin typeface="Courier New"/>
                <a:ea typeface="Courier New"/>
                <a:cs typeface="Courier New"/>
                <a:sym typeface="Courier New"/>
              </a:rPr>
              <a:t>func</a:t>
            </a:r>
            <a:r>
              <a:rPr lang="en" sz="1350">
                <a:solidFill>
                  <a:srgbClr val="333333"/>
                </a:solidFill>
                <a:highlight>
                  <a:srgbClr val="FFFFFF"/>
                </a:highlight>
              </a:rPr>
              <a:t> keyword. Classes may also use the </a:t>
            </a:r>
            <a:r>
              <a:rPr lang="en" sz="1000">
                <a:solidFill>
                  <a:srgbClr val="666666"/>
                </a:solidFill>
                <a:latin typeface="Courier New"/>
                <a:ea typeface="Courier New"/>
                <a:cs typeface="Courier New"/>
                <a:sym typeface="Courier New"/>
              </a:rPr>
              <a:t>class</a:t>
            </a:r>
            <a:r>
              <a:rPr lang="en" sz="1350">
                <a:solidFill>
                  <a:srgbClr val="333333"/>
                </a:solidFill>
                <a:highlight>
                  <a:srgbClr val="FFFFFF"/>
                </a:highlight>
              </a:rPr>
              <a:t> keyword to allow subclasses to override the superclass’s implementation of that method.</a:t>
            </a:r>
            <a:endParaRPr sz="1350">
              <a:solidFill>
                <a:srgbClr val="333333"/>
              </a:solidFill>
              <a:highlight>
                <a:srgbClr val="FFFFFF"/>
              </a:highlight>
            </a:endParaRPr>
          </a:p>
          <a:p>
            <a:pPr indent="0" lvl="0" marL="0">
              <a:spcBef>
                <a:spcPts val="0"/>
              </a:spcBef>
              <a:spcAft>
                <a:spcPts val="0"/>
              </a:spcAft>
              <a:buNone/>
            </a:pPr>
            <a:r>
              <a:t/>
            </a:r>
            <a:endParaRPr sz="1350">
              <a:solidFill>
                <a:srgbClr val="333333"/>
              </a:solidFill>
              <a:highlight>
                <a:srgbClr val="FFFFFF"/>
              </a:highlight>
            </a:endParaRPr>
          </a:p>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In Objective-C, you can define type-level methods only for Objective-C classes. In Swift, you can define type-level methods for all classes, structures, and enumerations. Each type method is explicitly scoped to the type it supports.</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7" name="Shape 1447"/>
        <p:cNvGrpSpPr/>
        <p:nvPr/>
      </p:nvGrpSpPr>
      <p:grpSpPr>
        <a:xfrm>
          <a:off x="0" y="0"/>
          <a:ext cx="0" cy="0"/>
          <a:chOff x="0" y="0"/>
          <a:chExt cx="0" cy="0"/>
        </a:xfrm>
      </p:grpSpPr>
      <p:sp>
        <p:nvSpPr>
          <p:cNvPr id="1448" name="Shape 1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9" name="Shape 14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3" name="Shape 1453"/>
        <p:cNvGrpSpPr/>
        <p:nvPr/>
      </p:nvGrpSpPr>
      <p:grpSpPr>
        <a:xfrm>
          <a:off x="0" y="0"/>
          <a:ext cx="0" cy="0"/>
          <a:chOff x="0" y="0"/>
          <a:chExt cx="0" cy="0"/>
        </a:xfrm>
      </p:grpSpPr>
      <p:sp>
        <p:nvSpPr>
          <p:cNvPr id="1454" name="Shape 1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5" name="Shape 14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9" name="Shape 1459"/>
        <p:cNvGrpSpPr/>
        <p:nvPr/>
      </p:nvGrpSpPr>
      <p:grpSpPr>
        <a:xfrm>
          <a:off x="0" y="0"/>
          <a:ext cx="0" cy="0"/>
          <a:chOff x="0" y="0"/>
          <a:chExt cx="0" cy="0"/>
        </a:xfrm>
      </p:grpSpPr>
      <p:sp>
        <p:nvSpPr>
          <p:cNvPr id="1460" name="Shape 1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1" name="Shape 14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5" name="Shape 1465"/>
        <p:cNvGrpSpPr/>
        <p:nvPr/>
      </p:nvGrpSpPr>
      <p:grpSpPr>
        <a:xfrm>
          <a:off x="0" y="0"/>
          <a:ext cx="0" cy="0"/>
          <a:chOff x="0" y="0"/>
          <a:chExt cx="0" cy="0"/>
        </a:xfrm>
      </p:grpSpPr>
      <p:sp>
        <p:nvSpPr>
          <p:cNvPr id="1466" name="Shape 1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7" name="Shape 14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Trying to use </a:t>
            </a:r>
            <a:r>
              <a:rPr lang="en" sz="1050">
                <a:solidFill>
                  <a:srgbClr val="666666"/>
                </a:solidFill>
                <a:latin typeface="Courier New"/>
                <a:ea typeface="Courier New"/>
                <a:cs typeface="Courier New"/>
                <a:sym typeface="Courier New"/>
              </a:rPr>
              <a:t>!</a:t>
            </a:r>
            <a:r>
              <a:rPr lang="en" sz="1150">
                <a:solidFill>
                  <a:srgbClr val="333333"/>
                </a:solidFill>
              </a:rPr>
              <a:t> to access a nonexistent optional value triggers a runtime error. Always make sure that an optional contains a non-</a:t>
            </a:r>
            <a:r>
              <a:rPr lang="en" sz="1050">
                <a:solidFill>
                  <a:srgbClr val="666666"/>
                </a:solidFill>
                <a:latin typeface="Courier New"/>
                <a:ea typeface="Courier New"/>
                <a:cs typeface="Courier New"/>
                <a:sym typeface="Courier New"/>
              </a:rPr>
              <a:t>nil</a:t>
            </a:r>
            <a:r>
              <a:rPr lang="en" sz="1150">
                <a:solidFill>
                  <a:srgbClr val="333333"/>
                </a:solidFill>
              </a:rPr>
              <a:t> value before using </a:t>
            </a:r>
            <a:r>
              <a:rPr lang="en" sz="1050">
                <a:solidFill>
                  <a:srgbClr val="666666"/>
                </a:solidFill>
                <a:latin typeface="Courier New"/>
                <a:ea typeface="Courier New"/>
                <a:cs typeface="Courier New"/>
                <a:sym typeface="Courier New"/>
              </a:rPr>
              <a:t>!</a:t>
            </a:r>
            <a:r>
              <a:rPr lang="en" sz="1150">
                <a:solidFill>
                  <a:srgbClr val="333333"/>
                </a:solidFill>
              </a:rPr>
              <a:t> to force-unwrap its value.</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1" name="Shape 1471"/>
        <p:cNvGrpSpPr/>
        <p:nvPr/>
      </p:nvGrpSpPr>
      <p:grpSpPr>
        <a:xfrm>
          <a:off x="0" y="0"/>
          <a:ext cx="0" cy="0"/>
          <a:chOff x="0" y="0"/>
          <a:chExt cx="0" cy="0"/>
        </a:xfrm>
      </p:grpSpPr>
      <p:sp>
        <p:nvSpPr>
          <p:cNvPr id="1472" name="Shape 1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3" name="Shape 14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Swift classes do not inherit from a universal base class. Classes you define without specifying a superclass automatically become base classes for you to build upon.</a:t>
            </a:r>
            <a:br>
              <a:rPr lang="en" sz="1150">
                <a:solidFill>
                  <a:srgbClr val="333333"/>
                </a:solidFill>
              </a:rPr>
            </a:br>
            <a:br>
              <a:rPr lang="en" sz="1150">
                <a:solidFill>
                  <a:srgbClr val="333333"/>
                </a:solidFill>
              </a:rPr>
            </a:br>
            <a:r>
              <a:rPr lang="en" sz="1350">
                <a:solidFill>
                  <a:srgbClr val="333333"/>
                </a:solidFill>
                <a:highlight>
                  <a:srgbClr val="FFFFFF"/>
                </a:highlight>
              </a:rPr>
              <a:t>The example below defines a base class called </a:t>
            </a:r>
            <a:r>
              <a:rPr lang="en" sz="1000">
                <a:solidFill>
                  <a:srgbClr val="666666"/>
                </a:solidFill>
                <a:latin typeface="Courier New"/>
                <a:ea typeface="Courier New"/>
                <a:cs typeface="Courier New"/>
                <a:sym typeface="Courier New"/>
              </a:rPr>
              <a:t>Vehicle</a:t>
            </a:r>
            <a:r>
              <a:rPr lang="en" sz="1350">
                <a:solidFill>
                  <a:srgbClr val="333333"/>
                </a:solidFill>
                <a:highlight>
                  <a:srgbClr val="FFFFFF"/>
                </a:highlight>
              </a:rPr>
              <a:t>. This base class defines a stored property called </a:t>
            </a:r>
            <a:r>
              <a:rPr lang="en" sz="1000">
                <a:solidFill>
                  <a:srgbClr val="666666"/>
                </a:solidFill>
                <a:latin typeface="Courier New"/>
                <a:ea typeface="Courier New"/>
                <a:cs typeface="Courier New"/>
                <a:sym typeface="Courier New"/>
              </a:rPr>
              <a:t>currentSpeed</a:t>
            </a:r>
            <a:r>
              <a:rPr lang="en" sz="1350">
                <a:solidFill>
                  <a:srgbClr val="333333"/>
                </a:solidFill>
                <a:highlight>
                  <a:srgbClr val="FFFFFF"/>
                </a:highlight>
              </a:rPr>
              <a:t>, with a default value of </a:t>
            </a:r>
            <a:r>
              <a:rPr lang="en" sz="1000">
                <a:solidFill>
                  <a:srgbClr val="666666"/>
                </a:solidFill>
                <a:latin typeface="Courier New"/>
                <a:ea typeface="Courier New"/>
                <a:cs typeface="Courier New"/>
                <a:sym typeface="Courier New"/>
              </a:rPr>
              <a:t>0.0</a:t>
            </a:r>
            <a:r>
              <a:rPr lang="en" sz="1350">
                <a:solidFill>
                  <a:srgbClr val="333333"/>
                </a:solidFill>
                <a:highlight>
                  <a:srgbClr val="FFFFFF"/>
                </a:highlight>
              </a:rPr>
              <a:t> (inferring a property type of </a:t>
            </a:r>
            <a:r>
              <a:rPr lang="en" sz="1000">
                <a:solidFill>
                  <a:srgbClr val="666666"/>
                </a:solidFill>
                <a:latin typeface="Courier New"/>
                <a:ea typeface="Courier New"/>
                <a:cs typeface="Courier New"/>
                <a:sym typeface="Courier New"/>
              </a:rPr>
              <a:t>Double</a:t>
            </a:r>
            <a:r>
              <a:rPr lang="en" sz="1350">
                <a:solidFill>
                  <a:srgbClr val="333333"/>
                </a:solidFill>
                <a:highlight>
                  <a:srgbClr val="FFFFFF"/>
                </a:highlight>
              </a:rPr>
              <a:t>). The </a:t>
            </a:r>
            <a:r>
              <a:rPr lang="en" sz="1000">
                <a:solidFill>
                  <a:srgbClr val="666666"/>
                </a:solidFill>
                <a:latin typeface="Courier New"/>
                <a:ea typeface="Courier New"/>
                <a:cs typeface="Courier New"/>
                <a:sym typeface="Courier New"/>
              </a:rPr>
              <a:t>currentSpeed</a:t>
            </a:r>
            <a:r>
              <a:rPr lang="en" sz="1350">
                <a:solidFill>
                  <a:srgbClr val="333333"/>
                </a:solidFill>
                <a:highlight>
                  <a:srgbClr val="FFFFFF"/>
                </a:highlight>
              </a:rPr>
              <a:t> property’s value is used by a read-only computed </a:t>
            </a:r>
            <a:r>
              <a:rPr lang="en" sz="1000">
                <a:solidFill>
                  <a:srgbClr val="666666"/>
                </a:solidFill>
                <a:latin typeface="Courier New"/>
                <a:ea typeface="Courier New"/>
                <a:cs typeface="Courier New"/>
                <a:sym typeface="Courier New"/>
              </a:rPr>
              <a:t>String</a:t>
            </a:r>
            <a:r>
              <a:rPr lang="en" sz="1350">
                <a:solidFill>
                  <a:srgbClr val="333333"/>
                </a:solidFill>
                <a:highlight>
                  <a:srgbClr val="FFFFFF"/>
                </a:highlight>
              </a:rPr>
              <a:t>property called </a:t>
            </a:r>
            <a:r>
              <a:rPr lang="en" sz="1000">
                <a:solidFill>
                  <a:srgbClr val="666666"/>
                </a:solidFill>
                <a:latin typeface="Courier New"/>
                <a:ea typeface="Courier New"/>
                <a:cs typeface="Courier New"/>
                <a:sym typeface="Courier New"/>
              </a:rPr>
              <a:t>description</a:t>
            </a:r>
            <a:r>
              <a:rPr lang="en" sz="1350">
                <a:solidFill>
                  <a:srgbClr val="333333"/>
                </a:solidFill>
                <a:highlight>
                  <a:srgbClr val="FFFFFF"/>
                </a:highlight>
              </a:rPr>
              <a:t> to create a description of the vehicle.</a:t>
            </a:r>
            <a:endParaRPr sz="1150">
              <a:solidFill>
                <a:srgbClr val="333333"/>
              </a:solidFill>
            </a:endParaRPr>
          </a:p>
          <a:p>
            <a:pPr indent="0" lvl="0" marL="0" rtl="0">
              <a:spcBef>
                <a:spcPts val="0"/>
              </a:spcBef>
              <a:spcAft>
                <a:spcPts val="0"/>
              </a:spcAft>
              <a:buNone/>
            </a:pPr>
            <a:r>
              <a:t/>
            </a:r>
            <a:endParaRPr sz="750">
              <a:solidFill>
                <a:srgbClr val="777777"/>
              </a:solidFill>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7" name="Shape 1477"/>
        <p:cNvGrpSpPr/>
        <p:nvPr/>
      </p:nvGrpSpPr>
      <p:grpSpPr>
        <a:xfrm>
          <a:off x="0" y="0"/>
          <a:ext cx="0" cy="0"/>
          <a:chOff x="0" y="0"/>
          <a:chExt cx="0" cy="0"/>
        </a:xfrm>
      </p:grpSpPr>
      <p:sp>
        <p:nvSpPr>
          <p:cNvPr id="1478" name="Shape 14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9" name="Shape 14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i="1" lang="en" sz="1350">
                <a:solidFill>
                  <a:srgbClr val="333333"/>
                </a:solidFill>
              </a:rPr>
              <a:t>Subclassing</a:t>
            </a:r>
            <a:r>
              <a:rPr lang="en" sz="1350">
                <a:solidFill>
                  <a:srgbClr val="333333"/>
                </a:solidFill>
                <a:highlight>
                  <a:srgbClr val="FFFFFF"/>
                </a:highlight>
              </a:rPr>
              <a:t> is the act of basing a new class on an existing class. The subclass inherits characteristics from the existing class, which you can then refine. You can also add new characteristics to the subclass.</a:t>
            </a:r>
            <a:endParaRPr sz="750">
              <a:solidFill>
                <a:srgbClr val="777777"/>
              </a:solidFill>
            </a:endParaRPr>
          </a:p>
          <a:p>
            <a:pPr indent="0" lvl="0" marL="0" rtl="0">
              <a:spcBef>
                <a:spcPts val="0"/>
              </a:spcBef>
              <a:spcAft>
                <a:spcPts val="0"/>
              </a:spcAft>
              <a:buNone/>
            </a:pPr>
            <a:r>
              <a:t/>
            </a:r>
            <a:endParaRPr sz="750">
              <a:solidFill>
                <a:srgbClr val="777777"/>
              </a:solidFill>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3" name="Shape 1483"/>
        <p:cNvGrpSpPr/>
        <p:nvPr/>
      </p:nvGrpSpPr>
      <p:grpSpPr>
        <a:xfrm>
          <a:off x="0" y="0"/>
          <a:ext cx="0" cy="0"/>
          <a:chOff x="0" y="0"/>
          <a:chExt cx="0" cy="0"/>
        </a:xfrm>
      </p:grpSpPr>
      <p:sp>
        <p:nvSpPr>
          <p:cNvPr id="1484" name="Shape 1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5" name="Shape 14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sz="1350">
                <a:solidFill>
                  <a:srgbClr val="333333"/>
                </a:solidFill>
              </a:rPr>
              <a:t>Subclassing</a:t>
            </a:r>
            <a:r>
              <a:rPr lang="en" sz="1350">
                <a:solidFill>
                  <a:srgbClr val="333333"/>
                </a:solidFill>
                <a:highlight>
                  <a:srgbClr val="FFFFFF"/>
                </a:highlight>
              </a:rPr>
              <a:t> is the act of basing a new class on an existing class. The subclass inherits characteristics from the existing class, which you can then refine. You can also add new characteristics to the subclass.</a:t>
            </a:r>
            <a:endParaRPr sz="750">
              <a:solidFill>
                <a:srgbClr val="777777"/>
              </a:solidFill>
            </a:endParaRPr>
          </a:p>
          <a:p>
            <a:pPr indent="0" lvl="0" marL="0" rtl="0">
              <a:spcBef>
                <a:spcPts val="0"/>
              </a:spcBef>
              <a:spcAft>
                <a:spcPts val="0"/>
              </a:spcAft>
              <a:buNone/>
            </a:pPr>
            <a:r>
              <a:t/>
            </a:r>
            <a:endParaRPr sz="750">
              <a:solidFill>
                <a:srgbClr val="777777"/>
              </a:solidFill>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9" name="Shape 1489"/>
        <p:cNvGrpSpPr/>
        <p:nvPr/>
      </p:nvGrpSpPr>
      <p:grpSpPr>
        <a:xfrm>
          <a:off x="0" y="0"/>
          <a:ext cx="0" cy="0"/>
          <a:chOff x="0" y="0"/>
          <a:chExt cx="0" cy="0"/>
        </a:xfrm>
      </p:grpSpPr>
      <p:sp>
        <p:nvSpPr>
          <p:cNvPr id="1490" name="Shape 14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1" name="Shape 14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350">
                <a:solidFill>
                  <a:srgbClr val="333333"/>
                </a:solidFill>
                <a:highlight>
                  <a:srgbClr val="FFFFFF"/>
                </a:highlight>
              </a:rPr>
              <a:t>A subclass can provide its own custom implementation of an instance method, type method, instance property, type property, or subscript that it would otherwise inherit from a superclass. This is known as </a:t>
            </a:r>
            <a:r>
              <a:rPr i="1" lang="en" sz="1350">
                <a:solidFill>
                  <a:srgbClr val="333333"/>
                </a:solidFill>
              </a:rPr>
              <a:t>overriding</a:t>
            </a:r>
            <a:r>
              <a:rPr lang="en" sz="1350">
                <a:solidFill>
                  <a:srgbClr val="333333"/>
                </a:solidFill>
                <a:highlight>
                  <a:srgbClr val="FFFFFF"/>
                </a:highlight>
              </a:rPr>
              <a:t>.</a:t>
            </a:r>
            <a:endParaRPr sz="750">
              <a:solidFill>
                <a:srgbClr val="777777"/>
              </a:solidFill>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5" name="Shape 1495"/>
        <p:cNvGrpSpPr/>
        <p:nvPr/>
      </p:nvGrpSpPr>
      <p:grpSpPr>
        <a:xfrm>
          <a:off x="0" y="0"/>
          <a:ext cx="0" cy="0"/>
          <a:chOff x="0" y="0"/>
          <a:chExt cx="0" cy="0"/>
        </a:xfrm>
      </p:grpSpPr>
      <p:sp>
        <p:nvSpPr>
          <p:cNvPr id="1496" name="Shape 14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7" name="Shape 14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350">
                <a:solidFill>
                  <a:srgbClr val="333333"/>
                </a:solidFill>
                <a:highlight>
                  <a:srgbClr val="FFFFFF"/>
                </a:highlight>
              </a:rPr>
              <a:t>You can override an inherited instance or type method to provide a tailored or alternative implementation of the method within your subclass.</a:t>
            </a:r>
            <a:endParaRPr sz="1350">
              <a:solidFill>
                <a:srgbClr val="333333"/>
              </a:solidFill>
              <a:highlight>
                <a:srgbClr val="FFFFFF"/>
              </a:highlight>
            </a:endParaRPr>
          </a:p>
          <a:p>
            <a:pPr indent="0" lvl="0" marL="0">
              <a:spcBef>
                <a:spcPts val="0"/>
              </a:spcBef>
              <a:spcAft>
                <a:spcPts val="0"/>
              </a:spcAft>
              <a:buNone/>
            </a:pPr>
            <a:r>
              <a:t/>
            </a:r>
            <a:endParaRPr sz="1350">
              <a:solidFill>
                <a:srgbClr val="333333"/>
              </a:solidFill>
              <a:highlight>
                <a:srgbClr val="FFFFFF"/>
              </a:highlight>
            </a:endParaRPr>
          </a:p>
          <a:p>
            <a:pPr indent="0" lvl="0" marL="0" rtl="0">
              <a:spcBef>
                <a:spcPts val="0"/>
              </a:spcBef>
              <a:spcAft>
                <a:spcPts val="0"/>
              </a:spcAft>
              <a:buNone/>
            </a:pPr>
            <a:r>
              <a:rPr lang="en" sz="1350">
                <a:solidFill>
                  <a:srgbClr val="333333"/>
                </a:solidFill>
                <a:highlight>
                  <a:srgbClr val="FFFFFF"/>
                </a:highlight>
              </a:rPr>
              <a:t>The following example defines a new subclass of </a:t>
            </a:r>
            <a:r>
              <a:rPr lang="en" sz="1000">
                <a:solidFill>
                  <a:srgbClr val="666666"/>
                </a:solidFill>
                <a:latin typeface="Courier New"/>
                <a:ea typeface="Courier New"/>
                <a:cs typeface="Courier New"/>
                <a:sym typeface="Courier New"/>
              </a:rPr>
              <a:t>Vehicle</a:t>
            </a:r>
            <a:r>
              <a:rPr lang="en" sz="1350">
                <a:solidFill>
                  <a:srgbClr val="333333"/>
                </a:solidFill>
                <a:highlight>
                  <a:srgbClr val="FFFFFF"/>
                </a:highlight>
              </a:rPr>
              <a:t> called </a:t>
            </a:r>
            <a:r>
              <a:rPr lang="en" sz="1000">
                <a:solidFill>
                  <a:srgbClr val="666666"/>
                </a:solidFill>
                <a:latin typeface="Courier New"/>
                <a:ea typeface="Courier New"/>
                <a:cs typeface="Courier New"/>
                <a:sym typeface="Courier New"/>
              </a:rPr>
              <a:t>Train</a:t>
            </a:r>
            <a:r>
              <a:rPr lang="en" sz="1350">
                <a:solidFill>
                  <a:srgbClr val="333333"/>
                </a:solidFill>
                <a:highlight>
                  <a:srgbClr val="FFFFFF"/>
                </a:highlight>
              </a:rPr>
              <a:t>, which overrides the </a:t>
            </a:r>
            <a:r>
              <a:rPr lang="en" sz="1000">
                <a:solidFill>
                  <a:srgbClr val="666666"/>
                </a:solidFill>
                <a:latin typeface="Courier New"/>
                <a:ea typeface="Courier New"/>
                <a:cs typeface="Courier New"/>
                <a:sym typeface="Courier New"/>
              </a:rPr>
              <a:t>makeNoise()</a:t>
            </a:r>
            <a:r>
              <a:rPr lang="en" sz="1350">
                <a:solidFill>
                  <a:srgbClr val="333333"/>
                </a:solidFill>
                <a:highlight>
                  <a:srgbClr val="FFFFFF"/>
                </a:highlight>
              </a:rPr>
              <a:t> method that </a:t>
            </a:r>
            <a:r>
              <a:rPr lang="en" sz="1000">
                <a:solidFill>
                  <a:srgbClr val="666666"/>
                </a:solidFill>
                <a:latin typeface="Courier New"/>
                <a:ea typeface="Courier New"/>
                <a:cs typeface="Courier New"/>
                <a:sym typeface="Courier New"/>
              </a:rPr>
              <a:t>Train</a:t>
            </a:r>
            <a:r>
              <a:rPr lang="en" sz="1350">
                <a:solidFill>
                  <a:srgbClr val="333333"/>
                </a:solidFill>
                <a:highlight>
                  <a:srgbClr val="FFFFFF"/>
                </a:highlight>
              </a:rPr>
              <a:t> inherits from </a:t>
            </a:r>
            <a:r>
              <a:rPr lang="en" sz="1000">
                <a:solidFill>
                  <a:srgbClr val="666666"/>
                </a:solidFill>
                <a:latin typeface="Courier New"/>
                <a:ea typeface="Courier New"/>
                <a:cs typeface="Courier New"/>
                <a:sym typeface="Courier New"/>
              </a:rPr>
              <a:t>Vehicle</a:t>
            </a:r>
            <a:r>
              <a:rPr lang="en" sz="1350">
                <a:solidFill>
                  <a:srgbClr val="333333"/>
                </a:solidFill>
                <a:highlight>
                  <a:srgbClr val="FFFFFF"/>
                </a:highlight>
              </a:rPr>
              <a:t>:</a:t>
            </a:r>
            <a:endParaRPr sz="1350">
              <a:solidFill>
                <a:srgbClr val="333333"/>
              </a:solidFill>
              <a:highlight>
                <a:srgbClr val="FFFFFF"/>
              </a:highlight>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1" name="Shape 1501"/>
        <p:cNvGrpSpPr/>
        <p:nvPr/>
      </p:nvGrpSpPr>
      <p:grpSpPr>
        <a:xfrm>
          <a:off x="0" y="0"/>
          <a:ext cx="0" cy="0"/>
          <a:chOff x="0" y="0"/>
          <a:chExt cx="0" cy="0"/>
        </a:xfrm>
      </p:grpSpPr>
      <p:sp>
        <p:nvSpPr>
          <p:cNvPr id="1502" name="Shape 15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3" name="Shape 15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350">
                <a:solidFill>
                  <a:srgbClr val="333333"/>
                </a:solidFill>
                <a:highlight>
                  <a:srgbClr val="FFFFFF"/>
                </a:highlight>
              </a:rPr>
              <a:t>You can provide a custom getter (and setter, if appropriate) to override </a:t>
            </a:r>
            <a:r>
              <a:rPr i="1" lang="en" sz="1350">
                <a:solidFill>
                  <a:srgbClr val="333333"/>
                </a:solidFill>
              </a:rPr>
              <a:t>any</a:t>
            </a:r>
            <a:r>
              <a:rPr lang="en" sz="1350">
                <a:solidFill>
                  <a:srgbClr val="333333"/>
                </a:solidFill>
                <a:highlight>
                  <a:srgbClr val="FFFFFF"/>
                </a:highlight>
              </a:rPr>
              <a:t> inherited property, regardless of whether the inherited property is implemented as a stored or computed property at source.</a:t>
            </a:r>
            <a:endParaRPr sz="1350">
              <a:solidFill>
                <a:srgbClr val="333333"/>
              </a:solidFill>
              <a:highlight>
                <a:srgbClr val="FFFFFF"/>
              </a:highlight>
            </a:endParaRPr>
          </a:p>
          <a:p>
            <a:pPr indent="0" lvl="0" marL="0">
              <a:spcBef>
                <a:spcPts val="0"/>
              </a:spcBef>
              <a:spcAft>
                <a:spcPts val="0"/>
              </a:spcAft>
              <a:buNone/>
            </a:pPr>
            <a:r>
              <a:t/>
            </a:r>
            <a:endParaRPr sz="1350">
              <a:solidFill>
                <a:srgbClr val="333333"/>
              </a:solidFill>
              <a:highlight>
                <a:srgbClr val="FFFFFF"/>
              </a:highlight>
            </a:endParaRPr>
          </a:p>
          <a:p>
            <a:pPr indent="0" lvl="0" marL="0" rtl="0">
              <a:lnSpc>
                <a:spcPct val="115000"/>
              </a:lnSpc>
              <a:spcBef>
                <a:spcPts val="0"/>
              </a:spcBef>
              <a:spcAft>
                <a:spcPts val="0"/>
              </a:spcAft>
              <a:buNone/>
            </a:pPr>
            <a:r>
              <a:rPr lang="en" sz="1350">
                <a:solidFill>
                  <a:srgbClr val="333333"/>
                </a:solidFill>
              </a:rPr>
              <a:t>You can present an inherited read-only property as a read-write property by providing both a getter and a setter in your subclass property override. You cannot, however, present an inherited read-write property as a read-only property.</a:t>
            </a:r>
            <a:endParaRPr sz="1350">
              <a:solidFill>
                <a:srgbClr val="333333"/>
              </a:solidFill>
            </a:endParaRPr>
          </a:p>
          <a:p>
            <a:pPr indent="0" lvl="0" marL="0" rtl="0">
              <a:lnSpc>
                <a:spcPct val="115000"/>
              </a:lnSpc>
              <a:spcBef>
                <a:spcPts val="1100"/>
              </a:spcBef>
              <a:spcAft>
                <a:spcPts val="0"/>
              </a:spcAft>
              <a:buNone/>
            </a:pPr>
            <a:r>
              <a:t/>
            </a:r>
            <a:endParaRPr sz="1350">
              <a:solidFill>
                <a:srgbClr val="333333"/>
              </a:solidFill>
            </a:endParaRPr>
          </a:p>
          <a:p>
            <a:pPr indent="0" lvl="0" marL="0" rtl="0">
              <a:lnSpc>
                <a:spcPct val="115000"/>
              </a:lnSpc>
              <a:spcBef>
                <a:spcPts val="110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If you provide a setter as part of a property override, you must also provide a getter for that override. If you don’t want to modify the inherited property’s value within the overriding getter, you can simply pass through the inherited value by returning </a:t>
            </a:r>
            <a:r>
              <a:rPr lang="en" sz="1050">
                <a:solidFill>
                  <a:srgbClr val="666666"/>
                </a:solidFill>
                <a:latin typeface="Courier New"/>
                <a:ea typeface="Courier New"/>
                <a:cs typeface="Courier New"/>
                <a:sym typeface="Courier New"/>
              </a:rPr>
              <a:t>super.someProperty</a:t>
            </a:r>
            <a:r>
              <a:rPr lang="en" sz="1150">
                <a:solidFill>
                  <a:srgbClr val="333333"/>
                </a:solidFill>
              </a:rPr>
              <a:t> from the getter, where </a:t>
            </a:r>
            <a:r>
              <a:rPr lang="en" sz="1050">
                <a:solidFill>
                  <a:srgbClr val="666666"/>
                </a:solidFill>
                <a:latin typeface="Courier New"/>
                <a:ea typeface="Courier New"/>
                <a:cs typeface="Courier New"/>
                <a:sym typeface="Courier New"/>
              </a:rPr>
              <a:t>someProperty</a:t>
            </a:r>
            <a:r>
              <a:rPr lang="en" sz="1150">
                <a:solidFill>
                  <a:srgbClr val="333333"/>
                </a:solidFill>
              </a:rPr>
              <a:t> is the name of the property you are overriding.</a:t>
            </a:r>
            <a:endParaRPr sz="1150">
              <a:solidFill>
                <a:srgbClr val="333333"/>
              </a:solidFill>
            </a:endParaRPr>
          </a:p>
          <a:p>
            <a:pPr indent="0" lvl="0" marL="0" rtl="0">
              <a:lnSpc>
                <a:spcPct val="115000"/>
              </a:lnSpc>
              <a:spcBef>
                <a:spcPts val="0"/>
              </a:spcBef>
              <a:spcAft>
                <a:spcPts val="0"/>
              </a:spcAft>
              <a:buNone/>
            </a:pPr>
            <a:r>
              <a:t/>
            </a:r>
            <a:endParaRPr sz="1150">
              <a:solidFill>
                <a:srgbClr val="333333"/>
              </a:solidFill>
            </a:endParaRPr>
          </a:p>
          <a:p>
            <a:pPr indent="0" lvl="0" marL="0" rtl="0">
              <a:lnSpc>
                <a:spcPct val="115000"/>
              </a:lnSpc>
              <a:spcBef>
                <a:spcPts val="0"/>
              </a:spcBef>
              <a:spcAft>
                <a:spcPts val="0"/>
              </a:spcAft>
              <a:buNone/>
            </a:pPr>
            <a:r>
              <a:rPr lang="en" sz="1350">
                <a:solidFill>
                  <a:srgbClr val="333333"/>
                </a:solidFill>
              </a:rPr>
              <a:t>The following example defines a new class called </a:t>
            </a:r>
            <a:r>
              <a:rPr lang="en" sz="1200">
                <a:solidFill>
                  <a:srgbClr val="666666"/>
                </a:solidFill>
                <a:latin typeface="Courier New"/>
                <a:ea typeface="Courier New"/>
                <a:cs typeface="Courier New"/>
                <a:sym typeface="Courier New"/>
              </a:rPr>
              <a:t>Car</a:t>
            </a:r>
            <a:r>
              <a:rPr lang="en" sz="1350">
                <a:solidFill>
                  <a:srgbClr val="333333"/>
                </a:solidFill>
              </a:rPr>
              <a:t>, which is a subclass of </a:t>
            </a:r>
            <a:r>
              <a:rPr lang="en" sz="1200">
                <a:solidFill>
                  <a:srgbClr val="666666"/>
                </a:solidFill>
                <a:latin typeface="Courier New"/>
                <a:ea typeface="Courier New"/>
                <a:cs typeface="Courier New"/>
                <a:sym typeface="Courier New"/>
              </a:rPr>
              <a:t>Vehicle</a:t>
            </a:r>
            <a:r>
              <a:rPr lang="en" sz="1350">
                <a:solidFill>
                  <a:srgbClr val="333333"/>
                </a:solidFill>
              </a:rPr>
              <a:t>. The </a:t>
            </a:r>
            <a:r>
              <a:rPr lang="en" sz="1200">
                <a:solidFill>
                  <a:srgbClr val="666666"/>
                </a:solidFill>
                <a:latin typeface="Courier New"/>
                <a:ea typeface="Courier New"/>
                <a:cs typeface="Courier New"/>
                <a:sym typeface="Courier New"/>
              </a:rPr>
              <a:t>Car</a:t>
            </a:r>
            <a:r>
              <a:rPr lang="en" sz="1350">
                <a:solidFill>
                  <a:srgbClr val="333333"/>
                </a:solidFill>
              </a:rPr>
              <a:t> class introduces a new stored property called </a:t>
            </a:r>
            <a:r>
              <a:rPr lang="en" sz="1200">
                <a:solidFill>
                  <a:srgbClr val="666666"/>
                </a:solidFill>
                <a:latin typeface="Courier New"/>
                <a:ea typeface="Courier New"/>
                <a:cs typeface="Courier New"/>
                <a:sym typeface="Courier New"/>
              </a:rPr>
              <a:t>gear</a:t>
            </a:r>
            <a:r>
              <a:rPr lang="en" sz="1350">
                <a:solidFill>
                  <a:srgbClr val="333333"/>
                </a:solidFill>
              </a:rPr>
              <a:t>, with a default integer value of </a:t>
            </a:r>
            <a:r>
              <a:rPr lang="en" sz="1200">
                <a:solidFill>
                  <a:srgbClr val="666666"/>
                </a:solidFill>
                <a:latin typeface="Courier New"/>
                <a:ea typeface="Courier New"/>
                <a:cs typeface="Courier New"/>
                <a:sym typeface="Courier New"/>
              </a:rPr>
              <a:t>1</a:t>
            </a:r>
            <a:r>
              <a:rPr lang="en" sz="1350">
                <a:solidFill>
                  <a:srgbClr val="333333"/>
                </a:solidFill>
              </a:rPr>
              <a:t>. The </a:t>
            </a:r>
            <a:r>
              <a:rPr lang="en" sz="1200">
                <a:solidFill>
                  <a:srgbClr val="666666"/>
                </a:solidFill>
                <a:latin typeface="Courier New"/>
                <a:ea typeface="Courier New"/>
                <a:cs typeface="Courier New"/>
                <a:sym typeface="Courier New"/>
              </a:rPr>
              <a:t>Car</a:t>
            </a:r>
            <a:r>
              <a:rPr lang="en" sz="1350">
                <a:solidFill>
                  <a:srgbClr val="333333"/>
                </a:solidFill>
              </a:rPr>
              <a:t> class also overrides the </a:t>
            </a:r>
            <a:r>
              <a:rPr lang="en" sz="1200">
                <a:solidFill>
                  <a:srgbClr val="666666"/>
                </a:solidFill>
                <a:latin typeface="Courier New"/>
                <a:ea typeface="Courier New"/>
                <a:cs typeface="Courier New"/>
                <a:sym typeface="Courier New"/>
              </a:rPr>
              <a:t>description</a:t>
            </a:r>
            <a:r>
              <a:rPr lang="en" sz="1350">
                <a:solidFill>
                  <a:srgbClr val="333333"/>
                </a:solidFill>
              </a:rPr>
              <a:t> property it inherits from </a:t>
            </a:r>
            <a:r>
              <a:rPr lang="en" sz="1200">
                <a:solidFill>
                  <a:srgbClr val="666666"/>
                </a:solidFill>
                <a:latin typeface="Courier New"/>
                <a:ea typeface="Courier New"/>
                <a:cs typeface="Courier New"/>
                <a:sym typeface="Courier New"/>
              </a:rPr>
              <a:t>Vehicle</a:t>
            </a:r>
            <a:r>
              <a:rPr lang="en" sz="1350">
                <a:solidFill>
                  <a:srgbClr val="333333"/>
                </a:solidFill>
              </a:rPr>
              <a:t>, to provide a custom description that includes the current gear:</a:t>
            </a:r>
            <a:endParaRPr sz="1150">
              <a:solidFill>
                <a:srgbClr val="333333"/>
              </a:solidFill>
            </a:endParaRPr>
          </a:p>
          <a:p>
            <a:pPr indent="0" lvl="0" marL="0" rtl="0">
              <a:lnSpc>
                <a:spcPct val="115000"/>
              </a:lnSpc>
              <a:spcBef>
                <a:spcPts val="1100"/>
              </a:spcBef>
              <a:spcAft>
                <a:spcPts val="1100"/>
              </a:spcAft>
              <a:buNone/>
            </a:pPr>
            <a:r>
              <a:t/>
            </a:r>
            <a:endParaRPr sz="1350">
              <a:solidFill>
                <a:srgbClr val="333333"/>
              </a:solidFill>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7" name="Shape 1507"/>
        <p:cNvGrpSpPr/>
        <p:nvPr/>
      </p:nvGrpSpPr>
      <p:grpSpPr>
        <a:xfrm>
          <a:off x="0" y="0"/>
          <a:ext cx="0" cy="0"/>
          <a:chOff x="0" y="0"/>
          <a:chExt cx="0" cy="0"/>
        </a:xfrm>
      </p:grpSpPr>
      <p:sp>
        <p:nvSpPr>
          <p:cNvPr id="1508" name="Shape 15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9" name="Shape 15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350">
                <a:solidFill>
                  <a:srgbClr val="333333"/>
                </a:solidFill>
                <a:highlight>
                  <a:srgbClr val="FFFFFF"/>
                </a:highlight>
              </a:rPr>
              <a:t>You can use property overriding to add property observers to an inherited property. This enables you to be notified when the value of an inherited property changes, regardless of how that property was originally implemented.</a:t>
            </a:r>
            <a:endParaRPr sz="1350">
              <a:solidFill>
                <a:srgbClr val="333333"/>
              </a:solidFill>
              <a:highlight>
                <a:srgbClr val="FFFFFF"/>
              </a:highlight>
            </a:endParaRPr>
          </a:p>
          <a:p>
            <a:pPr indent="0" lvl="0" marL="0">
              <a:spcBef>
                <a:spcPts val="0"/>
              </a:spcBef>
              <a:spcAft>
                <a:spcPts val="0"/>
              </a:spcAft>
              <a:buNone/>
            </a:pPr>
            <a:r>
              <a:t/>
            </a:r>
            <a:endParaRPr sz="1350">
              <a:solidFill>
                <a:srgbClr val="333333"/>
              </a:solidFill>
              <a:highlight>
                <a:srgbClr val="FFFFFF"/>
              </a:highlight>
            </a:endParaRPr>
          </a:p>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You cannot add property observers to inherited constant stored properties or inherited read-only computed properties. The value of these properties cannot be set, and so it is not appropriate to provide a </a:t>
            </a:r>
            <a:r>
              <a:rPr lang="en" sz="1050">
                <a:solidFill>
                  <a:srgbClr val="666666"/>
                </a:solidFill>
                <a:latin typeface="Courier New"/>
                <a:ea typeface="Courier New"/>
                <a:cs typeface="Courier New"/>
                <a:sym typeface="Courier New"/>
              </a:rPr>
              <a:t>willSet</a:t>
            </a:r>
            <a:r>
              <a:rPr lang="en" sz="1150">
                <a:solidFill>
                  <a:srgbClr val="333333"/>
                </a:solidFill>
              </a:rPr>
              <a:t> or </a:t>
            </a:r>
            <a:r>
              <a:rPr lang="en" sz="1050">
                <a:solidFill>
                  <a:srgbClr val="666666"/>
                </a:solidFill>
                <a:latin typeface="Courier New"/>
                <a:ea typeface="Courier New"/>
                <a:cs typeface="Courier New"/>
                <a:sym typeface="Courier New"/>
              </a:rPr>
              <a:t>didSet</a:t>
            </a:r>
            <a:r>
              <a:rPr lang="en" sz="1150">
                <a:solidFill>
                  <a:srgbClr val="333333"/>
                </a:solidFill>
              </a:rPr>
              <a:t> implementation as part of an override.</a:t>
            </a:r>
            <a:endParaRPr sz="1150">
              <a:solidFill>
                <a:srgbClr val="333333"/>
              </a:solidFill>
            </a:endParaRPr>
          </a:p>
          <a:p>
            <a:pPr indent="0" lvl="0" marL="0" rtl="0">
              <a:lnSpc>
                <a:spcPct val="115000"/>
              </a:lnSpc>
              <a:spcBef>
                <a:spcPts val="1100"/>
              </a:spcBef>
              <a:spcAft>
                <a:spcPts val="0"/>
              </a:spcAft>
              <a:buNone/>
            </a:pPr>
            <a:r>
              <a:rPr lang="en" sz="1150">
                <a:solidFill>
                  <a:srgbClr val="333333"/>
                </a:solidFill>
              </a:rPr>
              <a:t>Note also that you cannot provide both an overriding setter and an overriding property observer for the same property. If you want to observe changes to a property’s value, and you are already providing a custom setter for that property, you can simply observe any value changes from within the custom setter.</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3" name="Shape 1513"/>
        <p:cNvGrpSpPr/>
        <p:nvPr/>
      </p:nvGrpSpPr>
      <p:grpSpPr>
        <a:xfrm>
          <a:off x="0" y="0"/>
          <a:ext cx="0" cy="0"/>
          <a:chOff x="0" y="0"/>
          <a:chExt cx="0" cy="0"/>
        </a:xfrm>
      </p:grpSpPr>
      <p:sp>
        <p:nvSpPr>
          <p:cNvPr id="1514" name="Shape 15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5" name="Shape 15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350">
                <a:solidFill>
                  <a:srgbClr val="333333"/>
                </a:solidFill>
                <a:highlight>
                  <a:srgbClr val="FFFFFF"/>
                </a:highlight>
              </a:rPr>
              <a:t>Any attempt to override a final method, property, or subscript in a subclass is reported as a compile-time error. Methods, properties, or subscripts that you add to a class in an extension can also be marked as final within the extension’s definition.</a:t>
            </a:r>
            <a:endParaRPr sz="1350">
              <a:solidFill>
                <a:srgbClr val="333333"/>
              </a:solidFill>
              <a:highlight>
                <a:srgbClr val="FFFFFF"/>
              </a:highlight>
            </a:endParaRPr>
          </a:p>
          <a:p>
            <a:pPr indent="0" lvl="0" marL="0">
              <a:spcBef>
                <a:spcPts val="0"/>
              </a:spcBef>
              <a:spcAft>
                <a:spcPts val="0"/>
              </a:spcAft>
              <a:buNone/>
            </a:pPr>
            <a:r>
              <a:t/>
            </a:r>
            <a:endParaRPr sz="1350">
              <a:solidFill>
                <a:srgbClr val="333333"/>
              </a:solidFill>
              <a:highlight>
                <a:srgbClr val="FFFFFF"/>
              </a:highlight>
            </a:endParaRPr>
          </a:p>
          <a:p>
            <a:pPr indent="0" lvl="0" marL="0" rtl="0">
              <a:spcBef>
                <a:spcPts val="0"/>
              </a:spcBef>
              <a:spcAft>
                <a:spcPts val="0"/>
              </a:spcAft>
              <a:buNone/>
            </a:pPr>
            <a:r>
              <a:rPr lang="en" sz="1350">
                <a:solidFill>
                  <a:srgbClr val="333333"/>
                </a:solidFill>
                <a:highlight>
                  <a:srgbClr val="FFFFFF"/>
                </a:highlight>
              </a:rPr>
              <a:t>Any attempt to override a final method, property, or subscript in a subclass is reported as a compile-time error. Methods, properties, or subscripts that you add to a class in an extension can also be marked as final within the extension’s definition.</a:t>
            </a:r>
            <a:endParaRPr sz="1350">
              <a:solidFill>
                <a:srgbClr val="333333"/>
              </a:solidFill>
              <a:highlight>
                <a:srgbClr val="FFFFFF"/>
              </a:highlight>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9" name="Shape 1519"/>
        <p:cNvGrpSpPr/>
        <p:nvPr/>
      </p:nvGrpSpPr>
      <p:grpSpPr>
        <a:xfrm>
          <a:off x="0" y="0"/>
          <a:ext cx="0" cy="0"/>
          <a:chOff x="0" y="0"/>
          <a:chExt cx="0" cy="0"/>
        </a:xfrm>
      </p:grpSpPr>
      <p:sp>
        <p:nvSpPr>
          <p:cNvPr id="1520" name="Shape 15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1" name="Shape 15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i="1" lang="en" sz="1350">
                <a:solidFill>
                  <a:srgbClr val="333333"/>
                </a:solidFill>
              </a:rPr>
              <a:t>Initialization</a:t>
            </a:r>
            <a:r>
              <a:rPr lang="en" sz="1350">
                <a:solidFill>
                  <a:srgbClr val="333333"/>
                </a:solidFill>
                <a:highlight>
                  <a:srgbClr val="FFFFFF"/>
                </a:highlight>
              </a:rPr>
              <a:t> is the process of preparing an instance of a class, structure, or enumeration for use.</a:t>
            </a:r>
            <a:endParaRPr sz="1350">
              <a:solidFill>
                <a:srgbClr val="333333"/>
              </a:solidFill>
              <a:highlight>
                <a:srgbClr val="FFFFFF"/>
              </a:highlight>
            </a:endParaRPr>
          </a:p>
          <a:p>
            <a:pPr indent="0" lvl="0" marL="0">
              <a:spcBef>
                <a:spcPts val="0"/>
              </a:spcBef>
              <a:spcAft>
                <a:spcPts val="0"/>
              </a:spcAft>
              <a:buNone/>
            </a:pPr>
            <a:r>
              <a:t/>
            </a:r>
            <a:endParaRPr sz="1350">
              <a:solidFill>
                <a:srgbClr val="333333"/>
              </a:solidFill>
              <a:highlight>
                <a:srgbClr val="FFFFFF"/>
              </a:highlight>
            </a:endParaRPr>
          </a:p>
          <a:p>
            <a:pPr indent="0" lvl="0" marL="0">
              <a:spcBef>
                <a:spcPts val="0"/>
              </a:spcBef>
              <a:spcAft>
                <a:spcPts val="0"/>
              </a:spcAft>
              <a:buNone/>
            </a:pPr>
            <a:r>
              <a:rPr lang="en" sz="1350">
                <a:solidFill>
                  <a:srgbClr val="333333"/>
                </a:solidFill>
                <a:highlight>
                  <a:srgbClr val="FFFFFF"/>
                </a:highlight>
              </a:rPr>
              <a:t>You implement this initialization process by defining </a:t>
            </a:r>
            <a:r>
              <a:rPr i="1" lang="en" sz="1350">
                <a:solidFill>
                  <a:srgbClr val="333333"/>
                </a:solidFill>
              </a:rPr>
              <a:t>initializers</a:t>
            </a:r>
            <a:r>
              <a:rPr lang="en" sz="1350">
                <a:solidFill>
                  <a:srgbClr val="333333"/>
                </a:solidFill>
                <a:highlight>
                  <a:srgbClr val="FFFFFF"/>
                </a:highlight>
              </a:rPr>
              <a:t>, which are like special methods that can be called to create a new instance of a particular type. </a:t>
            </a:r>
            <a:endParaRPr sz="1350">
              <a:solidFill>
                <a:srgbClr val="333333"/>
              </a:solidFill>
              <a:highlight>
                <a:srgbClr val="FFFFFF"/>
              </a:highlight>
            </a:endParaRPr>
          </a:p>
          <a:p>
            <a:pPr indent="0" lvl="0" marL="0">
              <a:spcBef>
                <a:spcPts val="0"/>
              </a:spcBef>
              <a:spcAft>
                <a:spcPts val="0"/>
              </a:spcAft>
              <a:buNone/>
            </a:pPr>
            <a:r>
              <a:t/>
            </a:r>
            <a:endParaRPr sz="1350">
              <a:solidFill>
                <a:srgbClr val="333333"/>
              </a:solidFill>
              <a:highlight>
                <a:srgbClr val="FFFFFF"/>
              </a:highlight>
            </a:endParaRPr>
          </a:p>
          <a:p>
            <a:pPr indent="0" lvl="0" marL="0" rtl="0">
              <a:spcBef>
                <a:spcPts val="0"/>
              </a:spcBef>
              <a:spcAft>
                <a:spcPts val="0"/>
              </a:spcAft>
              <a:buNone/>
            </a:pPr>
            <a:r>
              <a:rPr lang="en" sz="1350">
                <a:solidFill>
                  <a:srgbClr val="333333"/>
                </a:solidFill>
                <a:highlight>
                  <a:srgbClr val="FFFFFF"/>
                </a:highlight>
              </a:rPr>
              <a:t>Instances of class types can also implement a </a:t>
            </a:r>
            <a:r>
              <a:rPr i="1" lang="en" sz="1350">
                <a:solidFill>
                  <a:srgbClr val="333333"/>
                </a:solidFill>
              </a:rPr>
              <a:t>deinitializer</a:t>
            </a:r>
            <a:r>
              <a:rPr lang="en" sz="1350">
                <a:solidFill>
                  <a:srgbClr val="333333"/>
                </a:solidFill>
                <a:highlight>
                  <a:srgbClr val="FFFFFF"/>
                </a:highlight>
              </a:rPr>
              <a:t>, which performs any custom cleanup just before an instance of that class is deallocated.</a:t>
            </a:r>
            <a:endParaRPr sz="1350">
              <a:solidFill>
                <a:srgbClr val="333333"/>
              </a:solidFill>
              <a:highlight>
                <a:srgbClr val="FFFFFF"/>
              </a:highlight>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5" name="Shape 1525"/>
        <p:cNvGrpSpPr/>
        <p:nvPr/>
      </p:nvGrpSpPr>
      <p:grpSpPr>
        <a:xfrm>
          <a:off x="0" y="0"/>
          <a:ext cx="0" cy="0"/>
          <a:chOff x="0" y="0"/>
          <a:chExt cx="0" cy="0"/>
        </a:xfrm>
      </p:grpSpPr>
      <p:sp>
        <p:nvSpPr>
          <p:cNvPr id="1526" name="Shape 15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7" name="Shape 15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350">
                <a:solidFill>
                  <a:srgbClr val="333333"/>
                </a:solidFill>
                <a:highlight>
                  <a:srgbClr val="FFFFFF"/>
                </a:highlight>
              </a:rPr>
              <a:t>Classes and structures </a:t>
            </a:r>
            <a:r>
              <a:rPr i="1" lang="en" sz="1350">
                <a:solidFill>
                  <a:srgbClr val="333333"/>
                </a:solidFill>
              </a:rPr>
              <a:t>must</a:t>
            </a:r>
            <a:r>
              <a:rPr lang="en" sz="1350">
                <a:solidFill>
                  <a:srgbClr val="333333"/>
                </a:solidFill>
                <a:highlight>
                  <a:srgbClr val="FFFFFF"/>
                </a:highlight>
              </a:rPr>
              <a:t> set all of their stored properties to an appropriate initial value by the time an instance of that class or structure is created. Stored properties cannot be left in an indeterminate state.</a:t>
            </a:r>
            <a:endParaRPr sz="1350">
              <a:solidFill>
                <a:srgbClr val="333333"/>
              </a:solidFill>
              <a:highlight>
                <a:srgbClr val="FFFFFF"/>
              </a:highlight>
            </a:endParaRPr>
          </a:p>
          <a:p>
            <a:pPr indent="0" lvl="0" marL="0" rtl="0">
              <a:lnSpc>
                <a:spcPct val="115000"/>
              </a:lnSpc>
              <a:spcBef>
                <a:spcPts val="800"/>
              </a:spcBef>
              <a:spcAft>
                <a:spcPts val="0"/>
              </a:spcAft>
              <a:buNone/>
            </a:pPr>
            <a:r>
              <a:rPr lang="en" sz="1350">
                <a:solidFill>
                  <a:srgbClr val="333333"/>
                </a:solidFill>
                <a:highlight>
                  <a:srgbClr val="FFFFFF"/>
                </a:highlight>
              </a:rPr>
              <a:t>You can set an initial value for a stored property within an initializer, or by assigning a default property value as part of the property’s definition. </a:t>
            </a:r>
            <a:endParaRPr sz="1350">
              <a:solidFill>
                <a:srgbClr val="333333"/>
              </a:solidFill>
              <a:highlight>
                <a:srgbClr val="FFFFFF"/>
              </a:highlight>
            </a:endParaRPr>
          </a:p>
          <a:p>
            <a:pPr indent="0" lvl="0" marL="0" rtl="0">
              <a:lnSpc>
                <a:spcPct val="115000"/>
              </a:lnSpc>
              <a:spcBef>
                <a:spcPts val="80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When you assign a default value to a stored property, or set its initial value within an initializer, the value of that property is set directly, without calling any property observers.</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350">
                <a:solidFill>
                  <a:srgbClr val="333333"/>
                </a:solidFill>
                <a:highlight>
                  <a:srgbClr val="FFFFFF"/>
                </a:highlight>
              </a:rPr>
              <a:t>“If the optional </a:t>
            </a:r>
            <a:r>
              <a:rPr lang="en" sz="1000">
                <a:solidFill>
                  <a:srgbClr val="666666"/>
                </a:solidFill>
                <a:latin typeface="Courier New"/>
                <a:ea typeface="Courier New"/>
                <a:cs typeface="Courier New"/>
                <a:sym typeface="Courier New"/>
              </a:rPr>
              <a:t>Int</a:t>
            </a:r>
            <a:r>
              <a:rPr lang="en" sz="1350">
                <a:solidFill>
                  <a:srgbClr val="333333"/>
                </a:solidFill>
                <a:highlight>
                  <a:srgbClr val="FFFFFF"/>
                </a:highlight>
              </a:rPr>
              <a:t> returned by </a:t>
            </a:r>
            <a:r>
              <a:rPr lang="en" sz="1000">
                <a:solidFill>
                  <a:srgbClr val="666666"/>
                </a:solidFill>
                <a:latin typeface="Courier New"/>
                <a:ea typeface="Courier New"/>
                <a:cs typeface="Courier New"/>
                <a:sym typeface="Courier New"/>
              </a:rPr>
              <a:t>Int(possibleNumber)</a:t>
            </a:r>
            <a:r>
              <a:rPr lang="en" sz="1350">
                <a:solidFill>
                  <a:srgbClr val="333333"/>
                </a:solidFill>
                <a:highlight>
                  <a:srgbClr val="FFFFFF"/>
                </a:highlight>
              </a:rPr>
              <a:t> contains a value, set a new constant called </a:t>
            </a:r>
            <a:r>
              <a:rPr lang="en" sz="1000">
                <a:solidFill>
                  <a:srgbClr val="666666"/>
                </a:solidFill>
                <a:latin typeface="Courier New"/>
                <a:ea typeface="Courier New"/>
                <a:cs typeface="Courier New"/>
                <a:sym typeface="Courier New"/>
              </a:rPr>
              <a:t>actualNumber</a:t>
            </a:r>
            <a:r>
              <a:rPr lang="en" sz="1350">
                <a:solidFill>
                  <a:srgbClr val="333333"/>
                </a:solidFill>
                <a:highlight>
                  <a:srgbClr val="FFFFFF"/>
                </a:highlight>
              </a:rPr>
              <a:t> to the value contained in the optional.”</a:t>
            </a:r>
            <a:endParaRPr>
              <a:solidFill>
                <a:srgbClr val="333333"/>
              </a:solidFill>
              <a:highlight>
                <a:srgbClr val="FFFFFF"/>
              </a:highlight>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1" name="Shape 1531"/>
        <p:cNvGrpSpPr/>
        <p:nvPr/>
      </p:nvGrpSpPr>
      <p:grpSpPr>
        <a:xfrm>
          <a:off x="0" y="0"/>
          <a:ext cx="0" cy="0"/>
          <a:chOff x="0" y="0"/>
          <a:chExt cx="0" cy="0"/>
        </a:xfrm>
      </p:grpSpPr>
      <p:sp>
        <p:nvSpPr>
          <p:cNvPr id="1532" name="Shape 15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3" name="Shape 15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If a property always takes the same initial value, provide a default value rather than setting a value within an initializer. The end result is the same, but the default value ties the property’s initialization more closely to its declaration. It makes for shorter, clearer initializers and enables you to infer the type of the property from its default value. The default value also makes it easier for you to take advantage of default initializers and initializer inheritance, as described later in this chapter.</a:t>
            </a:r>
            <a:endParaRPr sz="1150">
              <a:solidFill>
                <a:srgbClr val="333333"/>
              </a:solidFill>
            </a:endParaRPr>
          </a:p>
          <a:p>
            <a:pPr indent="0" lvl="0" marL="0" rtl="0">
              <a:lnSpc>
                <a:spcPct val="115000"/>
              </a:lnSpc>
              <a:spcBef>
                <a:spcPts val="0"/>
              </a:spcBef>
              <a:spcAft>
                <a:spcPts val="0"/>
              </a:spcAft>
              <a:buNone/>
            </a:pPr>
            <a:r>
              <a:t/>
            </a:r>
            <a:endParaRPr sz="750">
              <a:solidFill>
                <a:srgbClr val="777777"/>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7" name="Shape 1537"/>
        <p:cNvGrpSpPr/>
        <p:nvPr/>
      </p:nvGrpSpPr>
      <p:grpSpPr>
        <a:xfrm>
          <a:off x="0" y="0"/>
          <a:ext cx="0" cy="0"/>
          <a:chOff x="0" y="0"/>
          <a:chExt cx="0" cy="0"/>
        </a:xfrm>
      </p:grpSpPr>
      <p:sp>
        <p:nvSpPr>
          <p:cNvPr id="1538" name="Shape 15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9" name="Shape 15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350">
                <a:solidFill>
                  <a:srgbClr val="333333"/>
                </a:solidFill>
                <a:highlight>
                  <a:srgbClr val="FFFFFF"/>
                </a:highlight>
              </a:rPr>
              <a:t>Initialization parameters have the same capabilities and syntax as function and method parameters.</a:t>
            </a:r>
            <a:endParaRPr sz="1350">
              <a:solidFill>
                <a:srgbClr val="333333"/>
              </a:solidFill>
              <a:highlight>
                <a:srgbClr val="FFFFFF"/>
              </a:highlight>
            </a:endParaRPr>
          </a:p>
          <a:p>
            <a:pPr indent="0" lvl="0" marL="0">
              <a:spcBef>
                <a:spcPts val="0"/>
              </a:spcBef>
              <a:spcAft>
                <a:spcPts val="0"/>
              </a:spcAft>
              <a:buNone/>
            </a:pPr>
            <a:r>
              <a:t/>
            </a:r>
            <a:endParaRPr sz="1350">
              <a:solidFill>
                <a:srgbClr val="333333"/>
              </a:solidFill>
              <a:highlight>
                <a:srgbClr val="FFFFFF"/>
              </a:highlight>
            </a:endParaRPr>
          </a:p>
          <a:p>
            <a:pPr indent="0" lvl="0" marL="0" rtl="0">
              <a:spcBef>
                <a:spcPts val="0"/>
              </a:spcBef>
              <a:spcAft>
                <a:spcPts val="0"/>
              </a:spcAft>
              <a:buNone/>
            </a:pPr>
            <a:r>
              <a:rPr lang="en" sz="1350">
                <a:solidFill>
                  <a:srgbClr val="333333"/>
                </a:solidFill>
                <a:highlight>
                  <a:srgbClr val="FFFFFF"/>
                </a:highlight>
              </a:rPr>
              <a:t>The first initializer has a single initialization parameter with an argument label of </a:t>
            </a:r>
            <a:r>
              <a:rPr lang="en" sz="1000">
                <a:solidFill>
                  <a:srgbClr val="666666"/>
                </a:solidFill>
                <a:latin typeface="Courier New"/>
                <a:ea typeface="Courier New"/>
                <a:cs typeface="Courier New"/>
                <a:sym typeface="Courier New"/>
              </a:rPr>
              <a:t>fromFahrenheit</a:t>
            </a:r>
            <a:r>
              <a:rPr lang="en" sz="1350">
                <a:solidFill>
                  <a:srgbClr val="333333"/>
                </a:solidFill>
                <a:highlight>
                  <a:srgbClr val="FFFFFF"/>
                </a:highlight>
              </a:rPr>
              <a:t> and a parameter name of </a:t>
            </a:r>
            <a:r>
              <a:rPr lang="en" sz="1000">
                <a:solidFill>
                  <a:srgbClr val="666666"/>
                </a:solidFill>
                <a:latin typeface="Courier New"/>
                <a:ea typeface="Courier New"/>
                <a:cs typeface="Courier New"/>
                <a:sym typeface="Courier New"/>
              </a:rPr>
              <a:t>fahrenheit</a:t>
            </a:r>
            <a:r>
              <a:rPr lang="en" sz="1350">
                <a:solidFill>
                  <a:srgbClr val="333333"/>
                </a:solidFill>
                <a:highlight>
                  <a:srgbClr val="FFFFFF"/>
                </a:highlight>
              </a:rPr>
              <a:t>. The second initializer has a single initialization parameter with an argument label of </a:t>
            </a:r>
            <a:r>
              <a:rPr lang="en" sz="1000">
                <a:solidFill>
                  <a:srgbClr val="666666"/>
                </a:solidFill>
                <a:latin typeface="Courier New"/>
                <a:ea typeface="Courier New"/>
                <a:cs typeface="Courier New"/>
                <a:sym typeface="Courier New"/>
              </a:rPr>
              <a:t>fromKelvin</a:t>
            </a:r>
            <a:r>
              <a:rPr lang="en" sz="1350">
                <a:solidFill>
                  <a:srgbClr val="333333"/>
                </a:solidFill>
                <a:highlight>
                  <a:srgbClr val="FFFFFF"/>
                </a:highlight>
              </a:rPr>
              <a:t> and a parameter name of </a:t>
            </a:r>
            <a:r>
              <a:rPr lang="en" sz="1000">
                <a:solidFill>
                  <a:srgbClr val="666666"/>
                </a:solidFill>
                <a:latin typeface="Courier New"/>
                <a:ea typeface="Courier New"/>
                <a:cs typeface="Courier New"/>
                <a:sym typeface="Courier New"/>
              </a:rPr>
              <a:t>kelvin</a:t>
            </a:r>
            <a:r>
              <a:rPr lang="en" sz="1350">
                <a:solidFill>
                  <a:srgbClr val="333333"/>
                </a:solidFill>
                <a:highlight>
                  <a:srgbClr val="FFFFFF"/>
                </a:highlight>
              </a:rPr>
              <a:t>.</a:t>
            </a:r>
            <a:endParaRPr sz="1350">
              <a:solidFill>
                <a:srgbClr val="333333"/>
              </a:solidFill>
              <a:highlight>
                <a:srgbClr val="FFFFFF"/>
              </a:highlight>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3" name="Shape 1543"/>
        <p:cNvGrpSpPr/>
        <p:nvPr/>
      </p:nvGrpSpPr>
      <p:grpSpPr>
        <a:xfrm>
          <a:off x="0" y="0"/>
          <a:ext cx="0" cy="0"/>
          <a:chOff x="0" y="0"/>
          <a:chExt cx="0" cy="0"/>
        </a:xfrm>
      </p:grpSpPr>
      <p:sp>
        <p:nvSpPr>
          <p:cNvPr id="1544" name="Shape 15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5" name="Shape 15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350">
                <a:solidFill>
                  <a:srgbClr val="333333"/>
                </a:solidFill>
                <a:highlight>
                  <a:srgbClr val="FFFFFF"/>
                </a:highlight>
              </a:rPr>
              <a:t>Swift provides an automatic argument label for </a:t>
            </a:r>
            <a:r>
              <a:rPr i="1" lang="en" sz="1350">
                <a:solidFill>
                  <a:srgbClr val="333333"/>
                </a:solidFill>
              </a:rPr>
              <a:t>every</a:t>
            </a:r>
            <a:r>
              <a:rPr lang="en" sz="1350">
                <a:solidFill>
                  <a:srgbClr val="333333"/>
                </a:solidFill>
                <a:highlight>
                  <a:srgbClr val="FFFFFF"/>
                </a:highlight>
              </a:rPr>
              <a:t> parameter in an initializer if you don’t provide one.</a:t>
            </a:r>
            <a:endParaRPr>
              <a:solidFill>
                <a:srgbClr val="333333"/>
              </a:solidFill>
              <a:highlight>
                <a:srgbClr val="FFFFFF"/>
              </a:highlight>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9" name="Shape 1549"/>
        <p:cNvGrpSpPr/>
        <p:nvPr/>
      </p:nvGrpSpPr>
      <p:grpSpPr>
        <a:xfrm>
          <a:off x="0" y="0"/>
          <a:ext cx="0" cy="0"/>
          <a:chOff x="0" y="0"/>
          <a:chExt cx="0" cy="0"/>
        </a:xfrm>
      </p:grpSpPr>
      <p:sp>
        <p:nvSpPr>
          <p:cNvPr id="1550" name="Shape 15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1" name="Shape 15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350">
                <a:solidFill>
                  <a:srgbClr val="333333"/>
                </a:solidFill>
                <a:highlight>
                  <a:srgbClr val="FFFFFF"/>
                </a:highlight>
              </a:rPr>
              <a:t>Both initializers can be used to create a new </a:t>
            </a:r>
            <a:r>
              <a:rPr lang="en" sz="1000">
                <a:solidFill>
                  <a:srgbClr val="666666"/>
                </a:solidFill>
                <a:latin typeface="Courier New"/>
                <a:ea typeface="Courier New"/>
                <a:cs typeface="Courier New"/>
                <a:sym typeface="Courier New"/>
              </a:rPr>
              <a:t>Color</a:t>
            </a:r>
            <a:r>
              <a:rPr lang="en" sz="1350">
                <a:solidFill>
                  <a:srgbClr val="333333"/>
                </a:solidFill>
                <a:highlight>
                  <a:srgbClr val="FFFFFF"/>
                </a:highlight>
              </a:rPr>
              <a:t> instance, by providing named values for each initializer parameter:</a:t>
            </a:r>
            <a:endParaRPr sz="1350">
              <a:solidFill>
                <a:srgbClr val="333333"/>
              </a:solidFill>
              <a:highlight>
                <a:srgbClr val="FFFFFF"/>
              </a:highlight>
            </a:endParaRPr>
          </a:p>
          <a:p>
            <a:pPr indent="0" lvl="0" marL="0">
              <a:spcBef>
                <a:spcPts val="0"/>
              </a:spcBef>
              <a:spcAft>
                <a:spcPts val="0"/>
              </a:spcAft>
              <a:buNone/>
            </a:pPr>
            <a:r>
              <a:t/>
            </a:r>
            <a:endParaRPr sz="1350">
              <a:solidFill>
                <a:srgbClr val="333333"/>
              </a:solidFill>
              <a:highlight>
                <a:srgbClr val="FFFFFF"/>
              </a:highlight>
            </a:endParaRPr>
          </a:p>
          <a:p>
            <a:pPr indent="0" lvl="0" marL="0" rtl="0">
              <a:spcBef>
                <a:spcPts val="0"/>
              </a:spcBef>
              <a:spcAft>
                <a:spcPts val="0"/>
              </a:spcAft>
              <a:buNone/>
            </a:pPr>
            <a:r>
              <a:rPr lang="en" sz="1350">
                <a:solidFill>
                  <a:srgbClr val="333333"/>
                </a:solidFill>
                <a:highlight>
                  <a:srgbClr val="FFFFFF"/>
                </a:highlight>
              </a:rPr>
              <a:t>Note that it is not possible to call these initializers without using argument labels. Argument labels must always be used in an initializer if they are defined, and omitting them is a compile-time error:</a:t>
            </a:r>
            <a:endParaRPr sz="1350">
              <a:solidFill>
                <a:srgbClr val="333333"/>
              </a:solidFill>
              <a:highlight>
                <a:srgbClr val="FFFFFF"/>
              </a:highlight>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5" name="Shape 1555"/>
        <p:cNvGrpSpPr/>
        <p:nvPr/>
      </p:nvGrpSpPr>
      <p:grpSpPr>
        <a:xfrm>
          <a:off x="0" y="0"/>
          <a:ext cx="0" cy="0"/>
          <a:chOff x="0" y="0"/>
          <a:chExt cx="0" cy="0"/>
        </a:xfrm>
      </p:grpSpPr>
      <p:sp>
        <p:nvSpPr>
          <p:cNvPr id="1556" name="Shape 15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7" name="Shape 15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350">
                <a:solidFill>
                  <a:srgbClr val="333333"/>
                </a:solidFill>
                <a:highlight>
                  <a:srgbClr val="FFFFFF"/>
                </a:highlight>
              </a:rPr>
              <a:t>If you do not want to use an argument label for an initializer parameter, write an underscore (</a:t>
            </a:r>
            <a:r>
              <a:rPr lang="en" sz="1000">
                <a:solidFill>
                  <a:srgbClr val="666666"/>
                </a:solidFill>
                <a:latin typeface="Courier New"/>
                <a:ea typeface="Courier New"/>
                <a:cs typeface="Courier New"/>
                <a:sym typeface="Courier New"/>
              </a:rPr>
              <a:t>_</a:t>
            </a:r>
            <a:r>
              <a:rPr lang="en" sz="1350">
                <a:solidFill>
                  <a:srgbClr val="333333"/>
                </a:solidFill>
                <a:highlight>
                  <a:srgbClr val="FFFFFF"/>
                </a:highlight>
              </a:rPr>
              <a:t>) instead of an explicit argument label for that parameter to override the default behavior.</a:t>
            </a:r>
            <a:endParaRPr sz="1350">
              <a:solidFill>
                <a:srgbClr val="333333"/>
              </a:solidFill>
              <a:highlight>
                <a:srgbClr val="FFFFFF"/>
              </a:highlight>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1" name="Shape 1561"/>
        <p:cNvGrpSpPr/>
        <p:nvPr/>
      </p:nvGrpSpPr>
      <p:grpSpPr>
        <a:xfrm>
          <a:off x="0" y="0"/>
          <a:ext cx="0" cy="0"/>
          <a:chOff x="0" y="0"/>
          <a:chExt cx="0" cy="0"/>
        </a:xfrm>
      </p:grpSpPr>
      <p:sp>
        <p:nvSpPr>
          <p:cNvPr id="1562" name="Shape 15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3" name="Shape 15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350">
                <a:solidFill>
                  <a:srgbClr val="333333"/>
                </a:solidFill>
                <a:highlight>
                  <a:srgbClr val="FFFFFF"/>
                </a:highlight>
              </a:rPr>
              <a:t>If your custom type has a stored property that is logically allowed to have “no value”—perhaps because its value cannot be set during initialization, or because it is allowed to have “no value” at some later point—declare the property with an </a:t>
            </a:r>
            <a:r>
              <a:rPr i="1" lang="en" sz="1350">
                <a:solidFill>
                  <a:srgbClr val="333333"/>
                </a:solidFill>
              </a:rPr>
              <a:t>optional</a:t>
            </a:r>
            <a:r>
              <a:rPr lang="en" sz="1350">
                <a:solidFill>
                  <a:srgbClr val="333333"/>
                </a:solidFill>
                <a:highlight>
                  <a:srgbClr val="FFFFFF"/>
                </a:highlight>
              </a:rPr>
              <a:t> type. Properties of optional type are automatically initialized with a value of </a:t>
            </a:r>
            <a:r>
              <a:rPr lang="en" sz="1000">
                <a:solidFill>
                  <a:srgbClr val="666666"/>
                </a:solidFill>
                <a:latin typeface="Courier New"/>
                <a:ea typeface="Courier New"/>
                <a:cs typeface="Courier New"/>
                <a:sym typeface="Courier New"/>
              </a:rPr>
              <a:t>nil</a:t>
            </a:r>
            <a:r>
              <a:rPr lang="en" sz="1350">
                <a:solidFill>
                  <a:srgbClr val="333333"/>
                </a:solidFill>
                <a:highlight>
                  <a:srgbClr val="FFFFFF"/>
                </a:highlight>
              </a:rPr>
              <a:t>, indicating that the property is deliberately intended to have “no value yet” during initialization.</a:t>
            </a:r>
            <a:endParaRPr sz="1350">
              <a:solidFill>
                <a:srgbClr val="333333"/>
              </a:solidFill>
              <a:highlight>
                <a:srgbClr val="FFFFFF"/>
              </a:highlight>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7" name="Shape 1567"/>
        <p:cNvGrpSpPr/>
        <p:nvPr/>
      </p:nvGrpSpPr>
      <p:grpSpPr>
        <a:xfrm>
          <a:off x="0" y="0"/>
          <a:ext cx="0" cy="0"/>
          <a:chOff x="0" y="0"/>
          <a:chExt cx="0" cy="0"/>
        </a:xfrm>
      </p:grpSpPr>
      <p:sp>
        <p:nvSpPr>
          <p:cNvPr id="1568" name="Shape 15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9" name="Shape 15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350">
                <a:solidFill>
                  <a:srgbClr val="333333"/>
                </a:solidFill>
                <a:highlight>
                  <a:srgbClr val="FFFFFF"/>
                </a:highlight>
              </a:rPr>
              <a:t>You can assign a value to a constant property at any point during initialization, as long as it is set to a definite value by the time initialization finishes. Once a constant property is assigned a value, it can’t be further modified.</a:t>
            </a:r>
            <a:endParaRPr sz="1350">
              <a:solidFill>
                <a:srgbClr val="333333"/>
              </a:solidFill>
              <a:highlight>
                <a:srgbClr val="FFFFFF"/>
              </a:highlight>
            </a:endParaRPr>
          </a:p>
          <a:p>
            <a:pPr indent="0" lvl="0" marL="0">
              <a:spcBef>
                <a:spcPts val="0"/>
              </a:spcBef>
              <a:spcAft>
                <a:spcPts val="0"/>
              </a:spcAft>
              <a:buNone/>
            </a:pPr>
            <a:r>
              <a:t/>
            </a:r>
            <a:endParaRPr sz="1350">
              <a:solidFill>
                <a:srgbClr val="333333"/>
              </a:solidFill>
              <a:highlight>
                <a:srgbClr val="FFFFFF"/>
              </a:highlight>
            </a:endParaRPr>
          </a:p>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For class instances, a constant property can be modified during initialization only by the class that introduces it. It cannot be modified by a subclass.</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3" name="Shape 1573"/>
        <p:cNvGrpSpPr/>
        <p:nvPr/>
      </p:nvGrpSpPr>
      <p:grpSpPr>
        <a:xfrm>
          <a:off x="0" y="0"/>
          <a:ext cx="0" cy="0"/>
          <a:chOff x="0" y="0"/>
          <a:chExt cx="0" cy="0"/>
        </a:xfrm>
      </p:grpSpPr>
      <p:sp>
        <p:nvSpPr>
          <p:cNvPr id="1574" name="Shape 15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5" name="Shape 15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350">
                <a:solidFill>
                  <a:srgbClr val="333333"/>
                </a:solidFill>
                <a:highlight>
                  <a:srgbClr val="FFFFFF"/>
                </a:highlight>
              </a:rPr>
              <a:t>Swift provides a </a:t>
            </a:r>
            <a:r>
              <a:rPr i="1" lang="en" sz="1350">
                <a:solidFill>
                  <a:srgbClr val="333333"/>
                </a:solidFill>
              </a:rPr>
              <a:t>default initializer</a:t>
            </a:r>
            <a:r>
              <a:rPr lang="en" sz="1350">
                <a:solidFill>
                  <a:srgbClr val="333333"/>
                </a:solidFill>
                <a:highlight>
                  <a:srgbClr val="FFFFFF"/>
                </a:highlight>
              </a:rPr>
              <a:t> for any structure or class that provides default values for all of its properties and does not provide at least one initializer itself. The default initializer simply creates a new instance with all of its properties set to their default values.</a:t>
            </a:r>
            <a:endParaRPr sz="1350">
              <a:solidFill>
                <a:srgbClr val="333333"/>
              </a:solidFill>
              <a:highlight>
                <a:srgbClr val="FFFFFF"/>
              </a:highlight>
            </a:endParaRPr>
          </a:p>
          <a:p>
            <a:pPr indent="0" lvl="0" marL="0">
              <a:spcBef>
                <a:spcPts val="0"/>
              </a:spcBef>
              <a:spcAft>
                <a:spcPts val="0"/>
              </a:spcAft>
              <a:buNone/>
            </a:pPr>
            <a:r>
              <a:t/>
            </a:r>
            <a:endParaRPr sz="1350">
              <a:solidFill>
                <a:srgbClr val="333333"/>
              </a:solidFill>
              <a:highlight>
                <a:srgbClr val="FFFFFF"/>
              </a:highlight>
            </a:endParaRPr>
          </a:p>
          <a:p>
            <a:pPr indent="0" lvl="0" marL="0" rtl="0">
              <a:spcBef>
                <a:spcPts val="0"/>
              </a:spcBef>
              <a:spcAft>
                <a:spcPts val="0"/>
              </a:spcAft>
              <a:buNone/>
            </a:pPr>
            <a:r>
              <a:rPr lang="en" sz="1350">
                <a:solidFill>
                  <a:srgbClr val="333333"/>
                </a:solidFill>
                <a:highlight>
                  <a:srgbClr val="FFFFFF"/>
                </a:highlight>
              </a:rPr>
              <a:t>The example above uses the default initializer for the </a:t>
            </a:r>
            <a:r>
              <a:rPr lang="en" sz="1000">
                <a:solidFill>
                  <a:srgbClr val="666666"/>
                </a:solidFill>
                <a:latin typeface="Courier New"/>
                <a:ea typeface="Courier New"/>
                <a:cs typeface="Courier New"/>
                <a:sym typeface="Courier New"/>
              </a:rPr>
              <a:t>ShoppingListItem</a:t>
            </a:r>
            <a:r>
              <a:rPr lang="en" sz="1350">
                <a:solidFill>
                  <a:srgbClr val="333333"/>
                </a:solidFill>
                <a:highlight>
                  <a:srgbClr val="FFFFFF"/>
                </a:highlight>
              </a:rPr>
              <a:t> class to create a new instance of the class with initializer syntax, written as </a:t>
            </a:r>
            <a:r>
              <a:rPr lang="en" sz="1000">
                <a:solidFill>
                  <a:srgbClr val="666666"/>
                </a:solidFill>
                <a:latin typeface="Courier New"/>
                <a:ea typeface="Courier New"/>
                <a:cs typeface="Courier New"/>
                <a:sym typeface="Courier New"/>
              </a:rPr>
              <a:t>ShoppingListItem()</a:t>
            </a:r>
            <a:r>
              <a:rPr lang="en" sz="1350">
                <a:solidFill>
                  <a:srgbClr val="333333"/>
                </a:solidFill>
                <a:highlight>
                  <a:srgbClr val="FFFFFF"/>
                </a:highlight>
              </a:rPr>
              <a:t>, and assigns this new instance to a variable called </a:t>
            </a:r>
            <a:r>
              <a:rPr lang="en" sz="1000">
                <a:solidFill>
                  <a:srgbClr val="666666"/>
                </a:solidFill>
                <a:latin typeface="Courier New"/>
                <a:ea typeface="Courier New"/>
                <a:cs typeface="Courier New"/>
                <a:sym typeface="Courier New"/>
              </a:rPr>
              <a:t>item</a:t>
            </a:r>
            <a:r>
              <a:rPr lang="en" sz="1350">
                <a:solidFill>
                  <a:srgbClr val="333333"/>
                </a:solidFill>
                <a:highlight>
                  <a:srgbClr val="FFFFFF"/>
                </a:highlight>
              </a:rPr>
              <a:t>.</a:t>
            </a:r>
            <a:endParaRPr sz="1350">
              <a:solidFill>
                <a:srgbClr val="333333"/>
              </a:solidFill>
              <a:highlight>
                <a:srgbClr val="FFFFFF"/>
              </a:highlight>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9" name="Shape 1579"/>
        <p:cNvGrpSpPr/>
        <p:nvPr/>
      </p:nvGrpSpPr>
      <p:grpSpPr>
        <a:xfrm>
          <a:off x="0" y="0"/>
          <a:ext cx="0" cy="0"/>
          <a:chOff x="0" y="0"/>
          <a:chExt cx="0" cy="0"/>
        </a:xfrm>
      </p:grpSpPr>
      <p:sp>
        <p:nvSpPr>
          <p:cNvPr id="1580" name="Shape 15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1" name="Shape 15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350">
                <a:solidFill>
                  <a:srgbClr val="333333"/>
                </a:solidFill>
                <a:highlight>
                  <a:srgbClr val="FFFFFF"/>
                </a:highlight>
              </a:rPr>
              <a:t>Structure types automatically receive a </a:t>
            </a:r>
            <a:r>
              <a:rPr i="1" lang="en" sz="1350">
                <a:solidFill>
                  <a:srgbClr val="333333"/>
                </a:solidFill>
              </a:rPr>
              <a:t>memberwise initializer</a:t>
            </a:r>
            <a:r>
              <a:rPr lang="en" sz="1350">
                <a:solidFill>
                  <a:srgbClr val="333333"/>
                </a:solidFill>
                <a:highlight>
                  <a:srgbClr val="FFFFFF"/>
                </a:highlight>
              </a:rPr>
              <a:t> if they do not define any of their own custom initializers. Unlike a default initializer, the structure receives a memberwise initializer even if it has stored properties that do not have default values.</a:t>
            </a:r>
            <a:br>
              <a:rPr lang="en" sz="1350">
                <a:solidFill>
                  <a:srgbClr val="333333"/>
                </a:solidFill>
                <a:highlight>
                  <a:srgbClr val="FFFFFF"/>
                </a:highlight>
              </a:rPr>
            </a:br>
            <a:br>
              <a:rPr lang="en" sz="1350">
                <a:solidFill>
                  <a:srgbClr val="333333"/>
                </a:solidFill>
                <a:highlight>
                  <a:srgbClr val="FFFFFF"/>
                </a:highlight>
              </a:rPr>
            </a:br>
            <a:r>
              <a:rPr lang="en" sz="1350">
                <a:solidFill>
                  <a:srgbClr val="333333"/>
                </a:solidFill>
              </a:rPr>
              <a:t>The example below defines a structure called </a:t>
            </a:r>
            <a:r>
              <a:rPr lang="en" sz="1200">
                <a:solidFill>
                  <a:srgbClr val="666666"/>
                </a:solidFill>
                <a:latin typeface="Courier New"/>
                <a:ea typeface="Courier New"/>
                <a:cs typeface="Courier New"/>
                <a:sym typeface="Courier New"/>
              </a:rPr>
              <a:t>Size</a:t>
            </a:r>
            <a:r>
              <a:rPr lang="en" sz="1350">
                <a:solidFill>
                  <a:srgbClr val="333333"/>
                </a:solidFill>
              </a:rPr>
              <a:t> with two properties called </a:t>
            </a:r>
            <a:r>
              <a:rPr lang="en" sz="1200">
                <a:solidFill>
                  <a:srgbClr val="666666"/>
                </a:solidFill>
                <a:latin typeface="Courier New"/>
                <a:ea typeface="Courier New"/>
                <a:cs typeface="Courier New"/>
                <a:sym typeface="Courier New"/>
              </a:rPr>
              <a:t>width</a:t>
            </a:r>
            <a:r>
              <a:rPr lang="en" sz="1350">
                <a:solidFill>
                  <a:srgbClr val="333333"/>
                </a:solidFill>
              </a:rPr>
              <a:t> and </a:t>
            </a:r>
            <a:r>
              <a:rPr lang="en" sz="1200">
                <a:solidFill>
                  <a:srgbClr val="666666"/>
                </a:solidFill>
                <a:latin typeface="Courier New"/>
                <a:ea typeface="Courier New"/>
                <a:cs typeface="Courier New"/>
                <a:sym typeface="Courier New"/>
              </a:rPr>
              <a:t>height</a:t>
            </a:r>
            <a:r>
              <a:rPr lang="en" sz="1350">
                <a:solidFill>
                  <a:srgbClr val="333333"/>
                </a:solidFill>
              </a:rPr>
              <a:t>. Both properties are inferred to be of type </a:t>
            </a:r>
            <a:r>
              <a:rPr lang="en" sz="1200">
                <a:solidFill>
                  <a:srgbClr val="666666"/>
                </a:solidFill>
                <a:latin typeface="Courier New"/>
                <a:ea typeface="Courier New"/>
                <a:cs typeface="Courier New"/>
                <a:sym typeface="Courier New"/>
              </a:rPr>
              <a:t>Double</a:t>
            </a:r>
            <a:r>
              <a:rPr lang="en" sz="1350">
                <a:solidFill>
                  <a:srgbClr val="333333"/>
                </a:solidFill>
              </a:rPr>
              <a:t> by assigning a default value of </a:t>
            </a:r>
            <a:r>
              <a:rPr lang="en" sz="1200">
                <a:solidFill>
                  <a:srgbClr val="666666"/>
                </a:solidFill>
                <a:latin typeface="Courier New"/>
                <a:ea typeface="Courier New"/>
                <a:cs typeface="Courier New"/>
                <a:sym typeface="Courier New"/>
              </a:rPr>
              <a:t>0.0</a:t>
            </a:r>
            <a:r>
              <a:rPr lang="en" sz="1350">
                <a:solidFill>
                  <a:srgbClr val="333333"/>
                </a:solidFill>
              </a:rPr>
              <a:t>.</a:t>
            </a:r>
            <a:endParaRPr sz="1350">
              <a:solidFill>
                <a:srgbClr val="333333"/>
              </a:solidFill>
            </a:endParaRPr>
          </a:p>
          <a:p>
            <a:pPr indent="0" lvl="0" marL="0" rtl="0">
              <a:lnSpc>
                <a:spcPct val="115000"/>
              </a:lnSpc>
              <a:spcBef>
                <a:spcPts val="0"/>
              </a:spcBef>
              <a:spcAft>
                <a:spcPts val="0"/>
              </a:spcAft>
              <a:buNone/>
            </a:pPr>
            <a:r>
              <a:rPr lang="en" sz="1350">
                <a:solidFill>
                  <a:srgbClr val="333333"/>
                </a:solidFill>
              </a:rPr>
              <a:t>The </a:t>
            </a:r>
            <a:r>
              <a:rPr lang="en" sz="1200">
                <a:solidFill>
                  <a:srgbClr val="666666"/>
                </a:solidFill>
                <a:latin typeface="Courier New"/>
                <a:ea typeface="Courier New"/>
                <a:cs typeface="Courier New"/>
                <a:sym typeface="Courier New"/>
              </a:rPr>
              <a:t>Size</a:t>
            </a:r>
            <a:r>
              <a:rPr lang="en" sz="1350">
                <a:solidFill>
                  <a:srgbClr val="333333"/>
                </a:solidFill>
              </a:rPr>
              <a:t> structure automatically receives an </a:t>
            </a:r>
            <a:r>
              <a:rPr lang="en" sz="1200">
                <a:solidFill>
                  <a:srgbClr val="666666"/>
                </a:solidFill>
                <a:latin typeface="Courier New"/>
                <a:ea typeface="Courier New"/>
                <a:cs typeface="Courier New"/>
                <a:sym typeface="Courier New"/>
              </a:rPr>
              <a:t>init(width:height:)</a:t>
            </a:r>
            <a:r>
              <a:rPr lang="en" sz="1350">
                <a:solidFill>
                  <a:srgbClr val="333333"/>
                </a:solidFill>
              </a:rPr>
              <a:t> memberwise initializer, which you can use to initialize a new </a:t>
            </a:r>
            <a:r>
              <a:rPr lang="en" sz="1200">
                <a:solidFill>
                  <a:srgbClr val="666666"/>
                </a:solidFill>
                <a:latin typeface="Courier New"/>
                <a:ea typeface="Courier New"/>
                <a:cs typeface="Courier New"/>
                <a:sym typeface="Courier New"/>
              </a:rPr>
              <a:t>Size</a:t>
            </a:r>
            <a:r>
              <a:rPr lang="en" sz="1350">
                <a:solidFill>
                  <a:srgbClr val="333333"/>
                </a:solidFill>
              </a:rPr>
              <a:t> instance:</a:t>
            </a:r>
            <a:endParaRPr sz="1350">
              <a:solidFill>
                <a:srgbClr val="333333"/>
              </a:solidFill>
            </a:endParaRPr>
          </a:p>
          <a:p>
            <a:pPr indent="0" lvl="0" marL="0" rtl="0">
              <a:spcBef>
                <a:spcPts val="110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5" name="Shape 1585"/>
        <p:cNvGrpSpPr/>
        <p:nvPr/>
      </p:nvGrpSpPr>
      <p:grpSpPr>
        <a:xfrm>
          <a:off x="0" y="0"/>
          <a:ext cx="0" cy="0"/>
          <a:chOff x="0" y="0"/>
          <a:chExt cx="0" cy="0"/>
        </a:xfrm>
      </p:grpSpPr>
      <p:sp>
        <p:nvSpPr>
          <p:cNvPr id="1586" name="Shape 15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7" name="Shape 15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If you want your custom value type to be initializable with the default initializer and memberwise initializer, and also with your own custom initializers, write your custom initializers in an extension rather than as part of the value type’s original implementation. For more information, see </a:t>
            </a:r>
            <a:r>
              <a:rPr lang="en" sz="1150" u="sng">
                <a:solidFill>
                  <a:srgbClr val="7766CC"/>
                </a:solidFill>
                <a:hlinkClick r:id="rId2"/>
              </a:rPr>
              <a:t>Extensions</a:t>
            </a:r>
            <a:r>
              <a:rPr lang="en" sz="1150">
                <a:solidFill>
                  <a:srgbClr val="333333"/>
                </a:solidFill>
              </a:rPr>
              <a:t>.</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Constants and variables created with optional binding in an </a:t>
            </a:r>
            <a:r>
              <a:rPr lang="en" sz="1050">
                <a:solidFill>
                  <a:srgbClr val="666666"/>
                </a:solidFill>
                <a:latin typeface="Courier New"/>
                <a:ea typeface="Courier New"/>
                <a:cs typeface="Courier New"/>
                <a:sym typeface="Courier New"/>
              </a:rPr>
              <a:t>if</a:t>
            </a:r>
            <a:r>
              <a:rPr lang="en" sz="1150">
                <a:solidFill>
                  <a:srgbClr val="333333"/>
                </a:solidFill>
              </a:rPr>
              <a:t> statement are available only within the body of the </a:t>
            </a:r>
            <a:r>
              <a:rPr lang="en" sz="1050">
                <a:solidFill>
                  <a:srgbClr val="666666"/>
                </a:solidFill>
                <a:latin typeface="Courier New"/>
                <a:ea typeface="Courier New"/>
                <a:cs typeface="Courier New"/>
                <a:sym typeface="Courier New"/>
              </a:rPr>
              <a:t>if</a:t>
            </a:r>
            <a:r>
              <a:rPr lang="en" sz="1150">
                <a:solidFill>
                  <a:srgbClr val="333333"/>
                </a:solidFill>
              </a:rPr>
              <a:t> statement. In contrast, the constants and variables created with a </a:t>
            </a:r>
            <a:r>
              <a:rPr lang="en" sz="1050">
                <a:solidFill>
                  <a:srgbClr val="666666"/>
                </a:solidFill>
                <a:latin typeface="Courier New"/>
                <a:ea typeface="Courier New"/>
                <a:cs typeface="Courier New"/>
                <a:sym typeface="Courier New"/>
              </a:rPr>
              <a:t>guard</a:t>
            </a:r>
            <a:r>
              <a:rPr lang="en" sz="1150">
                <a:solidFill>
                  <a:srgbClr val="333333"/>
                </a:solidFill>
              </a:rPr>
              <a:t>statement are available in the lines of code that follow the </a:t>
            </a:r>
            <a:r>
              <a:rPr lang="en" sz="1050">
                <a:solidFill>
                  <a:srgbClr val="666666"/>
                </a:solidFill>
                <a:latin typeface="Courier New"/>
                <a:ea typeface="Courier New"/>
                <a:cs typeface="Courier New"/>
                <a:sym typeface="Courier New"/>
              </a:rPr>
              <a:t>guard</a:t>
            </a:r>
            <a:r>
              <a:rPr lang="en" sz="1150">
                <a:solidFill>
                  <a:srgbClr val="333333"/>
                </a:solidFill>
              </a:rPr>
              <a:t> statement, as described in </a:t>
            </a:r>
            <a:r>
              <a:rPr lang="en" sz="1150" u="sng">
                <a:solidFill>
                  <a:srgbClr val="7766CC"/>
                </a:solidFill>
                <a:hlinkClick r:id="rId2"/>
              </a:rPr>
              <a:t>Early Exit</a:t>
            </a:r>
            <a:r>
              <a:rPr lang="en" sz="1150">
                <a:solidFill>
                  <a:srgbClr val="333333"/>
                </a:solidFill>
              </a:rPr>
              <a:t>.</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1" name="Shape 1591"/>
        <p:cNvGrpSpPr/>
        <p:nvPr/>
      </p:nvGrpSpPr>
      <p:grpSpPr>
        <a:xfrm>
          <a:off x="0" y="0"/>
          <a:ext cx="0" cy="0"/>
          <a:chOff x="0" y="0"/>
          <a:chExt cx="0" cy="0"/>
        </a:xfrm>
      </p:grpSpPr>
      <p:sp>
        <p:nvSpPr>
          <p:cNvPr id="1592" name="Shape 15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3" name="Shape 15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7" name="Shape 1597"/>
        <p:cNvGrpSpPr/>
        <p:nvPr/>
      </p:nvGrpSpPr>
      <p:grpSpPr>
        <a:xfrm>
          <a:off x="0" y="0"/>
          <a:ext cx="0" cy="0"/>
          <a:chOff x="0" y="0"/>
          <a:chExt cx="0" cy="0"/>
        </a:xfrm>
      </p:grpSpPr>
      <p:sp>
        <p:nvSpPr>
          <p:cNvPr id="1598" name="Shape 15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9" name="Shape 15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For an alternative way to write this example without defining the </a:t>
            </a:r>
            <a:r>
              <a:rPr lang="en" sz="1050">
                <a:solidFill>
                  <a:srgbClr val="666666"/>
                </a:solidFill>
                <a:latin typeface="Courier New"/>
                <a:ea typeface="Courier New"/>
                <a:cs typeface="Courier New"/>
                <a:sym typeface="Courier New"/>
              </a:rPr>
              <a:t>init()</a:t>
            </a:r>
            <a:r>
              <a:rPr lang="en" sz="1150">
                <a:solidFill>
                  <a:srgbClr val="333333"/>
                </a:solidFill>
              </a:rPr>
              <a:t> and </a:t>
            </a:r>
            <a:r>
              <a:rPr lang="en" sz="1050">
                <a:solidFill>
                  <a:srgbClr val="666666"/>
                </a:solidFill>
                <a:latin typeface="Courier New"/>
                <a:ea typeface="Courier New"/>
                <a:cs typeface="Courier New"/>
                <a:sym typeface="Courier New"/>
              </a:rPr>
              <a:t>init(origin:size:)</a:t>
            </a:r>
            <a:r>
              <a:rPr lang="en" sz="1150">
                <a:solidFill>
                  <a:srgbClr val="333333"/>
                </a:solidFill>
              </a:rPr>
              <a:t>initializers yourself, see </a:t>
            </a:r>
            <a:r>
              <a:rPr lang="en" sz="1150" u="sng">
                <a:solidFill>
                  <a:srgbClr val="7766CC"/>
                </a:solidFill>
                <a:hlinkClick r:id="rId2"/>
              </a:rPr>
              <a:t>Extensions</a:t>
            </a:r>
            <a:r>
              <a:rPr lang="en" sz="1150">
                <a:solidFill>
                  <a:srgbClr val="333333"/>
                </a:solidFill>
              </a:rPr>
              <a:t>.</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3" name="Shape 1603"/>
        <p:cNvGrpSpPr/>
        <p:nvPr/>
      </p:nvGrpSpPr>
      <p:grpSpPr>
        <a:xfrm>
          <a:off x="0" y="0"/>
          <a:ext cx="0" cy="0"/>
          <a:chOff x="0" y="0"/>
          <a:chExt cx="0" cy="0"/>
        </a:xfrm>
      </p:grpSpPr>
      <p:sp>
        <p:nvSpPr>
          <p:cNvPr id="1604" name="Shape 16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5" name="Shape 16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9" name="Shape 1609"/>
        <p:cNvGrpSpPr/>
        <p:nvPr/>
      </p:nvGrpSpPr>
      <p:grpSpPr>
        <a:xfrm>
          <a:off x="0" y="0"/>
          <a:ext cx="0" cy="0"/>
          <a:chOff x="0" y="0"/>
          <a:chExt cx="0" cy="0"/>
        </a:xfrm>
      </p:grpSpPr>
      <p:sp>
        <p:nvSpPr>
          <p:cNvPr id="1610" name="Shape 16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1" name="Shape 16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5" name="Shape 1615"/>
        <p:cNvGrpSpPr/>
        <p:nvPr/>
      </p:nvGrpSpPr>
      <p:grpSpPr>
        <a:xfrm>
          <a:off x="0" y="0"/>
          <a:ext cx="0" cy="0"/>
          <a:chOff x="0" y="0"/>
          <a:chExt cx="0" cy="0"/>
        </a:xfrm>
      </p:grpSpPr>
      <p:sp>
        <p:nvSpPr>
          <p:cNvPr id="1616" name="Shape 16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7" name="Shape 16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1" name="Shape 1621"/>
        <p:cNvGrpSpPr/>
        <p:nvPr/>
      </p:nvGrpSpPr>
      <p:grpSpPr>
        <a:xfrm>
          <a:off x="0" y="0"/>
          <a:ext cx="0" cy="0"/>
          <a:chOff x="0" y="0"/>
          <a:chExt cx="0" cy="0"/>
        </a:xfrm>
      </p:grpSpPr>
      <p:sp>
        <p:nvSpPr>
          <p:cNvPr id="1622" name="Shape 16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3" name="Shape 16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These rules don’t affect how users of your classes </a:t>
            </a:r>
            <a:r>
              <a:rPr i="1" lang="en" sz="1150">
                <a:solidFill>
                  <a:srgbClr val="333333"/>
                </a:solidFill>
              </a:rPr>
              <a:t>create</a:t>
            </a:r>
            <a:r>
              <a:rPr lang="en" sz="1150">
                <a:solidFill>
                  <a:srgbClr val="333333"/>
                </a:solidFill>
              </a:rPr>
              <a:t> instances of each class. Any initializer in the diagram above can be used to create a fully-initialized instance of the class they belong to. The rules only affect how you write the implementation of the class’s initializers.</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8" name="Shape 1628"/>
        <p:cNvGrpSpPr/>
        <p:nvPr/>
      </p:nvGrpSpPr>
      <p:grpSpPr>
        <a:xfrm>
          <a:off x="0" y="0"/>
          <a:ext cx="0" cy="0"/>
          <a:chOff x="0" y="0"/>
          <a:chExt cx="0" cy="0"/>
        </a:xfrm>
      </p:grpSpPr>
      <p:sp>
        <p:nvSpPr>
          <p:cNvPr id="1629" name="Shape 16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0" name="Shape 16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5" name="Shape 1635"/>
        <p:cNvGrpSpPr/>
        <p:nvPr/>
      </p:nvGrpSpPr>
      <p:grpSpPr>
        <a:xfrm>
          <a:off x="0" y="0"/>
          <a:ext cx="0" cy="0"/>
          <a:chOff x="0" y="0"/>
          <a:chExt cx="0" cy="0"/>
        </a:xfrm>
      </p:grpSpPr>
      <p:sp>
        <p:nvSpPr>
          <p:cNvPr id="1636" name="Shape 16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7" name="Shape 16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Swift’s two-phase initialization process is similar to initialization in Objective-C. The main difference is that during phase 1, Objective-C assigns zero or null values (such as </a:t>
            </a:r>
            <a:r>
              <a:rPr lang="en" sz="1050">
                <a:solidFill>
                  <a:srgbClr val="666666"/>
                </a:solidFill>
                <a:latin typeface="Courier New"/>
                <a:ea typeface="Courier New"/>
                <a:cs typeface="Courier New"/>
                <a:sym typeface="Courier New"/>
              </a:rPr>
              <a:t>0</a:t>
            </a:r>
            <a:r>
              <a:rPr lang="en" sz="1150">
                <a:solidFill>
                  <a:srgbClr val="333333"/>
                </a:solidFill>
              </a:rPr>
              <a:t> or </a:t>
            </a:r>
            <a:r>
              <a:rPr lang="en" sz="1050">
                <a:solidFill>
                  <a:srgbClr val="666666"/>
                </a:solidFill>
                <a:latin typeface="Courier New"/>
                <a:ea typeface="Courier New"/>
                <a:cs typeface="Courier New"/>
                <a:sym typeface="Courier New"/>
              </a:rPr>
              <a:t>nil</a:t>
            </a:r>
            <a:r>
              <a:rPr lang="en" sz="1150">
                <a:solidFill>
                  <a:srgbClr val="333333"/>
                </a:solidFill>
              </a:rPr>
              <a:t>) to every property. Swift’s initialization flow is more flexible in that it lets you set custom initial values, and can cope with types for which </a:t>
            </a:r>
            <a:r>
              <a:rPr lang="en" sz="1050">
                <a:solidFill>
                  <a:srgbClr val="666666"/>
                </a:solidFill>
                <a:latin typeface="Courier New"/>
                <a:ea typeface="Courier New"/>
                <a:cs typeface="Courier New"/>
                <a:sym typeface="Courier New"/>
              </a:rPr>
              <a:t>0</a:t>
            </a:r>
            <a:r>
              <a:rPr lang="en" sz="1150">
                <a:solidFill>
                  <a:srgbClr val="333333"/>
                </a:solidFill>
              </a:rPr>
              <a:t> or </a:t>
            </a:r>
            <a:r>
              <a:rPr lang="en" sz="1050">
                <a:solidFill>
                  <a:srgbClr val="666666"/>
                </a:solidFill>
                <a:latin typeface="Courier New"/>
                <a:ea typeface="Courier New"/>
                <a:cs typeface="Courier New"/>
                <a:sym typeface="Courier New"/>
              </a:rPr>
              <a:t>nil</a:t>
            </a:r>
            <a:r>
              <a:rPr lang="en" sz="1150">
                <a:solidFill>
                  <a:srgbClr val="333333"/>
                </a:solidFill>
              </a:rPr>
              <a:t> is not a valid default value.</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1" name="Shape 1641"/>
        <p:cNvGrpSpPr/>
        <p:nvPr/>
      </p:nvGrpSpPr>
      <p:grpSpPr>
        <a:xfrm>
          <a:off x="0" y="0"/>
          <a:ext cx="0" cy="0"/>
          <a:chOff x="0" y="0"/>
          <a:chExt cx="0" cy="0"/>
        </a:xfrm>
      </p:grpSpPr>
      <p:sp>
        <p:nvSpPr>
          <p:cNvPr id="1642" name="Shape 16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3" name="Shape 16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Swift’s two-phase initialization process is similar to initialization in Objective-C. The main difference is that during phase 1, Objective-C assigns zero or null values (such as </a:t>
            </a:r>
            <a:r>
              <a:rPr lang="en" sz="1050">
                <a:solidFill>
                  <a:srgbClr val="666666"/>
                </a:solidFill>
                <a:latin typeface="Courier New"/>
                <a:ea typeface="Courier New"/>
                <a:cs typeface="Courier New"/>
                <a:sym typeface="Courier New"/>
              </a:rPr>
              <a:t>0</a:t>
            </a:r>
            <a:r>
              <a:rPr lang="en" sz="1150">
                <a:solidFill>
                  <a:srgbClr val="333333"/>
                </a:solidFill>
              </a:rPr>
              <a:t> or </a:t>
            </a:r>
            <a:r>
              <a:rPr lang="en" sz="1050">
                <a:solidFill>
                  <a:srgbClr val="666666"/>
                </a:solidFill>
                <a:latin typeface="Courier New"/>
                <a:ea typeface="Courier New"/>
                <a:cs typeface="Courier New"/>
                <a:sym typeface="Courier New"/>
              </a:rPr>
              <a:t>nil</a:t>
            </a:r>
            <a:r>
              <a:rPr lang="en" sz="1150">
                <a:solidFill>
                  <a:srgbClr val="333333"/>
                </a:solidFill>
              </a:rPr>
              <a:t>) to every property. Swift’s initialization flow is more flexible in that it lets you set custom initial values, and can cope with types for which </a:t>
            </a:r>
            <a:r>
              <a:rPr lang="en" sz="1050">
                <a:solidFill>
                  <a:srgbClr val="666666"/>
                </a:solidFill>
                <a:latin typeface="Courier New"/>
                <a:ea typeface="Courier New"/>
                <a:cs typeface="Courier New"/>
                <a:sym typeface="Courier New"/>
              </a:rPr>
              <a:t>0</a:t>
            </a:r>
            <a:r>
              <a:rPr lang="en" sz="1150">
                <a:solidFill>
                  <a:srgbClr val="333333"/>
                </a:solidFill>
              </a:rPr>
              <a:t> or </a:t>
            </a:r>
            <a:r>
              <a:rPr lang="en" sz="1050">
                <a:solidFill>
                  <a:srgbClr val="666666"/>
                </a:solidFill>
                <a:latin typeface="Courier New"/>
                <a:ea typeface="Courier New"/>
                <a:cs typeface="Courier New"/>
                <a:sym typeface="Courier New"/>
              </a:rPr>
              <a:t>nil</a:t>
            </a:r>
            <a:r>
              <a:rPr lang="en" sz="1150">
                <a:solidFill>
                  <a:srgbClr val="333333"/>
                </a:solidFill>
              </a:rPr>
              <a:t> is not a valid default value.</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9" name="Shape 1649"/>
        <p:cNvGrpSpPr/>
        <p:nvPr/>
      </p:nvGrpSpPr>
      <p:grpSpPr>
        <a:xfrm>
          <a:off x="0" y="0"/>
          <a:ext cx="0" cy="0"/>
          <a:chOff x="0" y="0"/>
          <a:chExt cx="0" cy="0"/>
        </a:xfrm>
      </p:grpSpPr>
      <p:sp>
        <p:nvSpPr>
          <p:cNvPr id="1650" name="Shape 16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1" name="Shape 16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Superclass initializers </a:t>
            </a:r>
            <a:r>
              <a:rPr i="1" lang="en" sz="1150">
                <a:solidFill>
                  <a:srgbClr val="333333"/>
                </a:solidFill>
              </a:rPr>
              <a:t>are</a:t>
            </a:r>
            <a:r>
              <a:rPr lang="en" sz="1150">
                <a:solidFill>
                  <a:srgbClr val="333333"/>
                </a:solidFill>
              </a:rPr>
              <a:t> inherited in certain circumstances, but only when it is safe and appropriate to do so. For more information, see </a:t>
            </a:r>
            <a:r>
              <a:rPr lang="en" sz="1150" u="sng">
                <a:solidFill>
                  <a:srgbClr val="7766CC"/>
                </a:solidFill>
                <a:hlinkClick r:id="rId2"/>
              </a:rPr>
              <a:t>Automatic Initializer Inheritance</a:t>
            </a:r>
            <a:r>
              <a:rPr lang="en" sz="1150">
                <a:solidFill>
                  <a:srgbClr val="333333"/>
                </a:solidFill>
              </a:rPr>
              <a:t> below.</a:t>
            </a:r>
            <a:endParaRPr sz="1150">
              <a:solidFill>
                <a:srgbClr val="333333"/>
              </a:solidFill>
            </a:endParaRPr>
          </a:p>
          <a:p>
            <a:pPr indent="0" lvl="0" marL="0" rtl="0">
              <a:lnSpc>
                <a:spcPct val="115000"/>
              </a:lnSpc>
              <a:spcBef>
                <a:spcPts val="0"/>
              </a:spcBef>
              <a:spcAft>
                <a:spcPts val="0"/>
              </a:spcAft>
              <a:buNone/>
            </a:pPr>
            <a:r>
              <a:t/>
            </a:r>
            <a:endParaRPr sz="1150">
              <a:solidFill>
                <a:srgbClr val="333333"/>
              </a:solidFill>
            </a:endParaRPr>
          </a:p>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You always write the </a:t>
            </a:r>
            <a:r>
              <a:rPr lang="en" sz="1050">
                <a:solidFill>
                  <a:srgbClr val="666666"/>
                </a:solidFill>
                <a:latin typeface="Courier New"/>
                <a:ea typeface="Courier New"/>
                <a:cs typeface="Courier New"/>
                <a:sym typeface="Courier New"/>
              </a:rPr>
              <a:t>override</a:t>
            </a:r>
            <a:r>
              <a:rPr lang="en" sz="1150">
                <a:solidFill>
                  <a:srgbClr val="333333"/>
                </a:solidFill>
              </a:rPr>
              <a:t> modifier when overriding a superclass designated initializer, even if your subclass’s implementation of the initializer is a convenience initializer.</a:t>
            </a:r>
            <a:endParaRPr sz="1150">
              <a:solidFill>
                <a:srgbClr val="333333"/>
              </a:solidFill>
            </a:endParaRPr>
          </a:p>
          <a:p>
            <a:pPr indent="0" lvl="0" marL="0" rtl="0">
              <a:lnSpc>
                <a:spcPct val="115000"/>
              </a:lnSpc>
              <a:spcBef>
                <a:spcPts val="0"/>
              </a:spcBef>
              <a:spcAft>
                <a:spcPts val="0"/>
              </a:spcAft>
              <a:buNone/>
            </a:pPr>
            <a:r>
              <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If an implicitly unwrapped optional is </a:t>
            </a:r>
            <a:r>
              <a:rPr lang="en" sz="1050">
                <a:solidFill>
                  <a:srgbClr val="666666"/>
                </a:solidFill>
                <a:latin typeface="Courier New"/>
                <a:ea typeface="Courier New"/>
                <a:cs typeface="Courier New"/>
                <a:sym typeface="Courier New"/>
              </a:rPr>
              <a:t>nil</a:t>
            </a:r>
            <a:r>
              <a:rPr lang="en" sz="1150">
                <a:solidFill>
                  <a:srgbClr val="333333"/>
                </a:solidFill>
              </a:rPr>
              <a:t> and you try to access its wrapped value, you’ll trigger a runtime error. The result is exactly the same as if you place an exclamation mark after a normal optional that doesn’t contain a value.</a:t>
            </a:r>
            <a:endParaRPr sz="1150">
              <a:solidFill>
                <a:srgbClr val="333333"/>
              </a:solidFill>
            </a:endParaRPr>
          </a:p>
          <a:p>
            <a:pPr indent="0" lvl="0" marL="0" rtl="0">
              <a:lnSpc>
                <a:spcPct val="115000"/>
              </a:lnSpc>
              <a:spcBef>
                <a:spcPts val="0"/>
              </a:spcBef>
              <a:spcAft>
                <a:spcPts val="0"/>
              </a:spcAft>
              <a:buNone/>
            </a:pPr>
            <a:r>
              <a:t/>
            </a:r>
            <a:endParaRPr sz="1150">
              <a:solidFill>
                <a:srgbClr val="333333"/>
              </a:solidFill>
            </a:endParaRPr>
          </a:p>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Don’t use an implicitly unwrapped optional when there’s a possibility of a variable becoming </a:t>
            </a:r>
            <a:r>
              <a:rPr lang="en" sz="1050">
                <a:solidFill>
                  <a:srgbClr val="666666"/>
                </a:solidFill>
                <a:latin typeface="Courier New"/>
                <a:ea typeface="Courier New"/>
                <a:cs typeface="Courier New"/>
                <a:sym typeface="Courier New"/>
              </a:rPr>
              <a:t>nil</a:t>
            </a:r>
            <a:r>
              <a:rPr lang="en" sz="1150">
                <a:solidFill>
                  <a:srgbClr val="333333"/>
                </a:solidFill>
              </a:rPr>
              <a:t> at a later point. Always use a normal optional type if you need to check for a </a:t>
            </a:r>
            <a:r>
              <a:rPr lang="en" sz="1050">
                <a:solidFill>
                  <a:srgbClr val="666666"/>
                </a:solidFill>
                <a:latin typeface="Courier New"/>
                <a:ea typeface="Courier New"/>
                <a:cs typeface="Courier New"/>
                <a:sym typeface="Courier New"/>
              </a:rPr>
              <a:t>nil</a:t>
            </a:r>
            <a:r>
              <a:rPr lang="en" sz="1150">
                <a:solidFill>
                  <a:srgbClr val="333333"/>
                </a:solidFill>
              </a:rPr>
              <a:t> value during the lifetime of a variable.</a:t>
            </a:r>
            <a:endParaRPr sz="1150">
              <a:solidFill>
                <a:srgbClr val="333333"/>
              </a:solidFill>
            </a:endParaRPr>
          </a:p>
          <a:p>
            <a:pPr indent="0" lvl="0" marL="0" rtl="0">
              <a:lnSpc>
                <a:spcPct val="115000"/>
              </a:lnSpc>
              <a:spcBef>
                <a:spcPts val="0"/>
              </a:spcBef>
              <a:spcAft>
                <a:spcPts val="0"/>
              </a:spcAft>
              <a:buNone/>
            </a:pPr>
            <a:r>
              <a:t/>
            </a:r>
            <a:endParaRPr sz="1150">
              <a:solidFill>
                <a:srgbClr val="333333"/>
              </a:solidFill>
            </a:endParaRPr>
          </a:p>
          <a:p>
            <a:pPr indent="0" lvl="0" marL="431800" marR="101600" rtl="0">
              <a:lnSpc>
                <a:spcPct val="115000"/>
              </a:lnSpc>
              <a:spcBef>
                <a:spcPts val="0"/>
              </a:spcBef>
              <a:spcAft>
                <a:spcPts val="0"/>
              </a:spcAft>
              <a:buNone/>
            </a:pPr>
            <a:r>
              <a:t/>
            </a:r>
            <a:endParaRPr sz="650">
              <a:solidFill>
                <a:srgbClr val="777777"/>
              </a:solidFill>
            </a:endParaRPr>
          </a:p>
          <a:p>
            <a:pPr indent="0" lvl="0" marL="431800" marR="101600" rtl="0">
              <a:lnSpc>
                <a:spcPct val="115000"/>
              </a:lnSpc>
              <a:spcBef>
                <a:spcPts val="1400"/>
              </a:spcBef>
              <a:spcAft>
                <a:spcPts val="1400"/>
              </a:spcAft>
              <a:buNone/>
            </a:pPr>
            <a:r>
              <a:t/>
            </a:r>
            <a:endParaRPr sz="650">
              <a:solidFill>
                <a:srgbClr val="777777"/>
              </a:solidFill>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5" name="Shape 1655"/>
        <p:cNvGrpSpPr/>
        <p:nvPr/>
      </p:nvGrpSpPr>
      <p:grpSpPr>
        <a:xfrm>
          <a:off x="0" y="0"/>
          <a:ext cx="0" cy="0"/>
          <a:chOff x="0" y="0"/>
          <a:chExt cx="0" cy="0"/>
        </a:xfrm>
      </p:grpSpPr>
      <p:sp>
        <p:nvSpPr>
          <p:cNvPr id="1656" name="Shape 16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7" name="Shape 16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Subclasses can modify inherited variable properties during initialization, but can not modify inherited constant properties.</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1" name="Shape 1661"/>
        <p:cNvGrpSpPr/>
        <p:nvPr/>
      </p:nvGrpSpPr>
      <p:grpSpPr>
        <a:xfrm>
          <a:off x="0" y="0"/>
          <a:ext cx="0" cy="0"/>
          <a:chOff x="0" y="0"/>
          <a:chExt cx="0" cy="0"/>
        </a:xfrm>
      </p:grpSpPr>
      <p:sp>
        <p:nvSpPr>
          <p:cNvPr id="1662" name="Shape 16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3" name="Shape 16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A subclass can implement a superclass designated initializer as a subclass convenience initializer as part of satisfying rule 2.</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7" name="Shape 1667"/>
        <p:cNvGrpSpPr/>
        <p:nvPr/>
      </p:nvGrpSpPr>
      <p:grpSpPr>
        <a:xfrm>
          <a:off x="0" y="0"/>
          <a:ext cx="0" cy="0"/>
          <a:chOff x="0" y="0"/>
          <a:chExt cx="0" cy="0"/>
        </a:xfrm>
      </p:grpSpPr>
      <p:sp>
        <p:nvSpPr>
          <p:cNvPr id="1668" name="Shape 16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9" name="Shape 16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4" name="Shape 1674"/>
        <p:cNvGrpSpPr/>
        <p:nvPr/>
      </p:nvGrpSpPr>
      <p:grpSpPr>
        <a:xfrm>
          <a:off x="0" y="0"/>
          <a:ext cx="0" cy="0"/>
          <a:chOff x="0" y="0"/>
          <a:chExt cx="0" cy="0"/>
        </a:xfrm>
      </p:grpSpPr>
      <p:sp>
        <p:nvSpPr>
          <p:cNvPr id="1675" name="Shape 16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6" name="Shape 16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1" name="Shape 1681"/>
        <p:cNvGrpSpPr/>
        <p:nvPr/>
      </p:nvGrpSpPr>
      <p:grpSpPr>
        <a:xfrm>
          <a:off x="0" y="0"/>
          <a:ext cx="0" cy="0"/>
          <a:chOff x="0" y="0"/>
          <a:chExt cx="0" cy="0"/>
        </a:xfrm>
      </p:grpSpPr>
      <p:sp>
        <p:nvSpPr>
          <p:cNvPr id="1682" name="Shape 16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3" name="Shape 16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050">
                <a:solidFill>
                  <a:srgbClr val="666666"/>
                </a:solidFill>
                <a:latin typeface="Courier New"/>
                <a:ea typeface="Courier New"/>
                <a:cs typeface="Courier New"/>
                <a:sym typeface="Courier New"/>
              </a:rPr>
              <a:t>ShoppingListItem</a:t>
            </a:r>
            <a:r>
              <a:rPr lang="en" sz="1150">
                <a:solidFill>
                  <a:srgbClr val="333333"/>
                </a:solidFill>
              </a:rPr>
              <a:t> does not define an initializer to provide an initial value for </a:t>
            </a:r>
            <a:r>
              <a:rPr lang="en" sz="1050">
                <a:solidFill>
                  <a:srgbClr val="666666"/>
                </a:solidFill>
                <a:latin typeface="Courier New"/>
                <a:ea typeface="Courier New"/>
                <a:cs typeface="Courier New"/>
                <a:sym typeface="Courier New"/>
              </a:rPr>
              <a:t>purchased</a:t>
            </a:r>
            <a:r>
              <a:rPr lang="en" sz="1150">
                <a:solidFill>
                  <a:srgbClr val="333333"/>
                </a:solidFill>
              </a:rPr>
              <a:t>, because items in a shopping list (as modeled here) always start out unpurchased.</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7" name="Shape 1687"/>
        <p:cNvGrpSpPr/>
        <p:nvPr/>
      </p:nvGrpSpPr>
      <p:grpSpPr>
        <a:xfrm>
          <a:off x="0" y="0"/>
          <a:ext cx="0" cy="0"/>
          <a:chOff x="0" y="0"/>
          <a:chExt cx="0" cy="0"/>
        </a:xfrm>
      </p:grpSpPr>
      <p:sp>
        <p:nvSpPr>
          <p:cNvPr id="1688" name="Shape 16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9" name="Shape 16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050">
                <a:solidFill>
                  <a:srgbClr val="666666"/>
                </a:solidFill>
                <a:latin typeface="Courier New"/>
                <a:ea typeface="Courier New"/>
                <a:cs typeface="Courier New"/>
                <a:sym typeface="Courier New"/>
              </a:rPr>
              <a:t>ShoppingListItem</a:t>
            </a:r>
            <a:r>
              <a:rPr lang="en" sz="1150">
                <a:solidFill>
                  <a:srgbClr val="333333"/>
                </a:solidFill>
              </a:rPr>
              <a:t> does not define an initializer to provide an initial value for </a:t>
            </a:r>
            <a:r>
              <a:rPr lang="en" sz="1050">
                <a:solidFill>
                  <a:srgbClr val="666666"/>
                </a:solidFill>
                <a:latin typeface="Courier New"/>
                <a:ea typeface="Courier New"/>
                <a:cs typeface="Courier New"/>
                <a:sym typeface="Courier New"/>
              </a:rPr>
              <a:t>purchased</a:t>
            </a:r>
            <a:r>
              <a:rPr lang="en" sz="1150">
                <a:solidFill>
                  <a:srgbClr val="333333"/>
                </a:solidFill>
              </a:rPr>
              <a:t>, because items in a shopping list (as modeled here) always start out unpurchased.</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4" name="Shape 1694"/>
        <p:cNvGrpSpPr/>
        <p:nvPr/>
      </p:nvGrpSpPr>
      <p:grpSpPr>
        <a:xfrm>
          <a:off x="0" y="0"/>
          <a:ext cx="0" cy="0"/>
          <a:chOff x="0" y="0"/>
          <a:chExt cx="0" cy="0"/>
        </a:xfrm>
      </p:grpSpPr>
      <p:sp>
        <p:nvSpPr>
          <p:cNvPr id="1695" name="Shape 16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6" name="Shape 16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You cannot define a failable and a nonfailable initializer with the same parameter types and names.</a:t>
            </a:r>
            <a:endParaRPr sz="1150">
              <a:solidFill>
                <a:srgbClr val="333333"/>
              </a:solidFill>
            </a:endParaRPr>
          </a:p>
          <a:p>
            <a:pPr indent="0" lvl="0" marL="0">
              <a:spcBef>
                <a:spcPts val="0"/>
              </a:spcBef>
              <a:spcAft>
                <a:spcPts val="0"/>
              </a:spcAft>
              <a:buNone/>
            </a:pPr>
            <a:r>
              <a:t/>
            </a:r>
            <a:endParaRPr sz="1350">
              <a:solidFill>
                <a:srgbClr val="333333"/>
              </a:solidFill>
              <a:highlight>
                <a:srgbClr val="FFFFFF"/>
              </a:highlight>
            </a:endParaRPr>
          </a:p>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Strictly speaking, initializers do not return a value. Rather, their role is to ensure that </a:t>
            </a:r>
            <a:r>
              <a:rPr lang="en" sz="1050">
                <a:solidFill>
                  <a:srgbClr val="666666"/>
                </a:solidFill>
                <a:latin typeface="Courier New"/>
                <a:ea typeface="Courier New"/>
                <a:cs typeface="Courier New"/>
                <a:sym typeface="Courier New"/>
              </a:rPr>
              <a:t>self</a:t>
            </a:r>
            <a:r>
              <a:rPr lang="en" sz="1150">
                <a:solidFill>
                  <a:srgbClr val="333333"/>
                </a:solidFill>
              </a:rPr>
              <a:t> is fully and correctly initialized by the time that initialization ends. Although you write </a:t>
            </a:r>
            <a:r>
              <a:rPr lang="en" sz="1050">
                <a:solidFill>
                  <a:srgbClr val="666666"/>
                </a:solidFill>
                <a:latin typeface="Courier New"/>
                <a:ea typeface="Courier New"/>
                <a:cs typeface="Courier New"/>
                <a:sym typeface="Courier New"/>
              </a:rPr>
              <a:t>return nil</a:t>
            </a:r>
            <a:r>
              <a:rPr lang="en" sz="1150">
                <a:solidFill>
                  <a:srgbClr val="333333"/>
                </a:solidFill>
              </a:rPr>
              <a:t> to trigger an initialization failure, you do not use the </a:t>
            </a:r>
            <a:r>
              <a:rPr lang="en" sz="1050">
                <a:solidFill>
                  <a:srgbClr val="666666"/>
                </a:solidFill>
                <a:latin typeface="Courier New"/>
                <a:ea typeface="Courier New"/>
                <a:cs typeface="Courier New"/>
                <a:sym typeface="Courier New"/>
              </a:rPr>
              <a:t>return</a:t>
            </a:r>
            <a:r>
              <a:rPr lang="en" sz="1150">
                <a:solidFill>
                  <a:srgbClr val="333333"/>
                </a:solidFill>
              </a:rPr>
              <a:t> keyword to indicate initialization success.</a:t>
            </a:r>
            <a:endParaRPr sz="1150">
              <a:solidFill>
                <a:srgbClr val="333333"/>
              </a:solidFill>
            </a:endParaRPr>
          </a:p>
          <a:p>
            <a:pPr indent="0" lvl="0" marL="0">
              <a:spcBef>
                <a:spcPts val="0"/>
              </a:spcBef>
              <a:spcAft>
                <a:spcPts val="0"/>
              </a:spcAft>
              <a:buNone/>
            </a:pPr>
            <a:r>
              <a:t/>
            </a:r>
            <a:endParaRPr sz="1350">
              <a:solidFill>
                <a:srgbClr val="333333"/>
              </a:solidFill>
              <a:highlight>
                <a:srgbClr val="FFFFFF"/>
              </a:highlight>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0" name="Shape 1700"/>
        <p:cNvGrpSpPr/>
        <p:nvPr/>
      </p:nvGrpSpPr>
      <p:grpSpPr>
        <a:xfrm>
          <a:off x="0" y="0"/>
          <a:ext cx="0" cy="0"/>
          <a:chOff x="0" y="0"/>
          <a:chExt cx="0" cy="0"/>
        </a:xfrm>
      </p:grpSpPr>
      <p:sp>
        <p:nvSpPr>
          <p:cNvPr id="1701" name="Shape 17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2" name="Shape 17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You cannot define a failable and a nonfailable initializer with the same parameter types and names.</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Strictly speaking, initializers do not return a value. Rather, their role is to ensure that </a:t>
            </a:r>
            <a:r>
              <a:rPr lang="en" sz="1050">
                <a:solidFill>
                  <a:srgbClr val="666666"/>
                </a:solidFill>
                <a:latin typeface="Courier New"/>
                <a:ea typeface="Courier New"/>
                <a:cs typeface="Courier New"/>
                <a:sym typeface="Courier New"/>
              </a:rPr>
              <a:t>self</a:t>
            </a:r>
            <a:r>
              <a:rPr lang="en" sz="1150">
                <a:solidFill>
                  <a:srgbClr val="333333"/>
                </a:solidFill>
              </a:rPr>
              <a:t> is fully and correctly initialized by the time that initialization ends. Although you write </a:t>
            </a:r>
            <a:r>
              <a:rPr lang="en" sz="1050">
                <a:solidFill>
                  <a:srgbClr val="666666"/>
                </a:solidFill>
                <a:latin typeface="Courier New"/>
                <a:ea typeface="Courier New"/>
                <a:cs typeface="Courier New"/>
                <a:sym typeface="Courier New"/>
              </a:rPr>
              <a:t>return nil</a:t>
            </a:r>
            <a:r>
              <a:rPr lang="en" sz="1150">
                <a:solidFill>
                  <a:srgbClr val="333333"/>
                </a:solidFill>
              </a:rPr>
              <a:t> to trigger an initialization failure, you do not use the </a:t>
            </a:r>
            <a:r>
              <a:rPr lang="en" sz="1050">
                <a:solidFill>
                  <a:srgbClr val="666666"/>
                </a:solidFill>
                <a:latin typeface="Courier New"/>
                <a:ea typeface="Courier New"/>
                <a:cs typeface="Courier New"/>
                <a:sym typeface="Courier New"/>
              </a:rPr>
              <a:t>return</a:t>
            </a:r>
            <a:r>
              <a:rPr lang="en" sz="1150">
                <a:solidFill>
                  <a:srgbClr val="333333"/>
                </a:solidFill>
              </a:rPr>
              <a:t> keyword to indicate initialization success.</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6" name="Shape 1706"/>
        <p:cNvGrpSpPr/>
        <p:nvPr/>
      </p:nvGrpSpPr>
      <p:grpSpPr>
        <a:xfrm>
          <a:off x="0" y="0"/>
          <a:ext cx="0" cy="0"/>
          <a:chOff x="0" y="0"/>
          <a:chExt cx="0" cy="0"/>
        </a:xfrm>
      </p:grpSpPr>
      <p:sp>
        <p:nvSpPr>
          <p:cNvPr id="1707" name="Shape 17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8" name="Shape 17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2" name="Shape 1712"/>
        <p:cNvGrpSpPr/>
        <p:nvPr/>
      </p:nvGrpSpPr>
      <p:grpSpPr>
        <a:xfrm>
          <a:off x="0" y="0"/>
          <a:ext cx="0" cy="0"/>
          <a:chOff x="0" y="0"/>
          <a:chExt cx="0" cy="0"/>
        </a:xfrm>
      </p:grpSpPr>
      <p:sp>
        <p:nvSpPr>
          <p:cNvPr id="1713" name="Shape 17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4" name="Shape 17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350">
                <a:solidFill>
                  <a:srgbClr val="333333"/>
                </a:solidFill>
                <a:highlight>
                  <a:srgbClr val="FFFFFF"/>
                </a:highlight>
              </a:rPr>
              <a:t>A </a:t>
            </a:r>
            <a:r>
              <a:rPr lang="en" sz="1000">
                <a:solidFill>
                  <a:srgbClr val="666666"/>
                </a:solidFill>
                <a:latin typeface="Courier New"/>
                <a:ea typeface="Courier New"/>
                <a:cs typeface="Courier New"/>
                <a:sym typeface="Courier New"/>
              </a:rPr>
              <a:t>do</a:t>
            </a:r>
            <a:r>
              <a:rPr lang="en" sz="1350">
                <a:solidFill>
                  <a:srgbClr val="333333"/>
                </a:solidFill>
                <a:highlight>
                  <a:srgbClr val="FFFFFF"/>
                </a:highlight>
              </a:rPr>
              <a:t> statement creates a new containing scope, which allows errors to be propagated to one or more </a:t>
            </a:r>
            <a:r>
              <a:rPr lang="en" sz="1000">
                <a:solidFill>
                  <a:srgbClr val="666666"/>
                </a:solidFill>
                <a:latin typeface="Courier New"/>
                <a:ea typeface="Courier New"/>
                <a:cs typeface="Courier New"/>
                <a:sym typeface="Courier New"/>
              </a:rPr>
              <a:t>catch</a:t>
            </a:r>
            <a:r>
              <a:rPr lang="en" sz="1350">
                <a:solidFill>
                  <a:srgbClr val="333333"/>
                </a:solidFill>
                <a:highlight>
                  <a:srgbClr val="FFFFFF"/>
                </a:highlight>
              </a:rPr>
              <a:t> clauses.</a:t>
            </a:r>
            <a:endParaRPr sz="1350">
              <a:solidFill>
                <a:srgbClr val="333333"/>
              </a:solidFill>
              <a:highlight>
                <a:srgbClr val="FFFFFF"/>
              </a:highlight>
            </a:endParaRPr>
          </a:p>
          <a:p>
            <a:pPr indent="0" lvl="0" marL="0" rtl="0">
              <a:lnSpc>
                <a:spcPct val="115000"/>
              </a:lnSpc>
              <a:spcBef>
                <a:spcPts val="0"/>
              </a:spcBef>
              <a:spcAft>
                <a:spcPts val="0"/>
              </a:spcAft>
              <a:buNone/>
            </a:pPr>
            <a:r>
              <a:t/>
            </a:r>
            <a:endParaRPr sz="1350">
              <a:solidFill>
                <a:srgbClr val="333333"/>
              </a:solidFill>
              <a:highlight>
                <a:srgbClr val="FFFFFF"/>
              </a:highlight>
            </a:endParaRPr>
          </a:p>
          <a:p>
            <a:pPr indent="0" lvl="0" marL="0" rtl="0">
              <a:lnSpc>
                <a:spcPct val="115000"/>
              </a:lnSpc>
              <a:spcBef>
                <a:spcPts val="0"/>
              </a:spcBef>
              <a:spcAft>
                <a:spcPts val="0"/>
              </a:spcAft>
              <a:buNone/>
            </a:pPr>
            <a:r>
              <a:rPr lang="en" sz="1350">
                <a:solidFill>
                  <a:srgbClr val="333333"/>
                </a:solidFill>
              </a:rPr>
              <a:t>In this example, the </a:t>
            </a:r>
            <a:r>
              <a:rPr lang="en" sz="1200">
                <a:solidFill>
                  <a:srgbClr val="666666"/>
                </a:solidFill>
                <a:latin typeface="Courier New"/>
                <a:ea typeface="Courier New"/>
                <a:cs typeface="Courier New"/>
                <a:sym typeface="Courier New"/>
              </a:rPr>
              <a:t>makeASandwich()</a:t>
            </a:r>
            <a:r>
              <a:rPr lang="en" sz="1350">
                <a:solidFill>
                  <a:srgbClr val="333333"/>
                </a:solidFill>
              </a:rPr>
              <a:t> function will throw an error if no clean dishes are available or if any ingredients are missing. Because </a:t>
            </a:r>
            <a:r>
              <a:rPr lang="en" sz="1200">
                <a:solidFill>
                  <a:srgbClr val="666666"/>
                </a:solidFill>
                <a:latin typeface="Courier New"/>
                <a:ea typeface="Courier New"/>
                <a:cs typeface="Courier New"/>
                <a:sym typeface="Courier New"/>
              </a:rPr>
              <a:t>makeASandwich()</a:t>
            </a:r>
            <a:r>
              <a:rPr lang="en" sz="1350">
                <a:solidFill>
                  <a:srgbClr val="333333"/>
                </a:solidFill>
              </a:rPr>
              <a:t> can throw an error, the function call is wrapped in a </a:t>
            </a:r>
            <a:r>
              <a:rPr lang="en" sz="1200">
                <a:solidFill>
                  <a:srgbClr val="666666"/>
                </a:solidFill>
                <a:latin typeface="Courier New"/>
                <a:ea typeface="Courier New"/>
                <a:cs typeface="Courier New"/>
                <a:sym typeface="Courier New"/>
              </a:rPr>
              <a:t>try</a:t>
            </a:r>
            <a:r>
              <a:rPr lang="en" sz="1350">
                <a:solidFill>
                  <a:srgbClr val="333333"/>
                </a:solidFill>
              </a:rPr>
              <a:t> expression. By wrapping the function call in a </a:t>
            </a:r>
            <a:r>
              <a:rPr lang="en" sz="1200">
                <a:solidFill>
                  <a:srgbClr val="666666"/>
                </a:solidFill>
                <a:latin typeface="Courier New"/>
                <a:ea typeface="Courier New"/>
                <a:cs typeface="Courier New"/>
                <a:sym typeface="Courier New"/>
              </a:rPr>
              <a:t>do</a:t>
            </a:r>
            <a:r>
              <a:rPr lang="en" sz="1350">
                <a:solidFill>
                  <a:srgbClr val="333333"/>
                </a:solidFill>
              </a:rPr>
              <a:t>statement, any errors that are thrown will be propagated to the provided </a:t>
            </a:r>
            <a:r>
              <a:rPr lang="en" sz="1200">
                <a:solidFill>
                  <a:srgbClr val="666666"/>
                </a:solidFill>
                <a:latin typeface="Courier New"/>
                <a:ea typeface="Courier New"/>
                <a:cs typeface="Courier New"/>
                <a:sym typeface="Courier New"/>
              </a:rPr>
              <a:t>catch</a:t>
            </a:r>
            <a:r>
              <a:rPr lang="en" sz="1350">
                <a:solidFill>
                  <a:srgbClr val="333333"/>
                </a:solidFill>
              </a:rPr>
              <a:t> clauses.</a:t>
            </a:r>
            <a:endParaRPr sz="1350">
              <a:solidFill>
                <a:srgbClr val="333333"/>
              </a:solidFill>
            </a:endParaRPr>
          </a:p>
          <a:p>
            <a:pPr indent="0" lvl="0" marL="0" rtl="0">
              <a:lnSpc>
                <a:spcPct val="115000"/>
              </a:lnSpc>
              <a:spcBef>
                <a:spcPts val="1100"/>
              </a:spcBef>
              <a:spcAft>
                <a:spcPts val="1100"/>
              </a:spcAft>
              <a:buNone/>
            </a:pPr>
            <a:r>
              <a:rPr lang="en" sz="1350">
                <a:solidFill>
                  <a:srgbClr val="333333"/>
                </a:solidFill>
              </a:rPr>
              <a:t>If no error is thrown, the </a:t>
            </a:r>
            <a:r>
              <a:rPr lang="en" sz="1200">
                <a:solidFill>
                  <a:srgbClr val="666666"/>
                </a:solidFill>
                <a:latin typeface="Courier New"/>
                <a:ea typeface="Courier New"/>
                <a:cs typeface="Courier New"/>
                <a:sym typeface="Courier New"/>
              </a:rPr>
              <a:t>eatASandwich()</a:t>
            </a:r>
            <a:r>
              <a:rPr lang="en" sz="1350">
                <a:solidFill>
                  <a:srgbClr val="333333"/>
                </a:solidFill>
              </a:rPr>
              <a:t> function is called. If an error is thrown and it matches the </a:t>
            </a:r>
            <a:r>
              <a:rPr lang="en" sz="1200">
                <a:solidFill>
                  <a:srgbClr val="666666"/>
                </a:solidFill>
                <a:latin typeface="Courier New"/>
                <a:ea typeface="Courier New"/>
                <a:cs typeface="Courier New"/>
                <a:sym typeface="Courier New"/>
              </a:rPr>
              <a:t>SandwichError.outOfCleanDishes</a:t>
            </a:r>
            <a:r>
              <a:rPr lang="en" sz="1350">
                <a:solidFill>
                  <a:srgbClr val="333333"/>
                </a:solidFill>
              </a:rPr>
              <a:t> case, then the </a:t>
            </a:r>
            <a:r>
              <a:rPr lang="en" sz="1200">
                <a:solidFill>
                  <a:srgbClr val="666666"/>
                </a:solidFill>
                <a:latin typeface="Courier New"/>
                <a:ea typeface="Courier New"/>
                <a:cs typeface="Courier New"/>
                <a:sym typeface="Courier New"/>
              </a:rPr>
              <a:t>washDishes()</a:t>
            </a:r>
            <a:r>
              <a:rPr lang="en" sz="1350">
                <a:solidFill>
                  <a:srgbClr val="333333"/>
                </a:solidFill>
              </a:rPr>
              <a:t> function will be called. If an error is thrown and it matches the </a:t>
            </a:r>
            <a:r>
              <a:rPr lang="en" sz="1200">
                <a:solidFill>
                  <a:srgbClr val="666666"/>
                </a:solidFill>
                <a:latin typeface="Courier New"/>
                <a:ea typeface="Courier New"/>
                <a:cs typeface="Courier New"/>
                <a:sym typeface="Courier New"/>
              </a:rPr>
              <a:t>SandwichError.missingIngredients</a:t>
            </a:r>
            <a:r>
              <a:rPr lang="en" sz="1350">
                <a:solidFill>
                  <a:srgbClr val="333333"/>
                </a:solidFill>
              </a:rPr>
              <a:t>case, then the </a:t>
            </a:r>
            <a:r>
              <a:rPr lang="en" sz="1200">
                <a:solidFill>
                  <a:srgbClr val="666666"/>
                </a:solidFill>
                <a:latin typeface="Courier New"/>
                <a:ea typeface="Courier New"/>
                <a:cs typeface="Courier New"/>
                <a:sym typeface="Courier New"/>
              </a:rPr>
              <a:t>buyGroceries(_:)</a:t>
            </a:r>
            <a:r>
              <a:rPr lang="en" sz="1350">
                <a:solidFill>
                  <a:srgbClr val="333333"/>
                </a:solidFill>
              </a:rPr>
              <a:t> function is called with the associated </a:t>
            </a:r>
            <a:r>
              <a:rPr lang="en" sz="1200">
                <a:solidFill>
                  <a:srgbClr val="666666"/>
                </a:solidFill>
                <a:latin typeface="Courier New"/>
                <a:ea typeface="Courier New"/>
                <a:cs typeface="Courier New"/>
                <a:sym typeface="Courier New"/>
              </a:rPr>
              <a:t>[String]</a:t>
            </a:r>
            <a:r>
              <a:rPr lang="en" sz="1350">
                <a:solidFill>
                  <a:srgbClr val="333333"/>
                </a:solidFill>
              </a:rPr>
              <a:t> value captured by the </a:t>
            </a:r>
            <a:r>
              <a:rPr lang="en" sz="1200">
                <a:solidFill>
                  <a:srgbClr val="666666"/>
                </a:solidFill>
                <a:latin typeface="Courier New"/>
                <a:ea typeface="Courier New"/>
                <a:cs typeface="Courier New"/>
                <a:sym typeface="Courier New"/>
              </a:rPr>
              <a:t>catch</a:t>
            </a:r>
            <a:r>
              <a:rPr lang="en" sz="1350">
                <a:solidFill>
                  <a:srgbClr val="333333"/>
                </a:solidFill>
              </a:rPr>
              <a:t> pattern.</a:t>
            </a:r>
            <a:endParaRPr sz="1350">
              <a:solidFill>
                <a:srgbClr val="333333"/>
              </a:solidFill>
              <a:highlight>
                <a:srgbClr val="FFFFFF"/>
              </a:highlight>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8" name="Shape 1718"/>
        <p:cNvGrpSpPr/>
        <p:nvPr/>
      </p:nvGrpSpPr>
      <p:grpSpPr>
        <a:xfrm>
          <a:off x="0" y="0"/>
          <a:ext cx="0" cy="0"/>
          <a:chOff x="0" y="0"/>
          <a:chExt cx="0" cy="0"/>
        </a:xfrm>
      </p:grpSpPr>
      <p:sp>
        <p:nvSpPr>
          <p:cNvPr id="1719" name="Shape 17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0" name="Shape 17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4" name="Shape 1724"/>
        <p:cNvGrpSpPr/>
        <p:nvPr/>
      </p:nvGrpSpPr>
      <p:grpSpPr>
        <a:xfrm>
          <a:off x="0" y="0"/>
          <a:ext cx="0" cy="0"/>
          <a:chOff x="0" y="0"/>
          <a:chExt cx="0" cy="0"/>
        </a:xfrm>
      </p:grpSpPr>
      <p:sp>
        <p:nvSpPr>
          <p:cNvPr id="1725" name="Shape 17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6" name="Shape 17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A failable initializer can also delegate to a nonfailable initializer. Use this approach if you need to add a potential failure state to an existing initialization process that does not otherwise fail.</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0" name="Shape 1730"/>
        <p:cNvGrpSpPr/>
        <p:nvPr/>
      </p:nvGrpSpPr>
      <p:grpSpPr>
        <a:xfrm>
          <a:off x="0" y="0"/>
          <a:ext cx="0" cy="0"/>
          <a:chOff x="0" y="0"/>
          <a:chExt cx="0" cy="0"/>
        </a:xfrm>
      </p:grpSpPr>
      <p:sp>
        <p:nvSpPr>
          <p:cNvPr id="1731" name="Shape 17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2" name="Shape 17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6" name="Shape 1736"/>
        <p:cNvGrpSpPr/>
        <p:nvPr/>
      </p:nvGrpSpPr>
      <p:grpSpPr>
        <a:xfrm>
          <a:off x="0" y="0"/>
          <a:ext cx="0" cy="0"/>
          <a:chOff x="0" y="0"/>
          <a:chExt cx="0" cy="0"/>
        </a:xfrm>
      </p:grpSpPr>
      <p:sp>
        <p:nvSpPr>
          <p:cNvPr id="1737" name="Shape 17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8" name="Shape 17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You can override a failable initializer with a nonfailable initializer but not the other way around.</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2" name="Shape 1742"/>
        <p:cNvGrpSpPr/>
        <p:nvPr/>
      </p:nvGrpSpPr>
      <p:grpSpPr>
        <a:xfrm>
          <a:off x="0" y="0"/>
          <a:ext cx="0" cy="0"/>
          <a:chOff x="0" y="0"/>
          <a:chExt cx="0" cy="0"/>
        </a:xfrm>
      </p:grpSpPr>
      <p:sp>
        <p:nvSpPr>
          <p:cNvPr id="1743" name="Shape 17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4" name="Shape 17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You can override a failable initializer with a nonfailable initializer but not the other way around.</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8" name="Shape 1748"/>
        <p:cNvGrpSpPr/>
        <p:nvPr/>
      </p:nvGrpSpPr>
      <p:grpSpPr>
        <a:xfrm>
          <a:off x="0" y="0"/>
          <a:ext cx="0" cy="0"/>
          <a:chOff x="0" y="0"/>
          <a:chExt cx="0" cy="0"/>
        </a:xfrm>
      </p:grpSpPr>
      <p:sp>
        <p:nvSpPr>
          <p:cNvPr id="1749" name="Shape 17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0" name="Shape 17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4" name="Shape 1754"/>
        <p:cNvGrpSpPr/>
        <p:nvPr/>
      </p:nvGrpSpPr>
      <p:grpSpPr>
        <a:xfrm>
          <a:off x="0" y="0"/>
          <a:ext cx="0" cy="0"/>
          <a:chOff x="0" y="0"/>
          <a:chExt cx="0" cy="0"/>
        </a:xfrm>
      </p:grpSpPr>
      <p:sp>
        <p:nvSpPr>
          <p:cNvPr id="1755" name="Shape 17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6" name="Shape 17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You do not have to provide an explicit implementation of a required initializer if you can satisfy the requirement with an inherited initializer.</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0" name="Shape 1760"/>
        <p:cNvGrpSpPr/>
        <p:nvPr/>
      </p:nvGrpSpPr>
      <p:grpSpPr>
        <a:xfrm>
          <a:off x="0" y="0"/>
          <a:ext cx="0" cy="0"/>
          <a:chOff x="0" y="0"/>
          <a:chExt cx="0" cy="0"/>
        </a:xfrm>
      </p:grpSpPr>
      <p:sp>
        <p:nvSpPr>
          <p:cNvPr id="1761" name="Shape 17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2" name="Shape 17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If you use a closure to initialize a property, remember that the rest of the instance has not yet been initialized at the point that the closure is executed. This means that you cannot access any other property values from within your closure, even if those properties have default values. You also cannot use the implicit </a:t>
            </a:r>
            <a:r>
              <a:rPr lang="en" sz="1050">
                <a:solidFill>
                  <a:srgbClr val="666666"/>
                </a:solidFill>
                <a:latin typeface="Courier New"/>
                <a:ea typeface="Courier New"/>
                <a:cs typeface="Courier New"/>
                <a:sym typeface="Courier New"/>
              </a:rPr>
              <a:t>self</a:t>
            </a:r>
            <a:r>
              <a:rPr lang="en" sz="1150">
                <a:solidFill>
                  <a:srgbClr val="333333"/>
                </a:solidFill>
              </a:rPr>
              <a:t> property, or call any of the instance’s methods.</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6" name="Shape 1766"/>
        <p:cNvGrpSpPr/>
        <p:nvPr/>
      </p:nvGrpSpPr>
      <p:grpSpPr>
        <a:xfrm>
          <a:off x="0" y="0"/>
          <a:ext cx="0" cy="0"/>
          <a:chOff x="0" y="0"/>
          <a:chExt cx="0" cy="0"/>
        </a:xfrm>
      </p:grpSpPr>
      <p:sp>
        <p:nvSpPr>
          <p:cNvPr id="1767" name="Shape 17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8" name="Shape 17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3" name="Shape 1773"/>
        <p:cNvGrpSpPr/>
        <p:nvPr/>
      </p:nvGrpSpPr>
      <p:grpSpPr>
        <a:xfrm>
          <a:off x="0" y="0"/>
          <a:ext cx="0" cy="0"/>
          <a:chOff x="0" y="0"/>
          <a:chExt cx="0" cy="0"/>
        </a:xfrm>
      </p:grpSpPr>
      <p:sp>
        <p:nvSpPr>
          <p:cNvPr id="1774" name="Shape 17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5" name="Shape 17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If you compile in unchecked mode (</a:t>
            </a:r>
            <a:r>
              <a:rPr lang="en" sz="1050">
                <a:solidFill>
                  <a:srgbClr val="666666"/>
                </a:solidFill>
                <a:latin typeface="Courier New"/>
                <a:ea typeface="Courier New"/>
                <a:cs typeface="Courier New"/>
                <a:sym typeface="Courier New"/>
              </a:rPr>
              <a:t>-Ounchecked</a:t>
            </a:r>
            <a:r>
              <a:rPr lang="en" sz="1150">
                <a:solidFill>
                  <a:srgbClr val="333333"/>
                </a:solidFill>
              </a:rPr>
              <a:t>), preconditions aren’t checked. The compiler assumes that preconditions are always true, and it optimizes your code accordingly. However, the </a:t>
            </a:r>
            <a:r>
              <a:rPr lang="en" sz="1050">
                <a:solidFill>
                  <a:srgbClr val="666666"/>
                </a:solidFill>
                <a:latin typeface="Courier New"/>
                <a:ea typeface="Courier New"/>
                <a:cs typeface="Courier New"/>
                <a:sym typeface="Courier New"/>
              </a:rPr>
              <a:t>fatalError(_:file:line:)</a:t>
            </a:r>
            <a:r>
              <a:rPr lang="en" sz="1150">
                <a:solidFill>
                  <a:srgbClr val="333333"/>
                </a:solidFill>
              </a:rPr>
              <a:t> function always halts execution, regardless of optimization settings.</a:t>
            </a:r>
            <a:endParaRPr sz="1150">
              <a:solidFill>
                <a:srgbClr val="333333"/>
              </a:solidFill>
            </a:endParaRPr>
          </a:p>
          <a:p>
            <a:pPr indent="0" lvl="0" marL="0" rtl="0">
              <a:lnSpc>
                <a:spcPct val="115000"/>
              </a:lnSpc>
              <a:spcBef>
                <a:spcPts val="1100"/>
              </a:spcBef>
              <a:spcAft>
                <a:spcPts val="0"/>
              </a:spcAft>
              <a:buNone/>
            </a:pPr>
            <a:r>
              <a:rPr lang="en" sz="1150">
                <a:solidFill>
                  <a:srgbClr val="333333"/>
                </a:solidFill>
              </a:rPr>
              <a:t>You can use the </a:t>
            </a:r>
            <a:r>
              <a:rPr lang="en" sz="1050">
                <a:solidFill>
                  <a:srgbClr val="666666"/>
                </a:solidFill>
                <a:latin typeface="Courier New"/>
                <a:ea typeface="Courier New"/>
                <a:cs typeface="Courier New"/>
                <a:sym typeface="Courier New"/>
              </a:rPr>
              <a:t>fatalError(_:file:line:)</a:t>
            </a:r>
            <a:r>
              <a:rPr lang="en" sz="1150">
                <a:solidFill>
                  <a:srgbClr val="333333"/>
                </a:solidFill>
              </a:rPr>
              <a:t> function during prototyping and early development to create stubs for functionality that hasn’t been implemented yet, by writing </a:t>
            </a:r>
            <a:r>
              <a:rPr lang="en" sz="1050">
                <a:solidFill>
                  <a:srgbClr val="666666"/>
                </a:solidFill>
                <a:latin typeface="Courier New"/>
                <a:ea typeface="Courier New"/>
                <a:cs typeface="Courier New"/>
                <a:sym typeface="Courier New"/>
              </a:rPr>
              <a:t>fatalError("Unimplemented")</a:t>
            </a:r>
            <a:r>
              <a:rPr lang="en" sz="1150">
                <a:solidFill>
                  <a:srgbClr val="333333"/>
                </a:solidFill>
              </a:rPr>
              <a:t> as the stub implementation. Because fatal errors are never optimized out, unlike assertions or preconditions, you can be sure that execution always halts if it encounters a stub implementation.</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2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9" name="Shape 1779"/>
        <p:cNvGrpSpPr/>
        <p:nvPr/>
      </p:nvGrpSpPr>
      <p:grpSpPr>
        <a:xfrm>
          <a:off x="0" y="0"/>
          <a:ext cx="0" cy="0"/>
          <a:chOff x="0" y="0"/>
          <a:chExt cx="0" cy="0"/>
        </a:xfrm>
      </p:grpSpPr>
      <p:sp>
        <p:nvSpPr>
          <p:cNvPr id="1780" name="Shape 17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1" name="Shape 17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5" name="Shape 1785"/>
        <p:cNvGrpSpPr/>
        <p:nvPr/>
      </p:nvGrpSpPr>
      <p:grpSpPr>
        <a:xfrm>
          <a:off x="0" y="0"/>
          <a:ext cx="0" cy="0"/>
          <a:chOff x="0" y="0"/>
          <a:chExt cx="0" cy="0"/>
        </a:xfrm>
      </p:grpSpPr>
      <p:sp>
        <p:nvSpPr>
          <p:cNvPr id="1786" name="Shape 17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7" name="Shape 17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1" name="Shape 1791"/>
        <p:cNvGrpSpPr/>
        <p:nvPr/>
      </p:nvGrpSpPr>
      <p:grpSpPr>
        <a:xfrm>
          <a:off x="0" y="0"/>
          <a:ext cx="0" cy="0"/>
          <a:chOff x="0" y="0"/>
          <a:chExt cx="0" cy="0"/>
        </a:xfrm>
      </p:grpSpPr>
      <p:sp>
        <p:nvSpPr>
          <p:cNvPr id="1792" name="Shape 17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3" name="Shape 17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7" name="Shape 1797"/>
        <p:cNvGrpSpPr/>
        <p:nvPr/>
      </p:nvGrpSpPr>
      <p:grpSpPr>
        <a:xfrm>
          <a:off x="0" y="0"/>
          <a:ext cx="0" cy="0"/>
          <a:chOff x="0" y="0"/>
          <a:chExt cx="0" cy="0"/>
        </a:xfrm>
      </p:grpSpPr>
      <p:sp>
        <p:nvSpPr>
          <p:cNvPr id="1798" name="Shape 17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9" name="Shape 17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3" name="Shape 1803"/>
        <p:cNvGrpSpPr/>
        <p:nvPr/>
      </p:nvGrpSpPr>
      <p:grpSpPr>
        <a:xfrm>
          <a:off x="0" y="0"/>
          <a:ext cx="0" cy="0"/>
          <a:chOff x="0" y="0"/>
          <a:chExt cx="0" cy="0"/>
        </a:xfrm>
      </p:grpSpPr>
      <p:sp>
        <p:nvSpPr>
          <p:cNvPr id="1804" name="Shape 18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5" name="Shape 18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9" name="Shape 1809"/>
        <p:cNvGrpSpPr/>
        <p:nvPr/>
      </p:nvGrpSpPr>
      <p:grpSpPr>
        <a:xfrm>
          <a:off x="0" y="0"/>
          <a:ext cx="0" cy="0"/>
          <a:chOff x="0" y="0"/>
          <a:chExt cx="0" cy="0"/>
        </a:xfrm>
      </p:grpSpPr>
      <p:sp>
        <p:nvSpPr>
          <p:cNvPr id="1810" name="Shape 18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1" name="Shape 18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5" name="Shape 1815"/>
        <p:cNvGrpSpPr/>
        <p:nvPr/>
      </p:nvGrpSpPr>
      <p:grpSpPr>
        <a:xfrm>
          <a:off x="0" y="0"/>
          <a:ext cx="0" cy="0"/>
          <a:chOff x="0" y="0"/>
          <a:chExt cx="0" cy="0"/>
        </a:xfrm>
      </p:grpSpPr>
      <p:sp>
        <p:nvSpPr>
          <p:cNvPr id="1816" name="Shape 18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7" name="Shape 18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1" name="Shape 1821"/>
        <p:cNvGrpSpPr/>
        <p:nvPr/>
      </p:nvGrpSpPr>
      <p:grpSpPr>
        <a:xfrm>
          <a:off x="0" y="0"/>
          <a:ext cx="0" cy="0"/>
          <a:chOff x="0" y="0"/>
          <a:chExt cx="0" cy="0"/>
        </a:xfrm>
      </p:grpSpPr>
      <p:sp>
        <p:nvSpPr>
          <p:cNvPr id="1822" name="Shape 18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3" name="Shape 18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7" name="Shape 1827"/>
        <p:cNvGrpSpPr/>
        <p:nvPr/>
      </p:nvGrpSpPr>
      <p:grpSpPr>
        <a:xfrm>
          <a:off x="0" y="0"/>
          <a:ext cx="0" cy="0"/>
          <a:chOff x="0" y="0"/>
          <a:chExt cx="0" cy="0"/>
        </a:xfrm>
      </p:grpSpPr>
      <p:sp>
        <p:nvSpPr>
          <p:cNvPr id="1828" name="Shape 18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9" name="Shape 18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3" name="Shape 1833"/>
        <p:cNvGrpSpPr/>
        <p:nvPr/>
      </p:nvGrpSpPr>
      <p:grpSpPr>
        <a:xfrm>
          <a:off x="0" y="0"/>
          <a:ext cx="0" cy="0"/>
          <a:chOff x="0" y="0"/>
          <a:chExt cx="0" cy="0"/>
        </a:xfrm>
      </p:grpSpPr>
      <p:sp>
        <p:nvSpPr>
          <p:cNvPr id="1834" name="Shape 18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5" name="Shape 18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9" name="Shape 1839"/>
        <p:cNvGrpSpPr/>
        <p:nvPr/>
      </p:nvGrpSpPr>
      <p:grpSpPr>
        <a:xfrm>
          <a:off x="0" y="0"/>
          <a:ext cx="0" cy="0"/>
          <a:chOff x="0" y="0"/>
          <a:chExt cx="0" cy="0"/>
        </a:xfrm>
      </p:grpSpPr>
      <p:sp>
        <p:nvSpPr>
          <p:cNvPr id="1840" name="Shape 18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1" name="Shape 18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5" name="Shape 1845"/>
        <p:cNvGrpSpPr/>
        <p:nvPr/>
      </p:nvGrpSpPr>
      <p:grpSpPr>
        <a:xfrm>
          <a:off x="0" y="0"/>
          <a:ext cx="0" cy="0"/>
          <a:chOff x="0" y="0"/>
          <a:chExt cx="0" cy="0"/>
        </a:xfrm>
      </p:grpSpPr>
      <p:sp>
        <p:nvSpPr>
          <p:cNvPr id="1846" name="Shape 18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7" name="Shape 18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The various aspects of your code that can have access control applied to them (properties, types, functions, and so on) are referred to as “entities” in the sections below, for brevity.</a:t>
            </a:r>
            <a:endParaRPr sz="1150">
              <a:solidFill>
                <a:srgbClr val="333333"/>
              </a:solidFill>
            </a:endParaRPr>
          </a:p>
          <a:p>
            <a:pPr indent="0" lvl="0" marL="0" rtl="0">
              <a:spcBef>
                <a:spcPts val="0"/>
              </a:spcBef>
              <a:spcAft>
                <a:spcPts val="0"/>
              </a:spcAft>
              <a:buNone/>
            </a:pPr>
            <a:r>
              <a:t/>
            </a:r>
            <a:endParaRPr/>
          </a:p>
        </p:txBody>
      </p:sp>
    </p:spTree>
  </p:cSld>
  <p:clrMapOvr>
    <a:masterClrMapping/>
  </p:clrMapOvr>
</p:notes>
</file>

<file path=ppt/notesSlides/notesSlide2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1" name="Shape 1851"/>
        <p:cNvGrpSpPr/>
        <p:nvPr/>
      </p:nvGrpSpPr>
      <p:grpSpPr>
        <a:xfrm>
          <a:off x="0" y="0"/>
          <a:ext cx="0" cy="0"/>
          <a:chOff x="0" y="0"/>
          <a:chExt cx="0" cy="0"/>
        </a:xfrm>
      </p:grpSpPr>
      <p:sp>
        <p:nvSpPr>
          <p:cNvPr id="1852" name="Shape 18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3" name="Shape 18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350">
                <a:solidFill>
                  <a:srgbClr val="333333"/>
                </a:solidFill>
                <a:highlight>
                  <a:srgbClr val="FFFFFF"/>
                </a:highlight>
              </a:rPr>
              <a:t>Swift provides five different </a:t>
            </a:r>
            <a:r>
              <a:rPr i="1" lang="en" sz="1350">
                <a:solidFill>
                  <a:srgbClr val="333333"/>
                </a:solidFill>
              </a:rPr>
              <a:t>access levels</a:t>
            </a:r>
            <a:r>
              <a:rPr lang="en" sz="1350">
                <a:solidFill>
                  <a:srgbClr val="333333"/>
                </a:solidFill>
                <a:highlight>
                  <a:srgbClr val="FFFFFF"/>
                </a:highlight>
              </a:rPr>
              <a:t> for entities within your code. These access levels are relative to the source file in which an entity is defined, and also relative to the module that source file belongs to.</a:t>
            </a:r>
            <a:endParaRPr sz="1350">
              <a:solidFill>
                <a:srgbClr val="333333"/>
              </a:solidFill>
              <a:highlight>
                <a:srgbClr val="FFFFFF"/>
              </a:highlight>
            </a:endParaRPr>
          </a:p>
        </p:txBody>
      </p:sp>
    </p:spTree>
  </p:cSld>
  <p:clrMapOvr>
    <a:masterClrMapping/>
  </p:clrMapOvr>
</p:notes>
</file>

<file path=ppt/notesSlides/notesSlide2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7" name="Shape 1857"/>
        <p:cNvGrpSpPr/>
        <p:nvPr/>
      </p:nvGrpSpPr>
      <p:grpSpPr>
        <a:xfrm>
          <a:off x="0" y="0"/>
          <a:ext cx="0" cy="0"/>
          <a:chOff x="0" y="0"/>
          <a:chExt cx="0" cy="0"/>
        </a:xfrm>
      </p:grpSpPr>
      <p:sp>
        <p:nvSpPr>
          <p:cNvPr id="1858" name="Shape 18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9" name="Shape 18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350">
                <a:solidFill>
                  <a:srgbClr val="333333"/>
                </a:solidFill>
                <a:highlight>
                  <a:srgbClr val="FFFFFF"/>
                </a:highlight>
              </a:rPr>
              <a:t>Access levels in Swift follow an overall guiding principle: </a:t>
            </a:r>
            <a:r>
              <a:rPr i="1" lang="en" sz="1350">
                <a:solidFill>
                  <a:srgbClr val="333333"/>
                </a:solidFill>
              </a:rPr>
              <a:t>No entity can be defined in terms of another entity that has a lower (more restrictive) access level.</a:t>
            </a:r>
            <a:endParaRPr sz="1350">
              <a:solidFill>
                <a:srgbClr val="333333"/>
              </a:solidFill>
              <a:highlight>
                <a:srgbClr val="FFFFFF"/>
              </a:highlight>
            </a:endParaRPr>
          </a:p>
        </p:txBody>
      </p:sp>
    </p:spTree>
  </p:cSld>
  <p:clrMapOvr>
    <a:masterClrMapping/>
  </p:clrMapOvr>
</p:notes>
</file>

<file path=ppt/notesSlides/notesSlide2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3" name="Shape 1863"/>
        <p:cNvGrpSpPr/>
        <p:nvPr/>
      </p:nvGrpSpPr>
      <p:grpSpPr>
        <a:xfrm>
          <a:off x="0" y="0"/>
          <a:ext cx="0" cy="0"/>
          <a:chOff x="0" y="0"/>
          <a:chExt cx="0" cy="0"/>
        </a:xfrm>
      </p:grpSpPr>
      <p:sp>
        <p:nvSpPr>
          <p:cNvPr id="1864" name="Shape 18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5" name="Shape 18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350">
                <a:solidFill>
                  <a:srgbClr val="333333"/>
                </a:solidFill>
                <a:highlight>
                  <a:srgbClr val="FFFFFF"/>
                </a:highlight>
              </a:rPr>
              <a:t>All entities in your code (with a few specific exceptions, as described later in this chapter) have a default access level of internal if you don’t specify an explicit access level yourself. As a result, in many cases you don’t need to specify an explicit access level in your code.</a:t>
            </a:r>
            <a:endParaRPr sz="1350">
              <a:solidFill>
                <a:srgbClr val="333333"/>
              </a:solidFill>
              <a:highlight>
                <a:srgbClr val="FFFFFF"/>
              </a:highlight>
            </a:endParaRPr>
          </a:p>
        </p:txBody>
      </p:sp>
    </p:spTree>
  </p:cSld>
  <p:clrMapOvr>
    <a:masterClrMapping/>
  </p:clrMapOvr>
</p:notes>
</file>

<file path=ppt/notesSlides/notesSlide2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9" name="Shape 1869"/>
        <p:cNvGrpSpPr/>
        <p:nvPr/>
      </p:nvGrpSpPr>
      <p:grpSpPr>
        <a:xfrm>
          <a:off x="0" y="0"/>
          <a:ext cx="0" cy="0"/>
          <a:chOff x="0" y="0"/>
          <a:chExt cx="0" cy="0"/>
        </a:xfrm>
      </p:grpSpPr>
      <p:sp>
        <p:nvSpPr>
          <p:cNvPr id="1870" name="Shape 18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1" name="Shape 18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350">
                <a:solidFill>
                  <a:srgbClr val="333333"/>
                </a:solidFill>
                <a:highlight>
                  <a:srgbClr val="FFFFFF"/>
                </a:highlight>
              </a:rPr>
              <a:t>When you write a simple single-target app, the code in your app is typically self-contained within the app and doesn’t need to be made available outside of the app’s module. The default access level of internal already matches this requirement. Therefore, you don’t need to specify a custom access level. You may, however, want to mark some parts of your code as file private or private in order to hide their implementation details from other code within the app’s module.</a:t>
            </a:r>
            <a:endParaRPr sz="1350">
              <a:solidFill>
                <a:srgbClr val="333333"/>
              </a:solidFill>
              <a:highlight>
                <a:srgbClr val="FFFFFF"/>
              </a:highlight>
            </a:endParaRPr>
          </a:p>
        </p:txBody>
      </p:sp>
    </p:spTree>
  </p:cSld>
  <p:clrMapOvr>
    <a:masterClrMapping/>
  </p:clrMapOvr>
</p:notes>
</file>

<file path=ppt/notesSlides/notesSlide2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5" name="Shape 1875"/>
        <p:cNvGrpSpPr/>
        <p:nvPr/>
      </p:nvGrpSpPr>
      <p:grpSpPr>
        <a:xfrm>
          <a:off x="0" y="0"/>
          <a:ext cx="0" cy="0"/>
          <a:chOff x="0" y="0"/>
          <a:chExt cx="0" cy="0"/>
        </a:xfrm>
      </p:grpSpPr>
      <p:sp>
        <p:nvSpPr>
          <p:cNvPr id="1876" name="Shape 18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7" name="Shape 18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350">
                <a:solidFill>
                  <a:srgbClr val="333333"/>
                </a:solidFill>
                <a:highlight>
                  <a:srgbClr val="FFFFFF"/>
                </a:highlight>
              </a:rPr>
              <a:t>When you develop a framework, mark the public-facing interface to that framework as open or public so that it can be viewed and accessed by other modules, such as an app that imports the framework. This public-facing interface is the application programming interface (or API) for the framework.</a:t>
            </a:r>
            <a:endParaRPr sz="1350">
              <a:solidFill>
                <a:srgbClr val="333333"/>
              </a:solidFill>
              <a:highlight>
                <a:srgbClr val="FFFFFF"/>
              </a:highlight>
            </a:endParaRPr>
          </a:p>
          <a:p>
            <a:pPr indent="0" lvl="0" marL="0">
              <a:spcBef>
                <a:spcPts val="0"/>
              </a:spcBef>
              <a:spcAft>
                <a:spcPts val="0"/>
              </a:spcAft>
              <a:buNone/>
            </a:pPr>
            <a:r>
              <a:t/>
            </a:r>
            <a:endParaRPr sz="1350">
              <a:solidFill>
                <a:srgbClr val="333333"/>
              </a:solidFill>
              <a:highlight>
                <a:srgbClr val="FFFFFF"/>
              </a:highlight>
            </a:endParaRPr>
          </a:p>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Any internal implementation details of your framework can still use the default access level of internal, or can be marked as private or file private if you want to hide them from other parts of the framework’s internal code. You need to mark an entity as open or public only if you want it to become part of your framework’s API.</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2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1" name="Shape 1881"/>
        <p:cNvGrpSpPr/>
        <p:nvPr/>
      </p:nvGrpSpPr>
      <p:grpSpPr>
        <a:xfrm>
          <a:off x="0" y="0"/>
          <a:ext cx="0" cy="0"/>
          <a:chOff x="0" y="0"/>
          <a:chExt cx="0" cy="0"/>
        </a:xfrm>
      </p:grpSpPr>
      <p:sp>
        <p:nvSpPr>
          <p:cNvPr id="1882" name="Shape 18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3" name="Shape 18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350">
                <a:solidFill>
                  <a:srgbClr val="333333"/>
                </a:solidFill>
                <a:highlight>
                  <a:srgbClr val="FFFFFF"/>
                </a:highlight>
              </a:rPr>
              <a:t>When you write an app with a unit test target, the code in your app needs to be made available to that module in order to be tested. By default, only entities marked as open or public are accessible to other modules. However, a unit test target can access any internal entity, if you mark the import declaration for a product module with the </a:t>
            </a:r>
            <a:r>
              <a:rPr lang="en" sz="1000">
                <a:solidFill>
                  <a:srgbClr val="666666"/>
                </a:solidFill>
                <a:latin typeface="Courier New"/>
                <a:ea typeface="Courier New"/>
                <a:cs typeface="Courier New"/>
                <a:sym typeface="Courier New"/>
              </a:rPr>
              <a:t>@testable</a:t>
            </a:r>
            <a:r>
              <a:rPr lang="en" sz="1350">
                <a:solidFill>
                  <a:srgbClr val="333333"/>
                </a:solidFill>
                <a:highlight>
                  <a:srgbClr val="FFFFFF"/>
                </a:highlight>
              </a:rPr>
              <a:t> attribute and compile that product module with testing enabled.</a:t>
            </a:r>
            <a:endParaRPr sz="1350">
              <a:solidFill>
                <a:srgbClr val="333333"/>
              </a:solidFill>
              <a:highlight>
                <a:srgbClr val="FFFFFF"/>
              </a:highlight>
            </a:endParaRPr>
          </a:p>
        </p:txBody>
      </p:sp>
    </p:spTree>
  </p:cSld>
  <p:clrMapOvr>
    <a:masterClrMapping/>
  </p:clrMapOvr>
</p:notes>
</file>

<file path=ppt/notesSlides/notesSlide2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7" name="Shape 1887"/>
        <p:cNvGrpSpPr/>
        <p:nvPr/>
      </p:nvGrpSpPr>
      <p:grpSpPr>
        <a:xfrm>
          <a:off x="0" y="0"/>
          <a:ext cx="0" cy="0"/>
          <a:chOff x="0" y="0"/>
          <a:chExt cx="0" cy="0"/>
        </a:xfrm>
      </p:grpSpPr>
      <p:sp>
        <p:nvSpPr>
          <p:cNvPr id="1888" name="Shape 18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9" name="Shape 18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3" name="Shape 1893"/>
        <p:cNvGrpSpPr/>
        <p:nvPr/>
      </p:nvGrpSpPr>
      <p:grpSpPr>
        <a:xfrm>
          <a:off x="0" y="0"/>
          <a:ext cx="0" cy="0"/>
          <a:chOff x="0" y="0"/>
          <a:chExt cx="0" cy="0"/>
        </a:xfrm>
      </p:grpSpPr>
      <p:sp>
        <p:nvSpPr>
          <p:cNvPr id="1894" name="Shape 18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5" name="Shape 18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The rules for combining numeric constants and variables are different from the rules for numeric literals. The literal value </a:t>
            </a:r>
            <a:r>
              <a:rPr lang="en" sz="1050">
                <a:solidFill>
                  <a:srgbClr val="666666"/>
                </a:solidFill>
                <a:latin typeface="Courier New"/>
                <a:ea typeface="Courier New"/>
                <a:cs typeface="Courier New"/>
                <a:sym typeface="Courier New"/>
              </a:rPr>
              <a:t>3</a:t>
            </a:r>
            <a:r>
              <a:rPr lang="en" sz="1150">
                <a:solidFill>
                  <a:srgbClr val="333333"/>
                </a:solidFill>
              </a:rPr>
              <a:t> can be added directly to the literal value </a:t>
            </a:r>
            <a:r>
              <a:rPr lang="en" sz="1050">
                <a:solidFill>
                  <a:srgbClr val="666666"/>
                </a:solidFill>
                <a:latin typeface="Courier New"/>
                <a:ea typeface="Courier New"/>
                <a:cs typeface="Courier New"/>
                <a:sym typeface="Courier New"/>
              </a:rPr>
              <a:t>0.14159</a:t>
            </a:r>
            <a:r>
              <a:rPr lang="en" sz="1150">
                <a:solidFill>
                  <a:srgbClr val="333333"/>
                </a:solidFill>
              </a:rPr>
              <a:t>, because number literals don’t have an explicit type in and of themselves. Their type is inferred only at the point that they’re evaluated by the compiler.</a:t>
            </a:r>
            <a:endParaRPr sz="1150">
              <a:solidFill>
                <a:srgbClr val="333333"/>
              </a:solidFill>
            </a:endParaRPr>
          </a:p>
          <a:p>
            <a:pPr indent="0" lvl="0" marL="0" rtl="0">
              <a:spcBef>
                <a:spcPts val="0"/>
              </a:spcBef>
              <a:spcAft>
                <a:spcPts val="0"/>
              </a:spcAft>
              <a:buNone/>
            </a:pPr>
            <a:r>
              <a:t/>
            </a:r>
            <a:endParaRPr>
              <a:solidFill>
                <a:srgbClr val="777777"/>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150">
              <a:solidFill>
                <a:srgbClr val="333333"/>
              </a:solidFill>
            </a:endParaRPr>
          </a:p>
          <a:p>
            <a:pPr indent="0" lvl="0" marL="0" rtl="0">
              <a:spcBef>
                <a:spcPts val="0"/>
              </a:spcBef>
              <a:spcAft>
                <a:spcPts val="0"/>
              </a:spcAft>
              <a:buNone/>
            </a:pPr>
            <a:r>
              <a:t/>
            </a:r>
            <a:endParaRPr>
              <a:solidFill>
                <a:srgbClr val="777777"/>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The compound assignment operators don’t return a value. For example, you can’t write </a:t>
            </a:r>
            <a:r>
              <a:rPr lang="en" sz="1050">
                <a:solidFill>
                  <a:srgbClr val="666666"/>
                </a:solidFill>
                <a:latin typeface="Courier New"/>
                <a:ea typeface="Courier New"/>
                <a:cs typeface="Courier New"/>
                <a:sym typeface="Courier New"/>
              </a:rPr>
              <a:t>let b = a += 2</a:t>
            </a:r>
            <a:r>
              <a:rPr lang="en" sz="1150">
                <a:solidFill>
                  <a:srgbClr val="333333"/>
                </a:solidFill>
              </a:rPr>
              <a:t>.</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Swift also provides two </a:t>
            </a:r>
            <a:r>
              <a:rPr i="1" lang="en" sz="1150">
                <a:solidFill>
                  <a:srgbClr val="333333"/>
                </a:solidFill>
              </a:rPr>
              <a:t>identity operators</a:t>
            </a:r>
            <a:r>
              <a:rPr lang="en" sz="1150">
                <a:solidFill>
                  <a:srgbClr val="333333"/>
                </a:solidFill>
              </a:rPr>
              <a:t> (</a:t>
            </a:r>
            <a:r>
              <a:rPr lang="en" sz="1050">
                <a:solidFill>
                  <a:srgbClr val="666666"/>
                </a:solidFill>
                <a:latin typeface="Courier New"/>
                <a:ea typeface="Courier New"/>
                <a:cs typeface="Courier New"/>
                <a:sym typeface="Courier New"/>
              </a:rPr>
              <a:t>===</a:t>
            </a:r>
            <a:r>
              <a:rPr lang="en" sz="1150">
                <a:solidFill>
                  <a:srgbClr val="333333"/>
                </a:solidFill>
              </a:rPr>
              <a:t> and </a:t>
            </a:r>
            <a:r>
              <a:rPr lang="en" sz="1050">
                <a:solidFill>
                  <a:srgbClr val="666666"/>
                </a:solidFill>
                <a:latin typeface="Courier New"/>
                <a:ea typeface="Courier New"/>
                <a:cs typeface="Courier New"/>
                <a:sym typeface="Courier New"/>
              </a:rPr>
              <a:t>!==</a:t>
            </a:r>
            <a:r>
              <a:rPr lang="en" sz="1150">
                <a:solidFill>
                  <a:srgbClr val="333333"/>
                </a:solidFill>
              </a:rPr>
              <a:t>), which you use to test whether two object references both refer to the same object instance. For more information, see </a:t>
            </a:r>
            <a:r>
              <a:rPr lang="en" sz="1150" u="sng">
                <a:solidFill>
                  <a:srgbClr val="7766CC"/>
                </a:solidFill>
                <a:hlinkClick r:id="rId2"/>
              </a:rPr>
              <a:t>Structures and Classes</a:t>
            </a:r>
            <a:r>
              <a:rPr lang="en" sz="1150">
                <a:solidFill>
                  <a:srgbClr val="333333"/>
                </a:solidFill>
              </a:rPr>
              <a:t>.</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Swift also provides two </a:t>
            </a:r>
            <a:r>
              <a:rPr i="1" lang="en" sz="1150">
                <a:solidFill>
                  <a:srgbClr val="333333"/>
                </a:solidFill>
              </a:rPr>
              <a:t>identity operators</a:t>
            </a:r>
            <a:r>
              <a:rPr lang="en" sz="1150">
                <a:solidFill>
                  <a:srgbClr val="333333"/>
                </a:solidFill>
              </a:rPr>
              <a:t> (</a:t>
            </a:r>
            <a:r>
              <a:rPr lang="en" sz="1050">
                <a:solidFill>
                  <a:srgbClr val="666666"/>
                </a:solidFill>
                <a:latin typeface="Courier New"/>
                <a:ea typeface="Courier New"/>
                <a:cs typeface="Courier New"/>
                <a:sym typeface="Courier New"/>
              </a:rPr>
              <a:t>===</a:t>
            </a:r>
            <a:r>
              <a:rPr lang="en" sz="1150">
                <a:solidFill>
                  <a:srgbClr val="333333"/>
                </a:solidFill>
              </a:rPr>
              <a:t> and </a:t>
            </a:r>
            <a:r>
              <a:rPr lang="en" sz="1050">
                <a:solidFill>
                  <a:srgbClr val="666666"/>
                </a:solidFill>
                <a:latin typeface="Courier New"/>
                <a:ea typeface="Courier New"/>
                <a:cs typeface="Courier New"/>
                <a:sym typeface="Courier New"/>
              </a:rPr>
              <a:t>!==</a:t>
            </a:r>
            <a:r>
              <a:rPr lang="en" sz="1150">
                <a:solidFill>
                  <a:srgbClr val="333333"/>
                </a:solidFill>
              </a:rPr>
              <a:t>), which you use to test whether two object references both refer to the same object instance. For more information, see </a:t>
            </a:r>
            <a:r>
              <a:rPr lang="en" sz="1150" u="sng">
                <a:solidFill>
                  <a:srgbClr val="7766CC"/>
                </a:solidFill>
                <a:hlinkClick r:id="rId2"/>
              </a:rPr>
              <a:t>Structures and Classes</a:t>
            </a:r>
            <a:r>
              <a:rPr lang="en" sz="1150">
                <a:solidFill>
                  <a:srgbClr val="333333"/>
                </a:solidFill>
              </a:rPr>
              <a:t>.</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350">
                <a:solidFill>
                  <a:srgbClr val="333333"/>
                </a:solidFill>
                <a:highlight>
                  <a:srgbClr val="FFFFFF"/>
                </a:highlight>
              </a:rPr>
              <a:t>Swift is a </a:t>
            </a:r>
            <a:r>
              <a:rPr i="1" lang="en" sz="1350">
                <a:solidFill>
                  <a:srgbClr val="333333"/>
                </a:solidFill>
              </a:rPr>
              <a:t>type-safe</a:t>
            </a:r>
            <a:r>
              <a:rPr lang="en" sz="1350">
                <a:solidFill>
                  <a:srgbClr val="333333"/>
                </a:solidFill>
                <a:highlight>
                  <a:srgbClr val="FFFFFF"/>
                </a:highlight>
              </a:rPr>
              <a:t> language, which means the language helps you to be clear about the types of values your code can work with. If part of your code requires a </a:t>
            </a:r>
            <a:r>
              <a:rPr lang="en" sz="1000">
                <a:solidFill>
                  <a:srgbClr val="666666"/>
                </a:solidFill>
                <a:latin typeface="Courier New"/>
                <a:ea typeface="Courier New"/>
                <a:cs typeface="Courier New"/>
                <a:sym typeface="Courier New"/>
              </a:rPr>
              <a:t>String</a:t>
            </a:r>
            <a:r>
              <a:rPr lang="en" sz="1350">
                <a:solidFill>
                  <a:srgbClr val="333333"/>
                </a:solidFill>
                <a:highlight>
                  <a:srgbClr val="FFFFFF"/>
                </a:highlight>
              </a:rPr>
              <a:t>, type safety prevents you from passing it an </a:t>
            </a:r>
            <a:r>
              <a:rPr lang="en" sz="1000">
                <a:solidFill>
                  <a:srgbClr val="666666"/>
                </a:solidFill>
                <a:latin typeface="Courier New"/>
                <a:ea typeface="Courier New"/>
                <a:cs typeface="Courier New"/>
                <a:sym typeface="Courier New"/>
              </a:rPr>
              <a:t>Int</a:t>
            </a:r>
            <a:r>
              <a:rPr lang="en" sz="1350">
                <a:solidFill>
                  <a:srgbClr val="333333"/>
                </a:solidFill>
                <a:highlight>
                  <a:srgbClr val="FFFFFF"/>
                </a:highlight>
              </a:rPr>
              <a:t> by mistake. Likewise, type safety prevents you from accidentally passing an optional </a:t>
            </a:r>
            <a:r>
              <a:rPr lang="en" sz="1000">
                <a:solidFill>
                  <a:srgbClr val="666666"/>
                </a:solidFill>
                <a:latin typeface="Courier New"/>
                <a:ea typeface="Courier New"/>
                <a:cs typeface="Courier New"/>
                <a:sym typeface="Courier New"/>
              </a:rPr>
              <a:t>String</a:t>
            </a:r>
            <a:r>
              <a:rPr lang="en" sz="1350">
                <a:solidFill>
                  <a:srgbClr val="333333"/>
                </a:solidFill>
                <a:highlight>
                  <a:srgbClr val="FFFFFF"/>
                </a:highlight>
              </a:rPr>
              <a:t> to a piece of code that requires a nonoptional </a:t>
            </a:r>
            <a:r>
              <a:rPr lang="en" sz="1000">
                <a:solidFill>
                  <a:srgbClr val="666666"/>
                </a:solidFill>
                <a:latin typeface="Courier New"/>
                <a:ea typeface="Courier New"/>
                <a:cs typeface="Courier New"/>
                <a:sym typeface="Courier New"/>
              </a:rPr>
              <a:t>String</a:t>
            </a:r>
            <a:r>
              <a:rPr lang="en" sz="1350">
                <a:solidFill>
                  <a:srgbClr val="333333"/>
                </a:solidFill>
                <a:highlight>
                  <a:srgbClr val="FFFFFF"/>
                </a:highlight>
              </a:rPr>
              <a:t>. Type safety helps you catch and fix errors as early as possible in the development process.</a:t>
            </a:r>
            <a:endParaRPr/>
          </a:p>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If the value of </a:t>
            </a:r>
            <a:r>
              <a:rPr lang="en" sz="1050">
                <a:solidFill>
                  <a:srgbClr val="666666"/>
                </a:solidFill>
                <a:latin typeface="Courier New"/>
                <a:ea typeface="Courier New"/>
                <a:cs typeface="Courier New"/>
                <a:sym typeface="Courier New"/>
              </a:rPr>
              <a:t>a</a:t>
            </a:r>
            <a:r>
              <a:rPr lang="en" sz="1150">
                <a:solidFill>
                  <a:srgbClr val="333333"/>
                </a:solidFill>
              </a:rPr>
              <a:t> is non-</a:t>
            </a:r>
            <a:r>
              <a:rPr lang="en" sz="1050">
                <a:solidFill>
                  <a:srgbClr val="666666"/>
                </a:solidFill>
                <a:latin typeface="Courier New"/>
                <a:ea typeface="Courier New"/>
                <a:cs typeface="Courier New"/>
                <a:sym typeface="Courier New"/>
              </a:rPr>
              <a:t>nil</a:t>
            </a:r>
            <a:r>
              <a:rPr lang="en" sz="1150">
                <a:solidFill>
                  <a:srgbClr val="333333"/>
                </a:solidFill>
              </a:rPr>
              <a:t>, the value of </a:t>
            </a:r>
            <a:r>
              <a:rPr lang="en" sz="1050">
                <a:solidFill>
                  <a:srgbClr val="666666"/>
                </a:solidFill>
                <a:latin typeface="Courier New"/>
                <a:ea typeface="Courier New"/>
                <a:cs typeface="Courier New"/>
                <a:sym typeface="Courier New"/>
              </a:rPr>
              <a:t>b</a:t>
            </a:r>
            <a:r>
              <a:rPr lang="en" sz="1150">
                <a:solidFill>
                  <a:srgbClr val="333333"/>
                </a:solidFill>
              </a:rPr>
              <a:t> is not evaluated. This is known as </a:t>
            </a:r>
            <a:r>
              <a:rPr i="1" lang="en" sz="1150">
                <a:solidFill>
                  <a:srgbClr val="333333"/>
                </a:solidFill>
              </a:rPr>
              <a:t>short-circuit evaluation</a:t>
            </a:r>
            <a:r>
              <a:rPr lang="en" sz="1150">
                <a:solidFill>
                  <a:srgbClr val="333333"/>
                </a:solidFill>
              </a:rPr>
              <a:t>.</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350">
                <a:solidFill>
                  <a:srgbClr val="333333"/>
                </a:solidFill>
                <a:highlight>
                  <a:srgbClr val="FFFFFF"/>
                </a:highlight>
              </a:rPr>
              <a:t>Swift’s </a:t>
            </a:r>
            <a:r>
              <a:rPr lang="en" sz="1000">
                <a:solidFill>
                  <a:srgbClr val="666666"/>
                </a:solidFill>
                <a:latin typeface="Courier New"/>
                <a:ea typeface="Courier New"/>
                <a:cs typeface="Courier New"/>
                <a:sym typeface="Courier New"/>
              </a:rPr>
              <a:t>String</a:t>
            </a:r>
            <a:r>
              <a:rPr lang="en" sz="1350">
                <a:solidFill>
                  <a:srgbClr val="333333"/>
                </a:solidFill>
                <a:highlight>
                  <a:srgbClr val="FFFFFF"/>
                </a:highlight>
              </a:rPr>
              <a:t> and </a:t>
            </a:r>
            <a:r>
              <a:rPr lang="en" sz="1000">
                <a:solidFill>
                  <a:srgbClr val="666666"/>
                </a:solidFill>
                <a:latin typeface="Courier New"/>
                <a:ea typeface="Courier New"/>
                <a:cs typeface="Courier New"/>
                <a:sym typeface="Courier New"/>
              </a:rPr>
              <a:t>Character</a:t>
            </a:r>
            <a:r>
              <a:rPr lang="en" sz="1350">
                <a:solidFill>
                  <a:srgbClr val="333333"/>
                </a:solidFill>
                <a:highlight>
                  <a:srgbClr val="FFFFFF"/>
                </a:highlight>
              </a:rPr>
              <a:t> types provide a fast, Unicode-compliant way to work with text in your code.</a:t>
            </a:r>
            <a:endParaRPr sz="1350">
              <a:solidFill>
                <a:srgbClr val="333333"/>
              </a:solidFill>
              <a:highlight>
                <a:srgbClr val="FFFFFF"/>
              </a:highlight>
            </a:endParaRPr>
          </a:p>
          <a:p>
            <a:pPr indent="0" lvl="0" marL="0">
              <a:spcBef>
                <a:spcPts val="0"/>
              </a:spcBef>
              <a:spcAft>
                <a:spcPts val="0"/>
              </a:spcAft>
              <a:buNone/>
            </a:pPr>
            <a:r>
              <a:t/>
            </a:r>
            <a:endParaRPr sz="1350">
              <a:solidFill>
                <a:srgbClr val="333333"/>
              </a:solidFill>
              <a:highlight>
                <a:srgbClr val="FFFFFF"/>
              </a:highlight>
            </a:endParaRPr>
          </a:p>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Swift’s </a:t>
            </a:r>
            <a:r>
              <a:rPr lang="en" sz="1050">
                <a:solidFill>
                  <a:srgbClr val="666666"/>
                </a:solidFill>
                <a:latin typeface="Courier New"/>
                <a:ea typeface="Courier New"/>
                <a:cs typeface="Courier New"/>
                <a:sym typeface="Courier New"/>
              </a:rPr>
              <a:t>String</a:t>
            </a:r>
            <a:r>
              <a:rPr lang="en" sz="1150">
                <a:solidFill>
                  <a:srgbClr val="333333"/>
                </a:solidFill>
              </a:rPr>
              <a:t> type is bridged with Foundation’s </a:t>
            </a:r>
            <a:r>
              <a:rPr lang="en" sz="1050">
                <a:solidFill>
                  <a:srgbClr val="666666"/>
                </a:solidFill>
                <a:latin typeface="Courier New"/>
                <a:ea typeface="Courier New"/>
                <a:cs typeface="Courier New"/>
                <a:sym typeface="Courier New"/>
              </a:rPr>
              <a:t>NSString</a:t>
            </a:r>
            <a:r>
              <a:rPr lang="en" sz="1150">
                <a:solidFill>
                  <a:srgbClr val="333333"/>
                </a:solidFill>
              </a:rPr>
              <a:t> class. Foundation also extends </a:t>
            </a:r>
            <a:r>
              <a:rPr lang="en" sz="1050">
                <a:solidFill>
                  <a:srgbClr val="666666"/>
                </a:solidFill>
                <a:latin typeface="Courier New"/>
                <a:ea typeface="Courier New"/>
                <a:cs typeface="Courier New"/>
                <a:sym typeface="Courier New"/>
              </a:rPr>
              <a:t>String</a:t>
            </a:r>
            <a:r>
              <a:rPr lang="en" sz="1150">
                <a:solidFill>
                  <a:srgbClr val="333333"/>
                </a:solidFill>
              </a:rPr>
              <a:t>to expose methods defined by </a:t>
            </a:r>
            <a:r>
              <a:rPr lang="en" sz="1050">
                <a:solidFill>
                  <a:srgbClr val="666666"/>
                </a:solidFill>
                <a:latin typeface="Courier New"/>
                <a:ea typeface="Courier New"/>
                <a:cs typeface="Courier New"/>
                <a:sym typeface="Courier New"/>
              </a:rPr>
              <a:t>NSString</a:t>
            </a:r>
            <a:r>
              <a:rPr lang="en" sz="1150">
                <a:solidFill>
                  <a:srgbClr val="333333"/>
                </a:solidFill>
              </a:rPr>
              <a:t>. This means, if you import Foundation, you can access those </a:t>
            </a:r>
            <a:r>
              <a:rPr lang="en" sz="1050">
                <a:solidFill>
                  <a:srgbClr val="666666"/>
                </a:solidFill>
                <a:latin typeface="Courier New"/>
                <a:ea typeface="Courier New"/>
                <a:cs typeface="Courier New"/>
                <a:sym typeface="Courier New"/>
              </a:rPr>
              <a:t>NSString</a:t>
            </a:r>
            <a:r>
              <a:rPr lang="en" sz="1150">
                <a:solidFill>
                  <a:srgbClr val="333333"/>
                </a:solidFill>
              </a:rPr>
              <a:t> methods on </a:t>
            </a:r>
            <a:r>
              <a:rPr lang="en" sz="1050">
                <a:solidFill>
                  <a:srgbClr val="666666"/>
                </a:solidFill>
                <a:latin typeface="Courier New"/>
                <a:ea typeface="Courier New"/>
                <a:cs typeface="Courier New"/>
                <a:sym typeface="Courier New"/>
              </a:rPr>
              <a:t>String</a:t>
            </a:r>
            <a:r>
              <a:rPr lang="en" sz="1150">
                <a:solidFill>
                  <a:srgbClr val="333333"/>
                </a:solidFill>
              </a:rPr>
              <a:t> without casting.</a:t>
            </a:r>
            <a:endParaRPr sz="1150">
              <a:solidFill>
                <a:srgbClr val="333333"/>
              </a:solidFill>
            </a:endParaRPr>
          </a:p>
          <a:p>
            <a:pPr indent="0" lvl="0" marL="0" rtl="0">
              <a:lnSpc>
                <a:spcPct val="115000"/>
              </a:lnSpc>
              <a:spcBef>
                <a:spcPts val="1100"/>
              </a:spcBef>
              <a:spcAft>
                <a:spcPts val="0"/>
              </a:spcAft>
              <a:buNone/>
            </a:pPr>
            <a:r>
              <a:rPr lang="en" sz="1150">
                <a:solidFill>
                  <a:srgbClr val="333333"/>
                </a:solidFill>
              </a:rPr>
              <a:t>For more information about using </a:t>
            </a:r>
            <a:r>
              <a:rPr lang="en" sz="1050">
                <a:solidFill>
                  <a:srgbClr val="666666"/>
                </a:solidFill>
                <a:latin typeface="Courier New"/>
                <a:ea typeface="Courier New"/>
                <a:cs typeface="Courier New"/>
                <a:sym typeface="Courier New"/>
              </a:rPr>
              <a:t>String</a:t>
            </a:r>
            <a:r>
              <a:rPr lang="en" sz="1150">
                <a:solidFill>
                  <a:srgbClr val="333333"/>
                </a:solidFill>
              </a:rPr>
              <a:t> with Foundation and Cocoa, see </a:t>
            </a:r>
            <a:r>
              <a:rPr lang="en" sz="1150" u="sng">
                <a:solidFill>
                  <a:srgbClr val="7766CC"/>
                </a:solidFill>
                <a:hlinkClick r:id="rId2"/>
              </a:rPr>
              <a:t>Bridging Between String and NSString</a:t>
            </a:r>
            <a:r>
              <a:rPr lang="en" sz="1150">
                <a:solidFill>
                  <a:srgbClr val="333333"/>
                </a:solidFill>
              </a:rPr>
              <a:t>.</a:t>
            </a:r>
            <a:endParaRPr sz="1150">
              <a:solidFill>
                <a:srgbClr val="333333"/>
              </a:solidFill>
            </a:endParaRPr>
          </a:p>
          <a:p>
            <a:pPr indent="0" lvl="0" marL="0" rtl="0">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It’s rare that you need to write type annotations in practice. If you provide an initial value for a constant or variable at the point that it’s defined, Swift can almost always infer the type to be used for that constant or variable, as described in </a:t>
            </a:r>
            <a:r>
              <a:rPr lang="en" sz="1150" u="sng">
                <a:solidFill>
                  <a:srgbClr val="7766CC"/>
                </a:solidFill>
                <a:hlinkClick r:id="rId2"/>
              </a:rPr>
              <a:t>Type Safety and Type Inference</a:t>
            </a:r>
            <a:r>
              <a:rPr lang="en" sz="1150">
                <a:solidFill>
                  <a:srgbClr val="333333"/>
                </a:solidFill>
              </a:rPr>
              <a:t>. In the </a:t>
            </a:r>
            <a:r>
              <a:rPr lang="en" sz="1050">
                <a:solidFill>
                  <a:srgbClr val="666666"/>
                </a:solidFill>
                <a:latin typeface="Courier New"/>
                <a:ea typeface="Courier New"/>
                <a:cs typeface="Courier New"/>
                <a:sym typeface="Courier New"/>
              </a:rPr>
              <a:t>welcomeMessage</a:t>
            </a:r>
            <a:r>
              <a:rPr lang="en" sz="1150">
                <a:solidFill>
                  <a:srgbClr val="333333"/>
                </a:solidFill>
              </a:rPr>
              <a:t> example above, no initial value is provided, and so the type of the </a:t>
            </a:r>
            <a:r>
              <a:rPr lang="en" sz="1050">
                <a:solidFill>
                  <a:srgbClr val="666666"/>
                </a:solidFill>
                <a:latin typeface="Courier New"/>
                <a:ea typeface="Courier New"/>
                <a:cs typeface="Courier New"/>
                <a:sym typeface="Courier New"/>
              </a:rPr>
              <a:t>welcomeMessage</a:t>
            </a:r>
            <a:r>
              <a:rPr lang="en" sz="1150">
                <a:solidFill>
                  <a:srgbClr val="333333"/>
                </a:solidFill>
              </a:rPr>
              <a:t> variable is specified with a type annotation rather than being inferred from an initial value.</a:t>
            </a:r>
            <a:endParaRPr sz="750">
              <a:solidFill>
                <a:srgbClr val="777777"/>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This approach is different from string mutation in Objective-C and Cocoa, where you choose between two classes (</a:t>
            </a:r>
            <a:r>
              <a:rPr lang="en" sz="1050">
                <a:solidFill>
                  <a:srgbClr val="666666"/>
                </a:solidFill>
                <a:latin typeface="Courier New"/>
                <a:ea typeface="Courier New"/>
                <a:cs typeface="Courier New"/>
                <a:sym typeface="Courier New"/>
              </a:rPr>
              <a:t>NSString</a:t>
            </a:r>
            <a:r>
              <a:rPr lang="en" sz="1150">
                <a:solidFill>
                  <a:srgbClr val="333333"/>
                </a:solidFill>
              </a:rPr>
              <a:t> and </a:t>
            </a:r>
            <a:r>
              <a:rPr lang="en" sz="1050">
                <a:solidFill>
                  <a:srgbClr val="666666"/>
                </a:solidFill>
                <a:latin typeface="Courier New"/>
                <a:ea typeface="Courier New"/>
                <a:cs typeface="Courier New"/>
                <a:sym typeface="Courier New"/>
              </a:rPr>
              <a:t>NSMutableString</a:t>
            </a:r>
            <a:r>
              <a:rPr lang="en" sz="1150">
                <a:solidFill>
                  <a:srgbClr val="333333"/>
                </a:solidFill>
              </a:rPr>
              <a:t>) to indicate whether a string can be mutated.</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You can’t append a </a:t>
            </a:r>
            <a:r>
              <a:rPr lang="en" sz="1050">
                <a:solidFill>
                  <a:srgbClr val="666666"/>
                </a:solidFill>
                <a:latin typeface="Courier New"/>
                <a:ea typeface="Courier New"/>
                <a:cs typeface="Courier New"/>
                <a:sym typeface="Courier New"/>
              </a:rPr>
              <a:t>String</a:t>
            </a:r>
            <a:r>
              <a:rPr lang="en" sz="1150">
                <a:solidFill>
                  <a:srgbClr val="333333"/>
                </a:solidFill>
              </a:rPr>
              <a:t> or </a:t>
            </a:r>
            <a:r>
              <a:rPr lang="en" sz="1050">
                <a:solidFill>
                  <a:srgbClr val="666666"/>
                </a:solidFill>
                <a:latin typeface="Courier New"/>
                <a:ea typeface="Courier New"/>
                <a:cs typeface="Courier New"/>
                <a:sym typeface="Courier New"/>
              </a:rPr>
              <a:t>Character</a:t>
            </a:r>
            <a:r>
              <a:rPr lang="en" sz="1150">
                <a:solidFill>
                  <a:srgbClr val="333333"/>
                </a:solidFill>
              </a:rPr>
              <a:t> to an existing </a:t>
            </a:r>
            <a:r>
              <a:rPr lang="en" sz="1050">
                <a:solidFill>
                  <a:srgbClr val="666666"/>
                </a:solidFill>
                <a:latin typeface="Courier New"/>
                <a:ea typeface="Courier New"/>
                <a:cs typeface="Courier New"/>
                <a:sym typeface="Courier New"/>
              </a:rPr>
              <a:t>Character</a:t>
            </a:r>
            <a:r>
              <a:rPr lang="en" sz="1150">
                <a:solidFill>
                  <a:srgbClr val="333333"/>
                </a:solidFill>
              </a:rPr>
              <a:t> variable, because a </a:t>
            </a:r>
            <a:r>
              <a:rPr lang="en" sz="1050">
                <a:solidFill>
                  <a:srgbClr val="666666"/>
                </a:solidFill>
                <a:latin typeface="Courier New"/>
                <a:ea typeface="Courier New"/>
                <a:cs typeface="Courier New"/>
                <a:sym typeface="Courier New"/>
              </a:rPr>
              <a:t>Character</a:t>
            </a:r>
            <a:r>
              <a:rPr lang="en" sz="1150">
                <a:solidFill>
                  <a:srgbClr val="333333"/>
                </a:solidFill>
              </a:rPr>
              <a:t>value must contain a single character only.</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The expressions you write inside parentheses within an interpolated string can’t contain an unescaped backslash (</a:t>
            </a:r>
            <a:r>
              <a:rPr lang="en" sz="1050">
                <a:solidFill>
                  <a:srgbClr val="666666"/>
                </a:solidFill>
                <a:latin typeface="Courier New"/>
                <a:ea typeface="Courier New"/>
                <a:cs typeface="Courier New"/>
                <a:sym typeface="Courier New"/>
              </a:rPr>
              <a:t>\</a:t>
            </a:r>
            <a:r>
              <a:rPr lang="en" sz="1150">
                <a:solidFill>
                  <a:srgbClr val="333333"/>
                </a:solidFill>
              </a:rPr>
              <a:t>), a carriage return, or a line feed. However, they can contain other string literals.</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1" name="Shape 4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A Unicode scalar is any Unicode </a:t>
            </a:r>
            <a:r>
              <a:rPr i="1" lang="en" sz="1150">
                <a:solidFill>
                  <a:srgbClr val="333333"/>
                </a:solidFill>
              </a:rPr>
              <a:t>code point</a:t>
            </a:r>
            <a:r>
              <a:rPr lang="en" sz="1150">
                <a:solidFill>
                  <a:srgbClr val="333333"/>
                </a:solidFill>
              </a:rPr>
              <a:t> in the range </a:t>
            </a:r>
            <a:r>
              <a:rPr lang="en" sz="1050">
                <a:solidFill>
                  <a:srgbClr val="666666"/>
                </a:solidFill>
                <a:latin typeface="Courier New"/>
                <a:ea typeface="Courier New"/>
                <a:cs typeface="Courier New"/>
                <a:sym typeface="Courier New"/>
              </a:rPr>
              <a:t>U+0000</a:t>
            </a:r>
            <a:r>
              <a:rPr lang="en" sz="1150">
                <a:solidFill>
                  <a:srgbClr val="333333"/>
                </a:solidFill>
              </a:rPr>
              <a:t> to </a:t>
            </a:r>
            <a:r>
              <a:rPr lang="en" sz="1050">
                <a:solidFill>
                  <a:srgbClr val="666666"/>
                </a:solidFill>
                <a:latin typeface="Courier New"/>
                <a:ea typeface="Courier New"/>
                <a:cs typeface="Courier New"/>
                <a:sym typeface="Courier New"/>
              </a:rPr>
              <a:t>U+D7FF</a:t>
            </a:r>
            <a:r>
              <a:rPr lang="en" sz="1150">
                <a:solidFill>
                  <a:srgbClr val="333333"/>
                </a:solidFill>
              </a:rPr>
              <a:t> inclusive or </a:t>
            </a:r>
            <a:r>
              <a:rPr lang="en" sz="1050">
                <a:solidFill>
                  <a:srgbClr val="666666"/>
                </a:solidFill>
                <a:latin typeface="Courier New"/>
                <a:ea typeface="Courier New"/>
                <a:cs typeface="Courier New"/>
                <a:sym typeface="Courier New"/>
              </a:rPr>
              <a:t>U+E000</a:t>
            </a:r>
            <a:r>
              <a:rPr lang="en" sz="1150">
                <a:solidFill>
                  <a:srgbClr val="333333"/>
                </a:solidFill>
              </a:rPr>
              <a:t> to </a:t>
            </a:r>
            <a:r>
              <a:rPr lang="en" sz="1050">
                <a:solidFill>
                  <a:srgbClr val="666666"/>
                </a:solidFill>
                <a:latin typeface="Courier New"/>
                <a:ea typeface="Courier New"/>
                <a:cs typeface="Courier New"/>
                <a:sym typeface="Courier New"/>
              </a:rPr>
              <a:t>U+10FFFF</a:t>
            </a:r>
            <a:r>
              <a:rPr lang="en" sz="1150">
                <a:solidFill>
                  <a:srgbClr val="333333"/>
                </a:solidFill>
              </a:rPr>
              <a:t> inclusive. Unicode scalars don’t include the Unicode </a:t>
            </a:r>
            <a:r>
              <a:rPr i="1" lang="en" sz="1150">
                <a:solidFill>
                  <a:srgbClr val="333333"/>
                </a:solidFill>
              </a:rPr>
              <a:t>surrogate pair</a:t>
            </a:r>
            <a:r>
              <a:rPr lang="en" sz="1150">
                <a:solidFill>
                  <a:srgbClr val="333333"/>
                </a:solidFill>
              </a:rPr>
              <a:t> code points, which are the code points in the range </a:t>
            </a:r>
            <a:r>
              <a:rPr lang="en" sz="1050">
                <a:solidFill>
                  <a:srgbClr val="666666"/>
                </a:solidFill>
                <a:latin typeface="Courier New"/>
                <a:ea typeface="Courier New"/>
                <a:cs typeface="Courier New"/>
                <a:sym typeface="Courier New"/>
              </a:rPr>
              <a:t>U+D800</a:t>
            </a:r>
            <a:r>
              <a:rPr lang="en" sz="1150">
                <a:solidFill>
                  <a:srgbClr val="333333"/>
                </a:solidFill>
              </a:rPr>
              <a:t> to </a:t>
            </a:r>
            <a:r>
              <a:rPr lang="en" sz="1050">
                <a:solidFill>
                  <a:srgbClr val="666666"/>
                </a:solidFill>
                <a:latin typeface="Courier New"/>
                <a:ea typeface="Courier New"/>
                <a:cs typeface="Courier New"/>
                <a:sym typeface="Courier New"/>
              </a:rPr>
              <a:t>U+DFFF</a:t>
            </a:r>
            <a:r>
              <a:rPr lang="en" sz="1150">
                <a:solidFill>
                  <a:srgbClr val="333333"/>
                </a:solidFill>
              </a:rPr>
              <a:t> inclusive.</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31800" marR="101600" rtl="0">
              <a:lnSpc>
                <a:spcPct val="115000"/>
              </a:lnSpc>
              <a:spcBef>
                <a:spcPts val="0"/>
              </a:spcBef>
              <a:spcAft>
                <a:spcPts val="0"/>
              </a:spcAft>
              <a:buNone/>
            </a:pPr>
            <a:r>
              <a:rPr lang="en" sz="800">
                <a:solidFill>
                  <a:srgbClr val="777777"/>
                </a:solidFill>
              </a:rPr>
              <a:t>NOTE</a:t>
            </a:r>
            <a:endParaRPr sz="800">
              <a:solidFill>
                <a:srgbClr val="777777"/>
              </a:solidFill>
            </a:endParaRPr>
          </a:p>
          <a:p>
            <a:pPr indent="0" lvl="0" marL="431800" marR="101600" rtl="0">
              <a:lnSpc>
                <a:spcPct val="115000"/>
              </a:lnSpc>
              <a:spcBef>
                <a:spcPts val="2500"/>
              </a:spcBef>
              <a:spcAft>
                <a:spcPts val="0"/>
              </a:spcAft>
              <a:buNone/>
            </a:pPr>
            <a:r>
              <a:rPr lang="en" sz="1150">
                <a:solidFill>
                  <a:srgbClr val="333333"/>
                </a:solidFill>
              </a:rPr>
              <a:t>Extended grapheme clusters can be composed of multiple Unicode scalars. This means that different characters—and different representations of the same character—can require different amounts of memory to store. Because of this, characters in Swift don’t each take up the same amount of memory within a string’s representation. As a result, the number of characters in a string can’t be calculated without iterating through the string to determine its extended grapheme cluster boundaries. If you are working with particularly long string values, be aware that the </a:t>
            </a:r>
            <a:r>
              <a:rPr lang="en" sz="1050">
                <a:solidFill>
                  <a:srgbClr val="666666"/>
                </a:solidFill>
                <a:latin typeface="Courier New"/>
                <a:ea typeface="Courier New"/>
                <a:cs typeface="Courier New"/>
                <a:sym typeface="Courier New"/>
              </a:rPr>
              <a:t>count</a:t>
            </a:r>
            <a:r>
              <a:rPr lang="en" sz="1150">
                <a:solidFill>
                  <a:srgbClr val="333333"/>
                </a:solidFill>
              </a:rPr>
              <a:t>property must iterate over the Unicode scalars in the entire string in order to determine the characters for that string.</a:t>
            </a:r>
            <a:endParaRPr sz="1150">
              <a:solidFill>
                <a:srgbClr val="333333"/>
              </a:solidFill>
            </a:endParaRPr>
          </a:p>
          <a:p>
            <a:pPr indent="0" lvl="0" marL="431800" marR="101600" rtl="0">
              <a:lnSpc>
                <a:spcPct val="115000"/>
              </a:lnSpc>
              <a:spcBef>
                <a:spcPts val="2900"/>
              </a:spcBef>
              <a:spcAft>
                <a:spcPts val="0"/>
              </a:spcAft>
              <a:buNone/>
            </a:pPr>
            <a:r>
              <a:rPr lang="en" sz="1150">
                <a:solidFill>
                  <a:srgbClr val="333333"/>
                </a:solidFill>
              </a:rPr>
              <a:t>The count of the characters returned by the </a:t>
            </a:r>
            <a:r>
              <a:rPr lang="en" sz="1050">
                <a:solidFill>
                  <a:srgbClr val="666666"/>
                </a:solidFill>
                <a:latin typeface="Courier New"/>
                <a:ea typeface="Courier New"/>
                <a:cs typeface="Courier New"/>
                <a:sym typeface="Courier New"/>
              </a:rPr>
              <a:t>count</a:t>
            </a:r>
            <a:r>
              <a:rPr lang="en" sz="1150">
                <a:solidFill>
                  <a:srgbClr val="333333"/>
                </a:solidFill>
              </a:rPr>
              <a:t> property isn’t always the same as the </a:t>
            </a:r>
            <a:r>
              <a:rPr lang="en" sz="1050">
                <a:solidFill>
                  <a:srgbClr val="666666"/>
                </a:solidFill>
                <a:latin typeface="Courier New"/>
                <a:ea typeface="Courier New"/>
                <a:cs typeface="Courier New"/>
                <a:sym typeface="Courier New"/>
              </a:rPr>
              <a:t>length</a:t>
            </a:r>
            <a:r>
              <a:rPr lang="en" sz="1150">
                <a:solidFill>
                  <a:srgbClr val="333333"/>
                </a:solidFill>
              </a:rPr>
              <a:t>property of an </a:t>
            </a:r>
            <a:r>
              <a:rPr lang="en" sz="1050">
                <a:solidFill>
                  <a:srgbClr val="666666"/>
                </a:solidFill>
                <a:latin typeface="Courier New"/>
                <a:ea typeface="Courier New"/>
                <a:cs typeface="Courier New"/>
                <a:sym typeface="Courier New"/>
              </a:rPr>
              <a:t>NSString</a:t>
            </a:r>
            <a:r>
              <a:rPr lang="en" sz="1150">
                <a:solidFill>
                  <a:srgbClr val="333333"/>
                </a:solidFill>
              </a:rPr>
              <a:t> that contains the same characters. The length of an </a:t>
            </a:r>
            <a:r>
              <a:rPr lang="en" sz="1050">
                <a:solidFill>
                  <a:srgbClr val="666666"/>
                </a:solidFill>
                <a:latin typeface="Courier New"/>
                <a:ea typeface="Courier New"/>
                <a:cs typeface="Courier New"/>
                <a:sym typeface="Courier New"/>
              </a:rPr>
              <a:t>NSString</a:t>
            </a:r>
            <a:r>
              <a:rPr lang="en" sz="1150">
                <a:solidFill>
                  <a:srgbClr val="333333"/>
                </a:solidFill>
              </a:rPr>
              <a:t> is based on the number of 16-bit code units within the string’s UTF-16 representation and not the number of Unicode extended grapheme clusters within the string.</a:t>
            </a:r>
            <a:endParaRPr sz="1150">
              <a:solidFill>
                <a:srgbClr val="333333"/>
              </a:solidFill>
            </a:endParaRPr>
          </a:p>
          <a:p>
            <a:pPr indent="0" lvl="0" marL="431800" marR="101600" rtl="0">
              <a:lnSpc>
                <a:spcPct val="115000"/>
              </a:lnSpc>
              <a:spcBef>
                <a:spcPts val="1700"/>
              </a:spcBef>
              <a:spcAft>
                <a:spcPts val="0"/>
              </a:spcAft>
              <a:buNone/>
            </a:pPr>
            <a:r>
              <a:t/>
            </a:r>
            <a:endParaRPr sz="1150">
              <a:solidFill>
                <a:srgbClr val="333333"/>
              </a:solidFill>
            </a:endParaRPr>
          </a:p>
          <a:p>
            <a:pPr indent="0" lvl="0" marL="0" rtl="0">
              <a:spcBef>
                <a:spcPts val="170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9" name="Shape 4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You can use the </a:t>
            </a:r>
            <a:r>
              <a:rPr lang="en" sz="1050">
                <a:solidFill>
                  <a:srgbClr val="666666"/>
                </a:solidFill>
                <a:latin typeface="Courier New"/>
                <a:ea typeface="Courier New"/>
                <a:cs typeface="Courier New"/>
                <a:sym typeface="Courier New"/>
              </a:rPr>
              <a:t>startIndex</a:t>
            </a:r>
            <a:r>
              <a:rPr lang="en" sz="1150">
                <a:solidFill>
                  <a:srgbClr val="333333"/>
                </a:solidFill>
              </a:rPr>
              <a:t> and </a:t>
            </a:r>
            <a:r>
              <a:rPr lang="en" sz="1050">
                <a:solidFill>
                  <a:srgbClr val="666666"/>
                </a:solidFill>
                <a:latin typeface="Courier New"/>
                <a:ea typeface="Courier New"/>
                <a:cs typeface="Courier New"/>
                <a:sym typeface="Courier New"/>
              </a:rPr>
              <a:t>endIndex</a:t>
            </a:r>
            <a:r>
              <a:rPr lang="en" sz="1150">
                <a:solidFill>
                  <a:srgbClr val="333333"/>
                </a:solidFill>
              </a:rPr>
              <a:t> properties and the </a:t>
            </a:r>
            <a:r>
              <a:rPr lang="en" sz="1050">
                <a:solidFill>
                  <a:srgbClr val="666666"/>
                </a:solidFill>
                <a:latin typeface="Courier New"/>
                <a:ea typeface="Courier New"/>
                <a:cs typeface="Courier New"/>
                <a:sym typeface="Courier New"/>
              </a:rPr>
              <a:t>index(before:)</a:t>
            </a:r>
            <a:r>
              <a:rPr lang="en" sz="1150">
                <a:solidFill>
                  <a:srgbClr val="333333"/>
                </a:solidFill>
              </a:rPr>
              <a:t>, </a:t>
            </a:r>
            <a:r>
              <a:rPr lang="en" sz="1050">
                <a:solidFill>
                  <a:srgbClr val="666666"/>
                </a:solidFill>
                <a:latin typeface="Courier New"/>
                <a:ea typeface="Courier New"/>
                <a:cs typeface="Courier New"/>
                <a:sym typeface="Courier New"/>
              </a:rPr>
              <a:t>index(after:)</a:t>
            </a:r>
            <a:r>
              <a:rPr lang="en" sz="1150">
                <a:solidFill>
                  <a:srgbClr val="333333"/>
                </a:solidFill>
              </a:rPr>
              <a:t>, and </a:t>
            </a:r>
            <a:r>
              <a:rPr lang="en" sz="1050">
                <a:solidFill>
                  <a:srgbClr val="666666"/>
                </a:solidFill>
                <a:latin typeface="Courier New"/>
                <a:ea typeface="Courier New"/>
                <a:cs typeface="Courier New"/>
                <a:sym typeface="Courier New"/>
              </a:rPr>
              <a:t>index(_:offsetBy:)</a:t>
            </a:r>
            <a:r>
              <a:rPr lang="en" sz="1150">
                <a:solidFill>
                  <a:srgbClr val="333333"/>
                </a:solidFill>
              </a:rPr>
              <a:t> methods on any type that conforms to the </a:t>
            </a:r>
            <a:r>
              <a:rPr lang="en" sz="1050">
                <a:solidFill>
                  <a:srgbClr val="666666"/>
                </a:solidFill>
                <a:latin typeface="Courier New"/>
                <a:ea typeface="Courier New"/>
                <a:cs typeface="Courier New"/>
                <a:sym typeface="Courier New"/>
              </a:rPr>
              <a:t>Collection</a:t>
            </a:r>
            <a:r>
              <a:rPr lang="en" sz="1150">
                <a:solidFill>
                  <a:srgbClr val="333333"/>
                </a:solidFill>
              </a:rPr>
              <a:t> protocol. This includes </a:t>
            </a:r>
            <a:r>
              <a:rPr lang="en" sz="1050">
                <a:solidFill>
                  <a:srgbClr val="666666"/>
                </a:solidFill>
                <a:latin typeface="Courier New"/>
                <a:ea typeface="Courier New"/>
                <a:cs typeface="Courier New"/>
                <a:sym typeface="Courier New"/>
              </a:rPr>
              <a:t>String</a:t>
            </a:r>
            <a:r>
              <a:rPr lang="en" sz="1150">
                <a:solidFill>
                  <a:srgbClr val="333333"/>
                </a:solidFill>
              </a:rPr>
              <a:t>, as shown here, as well as collection types such as </a:t>
            </a:r>
            <a:r>
              <a:rPr lang="en" sz="1050">
                <a:solidFill>
                  <a:srgbClr val="666666"/>
                </a:solidFill>
                <a:latin typeface="Courier New"/>
                <a:ea typeface="Courier New"/>
                <a:cs typeface="Courier New"/>
                <a:sym typeface="Courier New"/>
              </a:rPr>
              <a:t>Array</a:t>
            </a:r>
            <a:r>
              <a:rPr lang="en" sz="1150">
                <a:solidFill>
                  <a:srgbClr val="333333"/>
                </a:solidFill>
              </a:rPr>
              <a:t>, </a:t>
            </a:r>
            <a:r>
              <a:rPr lang="en" sz="1050">
                <a:solidFill>
                  <a:srgbClr val="666666"/>
                </a:solidFill>
                <a:latin typeface="Courier New"/>
                <a:ea typeface="Courier New"/>
                <a:cs typeface="Courier New"/>
                <a:sym typeface="Courier New"/>
              </a:rPr>
              <a:t>Dictionary</a:t>
            </a:r>
            <a:r>
              <a:rPr lang="en" sz="1150">
                <a:solidFill>
                  <a:srgbClr val="333333"/>
                </a:solidFill>
              </a:rPr>
              <a:t>, and </a:t>
            </a:r>
            <a:r>
              <a:rPr lang="en" sz="1050">
                <a:solidFill>
                  <a:srgbClr val="666666"/>
                </a:solidFill>
                <a:latin typeface="Courier New"/>
                <a:ea typeface="Courier New"/>
                <a:cs typeface="Courier New"/>
                <a:sym typeface="Courier New"/>
              </a:rPr>
              <a:t>Set</a:t>
            </a:r>
            <a:r>
              <a:rPr lang="en" sz="1150">
                <a:solidFill>
                  <a:srgbClr val="333333"/>
                </a:solidFill>
              </a:rPr>
              <a:t>.</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You can use the </a:t>
            </a:r>
            <a:r>
              <a:rPr lang="en" sz="1050">
                <a:solidFill>
                  <a:srgbClr val="666666"/>
                </a:solidFill>
                <a:latin typeface="Courier New"/>
                <a:ea typeface="Courier New"/>
                <a:cs typeface="Courier New"/>
                <a:sym typeface="Courier New"/>
              </a:rPr>
              <a:t>insert(_:at:)</a:t>
            </a:r>
            <a:r>
              <a:rPr lang="en" sz="1150">
                <a:solidFill>
                  <a:srgbClr val="333333"/>
                </a:solidFill>
              </a:rPr>
              <a:t>, </a:t>
            </a:r>
            <a:r>
              <a:rPr lang="en" sz="1050">
                <a:solidFill>
                  <a:srgbClr val="666666"/>
                </a:solidFill>
                <a:latin typeface="Courier New"/>
                <a:ea typeface="Courier New"/>
                <a:cs typeface="Courier New"/>
                <a:sym typeface="Courier New"/>
              </a:rPr>
              <a:t>insert(contentsOf:at:)</a:t>
            </a:r>
            <a:r>
              <a:rPr lang="en" sz="1150">
                <a:solidFill>
                  <a:srgbClr val="333333"/>
                </a:solidFill>
              </a:rPr>
              <a:t>, </a:t>
            </a:r>
            <a:r>
              <a:rPr lang="en" sz="1050">
                <a:solidFill>
                  <a:srgbClr val="666666"/>
                </a:solidFill>
                <a:latin typeface="Courier New"/>
                <a:ea typeface="Courier New"/>
                <a:cs typeface="Courier New"/>
                <a:sym typeface="Courier New"/>
              </a:rPr>
              <a:t>remove(at:)</a:t>
            </a:r>
            <a:r>
              <a:rPr lang="en" sz="1150">
                <a:solidFill>
                  <a:srgbClr val="333333"/>
                </a:solidFill>
              </a:rPr>
              <a:t>, and </a:t>
            </a:r>
            <a:r>
              <a:rPr lang="en" sz="1050">
                <a:solidFill>
                  <a:srgbClr val="666666"/>
                </a:solidFill>
                <a:latin typeface="Courier New"/>
                <a:ea typeface="Courier New"/>
                <a:cs typeface="Courier New"/>
                <a:sym typeface="Courier New"/>
              </a:rPr>
              <a:t>removeSubrange(_:)</a:t>
            </a:r>
            <a:r>
              <a:rPr lang="en" sz="1150">
                <a:solidFill>
                  <a:srgbClr val="333333"/>
                </a:solidFill>
              </a:rPr>
              <a:t> methods on any type that conforms to the </a:t>
            </a:r>
            <a:r>
              <a:rPr lang="en" sz="1050">
                <a:solidFill>
                  <a:srgbClr val="666666"/>
                </a:solidFill>
                <a:latin typeface="Courier New"/>
                <a:ea typeface="Courier New"/>
                <a:cs typeface="Courier New"/>
                <a:sym typeface="Courier New"/>
              </a:rPr>
              <a:t>RangeReplaceableCollection</a:t>
            </a:r>
            <a:r>
              <a:rPr lang="en" sz="1150">
                <a:solidFill>
                  <a:srgbClr val="333333"/>
                </a:solidFill>
              </a:rPr>
              <a:t>protocol. This includes </a:t>
            </a:r>
            <a:r>
              <a:rPr lang="en" sz="1050">
                <a:solidFill>
                  <a:srgbClr val="666666"/>
                </a:solidFill>
                <a:latin typeface="Courier New"/>
                <a:ea typeface="Courier New"/>
                <a:cs typeface="Courier New"/>
                <a:sym typeface="Courier New"/>
              </a:rPr>
              <a:t>String</a:t>
            </a:r>
            <a:r>
              <a:rPr lang="en" sz="1150">
                <a:solidFill>
                  <a:srgbClr val="333333"/>
                </a:solidFill>
              </a:rPr>
              <a:t>, as shown here, as well as collection types such as </a:t>
            </a:r>
            <a:r>
              <a:rPr lang="en" sz="1050">
                <a:solidFill>
                  <a:srgbClr val="666666"/>
                </a:solidFill>
                <a:latin typeface="Courier New"/>
                <a:ea typeface="Courier New"/>
                <a:cs typeface="Courier New"/>
                <a:sym typeface="Courier New"/>
              </a:rPr>
              <a:t>Array</a:t>
            </a:r>
            <a:r>
              <a:rPr lang="en" sz="1150">
                <a:solidFill>
                  <a:srgbClr val="333333"/>
                </a:solidFill>
              </a:rPr>
              <a:t>, </a:t>
            </a:r>
            <a:r>
              <a:rPr lang="en" sz="1050">
                <a:solidFill>
                  <a:srgbClr val="666666"/>
                </a:solidFill>
                <a:latin typeface="Courier New"/>
                <a:ea typeface="Courier New"/>
                <a:cs typeface="Courier New"/>
                <a:sym typeface="Courier New"/>
              </a:rPr>
              <a:t>Dictionary</a:t>
            </a:r>
            <a:r>
              <a:rPr lang="en" sz="1150">
                <a:solidFill>
                  <a:srgbClr val="333333"/>
                </a:solidFill>
              </a:rPr>
              <a:t>, and </a:t>
            </a:r>
            <a:r>
              <a:rPr lang="en" sz="1050">
                <a:solidFill>
                  <a:srgbClr val="666666"/>
                </a:solidFill>
                <a:latin typeface="Courier New"/>
                <a:ea typeface="Courier New"/>
                <a:cs typeface="Courier New"/>
                <a:sym typeface="Courier New"/>
              </a:rPr>
              <a:t>Set</a:t>
            </a:r>
            <a:r>
              <a:rPr lang="en" sz="1150">
                <a:solidFill>
                  <a:srgbClr val="333333"/>
                </a:solidFill>
              </a:rPr>
              <a:t>.</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You can use the </a:t>
            </a:r>
            <a:r>
              <a:rPr lang="en" sz="1050">
                <a:solidFill>
                  <a:srgbClr val="666666"/>
                </a:solidFill>
                <a:latin typeface="Courier New"/>
                <a:ea typeface="Courier New"/>
                <a:cs typeface="Courier New"/>
                <a:sym typeface="Courier New"/>
              </a:rPr>
              <a:t>insert(_:at:)</a:t>
            </a:r>
            <a:r>
              <a:rPr lang="en" sz="1150">
                <a:solidFill>
                  <a:srgbClr val="333333"/>
                </a:solidFill>
              </a:rPr>
              <a:t>, </a:t>
            </a:r>
            <a:r>
              <a:rPr lang="en" sz="1050">
                <a:solidFill>
                  <a:srgbClr val="666666"/>
                </a:solidFill>
                <a:latin typeface="Courier New"/>
                <a:ea typeface="Courier New"/>
                <a:cs typeface="Courier New"/>
                <a:sym typeface="Courier New"/>
              </a:rPr>
              <a:t>insert(contentsOf:at:)</a:t>
            </a:r>
            <a:r>
              <a:rPr lang="en" sz="1150">
                <a:solidFill>
                  <a:srgbClr val="333333"/>
                </a:solidFill>
              </a:rPr>
              <a:t>, </a:t>
            </a:r>
            <a:r>
              <a:rPr lang="en" sz="1050">
                <a:solidFill>
                  <a:srgbClr val="666666"/>
                </a:solidFill>
                <a:latin typeface="Courier New"/>
                <a:ea typeface="Courier New"/>
                <a:cs typeface="Courier New"/>
                <a:sym typeface="Courier New"/>
              </a:rPr>
              <a:t>remove(at:)</a:t>
            </a:r>
            <a:r>
              <a:rPr lang="en" sz="1150">
                <a:solidFill>
                  <a:srgbClr val="333333"/>
                </a:solidFill>
              </a:rPr>
              <a:t>, and </a:t>
            </a:r>
            <a:r>
              <a:rPr lang="en" sz="1050">
                <a:solidFill>
                  <a:srgbClr val="666666"/>
                </a:solidFill>
                <a:latin typeface="Courier New"/>
                <a:ea typeface="Courier New"/>
                <a:cs typeface="Courier New"/>
                <a:sym typeface="Courier New"/>
              </a:rPr>
              <a:t>removeSubrange(_:)</a:t>
            </a:r>
            <a:r>
              <a:rPr lang="en" sz="1150">
                <a:solidFill>
                  <a:srgbClr val="333333"/>
                </a:solidFill>
              </a:rPr>
              <a:t> methods on any type that conforms to the </a:t>
            </a:r>
            <a:r>
              <a:rPr lang="en" sz="1050">
                <a:solidFill>
                  <a:srgbClr val="666666"/>
                </a:solidFill>
                <a:latin typeface="Courier New"/>
                <a:ea typeface="Courier New"/>
                <a:cs typeface="Courier New"/>
                <a:sym typeface="Courier New"/>
              </a:rPr>
              <a:t>RangeReplaceableCollection</a:t>
            </a:r>
            <a:r>
              <a:rPr lang="en" sz="1150">
                <a:solidFill>
                  <a:srgbClr val="333333"/>
                </a:solidFill>
              </a:rPr>
              <a:t>protocol. This includes </a:t>
            </a:r>
            <a:r>
              <a:rPr lang="en" sz="1050">
                <a:solidFill>
                  <a:srgbClr val="666666"/>
                </a:solidFill>
                <a:latin typeface="Courier New"/>
                <a:ea typeface="Courier New"/>
                <a:cs typeface="Courier New"/>
                <a:sym typeface="Courier New"/>
              </a:rPr>
              <a:t>String</a:t>
            </a:r>
            <a:r>
              <a:rPr lang="en" sz="1150">
                <a:solidFill>
                  <a:srgbClr val="333333"/>
                </a:solidFill>
              </a:rPr>
              <a:t>, as shown here, as well as collection types such as </a:t>
            </a:r>
            <a:r>
              <a:rPr lang="en" sz="1050">
                <a:solidFill>
                  <a:srgbClr val="666666"/>
                </a:solidFill>
                <a:latin typeface="Courier New"/>
                <a:ea typeface="Courier New"/>
                <a:cs typeface="Courier New"/>
                <a:sym typeface="Courier New"/>
              </a:rPr>
              <a:t>Array</a:t>
            </a:r>
            <a:r>
              <a:rPr lang="en" sz="1150">
                <a:solidFill>
                  <a:srgbClr val="333333"/>
                </a:solidFill>
              </a:rPr>
              <a:t>, </a:t>
            </a:r>
            <a:r>
              <a:rPr lang="en" sz="1050">
                <a:solidFill>
                  <a:srgbClr val="666666"/>
                </a:solidFill>
                <a:latin typeface="Courier New"/>
                <a:ea typeface="Courier New"/>
                <a:cs typeface="Courier New"/>
                <a:sym typeface="Courier New"/>
              </a:rPr>
              <a:t>Dictionary</a:t>
            </a:r>
            <a:r>
              <a:rPr lang="en" sz="1150">
                <a:solidFill>
                  <a:srgbClr val="333333"/>
                </a:solidFill>
              </a:rPr>
              <a:t>, and </a:t>
            </a:r>
            <a:r>
              <a:rPr lang="en" sz="1050">
                <a:solidFill>
                  <a:srgbClr val="666666"/>
                </a:solidFill>
                <a:latin typeface="Courier New"/>
                <a:ea typeface="Courier New"/>
                <a:cs typeface="Courier New"/>
                <a:sym typeface="Courier New"/>
              </a:rPr>
              <a:t>Set</a:t>
            </a:r>
            <a:r>
              <a:rPr lang="en" sz="1150">
                <a:solidFill>
                  <a:srgbClr val="333333"/>
                </a:solidFill>
              </a:rPr>
              <a:t>.</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3" name="Shape 4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Both </a:t>
            </a:r>
            <a:r>
              <a:rPr lang="en" sz="1050">
                <a:solidFill>
                  <a:srgbClr val="666666"/>
                </a:solidFill>
                <a:latin typeface="Courier New"/>
                <a:ea typeface="Courier New"/>
                <a:cs typeface="Courier New"/>
                <a:sym typeface="Courier New"/>
              </a:rPr>
              <a:t>String</a:t>
            </a:r>
            <a:r>
              <a:rPr lang="en" sz="1150">
                <a:solidFill>
                  <a:srgbClr val="333333"/>
                </a:solidFill>
              </a:rPr>
              <a:t> and </a:t>
            </a:r>
            <a:r>
              <a:rPr lang="en" sz="1050">
                <a:solidFill>
                  <a:srgbClr val="666666"/>
                </a:solidFill>
                <a:latin typeface="Courier New"/>
                <a:ea typeface="Courier New"/>
                <a:cs typeface="Courier New"/>
                <a:sym typeface="Courier New"/>
              </a:rPr>
              <a:t>Substring</a:t>
            </a:r>
            <a:r>
              <a:rPr lang="en" sz="1150">
                <a:solidFill>
                  <a:srgbClr val="333333"/>
                </a:solidFill>
              </a:rPr>
              <a:t> conform to the </a:t>
            </a:r>
            <a:r>
              <a:rPr lang="en" sz="1050" u="sng">
                <a:solidFill>
                  <a:srgbClr val="7766CC"/>
                </a:solidFill>
                <a:latin typeface="Courier New"/>
                <a:ea typeface="Courier New"/>
                <a:cs typeface="Courier New"/>
                <a:sym typeface="Courier New"/>
                <a:hlinkClick r:id="rId2"/>
              </a:rPr>
              <a:t>StringProtocol</a:t>
            </a:r>
            <a:r>
              <a:rPr lang="en" sz="1150">
                <a:solidFill>
                  <a:srgbClr val="333333"/>
                </a:solidFill>
              </a:rPr>
              <a:t> protocol, which means it’s often convenient for string-manipulation functions to accept a </a:t>
            </a:r>
            <a:r>
              <a:rPr lang="en" sz="1050">
                <a:solidFill>
                  <a:srgbClr val="666666"/>
                </a:solidFill>
                <a:latin typeface="Courier New"/>
                <a:ea typeface="Courier New"/>
                <a:cs typeface="Courier New"/>
                <a:sym typeface="Courier New"/>
              </a:rPr>
              <a:t>StringProtocol</a:t>
            </a:r>
            <a:r>
              <a:rPr lang="en" sz="1150">
                <a:solidFill>
                  <a:srgbClr val="333333"/>
                </a:solidFill>
              </a:rPr>
              <a:t> value. You can call such functions with either a </a:t>
            </a:r>
            <a:r>
              <a:rPr lang="en" sz="1050">
                <a:solidFill>
                  <a:srgbClr val="666666"/>
                </a:solidFill>
                <a:latin typeface="Courier New"/>
                <a:ea typeface="Courier New"/>
                <a:cs typeface="Courier New"/>
                <a:sym typeface="Courier New"/>
              </a:rPr>
              <a:t>String</a:t>
            </a:r>
            <a:r>
              <a:rPr lang="en" sz="1150">
                <a:solidFill>
                  <a:srgbClr val="333333"/>
                </a:solidFill>
              </a:rPr>
              <a:t> or </a:t>
            </a:r>
            <a:r>
              <a:rPr lang="en" sz="1050">
                <a:solidFill>
                  <a:srgbClr val="666666"/>
                </a:solidFill>
                <a:latin typeface="Courier New"/>
                <a:ea typeface="Courier New"/>
                <a:cs typeface="Courier New"/>
                <a:sym typeface="Courier New"/>
              </a:rPr>
              <a:t>Substring</a:t>
            </a:r>
            <a:r>
              <a:rPr lang="en" sz="1150">
                <a:solidFill>
                  <a:srgbClr val="333333"/>
                </a:solidFill>
              </a:rPr>
              <a:t> value.</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6" name="Shape 4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2" name="Shape 4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String and character comparisons in Swift are not locale-sensitive.</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highlight>
                  <a:srgbClr val="FFFFFF"/>
                </a:highlight>
              </a:rPr>
              <a:t>Unlike many other languages, Swift doesn’t require you to write a semicolon (</a:t>
            </a:r>
            <a:r>
              <a:rPr lang="en">
                <a:solidFill>
                  <a:srgbClr val="666666"/>
                </a:solidFill>
              </a:rPr>
              <a:t>;</a:t>
            </a:r>
            <a:r>
              <a:rPr lang="en">
                <a:solidFill>
                  <a:srgbClr val="333333"/>
                </a:solidFill>
                <a:highlight>
                  <a:srgbClr val="FFFFFF"/>
                </a:highlight>
              </a:rPr>
              <a:t>) after each statement in your code, although you can do so if you wish. However, semicolons </a:t>
            </a:r>
            <a:r>
              <a:rPr i="1" lang="en">
                <a:solidFill>
                  <a:srgbClr val="333333"/>
                </a:solidFill>
              </a:rPr>
              <a:t>are</a:t>
            </a:r>
            <a:r>
              <a:rPr lang="en">
                <a:solidFill>
                  <a:srgbClr val="333333"/>
                </a:solidFill>
                <a:highlight>
                  <a:srgbClr val="FFFFFF"/>
                </a:highlight>
              </a:rPr>
              <a:t>required if you want to write multiple separate statements on a single line:</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The </a:t>
            </a:r>
            <a:r>
              <a:rPr lang="en" sz="1050">
                <a:solidFill>
                  <a:srgbClr val="666666"/>
                </a:solidFill>
                <a:latin typeface="Courier New"/>
                <a:ea typeface="Courier New"/>
                <a:cs typeface="Courier New"/>
                <a:sym typeface="Courier New"/>
              </a:rPr>
              <a:t>hasPrefix(_:)</a:t>
            </a:r>
            <a:r>
              <a:rPr lang="en" sz="1150">
                <a:solidFill>
                  <a:srgbClr val="333333"/>
                </a:solidFill>
              </a:rPr>
              <a:t> and </a:t>
            </a:r>
            <a:r>
              <a:rPr lang="en" sz="1050">
                <a:solidFill>
                  <a:srgbClr val="666666"/>
                </a:solidFill>
                <a:latin typeface="Courier New"/>
                <a:ea typeface="Courier New"/>
                <a:cs typeface="Courier New"/>
                <a:sym typeface="Courier New"/>
              </a:rPr>
              <a:t>hasSuffix(_:)</a:t>
            </a:r>
            <a:r>
              <a:rPr lang="en" sz="1150">
                <a:solidFill>
                  <a:srgbClr val="333333"/>
                </a:solidFill>
              </a:rPr>
              <a:t> methods perform a character-by-character canonical equivalence comparison between the extended grapheme clusters in each string, as described in </a:t>
            </a:r>
            <a:r>
              <a:rPr lang="en" sz="1150" u="sng">
                <a:solidFill>
                  <a:srgbClr val="7766CC"/>
                </a:solidFill>
                <a:hlinkClick r:id="rId2"/>
              </a:rPr>
              <a:t>String and Character Equality</a:t>
            </a:r>
            <a:r>
              <a:rPr lang="en" sz="1150">
                <a:solidFill>
                  <a:srgbClr val="333333"/>
                </a:solidFill>
              </a:rPr>
              <a:t>.</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8" name="Shape 5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9" name="Shape 5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Shape 5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5" name="Shape 5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900">
                <a:solidFill>
                  <a:srgbClr val="777777"/>
                </a:solidFill>
              </a:rPr>
              <a:t>NOTE</a:t>
            </a:r>
            <a:endParaRPr sz="900">
              <a:solidFill>
                <a:srgbClr val="777777"/>
              </a:solidFill>
            </a:endParaRPr>
          </a:p>
          <a:p>
            <a:pPr indent="0" lvl="0" marL="0" rtl="0">
              <a:lnSpc>
                <a:spcPct val="115000"/>
              </a:lnSpc>
              <a:spcBef>
                <a:spcPts val="900"/>
              </a:spcBef>
              <a:spcAft>
                <a:spcPts val="0"/>
              </a:spcAft>
              <a:buNone/>
            </a:pPr>
            <a:r>
              <a:rPr lang="en" sz="1150">
                <a:solidFill>
                  <a:srgbClr val="333333"/>
                </a:solidFill>
              </a:rPr>
              <a:t>Swift’s array, set, and dictionary types are implemented as </a:t>
            </a:r>
            <a:r>
              <a:rPr i="1" lang="en" sz="1150">
                <a:solidFill>
                  <a:srgbClr val="333333"/>
                </a:solidFill>
              </a:rPr>
              <a:t>generic collections</a:t>
            </a:r>
            <a:r>
              <a:rPr lang="en" sz="1150">
                <a:solidFill>
                  <a:srgbClr val="333333"/>
                </a:solidFill>
              </a:rPr>
              <a:t>. For more about generic types and collections, see </a:t>
            </a:r>
            <a:r>
              <a:rPr lang="en" sz="1150" u="sng">
                <a:solidFill>
                  <a:srgbClr val="7766CC"/>
                </a:solidFill>
                <a:hlinkClick r:id="rId2"/>
              </a:rPr>
              <a:t>Generics</a:t>
            </a:r>
            <a:r>
              <a:rPr lang="en" sz="1150">
                <a:solidFill>
                  <a:srgbClr val="333333"/>
                </a:solidFill>
              </a:rPr>
              <a:t>.</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900">
                <a:solidFill>
                  <a:srgbClr val="777777"/>
                </a:solidFill>
              </a:rPr>
              <a:t>NOTE</a:t>
            </a:r>
            <a:endParaRPr sz="900">
              <a:solidFill>
                <a:srgbClr val="777777"/>
              </a:solidFill>
            </a:endParaRPr>
          </a:p>
          <a:p>
            <a:pPr indent="0" lvl="0" marL="0" rtl="0">
              <a:lnSpc>
                <a:spcPct val="115000"/>
              </a:lnSpc>
              <a:spcBef>
                <a:spcPts val="900"/>
              </a:spcBef>
              <a:spcAft>
                <a:spcPts val="0"/>
              </a:spcAft>
              <a:buNone/>
            </a:pPr>
            <a:r>
              <a:rPr lang="en" sz="1150">
                <a:solidFill>
                  <a:srgbClr val="333333"/>
                </a:solidFill>
              </a:rPr>
              <a:t>It is good practice to create immutable collections in all cases where the collection does not need to change. Doing so makes it easier for you to reason about your code and enables the Swift compiler to optimize the performance of the collections you create.</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8" name="Shape 5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31800" marR="10160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431800" marR="101600" rtl="0">
              <a:lnSpc>
                <a:spcPct val="115000"/>
              </a:lnSpc>
              <a:spcBef>
                <a:spcPts val="2500"/>
              </a:spcBef>
              <a:spcAft>
                <a:spcPts val="0"/>
              </a:spcAft>
              <a:buNone/>
            </a:pPr>
            <a:r>
              <a:rPr lang="en">
                <a:solidFill>
                  <a:srgbClr val="333333"/>
                </a:solidFill>
              </a:rPr>
              <a:t>Swift’s </a:t>
            </a:r>
            <a:r>
              <a:rPr lang="en" sz="1000">
                <a:solidFill>
                  <a:srgbClr val="666666"/>
                </a:solidFill>
                <a:latin typeface="Courier New"/>
                <a:ea typeface="Courier New"/>
                <a:cs typeface="Courier New"/>
                <a:sym typeface="Courier New"/>
              </a:rPr>
              <a:t>Array</a:t>
            </a:r>
            <a:r>
              <a:rPr lang="en">
                <a:solidFill>
                  <a:srgbClr val="333333"/>
                </a:solidFill>
              </a:rPr>
              <a:t> type is bridged to Foundation’s </a:t>
            </a:r>
            <a:r>
              <a:rPr lang="en" sz="1000">
                <a:solidFill>
                  <a:srgbClr val="666666"/>
                </a:solidFill>
                <a:latin typeface="Courier New"/>
                <a:ea typeface="Courier New"/>
                <a:cs typeface="Courier New"/>
                <a:sym typeface="Courier New"/>
              </a:rPr>
              <a:t>NSArray</a:t>
            </a:r>
            <a:r>
              <a:rPr lang="en">
                <a:solidFill>
                  <a:srgbClr val="333333"/>
                </a:solidFill>
              </a:rPr>
              <a:t> class.</a:t>
            </a:r>
            <a:endParaRPr>
              <a:solidFill>
                <a:srgbClr val="333333"/>
              </a:solidFill>
            </a:endParaRPr>
          </a:p>
          <a:p>
            <a:pPr indent="0" lvl="0" marL="431800" marR="101600" rtl="0">
              <a:lnSpc>
                <a:spcPct val="115000"/>
              </a:lnSpc>
              <a:spcBef>
                <a:spcPts val="2800"/>
              </a:spcBef>
              <a:spcAft>
                <a:spcPts val="1700"/>
              </a:spcAft>
              <a:buNone/>
            </a:pPr>
            <a:r>
              <a:rPr lang="en">
                <a:solidFill>
                  <a:srgbClr val="333333"/>
                </a:solidFill>
              </a:rPr>
              <a:t>For more information about using </a:t>
            </a:r>
            <a:r>
              <a:rPr lang="en" sz="1000">
                <a:solidFill>
                  <a:srgbClr val="666666"/>
                </a:solidFill>
                <a:latin typeface="Courier New"/>
                <a:ea typeface="Courier New"/>
                <a:cs typeface="Courier New"/>
                <a:sym typeface="Courier New"/>
              </a:rPr>
              <a:t>Array</a:t>
            </a:r>
            <a:r>
              <a:rPr lang="en">
                <a:solidFill>
                  <a:srgbClr val="333333"/>
                </a:solidFill>
              </a:rPr>
              <a:t> with Foundation and Cocoa, see </a:t>
            </a:r>
            <a:r>
              <a:rPr lang="en" u="sng">
                <a:solidFill>
                  <a:srgbClr val="7766CC"/>
                </a:solidFill>
                <a:hlinkClick r:id="rId2"/>
              </a:rPr>
              <a:t>Bridging Between Array and NSArra</a:t>
            </a:r>
            <a:r>
              <a:rPr lang="en" u="sng">
                <a:solidFill>
                  <a:srgbClr val="7766CC"/>
                </a:solidFill>
                <a:hlinkClick r:id="rId3"/>
              </a:rPr>
              <a:t>y</a:t>
            </a:r>
            <a:r>
              <a:rPr lang="en">
                <a:solidFill>
                  <a:srgbClr val="333333"/>
                </a:solidFill>
              </a:rPr>
              <a:t>.</a:t>
            </a:r>
            <a:endParaRPr>
              <a:solidFill>
                <a:srgbClr val="333333"/>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Use </a:t>
            </a:r>
            <a:r>
              <a:rPr lang="en" sz="1050">
                <a:solidFill>
                  <a:srgbClr val="666666"/>
                </a:solidFill>
                <a:latin typeface="Courier New"/>
                <a:ea typeface="Courier New"/>
                <a:cs typeface="Courier New"/>
                <a:sym typeface="Courier New"/>
              </a:rPr>
              <a:t>UInt</a:t>
            </a:r>
            <a:r>
              <a:rPr lang="en" sz="1150">
                <a:solidFill>
                  <a:srgbClr val="333333"/>
                </a:solidFill>
              </a:rPr>
              <a:t> only when you specifically need an unsigned integer type with the same size as the platform’s native word size. If this isn’t the case, </a:t>
            </a:r>
            <a:r>
              <a:rPr lang="en" sz="1050">
                <a:solidFill>
                  <a:srgbClr val="666666"/>
                </a:solidFill>
                <a:latin typeface="Courier New"/>
                <a:ea typeface="Courier New"/>
                <a:cs typeface="Courier New"/>
                <a:sym typeface="Courier New"/>
              </a:rPr>
              <a:t>Int</a:t>
            </a:r>
            <a:r>
              <a:rPr lang="en" sz="1150">
                <a:solidFill>
                  <a:srgbClr val="333333"/>
                </a:solidFill>
              </a:rPr>
              <a:t> is preferred, even when the values to be stored are known to be nonnegative. A consistent use of </a:t>
            </a:r>
            <a:r>
              <a:rPr lang="en" sz="1050">
                <a:solidFill>
                  <a:srgbClr val="666666"/>
                </a:solidFill>
                <a:latin typeface="Courier New"/>
                <a:ea typeface="Courier New"/>
                <a:cs typeface="Courier New"/>
                <a:sym typeface="Courier New"/>
              </a:rPr>
              <a:t>Int</a:t>
            </a:r>
            <a:r>
              <a:rPr lang="en" sz="1150">
                <a:solidFill>
                  <a:srgbClr val="333333"/>
                </a:solidFill>
              </a:rPr>
              <a:t> for integer values aids code interoperability, avoids the need to convert between different number types, and matches integer type inference, as described in </a:t>
            </a:r>
            <a:r>
              <a:rPr lang="en" sz="1150" u="sng">
                <a:solidFill>
                  <a:srgbClr val="7766CC"/>
                </a:solidFill>
                <a:hlinkClick r:id="rId2"/>
              </a:rPr>
              <a:t>Type Safety and Type Inference</a:t>
            </a:r>
            <a:r>
              <a:rPr lang="en" sz="1150">
                <a:solidFill>
                  <a:srgbClr val="333333"/>
                </a:solidFill>
              </a:rPr>
              <a:t>.</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4" name="Shape 5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Shape 5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0" name="Shape 5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Shape 5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6" name="Shape 5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2" name="Shape 5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The </a:t>
            </a:r>
            <a:r>
              <a:rPr lang="en" sz="1050">
                <a:solidFill>
                  <a:srgbClr val="666666"/>
                </a:solidFill>
                <a:latin typeface="Courier New"/>
                <a:ea typeface="Courier New"/>
                <a:cs typeface="Courier New"/>
                <a:sym typeface="Courier New"/>
              </a:rPr>
              <a:t>shoppingList</a:t>
            </a:r>
            <a:r>
              <a:rPr lang="en" sz="1150">
                <a:solidFill>
                  <a:srgbClr val="333333"/>
                </a:solidFill>
              </a:rPr>
              <a:t> array is declared as a variable (with the </a:t>
            </a:r>
            <a:r>
              <a:rPr lang="en" sz="1050">
                <a:solidFill>
                  <a:srgbClr val="666666"/>
                </a:solidFill>
                <a:latin typeface="Courier New"/>
                <a:ea typeface="Courier New"/>
                <a:cs typeface="Courier New"/>
                <a:sym typeface="Courier New"/>
              </a:rPr>
              <a:t>var</a:t>
            </a:r>
            <a:r>
              <a:rPr lang="en" sz="1150">
                <a:solidFill>
                  <a:srgbClr val="333333"/>
                </a:solidFill>
              </a:rPr>
              <a:t> introducer) and not a constant (with the </a:t>
            </a:r>
            <a:r>
              <a:rPr lang="en" sz="1050">
                <a:solidFill>
                  <a:srgbClr val="666666"/>
                </a:solidFill>
                <a:latin typeface="Courier New"/>
                <a:ea typeface="Courier New"/>
                <a:cs typeface="Courier New"/>
                <a:sym typeface="Courier New"/>
              </a:rPr>
              <a:t>let</a:t>
            </a:r>
            <a:r>
              <a:rPr lang="en" sz="1150">
                <a:solidFill>
                  <a:srgbClr val="333333"/>
                </a:solidFill>
              </a:rPr>
              <a:t> introducer) because more items are added to the shopping list in the examples below.</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8" name="Shape 5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4" name="Shape 5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Shape 5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0" name="Shape 6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The first item in the array has an index of </a:t>
            </a:r>
            <a:r>
              <a:rPr lang="en" sz="1050">
                <a:solidFill>
                  <a:srgbClr val="666666"/>
                </a:solidFill>
                <a:latin typeface="Courier New"/>
                <a:ea typeface="Courier New"/>
                <a:cs typeface="Courier New"/>
                <a:sym typeface="Courier New"/>
              </a:rPr>
              <a:t>0</a:t>
            </a:r>
            <a:r>
              <a:rPr lang="en" sz="1150">
                <a:solidFill>
                  <a:srgbClr val="333333"/>
                </a:solidFill>
              </a:rPr>
              <a:t>, not </a:t>
            </a:r>
            <a:r>
              <a:rPr lang="en" sz="1050">
                <a:solidFill>
                  <a:srgbClr val="666666"/>
                </a:solidFill>
                <a:latin typeface="Courier New"/>
                <a:ea typeface="Courier New"/>
                <a:cs typeface="Courier New"/>
                <a:sym typeface="Courier New"/>
              </a:rPr>
              <a:t>1</a:t>
            </a:r>
            <a:r>
              <a:rPr lang="en" sz="1150">
                <a:solidFill>
                  <a:srgbClr val="333333"/>
                </a:solidFill>
              </a:rPr>
              <a:t>. Arrays in Swift are always zero-indexed.</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6" name="Shape 6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If you try to access or modify a value for an index that is outside of an array’s existing bounds, you will trigger a runtime error. You can check that an index is valid before using it by comparing it to the array’s </a:t>
            </a:r>
            <a:r>
              <a:rPr lang="en" sz="1050">
                <a:solidFill>
                  <a:srgbClr val="666666"/>
                </a:solidFill>
                <a:latin typeface="Courier New"/>
                <a:ea typeface="Courier New"/>
                <a:cs typeface="Courier New"/>
                <a:sym typeface="Courier New"/>
              </a:rPr>
              <a:t>count</a:t>
            </a:r>
            <a:r>
              <a:rPr lang="en" sz="1150">
                <a:solidFill>
                  <a:srgbClr val="333333"/>
                </a:solidFill>
              </a:rPr>
              <a:t> property. The largest valid index in an array is </a:t>
            </a:r>
            <a:r>
              <a:rPr lang="en" sz="1050">
                <a:solidFill>
                  <a:srgbClr val="666666"/>
                </a:solidFill>
                <a:latin typeface="Courier New"/>
                <a:ea typeface="Courier New"/>
                <a:cs typeface="Courier New"/>
                <a:sym typeface="Courier New"/>
              </a:rPr>
              <a:t>count - 1</a:t>
            </a:r>
            <a:r>
              <a:rPr lang="en" sz="1150">
                <a:solidFill>
                  <a:srgbClr val="333333"/>
                </a:solidFill>
              </a:rPr>
              <a:t> because arrays are indexed from zero—however, when </a:t>
            </a:r>
            <a:r>
              <a:rPr lang="en" sz="1050">
                <a:solidFill>
                  <a:srgbClr val="666666"/>
                </a:solidFill>
                <a:latin typeface="Courier New"/>
                <a:ea typeface="Courier New"/>
                <a:cs typeface="Courier New"/>
                <a:sym typeface="Courier New"/>
              </a:rPr>
              <a:t>count</a:t>
            </a:r>
            <a:r>
              <a:rPr lang="en" sz="1150">
                <a:solidFill>
                  <a:srgbClr val="333333"/>
                </a:solidFill>
              </a:rPr>
              <a:t> is </a:t>
            </a:r>
            <a:r>
              <a:rPr lang="en" sz="1050">
                <a:solidFill>
                  <a:srgbClr val="666666"/>
                </a:solidFill>
                <a:latin typeface="Courier New"/>
                <a:ea typeface="Courier New"/>
                <a:cs typeface="Courier New"/>
                <a:sym typeface="Courier New"/>
              </a:rPr>
              <a:t>0</a:t>
            </a:r>
            <a:r>
              <a:rPr lang="en" sz="1150">
                <a:solidFill>
                  <a:srgbClr val="333333"/>
                </a:solidFill>
              </a:rPr>
              <a:t> (meaning the array is empty), there are no valid indexes.</a:t>
            </a:r>
            <a:endParaRPr sz="1150">
              <a:solidFill>
                <a:srgbClr val="333333"/>
              </a:solidFill>
            </a:endParaRPr>
          </a:p>
          <a:p>
            <a:pPr indent="0" lvl="0" marL="0" rtl="0">
              <a:lnSpc>
                <a:spcPct val="115000"/>
              </a:lnSpc>
              <a:spcBef>
                <a:spcPts val="0"/>
              </a:spcBef>
              <a:spcAft>
                <a:spcPts val="0"/>
              </a:spcAft>
              <a:buNone/>
            </a:pPr>
            <a:r>
              <a:t/>
            </a:r>
            <a:endParaRPr sz="750">
              <a:solidFill>
                <a:srgbClr val="777777"/>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8" name="Shape 6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050">
                <a:solidFill>
                  <a:srgbClr val="666666"/>
                </a:solidFill>
                <a:latin typeface="Courier New"/>
                <a:ea typeface="Courier New"/>
                <a:cs typeface="Courier New"/>
                <a:sym typeface="Courier New"/>
              </a:rPr>
              <a:t>Double</a:t>
            </a:r>
            <a:r>
              <a:rPr lang="en" sz="1150">
                <a:solidFill>
                  <a:srgbClr val="333333"/>
                </a:solidFill>
              </a:rPr>
              <a:t> has a precision of at least 15 decimal digits, whereas the precision of </a:t>
            </a:r>
            <a:r>
              <a:rPr lang="en" sz="1050">
                <a:solidFill>
                  <a:srgbClr val="666666"/>
                </a:solidFill>
                <a:latin typeface="Courier New"/>
                <a:ea typeface="Courier New"/>
                <a:cs typeface="Courier New"/>
                <a:sym typeface="Courier New"/>
              </a:rPr>
              <a:t>Float</a:t>
            </a:r>
            <a:r>
              <a:rPr lang="en" sz="1150">
                <a:solidFill>
                  <a:srgbClr val="333333"/>
                </a:solidFill>
              </a:rPr>
              <a:t> can be as little as 6 decimal digits. The appropriate floating-point type to use depends on the nature and range of values you need to work with in your code. In situations where either type would be appropriate, </a:t>
            </a:r>
            <a:r>
              <a:rPr lang="en" sz="1050">
                <a:solidFill>
                  <a:srgbClr val="666666"/>
                </a:solidFill>
                <a:latin typeface="Courier New"/>
                <a:ea typeface="Courier New"/>
                <a:cs typeface="Courier New"/>
                <a:sym typeface="Courier New"/>
              </a:rPr>
              <a:t>Double</a:t>
            </a:r>
            <a:r>
              <a:rPr lang="en" sz="1150">
                <a:solidFill>
                  <a:srgbClr val="333333"/>
                </a:solidFill>
              </a:rPr>
              <a:t> is preferred.</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4" name="Shape 6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Shape 6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0" name="Shape 6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Swift’s </a:t>
            </a:r>
            <a:r>
              <a:rPr lang="en" sz="1050">
                <a:solidFill>
                  <a:srgbClr val="666666"/>
                </a:solidFill>
                <a:latin typeface="Courier New"/>
                <a:ea typeface="Courier New"/>
                <a:cs typeface="Courier New"/>
                <a:sym typeface="Courier New"/>
              </a:rPr>
              <a:t>Set</a:t>
            </a:r>
            <a:r>
              <a:rPr lang="en" sz="1150">
                <a:solidFill>
                  <a:srgbClr val="333333"/>
                </a:solidFill>
              </a:rPr>
              <a:t> type is bridged to Foundation’s </a:t>
            </a:r>
            <a:r>
              <a:rPr lang="en" sz="1050">
                <a:solidFill>
                  <a:srgbClr val="666666"/>
                </a:solidFill>
                <a:latin typeface="Courier New"/>
                <a:ea typeface="Courier New"/>
                <a:cs typeface="Courier New"/>
                <a:sym typeface="Courier New"/>
              </a:rPr>
              <a:t>NSSet</a:t>
            </a:r>
            <a:r>
              <a:rPr lang="en" sz="1150">
                <a:solidFill>
                  <a:srgbClr val="333333"/>
                </a:solidFill>
              </a:rPr>
              <a:t> class.</a:t>
            </a:r>
            <a:endParaRPr sz="1150">
              <a:solidFill>
                <a:srgbClr val="333333"/>
              </a:solidFill>
            </a:endParaRPr>
          </a:p>
          <a:p>
            <a:pPr indent="0" lvl="0" marL="0" rtl="0">
              <a:lnSpc>
                <a:spcPct val="115000"/>
              </a:lnSpc>
              <a:spcBef>
                <a:spcPts val="1100"/>
              </a:spcBef>
              <a:spcAft>
                <a:spcPts val="0"/>
              </a:spcAft>
              <a:buNone/>
            </a:pPr>
            <a:r>
              <a:rPr lang="en" sz="1150">
                <a:solidFill>
                  <a:srgbClr val="333333"/>
                </a:solidFill>
              </a:rPr>
              <a:t>For more information about using </a:t>
            </a:r>
            <a:r>
              <a:rPr lang="en" sz="1050">
                <a:solidFill>
                  <a:srgbClr val="666666"/>
                </a:solidFill>
                <a:latin typeface="Courier New"/>
                <a:ea typeface="Courier New"/>
                <a:cs typeface="Courier New"/>
                <a:sym typeface="Courier New"/>
              </a:rPr>
              <a:t>Set</a:t>
            </a:r>
            <a:r>
              <a:rPr lang="en" sz="1150">
                <a:solidFill>
                  <a:srgbClr val="333333"/>
                </a:solidFill>
              </a:rPr>
              <a:t> with Foundation and Cocoa, see </a:t>
            </a:r>
            <a:r>
              <a:rPr lang="en" sz="1150" u="sng">
                <a:solidFill>
                  <a:srgbClr val="7766CC"/>
                </a:solidFill>
                <a:hlinkClick r:id="rId2"/>
              </a:rPr>
              <a:t>Bridging Between Set and NSSet</a:t>
            </a:r>
            <a:r>
              <a:rPr lang="en" sz="1150">
                <a:solidFill>
                  <a:srgbClr val="333333"/>
                </a:solidFill>
              </a:rPr>
              <a:t>.</a:t>
            </a:r>
            <a:endParaRPr sz="1150">
              <a:solidFill>
                <a:srgbClr val="333333"/>
              </a:solidFill>
            </a:endParaRPr>
          </a:p>
          <a:p>
            <a:pPr indent="0" lvl="0" marL="0">
              <a:spcBef>
                <a:spcPts val="0"/>
              </a:spcBef>
              <a:spcAft>
                <a:spcPts val="0"/>
              </a:spcAft>
              <a:buNone/>
            </a:pPr>
            <a:r>
              <a:t/>
            </a:r>
            <a:endParaRPr>
              <a:solidFill>
                <a:srgbClr val="333333"/>
              </a:solidFill>
              <a:highlight>
                <a:srgbClr val="FFFFFF"/>
              </a:highlight>
            </a:endParaRPr>
          </a:p>
          <a:p>
            <a:pPr indent="0" lvl="0" marL="0">
              <a:spcBef>
                <a:spcPts val="0"/>
              </a:spcBef>
              <a:spcAft>
                <a:spcPts val="0"/>
              </a:spcAft>
              <a:buNone/>
            </a:pPr>
            <a:r>
              <a:t/>
            </a:r>
            <a:endParaRPr>
              <a:solidFill>
                <a:srgbClr val="333333"/>
              </a:solidFill>
              <a:highlight>
                <a:srgbClr val="FFFFFF"/>
              </a:highlight>
            </a:endParaRPr>
          </a:p>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You can use your own custom types as set value types or dictionary key types by making them conform to the </a:t>
            </a:r>
            <a:r>
              <a:rPr lang="en" sz="1050">
                <a:solidFill>
                  <a:srgbClr val="666666"/>
                </a:solidFill>
                <a:latin typeface="Courier New"/>
                <a:ea typeface="Courier New"/>
                <a:cs typeface="Courier New"/>
                <a:sym typeface="Courier New"/>
              </a:rPr>
              <a:t>Hashable</a:t>
            </a:r>
            <a:r>
              <a:rPr lang="en" sz="1150">
                <a:solidFill>
                  <a:srgbClr val="333333"/>
                </a:solidFill>
              </a:rPr>
              <a:t> protocol from Swift’s standard library. Types that conform to the </a:t>
            </a:r>
            <a:r>
              <a:rPr lang="en" sz="1050">
                <a:solidFill>
                  <a:srgbClr val="666666"/>
                </a:solidFill>
                <a:latin typeface="Courier New"/>
                <a:ea typeface="Courier New"/>
                <a:cs typeface="Courier New"/>
                <a:sym typeface="Courier New"/>
              </a:rPr>
              <a:t>Hashable</a:t>
            </a:r>
            <a:r>
              <a:rPr lang="en" sz="1150">
                <a:solidFill>
                  <a:srgbClr val="333333"/>
                </a:solidFill>
              </a:rPr>
              <a:t> protocol must provide a gettable </a:t>
            </a:r>
            <a:r>
              <a:rPr lang="en" sz="1050">
                <a:solidFill>
                  <a:srgbClr val="666666"/>
                </a:solidFill>
                <a:latin typeface="Courier New"/>
                <a:ea typeface="Courier New"/>
                <a:cs typeface="Courier New"/>
                <a:sym typeface="Courier New"/>
              </a:rPr>
              <a:t>Int</a:t>
            </a:r>
            <a:r>
              <a:rPr lang="en" sz="1150">
                <a:solidFill>
                  <a:srgbClr val="333333"/>
                </a:solidFill>
              </a:rPr>
              <a:t> property called </a:t>
            </a:r>
            <a:r>
              <a:rPr lang="en" sz="1050">
                <a:solidFill>
                  <a:srgbClr val="666666"/>
                </a:solidFill>
                <a:latin typeface="Courier New"/>
                <a:ea typeface="Courier New"/>
                <a:cs typeface="Courier New"/>
                <a:sym typeface="Courier New"/>
              </a:rPr>
              <a:t>hashValue</a:t>
            </a:r>
            <a:r>
              <a:rPr lang="en" sz="1150">
                <a:solidFill>
                  <a:srgbClr val="333333"/>
                </a:solidFill>
              </a:rPr>
              <a:t>. The value returned by a type’s </a:t>
            </a:r>
            <a:r>
              <a:rPr lang="en" sz="1050">
                <a:solidFill>
                  <a:srgbClr val="666666"/>
                </a:solidFill>
                <a:latin typeface="Courier New"/>
                <a:ea typeface="Courier New"/>
                <a:cs typeface="Courier New"/>
                <a:sym typeface="Courier New"/>
              </a:rPr>
              <a:t>hashValue</a:t>
            </a:r>
            <a:r>
              <a:rPr lang="en" sz="1150">
                <a:solidFill>
                  <a:srgbClr val="333333"/>
                </a:solidFill>
              </a:rPr>
              <a:t> property is not required to be the same across different executions of the same program, or in different programs.</a:t>
            </a:r>
            <a:endParaRPr sz="1150">
              <a:solidFill>
                <a:srgbClr val="333333"/>
              </a:solidFill>
            </a:endParaRPr>
          </a:p>
          <a:p>
            <a:pPr indent="0" lvl="0" marL="0" rtl="0">
              <a:lnSpc>
                <a:spcPct val="115000"/>
              </a:lnSpc>
              <a:spcBef>
                <a:spcPts val="1100"/>
              </a:spcBef>
              <a:spcAft>
                <a:spcPts val="0"/>
              </a:spcAft>
              <a:buNone/>
            </a:pPr>
            <a:r>
              <a:rPr lang="en" sz="1150">
                <a:solidFill>
                  <a:srgbClr val="333333"/>
                </a:solidFill>
              </a:rPr>
              <a:t>Because the </a:t>
            </a:r>
            <a:r>
              <a:rPr lang="en" sz="1050">
                <a:solidFill>
                  <a:srgbClr val="666666"/>
                </a:solidFill>
                <a:latin typeface="Courier New"/>
                <a:ea typeface="Courier New"/>
                <a:cs typeface="Courier New"/>
                <a:sym typeface="Courier New"/>
              </a:rPr>
              <a:t>Hashable</a:t>
            </a:r>
            <a:r>
              <a:rPr lang="en" sz="1150">
                <a:solidFill>
                  <a:srgbClr val="333333"/>
                </a:solidFill>
              </a:rPr>
              <a:t> protocol conforms to </a:t>
            </a:r>
            <a:r>
              <a:rPr lang="en" sz="1050">
                <a:solidFill>
                  <a:srgbClr val="666666"/>
                </a:solidFill>
                <a:latin typeface="Courier New"/>
                <a:ea typeface="Courier New"/>
                <a:cs typeface="Courier New"/>
                <a:sym typeface="Courier New"/>
              </a:rPr>
              <a:t>Equatable</a:t>
            </a:r>
            <a:r>
              <a:rPr lang="en" sz="1150">
                <a:solidFill>
                  <a:srgbClr val="333333"/>
                </a:solidFill>
              </a:rPr>
              <a:t>, conforming types must also provide an implementation of the equals operator (</a:t>
            </a:r>
            <a:r>
              <a:rPr lang="en" sz="1050">
                <a:solidFill>
                  <a:srgbClr val="666666"/>
                </a:solidFill>
                <a:latin typeface="Courier New"/>
                <a:ea typeface="Courier New"/>
                <a:cs typeface="Courier New"/>
                <a:sym typeface="Courier New"/>
              </a:rPr>
              <a:t>==</a:t>
            </a:r>
            <a:r>
              <a:rPr lang="en" sz="1150">
                <a:solidFill>
                  <a:srgbClr val="333333"/>
                </a:solidFill>
              </a:rPr>
              <a:t>). The </a:t>
            </a:r>
            <a:r>
              <a:rPr lang="en" sz="1050">
                <a:solidFill>
                  <a:srgbClr val="666666"/>
                </a:solidFill>
                <a:latin typeface="Courier New"/>
                <a:ea typeface="Courier New"/>
                <a:cs typeface="Courier New"/>
                <a:sym typeface="Courier New"/>
              </a:rPr>
              <a:t>Equatable</a:t>
            </a:r>
            <a:r>
              <a:rPr lang="en" sz="1150">
                <a:solidFill>
                  <a:srgbClr val="333333"/>
                </a:solidFill>
              </a:rPr>
              <a:t> protocol requires any conforming implementation of </a:t>
            </a:r>
            <a:r>
              <a:rPr lang="en" sz="1050">
                <a:solidFill>
                  <a:srgbClr val="666666"/>
                </a:solidFill>
                <a:latin typeface="Courier New"/>
                <a:ea typeface="Courier New"/>
                <a:cs typeface="Courier New"/>
                <a:sym typeface="Courier New"/>
              </a:rPr>
              <a:t>==</a:t>
            </a:r>
            <a:r>
              <a:rPr lang="en" sz="1150">
                <a:solidFill>
                  <a:srgbClr val="333333"/>
                </a:solidFill>
              </a:rPr>
              <a:t> to be an equivalence relation. That is, an implementation of </a:t>
            </a:r>
            <a:r>
              <a:rPr lang="en" sz="1050">
                <a:solidFill>
                  <a:srgbClr val="666666"/>
                </a:solidFill>
                <a:latin typeface="Courier New"/>
                <a:ea typeface="Courier New"/>
                <a:cs typeface="Courier New"/>
                <a:sym typeface="Courier New"/>
              </a:rPr>
              <a:t>==</a:t>
            </a:r>
            <a:r>
              <a:rPr lang="en" sz="1150">
                <a:solidFill>
                  <a:srgbClr val="333333"/>
                </a:solidFill>
              </a:rPr>
              <a:t> must satisfy the following three conditions, for all values </a:t>
            </a:r>
            <a:r>
              <a:rPr lang="en" sz="1050">
                <a:solidFill>
                  <a:srgbClr val="666666"/>
                </a:solidFill>
                <a:latin typeface="Courier New"/>
                <a:ea typeface="Courier New"/>
                <a:cs typeface="Courier New"/>
                <a:sym typeface="Courier New"/>
              </a:rPr>
              <a:t>a</a:t>
            </a:r>
            <a:r>
              <a:rPr lang="en" sz="1150">
                <a:solidFill>
                  <a:srgbClr val="333333"/>
                </a:solidFill>
              </a:rPr>
              <a:t>, </a:t>
            </a:r>
            <a:r>
              <a:rPr lang="en" sz="1050">
                <a:solidFill>
                  <a:srgbClr val="666666"/>
                </a:solidFill>
                <a:latin typeface="Courier New"/>
                <a:ea typeface="Courier New"/>
                <a:cs typeface="Courier New"/>
                <a:sym typeface="Courier New"/>
              </a:rPr>
              <a:t>b</a:t>
            </a:r>
            <a:r>
              <a:rPr lang="en" sz="1150">
                <a:solidFill>
                  <a:srgbClr val="333333"/>
                </a:solidFill>
              </a:rPr>
              <a:t>, and </a:t>
            </a:r>
            <a:r>
              <a:rPr lang="en" sz="1050">
                <a:solidFill>
                  <a:srgbClr val="666666"/>
                </a:solidFill>
                <a:latin typeface="Courier New"/>
                <a:ea typeface="Courier New"/>
                <a:cs typeface="Courier New"/>
                <a:sym typeface="Courier New"/>
              </a:rPr>
              <a:t>c</a:t>
            </a:r>
            <a:r>
              <a:rPr lang="en" sz="1150">
                <a:solidFill>
                  <a:srgbClr val="333333"/>
                </a:solidFill>
              </a:rPr>
              <a:t>:</a:t>
            </a:r>
            <a:endParaRPr sz="1150">
              <a:solidFill>
                <a:srgbClr val="333333"/>
              </a:solidFill>
            </a:endParaRPr>
          </a:p>
          <a:p>
            <a:pPr indent="-301625" lvl="0" marL="457200" rtl="0">
              <a:lnSpc>
                <a:spcPct val="115000"/>
              </a:lnSpc>
              <a:spcBef>
                <a:spcPts val="1100"/>
              </a:spcBef>
              <a:spcAft>
                <a:spcPts val="0"/>
              </a:spcAft>
              <a:buClr>
                <a:srgbClr val="333333"/>
              </a:buClr>
              <a:buSzPts val="1150"/>
              <a:buChar char="●"/>
            </a:pPr>
            <a:r>
              <a:rPr lang="en" sz="1050">
                <a:solidFill>
                  <a:srgbClr val="666666"/>
                </a:solidFill>
                <a:latin typeface="Courier New"/>
                <a:ea typeface="Courier New"/>
                <a:cs typeface="Courier New"/>
                <a:sym typeface="Courier New"/>
              </a:rPr>
              <a:t>a == a</a:t>
            </a:r>
            <a:r>
              <a:rPr lang="en" sz="1150">
                <a:solidFill>
                  <a:srgbClr val="333333"/>
                </a:solidFill>
              </a:rPr>
              <a:t> (Reflexivity)</a:t>
            </a:r>
            <a:endParaRPr sz="1150">
              <a:solidFill>
                <a:srgbClr val="333333"/>
              </a:solidFill>
            </a:endParaRPr>
          </a:p>
          <a:p>
            <a:pPr indent="-301625" lvl="0" marL="457200" rtl="0">
              <a:lnSpc>
                <a:spcPct val="115000"/>
              </a:lnSpc>
              <a:spcBef>
                <a:spcPts val="0"/>
              </a:spcBef>
              <a:spcAft>
                <a:spcPts val="0"/>
              </a:spcAft>
              <a:buClr>
                <a:srgbClr val="333333"/>
              </a:buClr>
              <a:buSzPts val="1150"/>
              <a:buChar char="●"/>
            </a:pPr>
            <a:r>
              <a:rPr lang="en" sz="1050">
                <a:solidFill>
                  <a:srgbClr val="666666"/>
                </a:solidFill>
                <a:latin typeface="Courier New"/>
                <a:ea typeface="Courier New"/>
                <a:cs typeface="Courier New"/>
                <a:sym typeface="Courier New"/>
              </a:rPr>
              <a:t>a == b</a:t>
            </a:r>
            <a:r>
              <a:rPr lang="en" sz="1150">
                <a:solidFill>
                  <a:srgbClr val="333333"/>
                </a:solidFill>
              </a:rPr>
              <a:t> implies </a:t>
            </a:r>
            <a:r>
              <a:rPr lang="en" sz="1050">
                <a:solidFill>
                  <a:srgbClr val="666666"/>
                </a:solidFill>
                <a:latin typeface="Courier New"/>
                <a:ea typeface="Courier New"/>
                <a:cs typeface="Courier New"/>
                <a:sym typeface="Courier New"/>
              </a:rPr>
              <a:t>b == a</a:t>
            </a:r>
            <a:r>
              <a:rPr lang="en" sz="1150">
                <a:solidFill>
                  <a:srgbClr val="333333"/>
                </a:solidFill>
              </a:rPr>
              <a:t> (Symmetry)</a:t>
            </a:r>
            <a:endParaRPr sz="1150">
              <a:solidFill>
                <a:srgbClr val="333333"/>
              </a:solidFill>
            </a:endParaRPr>
          </a:p>
          <a:p>
            <a:pPr indent="-301625" lvl="0" marL="457200" rtl="0">
              <a:lnSpc>
                <a:spcPct val="115000"/>
              </a:lnSpc>
              <a:spcBef>
                <a:spcPts val="0"/>
              </a:spcBef>
              <a:spcAft>
                <a:spcPts val="0"/>
              </a:spcAft>
              <a:buClr>
                <a:srgbClr val="333333"/>
              </a:buClr>
              <a:buSzPts val="1150"/>
              <a:buChar char="●"/>
            </a:pPr>
            <a:r>
              <a:rPr lang="en" sz="1050">
                <a:solidFill>
                  <a:srgbClr val="666666"/>
                </a:solidFill>
                <a:latin typeface="Courier New"/>
                <a:ea typeface="Courier New"/>
                <a:cs typeface="Courier New"/>
                <a:sym typeface="Courier New"/>
              </a:rPr>
              <a:t>a == b &amp;&amp; b == c</a:t>
            </a:r>
            <a:r>
              <a:rPr lang="en" sz="1150">
                <a:solidFill>
                  <a:srgbClr val="333333"/>
                </a:solidFill>
              </a:rPr>
              <a:t> implies </a:t>
            </a:r>
            <a:r>
              <a:rPr lang="en" sz="1050">
                <a:solidFill>
                  <a:srgbClr val="666666"/>
                </a:solidFill>
                <a:latin typeface="Courier New"/>
                <a:ea typeface="Courier New"/>
                <a:cs typeface="Courier New"/>
                <a:sym typeface="Courier New"/>
              </a:rPr>
              <a:t>a == c</a:t>
            </a:r>
            <a:r>
              <a:rPr lang="en" sz="1150">
                <a:solidFill>
                  <a:srgbClr val="333333"/>
                </a:solidFill>
              </a:rPr>
              <a:t> (Transitivity)</a:t>
            </a:r>
            <a:endParaRPr sz="1150">
              <a:solidFill>
                <a:srgbClr val="333333"/>
              </a:solidFill>
            </a:endParaRPr>
          </a:p>
          <a:p>
            <a:pPr indent="0" lvl="0" marL="0" rtl="0">
              <a:lnSpc>
                <a:spcPct val="115000"/>
              </a:lnSpc>
              <a:spcBef>
                <a:spcPts val="1100"/>
              </a:spcBef>
              <a:spcAft>
                <a:spcPts val="0"/>
              </a:spcAft>
              <a:buNone/>
            </a:pPr>
            <a:r>
              <a:rPr lang="en" sz="1150">
                <a:solidFill>
                  <a:srgbClr val="333333"/>
                </a:solidFill>
              </a:rPr>
              <a:t>For more information about conforming to protocols, see </a:t>
            </a:r>
            <a:r>
              <a:rPr lang="en" sz="1150" u="sng">
                <a:solidFill>
                  <a:srgbClr val="7766CC"/>
                </a:solidFill>
                <a:hlinkClick r:id="rId3"/>
              </a:rPr>
              <a:t>Protocols</a:t>
            </a:r>
            <a:r>
              <a:rPr lang="en" sz="1150">
                <a:solidFill>
                  <a:srgbClr val="333333"/>
                </a:solidFill>
              </a:rPr>
              <a:t>.</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6" name="Shape 6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Shape 6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2" name="Shape 6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The type of the </a:t>
            </a:r>
            <a:r>
              <a:rPr lang="en" sz="1050">
                <a:solidFill>
                  <a:srgbClr val="666666"/>
                </a:solidFill>
                <a:latin typeface="Courier New"/>
                <a:ea typeface="Courier New"/>
                <a:cs typeface="Courier New"/>
                <a:sym typeface="Courier New"/>
              </a:rPr>
              <a:t>letters</a:t>
            </a:r>
            <a:r>
              <a:rPr lang="en" sz="1150">
                <a:solidFill>
                  <a:srgbClr val="333333"/>
                </a:solidFill>
              </a:rPr>
              <a:t> variable is inferred to be </a:t>
            </a:r>
            <a:r>
              <a:rPr lang="en" sz="1050">
                <a:solidFill>
                  <a:srgbClr val="666666"/>
                </a:solidFill>
                <a:latin typeface="Courier New"/>
                <a:ea typeface="Courier New"/>
                <a:cs typeface="Courier New"/>
                <a:sym typeface="Courier New"/>
              </a:rPr>
              <a:t>Set&lt;Character&gt;</a:t>
            </a:r>
            <a:r>
              <a:rPr lang="en" sz="1150">
                <a:solidFill>
                  <a:srgbClr val="333333"/>
                </a:solidFill>
              </a:rPr>
              <a:t>, from the type of the initializer.</a:t>
            </a:r>
            <a:endParaRPr sz="1150">
              <a:solidFill>
                <a:srgbClr val="333333"/>
              </a:solidFill>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Shape 6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8" name="Shape 6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750">
                <a:solidFill>
                  <a:srgbClr val="777777"/>
                </a:solidFill>
              </a:rPr>
              <a:t>NOTE</a:t>
            </a:r>
            <a:endParaRPr sz="750">
              <a:solidFill>
                <a:srgbClr val="777777"/>
              </a:solidFill>
            </a:endParaRPr>
          </a:p>
          <a:p>
            <a:pPr indent="0" lvl="0" marL="0" rtl="0">
              <a:lnSpc>
                <a:spcPct val="115000"/>
              </a:lnSpc>
              <a:spcBef>
                <a:spcPts val="800"/>
              </a:spcBef>
              <a:spcAft>
                <a:spcPts val="0"/>
              </a:spcAft>
              <a:buNone/>
            </a:pPr>
            <a:r>
              <a:rPr lang="en" sz="1150">
                <a:solidFill>
                  <a:srgbClr val="333333"/>
                </a:solidFill>
              </a:rPr>
              <a:t>The </a:t>
            </a:r>
            <a:r>
              <a:rPr lang="en" sz="1050">
                <a:solidFill>
                  <a:srgbClr val="666666"/>
                </a:solidFill>
                <a:latin typeface="Courier New"/>
                <a:ea typeface="Courier New"/>
                <a:cs typeface="Courier New"/>
                <a:sym typeface="Courier New"/>
              </a:rPr>
              <a:t>favoriteGenres</a:t>
            </a:r>
            <a:r>
              <a:rPr lang="en" sz="1150">
                <a:solidFill>
                  <a:srgbClr val="333333"/>
                </a:solidFill>
              </a:rPr>
              <a:t> set is declared as a variable (with the </a:t>
            </a:r>
            <a:r>
              <a:rPr lang="en" sz="1050">
                <a:solidFill>
                  <a:srgbClr val="666666"/>
                </a:solidFill>
                <a:latin typeface="Courier New"/>
                <a:ea typeface="Courier New"/>
                <a:cs typeface="Courier New"/>
                <a:sym typeface="Courier New"/>
              </a:rPr>
              <a:t>var</a:t>
            </a:r>
            <a:r>
              <a:rPr lang="en" sz="1150">
                <a:solidFill>
                  <a:srgbClr val="333333"/>
                </a:solidFill>
              </a:rPr>
              <a:t> introducer) and not a constant (with the </a:t>
            </a:r>
            <a:r>
              <a:rPr lang="en" sz="1050">
                <a:solidFill>
                  <a:srgbClr val="666666"/>
                </a:solidFill>
                <a:latin typeface="Courier New"/>
                <a:ea typeface="Courier New"/>
                <a:cs typeface="Courier New"/>
                <a:sym typeface="Courier New"/>
              </a:rPr>
              <a:t>let</a:t>
            </a:r>
            <a:r>
              <a:rPr lang="en" sz="1150">
                <a:solidFill>
                  <a:srgbClr val="333333"/>
                </a:solidFill>
              </a:rPr>
              <a:t> introducer) because items are added and removed in the examples below.</a:t>
            </a:r>
            <a:endParaRPr sz="1150">
              <a:solidFill>
                <a:srgbClr val="333333"/>
              </a:solidFill>
            </a:endParaRPr>
          </a:p>
          <a:p>
            <a:pPr indent="0" lvl="0" marL="0" marR="101600" rtl="0">
              <a:lnSpc>
                <a:spcPct val="115000"/>
              </a:lnSpc>
              <a:spcBef>
                <a:spcPts val="0"/>
              </a:spcBef>
              <a:spcAft>
                <a:spcPts val="1400"/>
              </a:spcAft>
              <a:buNone/>
            </a:pPr>
            <a:r>
              <a:t/>
            </a:r>
            <a:endParaRPr sz="650">
              <a:solidFill>
                <a:srgbClr val="777777"/>
              </a:solidFill>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Shape 6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4" name="Shape 6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Shape 6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0" name="Shape 6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Shape 6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6" name="Shape 6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Shape 6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2" name="Shape 6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Shape 6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8" name="Shape 6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cs.swift.org/swift-book/LanguageGuide/TheBasics.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7.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3.xml"/><Relationship Id="rId3" Type="http://schemas.openxmlformats.org/officeDocument/2006/relationships/slide" Target="slide115.xml"/><Relationship Id="rId4" Type="http://schemas.openxmlformats.org/officeDocument/2006/relationships/slide" Target="slide121.xml"/><Relationship Id="rId9" Type="http://schemas.openxmlformats.org/officeDocument/2006/relationships/slide" Target="slide127.xml"/><Relationship Id="rId5" Type="http://schemas.openxmlformats.org/officeDocument/2006/relationships/slide" Target="slide123.xml"/><Relationship Id="rId6" Type="http://schemas.openxmlformats.org/officeDocument/2006/relationships/slide" Target="slide123.xml"/><Relationship Id="rId7" Type="http://schemas.openxmlformats.org/officeDocument/2006/relationships/slide" Target="slide124.xml"/><Relationship Id="rId8" Type="http://schemas.openxmlformats.org/officeDocument/2006/relationships/slide" Target="slide125.xml"/><Relationship Id="rId11" Type="http://schemas.openxmlformats.org/officeDocument/2006/relationships/slide" Target="slide129.xml"/><Relationship Id="rId10" Type="http://schemas.openxmlformats.org/officeDocument/2006/relationships/slide" Target="slide128.xml"/><Relationship Id="rId13" Type="http://schemas.openxmlformats.org/officeDocument/2006/relationships/slide" Target="slide131.xml"/><Relationship Id="rId12" Type="http://schemas.openxmlformats.org/officeDocument/2006/relationships/slide" Target="slide13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4.xml"/><Relationship Id="rId3" Type="http://schemas.openxmlformats.org/officeDocument/2006/relationships/slide" Target="slide133.xml"/><Relationship Id="rId4" Type="http://schemas.openxmlformats.org/officeDocument/2006/relationships/slide" Target="slide134.xml"/><Relationship Id="rId9" Type="http://schemas.openxmlformats.org/officeDocument/2006/relationships/slide" Target="slide142.xml"/><Relationship Id="rId5" Type="http://schemas.openxmlformats.org/officeDocument/2006/relationships/slide" Target="slide135.xml"/><Relationship Id="rId6" Type="http://schemas.openxmlformats.org/officeDocument/2006/relationships/slide" Target="slide137.xml"/><Relationship Id="rId7" Type="http://schemas.openxmlformats.org/officeDocument/2006/relationships/slide" Target="slide138.xml"/><Relationship Id="rId8" Type="http://schemas.openxmlformats.org/officeDocument/2006/relationships/slide" Target="slide14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9.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3.xml"/><Relationship Id="rId3" Type="http://schemas.openxmlformats.org/officeDocument/2006/relationships/slide" Target="slide144.xml"/><Relationship Id="rId4" Type="http://schemas.openxmlformats.org/officeDocument/2006/relationships/slide" Target="slide145.xml"/><Relationship Id="rId9" Type="http://schemas.openxmlformats.org/officeDocument/2006/relationships/slide" Target="slide150.xml"/><Relationship Id="rId5" Type="http://schemas.openxmlformats.org/officeDocument/2006/relationships/slide" Target="slide145.xml"/><Relationship Id="rId6" Type="http://schemas.openxmlformats.org/officeDocument/2006/relationships/slide" Target="slide146.xml"/><Relationship Id="rId7" Type="http://schemas.openxmlformats.org/officeDocument/2006/relationships/slide" Target="slide147.xml"/><Relationship Id="rId8" Type="http://schemas.openxmlformats.org/officeDocument/2006/relationships/slide" Target="slide149.xml"/><Relationship Id="rId11" Type="http://schemas.openxmlformats.org/officeDocument/2006/relationships/slide" Target="slide152.xml"/><Relationship Id="rId10" Type="http://schemas.openxmlformats.org/officeDocument/2006/relationships/slide" Target="slide151.xml"/><Relationship Id="rId13" Type="http://schemas.openxmlformats.org/officeDocument/2006/relationships/slide" Target="slide154.xml"/><Relationship Id="rId12" Type="http://schemas.openxmlformats.org/officeDocument/2006/relationships/slide" Target="slide153.xml"/><Relationship Id="rId15" Type="http://schemas.openxmlformats.org/officeDocument/2006/relationships/slide" Target="slide156.xml"/><Relationship Id="rId14" Type="http://schemas.openxmlformats.org/officeDocument/2006/relationships/slide" Target="slide155.xml"/><Relationship Id="rId17" Type="http://schemas.openxmlformats.org/officeDocument/2006/relationships/slide" Target="slide162.xml"/><Relationship Id="rId16" Type="http://schemas.openxmlformats.org/officeDocument/2006/relationships/slide" Target="slide15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3.xml"/><Relationship Id="rId3" Type="http://schemas.openxmlformats.org/officeDocument/2006/relationships/slide" Target="slide164.xml"/><Relationship Id="rId4" Type="http://schemas.openxmlformats.org/officeDocument/2006/relationships/slide" Target="slide170.xml"/><Relationship Id="rId5" Type="http://schemas.openxmlformats.org/officeDocument/2006/relationships/slide" Target="slide171.xml"/><Relationship Id="rId6" Type="http://schemas.openxmlformats.org/officeDocument/2006/relationships/slide" Target="slide172.xml"/><Relationship Id="rId7" Type="http://schemas.openxmlformats.org/officeDocument/2006/relationships/slide" Target="slide173.xml"/><Relationship Id="rId8" Type="http://schemas.openxmlformats.org/officeDocument/2006/relationships/slide" Target="slide17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5.xml"/><Relationship Id="rId3" Type="http://schemas.openxmlformats.org/officeDocument/2006/relationships/slide" Target="slide176.xml"/><Relationship Id="rId4" Type="http://schemas.openxmlformats.org/officeDocument/2006/relationships/slide" Target="slide177.xml"/><Relationship Id="rId5" Type="http://schemas.openxmlformats.org/officeDocument/2006/relationships/slide" Target="slide178.xml"/><Relationship Id="rId6" Type="http://schemas.openxmlformats.org/officeDocument/2006/relationships/slide" Target="slide179.xml"/><Relationship Id="rId7" Type="http://schemas.openxmlformats.org/officeDocument/2006/relationships/slide" Target="slide180.xml"/><Relationship Id="rId8" Type="http://schemas.openxmlformats.org/officeDocument/2006/relationships/slide" Target="slide18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3.xml"/><Relationship Id="rId3" Type="http://schemas.openxmlformats.org/officeDocument/2006/relationships/slide" Target="slide184.xml"/><Relationship Id="rId4" Type="http://schemas.openxmlformats.org/officeDocument/2006/relationships/slide" Target="slide190.xml"/><Relationship Id="rId5" Type="http://schemas.openxmlformats.org/officeDocument/2006/relationships/slide" Target="slide19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12.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5.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hyperlink" Target="https://developer.apple.com/documentation/swift/swift_standard_library/manual_memory_management" TargetMode="Externa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5.xml"/><Relationship Id="rId3" Type="http://schemas.openxmlformats.org/officeDocument/2006/relationships/slide" Target="slide197.xml"/><Relationship Id="rId4" Type="http://schemas.openxmlformats.org/officeDocument/2006/relationships/slide" Target="slide202.xml"/><Relationship Id="rId5" Type="http://schemas.openxmlformats.org/officeDocument/2006/relationships/slide" Target="slide207.xml"/><Relationship Id="rId6" Type="http://schemas.openxmlformats.org/officeDocument/2006/relationships/slide" Target="slide209.xml"/><Relationship Id="rId7" Type="http://schemas.openxmlformats.org/officeDocument/2006/relationships/slide" Target="slide210.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20" Type="http://schemas.openxmlformats.org/officeDocument/2006/relationships/slide" Target="slide284.xml"/><Relationship Id="rId22" Type="http://schemas.openxmlformats.org/officeDocument/2006/relationships/slide" Target="slide286.xml"/><Relationship Id="rId21" Type="http://schemas.openxmlformats.org/officeDocument/2006/relationships/slide" Target="slide285.xml"/><Relationship Id="rId24" Type="http://schemas.openxmlformats.org/officeDocument/2006/relationships/slide" Target="slide288.xml"/><Relationship Id="rId23" Type="http://schemas.openxmlformats.org/officeDocument/2006/relationships/slide" Target="slide287.xml"/><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slide" Target="slide3.xml"/><Relationship Id="rId4" Type="http://schemas.openxmlformats.org/officeDocument/2006/relationships/slide" Target="slide29.xml"/><Relationship Id="rId9" Type="http://schemas.openxmlformats.org/officeDocument/2006/relationships/slide" Target="slide163.xml"/><Relationship Id="rId26" Type="http://schemas.openxmlformats.org/officeDocument/2006/relationships/slide" Target="slide290.xml"/><Relationship Id="rId25" Type="http://schemas.openxmlformats.org/officeDocument/2006/relationships/slide" Target="slide289.xml"/><Relationship Id="rId28" Type="http://schemas.openxmlformats.org/officeDocument/2006/relationships/slide" Target="slide298.xml"/><Relationship Id="rId27" Type="http://schemas.openxmlformats.org/officeDocument/2006/relationships/slide" Target="slide291.xml"/><Relationship Id="rId5" Type="http://schemas.openxmlformats.org/officeDocument/2006/relationships/slide" Target="slide45.xml"/><Relationship Id="rId6" Type="http://schemas.openxmlformats.org/officeDocument/2006/relationships/slide" Target="slide76.xml"/><Relationship Id="rId7" Type="http://schemas.openxmlformats.org/officeDocument/2006/relationships/slide" Target="slide113.xml"/><Relationship Id="rId8" Type="http://schemas.openxmlformats.org/officeDocument/2006/relationships/slide" Target="slide143.xml"/><Relationship Id="rId11" Type="http://schemas.openxmlformats.org/officeDocument/2006/relationships/slide" Target="slide183.xml"/><Relationship Id="rId10" Type="http://schemas.openxmlformats.org/officeDocument/2006/relationships/slide" Target="slide175.xml"/><Relationship Id="rId13" Type="http://schemas.openxmlformats.org/officeDocument/2006/relationships/slide" Target="slide216.xml"/><Relationship Id="rId12" Type="http://schemas.openxmlformats.org/officeDocument/2006/relationships/slide" Target="slide195.xml"/><Relationship Id="rId15" Type="http://schemas.openxmlformats.org/officeDocument/2006/relationships/slide" Target="slide229.xml"/><Relationship Id="rId14" Type="http://schemas.openxmlformats.org/officeDocument/2006/relationships/slide" Target="slide228.xml"/><Relationship Id="rId17" Type="http://schemas.openxmlformats.org/officeDocument/2006/relationships/slide" Target="slide281.xml"/><Relationship Id="rId16" Type="http://schemas.openxmlformats.org/officeDocument/2006/relationships/slide" Target="slide238.xml"/><Relationship Id="rId19" Type="http://schemas.openxmlformats.org/officeDocument/2006/relationships/slide" Target="slide283.xml"/><Relationship Id="rId18" Type="http://schemas.openxmlformats.org/officeDocument/2006/relationships/slide" Target="slide28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 Id="rId3" Type="http://schemas.openxmlformats.org/officeDocument/2006/relationships/image" Target="../media/image13.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 Id="rId3" Type="http://schemas.openxmlformats.org/officeDocument/2006/relationships/image" Target="../media/image14.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6.xml"/><Relationship Id="rId3" Type="http://schemas.openxmlformats.org/officeDocument/2006/relationships/slide" Target="slide217.xml"/><Relationship Id="rId4" Type="http://schemas.openxmlformats.org/officeDocument/2006/relationships/slide" Target="slide219.xml"/><Relationship Id="rId5" Type="http://schemas.openxmlformats.org/officeDocument/2006/relationships/slide" Target="slide221.xml"/><Relationship Id="rId6" Type="http://schemas.openxmlformats.org/officeDocument/2006/relationships/slide" Target="slide223.xml"/><Relationship Id="rId7" Type="http://schemas.openxmlformats.org/officeDocument/2006/relationships/slide" Target="slide225.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9.xml"/><Relationship Id="rId3" Type="http://schemas.openxmlformats.org/officeDocument/2006/relationships/slide" Target="slide230.xml"/><Relationship Id="rId4" Type="http://schemas.openxmlformats.org/officeDocument/2006/relationships/slide" Target="slide231.xml"/><Relationship Id="rId9" Type="http://schemas.openxmlformats.org/officeDocument/2006/relationships/slide" Target="slide237.xml"/><Relationship Id="rId5" Type="http://schemas.openxmlformats.org/officeDocument/2006/relationships/slide" Target="slide233.xml"/><Relationship Id="rId6" Type="http://schemas.openxmlformats.org/officeDocument/2006/relationships/slide" Target="slide233.xml"/><Relationship Id="rId7" Type="http://schemas.openxmlformats.org/officeDocument/2006/relationships/slide" Target="slide234.xml"/><Relationship Id="rId8" Type="http://schemas.openxmlformats.org/officeDocument/2006/relationships/slide" Target="slide2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8.xml"/><Relationship Id="rId3" Type="http://schemas.openxmlformats.org/officeDocument/2006/relationships/slide" Target="slide239.xml"/><Relationship Id="rId4" Type="http://schemas.openxmlformats.org/officeDocument/2006/relationships/slide" Target="slide241.xml"/><Relationship Id="rId9" Type="http://schemas.openxmlformats.org/officeDocument/2006/relationships/slide" Target="slide276.xml"/><Relationship Id="rId5" Type="http://schemas.openxmlformats.org/officeDocument/2006/relationships/slide" Target="slide247.xml"/><Relationship Id="rId6" Type="http://schemas.openxmlformats.org/officeDocument/2006/relationships/slide" Target="slide249.xml"/><Relationship Id="rId7" Type="http://schemas.openxmlformats.org/officeDocument/2006/relationships/slide" Target="slide252.xml"/><Relationship Id="rId8" Type="http://schemas.openxmlformats.org/officeDocument/2006/relationships/slide" Target="slide266.xml"/><Relationship Id="rId10" Type="http://schemas.openxmlformats.org/officeDocument/2006/relationships/slide" Target="slide27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5.xml"/><Relationship Id="rId3" Type="http://schemas.openxmlformats.org/officeDocument/2006/relationships/image" Target="../media/image21.png"/></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6.xml"/><Relationship Id="rId3" Type="http://schemas.openxmlformats.org/officeDocument/2006/relationships/image" Target="../media/image19.png"/></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8.xml"/><Relationship Id="rId3" Type="http://schemas.openxmlformats.org/officeDocument/2006/relationships/image" Target="../media/image22.png"/><Relationship Id="rId4" Type="http://schemas.openxmlformats.org/officeDocument/2006/relationships/image" Target="../media/image17.png"/></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0.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2.xml"/><Relationship Id="rId3" Type="http://schemas.openxmlformats.org/officeDocument/2006/relationships/image" Target="../media/image16.png"/></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3.xml"/><Relationship Id="rId3" Type="http://schemas.openxmlformats.org/officeDocument/2006/relationships/image" Target="../media/image20.png"/></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5.xml"/><Relationship Id="rId3" Type="http://schemas.openxmlformats.org/officeDocument/2006/relationships/image" Target="../media/image23.png"/></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0.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5.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8.xml"/><Relationship Id="rId3" Type="http://schemas.openxmlformats.org/officeDocument/2006/relationships/image" Target="../media/image18.png"/></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0.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slide" Target="slide30.xml"/><Relationship Id="rId4" Type="http://schemas.openxmlformats.org/officeDocument/2006/relationships/slide" Target="slide31.xml"/><Relationship Id="rId9" Type="http://schemas.openxmlformats.org/officeDocument/2006/relationships/slide" Target="slide40.xml"/><Relationship Id="rId5" Type="http://schemas.openxmlformats.org/officeDocument/2006/relationships/slide" Target="slide33.xml"/><Relationship Id="rId6" Type="http://schemas.openxmlformats.org/officeDocument/2006/relationships/slide" Target="slide36.xml"/><Relationship Id="rId7" Type="http://schemas.openxmlformats.org/officeDocument/2006/relationships/slide" Target="slide37.xml"/><Relationship Id="rId8" Type="http://schemas.openxmlformats.org/officeDocument/2006/relationships/slide" Target="slide39.xml"/><Relationship Id="rId11" Type="http://schemas.openxmlformats.org/officeDocument/2006/relationships/slide" Target="slide44.xml"/><Relationship Id="rId10" Type="http://schemas.openxmlformats.org/officeDocument/2006/relationships/slide" Target="slide41.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0.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1.xml"/><Relationship Id="rId3" Type="http://schemas.openxmlformats.org/officeDocument/2006/relationships/slide" Target="slide29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5.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8.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slide" Target="slide5.xml"/><Relationship Id="rId4" Type="http://schemas.openxmlformats.org/officeDocument/2006/relationships/slide" Target="slide6.xml"/><Relationship Id="rId9" Type="http://schemas.openxmlformats.org/officeDocument/2006/relationships/slide" Target="slide12.xml"/><Relationship Id="rId5" Type="http://schemas.openxmlformats.org/officeDocument/2006/relationships/slide" Target="slide7.xml"/><Relationship Id="rId6" Type="http://schemas.openxmlformats.org/officeDocument/2006/relationships/slide" Target="slide8.xml"/><Relationship Id="rId7" Type="http://schemas.openxmlformats.org/officeDocument/2006/relationships/slide" Target="slide9.xml"/><Relationship Id="rId8" Type="http://schemas.openxmlformats.org/officeDocument/2006/relationships/slide" Target="slide10.xml"/><Relationship Id="rId11" Type="http://schemas.openxmlformats.org/officeDocument/2006/relationships/slide" Target="slide18.xml"/><Relationship Id="rId10" Type="http://schemas.openxmlformats.org/officeDocument/2006/relationships/slide" Target="slide15.xml"/><Relationship Id="rId13" Type="http://schemas.openxmlformats.org/officeDocument/2006/relationships/slide" Target="slide20.xml"/><Relationship Id="rId12" Type="http://schemas.openxmlformats.org/officeDocument/2006/relationships/slide" Target="slide19.xml"/><Relationship Id="rId15" Type="http://schemas.openxmlformats.org/officeDocument/2006/relationships/slide" Target="slide27.xml"/><Relationship Id="rId14" Type="http://schemas.openxmlformats.org/officeDocument/2006/relationships/slide" Target="slide21.xml"/><Relationship Id="rId16" Type="http://schemas.openxmlformats.org/officeDocument/2006/relationships/slide" Target="slide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slide" Target="slide47.xml"/><Relationship Id="rId4" Type="http://schemas.openxmlformats.org/officeDocument/2006/relationships/slide" Target="slide51.xml"/><Relationship Id="rId9" Type="http://schemas.openxmlformats.org/officeDocument/2006/relationships/slide" Target="slide56.xml"/><Relationship Id="rId5" Type="http://schemas.openxmlformats.org/officeDocument/2006/relationships/slide" Target="slide52.xml"/><Relationship Id="rId6" Type="http://schemas.openxmlformats.org/officeDocument/2006/relationships/slide" Target="slide53.xml"/><Relationship Id="rId7" Type="http://schemas.openxmlformats.org/officeDocument/2006/relationships/slide" Target="slide54.xml"/><Relationship Id="rId8" Type="http://schemas.openxmlformats.org/officeDocument/2006/relationships/slide" Target="slide55.xml"/><Relationship Id="rId11" Type="http://schemas.openxmlformats.org/officeDocument/2006/relationships/slide" Target="slide59.xml"/><Relationship Id="rId10" Type="http://schemas.openxmlformats.org/officeDocument/2006/relationships/slide" Target="slide57.xml"/><Relationship Id="rId13" Type="http://schemas.openxmlformats.org/officeDocument/2006/relationships/slide" Target="slide64.xml"/><Relationship Id="rId12" Type="http://schemas.openxmlformats.org/officeDocument/2006/relationships/slide" Target="slide60.xml"/><Relationship Id="rId15" Type="http://schemas.openxmlformats.org/officeDocument/2006/relationships/slide" Target="slide72.xml"/><Relationship Id="rId14" Type="http://schemas.openxmlformats.org/officeDocument/2006/relationships/slide" Target="slide6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developer.apple.com/documentation/swift/substring"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6.xml"/><Relationship Id="rId3" Type="http://schemas.openxmlformats.org/officeDocument/2006/relationships/slide" Target="slide78.xml"/><Relationship Id="rId4" Type="http://schemas.openxmlformats.org/officeDocument/2006/relationships/slide" Target="slide79.xml"/><Relationship Id="rId5" Type="http://schemas.openxmlformats.org/officeDocument/2006/relationships/slide" Target="slide91.xml"/><Relationship Id="rId6" Type="http://schemas.openxmlformats.org/officeDocument/2006/relationships/slide" Target="slide99.xml"/><Relationship Id="rId7" Type="http://schemas.openxmlformats.org/officeDocument/2006/relationships/slide" Target="slide10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hyperlink" Target="https://docs.swift.org/swift-book/LanguageGuide/Enumerations.html"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3"/>
              </a:rPr>
              <a:t>The SWIFT PROGRAMMING LANGUAGE 4.2</a:t>
            </a:r>
            <a:endParaRPr/>
          </a:p>
        </p:txBody>
      </p:sp>
      <p:sp>
        <p:nvSpPr>
          <p:cNvPr id="87" name="Shape 8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Edwin Wu</a:t>
            </a:r>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Type Safety and Type Inference</a:t>
            </a:r>
            <a:endParaRPr/>
          </a:p>
        </p:txBody>
      </p:sp>
      <p:sp>
        <p:nvSpPr>
          <p:cNvPr id="141" name="Shape 14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solidFill>
                  <a:srgbClr val="333333"/>
                </a:solidFill>
                <a:highlight>
                  <a:srgbClr val="FFFFFF"/>
                </a:highlight>
              </a:rPr>
              <a:t>Swift is a </a:t>
            </a:r>
            <a:r>
              <a:rPr i="1" lang="en">
                <a:solidFill>
                  <a:srgbClr val="333333"/>
                </a:solidFill>
              </a:rPr>
              <a:t>type-safe</a:t>
            </a:r>
            <a:r>
              <a:rPr lang="en">
                <a:solidFill>
                  <a:srgbClr val="333333"/>
                </a:solidFill>
                <a:highlight>
                  <a:srgbClr val="FFFFFF"/>
                </a:highlight>
              </a:rPr>
              <a:t> language</a:t>
            </a:r>
            <a:endParaRPr>
              <a:solidFill>
                <a:srgbClr val="333333"/>
              </a:solidFill>
              <a:highlight>
                <a:srgbClr val="FFFFFF"/>
              </a:highlight>
            </a:endParaRPr>
          </a:p>
          <a:p>
            <a:pPr indent="-311150" lvl="0" marL="457200" rtl="0">
              <a:spcBef>
                <a:spcPts val="0"/>
              </a:spcBef>
              <a:spcAft>
                <a:spcPts val="0"/>
              </a:spcAft>
              <a:buClr>
                <a:srgbClr val="333333"/>
              </a:buClr>
              <a:buSzPts val="1300"/>
              <a:buChar char="●"/>
            </a:pPr>
            <a:r>
              <a:rPr lang="en">
                <a:solidFill>
                  <a:srgbClr val="333333"/>
                </a:solidFill>
                <a:highlight>
                  <a:srgbClr val="FFFFFF"/>
                </a:highlight>
              </a:rPr>
              <a:t>Type inference</a:t>
            </a:r>
            <a:endParaRPr>
              <a:solidFill>
                <a:srgbClr val="333333"/>
              </a:solidFill>
              <a:highlight>
                <a:srgbClr val="FFFFFF"/>
              </a:highlight>
            </a:endParaRPr>
          </a:p>
          <a:p>
            <a:pPr indent="0" lvl="0" marL="457200" marR="101600" rtl="0">
              <a:lnSpc>
                <a:spcPct val="100000"/>
              </a:lnSpc>
              <a:spcBef>
                <a:spcPts val="160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meaningOfLife</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42</a:t>
            </a:r>
            <a:endParaRPr sz="14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400">
                <a:solidFill>
                  <a:srgbClr val="007400"/>
                </a:solidFill>
                <a:latin typeface="Courier New"/>
                <a:ea typeface="Courier New"/>
                <a:cs typeface="Courier New"/>
                <a:sym typeface="Courier New"/>
              </a:rPr>
              <a:t>// meaningOfLife is inferred to be of type Int</a:t>
            </a:r>
            <a:endParaRPr sz="14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pi</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3.14159</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pi is inferred to be of type Double</a:t>
            </a:r>
            <a:endParaRPr sz="14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anotherPi</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3</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0.14159</a:t>
            </a:r>
            <a:endParaRPr sz="14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400">
                <a:solidFill>
                  <a:srgbClr val="007400"/>
                </a:solidFill>
                <a:latin typeface="Courier New"/>
                <a:ea typeface="Courier New"/>
                <a:cs typeface="Courier New"/>
                <a:sym typeface="Courier New"/>
              </a:rPr>
              <a:t>// anotherPi is also inferred to be of type Double</a:t>
            </a:r>
            <a:endParaRPr sz="1400">
              <a:solidFill>
                <a:srgbClr val="007400"/>
              </a:solidFill>
              <a:latin typeface="Courier New"/>
              <a:ea typeface="Courier New"/>
              <a:cs typeface="Courier New"/>
              <a:sym typeface="Courier New"/>
            </a:endParaRPr>
          </a:p>
          <a:p>
            <a:pPr indent="0" lvl="0" marL="457200" rtl="0">
              <a:spcBef>
                <a:spcPts val="0"/>
              </a:spcBef>
              <a:spcAft>
                <a:spcPts val="1600"/>
              </a:spcAft>
              <a:buNone/>
            </a:pPr>
            <a:r>
              <a:t/>
            </a:r>
            <a:endParaRPr>
              <a:solidFill>
                <a:srgbClr val="333333"/>
              </a:solidFill>
              <a:highlight>
                <a:srgbClr val="FFFFFF"/>
              </a:highlight>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86" name="Shape 686"/>
        <p:cNvGrpSpPr/>
        <p:nvPr/>
      </p:nvGrpSpPr>
      <p:grpSpPr>
        <a:xfrm>
          <a:off x="0" y="0"/>
          <a:ext cx="0" cy="0"/>
          <a:chOff x="0" y="0"/>
          <a:chExt cx="0" cy="0"/>
        </a:xfrm>
      </p:grpSpPr>
      <p:sp>
        <p:nvSpPr>
          <p:cNvPr id="687" name="Shape 6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688" name="Shape 68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Fundamental Set Operations</a:t>
            </a:r>
            <a:endParaRPr>
              <a:solidFill>
                <a:srgbClr val="333333"/>
              </a:solidFill>
            </a:endParaRPr>
          </a:p>
          <a:p>
            <a:pPr indent="0" lvl="0" marL="457200" marR="101600" rtl="0">
              <a:lnSpc>
                <a:spcPct val="100000"/>
              </a:lnSpc>
              <a:spcBef>
                <a:spcPts val="8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oddDigits</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Set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3</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5</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7</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9</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evenDigits</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Set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4</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6</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8</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singleDigitPrimeNumbers</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Set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3</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5</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7</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oddDigits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union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evenDigits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sorted</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[0, 1, 2, 3, 4, 5, 6, 7, 8, 9]</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oddDigits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intersection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evenDigits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sorted</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oddDigits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subtracting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singleDigitPrimeNumbers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sorted</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[1, 9]</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oddDigits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symmetricDifference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singleDigitPrimeNumbers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sorted</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[1, 2, 9]</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92" name="Shape 692"/>
        <p:cNvGrpSpPr/>
        <p:nvPr/>
      </p:nvGrpSpPr>
      <p:grpSpPr>
        <a:xfrm>
          <a:off x="0" y="0"/>
          <a:ext cx="0" cy="0"/>
          <a:chOff x="0" y="0"/>
          <a:chExt cx="0" cy="0"/>
        </a:xfrm>
      </p:grpSpPr>
      <p:sp>
        <p:nvSpPr>
          <p:cNvPr id="693" name="Shape 6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694" name="Shape 69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Set Membership and Equality</a:t>
            </a:r>
            <a:endParaRPr>
              <a:solidFill>
                <a:srgbClr val="333333"/>
              </a:solidFill>
            </a:endParaRPr>
          </a:p>
          <a:p>
            <a:pPr indent="-298450" lvl="1" marL="914400" rtl="0">
              <a:spcBef>
                <a:spcPts val="0"/>
              </a:spcBef>
              <a:spcAft>
                <a:spcPts val="0"/>
              </a:spcAft>
              <a:buClr>
                <a:srgbClr val="333333"/>
              </a:buClr>
              <a:buSzPts val="1100"/>
              <a:buFont typeface="Arial"/>
              <a:buChar char="○"/>
            </a:pPr>
            <a:r>
              <a:rPr lang="en">
                <a:solidFill>
                  <a:srgbClr val="333333"/>
                </a:solidFill>
              </a:rPr>
              <a:t>Use the “is equal” operator (</a:t>
            </a:r>
            <a:r>
              <a:rPr lang="en">
                <a:solidFill>
                  <a:srgbClr val="666666"/>
                </a:solidFill>
              </a:rPr>
              <a:t>==</a:t>
            </a:r>
            <a:r>
              <a:rPr lang="en">
                <a:solidFill>
                  <a:srgbClr val="333333"/>
                </a:solidFill>
              </a:rPr>
              <a:t>) to determine whether two sets contain all of the same values.</a:t>
            </a:r>
            <a:endParaRPr>
              <a:solidFill>
                <a:srgbClr val="333333"/>
              </a:solidFill>
            </a:endParaRPr>
          </a:p>
          <a:p>
            <a:pPr indent="-298450" lvl="1" marL="914400" rtl="0">
              <a:spcBef>
                <a:spcPts val="0"/>
              </a:spcBef>
              <a:spcAft>
                <a:spcPts val="0"/>
              </a:spcAft>
              <a:buClr>
                <a:srgbClr val="333333"/>
              </a:buClr>
              <a:buSzPts val="1100"/>
              <a:buFont typeface="Arial"/>
              <a:buChar char="○"/>
            </a:pPr>
            <a:r>
              <a:rPr lang="en">
                <a:solidFill>
                  <a:srgbClr val="333333"/>
                </a:solidFill>
              </a:rPr>
              <a:t>Use the </a:t>
            </a:r>
            <a:r>
              <a:rPr lang="en">
                <a:solidFill>
                  <a:srgbClr val="666666"/>
                </a:solidFill>
              </a:rPr>
              <a:t>isSubset(of:)</a:t>
            </a:r>
            <a:r>
              <a:rPr lang="en">
                <a:solidFill>
                  <a:srgbClr val="333333"/>
                </a:solidFill>
              </a:rPr>
              <a:t> method to determine whether all of the values of a set are contained in the specified set.</a:t>
            </a:r>
            <a:endParaRPr>
              <a:solidFill>
                <a:srgbClr val="333333"/>
              </a:solidFill>
            </a:endParaRPr>
          </a:p>
          <a:p>
            <a:pPr indent="-298450" lvl="1" marL="914400" rtl="0">
              <a:spcBef>
                <a:spcPts val="0"/>
              </a:spcBef>
              <a:spcAft>
                <a:spcPts val="0"/>
              </a:spcAft>
              <a:buClr>
                <a:srgbClr val="333333"/>
              </a:buClr>
              <a:buSzPts val="1100"/>
              <a:buFont typeface="Arial"/>
              <a:buChar char="○"/>
            </a:pPr>
            <a:r>
              <a:rPr lang="en">
                <a:solidFill>
                  <a:srgbClr val="333333"/>
                </a:solidFill>
              </a:rPr>
              <a:t>Use the </a:t>
            </a:r>
            <a:r>
              <a:rPr lang="en">
                <a:solidFill>
                  <a:srgbClr val="666666"/>
                </a:solidFill>
              </a:rPr>
              <a:t>isSuperset(of:)</a:t>
            </a:r>
            <a:r>
              <a:rPr lang="en">
                <a:solidFill>
                  <a:srgbClr val="333333"/>
                </a:solidFill>
              </a:rPr>
              <a:t> method to determine whether a set contains all of the values in a specified set.</a:t>
            </a:r>
            <a:endParaRPr>
              <a:solidFill>
                <a:srgbClr val="333333"/>
              </a:solidFill>
            </a:endParaRPr>
          </a:p>
          <a:p>
            <a:pPr indent="-298450" lvl="1" marL="914400" rtl="0">
              <a:spcBef>
                <a:spcPts val="0"/>
              </a:spcBef>
              <a:spcAft>
                <a:spcPts val="0"/>
              </a:spcAft>
              <a:buClr>
                <a:srgbClr val="333333"/>
              </a:buClr>
              <a:buSzPts val="1100"/>
              <a:buFont typeface="Arial"/>
              <a:buChar char="○"/>
            </a:pPr>
            <a:r>
              <a:rPr lang="en">
                <a:solidFill>
                  <a:srgbClr val="333333"/>
                </a:solidFill>
              </a:rPr>
              <a:t>Use the </a:t>
            </a:r>
            <a:r>
              <a:rPr lang="en">
                <a:solidFill>
                  <a:srgbClr val="666666"/>
                </a:solidFill>
              </a:rPr>
              <a:t>isStrictSubset(of:)</a:t>
            </a:r>
            <a:r>
              <a:rPr lang="en">
                <a:solidFill>
                  <a:srgbClr val="333333"/>
                </a:solidFill>
              </a:rPr>
              <a:t> or </a:t>
            </a:r>
            <a:r>
              <a:rPr lang="en">
                <a:solidFill>
                  <a:srgbClr val="666666"/>
                </a:solidFill>
              </a:rPr>
              <a:t>isStrictSuperset(of:)</a:t>
            </a:r>
            <a:r>
              <a:rPr lang="en">
                <a:solidFill>
                  <a:srgbClr val="333333"/>
                </a:solidFill>
              </a:rPr>
              <a:t> methods to determine whether a set is a subset or superset, but not equal to, a specified set.</a:t>
            </a:r>
            <a:endParaRPr>
              <a:solidFill>
                <a:srgbClr val="333333"/>
              </a:solidFill>
            </a:endParaRPr>
          </a:p>
          <a:p>
            <a:pPr indent="-298450" lvl="1" marL="914400" rtl="0">
              <a:spcBef>
                <a:spcPts val="0"/>
              </a:spcBef>
              <a:spcAft>
                <a:spcPts val="0"/>
              </a:spcAft>
              <a:buClr>
                <a:srgbClr val="333333"/>
              </a:buClr>
              <a:buSzPts val="1100"/>
              <a:buFont typeface="Arial"/>
              <a:buChar char="○"/>
            </a:pPr>
            <a:r>
              <a:rPr lang="en">
                <a:solidFill>
                  <a:srgbClr val="333333"/>
                </a:solidFill>
              </a:rPr>
              <a:t>Use the </a:t>
            </a:r>
            <a:r>
              <a:rPr lang="en">
                <a:solidFill>
                  <a:srgbClr val="666666"/>
                </a:solidFill>
              </a:rPr>
              <a:t>isDisjoint(with:)</a:t>
            </a:r>
            <a:r>
              <a:rPr lang="en">
                <a:solidFill>
                  <a:srgbClr val="333333"/>
                </a:solidFill>
              </a:rPr>
              <a:t> method to determine whether two sets have no values in common.</a:t>
            </a:r>
            <a:endParaRPr>
              <a:solidFill>
                <a:srgbClr val="333333"/>
              </a:solidFill>
            </a:endParaRPr>
          </a:p>
          <a:p>
            <a:pPr indent="0" lvl="0" marL="0" marR="101600" rtl="0">
              <a:lnSpc>
                <a:spcPct val="100000"/>
              </a:lnSpc>
              <a:spcBef>
                <a:spcPts val="1100"/>
              </a:spcBef>
              <a:spcAft>
                <a:spcPts val="0"/>
              </a:spcAft>
              <a:buNone/>
            </a:pPr>
            <a:r>
              <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pic>
        <p:nvPicPr>
          <p:cNvPr id="695" name="Shape 695"/>
          <p:cNvPicPr preferRelativeResize="0"/>
          <p:nvPr/>
        </p:nvPicPr>
        <p:blipFill>
          <a:blip r:embed="rId3">
            <a:alphaModFix/>
          </a:blip>
          <a:stretch>
            <a:fillRect/>
          </a:stretch>
        </p:blipFill>
        <p:spPr>
          <a:xfrm>
            <a:off x="6095200" y="3465225"/>
            <a:ext cx="2861099" cy="1678274"/>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99" name="Shape 699"/>
        <p:cNvGrpSpPr/>
        <p:nvPr/>
      </p:nvGrpSpPr>
      <p:grpSpPr>
        <a:xfrm>
          <a:off x="0" y="0"/>
          <a:ext cx="0" cy="0"/>
          <a:chOff x="0" y="0"/>
          <a:chExt cx="0" cy="0"/>
        </a:xfrm>
      </p:grpSpPr>
      <p:sp>
        <p:nvSpPr>
          <p:cNvPr id="700" name="Shape 7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701" name="Shape 70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Set Membership and Equality</a:t>
            </a:r>
            <a:endParaRPr>
              <a:solidFill>
                <a:srgbClr val="333333"/>
              </a:solidFill>
            </a:endParaRPr>
          </a:p>
          <a:p>
            <a:pPr indent="0" lvl="0" marL="457200" marR="101600" rtl="0">
              <a:lnSpc>
                <a:spcPct val="100000"/>
              </a:lnSpc>
              <a:spcBef>
                <a:spcPts val="8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houseAnimals</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Set</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farmAnimals</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Set</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cityAnimals</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Set</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houseAnimals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isSubset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of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farmAnimals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true</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farmAnimals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isSuperset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of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houseAnimals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true</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farmAnimals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isDisjoint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with</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cityAnimals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true</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Shape 7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Dictionaries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707" name="Shape 707"/>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A </a:t>
            </a:r>
            <a:r>
              <a:rPr i="1" lang="en">
                <a:solidFill>
                  <a:srgbClr val="333333"/>
                </a:solidFill>
              </a:rPr>
              <a:t>dictionary</a:t>
            </a:r>
            <a:r>
              <a:rPr lang="en">
                <a:solidFill>
                  <a:srgbClr val="333333"/>
                </a:solidFill>
                <a:highlight>
                  <a:srgbClr val="FFFFFF"/>
                </a:highlight>
              </a:rPr>
              <a:t> stores associations between keys of the same type and values of the same type in a collection with no defined ordering.</a:t>
            </a:r>
            <a:endParaRPr>
              <a:solidFill>
                <a:srgbClr val="333333"/>
              </a:solidFill>
              <a:highlight>
                <a:srgbClr val="FFFFFF"/>
              </a:highlight>
            </a:endParaRPr>
          </a:p>
          <a:p>
            <a:pPr indent="-298450" lvl="1" marL="914400" rtl="0">
              <a:lnSpc>
                <a:spcPct val="100000"/>
              </a:lnSpc>
              <a:spcBef>
                <a:spcPts val="0"/>
              </a:spcBef>
              <a:spcAft>
                <a:spcPts val="0"/>
              </a:spcAft>
              <a:buClr>
                <a:srgbClr val="333333"/>
              </a:buClr>
              <a:buSzPts val="1100"/>
              <a:buChar char="○"/>
            </a:pPr>
            <a:r>
              <a:rPr lang="en">
                <a:solidFill>
                  <a:srgbClr val="666666"/>
                </a:solidFill>
              </a:rPr>
              <a:t>Dictionary&lt;Key,</a:t>
            </a:r>
            <a:r>
              <a:rPr lang="en">
                <a:solidFill>
                  <a:srgbClr val="666666"/>
                </a:solidFill>
                <a:highlight>
                  <a:srgbClr val="FFFFFF"/>
                </a:highlight>
              </a:rPr>
              <a:t> </a:t>
            </a:r>
            <a:r>
              <a:rPr lang="en">
                <a:solidFill>
                  <a:srgbClr val="666666"/>
                </a:solidFill>
              </a:rPr>
              <a:t>Value&gt;</a:t>
            </a:r>
            <a:endParaRPr>
              <a:solidFill>
                <a:srgbClr val="666666"/>
              </a:solidFill>
            </a:endParaRPr>
          </a:p>
          <a:p>
            <a:pPr indent="-311150" lvl="0" marL="457200" rtl="0">
              <a:lnSpc>
                <a:spcPct val="100000"/>
              </a:lnSpc>
              <a:spcBef>
                <a:spcPts val="0"/>
              </a:spcBef>
              <a:spcAft>
                <a:spcPts val="0"/>
              </a:spcAft>
              <a:buClr>
                <a:srgbClr val="666666"/>
              </a:buClr>
              <a:buSzPts val="1300"/>
              <a:buChar char="●"/>
            </a:pPr>
            <a:r>
              <a:rPr lang="en">
                <a:solidFill>
                  <a:srgbClr val="333333"/>
                </a:solidFill>
              </a:rPr>
              <a:t>Dictionary Type Shorthand Syntax</a:t>
            </a:r>
            <a:endParaRPr>
              <a:solidFill>
                <a:srgbClr val="666666"/>
              </a:solidFill>
            </a:endParaRPr>
          </a:p>
          <a:p>
            <a:pPr indent="-298450" lvl="1" marL="914400" rtl="0">
              <a:lnSpc>
                <a:spcPct val="100000"/>
              </a:lnSpc>
              <a:spcBef>
                <a:spcPts val="0"/>
              </a:spcBef>
              <a:spcAft>
                <a:spcPts val="0"/>
              </a:spcAft>
              <a:buClr>
                <a:srgbClr val="666666"/>
              </a:buClr>
              <a:buSzPts val="1100"/>
              <a:buChar char="○"/>
            </a:pPr>
            <a:r>
              <a:rPr lang="en">
                <a:solidFill>
                  <a:srgbClr val="666666"/>
                </a:solidFill>
              </a:rPr>
              <a:t>[Key:</a:t>
            </a:r>
            <a:r>
              <a:rPr lang="en">
                <a:solidFill>
                  <a:srgbClr val="666666"/>
                </a:solidFill>
                <a:highlight>
                  <a:srgbClr val="FFFFFF"/>
                </a:highlight>
              </a:rPr>
              <a:t> </a:t>
            </a:r>
            <a:r>
              <a:rPr lang="en">
                <a:solidFill>
                  <a:srgbClr val="666666"/>
                </a:solidFill>
              </a:rPr>
              <a:t>Value]</a:t>
            </a:r>
            <a:endParaRPr>
              <a:solidFill>
                <a:srgbClr val="666666"/>
              </a:solidFill>
            </a:endParaRPr>
          </a:p>
          <a:p>
            <a:pPr indent="0" lvl="0" marL="0" marR="101600" rtl="0">
              <a:lnSpc>
                <a:spcPct val="100000"/>
              </a:lnSpc>
              <a:spcBef>
                <a:spcPts val="700"/>
              </a:spcBef>
              <a:spcAft>
                <a:spcPts val="0"/>
              </a:spcAft>
              <a:buNone/>
            </a:pPr>
            <a:r>
              <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Shape 7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713" name="Shape 713"/>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Creating an Empty Dictionary</a:t>
            </a:r>
            <a:endParaRPr>
              <a:solidFill>
                <a:srgbClr val="333333"/>
              </a:solidFill>
            </a:endParaRPr>
          </a:p>
          <a:p>
            <a:pPr indent="0" lvl="0" marL="457200" marR="101600" rtl="0">
              <a:lnSpc>
                <a:spcPct val="100000"/>
              </a:lnSpc>
              <a:spcBef>
                <a:spcPts val="800"/>
              </a:spcBef>
              <a:spcAft>
                <a:spcPts val="0"/>
              </a:spcAft>
              <a:buNone/>
            </a:pP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namesOfIntegers</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namesOfIntegers is an empty [Int: String] dictionary</a:t>
            </a:r>
            <a:endParaRPr sz="1200">
              <a:solidFill>
                <a:srgbClr val="AA0D91"/>
              </a:solidFill>
              <a:latin typeface="Courier New"/>
              <a:ea typeface="Courier New"/>
              <a:cs typeface="Courier New"/>
              <a:sym typeface="Courier New"/>
            </a:endParaRPr>
          </a:p>
          <a:p>
            <a:pPr indent="0" lvl="0" mar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200"/>
              <a:buFont typeface="Courier New"/>
              <a:buNone/>
            </a:pPr>
            <a:r>
              <a:rPr lang="en" sz="1200">
                <a:solidFill>
                  <a:srgbClr val="3F6E74"/>
                </a:solidFill>
                <a:latin typeface="Courier New"/>
                <a:ea typeface="Courier New"/>
                <a:cs typeface="Courier New"/>
                <a:sym typeface="Courier New"/>
              </a:rPr>
              <a:t>namesOfIntegers</a:t>
            </a:r>
            <a:r>
              <a:rPr lang="en" sz="1200">
                <a:solidFill>
                  <a:srgbClr val="333333"/>
                </a:solidFill>
                <a:latin typeface="Courier New"/>
                <a:ea typeface="Courier New"/>
                <a:cs typeface="Courier New"/>
                <a:sym typeface="Courier New"/>
              </a:rPr>
              <a:t>[</a:t>
            </a:r>
            <a:r>
              <a:rPr lang="en" sz="1200">
                <a:solidFill>
                  <a:srgbClr val="1C00CF"/>
                </a:solidFill>
                <a:latin typeface="Courier New"/>
                <a:ea typeface="Courier New"/>
                <a:cs typeface="Courier New"/>
                <a:sym typeface="Courier New"/>
              </a:rPr>
              <a:t>16</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"sixteen"</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namesOfIntegers now contains 1 key-value pair</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namesOfIntegers</a:t>
            </a:r>
            <a:r>
              <a:rPr lang="en" sz="1200">
                <a:solidFill>
                  <a:srgbClr val="333333"/>
                </a:solidFill>
                <a:latin typeface="Courier New"/>
                <a:ea typeface="Courier New"/>
                <a:cs typeface="Courier New"/>
                <a:sym typeface="Courier New"/>
              </a:rPr>
              <a:t> = [:]</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namesOfIntegers is once again an empty dictionary of type [Int: String]</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Shape 7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719" name="Shape 719"/>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Creating a Dictionary with a Dictionary Literal - </a:t>
            </a:r>
            <a:r>
              <a:rPr lang="en" sz="1050">
                <a:solidFill>
                  <a:srgbClr val="333333"/>
                </a:solidFill>
                <a:latin typeface="Courier New"/>
                <a:ea typeface="Courier New"/>
                <a:cs typeface="Courier New"/>
                <a:sym typeface="Courier New"/>
              </a:rPr>
              <a:t>[</a:t>
            </a:r>
            <a:r>
              <a:rPr lang="en" sz="1050">
                <a:solidFill>
                  <a:srgbClr val="000000"/>
                </a:solidFill>
                <a:highlight>
                  <a:srgbClr val="E9EFFA"/>
                </a:highlight>
                <a:latin typeface="Courier New"/>
                <a:ea typeface="Courier New"/>
                <a:cs typeface="Courier New"/>
                <a:sym typeface="Courier New"/>
              </a:rPr>
              <a:t>key 1</a:t>
            </a:r>
            <a:r>
              <a:rPr lang="en" sz="1050">
                <a:solidFill>
                  <a:srgbClr val="333333"/>
                </a:solidFill>
                <a:latin typeface="Courier New"/>
                <a:ea typeface="Courier New"/>
                <a:cs typeface="Courier New"/>
                <a:sym typeface="Courier New"/>
              </a:rPr>
              <a:t>: </a:t>
            </a:r>
            <a:r>
              <a:rPr lang="en" sz="1050">
                <a:solidFill>
                  <a:srgbClr val="000000"/>
                </a:solidFill>
                <a:highlight>
                  <a:srgbClr val="E9EFFA"/>
                </a:highlight>
                <a:latin typeface="Courier New"/>
                <a:ea typeface="Courier New"/>
                <a:cs typeface="Courier New"/>
                <a:sym typeface="Courier New"/>
              </a:rPr>
              <a:t>value 1</a:t>
            </a:r>
            <a:r>
              <a:rPr lang="en" sz="1050">
                <a:solidFill>
                  <a:srgbClr val="333333"/>
                </a:solidFill>
                <a:latin typeface="Courier New"/>
                <a:ea typeface="Courier New"/>
                <a:cs typeface="Courier New"/>
                <a:sym typeface="Courier New"/>
              </a:rPr>
              <a:t>, </a:t>
            </a:r>
            <a:r>
              <a:rPr lang="en" sz="1050">
                <a:solidFill>
                  <a:srgbClr val="000000"/>
                </a:solidFill>
                <a:highlight>
                  <a:srgbClr val="E9EFFA"/>
                </a:highlight>
                <a:latin typeface="Courier New"/>
                <a:ea typeface="Courier New"/>
                <a:cs typeface="Courier New"/>
                <a:sym typeface="Courier New"/>
              </a:rPr>
              <a:t>key 2</a:t>
            </a:r>
            <a:r>
              <a:rPr lang="en" sz="1050">
                <a:solidFill>
                  <a:srgbClr val="333333"/>
                </a:solidFill>
                <a:latin typeface="Courier New"/>
                <a:ea typeface="Courier New"/>
                <a:cs typeface="Courier New"/>
                <a:sym typeface="Courier New"/>
              </a:rPr>
              <a:t>: </a:t>
            </a:r>
            <a:r>
              <a:rPr lang="en" sz="1050">
                <a:solidFill>
                  <a:srgbClr val="000000"/>
                </a:solidFill>
                <a:highlight>
                  <a:srgbClr val="E9EFFA"/>
                </a:highlight>
                <a:latin typeface="Courier New"/>
                <a:ea typeface="Courier New"/>
                <a:cs typeface="Courier New"/>
                <a:sym typeface="Courier New"/>
              </a:rPr>
              <a:t>value 2</a:t>
            </a:r>
            <a:r>
              <a:rPr lang="en" sz="1050">
                <a:solidFill>
                  <a:srgbClr val="333333"/>
                </a:solidFill>
                <a:latin typeface="Courier New"/>
                <a:ea typeface="Courier New"/>
                <a:cs typeface="Courier New"/>
                <a:sym typeface="Courier New"/>
              </a:rPr>
              <a:t>, </a:t>
            </a:r>
            <a:r>
              <a:rPr lang="en" sz="1050">
                <a:solidFill>
                  <a:srgbClr val="000000"/>
                </a:solidFill>
                <a:highlight>
                  <a:srgbClr val="E9EFFA"/>
                </a:highlight>
                <a:latin typeface="Courier New"/>
                <a:ea typeface="Courier New"/>
                <a:cs typeface="Courier New"/>
                <a:sym typeface="Courier New"/>
              </a:rPr>
              <a:t>key 3</a:t>
            </a:r>
            <a:r>
              <a:rPr lang="en" sz="1050">
                <a:solidFill>
                  <a:srgbClr val="333333"/>
                </a:solidFill>
                <a:latin typeface="Courier New"/>
                <a:ea typeface="Courier New"/>
                <a:cs typeface="Courier New"/>
                <a:sym typeface="Courier New"/>
              </a:rPr>
              <a:t>: </a:t>
            </a:r>
            <a:r>
              <a:rPr lang="en" sz="1050">
                <a:solidFill>
                  <a:srgbClr val="000000"/>
                </a:solidFill>
                <a:highlight>
                  <a:srgbClr val="E9EFFA"/>
                </a:highlight>
                <a:latin typeface="Courier New"/>
                <a:ea typeface="Courier New"/>
                <a:cs typeface="Courier New"/>
                <a:sym typeface="Courier New"/>
              </a:rPr>
              <a:t>value 3</a:t>
            </a:r>
            <a:r>
              <a:rPr lang="en" sz="1050">
                <a:solidFill>
                  <a:srgbClr val="333333"/>
                </a:solidFill>
                <a:latin typeface="Courier New"/>
                <a:ea typeface="Courier New"/>
                <a:cs typeface="Courier New"/>
                <a:sym typeface="Courier New"/>
              </a:rPr>
              <a:t>]</a:t>
            </a:r>
            <a:endParaRPr sz="1050">
              <a:solidFill>
                <a:srgbClr val="333333"/>
              </a:solidFill>
              <a:latin typeface="Courier New"/>
              <a:ea typeface="Courier New"/>
              <a:cs typeface="Courier New"/>
              <a:sym typeface="Courier New"/>
            </a:endParaRPr>
          </a:p>
          <a:p>
            <a:pPr indent="0" lvl="0" marL="457200" marR="101600" rtl="0">
              <a:lnSpc>
                <a:spcPct val="100000"/>
              </a:lnSpc>
              <a:spcBef>
                <a:spcPts val="800"/>
              </a:spcBef>
              <a:spcAft>
                <a:spcPts val="0"/>
              </a:spcAft>
              <a:buNone/>
            </a:pP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airports</a:t>
            </a:r>
            <a:r>
              <a:rPr lang="en" sz="1400">
                <a:solidFill>
                  <a:srgbClr val="333333"/>
                </a:solidFill>
                <a:latin typeface="Courier New"/>
                <a:ea typeface="Courier New"/>
                <a:cs typeface="Courier New"/>
                <a:sym typeface="Courier New"/>
              </a:rPr>
              <a:t>: [</a:t>
            </a:r>
            <a:r>
              <a:rPr lang="en" sz="1400">
                <a:solidFill>
                  <a:srgbClr val="5C2699"/>
                </a:solidFill>
                <a:latin typeface="Courier New"/>
                <a:ea typeface="Courier New"/>
                <a:cs typeface="Courier New"/>
                <a:sym typeface="Courier New"/>
              </a:rPr>
              <a:t>String</a:t>
            </a:r>
            <a:r>
              <a:rPr lang="en" sz="1400">
                <a:solidFill>
                  <a:srgbClr val="333333"/>
                </a:solidFill>
                <a:latin typeface="Courier New"/>
                <a:ea typeface="Courier New"/>
                <a:cs typeface="Courier New"/>
                <a:sym typeface="Courier New"/>
              </a:rPr>
              <a:t>: </a:t>
            </a:r>
            <a:r>
              <a:rPr lang="en" sz="1400">
                <a:solidFill>
                  <a:srgbClr val="5C2699"/>
                </a:solidFill>
                <a:latin typeface="Courier New"/>
                <a:ea typeface="Courier New"/>
                <a:cs typeface="Courier New"/>
                <a:sym typeface="Courier New"/>
              </a:rPr>
              <a:t>String</a:t>
            </a:r>
            <a:r>
              <a:rPr lang="en" sz="1400">
                <a:solidFill>
                  <a:srgbClr val="333333"/>
                </a:solidFill>
                <a:latin typeface="Courier New"/>
                <a:ea typeface="Courier New"/>
                <a:cs typeface="Courier New"/>
                <a:sym typeface="Courier New"/>
              </a:rPr>
              <a:t>] = [</a:t>
            </a:r>
            <a:r>
              <a:rPr lang="en" sz="1400">
                <a:solidFill>
                  <a:srgbClr val="C41A16"/>
                </a:solidFill>
                <a:latin typeface="Courier New"/>
                <a:ea typeface="Courier New"/>
                <a:cs typeface="Courier New"/>
                <a:sym typeface="Courier New"/>
              </a:rPr>
              <a:t>"YYZ"</a:t>
            </a:r>
            <a:r>
              <a:rPr lang="en" sz="1400">
                <a:solidFill>
                  <a:srgbClr val="333333"/>
                </a:solidFill>
                <a:latin typeface="Courier New"/>
                <a:ea typeface="Courier New"/>
                <a:cs typeface="Courier New"/>
                <a:sym typeface="Courier New"/>
              </a:rPr>
              <a:t>: </a:t>
            </a:r>
            <a:r>
              <a:rPr lang="en" sz="1400">
                <a:solidFill>
                  <a:srgbClr val="C41A16"/>
                </a:solidFill>
                <a:latin typeface="Courier New"/>
                <a:ea typeface="Courier New"/>
                <a:cs typeface="Courier New"/>
                <a:sym typeface="Courier New"/>
              </a:rPr>
              <a:t>"Toronto Pearson"</a:t>
            </a:r>
            <a:r>
              <a:rPr lang="en" sz="1400">
                <a:solidFill>
                  <a:srgbClr val="333333"/>
                </a:solidFill>
                <a:latin typeface="Courier New"/>
                <a:ea typeface="Courier New"/>
                <a:cs typeface="Courier New"/>
                <a:sym typeface="Courier New"/>
              </a:rPr>
              <a:t>, </a:t>
            </a:r>
            <a:r>
              <a:rPr lang="en" sz="1400">
                <a:solidFill>
                  <a:srgbClr val="C41A16"/>
                </a:solidFill>
                <a:latin typeface="Courier New"/>
                <a:ea typeface="Courier New"/>
                <a:cs typeface="Courier New"/>
                <a:sym typeface="Courier New"/>
              </a:rPr>
              <a:t>"DUB"</a:t>
            </a:r>
            <a:r>
              <a:rPr lang="en" sz="1400">
                <a:solidFill>
                  <a:srgbClr val="333333"/>
                </a:solidFill>
                <a:latin typeface="Courier New"/>
                <a:ea typeface="Courier New"/>
                <a:cs typeface="Courier New"/>
                <a:sym typeface="Courier New"/>
              </a:rPr>
              <a:t>: </a:t>
            </a:r>
            <a:r>
              <a:rPr lang="en" sz="1400">
                <a:solidFill>
                  <a:srgbClr val="C41A16"/>
                </a:solidFill>
                <a:latin typeface="Courier New"/>
                <a:ea typeface="Courier New"/>
                <a:cs typeface="Courier New"/>
                <a:sym typeface="Courier New"/>
              </a:rPr>
              <a:t>"Dublin"</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airports</a:t>
            </a:r>
            <a:r>
              <a:rPr lang="en" sz="1400">
                <a:solidFill>
                  <a:srgbClr val="333333"/>
                </a:solidFill>
                <a:latin typeface="Courier New"/>
                <a:ea typeface="Courier New"/>
                <a:cs typeface="Courier New"/>
                <a:sym typeface="Courier New"/>
              </a:rPr>
              <a:t> = [</a:t>
            </a:r>
            <a:r>
              <a:rPr lang="en" sz="1400">
                <a:solidFill>
                  <a:srgbClr val="C41A16"/>
                </a:solidFill>
                <a:latin typeface="Courier New"/>
                <a:ea typeface="Courier New"/>
                <a:cs typeface="Courier New"/>
                <a:sym typeface="Courier New"/>
              </a:rPr>
              <a:t>"YYZ"</a:t>
            </a:r>
            <a:r>
              <a:rPr lang="en" sz="1400">
                <a:solidFill>
                  <a:srgbClr val="333333"/>
                </a:solidFill>
                <a:latin typeface="Courier New"/>
                <a:ea typeface="Courier New"/>
                <a:cs typeface="Courier New"/>
                <a:sym typeface="Courier New"/>
              </a:rPr>
              <a:t>: </a:t>
            </a:r>
            <a:r>
              <a:rPr lang="en" sz="1400">
                <a:solidFill>
                  <a:srgbClr val="C41A16"/>
                </a:solidFill>
                <a:latin typeface="Courier New"/>
                <a:ea typeface="Courier New"/>
                <a:cs typeface="Courier New"/>
                <a:sym typeface="Courier New"/>
              </a:rPr>
              <a:t>"Toronto Pearson"</a:t>
            </a:r>
            <a:r>
              <a:rPr lang="en" sz="1400">
                <a:solidFill>
                  <a:srgbClr val="333333"/>
                </a:solidFill>
                <a:latin typeface="Courier New"/>
                <a:ea typeface="Courier New"/>
                <a:cs typeface="Courier New"/>
                <a:sym typeface="Courier New"/>
              </a:rPr>
              <a:t>, </a:t>
            </a:r>
            <a:r>
              <a:rPr lang="en" sz="1400">
                <a:solidFill>
                  <a:srgbClr val="C41A16"/>
                </a:solidFill>
                <a:latin typeface="Courier New"/>
                <a:ea typeface="Courier New"/>
                <a:cs typeface="Courier New"/>
                <a:sym typeface="Courier New"/>
              </a:rPr>
              <a:t>"DUB"</a:t>
            </a:r>
            <a:r>
              <a:rPr lang="en" sz="1400">
                <a:solidFill>
                  <a:srgbClr val="333333"/>
                </a:solidFill>
                <a:latin typeface="Courier New"/>
                <a:ea typeface="Courier New"/>
                <a:cs typeface="Courier New"/>
                <a:sym typeface="Courier New"/>
              </a:rPr>
              <a:t>: </a:t>
            </a:r>
            <a:r>
              <a:rPr lang="en" sz="1400">
                <a:solidFill>
                  <a:srgbClr val="C41A16"/>
                </a:solidFill>
                <a:latin typeface="Courier New"/>
                <a:ea typeface="Courier New"/>
                <a:cs typeface="Courier New"/>
                <a:sym typeface="Courier New"/>
              </a:rPr>
              <a:t>"Dublin"</a:t>
            </a:r>
            <a:r>
              <a:rPr lang="en" sz="1400">
                <a:solidFill>
                  <a:srgbClr val="333333"/>
                </a:solidFill>
                <a:latin typeface="Courier New"/>
                <a:ea typeface="Courier New"/>
                <a:cs typeface="Courier New"/>
                <a:sym typeface="Courier New"/>
              </a:rPr>
              <a:t>]</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Shape 7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725" name="Shape 72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Accessing and Modifying a Dictionary</a:t>
            </a:r>
            <a:endParaRPr>
              <a:solidFill>
                <a:srgbClr val="333333"/>
              </a:solidFill>
            </a:endParaRPr>
          </a:p>
          <a:p>
            <a:pPr indent="0" lvl="0" marL="457200" marR="101600" rtl="0">
              <a:lnSpc>
                <a:spcPct val="100000"/>
              </a:lnSpc>
              <a:spcBef>
                <a:spcPts val="800"/>
              </a:spcBef>
              <a:spcAft>
                <a:spcPts val="0"/>
              </a:spcAft>
              <a:buNone/>
            </a:pP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 airports dictionary contains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airports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count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items."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"The airports dictionary contains 2 items."</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AA0D91"/>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airports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isEmpty</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 airports dictionary is empty."</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else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 airports dictionary is not empty."</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"The airports dictionary is not empty."</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Shape 7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731" name="Shape 73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800"/>
              </a:spcBef>
              <a:spcAft>
                <a:spcPts val="0"/>
              </a:spcAft>
              <a:buNone/>
            </a:pPr>
            <a:r>
              <a:rPr lang="en" sz="1200">
                <a:solidFill>
                  <a:srgbClr val="3F6E74"/>
                </a:solidFill>
                <a:latin typeface="Courier New"/>
                <a:ea typeface="Courier New"/>
                <a:cs typeface="Courier New"/>
                <a:sym typeface="Courier New"/>
              </a:rPr>
              <a:t>airports</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"LHR"</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"London"</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the airports dictionary now contains 3 items</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F6E74"/>
                </a:solidFill>
                <a:latin typeface="Courier New"/>
                <a:ea typeface="Courier New"/>
                <a:cs typeface="Courier New"/>
                <a:sym typeface="Courier New"/>
              </a:rPr>
              <a:t>airports</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"LHR"</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"London Heathrow"</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the value for "LHR" has been changed to "London Heathrow"</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AA0D91"/>
              </a:solidFill>
              <a:highlight>
                <a:srgbClr val="FFFFFF"/>
              </a:highlight>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AA0D91"/>
              </a:solidFill>
              <a:highlight>
                <a:srgbClr val="FFFFFF"/>
              </a:highlight>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highlight>
                  <a:srgbClr val="FFFFFF"/>
                </a:highlight>
                <a:latin typeface="Courier New"/>
                <a:ea typeface="Courier New"/>
                <a:cs typeface="Courier New"/>
                <a:sym typeface="Courier New"/>
              </a:rPr>
              <a:t>if</a:t>
            </a: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let</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oldValue</a:t>
            </a:r>
            <a:r>
              <a:rPr lang="en" sz="1200">
                <a:solidFill>
                  <a:srgbClr val="333333"/>
                </a:solidFill>
                <a:highlight>
                  <a:srgbClr val="FFFFFF"/>
                </a:highlight>
                <a:latin typeface="Courier New"/>
                <a:ea typeface="Courier New"/>
                <a:cs typeface="Courier New"/>
                <a:sym typeface="Courier New"/>
              </a:rPr>
              <a:t> = </a:t>
            </a:r>
            <a:r>
              <a:rPr lang="en" sz="1200">
                <a:solidFill>
                  <a:srgbClr val="3F6E74"/>
                </a:solidFill>
                <a:highlight>
                  <a:srgbClr val="FFFFFF"/>
                </a:highlight>
                <a:latin typeface="Courier New"/>
                <a:ea typeface="Courier New"/>
                <a:cs typeface="Courier New"/>
                <a:sym typeface="Courier New"/>
              </a:rPr>
              <a:t>airports</a:t>
            </a:r>
            <a:r>
              <a:rPr lang="en" sz="1200">
                <a:solidFill>
                  <a:srgbClr val="333333"/>
                </a:solidFill>
                <a:highlight>
                  <a:srgbClr val="FFFFFF"/>
                </a:highlight>
                <a:latin typeface="Courier New"/>
                <a:ea typeface="Courier New"/>
                <a:cs typeface="Courier New"/>
                <a:sym typeface="Courier New"/>
              </a:rPr>
              <a:t>.</a:t>
            </a:r>
            <a:r>
              <a:rPr b="1" lang="en" sz="1200">
                <a:solidFill>
                  <a:srgbClr val="3F6E74"/>
                </a:solidFill>
                <a:highlight>
                  <a:srgbClr val="FFFFFF"/>
                </a:highlight>
                <a:latin typeface="Courier New"/>
                <a:ea typeface="Courier New"/>
                <a:cs typeface="Courier New"/>
                <a:sym typeface="Courier New"/>
              </a:rPr>
              <a:t>updateValue</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"Dublin Airport"</a:t>
            </a:r>
            <a:r>
              <a:rPr lang="en" sz="1200">
                <a:solidFill>
                  <a:srgbClr val="333333"/>
                </a:solidFill>
                <a:highlight>
                  <a:srgbClr val="FFFFFF"/>
                </a:highlight>
                <a:latin typeface="Courier New"/>
                <a:ea typeface="Courier New"/>
                <a:cs typeface="Courier New"/>
                <a:sym typeface="Courier New"/>
              </a:rPr>
              <a:t>, </a:t>
            </a:r>
            <a:r>
              <a:rPr b="1" lang="en" sz="1200">
                <a:solidFill>
                  <a:srgbClr val="3F6E74"/>
                </a:solidFill>
                <a:highlight>
                  <a:srgbClr val="FFFFFF"/>
                </a:highlight>
                <a:latin typeface="Courier New"/>
                <a:ea typeface="Courier New"/>
                <a:cs typeface="Courier New"/>
                <a:sym typeface="Courier New"/>
              </a:rPr>
              <a:t>forKey</a:t>
            </a:r>
            <a:r>
              <a:rPr lang="en" sz="1200">
                <a:solidFill>
                  <a:srgbClr val="333333"/>
                </a:solidFill>
                <a:highlight>
                  <a:srgbClr val="FFFFFF"/>
                </a:highlight>
                <a:latin typeface="Courier New"/>
                <a:ea typeface="Courier New"/>
                <a:cs typeface="Courier New"/>
                <a:sym typeface="Courier New"/>
              </a:rPr>
              <a:t>: </a:t>
            </a:r>
            <a:r>
              <a:rPr lang="en" sz="1200">
                <a:solidFill>
                  <a:srgbClr val="C41A16"/>
                </a:solidFill>
                <a:highlight>
                  <a:srgbClr val="FFFFFF"/>
                </a:highlight>
                <a:latin typeface="Courier New"/>
                <a:ea typeface="Courier New"/>
                <a:cs typeface="Courier New"/>
                <a:sym typeface="Courier New"/>
              </a:rPr>
              <a:t>"DUB"</a:t>
            </a:r>
            <a:r>
              <a:rPr lang="en" sz="1200">
                <a:solidFill>
                  <a:srgbClr val="333333"/>
                </a:solidFill>
                <a:highlight>
                  <a:srgbClr val="FFFFFF"/>
                </a:highlight>
                <a:latin typeface="Courier New"/>
                <a:ea typeface="Courier New"/>
                <a:cs typeface="Courier New"/>
                <a:sym typeface="Courier New"/>
              </a:rPr>
              <a:t>) {</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print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"The old value for DUB was </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oldValue</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007400"/>
                </a:solidFill>
                <a:highlight>
                  <a:srgbClr val="FFFFFF"/>
                </a:highlight>
                <a:latin typeface="Courier New"/>
                <a:ea typeface="Courier New"/>
                <a:cs typeface="Courier New"/>
                <a:sym typeface="Courier New"/>
              </a:rPr>
              <a:t>// Prints "The old value for DUB was Dublin."</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Shape 7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737" name="Shape 737"/>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800"/>
              </a:spcBef>
              <a:spcAft>
                <a:spcPts val="0"/>
              </a:spcAft>
              <a:buNone/>
            </a:pP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airportName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airports</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"DUB"</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 name of the airport is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airportName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else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"That airport is not in the airports dictionary."</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"The name of the airport is Dublin Airport."</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800"/>
              </a:spcBef>
              <a:spcAft>
                <a:spcPts val="0"/>
              </a:spcAft>
              <a:buClr>
                <a:srgbClr val="333333"/>
              </a:buClr>
              <a:buSzPts val="1200"/>
              <a:buFont typeface="Courier New"/>
              <a:buNone/>
            </a:pPr>
            <a:r>
              <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Shape 7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743" name="Shape 743"/>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800"/>
              </a:spcBef>
              <a:spcAft>
                <a:spcPts val="0"/>
              </a:spcAft>
              <a:buNone/>
            </a:pPr>
            <a:r>
              <a:rPr lang="en" sz="1200">
                <a:solidFill>
                  <a:srgbClr val="3F6E74"/>
                </a:solidFill>
                <a:latin typeface="Courier New"/>
                <a:ea typeface="Courier New"/>
                <a:cs typeface="Courier New"/>
                <a:sym typeface="Courier New"/>
              </a:rPr>
              <a:t>airports</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"APL"</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"Apple International"</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"Apple International" is not the real airport for APL, so delete it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airports</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"APL"</a:t>
            </a:r>
            <a:r>
              <a:rPr lang="en" sz="1200">
                <a:solidFill>
                  <a:srgbClr val="333333"/>
                </a:solidFill>
                <a:latin typeface="Courier New"/>
                <a:ea typeface="Courier New"/>
                <a:cs typeface="Courier New"/>
                <a:sym typeface="Courier New"/>
              </a:rPr>
              <a:t>] = </a:t>
            </a:r>
            <a:r>
              <a:rPr b="1" lang="en" sz="1200">
                <a:solidFill>
                  <a:srgbClr val="AA0D91"/>
                </a:solidFill>
                <a:latin typeface="Courier New"/>
                <a:ea typeface="Courier New"/>
                <a:cs typeface="Courier New"/>
                <a:sym typeface="Courier New"/>
              </a:rPr>
              <a:t>nil</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APL has now been removed from the dictionary</a:t>
            </a:r>
            <a:endParaRPr sz="1200">
              <a:solidFill>
                <a:srgbClr val="007400"/>
              </a:solidFill>
              <a:latin typeface="Courier New"/>
              <a:ea typeface="Courier New"/>
              <a:cs typeface="Courier New"/>
              <a:sym typeface="Courier New"/>
            </a:endParaRPr>
          </a:p>
          <a:p>
            <a:pPr indent="0" lvl="0" marL="457200" rtl="0">
              <a:lnSpc>
                <a:spcPct val="100000"/>
              </a:lnSpc>
              <a:spcBef>
                <a:spcPts val="0"/>
              </a:spcBef>
              <a:spcAft>
                <a:spcPts val="0"/>
              </a:spcAft>
              <a:buNone/>
            </a:pPr>
            <a:r>
              <a:t/>
            </a:r>
            <a:endParaRPr sz="1200">
              <a:solidFill>
                <a:srgbClr val="AA0D91"/>
              </a:solidFill>
              <a:latin typeface="Courier New"/>
              <a:ea typeface="Courier New"/>
              <a:cs typeface="Courier New"/>
              <a:sym typeface="Courier New"/>
            </a:endParaRPr>
          </a:p>
          <a:p>
            <a:pPr indent="0" lvl="0" marL="457200" rtl="0">
              <a:lnSpc>
                <a:spcPct val="100000"/>
              </a:lnSpc>
              <a:spcBef>
                <a:spcPts val="800"/>
              </a:spcBef>
              <a:spcAft>
                <a:spcPts val="800"/>
              </a:spcAft>
              <a:buNone/>
            </a:pP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removedValue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airports</a:t>
            </a:r>
            <a:r>
              <a:rPr lang="en" sz="1200">
                <a:solidFill>
                  <a:srgbClr val="333333"/>
                </a:solidFill>
                <a:latin typeface="Courier New"/>
                <a:ea typeface="Courier New"/>
                <a:cs typeface="Courier New"/>
                <a:sym typeface="Courier New"/>
              </a:rPr>
              <a:t>.</a:t>
            </a:r>
            <a:r>
              <a:rPr b="1" lang="en" sz="1200">
                <a:solidFill>
                  <a:srgbClr val="3F6E74"/>
                </a:solidFill>
                <a:latin typeface="Courier New"/>
                <a:ea typeface="Courier New"/>
                <a:cs typeface="Courier New"/>
                <a:sym typeface="Courier New"/>
              </a:rPr>
              <a:t>removeValue</a:t>
            </a:r>
            <a:r>
              <a:rPr lang="en" sz="1200">
                <a:solidFill>
                  <a:srgbClr val="333333"/>
                </a:solidFill>
                <a:latin typeface="Courier New"/>
                <a:ea typeface="Courier New"/>
                <a:cs typeface="Courier New"/>
                <a:sym typeface="Courier New"/>
              </a:rPr>
              <a:t>(</a:t>
            </a:r>
            <a:r>
              <a:rPr b="1" lang="en" sz="1200">
                <a:solidFill>
                  <a:srgbClr val="3F6E74"/>
                </a:solidFill>
                <a:latin typeface="Courier New"/>
                <a:ea typeface="Courier New"/>
                <a:cs typeface="Courier New"/>
                <a:sym typeface="Courier New"/>
              </a:rPr>
              <a:t>forKey</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"DUB"</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 removed airport's name is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removedValue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else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 airports dictionary does not contain a value for DUB."</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"The removed airport's name is Dublin Airport."</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900"/>
              </a:spcAft>
              <a:buNone/>
            </a:pPr>
            <a:r>
              <a:rPr lang="en">
                <a:solidFill>
                  <a:srgbClr val="333333"/>
                </a:solidFill>
              </a:rPr>
              <a:t>Numeric Type Conversion</a:t>
            </a:r>
            <a:endParaRPr/>
          </a:p>
        </p:txBody>
      </p:sp>
      <p:sp>
        <p:nvSpPr>
          <p:cNvPr id="147" name="Shape 147"/>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solidFill>
                  <a:srgbClr val="333333"/>
                </a:solidFill>
              </a:rPr>
              <a:t>Integer literals</a:t>
            </a:r>
            <a:endParaRPr>
              <a:solidFill>
                <a:srgbClr val="333333"/>
              </a:solidFill>
            </a:endParaRPr>
          </a:p>
          <a:p>
            <a:pPr indent="-298450" lvl="1" marL="914400" rtl="0">
              <a:spcBef>
                <a:spcPts val="0"/>
              </a:spcBef>
              <a:spcAft>
                <a:spcPts val="0"/>
              </a:spcAft>
              <a:buSzPts val="1100"/>
              <a:buChar char="○"/>
            </a:pPr>
            <a:r>
              <a:rPr lang="en">
                <a:solidFill>
                  <a:srgbClr val="333333"/>
                </a:solidFill>
              </a:rPr>
              <a:t>A </a:t>
            </a:r>
            <a:r>
              <a:rPr i="1" lang="en">
                <a:solidFill>
                  <a:srgbClr val="333333"/>
                </a:solidFill>
              </a:rPr>
              <a:t>decimal</a:t>
            </a:r>
            <a:r>
              <a:rPr lang="en">
                <a:solidFill>
                  <a:srgbClr val="333333"/>
                </a:solidFill>
              </a:rPr>
              <a:t> number, with no prefix</a:t>
            </a:r>
            <a:endParaRPr>
              <a:solidFill>
                <a:srgbClr val="333333"/>
              </a:solidFill>
            </a:endParaRPr>
          </a:p>
          <a:p>
            <a:pPr indent="-298450" lvl="1" marL="914400" rtl="0">
              <a:spcBef>
                <a:spcPts val="0"/>
              </a:spcBef>
              <a:spcAft>
                <a:spcPts val="0"/>
              </a:spcAft>
              <a:buClr>
                <a:srgbClr val="333333"/>
              </a:buClr>
              <a:buSzPts val="1100"/>
              <a:buFont typeface="Arial"/>
              <a:buChar char="○"/>
            </a:pPr>
            <a:r>
              <a:rPr lang="en">
                <a:solidFill>
                  <a:srgbClr val="333333"/>
                </a:solidFill>
              </a:rPr>
              <a:t>A </a:t>
            </a:r>
            <a:r>
              <a:rPr i="1" lang="en">
                <a:solidFill>
                  <a:srgbClr val="333333"/>
                </a:solidFill>
              </a:rPr>
              <a:t>binary</a:t>
            </a:r>
            <a:r>
              <a:rPr lang="en">
                <a:solidFill>
                  <a:srgbClr val="333333"/>
                </a:solidFill>
              </a:rPr>
              <a:t> number, with a </a:t>
            </a:r>
            <a:r>
              <a:rPr lang="en">
                <a:solidFill>
                  <a:srgbClr val="666666"/>
                </a:solidFill>
              </a:rPr>
              <a:t>0b</a:t>
            </a:r>
            <a:r>
              <a:rPr lang="en">
                <a:solidFill>
                  <a:srgbClr val="333333"/>
                </a:solidFill>
              </a:rPr>
              <a:t> prefix</a:t>
            </a:r>
            <a:endParaRPr>
              <a:solidFill>
                <a:srgbClr val="333333"/>
              </a:solidFill>
            </a:endParaRPr>
          </a:p>
          <a:p>
            <a:pPr indent="-298450" lvl="1" marL="914400" rtl="0">
              <a:spcBef>
                <a:spcPts val="0"/>
              </a:spcBef>
              <a:spcAft>
                <a:spcPts val="0"/>
              </a:spcAft>
              <a:buClr>
                <a:srgbClr val="333333"/>
              </a:buClr>
              <a:buSzPts val="1100"/>
              <a:buFont typeface="Arial"/>
              <a:buChar char="○"/>
            </a:pPr>
            <a:r>
              <a:rPr lang="en">
                <a:solidFill>
                  <a:srgbClr val="333333"/>
                </a:solidFill>
              </a:rPr>
              <a:t>An </a:t>
            </a:r>
            <a:r>
              <a:rPr i="1" lang="en">
                <a:solidFill>
                  <a:srgbClr val="333333"/>
                </a:solidFill>
              </a:rPr>
              <a:t>octal</a:t>
            </a:r>
            <a:r>
              <a:rPr lang="en">
                <a:solidFill>
                  <a:srgbClr val="333333"/>
                </a:solidFill>
              </a:rPr>
              <a:t> number, with a </a:t>
            </a:r>
            <a:r>
              <a:rPr lang="en">
                <a:solidFill>
                  <a:srgbClr val="666666"/>
                </a:solidFill>
              </a:rPr>
              <a:t>0o</a:t>
            </a:r>
            <a:r>
              <a:rPr lang="en">
                <a:solidFill>
                  <a:srgbClr val="333333"/>
                </a:solidFill>
              </a:rPr>
              <a:t> prefix</a:t>
            </a:r>
            <a:endParaRPr>
              <a:solidFill>
                <a:srgbClr val="333333"/>
              </a:solidFill>
            </a:endParaRPr>
          </a:p>
          <a:p>
            <a:pPr indent="-298450" lvl="1" marL="914400" rtl="0">
              <a:spcBef>
                <a:spcPts val="0"/>
              </a:spcBef>
              <a:spcAft>
                <a:spcPts val="0"/>
              </a:spcAft>
              <a:buClr>
                <a:srgbClr val="333333"/>
              </a:buClr>
              <a:buSzPts val="1100"/>
              <a:buFont typeface="Arial"/>
              <a:buChar char="○"/>
            </a:pPr>
            <a:r>
              <a:rPr lang="en">
                <a:solidFill>
                  <a:srgbClr val="333333"/>
                </a:solidFill>
              </a:rPr>
              <a:t>A </a:t>
            </a:r>
            <a:r>
              <a:rPr i="1" lang="en">
                <a:solidFill>
                  <a:srgbClr val="333333"/>
                </a:solidFill>
              </a:rPr>
              <a:t>hexadecimal</a:t>
            </a:r>
            <a:r>
              <a:rPr lang="en">
                <a:solidFill>
                  <a:srgbClr val="333333"/>
                </a:solidFill>
              </a:rPr>
              <a:t> number, with a </a:t>
            </a:r>
            <a:r>
              <a:rPr lang="en">
                <a:solidFill>
                  <a:srgbClr val="666666"/>
                </a:solidFill>
              </a:rPr>
              <a:t>0x</a:t>
            </a:r>
            <a:r>
              <a:rPr lang="en">
                <a:solidFill>
                  <a:srgbClr val="333333"/>
                </a:solidFill>
              </a:rPr>
              <a:t> prefix</a:t>
            </a:r>
            <a:endParaRPr>
              <a:solidFill>
                <a:srgbClr val="333333"/>
              </a:solidFill>
            </a:endParaRPr>
          </a:p>
          <a:p>
            <a:pPr indent="0" lvl="0" marL="457200" marR="101600" rtl="0">
              <a:lnSpc>
                <a:spcPct val="100000"/>
              </a:lnSpc>
              <a:spcBef>
                <a:spcPts val="110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decimalInteger</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17</a:t>
            </a:r>
            <a:endParaRPr sz="14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binaryInteger</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0b10001</a:t>
            </a: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17 in binary notation</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octalInteger</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0o21</a:t>
            </a: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17 in octal notation</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hexadecimalInteger</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0x11</a:t>
            </a: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17 in hexadecimal notation</a:t>
            </a:r>
            <a:endParaRPr sz="1400">
              <a:solidFill>
                <a:srgbClr val="007400"/>
              </a:solidFill>
              <a:latin typeface="Courier New"/>
              <a:ea typeface="Courier New"/>
              <a:cs typeface="Courier New"/>
              <a:sym typeface="Courier New"/>
            </a:endParaRPr>
          </a:p>
          <a:p>
            <a:pPr indent="0" lvl="0" marL="457200" rtl="0">
              <a:spcBef>
                <a:spcPts val="0"/>
              </a:spcBef>
              <a:spcAft>
                <a:spcPts val="1600"/>
              </a:spcAft>
              <a:buNone/>
            </a:pPr>
            <a:r>
              <a:t/>
            </a:r>
            <a:endParaRPr>
              <a:solidFill>
                <a:srgbClr val="333333"/>
              </a:solidFill>
              <a:highlight>
                <a:srgbClr val="FFFFFF"/>
              </a:highlight>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7" name="Shape 747"/>
        <p:cNvGrpSpPr/>
        <p:nvPr/>
      </p:nvGrpSpPr>
      <p:grpSpPr>
        <a:xfrm>
          <a:off x="0" y="0"/>
          <a:ext cx="0" cy="0"/>
          <a:chOff x="0" y="0"/>
          <a:chExt cx="0" cy="0"/>
        </a:xfrm>
      </p:grpSpPr>
      <p:sp>
        <p:nvSpPr>
          <p:cNvPr id="748" name="Shape 7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749" name="Shape 749"/>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Iterating Over a Dictionary</a:t>
            </a:r>
            <a:endParaRPr>
              <a:solidFill>
                <a:srgbClr val="333333"/>
              </a:solidFill>
            </a:endParaRPr>
          </a:p>
          <a:p>
            <a:pPr indent="0" lvl="0" marL="457200" marR="101600" rtl="0">
              <a:lnSpc>
                <a:spcPct val="100000"/>
              </a:lnSpc>
              <a:spcBef>
                <a:spcPts val="800"/>
              </a:spcBef>
              <a:spcAft>
                <a:spcPts val="0"/>
              </a:spcAft>
              <a:buNone/>
            </a:pPr>
            <a:r>
              <a:rPr lang="en" sz="1400">
                <a:solidFill>
                  <a:srgbClr val="AA0D91"/>
                </a:solidFill>
                <a:latin typeface="Courier New"/>
                <a:ea typeface="Courier New"/>
                <a:cs typeface="Courier New"/>
                <a:sym typeface="Courier New"/>
              </a:rPr>
              <a:t>for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airportCode</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airportName</a:t>
            </a:r>
            <a:r>
              <a:rPr lang="en" sz="1400">
                <a:solidFill>
                  <a:srgbClr val="333333"/>
                </a:solidFill>
                <a:latin typeface="Courier New"/>
                <a:ea typeface="Courier New"/>
                <a:cs typeface="Courier New"/>
                <a:sym typeface="Courier New"/>
              </a:rPr>
              <a:t>) </a:t>
            </a:r>
            <a:r>
              <a:rPr lang="en" sz="1400">
                <a:solidFill>
                  <a:srgbClr val="AA0D91"/>
                </a:solidFill>
                <a:latin typeface="Courier New"/>
                <a:ea typeface="Courier New"/>
                <a:cs typeface="Courier New"/>
                <a:sym typeface="Courier New"/>
              </a:rPr>
              <a:t>in</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airports</a:t>
            </a:r>
            <a:r>
              <a:rPr lang="en" sz="1400">
                <a:solidFill>
                  <a:srgbClr val="333333"/>
                </a:solidFill>
                <a:latin typeface="Courier New"/>
                <a:ea typeface="Courier New"/>
                <a:cs typeface="Courier New"/>
                <a:sym typeface="Courier New"/>
              </a:rPr>
              <a:t> {</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print</a:t>
            </a:r>
            <a:r>
              <a:rPr lang="en" sz="1400">
                <a:solidFill>
                  <a:srgbClr val="333333"/>
                </a:solidFill>
                <a:latin typeface="Courier New"/>
                <a:ea typeface="Courier New"/>
                <a:cs typeface="Courier New"/>
                <a:sym typeface="Courier New"/>
              </a:rPr>
              <a:t>(</a:t>
            </a:r>
            <a:r>
              <a:rPr lang="en" sz="1400">
                <a:solidFill>
                  <a:srgbClr val="C41A16"/>
                </a:solidFill>
                <a:latin typeface="Courier New"/>
                <a:ea typeface="Courier New"/>
                <a:cs typeface="Courier New"/>
                <a:sym typeface="Courier New"/>
              </a:rPr>
              <a:t>"</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airportCode</a:t>
            </a:r>
            <a:r>
              <a:rPr lang="en" sz="1400">
                <a:solidFill>
                  <a:srgbClr val="333333"/>
                </a:solidFill>
                <a:latin typeface="Courier New"/>
                <a:ea typeface="Courier New"/>
                <a:cs typeface="Courier New"/>
                <a:sym typeface="Courier New"/>
              </a:rPr>
              <a:t>)</a:t>
            </a:r>
            <a:r>
              <a:rPr lang="en" sz="1400">
                <a:solidFill>
                  <a:srgbClr val="C41A16"/>
                </a:solidFill>
                <a:latin typeface="Courier New"/>
                <a:ea typeface="Courier New"/>
                <a:cs typeface="Courier New"/>
                <a:sym typeface="Courier New"/>
              </a:rPr>
              <a:t>: </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airportName</a:t>
            </a:r>
            <a:r>
              <a:rPr lang="en" sz="1400">
                <a:solidFill>
                  <a:srgbClr val="333333"/>
                </a:solidFill>
                <a:latin typeface="Courier New"/>
                <a:ea typeface="Courier New"/>
                <a:cs typeface="Courier New"/>
                <a:sym typeface="Courier New"/>
              </a:rPr>
              <a:t>)</a:t>
            </a:r>
            <a:r>
              <a:rPr lang="en" sz="1400">
                <a:solidFill>
                  <a:srgbClr val="C41A16"/>
                </a:solidFill>
                <a:latin typeface="Courier New"/>
                <a:ea typeface="Courier New"/>
                <a:cs typeface="Courier New"/>
                <a:sym typeface="Courier New"/>
              </a:rPr>
              <a:t>"</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YYZ: Toronto Pearson</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LHR: London Heathrow</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Shape 7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755" name="Shape 75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800"/>
              </a:spcBef>
              <a:spcAft>
                <a:spcPts val="0"/>
              </a:spcAft>
              <a:buNone/>
            </a:pPr>
            <a:r>
              <a:t/>
            </a:r>
            <a:endParaRPr sz="10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for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airportCode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airports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keys</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"Airport code: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airportCode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Airport code: YYZ</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Airport code: LHR</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for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airportName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airports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values</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"Airport name: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airportName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Airport name: Toronto Pearson</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Airport name: London Heathrow</a:t>
            </a:r>
            <a:endParaRPr sz="1200">
              <a:solidFill>
                <a:srgbClr val="007400"/>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Shape 7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761" name="Shape 76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800"/>
              </a:spcBef>
              <a:spcAft>
                <a:spcPts val="0"/>
              </a:spcAft>
              <a:buNone/>
            </a:pPr>
            <a:r>
              <a:t/>
            </a:r>
            <a:endParaRPr sz="10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airportCodes</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airports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keys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airportCodes is ["YYZ", "LHR"]</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airportNames</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airports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values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airportNames is ["Toronto Pearson", "London Heathrow"]</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5" name="Shape 765"/>
        <p:cNvGrpSpPr/>
        <p:nvPr/>
      </p:nvGrpSpPr>
      <p:grpSpPr>
        <a:xfrm>
          <a:off x="0" y="0"/>
          <a:ext cx="0" cy="0"/>
          <a:chOff x="0" y="0"/>
          <a:chExt cx="0" cy="0"/>
        </a:xfrm>
      </p:grpSpPr>
      <p:sp>
        <p:nvSpPr>
          <p:cNvPr id="766" name="Shape 766"/>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u="sng">
                <a:solidFill>
                  <a:schemeClr val="hlink"/>
                </a:solidFill>
                <a:hlinkClick action="ppaction://hlinksldjump" r:id="rId3"/>
              </a:rPr>
              <a:t>For-In Loops</a:t>
            </a:r>
            <a:endParaRPr/>
          </a:p>
          <a:p>
            <a:pPr indent="0" lvl="0" marL="0" rtl="0">
              <a:lnSpc>
                <a:spcPct val="100000"/>
              </a:lnSpc>
              <a:spcBef>
                <a:spcPts val="0"/>
              </a:spcBef>
              <a:spcAft>
                <a:spcPts val="0"/>
              </a:spcAft>
              <a:buNone/>
            </a:pPr>
            <a:r>
              <a:rPr lang="en" u="sng">
                <a:solidFill>
                  <a:schemeClr val="hlink"/>
                </a:solidFill>
                <a:hlinkClick action="ppaction://hlinksldjump" r:id="rId4"/>
              </a:rPr>
              <a:t>While Loops </a:t>
            </a:r>
            <a:endParaRPr/>
          </a:p>
          <a:p>
            <a:pPr indent="0" lvl="0" marL="0" rtl="0">
              <a:lnSpc>
                <a:spcPct val="100000"/>
              </a:lnSpc>
              <a:spcBef>
                <a:spcPts val="0"/>
              </a:spcBef>
              <a:spcAft>
                <a:spcPts val="0"/>
              </a:spcAft>
              <a:buNone/>
            </a:pPr>
            <a:r>
              <a:rPr lang="en" u="sng">
                <a:solidFill>
                  <a:schemeClr val="hlink"/>
                </a:solidFill>
                <a:hlinkClick action="ppaction://hlinksldjump" r:id="rId5"/>
              </a:rPr>
              <a:t>Conditional Statements</a:t>
            </a:r>
            <a:endParaRPr/>
          </a:p>
          <a:p>
            <a:pPr indent="457200" lvl="0" marL="0" rtl="0">
              <a:lnSpc>
                <a:spcPct val="100000"/>
              </a:lnSpc>
              <a:spcBef>
                <a:spcPts val="0"/>
              </a:spcBef>
              <a:spcAft>
                <a:spcPts val="0"/>
              </a:spcAft>
              <a:buNone/>
            </a:pPr>
            <a:r>
              <a:rPr lang="en" u="sng">
                <a:solidFill>
                  <a:schemeClr val="hlink"/>
                </a:solidFill>
                <a:hlinkClick action="ppaction://hlinksldjump" r:id="rId6"/>
              </a:rPr>
              <a:t>If</a:t>
            </a:r>
            <a:endParaRPr/>
          </a:p>
          <a:p>
            <a:pPr indent="457200" lvl="0" marL="0" rtl="0">
              <a:lnSpc>
                <a:spcPct val="100000"/>
              </a:lnSpc>
              <a:spcBef>
                <a:spcPts val="0"/>
              </a:spcBef>
              <a:spcAft>
                <a:spcPts val="0"/>
              </a:spcAft>
              <a:buNone/>
            </a:pPr>
            <a:r>
              <a:rPr lang="en" u="sng">
                <a:solidFill>
                  <a:schemeClr val="hlink"/>
                </a:solidFill>
                <a:hlinkClick action="ppaction://hlinksldjump" r:id="rId7"/>
              </a:rPr>
              <a:t>Switch</a:t>
            </a:r>
            <a:endParaRPr/>
          </a:p>
          <a:p>
            <a:pPr indent="457200" lvl="0" marL="0" rtl="0">
              <a:lnSpc>
                <a:spcPct val="100000"/>
              </a:lnSpc>
              <a:spcBef>
                <a:spcPts val="0"/>
              </a:spcBef>
              <a:spcAft>
                <a:spcPts val="0"/>
              </a:spcAft>
              <a:buNone/>
            </a:pPr>
            <a:r>
              <a:rPr lang="en" u="sng">
                <a:solidFill>
                  <a:schemeClr val="hlink"/>
                </a:solidFill>
                <a:hlinkClick action="ppaction://hlinksldjump" r:id="rId8"/>
              </a:rPr>
              <a:t>No Implicit Fallthrough</a:t>
            </a:r>
            <a:endParaRPr/>
          </a:p>
          <a:p>
            <a:pPr indent="457200" lvl="0" marL="0" rtl="0">
              <a:lnSpc>
                <a:spcPct val="100000"/>
              </a:lnSpc>
              <a:spcBef>
                <a:spcPts val="0"/>
              </a:spcBef>
              <a:spcAft>
                <a:spcPts val="0"/>
              </a:spcAft>
              <a:buNone/>
            </a:pPr>
            <a:r>
              <a:rPr lang="en" u="sng">
                <a:solidFill>
                  <a:schemeClr val="hlink"/>
                </a:solidFill>
                <a:hlinkClick action="ppaction://hlinksldjump" r:id="rId9"/>
              </a:rPr>
              <a:t>Interval Matching</a:t>
            </a:r>
            <a:endParaRPr/>
          </a:p>
          <a:p>
            <a:pPr indent="457200" lvl="0" marL="0" rtl="0">
              <a:lnSpc>
                <a:spcPct val="100000"/>
              </a:lnSpc>
              <a:spcBef>
                <a:spcPts val="0"/>
              </a:spcBef>
              <a:spcAft>
                <a:spcPts val="0"/>
              </a:spcAft>
              <a:buNone/>
            </a:pPr>
            <a:r>
              <a:rPr lang="en" u="sng">
                <a:solidFill>
                  <a:schemeClr val="hlink"/>
                </a:solidFill>
                <a:hlinkClick action="ppaction://hlinksldjump" r:id="rId10"/>
              </a:rPr>
              <a:t>Tuples</a:t>
            </a:r>
            <a:endParaRPr/>
          </a:p>
          <a:p>
            <a:pPr indent="457200" lvl="0" marL="0" rtl="0">
              <a:lnSpc>
                <a:spcPct val="100000"/>
              </a:lnSpc>
              <a:spcBef>
                <a:spcPts val="0"/>
              </a:spcBef>
              <a:spcAft>
                <a:spcPts val="0"/>
              </a:spcAft>
              <a:buNone/>
            </a:pPr>
            <a:r>
              <a:rPr lang="en" u="sng">
                <a:solidFill>
                  <a:schemeClr val="hlink"/>
                </a:solidFill>
                <a:hlinkClick action="ppaction://hlinksldjump" r:id="rId11"/>
              </a:rPr>
              <a:t>Value Bindings</a:t>
            </a:r>
            <a:endParaRPr/>
          </a:p>
          <a:p>
            <a:pPr indent="457200" lvl="0" marL="0" rtl="0">
              <a:lnSpc>
                <a:spcPct val="100000"/>
              </a:lnSpc>
              <a:spcBef>
                <a:spcPts val="0"/>
              </a:spcBef>
              <a:spcAft>
                <a:spcPts val="0"/>
              </a:spcAft>
              <a:buNone/>
            </a:pPr>
            <a:r>
              <a:rPr lang="en"/>
              <a:t> </a:t>
            </a:r>
            <a:r>
              <a:rPr lang="en" u="sng">
                <a:solidFill>
                  <a:schemeClr val="hlink"/>
                </a:solidFill>
                <a:hlinkClick action="ppaction://hlinksldjump" r:id="rId12"/>
              </a:rPr>
              <a:t>Where</a:t>
            </a:r>
            <a:endParaRPr/>
          </a:p>
          <a:p>
            <a:pPr indent="457200" lvl="0" marL="0" rtl="0">
              <a:lnSpc>
                <a:spcPct val="100000"/>
              </a:lnSpc>
              <a:spcBef>
                <a:spcPts val="0"/>
              </a:spcBef>
              <a:spcAft>
                <a:spcPts val="0"/>
              </a:spcAft>
              <a:buNone/>
            </a:pPr>
            <a:r>
              <a:rPr lang="en" u="sng">
                <a:solidFill>
                  <a:schemeClr val="hlink"/>
                </a:solidFill>
                <a:hlinkClick action="ppaction://hlinksldjump" r:id="rId13"/>
              </a:rPr>
              <a:t> Compound Cases</a:t>
            </a:r>
            <a:endParaRPr>
              <a:solidFill>
                <a:schemeClr val="lt2"/>
              </a:solidFill>
            </a:endParaRPr>
          </a:p>
        </p:txBody>
      </p:sp>
      <p:sp>
        <p:nvSpPr>
          <p:cNvPr id="767" name="Shape 767"/>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Control Flow - I</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1" name="Shape 771"/>
        <p:cNvGrpSpPr/>
        <p:nvPr/>
      </p:nvGrpSpPr>
      <p:grpSpPr>
        <a:xfrm>
          <a:off x="0" y="0"/>
          <a:ext cx="0" cy="0"/>
          <a:chOff x="0" y="0"/>
          <a:chExt cx="0" cy="0"/>
        </a:xfrm>
      </p:grpSpPr>
      <p:sp>
        <p:nvSpPr>
          <p:cNvPr id="772" name="Shape 77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u="sng">
                <a:solidFill>
                  <a:schemeClr val="hlink"/>
                </a:solidFill>
                <a:hlinkClick action="ppaction://hlinksldjump" r:id="rId3"/>
              </a:rPr>
              <a:t>Control Transfer Statements</a:t>
            </a:r>
            <a:endParaRPr/>
          </a:p>
          <a:p>
            <a:pPr indent="457200" lvl="0" marL="0" rtl="0">
              <a:lnSpc>
                <a:spcPct val="100000"/>
              </a:lnSpc>
              <a:spcBef>
                <a:spcPts val="0"/>
              </a:spcBef>
              <a:spcAft>
                <a:spcPts val="0"/>
              </a:spcAft>
              <a:buNone/>
            </a:pPr>
            <a:r>
              <a:rPr lang="en" u="sng">
                <a:solidFill>
                  <a:schemeClr val="hlink"/>
                </a:solidFill>
                <a:hlinkClick action="ppaction://hlinksldjump" r:id="rId4"/>
              </a:rPr>
              <a:t>Continue</a:t>
            </a:r>
            <a:endParaRPr/>
          </a:p>
          <a:p>
            <a:pPr indent="457200" lvl="0" marL="0" rtl="0">
              <a:lnSpc>
                <a:spcPct val="100000"/>
              </a:lnSpc>
              <a:spcBef>
                <a:spcPts val="0"/>
              </a:spcBef>
              <a:spcAft>
                <a:spcPts val="0"/>
              </a:spcAft>
              <a:buNone/>
            </a:pPr>
            <a:r>
              <a:rPr lang="en" u="sng">
                <a:solidFill>
                  <a:schemeClr val="hlink"/>
                </a:solidFill>
                <a:hlinkClick action="ppaction://hlinksldjump" r:id="rId5"/>
              </a:rPr>
              <a:t>Break</a:t>
            </a:r>
            <a:endParaRPr/>
          </a:p>
          <a:p>
            <a:pPr indent="457200" lvl="0" marL="0" rtl="0">
              <a:lnSpc>
                <a:spcPct val="100000"/>
              </a:lnSpc>
              <a:spcBef>
                <a:spcPts val="0"/>
              </a:spcBef>
              <a:spcAft>
                <a:spcPts val="0"/>
              </a:spcAft>
              <a:buNone/>
            </a:pPr>
            <a:r>
              <a:rPr lang="en" u="sng">
                <a:solidFill>
                  <a:schemeClr val="hlink"/>
                </a:solidFill>
                <a:hlinkClick action="ppaction://hlinksldjump" r:id="rId6"/>
              </a:rPr>
              <a:t>Fallthrough</a:t>
            </a:r>
            <a:endParaRPr/>
          </a:p>
          <a:p>
            <a:pPr indent="457200" lvl="0" marL="0" rtl="0">
              <a:lnSpc>
                <a:spcPct val="100000"/>
              </a:lnSpc>
              <a:spcBef>
                <a:spcPts val="0"/>
              </a:spcBef>
              <a:spcAft>
                <a:spcPts val="0"/>
              </a:spcAft>
              <a:buNone/>
            </a:pPr>
            <a:r>
              <a:rPr lang="en" u="sng">
                <a:solidFill>
                  <a:schemeClr val="hlink"/>
                </a:solidFill>
                <a:hlinkClick action="ppaction://hlinksldjump" r:id="rId7"/>
              </a:rPr>
              <a:t>Labeled Statements</a:t>
            </a:r>
            <a:endParaRPr/>
          </a:p>
          <a:p>
            <a:pPr indent="0" lvl="0" marL="0" rtl="0">
              <a:lnSpc>
                <a:spcPct val="100000"/>
              </a:lnSpc>
              <a:spcBef>
                <a:spcPts val="0"/>
              </a:spcBef>
              <a:spcAft>
                <a:spcPts val="0"/>
              </a:spcAft>
              <a:buNone/>
            </a:pPr>
            <a:r>
              <a:rPr lang="en" u="sng">
                <a:solidFill>
                  <a:schemeClr val="hlink"/>
                </a:solidFill>
                <a:hlinkClick action="ppaction://hlinksldjump" r:id="rId8"/>
              </a:rPr>
              <a:t>Early Exit</a:t>
            </a:r>
            <a:endParaRPr/>
          </a:p>
          <a:p>
            <a:pPr indent="0" lvl="0" marL="0" rtl="0">
              <a:lnSpc>
                <a:spcPct val="100000"/>
              </a:lnSpc>
              <a:spcBef>
                <a:spcPts val="0"/>
              </a:spcBef>
              <a:spcAft>
                <a:spcPts val="0"/>
              </a:spcAft>
              <a:buNone/>
            </a:pPr>
            <a:r>
              <a:rPr lang="en" u="sng">
                <a:solidFill>
                  <a:schemeClr val="hlink"/>
                </a:solidFill>
                <a:hlinkClick action="ppaction://hlinksldjump" r:id="rId9"/>
              </a:rPr>
              <a:t>Checking API Availability</a:t>
            </a:r>
            <a:endParaRPr/>
          </a:p>
        </p:txBody>
      </p:sp>
      <p:sp>
        <p:nvSpPr>
          <p:cNvPr id="773" name="Shape 773"/>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Control Flow - II</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7" name="Shape 777"/>
        <p:cNvGrpSpPr/>
        <p:nvPr/>
      </p:nvGrpSpPr>
      <p:grpSpPr>
        <a:xfrm>
          <a:off x="0" y="0"/>
          <a:ext cx="0" cy="0"/>
          <a:chOff x="0" y="0"/>
          <a:chExt cx="0" cy="0"/>
        </a:xfrm>
      </p:grpSpPr>
      <p:sp>
        <p:nvSpPr>
          <p:cNvPr id="778" name="Shape 7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For-In Loops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779" name="Shape 779"/>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70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names</a:t>
            </a:r>
            <a:r>
              <a:rPr lang="en" sz="1400">
                <a:solidFill>
                  <a:srgbClr val="333333"/>
                </a:solidFill>
                <a:latin typeface="Courier New"/>
                <a:ea typeface="Courier New"/>
                <a:cs typeface="Courier New"/>
                <a:sym typeface="Courier New"/>
              </a:rPr>
              <a:t> = [</a:t>
            </a:r>
            <a:r>
              <a:rPr lang="en" sz="1400">
                <a:solidFill>
                  <a:srgbClr val="C41A16"/>
                </a:solidFill>
                <a:latin typeface="Courier New"/>
                <a:ea typeface="Courier New"/>
                <a:cs typeface="Courier New"/>
                <a:sym typeface="Courier New"/>
              </a:rPr>
              <a:t>"Anna"</a:t>
            </a:r>
            <a:r>
              <a:rPr lang="en" sz="1400">
                <a:solidFill>
                  <a:srgbClr val="333333"/>
                </a:solidFill>
                <a:latin typeface="Courier New"/>
                <a:ea typeface="Courier New"/>
                <a:cs typeface="Courier New"/>
                <a:sym typeface="Courier New"/>
              </a:rPr>
              <a:t>, </a:t>
            </a:r>
            <a:r>
              <a:rPr lang="en" sz="1400">
                <a:solidFill>
                  <a:srgbClr val="C41A16"/>
                </a:solidFill>
                <a:latin typeface="Courier New"/>
                <a:ea typeface="Courier New"/>
                <a:cs typeface="Courier New"/>
                <a:sym typeface="Courier New"/>
              </a:rPr>
              <a:t>"Alex"</a:t>
            </a:r>
            <a:r>
              <a:rPr lang="en" sz="1400">
                <a:solidFill>
                  <a:srgbClr val="333333"/>
                </a:solidFill>
                <a:latin typeface="Courier New"/>
                <a:ea typeface="Courier New"/>
                <a:cs typeface="Courier New"/>
                <a:sym typeface="Courier New"/>
              </a:rPr>
              <a:t>, </a:t>
            </a:r>
            <a:r>
              <a:rPr lang="en" sz="1400">
                <a:solidFill>
                  <a:srgbClr val="C41A16"/>
                </a:solidFill>
                <a:latin typeface="Courier New"/>
                <a:ea typeface="Courier New"/>
                <a:cs typeface="Courier New"/>
                <a:sym typeface="Courier New"/>
              </a:rPr>
              <a:t>"Brian"</a:t>
            </a:r>
            <a:r>
              <a:rPr lang="en" sz="1400">
                <a:solidFill>
                  <a:srgbClr val="333333"/>
                </a:solidFill>
                <a:latin typeface="Courier New"/>
                <a:ea typeface="Courier New"/>
                <a:cs typeface="Courier New"/>
                <a:sym typeface="Courier New"/>
              </a:rPr>
              <a:t>, </a:t>
            </a:r>
            <a:r>
              <a:rPr lang="en" sz="1400">
                <a:solidFill>
                  <a:srgbClr val="C41A16"/>
                </a:solidFill>
                <a:latin typeface="Courier New"/>
                <a:ea typeface="Courier New"/>
                <a:cs typeface="Courier New"/>
                <a:sym typeface="Courier New"/>
              </a:rPr>
              <a:t>"Jack"</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for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name</a:t>
            </a:r>
            <a:r>
              <a:rPr lang="en" sz="1400">
                <a:solidFill>
                  <a:srgbClr val="333333"/>
                </a:solidFill>
                <a:latin typeface="Courier New"/>
                <a:ea typeface="Courier New"/>
                <a:cs typeface="Courier New"/>
                <a:sym typeface="Courier New"/>
              </a:rPr>
              <a:t> </a:t>
            </a:r>
            <a:r>
              <a:rPr lang="en" sz="1400">
                <a:solidFill>
                  <a:srgbClr val="AA0D91"/>
                </a:solidFill>
                <a:latin typeface="Courier New"/>
                <a:ea typeface="Courier New"/>
                <a:cs typeface="Courier New"/>
                <a:sym typeface="Courier New"/>
              </a:rPr>
              <a:t>in</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names</a:t>
            </a:r>
            <a:r>
              <a:rPr lang="en" sz="1400">
                <a:solidFill>
                  <a:srgbClr val="333333"/>
                </a:solidFill>
                <a:latin typeface="Courier New"/>
                <a:ea typeface="Courier New"/>
                <a:cs typeface="Courier New"/>
                <a:sym typeface="Courier New"/>
              </a:rPr>
              <a:t> {</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print</a:t>
            </a:r>
            <a:r>
              <a:rPr lang="en" sz="1400">
                <a:solidFill>
                  <a:srgbClr val="333333"/>
                </a:solidFill>
                <a:latin typeface="Courier New"/>
                <a:ea typeface="Courier New"/>
                <a:cs typeface="Courier New"/>
                <a:sym typeface="Courier New"/>
              </a:rPr>
              <a:t>(</a:t>
            </a:r>
            <a:r>
              <a:rPr lang="en" sz="1400">
                <a:solidFill>
                  <a:srgbClr val="C41A16"/>
                </a:solidFill>
                <a:latin typeface="Courier New"/>
                <a:ea typeface="Courier New"/>
                <a:cs typeface="Courier New"/>
                <a:sym typeface="Courier New"/>
              </a:rPr>
              <a:t>"Hello, </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name</a:t>
            </a:r>
            <a:r>
              <a:rPr lang="en" sz="1400">
                <a:solidFill>
                  <a:srgbClr val="333333"/>
                </a:solidFill>
                <a:latin typeface="Courier New"/>
                <a:ea typeface="Courier New"/>
                <a:cs typeface="Courier New"/>
                <a:sym typeface="Courier New"/>
              </a:rPr>
              <a:t>)</a:t>
            </a:r>
            <a:r>
              <a:rPr lang="en" sz="1400">
                <a:solidFill>
                  <a:srgbClr val="C41A16"/>
                </a:solidFill>
                <a:latin typeface="Courier New"/>
                <a:ea typeface="Courier New"/>
                <a:cs typeface="Courier New"/>
                <a:sym typeface="Courier New"/>
              </a:rPr>
              <a:t>!"</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Hello, Anna!</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Hello, Alex!</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Hello, Brian</a:t>
            </a:r>
            <a:r>
              <a:rPr lang="en" sz="1400">
                <a:solidFill>
                  <a:srgbClr val="007400"/>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Hello, Jack!</a:t>
            </a:r>
            <a:endParaRPr sz="1400">
              <a:solidFill>
                <a:srgbClr val="007400"/>
              </a:solidFill>
              <a:latin typeface="Courier New"/>
              <a:ea typeface="Courier New"/>
              <a:cs typeface="Courier New"/>
              <a:sym typeface="Courier New"/>
            </a:endParaRPr>
          </a:p>
          <a:p>
            <a:pPr indent="0" lvl="0" marL="457200" marR="101600" rtl="0">
              <a:lnSpc>
                <a:spcPct val="100000"/>
              </a:lnSpc>
              <a:spcBef>
                <a:spcPts val="800"/>
              </a:spcBef>
              <a:spcAft>
                <a:spcPts val="1600"/>
              </a:spcAft>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Shape 7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785" name="Shape 78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800"/>
              </a:spcBef>
              <a:spcAft>
                <a:spcPts val="1600"/>
              </a:spcAft>
              <a:buNone/>
            </a:pPr>
            <a:r>
              <a:rPr lang="en" sz="1400">
                <a:solidFill>
                  <a:srgbClr val="AA0D91"/>
                </a:solidFill>
                <a:highlight>
                  <a:srgbClr val="FFFFFF"/>
                </a:highlight>
                <a:latin typeface="Courier New"/>
                <a:ea typeface="Courier New"/>
                <a:cs typeface="Courier New"/>
                <a:sym typeface="Courier New"/>
              </a:rPr>
              <a:t>let</a:t>
            </a:r>
            <a:r>
              <a:rPr lang="en" sz="1400">
                <a:solidFill>
                  <a:srgbClr val="333333"/>
                </a:solidFill>
                <a:highlight>
                  <a:srgbClr val="FFFFFF"/>
                </a:highlight>
                <a:latin typeface="Courier New"/>
                <a:ea typeface="Courier New"/>
                <a:cs typeface="Courier New"/>
                <a:sym typeface="Courier New"/>
              </a:rPr>
              <a:t> </a:t>
            </a:r>
            <a:r>
              <a:rPr lang="en" sz="1400">
                <a:solidFill>
                  <a:srgbClr val="3F6E74"/>
                </a:solidFill>
                <a:highlight>
                  <a:srgbClr val="FFFFFF"/>
                </a:highlight>
                <a:latin typeface="Courier New"/>
                <a:ea typeface="Courier New"/>
                <a:cs typeface="Courier New"/>
                <a:sym typeface="Courier New"/>
              </a:rPr>
              <a:t>numberOfLegs</a:t>
            </a:r>
            <a:r>
              <a:rPr lang="en" sz="1400">
                <a:solidFill>
                  <a:srgbClr val="333333"/>
                </a:solidFill>
                <a:highlight>
                  <a:srgbClr val="FFFFFF"/>
                </a:highlight>
                <a:latin typeface="Courier New"/>
                <a:ea typeface="Courier New"/>
                <a:cs typeface="Courier New"/>
                <a:sym typeface="Courier New"/>
              </a:rPr>
              <a:t> = [</a:t>
            </a:r>
            <a:r>
              <a:rPr lang="en" sz="1400">
                <a:solidFill>
                  <a:srgbClr val="C41A16"/>
                </a:solidFill>
                <a:highlight>
                  <a:srgbClr val="FFFFFF"/>
                </a:highlight>
                <a:latin typeface="Courier New"/>
                <a:ea typeface="Courier New"/>
                <a:cs typeface="Courier New"/>
                <a:sym typeface="Courier New"/>
              </a:rPr>
              <a:t>"spider"</a:t>
            </a:r>
            <a:r>
              <a:rPr lang="en" sz="1400">
                <a:solidFill>
                  <a:srgbClr val="333333"/>
                </a:solidFill>
                <a:highlight>
                  <a:srgbClr val="FFFFFF"/>
                </a:highlight>
                <a:latin typeface="Courier New"/>
                <a:ea typeface="Courier New"/>
                <a:cs typeface="Courier New"/>
                <a:sym typeface="Courier New"/>
              </a:rPr>
              <a:t>: </a:t>
            </a:r>
            <a:r>
              <a:rPr lang="en" sz="1400">
                <a:solidFill>
                  <a:srgbClr val="1C00CF"/>
                </a:solidFill>
                <a:highlight>
                  <a:srgbClr val="FFFFFF"/>
                </a:highlight>
                <a:latin typeface="Courier New"/>
                <a:ea typeface="Courier New"/>
                <a:cs typeface="Courier New"/>
                <a:sym typeface="Courier New"/>
              </a:rPr>
              <a:t>8</a:t>
            </a:r>
            <a:r>
              <a:rPr lang="en" sz="1400">
                <a:solidFill>
                  <a:srgbClr val="333333"/>
                </a:solidFill>
                <a:highlight>
                  <a:srgbClr val="FFFFFF"/>
                </a:highlight>
                <a:latin typeface="Courier New"/>
                <a:ea typeface="Courier New"/>
                <a:cs typeface="Courier New"/>
                <a:sym typeface="Courier New"/>
              </a:rPr>
              <a:t>, </a:t>
            </a:r>
            <a:r>
              <a:rPr lang="en" sz="1400">
                <a:solidFill>
                  <a:srgbClr val="C41A16"/>
                </a:solidFill>
                <a:highlight>
                  <a:srgbClr val="FFFFFF"/>
                </a:highlight>
                <a:latin typeface="Courier New"/>
                <a:ea typeface="Courier New"/>
                <a:cs typeface="Courier New"/>
                <a:sym typeface="Courier New"/>
              </a:rPr>
              <a:t>"ant"</a:t>
            </a:r>
            <a:r>
              <a:rPr lang="en" sz="1400">
                <a:solidFill>
                  <a:srgbClr val="333333"/>
                </a:solidFill>
                <a:highlight>
                  <a:srgbClr val="FFFFFF"/>
                </a:highlight>
                <a:latin typeface="Courier New"/>
                <a:ea typeface="Courier New"/>
                <a:cs typeface="Courier New"/>
                <a:sym typeface="Courier New"/>
              </a:rPr>
              <a:t>: </a:t>
            </a:r>
            <a:r>
              <a:rPr lang="en" sz="1400">
                <a:solidFill>
                  <a:srgbClr val="1C00CF"/>
                </a:solidFill>
                <a:highlight>
                  <a:srgbClr val="FFFFFF"/>
                </a:highlight>
                <a:latin typeface="Courier New"/>
                <a:ea typeface="Courier New"/>
                <a:cs typeface="Courier New"/>
                <a:sym typeface="Courier New"/>
              </a:rPr>
              <a:t>6</a:t>
            </a:r>
            <a:r>
              <a:rPr lang="en" sz="1400">
                <a:solidFill>
                  <a:srgbClr val="333333"/>
                </a:solidFill>
                <a:highlight>
                  <a:srgbClr val="FFFFFF"/>
                </a:highlight>
                <a:latin typeface="Courier New"/>
                <a:ea typeface="Courier New"/>
                <a:cs typeface="Courier New"/>
                <a:sym typeface="Courier New"/>
              </a:rPr>
              <a:t>, </a:t>
            </a:r>
            <a:r>
              <a:rPr lang="en" sz="1400">
                <a:solidFill>
                  <a:srgbClr val="C41A16"/>
                </a:solidFill>
                <a:highlight>
                  <a:srgbClr val="FFFFFF"/>
                </a:highlight>
                <a:latin typeface="Courier New"/>
                <a:ea typeface="Courier New"/>
                <a:cs typeface="Courier New"/>
                <a:sym typeface="Courier New"/>
              </a:rPr>
              <a:t>"cat"</a:t>
            </a:r>
            <a:r>
              <a:rPr lang="en" sz="1400">
                <a:solidFill>
                  <a:srgbClr val="333333"/>
                </a:solidFill>
                <a:highlight>
                  <a:srgbClr val="FFFFFF"/>
                </a:highlight>
                <a:latin typeface="Courier New"/>
                <a:ea typeface="Courier New"/>
                <a:cs typeface="Courier New"/>
                <a:sym typeface="Courier New"/>
              </a:rPr>
              <a:t>: </a:t>
            </a:r>
            <a:r>
              <a:rPr lang="en" sz="1400">
                <a:solidFill>
                  <a:srgbClr val="1C00CF"/>
                </a:solidFill>
                <a:highlight>
                  <a:srgbClr val="FFFFFF"/>
                </a:highlight>
                <a:latin typeface="Courier New"/>
                <a:ea typeface="Courier New"/>
                <a:cs typeface="Courier New"/>
                <a:sym typeface="Courier New"/>
              </a:rPr>
              <a:t>4</a:t>
            </a:r>
            <a:r>
              <a:rPr lang="en" sz="1400">
                <a:solidFill>
                  <a:srgbClr val="333333"/>
                </a:solidFill>
                <a:highlight>
                  <a:srgbClr val="FFFFFF"/>
                </a:highlight>
                <a:latin typeface="Courier New"/>
                <a:ea typeface="Courier New"/>
                <a:cs typeface="Courier New"/>
                <a:sym typeface="Courier New"/>
              </a:rPr>
              <a:t>]</a:t>
            </a:r>
            <a:br>
              <a:rPr lang="en" sz="1400">
                <a:solidFill>
                  <a:srgbClr val="333333"/>
                </a:solidFill>
                <a:highlight>
                  <a:srgbClr val="FFFFFF"/>
                </a:highlight>
                <a:latin typeface="Courier New"/>
                <a:ea typeface="Courier New"/>
                <a:cs typeface="Courier New"/>
                <a:sym typeface="Courier New"/>
              </a:rPr>
            </a:br>
            <a:r>
              <a:rPr lang="en" sz="1400">
                <a:solidFill>
                  <a:srgbClr val="AA0D91"/>
                </a:solidFill>
                <a:highlight>
                  <a:srgbClr val="FFFFFF"/>
                </a:highlight>
                <a:latin typeface="Courier New"/>
                <a:ea typeface="Courier New"/>
                <a:cs typeface="Courier New"/>
                <a:sym typeface="Courier New"/>
              </a:rPr>
              <a:t>for</a:t>
            </a:r>
            <a:r>
              <a:rPr lang="en" sz="1400">
                <a:solidFill>
                  <a:srgbClr val="333333"/>
                </a:solidFill>
                <a:highlight>
                  <a:srgbClr val="FFFFFF"/>
                </a:highlight>
                <a:latin typeface="Courier New"/>
                <a:ea typeface="Courier New"/>
                <a:cs typeface="Courier New"/>
                <a:sym typeface="Courier New"/>
              </a:rPr>
              <a:t> (</a:t>
            </a:r>
            <a:r>
              <a:rPr lang="en" sz="1400">
                <a:solidFill>
                  <a:srgbClr val="3F6E74"/>
                </a:solidFill>
                <a:highlight>
                  <a:srgbClr val="FFFFFF"/>
                </a:highlight>
                <a:latin typeface="Courier New"/>
                <a:ea typeface="Courier New"/>
                <a:cs typeface="Courier New"/>
                <a:sym typeface="Courier New"/>
              </a:rPr>
              <a:t>animalName</a:t>
            </a:r>
            <a:r>
              <a:rPr lang="en" sz="1400">
                <a:solidFill>
                  <a:srgbClr val="333333"/>
                </a:solidFill>
                <a:highlight>
                  <a:srgbClr val="FFFFFF"/>
                </a:highlight>
                <a:latin typeface="Courier New"/>
                <a:ea typeface="Courier New"/>
                <a:cs typeface="Courier New"/>
                <a:sym typeface="Courier New"/>
              </a:rPr>
              <a:t>, </a:t>
            </a:r>
            <a:r>
              <a:rPr lang="en" sz="1400">
                <a:solidFill>
                  <a:srgbClr val="3F6E74"/>
                </a:solidFill>
                <a:highlight>
                  <a:srgbClr val="FFFFFF"/>
                </a:highlight>
                <a:latin typeface="Courier New"/>
                <a:ea typeface="Courier New"/>
                <a:cs typeface="Courier New"/>
                <a:sym typeface="Courier New"/>
              </a:rPr>
              <a:t>legCount</a:t>
            </a:r>
            <a:r>
              <a:rPr lang="en" sz="1400">
                <a:solidFill>
                  <a:srgbClr val="333333"/>
                </a:solidFill>
                <a:highlight>
                  <a:srgbClr val="FFFFFF"/>
                </a:highlight>
                <a:latin typeface="Courier New"/>
                <a:ea typeface="Courier New"/>
                <a:cs typeface="Courier New"/>
                <a:sym typeface="Courier New"/>
              </a:rPr>
              <a:t>) </a:t>
            </a:r>
            <a:r>
              <a:rPr lang="en" sz="1400">
                <a:solidFill>
                  <a:srgbClr val="AA0D91"/>
                </a:solidFill>
                <a:highlight>
                  <a:srgbClr val="FFFFFF"/>
                </a:highlight>
                <a:latin typeface="Courier New"/>
                <a:ea typeface="Courier New"/>
                <a:cs typeface="Courier New"/>
                <a:sym typeface="Courier New"/>
              </a:rPr>
              <a:t>in</a:t>
            </a:r>
            <a:r>
              <a:rPr lang="en" sz="1400">
                <a:solidFill>
                  <a:srgbClr val="333333"/>
                </a:solidFill>
                <a:highlight>
                  <a:srgbClr val="FFFFFF"/>
                </a:highlight>
                <a:latin typeface="Courier New"/>
                <a:ea typeface="Courier New"/>
                <a:cs typeface="Courier New"/>
                <a:sym typeface="Courier New"/>
              </a:rPr>
              <a:t> </a:t>
            </a:r>
            <a:r>
              <a:rPr lang="en" sz="1400">
                <a:solidFill>
                  <a:srgbClr val="3F6E74"/>
                </a:solidFill>
                <a:highlight>
                  <a:srgbClr val="FFFFFF"/>
                </a:highlight>
                <a:latin typeface="Courier New"/>
                <a:ea typeface="Courier New"/>
                <a:cs typeface="Courier New"/>
                <a:sym typeface="Courier New"/>
              </a:rPr>
              <a:t>numberOfLegs</a:t>
            </a:r>
            <a:r>
              <a:rPr lang="en" sz="1400">
                <a:solidFill>
                  <a:srgbClr val="333333"/>
                </a:solidFill>
                <a:highlight>
                  <a:srgbClr val="FFFFFF"/>
                </a:highlight>
                <a:latin typeface="Courier New"/>
                <a:ea typeface="Courier New"/>
                <a:cs typeface="Courier New"/>
                <a:sym typeface="Courier New"/>
              </a:rPr>
              <a:t> {</a:t>
            </a:r>
            <a:br>
              <a:rPr lang="en" sz="1400">
                <a:solidFill>
                  <a:srgbClr val="333333"/>
                </a:solidFill>
                <a:highlight>
                  <a:srgbClr val="FFFFFF"/>
                </a:highlight>
                <a:latin typeface="Courier New"/>
                <a:ea typeface="Courier New"/>
                <a:cs typeface="Courier New"/>
                <a:sym typeface="Courier New"/>
              </a:rPr>
            </a:br>
            <a:r>
              <a:rPr lang="en" sz="1400">
                <a:solidFill>
                  <a:srgbClr val="333333"/>
                </a:solidFill>
                <a:highlight>
                  <a:srgbClr val="FFFFFF"/>
                </a:highlight>
                <a:latin typeface="Courier New"/>
                <a:ea typeface="Courier New"/>
                <a:cs typeface="Courier New"/>
                <a:sym typeface="Courier New"/>
              </a:rPr>
              <a:t>   </a:t>
            </a:r>
            <a:r>
              <a:rPr lang="en" sz="1400">
                <a:solidFill>
                  <a:srgbClr val="3F6E74"/>
                </a:solidFill>
                <a:highlight>
                  <a:srgbClr val="FFFFFF"/>
                </a:highlight>
                <a:latin typeface="Courier New"/>
                <a:ea typeface="Courier New"/>
                <a:cs typeface="Courier New"/>
                <a:sym typeface="Courier New"/>
              </a:rPr>
              <a:t>print</a:t>
            </a:r>
            <a:r>
              <a:rPr lang="en" sz="1400">
                <a:solidFill>
                  <a:srgbClr val="333333"/>
                </a:solidFill>
                <a:highlight>
                  <a:srgbClr val="FFFFFF"/>
                </a:highlight>
                <a:latin typeface="Courier New"/>
                <a:ea typeface="Courier New"/>
                <a:cs typeface="Courier New"/>
                <a:sym typeface="Courier New"/>
              </a:rPr>
              <a:t>(</a:t>
            </a:r>
            <a:r>
              <a:rPr lang="en" sz="1400">
                <a:solidFill>
                  <a:srgbClr val="C41A16"/>
                </a:solidFill>
                <a:highlight>
                  <a:srgbClr val="FFFFFF"/>
                </a:highlight>
                <a:latin typeface="Courier New"/>
                <a:ea typeface="Courier New"/>
                <a:cs typeface="Courier New"/>
                <a:sym typeface="Courier New"/>
              </a:rPr>
              <a:t>"</a:t>
            </a:r>
            <a:r>
              <a:rPr lang="en" sz="1400">
                <a:solidFill>
                  <a:srgbClr val="333333"/>
                </a:solidFill>
                <a:highlight>
                  <a:srgbClr val="FFFFFF"/>
                </a:highlight>
                <a:latin typeface="Courier New"/>
                <a:ea typeface="Courier New"/>
                <a:cs typeface="Courier New"/>
                <a:sym typeface="Courier New"/>
              </a:rPr>
              <a:t>\(</a:t>
            </a:r>
            <a:r>
              <a:rPr lang="en" sz="1400">
                <a:solidFill>
                  <a:srgbClr val="3F6E74"/>
                </a:solidFill>
                <a:highlight>
                  <a:srgbClr val="FFFFFF"/>
                </a:highlight>
                <a:latin typeface="Courier New"/>
                <a:ea typeface="Courier New"/>
                <a:cs typeface="Courier New"/>
                <a:sym typeface="Courier New"/>
              </a:rPr>
              <a:t>animalName</a:t>
            </a:r>
            <a:r>
              <a:rPr lang="en" sz="1400">
                <a:solidFill>
                  <a:srgbClr val="333333"/>
                </a:solidFill>
                <a:highlight>
                  <a:srgbClr val="FFFFFF"/>
                </a:highlight>
                <a:latin typeface="Courier New"/>
                <a:ea typeface="Courier New"/>
                <a:cs typeface="Courier New"/>
                <a:sym typeface="Courier New"/>
              </a:rPr>
              <a:t>)</a:t>
            </a:r>
            <a:r>
              <a:rPr lang="en" sz="1400">
                <a:solidFill>
                  <a:srgbClr val="C41A16"/>
                </a:solidFill>
                <a:highlight>
                  <a:srgbClr val="FFFFFF"/>
                </a:highlight>
                <a:latin typeface="Courier New"/>
                <a:ea typeface="Courier New"/>
                <a:cs typeface="Courier New"/>
                <a:sym typeface="Courier New"/>
              </a:rPr>
              <a:t>s have </a:t>
            </a:r>
            <a:r>
              <a:rPr lang="en" sz="1400">
                <a:solidFill>
                  <a:srgbClr val="333333"/>
                </a:solidFill>
                <a:highlight>
                  <a:srgbClr val="FFFFFF"/>
                </a:highlight>
                <a:latin typeface="Courier New"/>
                <a:ea typeface="Courier New"/>
                <a:cs typeface="Courier New"/>
                <a:sym typeface="Courier New"/>
              </a:rPr>
              <a:t>\(</a:t>
            </a:r>
            <a:r>
              <a:rPr lang="en" sz="1400">
                <a:solidFill>
                  <a:srgbClr val="3F6E74"/>
                </a:solidFill>
                <a:highlight>
                  <a:srgbClr val="FFFFFF"/>
                </a:highlight>
                <a:latin typeface="Courier New"/>
                <a:ea typeface="Courier New"/>
                <a:cs typeface="Courier New"/>
                <a:sym typeface="Courier New"/>
              </a:rPr>
              <a:t>legCount</a:t>
            </a:r>
            <a:r>
              <a:rPr lang="en" sz="1400">
                <a:solidFill>
                  <a:srgbClr val="333333"/>
                </a:solidFill>
                <a:highlight>
                  <a:srgbClr val="FFFFFF"/>
                </a:highlight>
                <a:latin typeface="Courier New"/>
                <a:ea typeface="Courier New"/>
                <a:cs typeface="Courier New"/>
                <a:sym typeface="Courier New"/>
              </a:rPr>
              <a:t>)</a:t>
            </a:r>
            <a:r>
              <a:rPr lang="en" sz="1400">
                <a:solidFill>
                  <a:srgbClr val="C41A16"/>
                </a:solidFill>
                <a:highlight>
                  <a:srgbClr val="FFFFFF"/>
                </a:highlight>
                <a:latin typeface="Courier New"/>
                <a:ea typeface="Courier New"/>
                <a:cs typeface="Courier New"/>
                <a:sym typeface="Courier New"/>
              </a:rPr>
              <a:t> legs"</a:t>
            </a:r>
            <a:r>
              <a:rPr lang="en" sz="1400">
                <a:solidFill>
                  <a:srgbClr val="333333"/>
                </a:solidFill>
                <a:highlight>
                  <a:srgbClr val="FFFFFF"/>
                </a:highlight>
                <a:latin typeface="Courier New"/>
                <a:ea typeface="Courier New"/>
                <a:cs typeface="Courier New"/>
                <a:sym typeface="Courier New"/>
              </a:rPr>
              <a:t>)</a:t>
            </a:r>
            <a:br>
              <a:rPr lang="en" sz="1400">
                <a:solidFill>
                  <a:srgbClr val="333333"/>
                </a:solidFill>
                <a:highlight>
                  <a:srgbClr val="FFFFFF"/>
                </a:highlight>
                <a:latin typeface="Courier New"/>
                <a:ea typeface="Courier New"/>
                <a:cs typeface="Courier New"/>
                <a:sym typeface="Courier New"/>
              </a:rPr>
            </a:br>
            <a:r>
              <a:rPr lang="en" sz="1400">
                <a:solidFill>
                  <a:srgbClr val="333333"/>
                </a:solidFill>
                <a:highlight>
                  <a:srgbClr val="FFFFFF"/>
                </a:highlight>
                <a:latin typeface="Courier New"/>
                <a:ea typeface="Courier New"/>
                <a:cs typeface="Courier New"/>
                <a:sym typeface="Courier New"/>
              </a:rPr>
              <a:t>}</a:t>
            </a:r>
            <a:br>
              <a:rPr lang="en" sz="1400">
                <a:solidFill>
                  <a:srgbClr val="333333"/>
                </a:solidFill>
                <a:highlight>
                  <a:srgbClr val="FFFFFF"/>
                </a:highlight>
                <a:latin typeface="Courier New"/>
                <a:ea typeface="Courier New"/>
                <a:cs typeface="Courier New"/>
                <a:sym typeface="Courier New"/>
              </a:rPr>
            </a:br>
            <a:r>
              <a:rPr lang="en" sz="1400">
                <a:solidFill>
                  <a:srgbClr val="007400"/>
                </a:solidFill>
                <a:highlight>
                  <a:srgbClr val="FFFFFF"/>
                </a:highlight>
                <a:latin typeface="Courier New"/>
                <a:ea typeface="Courier New"/>
                <a:cs typeface="Courier New"/>
                <a:sym typeface="Courier New"/>
              </a:rPr>
              <a:t>// ants have 6 legs</a:t>
            </a:r>
            <a:br>
              <a:rPr lang="en" sz="1400">
                <a:solidFill>
                  <a:srgbClr val="333333"/>
                </a:solidFill>
                <a:highlight>
                  <a:srgbClr val="FFFFFF"/>
                </a:highlight>
                <a:latin typeface="Courier New"/>
                <a:ea typeface="Courier New"/>
                <a:cs typeface="Courier New"/>
                <a:sym typeface="Courier New"/>
              </a:rPr>
            </a:br>
            <a:r>
              <a:rPr lang="en" sz="1400">
                <a:solidFill>
                  <a:srgbClr val="007400"/>
                </a:solidFill>
                <a:highlight>
                  <a:srgbClr val="FFFFFF"/>
                </a:highlight>
                <a:latin typeface="Courier New"/>
                <a:ea typeface="Courier New"/>
                <a:cs typeface="Courier New"/>
                <a:sym typeface="Courier New"/>
              </a:rPr>
              <a:t>// cats have 4 legs</a:t>
            </a:r>
            <a:br>
              <a:rPr lang="en" sz="1400">
                <a:solidFill>
                  <a:srgbClr val="333333"/>
                </a:solidFill>
                <a:highlight>
                  <a:srgbClr val="FFFFFF"/>
                </a:highlight>
                <a:latin typeface="Courier New"/>
                <a:ea typeface="Courier New"/>
                <a:cs typeface="Courier New"/>
                <a:sym typeface="Courier New"/>
              </a:rPr>
            </a:br>
            <a:r>
              <a:rPr lang="en" sz="1400">
                <a:solidFill>
                  <a:srgbClr val="007400"/>
                </a:solidFill>
                <a:highlight>
                  <a:srgbClr val="FFFFFF"/>
                </a:highlight>
                <a:latin typeface="Courier New"/>
                <a:ea typeface="Courier New"/>
                <a:cs typeface="Courier New"/>
                <a:sym typeface="Courier New"/>
              </a:rPr>
              <a:t>// spiders have 8 legs</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9" name="Shape 789"/>
        <p:cNvGrpSpPr/>
        <p:nvPr/>
      </p:nvGrpSpPr>
      <p:grpSpPr>
        <a:xfrm>
          <a:off x="0" y="0"/>
          <a:ext cx="0" cy="0"/>
          <a:chOff x="0" y="0"/>
          <a:chExt cx="0" cy="0"/>
        </a:xfrm>
      </p:grpSpPr>
      <p:sp>
        <p:nvSpPr>
          <p:cNvPr id="790" name="Shape 7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791" name="Shape 79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700"/>
              </a:spcBef>
              <a:spcAft>
                <a:spcPts val="0"/>
              </a:spcAft>
              <a:buNone/>
            </a:pPr>
            <a:r>
              <a:rPr lang="en" sz="1400">
                <a:solidFill>
                  <a:srgbClr val="AA0D91"/>
                </a:solidFill>
                <a:latin typeface="Courier New"/>
                <a:ea typeface="Courier New"/>
                <a:cs typeface="Courier New"/>
                <a:sym typeface="Courier New"/>
              </a:rPr>
              <a:t>for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index</a:t>
            </a:r>
            <a:r>
              <a:rPr lang="en" sz="1400">
                <a:solidFill>
                  <a:srgbClr val="333333"/>
                </a:solidFill>
                <a:latin typeface="Courier New"/>
                <a:ea typeface="Courier New"/>
                <a:cs typeface="Courier New"/>
                <a:sym typeface="Courier New"/>
              </a:rPr>
              <a:t> </a:t>
            </a:r>
            <a:r>
              <a:rPr lang="en" sz="1400">
                <a:solidFill>
                  <a:srgbClr val="AA0D91"/>
                </a:solidFill>
                <a:latin typeface="Courier New"/>
                <a:ea typeface="Courier New"/>
                <a:cs typeface="Courier New"/>
                <a:sym typeface="Courier New"/>
              </a:rPr>
              <a:t>in</a:t>
            </a:r>
            <a:r>
              <a:rPr lang="en" sz="1400">
                <a:solidFill>
                  <a:srgbClr val="333333"/>
                </a:solidFill>
                <a:latin typeface="Courier New"/>
                <a:ea typeface="Courier New"/>
                <a:cs typeface="Courier New"/>
                <a:sym typeface="Courier New"/>
              </a:rPr>
              <a:t> </a:t>
            </a:r>
            <a:r>
              <a:rPr lang="en" sz="1400">
                <a:solidFill>
                  <a:srgbClr val="1C00CF"/>
                </a:solidFill>
                <a:latin typeface="Courier New"/>
                <a:ea typeface="Courier New"/>
                <a:cs typeface="Courier New"/>
                <a:sym typeface="Courier New"/>
              </a:rPr>
              <a:t>1</a:t>
            </a:r>
            <a:r>
              <a:rPr lang="en" sz="1400">
                <a:solidFill>
                  <a:srgbClr val="333333"/>
                </a:solidFill>
                <a:latin typeface="Courier New"/>
                <a:ea typeface="Courier New"/>
                <a:cs typeface="Courier New"/>
                <a:sym typeface="Courier New"/>
              </a:rPr>
              <a:t>...</a:t>
            </a:r>
            <a:r>
              <a:rPr lang="en" sz="1400">
                <a:solidFill>
                  <a:srgbClr val="1C00CF"/>
                </a:solidFill>
                <a:latin typeface="Courier New"/>
                <a:ea typeface="Courier New"/>
                <a:cs typeface="Courier New"/>
                <a:sym typeface="Courier New"/>
              </a:rPr>
              <a:t>5</a:t>
            </a:r>
            <a:r>
              <a:rPr lang="en" sz="1400">
                <a:solidFill>
                  <a:srgbClr val="333333"/>
                </a:solidFill>
                <a:latin typeface="Courier New"/>
                <a:ea typeface="Courier New"/>
                <a:cs typeface="Courier New"/>
                <a:sym typeface="Courier New"/>
              </a:rPr>
              <a:t> {</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print</a:t>
            </a:r>
            <a:r>
              <a:rPr lang="en" sz="1400">
                <a:solidFill>
                  <a:srgbClr val="333333"/>
                </a:solidFill>
                <a:latin typeface="Courier New"/>
                <a:ea typeface="Courier New"/>
                <a:cs typeface="Courier New"/>
                <a:sym typeface="Courier New"/>
              </a:rPr>
              <a:t>(</a:t>
            </a:r>
            <a:r>
              <a:rPr lang="en" sz="1400">
                <a:solidFill>
                  <a:srgbClr val="C41A16"/>
                </a:solidFill>
                <a:latin typeface="Courier New"/>
                <a:ea typeface="Courier New"/>
                <a:cs typeface="Courier New"/>
                <a:sym typeface="Courier New"/>
              </a:rPr>
              <a:t>"</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index</a:t>
            </a:r>
            <a:r>
              <a:rPr lang="en" sz="1400">
                <a:solidFill>
                  <a:srgbClr val="333333"/>
                </a:solidFill>
                <a:latin typeface="Courier New"/>
                <a:ea typeface="Courier New"/>
                <a:cs typeface="Courier New"/>
                <a:sym typeface="Courier New"/>
              </a:rPr>
              <a:t>)</a:t>
            </a:r>
            <a:r>
              <a:rPr lang="en" sz="1400">
                <a:solidFill>
                  <a:srgbClr val="C41A16"/>
                </a:solidFill>
                <a:latin typeface="Courier New"/>
                <a:ea typeface="Courier New"/>
                <a:cs typeface="Courier New"/>
                <a:sym typeface="Courier New"/>
              </a:rPr>
              <a:t> times 5 is </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index</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5</a:t>
            </a:r>
            <a:r>
              <a:rPr lang="en" sz="1400">
                <a:solidFill>
                  <a:srgbClr val="333333"/>
                </a:solidFill>
                <a:latin typeface="Courier New"/>
                <a:ea typeface="Courier New"/>
                <a:cs typeface="Courier New"/>
                <a:sym typeface="Courier New"/>
              </a:rPr>
              <a:t>)</a:t>
            </a:r>
            <a:r>
              <a:rPr lang="en" sz="1400">
                <a:solidFill>
                  <a:srgbClr val="C41A16"/>
                </a:solidFill>
                <a:latin typeface="Courier New"/>
                <a:ea typeface="Courier New"/>
                <a:cs typeface="Courier New"/>
                <a:sym typeface="Courier New"/>
              </a:rPr>
              <a:t>"</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1 times 5 is 5</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2 times 5 is 10</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3 times 5 is 15</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4 times 5 is 20</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5 times 5 is 25</a:t>
            </a:r>
            <a:endParaRPr sz="1400">
              <a:solidFill>
                <a:srgbClr val="333333"/>
              </a:solidFill>
              <a:latin typeface="Courier New"/>
              <a:ea typeface="Courier New"/>
              <a:cs typeface="Courier New"/>
              <a:sym typeface="Courier New"/>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sp>
        <p:nvSpPr>
          <p:cNvPr id="796" name="Shape 7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797" name="Shape 797"/>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base</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3</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power</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10</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answer</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for</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_</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power</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answer</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base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base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to the power of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power</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is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answer</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"3 to the power of 10 is 59049"</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sp>
        <p:nvSpPr>
          <p:cNvPr id="802" name="Shape 8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803" name="Shape 803"/>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minutes</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60</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for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tickMark</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..&lt;</a:t>
            </a:r>
            <a:r>
              <a:rPr lang="en" sz="1200">
                <a:solidFill>
                  <a:srgbClr val="3F6E74"/>
                </a:solidFill>
                <a:latin typeface="Courier New"/>
                <a:ea typeface="Courier New"/>
                <a:cs typeface="Courier New"/>
                <a:sym typeface="Courier New"/>
              </a:rPr>
              <a:t>minutes</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render the tick mark each minute (60 times)</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a:p>
            <a:pPr indent="-311150" lvl="0" marL="457200" rtl="0">
              <a:lnSpc>
                <a:spcPct val="100000"/>
              </a:lnSpc>
              <a:spcBef>
                <a:spcPts val="0"/>
              </a:spcBef>
              <a:spcAft>
                <a:spcPts val="0"/>
              </a:spcAft>
              <a:buClr>
                <a:srgbClr val="333333"/>
              </a:buClr>
              <a:buSzPts val="1300"/>
              <a:buChar char="●"/>
            </a:pPr>
            <a:r>
              <a:rPr lang="en">
                <a:solidFill>
                  <a:srgbClr val="666666"/>
                </a:solidFill>
                <a:highlight>
                  <a:srgbClr val="FFFFFF"/>
                </a:highlight>
              </a:rPr>
              <a:t>stride(from:to:by:)</a:t>
            </a:r>
            <a:endParaRPr>
              <a:solidFill>
                <a:srgbClr val="333333"/>
              </a:solidFill>
            </a:endParaRPr>
          </a:p>
          <a:p>
            <a:pPr indent="0" lvl="0" marL="457200" marR="101600" rtl="0">
              <a:lnSpc>
                <a:spcPct val="100000"/>
              </a:lnSpc>
              <a:spcBef>
                <a:spcPts val="700"/>
              </a:spcBef>
              <a:spcAft>
                <a:spcPts val="0"/>
              </a:spcAft>
              <a:buNone/>
            </a:pPr>
            <a:r>
              <a:rPr lang="en" sz="1050">
                <a:solidFill>
                  <a:srgbClr val="AA0D91"/>
                </a:solidFill>
                <a:latin typeface="Courier New"/>
                <a:ea typeface="Courier New"/>
                <a:cs typeface="Courier New"/>
                <a:sym typeface="Courier New"/>
              </a:rPr>
              <a:t>l</a:t>
            </a:r>
            <a:r>
              <a:rPr lang="en" sz="1200">
                <a:solidFill>
                  <a:srgbClr val="AA0D91"/>
                </a:solidFill>
                <a:latin typeface="Courier New"/>
                <a:ea typeface="Courier New"/>
                <a:cs typeface="Courier New"/>
                <a:sym typeface="Courier New"/>
              </a:rPr>
              <a:t>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minuteInterval</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5</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for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tickMark</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a:t>
            </a:r>
            <a:r>
              <a:rPr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stride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from</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to</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minutes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by</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minuteInterval</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render the tick mark every 5 minutes (0, 5, 10, 15 ... 45, 50, 55)</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Numeric Literals</a:t>
            </a:r>
            <a:endParaRPr/>
          </a:p>
        </p:txBody>
      </p:sp>
      <p:sp>
        <p:nvSpPr>
          <p:cNvPr id="153" name="Shape 153"/>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solidFill>
                  <a:srgbClr val="333333"/>
                </a:solidFill>
              </a:rPr>
              <a:t>Integer literals</a:t>
            </a:r>
            <a:endParaRPr>
              <a:solidFill>
                <a:srgbClr val="333333"/>
              </a:solidFill>
            </a:endParaRPr>
          </a:p>
          <a:p>
            <a:pPr indent="-298450" lvl="1" marL="914400" rtl="0">
              <a:spcBef>
                <a:spcPts val="0"/>
              </a:spcBef>
              <a:spcAft>
                <a:spcPts val="0"/>
              </a:spcAft>
              <a:buSzPts val="1100"/>
              <a:buChar char="○"/>
            </a:pPr>
            <a:r>
              <a:rPr lang="en">
                <a:solidFill>
                  <a:srgbClr val="333333"/>
                </a:solidFill>
              </a:rPr>
              <a:t>A </a:t>
            </a:r>
            <a:r>
              <a:rPr i="1" lang="en">
                <a:solidFill>
                  <a:srgbClr val="333333"/>
                </a:solidFill>
              </a:rPr>
              <a:t>decimal</a:t>
            </a:r>
            <a:r>
              <a:rPr lang="en">
                <a:solidFill>
                  <a:srgbClr val="333333"/>
                </a:solidFill>
              </a:rPr>
              <a:t> number, with no prefix</a:t>
            </a:r>
            <a:endParaRPr>
              <a:solidFill>
                <a:srgbClr val="333333"/>
              </a:solidFill>
            </a:endParaRPr>
          </a:p>
          <a:p>
            <a:pPr indent="-298450" lvl="1" marL="914400" rtl="0">
              <a:spcBef>
                <a:spcPts val="0"/>
              </a:spcBef>
              <a:spcAft>
                <a:spcPts val="0"/>
              </a:spcAft>
              <a:buClr>
                <a:srgbClr val="333333"/>
              </a:buClr>
              <a:buSzPts val="1100"/>
              <a:buFont typeface="Arial"/>
              <a:buChar char="○"/>
            </a:pPr>
            <a:r>
              <a:rPr lang="en">
                <a:solidFill>
                  <a:srgbClr val="333333"/>
                </a:solidFill>
              </a:rPr>
              <a:t>A </a:t>
            </a:r>
            <a:r>
              <a:rPr i="1" lang="en">
                <a:solidFill>
                  <a:srgbClr val="333333"/>
                </a:solidFill>
              </a:rPr>
              <a:t>binary</a:t>
            </a:r>
            <a:r>
              <a:rPr lang="en">
                <a:solidFill>
                  <a:srgbClr val="333333"/>
                </a:solidFill>
              </a:rPr>
              <a:t> number, with a </a:t>
            </a:r>
            <a:r>
              <a:rPr lang="en">
                <a:solidFill>
                  <a:srgbClr val="666666"/>
                </a:solidFill>
              </a:rPr>
              <a:t>0b</a:t>
            </a:r>
            <a:r>
              <a:rPr lang="en">
                <a:solidFill>
                  <a:srgbClr val="333333"/>
                </a:solidFill>
              </a:rPr>
              <a:t> prefix</a:t>
            </a:r>
            <a:endParaRPr>
              <a:solidFill>
                <a:srgbClr val="333333"/>
              </a:solidFill>
            </a:endParaRPr>
          </a:p>
          <a:p>
            <a:pPr indent="-298450" lvl="1" marL="914400" rtl="0">
              <a:spcBef>
                <a:spcPts val="0"/>
              </a:spcBef>
              <a:spcAft>
                <a:spcPts val="0"/>
              </a:spcAft>
              <a:buClr>
                <a:srgbClr val="333333"/>
              </a:buClr>
              <a:buSzPts val="1100"/>
              <a:buFont typeface="Arial"/>
              <a:buChar char="○"/>
            </a:pPr>
            <a:r>
              <a:rPr lang="en">
                <a:solidFill>
                  <a:srgbClr val="333333"/>
                </a:solidFill>
              </a:rPr>
              <a:t>An </a:t>
            </a:r>
            <a:r>
              <a:rPr i="1" lang="en">
                <a:solidFill>
                  <a:srgbClr val="333333"/>
                </a:solidFill>
              </a:rPr>
              <a:t>octal</a:t>
            </a:r>
            <a:r>
              <a:rPr lang="en">
                <a:solidFill>
                  <a:srgbClr val="333333"/>
                </a:solidFill>
              </a:rPr>
              <a:t> number, with a </a:t>
            </a:r>
            <a:r>
              <a:rPr lang="en">
                <a:solidFill>
                  <a:srgbClr val="666666"/>
                </a:solidFill>
              </a:rPr>
              <a:t>0o</a:t>
            </a:r>
            <a:r>
              <a:rPr lang="en">
                <a:solidFill>
                  <a:srgbClr val="333333"/>
                </a:solidFill>
              </a:rPr>
              <a:t> prefix</a:t>
            </a:r>
            <a:endParaRPr>
              <a:solidFill>
                <a:srgbClr val="333333"/>
              </a:solidFill>
            </a:endParaRPr>
          </a:p>
          <a:p>
            <a:pPr indent="-298450" lvl="1" marL="914400" rtl="0">
              <a:spcBef>
                <a:spcPts val="0"/>
              </a:spcBef>
              <a:spcAft>
                <a:spcPts val="0"/>
              </a:spcAft>
              <a:buClr>
                <a:srgbClr val="333333"/>
              </a:buClr>
              <a:buSzPts val="1100"/>
              <a:buFont typeface="Arial"/>
              <a:buChar char="○"/>
            </a:pPr>
            <a:r>
              <a:rPr lang="en">
                <a:solidFill>
                  <a:srgbClr val="333333"/>
                </a:solidFill>
              </a:rPr>
              <a:t>A </a:t>
            </a:r>
            <a:r>
              <a:rPr i="1" lang="en">
                <a:solidFill>
                  <a:srgbClr val="333333"/>
                </a:solidFill>
              </a:rPr>
              <a:t>hexadecimal</a:t>
            </a:r>
            <a:r>
              <a:rPr lang="en">
                <a:solidFill>
                  <a:srgbClr val="333333"/>
                </a:solidFill>
              </a:rPr>
              <a:t> number, with a </a:t>
            </a:r>
            <a:r>
              <a:rPr lang="en">
                <a:solidFill>
                  <a:srgbClr val="666666"/>
                </a:solidFill>
              </a:rPr>
              <a:t>0x</a:t>
            </a:r>
            <a:r>
              <a:rPr lang="en">
                <a:solidFill>
                  <a:srgbClr val="333333"/>
                </a:solidFill>
              </a:rPr>
              <a:t> prefix</a:t>
            </a:r>
            <a:endParaRPr>
              <a:solidFill>
                <a:srgbClr val="333333"/>
              </a:solidFill>
            </a:endParaRPr>
          </a:p>
          <a:p>
            <a:pPr indent="0" lvl="0" marL="457200" marR="101600" rtl="0">
              <a:lnSpc>
                <a:spcPct val="100000"/>
              </a:lnSpc>
              <a:spcBef>
                <a:spcPts val="110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decimalInteger</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17</a:t>
            </a:r>
            <a:endParaRPr sz="14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binaryInteger</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0b10001</a:t>
            </a: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17 in binary notation</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octalInteger</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0o21</a:t>
            </a: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17 in octal notation</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hexadecimalInteger</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0x11</a:t>
            </a: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17 in hexadecimal notation</a:t>
            </a:r>
            <a:endParaRPr sz="1400">
              <a:solidFill>
                <a:srgbClr val="007400"/>
              </a:solidFill>
              <a:latin typeface="Courier New"/>
              <a:ea typeface="Courier New"/>
              <a:cs typeface="Courier New"/>
              <a:sym typeface="Courier New"/>
            </a:endParaRPr>
          </a:p>
          <a:p>
            <a:pPr indent="0" lvl="0" marL="457200" rtl="0">
              <a:spcBef>
                <a:spcPts val="0"/>
              </a:spcBef>
              <a:spcAft>
                <a:spcPts val="1600"/>
              </a:spcAft>
              <a:buNone/>
            </a:pPr>
            <a:r>
              <a:t/>
            </a:r>
            <a:endParaRPr>
              <a:solidFill>
                <a:srgbClr val="333333"/>
              </a:solidFill>
              <a:highlight>
                <a:srgbClr val="FFFFFF"/>
              </a:highlight>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Shape 8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809" name="Shape 809"/>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666666"/>
                </a:solidFill>
                <a:highlight>
                  <a:srgbClr val="FFFFFF"/>
                </a:highlight>
              </a:rPr>
              <a:t>stride(from:thorugh:by:)</a:t>
            </a:r>
            <a:endParaRPr>
              <a:solidFill>
                <a:srgbClr val="666666"/>
              </a:solidFill>
              <a:highlight>
                <a:srgbClr val="FFFFFF"/>
              </a:highlight>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hours</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12</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hourInterval</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3</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for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tickMark</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stride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from</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3</a:t>
            </a:r>
            <a:r>
              <a:rPr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through</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hours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by</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hourInterval</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render the tick mark every 3 hours (3, 6, 9, 12)</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Shape 8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While</a:t>
            </a:r>
            <a:r>
              <a:rPr lang="en">
                <a:solidFill>
                  <a:srgbClr val="333333"/>
                </a:solidFill>
              </a:rPr>
              <a:t> Loops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815" name="Shape 81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While</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while</a:t>
            </a:r>
            <a:r>
              <a:rPr lang="en" sz="1200">
                <a:solidFill>
                  <a:srgbClr val="333333"/>
                </a:solidFill>
                <a:latin typeface="Courier New"/>
                <a:ea typeface="Courier New"/>
                <a:cs typeface="Courier New"/>
                <a:sym typeface="Courier New"/>
              </a:rPr>
              <a:t> </a:t>
            </a:r>
            <a:r>
              <a:rPr lang="en" sz="1200">
                <a:solidFill>
                  <a:srgbClr val="000000"/>
                </a:solidFill>
                <a:highlight>
                  <a:srgbClr val="E9EFFA"/>
                </a:highlight>
                <a:latin typeface="Courier New"/>
                <a:ea typeface="Courier New"/>
                <a:cs typeface="Courier New"/>
                <a:sym typeface="Courier New"/>
              </a:rPr>
              <a:t>condition</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0000"/>
                </a:solidFill>
                <a:highlight>
                  <a:srgbClr val="E9EFFA"/>
                </a:highlight>
                <a:latin typeface="Courier New"/>
                <a:ea typeface="Courier New"/>
                <a:cs typeface="Courier New"/>
                <a:sym typeface="Courier New"/>
              </a:rPr>
              <a:t>statements</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9" name="Shape 819"/>
        <p:cNvGrpSpPr/>
        <p:nvPr/>
      </p:nvGrpSpPr>
      <p:grpSpPr>
        <a:xfrm>
          <a:off x="0" y="0"/>
          <a:ext cx="0" cy="0"/>
          <a:chOff x="0" y="0"/>
          <a:chExt cx="0" cy="0"/>
        </a:xfrm>
      </p:grpSpPr>
      <p:sp>
        <p:nvSpPr>
          <p:cNvPr id="820" name="Shape 8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While Loops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821" name="Shape 82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Repeat-</a:t>
            </a:r>
            <a:r>
              <a:rPr lang="en">
                <a:solidFill>
                  <a:srgbClr val="333333"/>
                </a:solidFill>
              </a:rPr>
              <a:t>While</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highlight>
                  <a:srgbClr val="FFFFFF"/>
                </a:highlight>
                <a:latin typeface="Courier New"/>
                <a:ea typeface="Courier New"/>
                <a:cs typeface="Courier New"/>
                <a:sym typeface="Courier New"/>
              </a:rPr>
              <a:t>repeat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0000"/>
                </a:solidFill>
                <a:highlight>
                  <a:srgbClr val="E9EFFA"/>
                </a:highlight>
                <a:latin typeface="Courier New"/>
                <a:ea typeface="Courier New"/>
                <a:cs typeface="Courier New"/>
                <a:sym typeface="Courier New"/>
              </a:rPr>
              <a:t>statements</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while </a:t>
            </a:r>
            <a:r>
              <a:rPr lang="en" sz="1200">
                <a:solidFill>
                  <a:srgbClr val="000000"/>
                </a:solidFill>
                <a:highlight>
                  <a:srgbClr val="E9EFFA"/>
                </a:highlight>
                <a:latin typeface="Courier New"/>
                <a:ea typeface="Courier New"/>
                <a:cs typeface="Courier New"/>
                <a:sym typeface="Courier New"/>
              </a:rPr>
              <a:t>condition</a:t>
            </a:r>
            <a:endParaRPr sz="1200">
              <a:solidFill>
                <a:srgbClr val="333333"/>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5" name="Shape 825"/>
        <p:cNvGrpSpPr/>
        <p:nvPr/>
      </p:nvGrpSpPr>
      <p:grpSpPr>
        <a:xfrm>
          <a:off x="0" y="0"/>
          <a:ext cx="0" cy="0"/>
          <a:chOff x="0" y="0"/>
          <a:chExt cx="0" cy="0"/>
        </a:xfrm>
      </p:grpSpPr>
      <p:sp>
        <p:nvSpPr>
          <p:cNvPr id="826" name="Shape 8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Conditional Statements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827" name="Shape 827"/>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If</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temperatureInFahrenheit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30</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temperatureInFahrenheit</a:t>
            </a:r>
            <a:r>
              <a:rPr lang="en" sz="1200">
                <a:solidFill>
                  <a:srgbClr val="333333"/>
                </a:solidFill>
                <a:latin typeface="Courier New"/>
                <a:ea typeface="Courier New"/>
                <a:cs typeface="Courier New"/>
                <a:sym typeface="Courier New"/>
              </a:rPr>
              <a:t> &lt;= </a:t>
            </a:r>
            <a:r>
              <a:rPr lang="en" sz="1200">
                <a:solidFill>
                  <a:srgbClr val="1C00CF"/>
                </a:solidFill>
                <a:latin typeface="Courier New"/>
                <a:ea typeface="Courier New"/>
                <a:cs typeface="Courier New"/>
                <a:sym typeface="Courier New"/>
              </a:rPr>
              <a:t>32</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"It's very cold. Consider wearing a scarf."</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"It's very cold. Consider wearing a scarf."</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1" name="Shape 831"/>
        <p:cNvGrpSpPr/>
        <p:nvPr/>
      </p:nvGrpSpPr>
      <p:grpSpPr>
        <a:xfrm>
          <a:off x="0" y="0"/>
          <a:ext cx="0" cy="0"/>
          <a:chOff x="0" y="0"/>
          <a:chExt cx="0" cy="0"/>
        </a:xfrm>
      </p:grpSpPr>
      <p:sp>
        <p:nvSpPr>
          <p:cNvPr id="832" name="Shape 8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833" name="Shape 833"/>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Switch</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switch</a:t>
            </a:r>
            <a:r>
              <a:rPr lang="en" sz="1200">
                <a:solidFill>
                  <a:srgbClr val="333333"/>
                </a:solidFill>
                <a:latin typeface="Courier New"/>
                <a:ea typeface="Courier New"/>
                <a:cs typeface="Courier New"/>
                <a:sym typeface="Courier New"/>
              </a:rPr>
              <a:t> </a:t>
            </a:r>
            <a:r>
              <a:rPr lang="en" sz="1200">
                <a:solidFill>
                  <a:srgbClr val="000000"/>
                </a:solidFill>
                <a:highlight>
                  <a:srgbClr val="E9EFFA"/>
                </a:highlight>
                <a:latin typeface="Courier New"/>
                <a:ea typeface="Courier New"/>
                <a:cs typeface="Courier New"/>
                <a:sym typeface="Courier New"/>
              </a:rPr>
              <a:t>some value to consider</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000000"/>
                </a:solidFill>
                <a:highlight>
                  <a:srgbClr val="E9EFFA"/>
                </a:highlight>
                <a:latin typeface="Courier New"/>
                <a:ea typeface="Courier New"/>
                <a:cs typeface="Courier New"/>
                <a:sym typeface="Courier New"/>
              </a:rPr>
              <a:t>value 1</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0000"/>
                </a:solidFill>
                <a:highlight>
                  <a:srgbClr val="E9EFFA"/>
                </a:highlight>
                <a:latin typeface="Courier New"/>
                <a:ea typeface="Courier New"/>
                <a:cs typeface="Courier New"/>
                <a:sym typeface="Courier New"/>
              </a:rPr>
              <a:t>respond to value 1</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000000"/>
                </a:solidFill>
                <a:highlight>
                  <a:srgbClr val="E9EFFA"/>
                </a:highlight>
                <a:latin typeface="Courier New"/>
                <a:ea typeface="Courier New"/>
                <a:cs typeface="Courier New"/>
                <a:sym typeface="Courier New"/>
              </a:rPr>
              <a:t>value 2</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0000"/>
                </a:solidFill>
                <a:highlight>
                  <a:srgbClr val="E9EFFA"/>
                </a:highlight>
                <a:latin typeface="Courier New"/>
                <a:ea typeface="Courier New"/>
                <a:cs typeface="Courier New"/>
                <a:sym typeface="Courier New"/>
              </a:rPr>
              <a:t>value 3</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0000"/>
                </a:solidFill>
                <a:highlight>
                  <a:srgbClr val="E9EFFA"/>
                </a:highlight>
                <a:latin typeface="Courier New"/>
                <a:ea typeface="Courier New"/>
                <a:cs typeface="Courier New"/>
                <a:sym typeface="Courier New"/>
              </a:rPr>
              <a:t>respond to value 2 or 3</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default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0000"/>
                </a:solidFill>
                <a:highlight>
                  <a:srgbClr val="E9EFFA"/>
                </a:highlight>
                <a:latin typeface="Courier New"/>
                <a:ea typeface="Courier New"/>
                <a:cs typeface="Courier New"/>
                <a:sym typeface="Courier New"/>
              </a:rPr>
              <a:t>otherwise, do something else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7" name="Shape 837"/>
        <p:cNvGrpSpPr/>
        <p:nvPr/>
      </p:nvGrpSpPr>
      <p:grpSpPr>
        <a:xfrm>
          <a:off x="0" y="0"/>
          <a:ext cx="0" cy="0"/>
          <a:chOff x="0" y="0"/>
          <a:chExt cx="0" cy="0"/>
        </a:xfrm>
      </p:grpSpPr>
      <p:sp>
        <p:nvSpPr>
          <p:cNvPr id="838" name="Shape 8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839" name="Shape 839"/>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20000"/>
              </a:lnSpc>
              <a:spcBef>
                <a:spcPts val="0"/>
              </a:spcBef>
              <a:spcAft>
                <a:spcPts val="0"/>
              </a:spcAft>
              <a:buClr>
                <a:srgbClr val="333333"/>
              </a:buClr>
              <a:buSzPts val="1300"/>
              <a:buChar char="●"/>
            </a:pPr>
            <a:r>
              <a:rPr lang="en">
                <a:solidFill>
                  <a:srgbClr val="333333"/>
                </a:solidFill>
              </a:rPr>
              <a:t>No Implicit Fallthrough</a:t>
            </a:r>
            <a:endParaRPr>
              <a:solidFill>
                <a:srgbClr val="333333"/>
              </a:solidFill>
            </a:endParaRPr>
          </a:p>
          <a:p>
            <a:pPr indent="0" lvl="0" marL="457200" marR="101600" rtl="0">
              <a:lnSpc>
                <a:spcPct val="100000"/>
              </a:lnSpc>
              <a:spcBef>
                <a:spcPts val="6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anotherCharacter</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Character</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"a"</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switch</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anotherCharacter</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Invalid, the case has an empty body</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 letter A"</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default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"Not the letter A"</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This will report a compile-time error.</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Shape 8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845" name="Shape 84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2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6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anotherCharacter</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Character</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"a"</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switch</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anotherCharacter</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b="1" lang="en" sz="1200">
                <a:solidFill>
                  <a:srgbClr val="AA0D91"/>
                </a:solidFill>
                <a:latin typeface="Courier New"/>
                <a:ea typeface="Courier New"/>
                <a:cs typeface="Courier New"/>
                <a:sym typeface="Courier New"/>
              </a:rPr>
              <a:t>case</a:t>
            </a:r>
            <a:r>
              <a:rPr b="1" lang="en" sz="1200">
                <a:solidFill>
                  <a:srgbClr val="333333"/>
                </a:solidFill>
                <a:latin typeface="Courier New"/>
                <a:ea typeface="Courier New"/>
                <a:cs typeface="Courier New"/>
                <a:sym typeface="Courier New"/>
              </a:rPr>
              <a:t> </a:t>
            </a:r>
            <a:r>
              <a:rPr b="1" lang="en" sz="1200">
                <a:solidFill>
                  <a:srgbClr val="C41A16"/>
                </a:solidFill>
                <a:latin typeface="Courier New"/>
                <a:ea typeface="Courier New"/>
                <a:cs typeface="Courier New"/>
                <a:sym typeface="Courier New"/>
              </a:rPr>
              <a:t>"a"</a:t>
            </a:r>
            <a:r>
              <a:rPr b="1" lang="en" sz="1200">
                <a:solidFill>
                  <a:srgbClr val="333333"/>
                </a:solidFill>
                <a:latin typeface="Courier New"/>
                <a:ea typeface="Courier New"/>
                <a:cs typeface="Courier New"/>
                <a:sym typeface="Courier New"/>
              </a:rPr>
              <a:t>, </a:t>
            </a:r>
            <a:r>
              <a:rPr b="1" lang="en" sz="1200">
                <a:solidFill>
                  <a:srgbClr val="C41A16"/>
                </a:solidFill>
                <a:latin typeface="Courier New"/>
                <a:ea typeface="Courier New"/>
                <a:cs typeface="Courier New"/>
                <a:sym typeface="Courier New"/>
              </a:rPr>
              <a:t>"A"</a:t>
            </a:r>
            <a:r>
              <a:rPr b="1" lang="en" sz="1200">
                <a:solidFill>
                  <a:srgbClr val="333333"/>
                </a:solidFill>
                <a:latin typeface="Courier New"/>
                <a:ea typeface="Courier New"/>
                <a:cs typeface="Courier New"/>
                <a:sym typeface="Courier New"/>
              </a:rPr>
              <a:t>:</a:t>
            </a:r>
            <a:br>
              <a:rPr b="1"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 letter A"</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default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"Not the letter A"</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"The letter A"</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9" name="Shape 849"/>
        <p:cNvGrpSpPr/>
        <p:nvPr/>
      </p:nvGrpSpPr>
      <p:grpSpPr>
        <a:xfrm>
          <a:off x="0" y="0"/>
          <a:ext cx="0" cy="0"/>
          <a:chOff x="0" y="0"/>
          <a:chExt cx="0" cy="0"/>
        </a:xfrm>
      </p:grpSpPr>
      <p:sp>
        <p:nvSpPr>
          <p:cNvPr id="850" name="Shape 8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851" name="Shape 851"/>
          <p:cNvSpPr txBox="1"/>
          <p:nvPr>
            <p:ph idx="1" type="body"/>
          </p:nvPr>
        </p:nvSpPr>
        <p:spPr>
          <a:xfrm>
            <a:off x="729450" y="1318650"/>
            <a:ext cx="7688700" cy="3597900"/>
          </a:xfrm>
          <a:prstGeom prst="rect">
            <a:avLst/>
          </a:prstGeom>
        </p:spPr>
        <p:txBody>
          <a:bodyPr anchorCtr="0" anchor="t" bIns="91425" lIns="91425" spcFirstLastPara="1" rIns="91425" wrap="square" tIns="91425">
            <a:noAutofit/>
          </a:bodyPr>
          <a:lstStyle/>
          <a:p>
            <a:pPr indent="-311150" lvl="0" marL="457200" rtl="0">
              <a:lnSpc>
                <a:spcPct val="120000"/>
              </a:lnSpc>
              <a:spcBef>
                <a:spcPts val="0"/>
              </a:spcBef>
              <a:spcAft>
                <a:spcPts val="0"/>
              </a:spcAft>
              <a:buClr>
                <a:srgbClr val="333333"/>
              </a:buClr>
              <a:buSzPts val="1300"/>
              <a:buChar char="●"/>
            </a:pPr>
            <a:r>
              <a:rPr lang="en">
                <a:solidFill>
                  <a:srgbClr val="333333"/>
                </a:solidFill>
              </a:rPr>
              <a:t>Interval Matching</a:t>
            </a:r>
            <a:endParaRPr>
              <a:solidFill>
                <a:srgbClr val="333333"/>
              </a:solidFill>
            </a:endParaRPr>
          </a:p>
          <a:p>
            <a:pPr indent="0" lvl="0" marL="457200" marR="101600" rtl="0">
              <a:lnSpc>
                <a:spcPct val="100000"/>
              </a:lnSpc>
              <a:spcBef>
                <a:spcPts val="600"/>
              </a:spcBef>
              <a:spcAft>
                <a:spcPts val="0"/>
              </a:spcAft>
              <a:buNone/>
            </a:pPr>
            <a:r>
              <a:rPr lang="en" sz="1100">
                <a:solidFill>
                  <a:srgbClr val="AA0D91"/>
                </a:solidFill>
                <a:latin typeface="Courier New"/>
                <a:ea typeface="Courier New"/>
                <a:cs typeface="Courier New"/>
                <a:sym typeface="Courier New"/>
              </a:rPr>
              <a:t>let</a:t>
            </a: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approximateCount</a:t>
            </a:r>
            <a:r>
              <a:rPr lang="en" sz="1100">
                <a:solidFill>
                  <a:srgbClr val="333333"/>
                </a:solidFill>
                <a:latin typeface="Courier New"/>
                <a:ea typeface="Courier New"/>
                <a:cs typeface="Courier New"/>
                <a:sym typeface="Courier New"/>
              </a:rPr>
              <a:t> = </a:t>
            </a:r>
            <a:r>
              <a:rPr lang="en" sz="1100">
                <a:solidFill>
                  <a:srgbClr val="1C00CF"/>
                </a:solidFill>
                <a:latin typeface="Courier New"/>
                <a:ea typeface="Courier New"/>
                <a:cs typeface="Courier New"/>
                <a:sym typeface="Courier New"/>
              </a:rPr>
              <a:t>62</a:t>
            </a:r>
            <a:br>
              <a:rPr lang="en" sz="1100">
                <a:solidFill>
                  <a:srgbClr val="333333"/>
                </a:solidFill>
                <a:latin typeface="Courier New"/>
                <a:ea typeface="Courier New"/>
                <a:cs typeface="Courier New"/>
                <a:sym typeface="Courier New"/>
              </a:rPr>
            </a:br>
            <a:r>
              <a:rPr lang="en" sz="1100">
                <a:solidFill>
                  <a:srgbClr val="AA0D91"/>
                </a:solidFill>
                <a:latin typeface="Courier New"/>
                <a:ea typeface="Courier New"/>
                <a:cs typeface="Courier New"/>
                <a:sym typeface="Courier New"/>
              </a:rPr>
              <a:t>let</a:t>
            </a: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countedThings</a:t>
            </a:r>
            <a:r>
              <a:rPr lang="en" sz="1100">
                <a:solidFill>
                  <a:srgbClr val="333333"/>
                </a:solidFill>
                <a:latin typeface="Courier New"/>
                <a:ea typeface="Courier New"/>
                <a:cs typeface="Courier New"/>
                <a:sym typeface="Courier New"/>
              </a:rPr>
              <a:t> = </a:t>
            </a:r>
            <a:r>
              <a:rPr lang="en" sz="1100">
                <a:solidFill>
                  <a:srgbClr val="C41A16"/>
                </a:solidFill>
                <a:latin typeface="Courier New"/>
                <a:ea typeface="Courier New"/>
                <a:cs typeface="Courier New"/>
                <a:sym typeface="Courier New"/>
              </a:rPr>
              <a:t>"moons orbiting Saturn"</a:t>
            </a:r>
            <a:br>
              <a:rPr lang="en" sz="1100">
                <a:solidFill>
                  <a:srgbClr val="333333"/>
                </a:solidFill>
                <a:latin typeface="Courier New"/>
                <a:ea typeface="Courier New"/>
                <a:cs typeface="Courier New"/>
                <a:sym typeface="Courier New"/>
              </a:rPr>
            </a:br>
            <a:r>
              <a:rPr lang="en" sz="1100">
                <a:solidFill>
                  <a:srgbClr val="AA0D91"/>
                </a:solidFill>
                <a:latin typeface="Courier New"/>
                <a:ea typeface="Courier New"/>
                <a:cs typeface="Courier New"/>
                <a:sym typeface="Courier New"/>
              </a:rPr>
              <a:t>let</a:t>
            </a: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naturalCount</a:t>
            </a:r>
            <a:r>
              <a:rPr lang="en" sz="1100">
                <a:solidFill>
                  <a:srgbClr val="333333"/>
                </a:solidFill>
                <a:latin typeface="Courier New"/>
                <a:ea typeface="Courier New"/>
                <a:cs typeface="Courier New"/>
                <a:sym typeface="Courier New"/>
              </a:rPr>
              <a:t>: </a:t>
            </a:r>
            <a:r>
              <a:rPr lang="en" sz="1100">
                <a:solidFill>
                  <a:srgbClr val="5C2699"/>
                </a:solidFill>
                <a:latin typeface="Courier New"/>
                <a:ea typeface="Courier New"/>
                <a:cs typeface="Courier New"/>
                <a:sym typeface="Courier New"/>
              </a:rPr>
              <a:t>String</a:t>
            </a:r>
            <a:br>
              <a:rPr lang="en" sz="1100">
                <a:solidFill>
                  <a:srgbClr val="333333"/>
                </a:solidFill>
                <a:latin typeface="Courier New"/>
                <a:ea typeface="Courier New"/>
                <a:cs typeface="Courier New"/>
                <a:sym typeface="Courier New"/>
              </a:rPr>
            </a:br>
            <a:r>
              <a:rPr lang="en" sz="1100">
                <a:solidFill>
                  <a:srgbClr val="AA0D91"/>
                </a:solidFill>
                <a:latin typeface="Courier New"/>
                <a:ea typeface="Courier New"/>
                <a:cs typeface="Courier New"/>
                <a:sym typeface="Courier New"/>
              </a:rPr>
              <a:t>switch</a:t>
            </a: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approximateCount</a:t>
            </a:r>
            <a:r>
              <a:rPr lang="en" sz="1100">
                <a:solidFill>
                  <a:srgbClr val="333333"/>
                </a:solidFill>
                <a:latin typeface="Courier New"/>
                <a:ea typeface="Courier New"/>
                <a:cs typeface="Courier New"/>
                <a:sym typeface="Courier New"/>
              </a:rPr>
              <a:t> {</a:t>
            </a:r>
            <a:br>
              <a:rPr lang="en" sz="1100">
                <a:solidFill>
                  <a:srgbClr val="333333"/>
                </a:solidFill>
                <a:latin typeface="Courier New"/>
                <a:ea typeface="Courier New"/>
                <a:cs typeface="Courier New"/>
                <a:sym typeface="Courier New"/>
              </a:rPr>
            </a:br>
            <a:r>
              <a:rPr lang="en" sz="1100">
                <a:solidFill>
                  <a:srgbClr val="AA0D91"/>
                </a:solidFill>
                <a:latin typeface="Courier New"/>
                <a:ea typeface="Courier New"/>
                <a:cs typeface="Courier New"/>
                <a:sym typeface="Courier New"/>
              </a:rPr>
              <a:t>case</a:t>
            </a:r>
            <a:r>
              <a:rPr lang="en" sz="1100">
                <a:solidFill>
                  <a:srgbClr val="333333"/>
                </a:solidFill>
                <a:latin typeface="Courier New"/>
                <a:ea typeface="Courier New"/>
                <a:cs typeface="Courier New"/>
                <a:sym typeface="Courier New"/>
              </a:rPr>
              <a:t> </a:t>
            </a:r>
            <a:r>
              <a:rPr lang="en" sz="1100">
                <a:solidFill>
                  <a:srgbClr val="1C00CF"/>
                </a:solidFill>
                <a:latin typeface="Courier New"/>
                <a:ea typeface="Courier New"/>
                <a:cs typeface="Courier New"/>
                <a:sym typeface="Courier New"/>
              </a:rPr>
              <a:t>0</a:t>
            </a: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naturalCount</a:t>
            </a:r>
            <a:r>
              <a:rPr lang="en" sz="1100">
                <a:solidFill>
                  <a:srgbClr val="333333"/>
                </a:solidFill>
                <a:latin typeface="Courier New"/>
                <a:ea typeface="Courier New"/>
                <a:cs typeface="Courier New"/>
                <a:sym typeface="Courier New"/>
              </a:rPr>
              <a:t> = </a:t>
            </a:r>
            <a:r>
              <a:rPr lang="en" sz="1100">
                <a:solidFill>
                  <a:srgbClr val="C41A16"/>
                </a:solidFill>
                <a:latin typeface="Courier New"/>
                <a:ea typeface="Courier New"/>
                <a:cs typeface="Courier New"/>
                <a:sym typeface="Courier New"/>
              </a:rPr>
              <a:t>"no"</a:t>
            </a:r>
            <a:br>
              <a:rPr lang="en" sz="1100">
                <a:solidFill>
                  <a:srgbClr val="333333"/>
                </a:solidFill>
                <a:latin typeface="Courier New"/>
                <a:ea typeface="Courier New"/>
                <a:cs typeface="Courier New"/>
                <a:sym typeface="Courier New"/>
              </a:rPr>
            </a:br>
            <a:r>
              <a:rPr lang="en" sz="1100">
                <a:solidFill>
                  <a:srgbClr val="AA0D91"/>
                </a:solidFill>
                <a:latin typeface="Courier New"/>
                <a:ea typeface="Courier New"/>
                <a:cs typeface="Courier New"/>
                <a:sym typeface="Courier New"/>
              </a:rPr>
              <a:t>case</a:t>
            </a:r>
            <a:r>
              <a:rPr lang="en" sz="1100">
                <a:solidFill>
                  <a:srgbClr val="333333"/>
                </a:solidFill>
                <a:latin typeface="Courier New"/>
                <a:ea typeface="Courier New"/>
                <a:cs typeface="Courier New"/>
                <a:sym typeface="Courier New"/>
              </a:rPr>
              <a:t> </a:t>
            </a:r>
            <a:r>
              <a:rPr lang="en" sz="1100">
                <a:solidFill>
                  <a:srgbClr val="1C00CF"/>
                </a:solidFill>
                <a:latin typeface="Courier New"/>
                <a:ea typeface="Courier New"/>
                <a:cs typeface="Courier New"/>
                <a:sym typeface="Courier New"/>
              </a:rPr>
              <a:t>1</a:t>
            </a:r>
            <a:r>
              <a:rPr lang="en" sz="1100">
                <a:solidFill>
                  <a:srgbClr val="333333"/>
                </a:solidFill>
                <a:latin typeface="Courier New"/>
                <a:ea typeface="Courier New"/>
                <a:cs typeface="Courier New"/>
                <a:sym typeface="Courier New"/>
              </a:rPr>
              <a:t>..&lt;</a:t>
            </a:r>
            <a:r>
              <a:rPr lang="en" sz="1100">
                <a:solidFill>
                  <a:srgbClr val="1C00CF"/>
                </a:solidFill>
                <a:latin typeface="Courier New"/>
                <a:ea typeface="Courier New"/>
                <a:cs typeface="Courier New"/>
                <a:sym typeface="Courier New"/>
              </a:rPr>
              <a:t>5</a:t>
            </a: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naturalCount</a:t>
            </a:r>
            <a:r>
              <a:rPr lang="en" sz="1100">
                <a:solidFill>
                  <a:srgbClr val="333333"/>
                </a:solidFill>
                <a:latin typeface="Courier New"/>
                <a:ea typeface="Courier New"/>
                <a:cs typeface="Courier New"/>
                <a:sym typeface="Courier New"/>
              </a:rPr>
              <a:t> = </a:t>
            </a:r>
            <a:r>
              <a:rPr lang="en" sz="1100">
                <a:solidFill>
                  <a:srgbClr val="C41A16"/>
                </a:solidFill>
                <a:latin typeface="Courier New"/>
                <a:ea typeface="Courier New"/>
                <a:cs typeface="Courier New"/>
                <a:sym typeface="Courier New"/>
              </a:rPr>
              <a:t>"a few"</a:t>
            </a:r>
            <a:br>
              <a:rPr lang="en" sz="1100">
                <a:solidFill>
                  <a:srgbClr val="333333"/>
                </a:solidFill>
                <a:latin typeface="Courier New"/>
                <a:ea typeface="Courier New"/>
                <a:cs typeface="Courier New"/>
                <a:sym typeface="Courier New"/>
              </a:rPr>
            </a:br>
            <a:r>
              <a:rPr lang="en" sz="1100">
                <a:solidFill>
                  <a:srgbClr val="AA0D91"/>
                </a:solidFill>
                <a:latin typeface="Courier New"/>
                <a:ea typeface="Courier New"/>
                <a:cs typeface="Courier New"/>
                <a:sym typeface="Courier New"/>
              </a:rPr>
              <a:t>case</a:t>
            </a:r>
            <a:r>
              <a:rPr lang="en" sz="1100">
                <a:solidFill>
                  <a:srgbClr val="333333"/>
                </a:solidFill>
                <a:latin typeface="Courier New"/>
                <a:ea typeface="Courier New"/>
                <a:cs typeface="Courier New"/>
                <a:sym typeface="Courier New"/>
              </a:rPr>
              <a:t> </a:t>
            </a:r>
            <a:r>
              <a:rPr lang="en" sz="1100">
                <a:solidFill>
                  <a:srgbClr val="1C00CF"/>
                </a:solidFill>
                <a:latin typeface="Courier New"/>
                <a:ea typeface="Courier New"/>
                <a:cs typeface="Courier New"/>
                <a:sym typeface="Courier New"/>
              </a:rPr>
              <a:t>5</a:t>
            </a:r>
            <a:r>
              <a:rPr lang="en" sz="1100">
                <a:solidFill>
                  <a:srgbClr val="333333"/>
                </a:solidFill>
                <a:latin typeface="Courier New"/>
                <a:ea typeface="Courier New"/>
                <a:cs typeface="Courier New"/>
                <a:sym typeface="Courier New"/>
              </a:rPr>
              <a:t>..&lt;</a:t>
            </a:r>
            <a:r>
              <a:rPr lang="en" sz="1100">
                <a:solidFill>
                  <a:srgbClr val="1C00CF"/>
                </a:solidFill>
                <a:latin typeface="Courier New"/>
                <a:ea typeface="Courier New"/>
                <a:cs typeface="Courier New"/>
                <a:sym typeface="Courier New"/>
              </a:rPr>
              <a:t>12</a:t>
            </a: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naturalCount</a:t>
            </a:r>
            <a:r>
              <a:rPr lang="en" sz="1100">
                <a:solidFill>
                  <a:srgbClr val="333333"/>
                </a:solidFill>
                <a:latin typeface="Courier New"/>
                <a:ea typeface="Courier New"/>
                <a:cs typeface="Courier New"/>
                <a:sym typeface="Courier New"/>
              </a:rPr>
              <a:t> = </a:t>
            </a:r>
            <a:r>
              <a:rPr lang="en" sz="1100">
                <a:solidFill>
                  <a:srgbClr val="C41A16"/>
                </a:solidFill>
                <a:latin typeface="Courier New"/>
                <a:ea typeface="Courier New"/>
                <a:cs typeface="Courier New"/>
                <a:sym typeface="Courier New"/>
              </a:rPr>
              <a:t>"several"</a:t>
            </a:r>
            <a:br>
              <a:rPr lang="en" sz="1100">
                <a:solidFill>
                  <a:srgbClr val="333333"/>
                </a:solidFill>
                <a:latin typeface="Courier New"/>
                <a:ea typeface="Courier New"/>
                <a:cs typeface="Courier New"/>
                <a:sym typeface="Courier New"/>
              </a:rPr>
            </a:br>
            <a:r>
              <a:rPr lang="en" sz="1100">
                <a:solidFill>
                  <a:srgbClr val="AA0D91"/>
                </a:solidFill>
                <a:latin typeface="Courier New"/>
                <a:ea typeface="Courier New"/>
                <a:cs typeface="Courier New"/>
                <a:sym typeface="Courier New"/>
              </a:rPr>
              <a:t>case</a:t>
            </a:r>
            <a:r>
              <a:rPr lang="en" sz="1100">
                <a:solidFill>
                  <a:srgbClr val="333333"/>
                </a:solidFill>
                <a:latin typeface="Courier New"/>
                <a:ea typeface="Courier New"/>
                <a:cs typeface="Courier New"/>
                <a:sym typeface="Courier New"/>
              </a:rPr>
              <a:t> </a:t>
            </a:r>
            <a:r>
              <a:rPr lang="en" sz="1100">
                <a:solidFill>
                  <a:srgbClr val="1C00CF"/>
                </a:solidFill>
                <a:latin typeface="Courier New"/>
                <a:ea typeface="Courier New"/>
                <a:cs typeface="Courier New"/>
                <a:sym typeface="Courier New"/>
              </a:rPr>
              <a:t>12</a:t>
            </a:r>
            <a:r>
              <a:rPr lang="en" sz="1100">
                <a:solidFill>
                  <a:srgbClr val="333333"/>
                </a:solidFill>
                <a:latin typeface="Courier New"/>
                <a:ea typeface="Courier New"/>
                <a:cs typeface="Courier New"/>
                <a:sym typeface="Courier New"/>
              </a:rPr>
              <a:t>..&lt;</a:t>
            </a:r>
            <a:r>
              <a:rPr lang="en" sz="1100">
                <a:solidFill>
                  <a:srgbClr val="1C00CF"/>
                </a:solidFill>
                <a:latin typeface="Courier New"/>
                <a:ea typeface="Courier New"/>
                <a:cs typeface="Courier New"/>
                <a:sym typeface="Courier New"/>
              </a:rPr>
              <a:t>100</a:t>
            </a: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naturalCount</a:t>
            </a:r>
            <a:r>
              <a:rPr lang="en" sz="1100">
                <a:solidFill>
                  <a:srgbClr val="333333"/>
                </a:solidFill>
                <a:latin typeface="Courier New"/>
                <a:ea typeface="Courier New"/>
                <a:cs typeface="Courier New"/>
                <a:sym typeface="Courier New"/>
              </a:rPr>
              <a:t> = </a:t>
            </a:r>
            <a:r>
              <a:rPr lang="en" sz="1100">
                <a:solidFill>
                  <a:srgbClr val="C41A16"/>
                </a:solidFill>
                <a:latin typeface="Courier New"/>
                <a:ea typeface="Courier New"/>
                <a:cs typeface="Courier New"/>
                <a:sym typeface="Courier New"/>
              </a:rPr>
              <a:t>"dozens of"</a:t>
            </a:r>
            <a:br>
              <a:rPr lang="en" sz="1100">
                <a:solidFill>
                  <a:srgbClr val="333333"/>
                </a:solidFill>
                <a:latin typeface="Courier New"/>
                <a:ea typeface="Courier New"/>
                <a:cs typeface="Courier New"/>
                <a:sym typeface="Courier New"/>
              </a:rPr>
            </a:br>
            <a:r>
              <a:rPr lang="en" sz="1100">
                <a:solidFill>
                  <a:srgbClr val="AA0D91"/>
                </a:solidFill>
                <a:latin typeface="Courier New"/>
                <a:ea typeface="Courier New"/>
                <a:cs typeface="Courier New"/>
                <a:sym typeface="Courier New"/>
              </a:rPr>
              <a:t>case</a:t>
            </a:r>
            <a:r>
              <a:rPr lang="en" sz="1100">
                <a:solidFill>
                  <a:srgbClr val="333333"/>
                </a:solidFill>
                <a:latin typeface="Courier New"/>
                <a:ea typeface="Courier New"/>
                <a:cs typeface="Courier New"/>
                <a:sym typeface="Courier New"/>
              </a:rPr>
              <a:t> </a:t>
            </a:r>
            <a:r>
              <a:rPr lang="en" sz="1100">
                <a:solidFill>
                  <a:srgbClr val="1C00CF"/>
                </a:solidFill>
                <a:latin typeface="Courier New"/>
                <a:ea typeface="Courier New"/>
                <a:cs typeface="Courier New"/>
                <a:sym typeface="Courier New"/>
              </a:rPr>
              <a:t>100</a:t>
            </a:r>
            <a:r>
              <a:rPr lang="en" sz="1100">
                <a:solidFill>
                  <a:srgbClr val="333333"/>
                </a:solidFill>
                <a:latin typeface="Courier New"/>
                <a:ea typeface="Courier New"/>
                <a:cs typeface="Courier New"/>
                <a:sym typeface="Courier New"/>
              </a:rPr>
              <a:t>..&lt;</a:t>
            </a:r>
            <a:r>
              <a:rPr lang="en" sz="1100">
                <a:solidFill>
                  <a:srgbClr val="1C00CF"/>
                </a:solidFill>
                <a:latin typeface="Courier New"/>
                <a:ea typeface="Courier New"/>
                <a:cs typeface="Courier New"/>
                <a:sym typeface="Courier New"/>
              </a:rPr>
              <a:t>1000</a:t>
            </a: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naturalCount</a:t>
            </a:r>
            <a:r>
              <a:rPr lang="en" sz="1100">
                <a:solidFill>
                  <a:srgbClr val="333333"/>
                </a:solidFill>
                <a:latin typeface="Courier New"/>
                <a:ea typeface="Courier New"/>
                <a:cs typeface="Courier New"/>
                <a:sym typeface="Courier New"/>
              </a:rPr>
              <a:t> = </a:t>
            </a:r>
            <a:r>
              <a:rPr lang="en" sz="1100">
                <a:solidFill>
                  <a:srgbClr val="C41A16"/>
                </a:solidFill>
                <a:latin typeface="Courier New"/>
                <a:ea typeface="Courier New"/>
                <a:cs typeface="Courier New"/>
                <a:sym typeface="Courier New"/>
              </a:rPr>
              <a:t>"hundreds of"</a:t>
            </a:r>
            <a:br>
              <a:rPr lang="en" sz="1100">
                <a:solidFill>
                  <a:srgbClr val="333333"/>
                </a:solidFill>
                <a:latin typeface="Courier New"/>
                <a:ea typeface="Courier New"/>
                <a:cs typeface="Courier New"/>
                <a:sym typeface="Courier New"/>
              </a:rPr>
            </a:br>
            <a:r>
              <a:rPr lang="en" sz="1100">
                <a:solidFill>
                  <a:srgbClr val="AA0D91"/>
                </a:solidFill>
                <a:latin typeface="Courier New"/>
                <a:ea typeface="Courier New"/>
                <a:cs typeface="Courier New"/>
                <a:sym typeface="Courier New"/>
              </a:rPr>
              <a:t>default</a:t>
            </a: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naturalCount</a:t>
            </a:r>
            <a:r>
              <a:rPr lang="en" sz="1100">
                <a:solidFill>
                  <a:srgbClr val="333333"/>
                </a:solidFill>
                <a:latin typeface="Courier New"/>
                <a:ea typeface="Courier New"/>
                <a:cs typeface="Courier New"/>
                <a:sym typeface="Courier New"/>
              </a:rPr>
              <a:t> = </a:t>
            </a:r>
            <a:r>
              <a:rPr lang="en" sz="1100">
                <a:solidFill>
                  <a:srgbClr val="C41A16"/>
                </a:solidFill>
                <a:latin typeface="Courier New"/>
                <a:ea typeface="Courier New"/>
                <a:cs typeface="Courier New"/>
                <a:sym typeface="Courier New"/>
              </a:rPr>
              <a:t>"many"</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r>
              <a:rPr lang="en" sz="1100">
                <a:solidFill>
                  <a:srgbClr val="3F6E74"/>
                </a:solidFill>
                <a:latin typeface="Courier New"/>
                <a:ea typeface="Courier New"/>
                <a:cs typeface="Courier New"/>
                <a:sym typeface="Courier New"/>
              </a:rPr>
              <a:t>print</a:t>
            </a:r>
            <a:r>
              <a:rPr lang="en" sz="1100">
                <a:solidFill>
                  <a:srgbClr val="333333"/>
                </a:solidFill>
                <a:latin typeface="Courier New"/>
                <a:ea typeface="Courier New"/>
                <a:cs typeface="Courier New"/>
                <a:sym typeface="Courier New"/>
              </a:rPr>
              <a:t>(</a:t>
            </a:r>
            <a:r>
              <a:rPr lang="en" sz="1100">
                <a:solidFill>
                  <a:srgbClr val="C41A16"/>
                </a:solidFill>
                <a:latin typeface="Courier New"/>
                <a:ea typeface="Courier New"/>
                <a:cs typeface="Courier New"/>
                <a:sym typeface="Courier New"/>
              </a:rPr>
              <a:t>"There are </a:t>
            </a:r>
            <a:r>
              <a:rPr lang="en" sz="1100">
                <a:solidFill>
                  <a:srgbClr val="333333"/>
                </a:solidFill>
                <a:latin typeface="Courier New"/>
                <a:ea typeface="Courier New"/>
                <a:cs typeface="Courier New"/>
                <a:sym typeface="Courier New"/>
              </a:rPr>
              <a:t>\(</a:t>
            </a:r>
            <a:r>
              <a:rPr lang="en" sz="1100">
                <a:solidFill>
                  <a:srgbClr val="3F6E74"/>
                </a:solidFill>
                <a:latin typeface="Courier New"/>
                <a:ea typeface="Courier New"/>
                <a:cs typeface="Courier New"/>
                <a:sym typeface="Courier New"/>
              </a:rPr>
              <a:t>naturalCount</a:t>
            </a:r>
            <a:r>
              <a:rPr lang="en" sz="1100">
                <a:solidFill>
                  <a:srgbClr val="333333"/>
                </a:solidFill>
                <a:latin typeface="Courier New"/>
                <a:ea typeface="Courier New"/>
                <a:cs typeface="Courier New"/>
                <a:sym typeface="Courier New"/>
              </a:rPr>
              <a:t>)</a:t>
            </a:r>
            <a:r>
              <a:rPr lang="en" sz="1100">
                <a:solidFill>
                  <a:srgbClr val="C41A16"/>
                </a:solidFill>
                <a:latin typeface="Courier New"/>
                <a:ea typeface="Courier New"/>
                <a:cs typeface="Courier New"/>
                <a:sym typeface="Courier New"/>
              </a:rPr>
              <a:t> </a:t>
            </a:r>
            <a:r>
              <a:rPr lang="en" sz="1100">
                <a:solidFill>
                  <a:srgbClr val="333333"/>
                </a:solidFill>
                <a:latin typeface="Courier New"/>
                <a:ea typeface="Courier New"/>
                <a:cs typeface="Courier New"/>
                <a:sym typeface="Courier New"/>
              </a:rPr>
              <a:t>\(</a:t>
            </a:r>
            <a:r>
              <a:rPr lang="en" sz="1100">
                <a:solidFill>
                  <a:srgbClr val="3F6E74"/>
                </a:solidFill>
                <a:latin typeface="Courier New"/>
                <a:ea typeface="Courier New"/>
                <a:cs typeface="Courier New"/>
                <a:sym typeface="Courier New"/>
              </a:rPr>
              <a:t>countedThings</a:t>
            </a:r>
            <a:r>
              <a:rPr lang="en" sz="1100">
                <a:solidFill>
                  <a:srgbClr val="333333"/>
                </a:solidFill>
                <a:latin typeface="Courier New"/>
                <a:ea typeface="Courier New"/>
                <a:cs typeface="Courier New"/>
                <a:sym typeface="Courier New"/>
              </a:rPr>
              <a:t>)</a:t>
            </a:r>
            <a:r>
              <a:rPr lang="en" sz="1100">
                <a:solidFill>
                  <a:srgbClr val="C41A16"/>
                </a:solidFill>
                <a:latin typeface="Courier New"/>
                <a:ea typeface="Courier New"/>
                <a:cs typeface="Courier New"/>
                <a:sym typeface="Courier New"/>
              </a:rPr>
              <a:t>."</a:t>
            </a: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r>
              <a:rPr lang="en" sz="1100">
                <a:solidFill>
                  <a:srgbClr val="007400"/>
                </a:solidFill>
                <a:latin typeface="Courier New"/>
                <a:ea typeface="Courier New"/>
                <a:cs typeface="Courier New"/>
                <a:sym typeface="Courier New"/>
              </a:rPr>
              <a:t>// Prints "There are dozens of moons orbiting Saturn."</a:t>
            </a:r>
            <a:endParaRPr sz="1100">
              <a:solidFill>
                <a:srgbClr val="007400"/>
              </a:solidFill>
              <a:latin typeface="Courier New"/>
              <a:ea typeface="Courier New"/>
              <a:cs typeface="Courier New"/>
              <a:sym typeface="Courier New"/>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55" name="Shape 855"/>
        <p:cNvGrpSpPr/>
        <p:nvPr/>
      </p:nvGrpSpPr>
      <p:grpSpPr>
        <a:xfrm>
          <a:off x="0" y="0"/>
          <a:ext cx="0" cy="0"/>
          <a:chOff x="0" y="0"/>
          <a:chExt cx="0" cy="0"/>
        </a:xfrm>
      </p:grpSpPr>
      <p:sp>
        <p:nvSpPr>
          <p:cNvPr id="856" name="Shape 8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857" name="Shape 857"/>
          <p:cNvSpPr txBox="1"/>
          <p:nvPr>
            <p:ph idx="1" type="body"/>
          </p:nvPr>
        </p:nvSpPr>
        <p:spPr>
          <a:xfrm>
            <a:off x="729450" y="1762800"/>
            <a:ext cx="7688700" cy="3153600"/>
          </a:xfrm>
          <a:prstGeom prst="rect">
            <a:avLst/>
          </a:prstGeom>
        </p:spPr>
        <p:txBody>
          <a:bodyPr anchorCtr="0" anchor="t" bIns="91425" lIns="91425" spcFirstLastPara="1" rIns="91425" wrap="square" tIns="91425">
            <a:noAutofit/>
          </a:bodyPr>
          <a:lstStyle/>
          <a:p>
            <a:pPr indent="-311150" lvl="0" marL="457200" rtl="0">
              <a:lnSpc>
                <a:spcPct val="120000"/>
              </a:lnSpc>
              <a:spcBef>
                <a:spcPts val="0"/>
              </a:spcBef>
              <a:spcAft>
                <a:spcPts val="0"/>
              </a:spcAft>
              <a:buClr>
                <a:srgbClr val="333333"/>
              </a:buClr>
              <a:buSzPts val="1300"/>
              <a:buChar char="●"/>
            </a:pPr>
            <a:r>
              <a:rPr lang="en">
                <a:solidFill>
                  <a:srgbClr val="333333"/>
                </a:solidFill>
              </a:rPr>
              <a:t>Tuples</a:t>
            </a:r>
            <a:endParaRPr>
              <a:solidFill>
                <a:srgbClr val="333333"/>
              </a:solidFill>
            </a:endParaRPr>
          </a:p>
          <a:p>
            <a:pPr indent="0" lvl="0" marL="457200" marR="101600" rtl="0">
              <a:lnSpc>
                <a:spcPct val="100000"/>
              </a:lnSpc>
              <a:spcBef>
                <a:spcPts val="6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somePoint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switch</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somePoint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somePoint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is at the origin"</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_</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somePoint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is on the x-axis"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_</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somePoint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is on the y-axis"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somePoint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is inside the box"</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default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somePoint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is outside of the box"</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"(1, 1) is inside the box"</a:t>
            </a:r>
            <a:endParaRPr sz="1400">
              <a:solidFill>
                <a:srgbClr val="007400"/>
              </a:solidFill>
              <a:latin typeface="Courier New"/>
              <a:ea typeface="Courier New"/>
              <a:cs typeface="Courier New"/>
              <a:sym typeface="Courier New"/>
            </a:endParaRPr>
          </a:p>
        </p:txBody>
      </p:sp>
      <p:pic>
        <p:nvPicPr>
          <p:cNvPr id="858" name="Shape 858"/>
          <p:cNvPicPr preferRelativeResize="0"/>
          <p:nvPr/>
        </p:nvPicPr>
        <p:blipFill>
          <a:blip r:embed="rId3">
            <a:alphaModFix/>
          </a:blip>
          <a:stretch>
            <a:fillRect/>
          </a:stretch>
        </p:blipFill>
        <p:spPr>
          <a:xfrm>
            <a:off x="6032975" y="1963175"/>
            <a:ext cx="2752849" cy="2752849"/>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62" name="Shape 862"/>
        <p:cNvGrpSpPr/>
        <p:nvPr/>
      </p:nvGrpSpPr>
      <p:grpSpPr>
        <a:xfrm>
          <a:off x="0" y="0"/>
          <a:ext cx="0" cy="0"/>
          <a:chOff x="0" y="0"/>
          <a:chExt cx="0" cy="0"/>
        </a:xfrm>
      </p:grpSpPr>
      <p:sp>
        <p:nvSpPr>
          <p:cNvPr id="863" name="Shape 8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864" name="Shape 86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20000"/>
              </a:lnSpc>
              <a:spcBef>
                <a:spcPts val="0"/>
              </a:spcBef>
              <a:spcAft>
                <a:spcPts val="0"/>
              </a:spcAft>
              <a:buClr>
                <a:srgbClr val="333333"/>
              </a:buClr>
              <a:buSzPts val="1300"/>
              <a:buChar char="●"/>
            </a:pPr>
            <a:r>
              <a:rPr lang="en">
                <a:solidFill>
                  <a:srgbClr val="333333"/>
                </a:solidFill>
              </a:rPr>
              <a:t>Value Bindings</a:t>
            </a:r>
            <a:endParaRPr>
              <a:solidFill>
                <a:srgbClr val="333333"/>
              </a:solidFill>
            </a:endParaRPr>
          </a:p>
          <a:p>
            <a:pPr indent="0" lvl="0" marL="457200" marR="101600" rtl="0">
              <a:lnSpc>
                <a:spcPct val="100000"/>
              </a:lnSpc>
              <a:spcBef>
                <a:spcPts val="6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anotherPoint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switch</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anotherPoint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"on the x-axis with an x value of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"on the y-axis with a y value of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let</a:t>
            </a:r>
            <a:r>
              <a:rPr b="1"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x</a:t>
            </a:r>
            <a:r>
              <a:rPr b="1"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y</a:t>
            </a:r>
            <a:r>
              <a:rPr b="1" lang="en" sz="1200">
                <a:solidFill>
                  <a:srgbClr val="333333"/>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"somewhere else at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"on the x-axis with an x value of 2"</a:t>
            </a:r>
            <a:endParaRPr sz="1200">
              <a:solidFill>
                <a:srgbClr val="007400"/>
              </a:solidFill>
              <a:latin typeface="Courier New"/>
              <a:ea typeface="Courier New"/>
              <a:cs typeface="Courier New"/>
              <a:sym typeface="Courier New"/>
            </a:endParaRPr>
          </a:p>
        </p:txBody>
      </p:sp>
      <p:pic>
        <p:nvPicPr>
          <p:cNvPr id="865" name="Shape 865"/>
          <p:cNvPicPr preferRelativeResize="0"/>
          <p:nvPr/>
        </p:nvPicPr>
        <p:blipFill>
          <a:blip r:embed="rId3">
            <a:alphaModFix/>
          </a:blip>
          <a:stretch>
            <a:fillRect/>
          </a:stretch>
        </p:blipFill>
        <p:spPr>
          <a:xfrm>
            <a:off x="6057075" y="2163400"/>
            <a:ext cx="2668350" cy="266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59" name="Shape 159"/>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solidFill>
                  <a:srgbClr val="333333"/>
                </a:solidFill>
              </a:rPr>
              <a:t>Floating-point</a:t>
            </a:r>
            <a:r>
              <a:rPr lang="en">
                <a:solidFill>
                  <a:srgbClr val="333333"/>
                </a:solidFill>
              </a:rPr>
              <a:t> literals</a:t>
            </a:r>
            <a:endParaRPr>
              <a:solidFill>
                <a:srgbClr val="333333"/>
              </a:solidFill>
            </a:endParaRPr>
          </a:p>
          <a:p>
            <a:pPr indent="-298450" lvl="1" marL="914400" rtl="0">
              <a:spcBef>
                <a:spcPts val="0"/>
              </a:spcBef>
              <a:spcAft>
                <a:spcPts val="0"/>
              </a:spcAft>
              <a:buSzPts val="1100"/>
              <a:buChar char="○"/>
            </a:pPr>
            <a:r>
              <a:rPr lang="en">
                <a:solidFill>
                  <a:srgbClr val="666666"/>
                </a:solidFill>
              </a:rPr>
              <a:t>1.25e2</a:t>
            </a:r>
            <a:r>
              <a:rPr lang="en">
                <a:solidFill>
                  <a:srgbClr val="333333"/>
                </a:solidFill>
                <a:highlight>
                  <a:srgbClr val="FFFFFF"/>
                </a:highlight>
              </a:rPr>
              <a:t> means 1.25 x 10</a:t>
            </a:r>
            <a:r>
              <a:rPr baseline="30000" lang="en">
                <a:solidFill>
                  <a:srgbClr val="333333"/>
                </a:solidFill>
              </a:rPr>
              <a:t>2</a:t>
            </a:r>
            <a:r>
              <a:rPr lang="en">
                <a:solidFill>
                  <a:srgbClr val="333333"/>
                </a:solidFill>
                <a:highlight>
                  <a:srgbClr val="FFFFFF"/>
                </a:highlight>
              </a:rPr>
              <a:t>, or </a:t>
            </a:r>
            <a:r>
              <a:rPr lang="en">
                <a:solidFill>
                  <a:srgbClr val="666666"/>
                </a:solidFill>
              </a:rPr>
              <a:t>125.0</a:t>
            </a:r>
            <a:endParaRPr>
              <a:solidFill>
                <a:srgbClr val="333333"/>
              </a:solidFill>
            </a:endParaRPr>
          </a:p>
          <a:p>
            <a:pPr indent="-298450" lvl="1" marL="914400" rtl="0">
              <a:spcBef>
                <a:spcPts val="0"/>
              </a:spcBef>
              <a:spcAft>
                <a:spcPts val="0"/>
              </a:spcAft>
              <a:buClr>
                <a:srgbClr val="333333"/>
              </a:buClr>
              <a:buSzPts val="1100"/>
              <a:buChar char="○"/>
            </a:pPr>
            <a:r>
              <a:rPr lang="en">
                <a:solidFill>
                  <a:srgbClr val="666666"/>
                </a:solidFill>
              </a:rPr>
              <a:t>1.25e-2</a:t>
            </a:r>
            <a:r>
              <a:rPr lang="en">
                <a:solidFill>
                  <a:srgbClr val="333333"/>
                </a:solidFill>
                <a:highlight>
                  <a:srgbClr val="FFFFFF"/>
                </a:highlight>
              </a:rPr>
              <a:t> means 1.25 x 10</a:t>
            </a:r>
            <a:r>
              <a:rPr baseline="30000" lang="en">
                <a:solidFill>
                  <a:srgbClr val="333333"/>
                </a:solidFill>
              </a:rPr>
              <a:t>-2</a:t>
            </a:r>
            <a:r>
              <a:rPr lang="en">
                <a:solidFill>
                  <a:srgbClr val="333333"/>
                </a:solidFill>
                <a:highlight>
                  <a:srgbClr val="FFFFFF"/>
                </a:highlight>
              </a:rPr>
              <a:t>, or </a:t>
            </a:r>
            <a:r>
              <a:rPr lang="en">
                <a:solidFill>
                  <a:srgbClr val="666666"/>
                </a:solidFill>
              </a:rPr>
              <a:t>0.0125</a:t>
            </a:r>
            <a:endParaRPr>
              <a:solidFill>
                <a:srgbClr val="333333"/>
              </a:solidFill>
            </a:endParaRPr>
          </a:p>
          <a:p>
            <a:pPr indent="-298450" lvl="1" marL="914400" rtl="0">
              <a:spcBef>
                <a:spcPts val="0"/>
              </a:spcBef>
              <a:spcAft>
                <a:spcPts val="0"/>
              </a:spcAft>
              <a:buClr>
                <a:srgbClr val="333333"/>
              </a:buClr>
              <a:buSzPts val="1100"/>
              <a:buChar char="○"/>
            </a:pPr>
            <a:r>
              <a:rPr lang="en">
                <a:solidFill>
                  <a:srgbClr val="666666"/>
                </a:solidFill>
              </a:rPr>
              <a:t>0xFp2</a:t>
            </a:r>
            <a:r>
              <a:rPr lang="en">
                <a:solidFill>
                  <a:srgbClr val="333333"/>
                </a:solidFill>
                <a:highlight>
                  <a:srgbClr val="FFFFFF"/>
                </a:highlight>
              </a:rPr>
              <a:t> means 15 x 2</a:t>
            </a:r>
            <a:r>
              <a:rPr baseline="30000" lang="en">
                <a:solidFill>
                  <a:srgbClr val="333333"/>
                </a:solidFill>
              </a:rPr>
              <a:t>2</a:t>
            </a:r>
            <a:r>
              <a:rPr lang="en">
                <a:solidFill>
                  <a:srgbClr val="333333"/>
                </a:solidFill>
                <a:highlight>
                  <a:srgbClr val="FFFFFF"/>
                </a:highlight>
              </a:rPr>
              <a:t>, or </a:t>
            </a:r>
            <a:r>
              <a:rPr lang="en">
                <a:solidFill>
                  <a:srgbClr val="666666"/>
                </a:solidFill>
              </a:rPr>
              <a:t>60.0</a:t>
            </a:r>
            <a:endParaRPr>
              <a:solidFill>
                <a:srgbClr val="333333"/>
              </a:solidFill>
            </a:endParaRPr>
          </a:p>
          <a:p>
            <a:pPr indent="-298450" lvl="1" marL="914400" rtl="0">
              <a:spcBef>
                <a:spcPts val="0"/>
              </a:spcBef>
              <a:spcAft>
                <a:spcPts val="0"/>
              </a:spcAft>
              <a:buClr>
                <a:srgbClr val="333333"/>
              </a:buClr>
              <a:buSzPts val="1100"/>
              <a:buChar char="○"/>
            </a:pPr>
            <a:r>
              <a:rPr lang="en">
                <a:solidFill>
                  <a:srgbClr val="666666"/>
                </a:solidFill>
              </a:rPr>
              <a:t>0xFp-2</a:t>
            </a:r>
            <a:r>
              <a:rPr lang="en">
                <a:solidFill>
                  <a:srgbClr val="333333"/>
                </a:solidFill>
                <a:highlight>
                  <a:srgbClr val="FFFFFF"/>
                </a:highlight>
              </a:rPr>
              <a:t> means 15 x 2</a:t>
            </a:r>
            <a:r>
              <a:rPr baseline="30000" lang="en">
                <a:solidFill>
                  <a:srgbClr val="333333"/>
                </a:solidFill>
              </a:rPr>
              <a:t>-2</a:t>
            </a:r>
            <a:r>
              <a:rPr lang="en">
                <a:solidFill>
                  <a:srgbClr val="333333"/>
                </a:solidFill>
                <a:highlight>
                  <a:srgbClr val="FFFFFF"/>
                </a:highlight>
              </a:rPr>
              <a:t>, or </a:t>
            </a:r>
            <a:r>
              <a:rPr lang="en">
                <a:solidFill>
                  <a:srgbClr val="666666"/>
                </a:solidFill>
              </a:rPr>
              <a:t>3.75</a:t>
            </a:r>
            <a:endParaRPr>
              <a:solidFill>
                <a:srgbClr val="333333"/>
              </a:solidFill>
            </a:endParaRPr>
          </a:p>
          <a:p>
            <a:pPr indent="0" lvl="0" marL="457200" marR="101600" rtl="0">
              <a:lnSpc>
                <a:spcPct val="100000"/>
              </a:lnSpc>
              <a:spcBef>
                <a:spcPts val="110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decimalDouble</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12.1875</a:t>
            </a:r>
            <a:endParaRPr sz="14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exponentDouble</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1.21875e1</a:t>
            </a:r>
            <a:endParaRPr sz="14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hexadecimalDouble</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0xC.3p0</a:t>
            </a:r>
            <a:endParaRPr>
              <a:solidFill>
                <a:srgbClr val="333333"/>
              </a:solidFill>
              <a:highlight>
                <a:srgbClr val="FFFFFF"/>
              </a:highlight>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69" name="Shape 869"/>
        <p:cNvGrpSpPr/>
        <p:nvPr/>
      </p:nvGrpSpPr>
      <p:grpSpPr>
        <a:xfrm>
          <a:off x="0" y="0"/>
          <a:ext cx="0" cy="0"/>
          <a:chOff x="0" y="0"/>
          <a:chExt cx="0" cy="0"/>
        </a:xfrm>
      </p:grpSpPr>
      <p:sp>
        <p:nvSpPr>
          <p:cNvPr id="870" name="Shape 8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871" name="Shape 87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20000"/>
              </a:lnSpc>
              <a:spcBef>
                <a:spcPts val="0"/>
              </a:spcBef>
              <a:spcAft>
                <a:spcPts val="0"/>
              </a:spcAft>
              <a:buClr>
                <a:srgbClr val="333333"/>
              </a:buClr>
              <a:buSzPts val="1300"/>
              <a:buChar char="●"/>
            </a:pPr>
            <a:r>
              <a:rPr lang="en">
                <a:solidFill>
                  <a:srgbClr val="333333"/>
                </a:solidFill>
              </a:rPr>
              <a:t>Where</a:t>
            </a:r>
            <a:endParaRPr>
              <a:solidFill>
                <a:srgbClr val="333333"/>
              </a:solidFill>
            </a:endParaRPr>
          </a:p>
          <a:p>
            <a:pPr indent="0" lvl="0" marL="457200" marR="101600" rtl="0">
              <a:lnSpc>
                <a:spcPct val="100000"/>
              </a:lnSpc>
              <a:spcBef>
                <a:spcPts val="6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yetAnotherPoint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switch</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yetAnotherPoint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where</a:t>
            </a:r>
            <a:r>
              <a:rPr b="1"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x</a:t>
            </a:r>
            <a:r>
              <a:rPr b="1" lang="en" sz="1200">
                <a:solidFill>
                  <a:srgbClr val="333333"/>
                </a:solidFill>
                <a:latin typeface="Courier New"/>
                <a:ea typeface="Courier New"/>
                <a:cs typeface="Courier New"/>
                <a:sym typeface="Courier New"/>
              </a:rPr>
              <a:t> == </a:t>
            </a:r>
            <a:r>
              <a:rPr b="1"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is on the line x == y"</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where</a:t>
            </a:r>
            <a:r>
              <a:rPr b="1"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x</a:t>
            </a:r>
            <a:r>
              <a:rPr b="1" lang="en" sz="1200">
                <a:solidFill>
                  <a:srgbClr val="333333"/>
                </a:solidFill>
                <a:latin typeface="Courier New"/>
                <a:ea typeface="Courier New"/>
                <a:cs typeface="Courier New"/>
                <a:sym typeface="Courier New"/>
              </a:rPr>
              <a:t> == -</a:t>
            </a:r>
            <a:r>
              <a:rPr b="1"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:v</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is on the line x == -y"</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is just some arbitrary point"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"(1, -1) is on the line x == -y"</a:t>
            </a:r>
            <a:endParaRPr sz="1200">
              <a:solidFill>
                <a:srgbClr val="007400"/>
              </a:solidFill>
              <a:latin typeface="Courier New"/>
              <a:ea typeface="Courier New"/>
              <a:cs typeface="Courier New"/>
              <a:sym typeface="Courier New"/>
            </a:endParaRPr>
          </a:p>
        </p:txBody>
      </p:sp>
      <p:pic>
        <p:nvPicPr>
          <p:cNvPr id="872" name="Shape 872"/>
          <p:cNvPicPr preferRelativeResize="0"/>
          <p:nvPr/>
        </p:nvPicPr>
        <p:blipFill>
          <a:blip r:embed="rId3">
            <a:alphaModFix/>
          </a:blip>
          <a:stretch>
            <a:fillRect/>
          </a:stretch>
        </p:blipFill>
        <p:spPr>
          <a:xfrm>
            <a:off x="6166634" y="2024525"/>
            <a:ext cx="2827616" cy="2837401"/>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6" name="Shape 876"/>
        <p:cNvGrpSpPr/>
        <p:nvPr/>
      </p:nvGrpSpPr>
      <p:grpSpPr>
        <a:xfrm>
          <a:off x="0" y="0"/>
          <a:ext cx="0" cy="0"/>
          <a:chOff x="0" y="0"/>
          <a:chExt cx="0" cy="0"/>
        </a:xfrm>
      </p:grpSpPr>
      <p:sp>
        <p:nvSpPr>
          <p:cNvPr id="877" name="Shape 8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878" name="Shape 87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20000"/>
              </a:lnSpc>
              <a:spcBef>
                <a:spcPts val="0"/>
              </a:spcBef>
              <a:spcAft>
                <a:spcPts val="0"/>
              </a:spcAft>
              <a:buClr>
                <a:srgbClr val="333333"/>
              </a:buClr>
              <a:buSzPts val="1300"/>
              <a:buChar char="●"/>
            </a:pPr>
            <a:r>
              <a:rPr lang="en">
                <a:solidFill>
                  <a:srgbClr val="333333"/>
                </a:solidFill>
              </a:rPr>
              <a:t>Compound Cases</a:t>
            </a:r>
            <a:endParaRPr>
              <a:solidFill>
                <a:srgbClr val="333333"/>
              </a:solidFill>
            </a:endParaRPr>
          </a:p>
          <a:p>
            <a:pPr indent="0" lvl="0" marL="457200" marR="101600" rtl="0">
              <a:lnSpc>
                <a:spcPct val="100000"/>
              </a:lnSpc>
              <a:spcBef>
                <a:spcPts val="6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someCharacter</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Character</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"e"</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switch</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someCharacter</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"e"</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"i"</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"o"</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"u"</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someCharacter</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is a vowel"</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"b"</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"c"</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"d"</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"f"</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"g"</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"h"</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"j"</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"k"</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"l"</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"m"</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"n"</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"p"</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"q"</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"r"</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"s"</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"t"</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"v"</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"w"</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"z"</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someCharacter</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is a consonant"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default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someCharacter</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is not a vowel or a consonant"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"e is a vowel"</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Shape 8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884" name="Shape 88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20000"/>
              </a:lnSpc>
              <a:spcBef>
                <a:spcPts val="0"/>
              </a:spcBef>
              <a:spcAft>
                <a:spcPts val="0"/>
              </a:spcAft>
              <a:buClr>
                <a:srgbClr val="333333"/>
              </a:buClr>
              <a:buSzPts val="1300"/>
              <a:buChar char="●"/>
            </a:pPr>
            <a:r>
              <a:rPr lang="en">
                <a:solidFill>
                  <a:srgbClr val="333333"/>
                </a:solidFill>
              </a:rPr>
              <a:t>Compound Cases with value bindings</a:t>
            </a:r>
            <a:endParaRPr>
              <a:solidFill>
                <a:srgbClr val="333333"/>
              </a:solidFill>
            </a:endParaRPr>
          </a:p>
          <a:p>
            <a:pPr indent="0" lvl="0" marL="457200" marR="101600" rtl="0">
              <a:lnSpc>
                <a:spcPct val="100000"/>
              </a:lnSpc>
              <a:spcBef>
                <a:spcPts val="6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stillAnotherPoint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9</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switch</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stillAnotherPoint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distance</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distance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"On an axis,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distance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from the origin"</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default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"Not on an axis"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"On an axis, 9 from the origin"</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8" name="Shape 888"/>
        <p:cNvGrpSpPr/>
        <p:nvPr/>
      </p:nvGrpSpPr>
      <p:grpSpPr>
        <a:xfrm>
          <a:off x="0" y="0"/>
          <a:ext cx="0" cy="0"/>
          <a:chOff x="0" y="0"/>
          <a:chExt cx="0" cy="0"/>
        </a:xfrm>
      </p:grpSpPr>
      <p:sp>
        <p:nvSpPr>
          <p:cNvPr id="889" name="Shape 8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Conditional Transfer Statements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890" name="Shape 890"/>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666666"/>
                </a:solidFill>
              </a:rPr>
              <a:t>continue</a:t>
            </a:r>
            <a:endParaRPr>
              <a:solidFill>
                <a:srgbClr val="666666"/>
              </a:solidFill>
            </a:endParaRPr>
          </a:p>
          <a:p>
            <a:pPr indent="-311150" lvl="0" marL="457200" rtl="0">
              <a:spcBef>
                <a:spcPts val="0"/>
              </a:spcBef>
              <a:spcAft>
                <a:spcPts val="0"/>
              </a:spcAft>
              <a:buClr>
                <a:srgbClr val="333333"/>
              </a:buClr>
              <a:buSzPts val="1300"/>
              <a:buFont typeface="Lato"/>
              <a:buChar char="●"/>
            </a:pPr>
            <a:r>
              <a:rPr lang="en">
                <a:solidFill>
                  <a:srgbClr val="666666"/>
                </a:solidFill>
              </a:rPr>
              <a:t>break</a:t>
            </a:r>
            <a:endParaRPr>
              <a:solidFill>
                <a:srgbClr val="666666"/>
              </a:solidFill>
            </a:endParaRPr>
          </a:p>
          <a:p>
            <a:pPr indent="-311150" lvl="0" marL="457200" rtl="0">
              <a:spcBef>
                <a:spcPts val="0"/>
              </a:spcBef>
              <a:spcAft>
                <a:spcPts val="0"/>
              </a:spcAft>
              <a:buClr>
                <a:srgbClr val="333333"/>
              </a:buClr>
              <a:buSzPts val="1300"/>
              <a:buFont typeface="Lato"/>
              <a:buChar char="●"/>
            </a:pPr>
            <a:r>
              <a:rPr lang="en">
                <a:solidFill>
                  <a:srgbClr val="666666"/>
                </a:solidFill>
              </a:rPr>
              <a:t>fallthrough</a:t>
            </a:r>
            <a:endParaRPr>
              <a:solidFill>
                <a:srgbClr val="666666"/>
              </a:solidFill>
            </a:endParaRPr>
          </a:p>
          <a:p>
            <a:pPr indent="-311150" lvl="0" marL="457200" rtl="0">
              <a:spcBef>
                <a:spcPts val="0"/>
              </a:spcBef>
              <a:spcAft>
                <a:spcPts val="0"/>
              </a:spcAft>
              <a:buClr>
                <a:srgbClr val="333333"/>
              </a:buClr>
              <a:buSzPts val="1300"/>
              <a:buFont typeface="Lato"/>
              <a:buChar char="●"/>
            </a:pPr>
            <a:r>
              <a:rPr lang="en">
                <a:solidFill>
                  <a:srgbClr val="666666"/>
                </a:solidFill>
              </a:rPr>
              <a:t>return</a:t>
            </a:r>
            <a:endParaRPr>
              <a:solidFill>
                <a:srgbClr val="666666"/>
              </a:solidFill>
            </a:endParaRPr>
          </a:p>
          <a:p>
            <a:pPr indent="-311150" lvl="0" marL="457200" rtl="0">
              <a:spcBef>
                <a:spcPts val="0"/>
              </a:spcBef>
              <a:spcAft>
                <a:spcPts val="0"/>
              </a:spcAft>
              <a:buClr>
                <a:srgbClr val="333333"/>
              </a:buClr>
              <a:buSzPts val="1300"/>
              <a:buFont typeface="Lato"/>
              <a:buChar char="●"/>
            </a:pPr>
            <a:r>
              <a:rPr lang="en">
                <a:solidFill>
                  <a:srgbClr val="666666"/>
                </a:solidFill>
              </a:rPr>
              <a:t>throw</a:t>
            </a:r>
            <a:endParaRPr>
              <a:solidFill>
                <a:srgbClr val="666666"/>
              </a:solidFill>
            </a:endParaRPr>
          </a:p>
          <a:p>
            <a:pPr indent="0" lvl="0" marL="0" rtl="0">
              <a:lnSpc>
                <a:spcPct val="100000"/>
              </a:lnSpc>
              <a:spcBef>
                <a:spcPts val="1100"/>
              </a:spcBef>
              <a:spcAft>
                <a:spcPts val="0"/>
              </a:spcAft>
              <a:buNone/>
            </a:pPr>
            <a:r>
              <a:t/>
            </a:r>
            <a:endParaRPr sz="1400">
              <a:solidFill>
                <a:srgbClr val="333333"/>
              </a:solidFill>
              <a:latin typeface="Courier New"/>
              <a:ea typeface="Courier New"/>
              <a:cs typeface="Courier New"/>
              <a:sym typeface="Courier New"/>
            </a:endParaRPr>
          </a:p>
          <a:p>
            <a:pPr indent="0" lvl="0" marL="0" marR="101600" rtl="0">
              <a:lnSpc>
                <a:spcPct val="100000"/>
              </a:lnSpc>
              <a:spcBef>
                <a:spcPts val="700"/>
              </a:spcBef>
              <a:spcAft>
                <a:spcPts val="0"/>
              </a:spcAft>
              <a:buNone/>
            </a:pPr>
            <a:r>
              <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94" name="Shape 894"/>
        <p:cNvGrpSpPr/>
        <p:nvPr/>
      </p:nvGrpSpPr>
      <p:grpSpPr>
        <a:xfrm>
          <a:off x="0" y="0"/>
          <a:ext cx="0" cy="0"/>
          <a:chOff x="0" y="0"/>
          <a:chExt cx="0" cy="0"/>
        </a:xfrm>
      </p:grpSpPr>
      <p:sp>
        <p:nvSpPr>
          <p:cNvPr id="895" name="Shape 8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896" name="Shape 89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Continue</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puzzleInput</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"great minds think alike"</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puzzleOutput</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charactersToRemove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Character</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"e"</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"i"</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"o"</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"u"</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 "</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for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character</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puzzleInput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charactersToRemove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contains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character</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continue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 </a:t>
            </a:r>
            <a:r>
              <a:rPr lang="en" sz="1200">
                <a:solidFill>
                  <a:srgbClr val="AA0D91"/>
                </a:solidFill>
                <a:latin typeface="Courier New"/>
                <a:ea typeface="Courier New"/>
                <a:cs typeface="Courier New"/>
                <a:sym typeface="Courier New"/>
              </a:rPr>
              <a:t>else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puzzleOutput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append</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character</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puzzleOutput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"grtmndsthnklk"</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0" name="Shape 900"/>
        <p:cNvGrpSpPr/>
        <p:nvPr/>
      </p:nvGrpSpPr>
      <p:grpSpPr>
        <a:xfrm>
          <a:off x="0" y="0"/>
          <a:ext cx="0" cy="0"/>
          <a:chOff x="0" y="0"/>
          <a:chExt cx="0" cy="0"/>
        </a:xfrm>
      </p:grpSpPr>
      <p:sp>
        <p:nvSpPr>
          <p:cNvPr id="901" name="Shape 9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902" name="Shape 902"/>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Break</a:t>
            </a:r>
            <a:endParaRPr>
              <a:solidFill>
                <a:srgbClr val="333333"/>
              </a:solidFill>
            </a:endParaRPr>
          </a:p>
          <a:p>
            <a:pPr indent="-298450" lvl="1" marL="914400" rtl="0">
              <a:lnSpc>
                <a:spcPct val="120000"/>
              </a:lnSpc>
              <a:spcBef>
                <a:spcPts val="0"/>
              </a:spcBef>
              <a:spcAft>
                <a:spcPts val="0"/>
              </a:spcAft>
              <a:buClr>
                <a:srgbClr val="333333"/>
              </a:buClr>
              <a:buSzPts val="1100"/>
              <a:buChar char="○"/>
            </a:pPr>
            <a:r>
              <a:rPr lang="en">
                <a:solidFill>
                  <a:srgbClr val="333333"/>
                </a:solidFill>
              </a:rPr>
              <a:t>Break in a Loop Statement</a:t>
            </a:r>
            <a:endParaRPr>
              <a:solidFill>
                <a:srgbClr val="333333"/>
              </a:solidFill>
            </a:endParaRPr>
          </a:p>
          <a:p>
            <a:pPr indent="-298450" lvl="1" marL="914400" rtl="0">
              <a:lnSpc>
                <a:spcPct val="120000"/>
              </a:lnSpc>
              <a:spcBef>
                <a:spcPts val="0"/>
              </a:spcBef>
              <a:spcAft>
                <a:spcPts val="0"/>
              </a:spcAft>
              <a:buClr>
                <a:srgbClr val="333333"/>
              </a:buClr>
              <a:buSzPts val="1100"/>
              <a:buChar char="○"/>
            </a:pPr>
            <a:r>
              <a:rPr lang="en">
                <a:solidFill>
                  <a:srgbClr val="333333"/>
                </a:solidFill>
              </a:rPr>
              <a:t>Break in a Switch Statement</a:t>
            </a:r>
            <a:endParaRPr>
              <a:solidFill>
                <a:srgbClr val="333333"/>
              </a:solidFill>
            </a:endParaRPr>
          </a:p>
          <a:p>
            <a:pPr indent="0" lvl="0" marL="0" marR="101600" rtl="0">
              <a:lnSpc>
                <a:spcPct val="100000"/>
              </a:lnSpc>
              <a:spcBef>
                <a:spcPts val="600"/>
              </a:spcBef>
              <a:spcAft>
                <a:spcPts val="0"/>
              </a:spcAft>
              <a:buNone/>
            </a:pPr>
            <a:r>
              <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6" name="Shape 906"/>
        <p:cNvGrpSpPr/>
        <p:nvPr/>
      </p:nvGrpSpPr>
      <p:grpSpPr>
        <a:xfrm>
          <a:off x="0" y="0"/>
          <a:ext cx="0" cy="0"/>
          <a:chOff x="0" y="0"/>
          <a:chExt cx="0" cy="0"/>
        </a:xfrm>
      </p:grpSpPr>
      <p:sp>
        <p:nvSpPr>
          <p:cNvPr id="907" name="Shape 9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908" name="Shape 908"/>
          <p:cNvSpPr txBox="1"/>
          <p:nvPr>
            <p:ph idx="1" type="body"/>
          </p:nvPr>
        </p:nvSpPr>
        <p:spPr>
          <a:xfrm>
            <a:off x="729450" y="1318650"/>
            <a:ext cx="7688700" cy="35976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800"/>
              </a:spcBef>
              <a:spcAft>
                <a:spcPts val="1600"/>
              </a:spcAft>
              <a:buNone/>
            </a:pPr>
            <a:r>
              <a:rPr lang="en" sz="1100">
                <a:solidFill>
                  <a:srgbClr val="AA0D91"/>
                </a:solidFill>
                <a:highlight>
                  <a:srgbClr val="FFFFFF"/>
                </a:highlight>
                <a:latin typeface="Courier New"/>
                <a:ea typeface="Courier New"/>
                <a:cs typeface="Courier New"/>
                <a:sym typeface="Courier New"/>
              </a:rPr>
              <a:t>let</a:t>
            </a: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numberSymbol</a:t>
            </a:r>
            <a:r>
              <a:rPr lang="en" sz="1100">
                <a:solidFill>
                  <a:srgbClr val="333333"/>
                </a:solidFill>
                <a:highlight>
                  <a:srgbClr val="FFFFFF"/>
                </a:highlight>
                <a:latin typeface="Courier New"/>
                <a:ea typeface="Courier New"/>
                <a:cs typeface="Courier New"/>
                <a:sym typeface="Courier New"/>
              </a:rPr>
              <a:t>: </a:t>
            </a:r>
            <a:r>
              <a:rPr lang="en" sz="1100">
                <a:solidFill>
                  <a:srgbClr val="5C2699"/>
                </a:solidFill>
                <a:highlight>
                  <a:srgbClr val="FFFFFF"/>
                </a:highlight>
                <a:latin typeface="Courier New"/>
                <a:ea typeface="Courier New"/>
                <a:cs typeface="Courier New"/>
                <a:sym typeface="Courier New"/>
              </a:rPr>
              <a:t>Character</a:t>
            </a:r>
            <a:r>
              <a:rPr lang="en" sz="1100">
                <a:solidFill>
                  <a:srgbClr val="333333"/>
                </a:solidFill>
                <a:highlight>
                  <a:srgbClr val="FFFFFF"/>
                </a:highlight>
                <a:latin typeface="Courier New"/>
                <a:ea typeface="Courier New"/>
                <a:cs typeface="Courier New"/>
                <a:sym typeface="Courier New"/>
              </a:rPr>
              <a:t> = </a:t>
            </a:r>
            <a:r>
              <a:rPr lang="en" sz="1100">
                <a:solidFill>
                  <a:srgbClr val="C41A16"/>
                </a:solidFill>
                <a:highlight>
                  <a:srgbClr val="FFFFFF"/>
                </a:highlight>
                <a:latin typeface="Courier New"/>
                <a:ea typeface="Courier New"/>
                <a:cs typeface="Courier New"/>
                <a:sym typeface="Courier New"/>
              </a:rPr>
              <a:t>"三"</a:t>
            </a:r>
            <a:r>
              <a:rPr lang="en" sz="1100">
                <a:solidFill>
                  <a:srgbClr val="333333"/>
                </a:solidFill>
                <a:highlight>
                  <a:srgbClr val="FFFFFF"/>
                </a:highlight>
                <a:latin typeface="Courier New"/>
                <a:ea typeface="Courier New"/>
                <a:cs typeface="Courier New"/>
                <a:sym typeface="Courier New"/>
              </a:rPr>
              <a:t>  </a:t>
            </a:r>
            <a:r>
              <a:rPr lang="en" sz="1100">
                <a:solidFill>
                  <a:srgbClr val="007400"/>
                </a:solidFill>
                <a:highlight>
                  <a:srgbClr val="FFFFFF"/>
                </a:highlight>
                <a:latin typeface="Courier New"/>
                <a:ea typeface="Courier New"/>
                <a:cs typeface="Courier New"/>
                <a:sym typeface="Courier New"/>
              </a:rPr>
              <a:t>// Chinese symbol for the number 3</a:t>
            </a:r>
            <a:br>
              <a:rPr lang="en" sz="1100">
                <a:solidFill>
                  <a:srgbClr val="333333"/>
                </a:solidFill>
                <a:highlight>
                  <a:srgbClr val="FFFFFF"/>
                </a:highlight>
                <a:latin typeface="Courier New"/>
                <a:ea typeface="Courier New"/>
                <a:cs typeface="Courier New"/>
                <a:sym typeface="Courier New"/>
              </a:rPr>
            </a:br>
            <a:r>
              <a:rPr lang="en" sz="1100">
                <a:solidFill>
                  <a:srgbClr val="AA0D91"/>
                </a:solidFill>
                <a:highlight>
                  <a:srgbClr val="FFFFFF"/>
                </a:highlight>
                <a:latin typeface="Courier New"/>
                <a:ea typeface="Courier New"/>
                <a:cs typeface="Courier New"/>
                <a:sym typeface="Courier New"/>
              </a:rPr>
              <a:t>var</a:t>
            </a: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possibleIntegerValue</a:t>
            </a:r>
            <a:r>
              <a:rPr lang="en" sz="1100">
                <a:solidFill>
                  <a:srgbClr val="333333"/>
                </a:solidFill>
                <a:highlight>
                  <a:srgbClr val="FFFFFF"/>
                </a:highlight>
                <a:latin typeface="Courier New"/>
                <a:ea typeface="Courier New"/>
                <a:cs typeface="Courier New"/>
                <a:sym typeface="Courier New"/>
              </a:rPr>
              <a:t>: </a:t>
            </a:r>
            <a:r>
              <a:rPr lang="en" sz="1100">
                <a:solidFill>
                  <a:srgbClr val="5C2699"/>
                </a:solidFill>
                <a:highlight>
                  <a:srgbClr val="FFFFFF"/>
                </a:highlight>
                <a:latin typeface="Courier New"/>
                <a:ea typeface="Courier New"/>
                <a:cs typeface="Courier New"/>
                <a:sym typeface="Courier New"/>
              </a:rPr>
              <a:t>Int</a:t>
            </a:r>
            <a:r>
              <a:rPr lang="en" sz="1100">
                <a:solidFill>
                  <a:srgbClr val="333333"/>
                </a:solidFill>
                <a:highlight>
                  <a:srgbClr val="FFFFFF"/>
                </a:highlight>
                <a:latin typeface="Courier New"/>
                <a:ea typeface="Courier New"/>
                <a:cs typeface="Courier New"/>
                <a:sym typeface="Courier New"/>
              </a:rPr>
              <a:t>?</a:t>
            </a:r>
            <a:br>
              <a:rPr lang="en" sz="1100">
                <a:solidFill>
                  <a:srgbClr val="333333"/>
                </a:solidFill>
                <a:highlight>
                  <a:srgbClr val="FFFFFF"/>
                </a:highlight>
                <a:latin typeface="Courier New"/>
                <a:ea typeface="Courier New"/>
                <a:cs typeface="Courier New"/>
                <a:sym typeface="Courier New"/>
              </a:rPr>
            </a:br>
            <a:r>
              <a:rPr lang="en" sz="1100">
                <a:solidFill>
                  <a:srgbClr val="AA0D91"/>
                </a:solidFill>
                <a:highlight>
                  <a:srgbClr val="FFFFFF"/>
                </a:highlight>
                <a:latin typeface="Courier New"/>
                <a:ea typeface="Courier New"/>
                <a:cs typeface="Courier New"/>
                <a:sym typeface="Courier New"/>
              </a:rPr>
              <a:t>switch</a:t>
            </a: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numberSymbol</a:t>
            </a:r>
            <a:r>
              <a:rPr lang="en" sz="1100">
                <a:solidFill>
                  <a:srgbClr val="333333"/>
                </a:solidFill>
                <a:highlight>
                  <a:srgbClr val="FFFFFF"/>
                </a:highlight>
                <a:latin typeface="Courier New"/>
                <a:ea typeface="Courier New"/>
                <a:cs typeface="Courier New"/>
                <a:sym typeface="Courier New"/>
              </a:rPr>
              <a:t> {</a:t>
            </a:r>
            <a:br>
              <a:rPr lang="en" sz="1100">
                <a:solidFill>
                  <a:srgbClr val="333333"/>
                </a:solidFill>
                <a:highlight>
                  <a:srgbClr val="FFFFFF"/>
                </a:highlight>
                <a:latin typeface="Courier New"/>
                <a:ea typeface="Courier New"/>
                <a:cs typeface="Courier New"/>
                <a:sym typeface="Courier New"/>
              </a:rPr>
            </a:br>
            <a:r>
              <a:rPr lang="en" sz="1100">
                <a:solidFill>
                  <a:srgbClr val="AA0D91"/>
                </a:solidFill>
                <a:highlight>
                  <a:srgbClr val="FFFFFF"/>
                </a:highlight>
                <a:latin typeface="Courier New"/>
                <a:ea typeface="Courier New"/>
                <a:cs typeface="Courier New"/>
                <a:sym typeface="Courier New"/>
              </a:rPr>
              <a:t>case</a:t>
            </a:r>
            <a:r>
              <a:rPr lang="en" sz="1100">
                <a:solidFill>
                  <a:srgbClr val="333333"/>
                </a:solidFill>
                <a:highlight>
                  <a:srgbClr val="FFFFFF"/>
                </a:highlight>
                <a:latin typeface="Courier New"/>
                <a:ea typeface="Courier New"/>
                <a:cs typeface="Courier New"/>
                <a:sym typeface="Courier New"/>
              </a:rPr>
              <a:t> </a:t>
            </a:r>
            <a:r>
              <a:rPr lang="en" sz="1100">
                <a:solidFill>
                  <a:srgbClr val="C41A16"/>
                </a:solidFill>
                <a:highlight>
                  <a:srgbClr val="FFFFFF"/>
                </a:highlight>
                <a:latin typeface="Courier New"/>
                <a:ea typeface="Courier New"/>
                <a:cs typeface="Courier New"/>
                <a:sym typeface="Courier New"/>
              </a:rPr>
              <a:t>"1"</a:t>
            </a:r>
            <a:r>
              <a:rPr lang="en" sz="1100">
                <a:solidFill>
                  <a:srgbClr val="333333"/>
                </a:solidFill>
                <a:highlight>
                  <a:srgbClr val="FFFFFF"/>
                </a:highlight>
                <a:latin typeface="Courier New"/>
                <a:ea typeface="Courier New"/>
                <a:cs typeface="Courier New"/>
                <a:sym typeface="Courier New"/>
              </a:rPr>
              <a:t>, </a:t>
            </a:r>
            <a:r>
              <a:rPr lang="en" sz="1100">
                <a:solidFill>
                  <a:srgbClr val="C41A16"/>
                </a:solidFill>
                <a:highlight>
                  <a:srgbClr val="FFFFFF"/>
                </a:highlight>
                <a:latin typeface="Courier New"/>
                <a:ea typeface="Courier New"/>
                <a:cs typeface="Courier New"/>
                <a:sym typeface="Courier New"/>
              </a:rPr>
              <a:t>"١"</a:t>
            </a:r>
            <a:r>
              <a:rPr lang="en" sz="1100">
                <a:solidFill>
                  <a:srgbClr val="333333"/>
                </a:solidFill>
                <a:highlight>
                  <a:srgbClr val="FFFFFF"/>
                </a:highlight>
                <a:latin typeface="Courier New"/>
                <a:ea typeface="Courier New"/>
                <a:cs typeface="Courier New"/>
                <a:sym typeface="Courier New"/>
              </a:rPr>
              <a:t>, </a:t>
            </a:r>
            <a:r>
              <a:rPr lang="en" sz="1100">
                <a:solidFill>
                  <a:srgbClr val="C41A16"/>
                </a:solidFill>
                <a:highlight>
                  <a:srgbClr val="FFFFFF"/>
                </a:highlight>
                <a:latin typeface="Courier New"/>
                <a:ea typeface="Courier New"/>
                <a:cs typeface="Courier New"/>
                <a:sym typeface="Courier New"/>
              </a:rPr>
              <a:t>"一"</a:t>
            </a:r>
            <a:r>
              <a:rPr lang="en" sz="1100">
                <a:solidFill>
                  <a:srgbClr val="333333"/>
                </a:solidFill>
                <a:highlight>
                  <a:srgbClr val="FFFFFF"/>
                </a:highlight>
                <a:latin typeface="Courier New"/>
                <a:ea typeface="Courier New"/>
                <a:cs typeface="Courier New"/>
                <a:sym typeface="Courier New"/>
              </a:rPr>
              <a:t>, </a:t>
            </a:r>
            <a:r>
              <a:rPr lang="en" sz="1100">
                <a:solidFill>
                  <a:srgbClr val="C41A16"/>
                </a:solidFill>
                <a:highlight>
                  <a:srgbClr val="FFFFFF"/>
                </a:highlight>
                <a:latin typeface="Courier New"/>
                <a:ea typeface="Courier New"/>
                <a:cs typeface="Courier New"/>
                <a:sym typeface="Courier New"/>
              </a:rPr>
              <a:t>"๑"</a:t>
            </a:r>
            <a:r>
              <a:rPr lang="en" sz="1100">
                <a:solidFill>
                  <a:srgbClr val="333333"/>
                </a:solidFill>
                <a:highlight>
                  <a:srgbClr val="FFFFFF"/>
                </a:highlight>
                <a:latin typeface="Courier New"/>
                <a:ea typeface="Courier New"/>
                <a:cs typeface="Courier New"/>
                <a:sym typeface="Courier New"/>
              </a:rPr>
              <a:t>:</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possibleIntegerValue</a:t>
            </a:r>
            <a:r>
              <a:rPr lang="en" sz="1100">
                <a:solidFill>
                  <a:srgbClr val="333333"/>
                </a:solidFill>
                <a:highlight>
                  <a:srgbClr val="FFFFFF"/>
                </a:highlight>
                <a:latin typeface="Courier New"/>
                <a:ea typeface="Courier New"/>
                <a:cs typeface="Courier New"/>
                <a:sym typeface="Courier New"/>
              </a:rPr>
              <a:t> = </a:t>
            </a:r>
            <a:r>
              <a:rPr lang="en" sz="1100">
                <a:solidFill>
                  <a:srgbClr val="1C00CF"/>
                </a:solidFill>
                <a:highlight>
                  <a:srgbClr val="FFFFFF"/>
                </a:highlight>
                <a:latin typeface="Courier New"/>
                <a:ea typeface="Courier New"/>
                <a:cs typeface="Courier New"/>
                <a:sym typeface="Courier New"/>
              </a:rPr>
              <a:t>1</a:t>
            </a:r>
            <a:br>
              <a:rPr lang="en" sz="1100">
                <a:solidFill>
                  <a:srgbClr val="333333"/>
                </a:solidFill>
                <a:highlight>
                  <a:srgbClr val="FFFFFF"/>
                </a:highlight>
                <a:latin typeface="Courier New"/>
                <a:ea typeface="Courier New"/>
                <a:cs typeface="Courier New"/>
                <a:sym typeface="Courier New"/>
              </a:rPr>
            </a:br>
            <a:r>
              <a:rPr lang="en" sz="1100">
                <a:solidFill>
                  <a:srgbClr val="AA0D91"/>
                </a:solidFill>
                <a:highlight>
                  <a:srgbClr val="FFFFFF"/>
                </a:highlight>
                <a:latin typeface="Courier New"/>
                <a:ea typeface="Courier New"/>
                <a:cs typeface="Courier New"/>
                <a:sym typeface="Courier New"/>
              </a:rPr>
              <a:t>case</a:t>
            </a:r>
            <a:r>
              <a:rPr lang="en" sz="1100">
                <a:solidFill>
                  <a:srgbClr val="333333"/>
                </a:solidFill>
                <a:highlight>
                  <a:srgbClr val="FFFFFF"/>
                </a:highlight>
                <a:latin typeface="Courier New"/>
                <a:ea typeface="Courier New"/>
                <a:cs typeface="Courier New"/>
                <a:sym typeface="Courier New"/>
              </a:rPr>
              <a:t> </a:t>
            </a:r>
            <a:r>
              <a:rPr lang="en" sz="1100">
                <a:solidFill>
                  <a:srgbClr val="C41A16"/>
                </a:solidFill>
                <a:highlight>
                  <a:srgbClr val="FFFFFF"/>
                </a:highlight>
                <a:latin typeface="Courier New"/>
                <a:ea typeface="Courier New"/>
                <a:cs typeface="Courier New"/>
                <a:sym typeface="Courier New"/>
              </a:rPr>
              <a:t>"2"</a:t>
            </a:r>
            <a:r>
              <a:rPr lang="en" sz="1100">
                <a:solidFill>
                  <a:srgbClr val="333333"/>
                </a:solidFill>
                <a:highlight>
                  <a:srgbClr val="FFFFFF"/>
                </a:highlight>
                <a:latin typeface="Courier New"/>
                <a:ea typeface="Courier New"/>
                <a:cs typeface="Courier New"/>
                <a:sym typeface="Courier New"/>
              </a:rPr>
              <a:t>, </a:t>
            </a:r>
            <a:r>
              <a:rPr lang="en" sz="1100">
                <a:solidFill>
                  <a:srgbClr val="C41A16"/>
                </a:solidFill>
                <a:highlight>
                  <a:srgbClr val="FFFFFF"/>
                </a:highlight>
                <a:latin typeface="Courier New"/>
                <a:ea typeface="Courier New"/>
                <a:cs typeface="Courier New"/>
                <a:sym typeface="Courier New"/>
              </a:rPr>
              <a:t>"٢"</a:t>
            </a:r>
            <a:r>
              <a:rPr lang="en" sz="1100">
                <a:solidFill>
                  <a:srgbClr val="333333"/>
                </a:solidFill>
                <a:highlight>
                  <a:srgbClr val="FFFFFF"/>
                </a:highlight>
                <a:latin typeface="Courier New"/>
                <a:ea typeface="Courier New"/>
                <a:cs typeface="Courier New"/>
                <a:sym typeface="Courier New"/>
              </a:rPr>
              <a:t>, </a:t>
            </a:r>
            <a:r>
              <a:rPr lang="en" sz="1100">
                <a:solidFill>
                  <a:srgbClr val="C41A16"/>
                </a:solidFill>
                <a:highlight>
                  <a:srgbClr val="FFFFFF"/>
                </a:highlight>
                <a:latin typeface="Courier New"/>
                <a:ea typeface="Courier New"/>
                <a:cs typeface="Courier New"/>
                <a:sym typeface="Courier New"/>
              </a:rPr>
              <a:t>"二"</a:t>
            </a:r>
            <a:r>
              <a:rPr lang="en" sz="1100">
                <a:solidFill>
                  <a:srgbClr val="333333"/>
                </a:solidFill>
                <a:highlight>
                  <a:srgbClr val="FFFFFF"/>
                </a:highlight>
                <a:latin typeface="Courier New"/>
                <a:ea typeface="Courier New"/>
                <a:cs typeface="Courier New"/>
                <a:sym typeface="Courier New"/>
              </a:rPr>
              <a:t>, </a:t>
            </a:r>
            <a:r>
              <a:rPr lang="en" sz="1100">
                <a:solidFill>
                  <a:srgbClr val="C41A16"/>
                </a:solidFill>
                <a:highlight>
                  <a:srgbClr val="FFFFFF"/>
                </a:highlight>
                <a:latin typeface="Courier New"/>
                <a:ea typeface="Courier New"/>
                <a:cs typeface="Courier New"/>
                <a:sym typeface="Courier New"/>
              </a:rPr>
              <a:t>"๒"</a:t>
            </a:r>
            <a:r>
              <a:rPr lang="en" sz="1100">
                <a:solidFill>
                  <a:srgbClr val="333333"/>
                </a:solidFill>
                <a:highlight>
                  <a:srgbClr val="FFFFFF"/>
                </a:highlight>
                <a:latin typeface="Courier New"/>
                <a:ea typeface="Courier New"/>
                <a:cs typeface="Courier New"/>
                <a:sym typeface="Courier New"/>
              </a:rPr>
              <a:t>:</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possibleIntegerValue</a:t>
            </a:r>
            <a:r>
              <a:rPr lang="en" sz="1100">
                <a:solidFill>
                  <a:srgbClr val="333333"/>
                </a:solidFill>
                <a:highlight>
                  <a:srgbClr val="FFFFFF"/>
                </a:highlight>
                <a:latin typeface="Courier New"/>
                <a:ea typeface="Courier New"/>
                <a:cs typeface="Courier New"/>
                <a:sym typeface="Courier New"/>
              </a:rPr>
              <a:t> = </a:t>
            </a:r>
            <a:r>
              <a:rPr lang="en" sz="1100">
                <a:solidFill>
                  <a:srgbClr val="1C00CF"/>
                </a:solidFill>
                <a:highlight>
                  <a:srgbClr val="FFFFFF"/>
                </a:highlight>
                <a:latin typeface="Courier New"/>
                <a:ea typeface="Courier New"/>
                <a:cs typeface="Courier New"/>
                <a:sym typeface="Courier New"/>
              </a:rPr>
              <a:t>2</a:t>
            </a:r>
            <a:br>
              <a:rPr lang="en" sz="1100">
                <a:solidFill>
                  <a:srgbClr val="333333"/>
                </a:solidFill>
                <a:highlight>
                  <a:srgbClr val="FFFFFF"/>
                </a:highlight>
                <a:latin typeface="Courier New"/>
                <a:ea typeface="Courier New"/>
                <a:cs typeface="Courier New"/>
                <a:sym typeface="Courier New"/>
              </a:rPr>
            </a:br>
            <a:r>
              <a:rPr lang="en" sz="1100">
                <a:solidFill>
                  <a:srgbClr val="AA0D91"/>
                </a:solidFill>
                <a:highlight>
                  <a:srgbClr val="FFFFFF"/>
                </a:highlight>
                <a:latin typeface="Courier New"/>
                <a:ea typeface="Courier New"/>
                <a:cs typeface="Courier New"/>
                <a:sym typeface="Courier New"/>
              </a:rPr>
              <a:t>case</a:t>
            </a:r>
            <a:r>
              <a:rPr lang="en" sz="1100">
                <a:solidFill>
                  <a:srgbClr val="333333"/>
                </a:solidFill>
                <a:highlight>
                  <a:srgbClr val="FFFFFF"/>
                </a:highlight>
                <a:latin typeface="Courier New"/>
                <a:ea typeface="Courier New"/>
                <a:cs typeface="Courier New"/>
                <a:sym typeface="Courier New"/>
              </a:rPr>
              <a:t> </a:t>
            </a:r>
            <a:r>
              <a:rPr lang="en" sz="1100">
                <a:solidFill>
                  <a:srgbClr val="C41A16"/>
                </a:solidFill>
                <a:highlight>
                  <a:srgbClr val="FFFFFF"/>
                </a:highlight>
                <a:latin typeface="Courier New"/>
                <a:ea typeface="Courier New"/>
                <a:cs typeface="Courier New"/>
                <a:sym typeface="Courier New"/>
              </a:rPr>
              <a:t>"3"</a:t>
            </a:r>
            <a:r>
              <a:rPr lang="en" sz="1100">
                <a:solidFill>
                  <a:srgbClr val="333333"/>
                </a:solidFill>
                <a:highlight>
                  <a:srgbClr val="FFFFFF"/>
                </a:highlight>
                <a:latin typeface="Courier New"/>
                <a:ea typeface="Courier New"/>
                <a:cs typeface="Courier New"/>
                <a:sym typeface="Courier New"/>
              </a:rPr>
              <a:t>, </a:t>
            </a:r>
            <a:r>
              <a:rPr lang="en" sz="1100">
                <a:solidFill>
                  <a:srgbClr val="C41A16"/>
                </a:solidFill>
                <a:highlight>
                  <a:srgbClr val="FFFFFF"/>
                </a:highlight>
                <a:latin typeface="Courier New"/>
                <a:ea typeface="Courier New"/>
                <a:cs typeface="Courier New"/>
                <a:sym typeface="Courier New"/>
              </a:rPr>
              <a:t>"٣"</a:t>
            </a:r>
            <a:r>
              <a:rPr lang="en" sz="1100">
                <a:solidFill>
                  <a:srgbClr val="333333"/>
                </a:solidFill>
                <a:highlight>
                  <a:srgbClr val="FFFFFF"/>
                </a:highlight>
                <a:latin typeface="Courier New"/>
                <a:ea typeface="Courier New"/>
                <a:cs typeface="Courier New"/>
                <a:sym typeface="Courier New"/>
              </a:rPr>
              <a:t>, </a:t>
            </a:r>
            <a:r>
              <a:rPr lang="en" sz="1100">
                <a:solidFill>
                  <a:srgbClr val="C41A16"/>
                </a:solidFill>
                <a:highlight>
                  <a:srgbClr val="FFFFFF"/>
                </a:highlight>
                <a:latin typeface="Courier New"/>
                <a:ea typeface="Courier New"/>
                <a:cs typeface="Courier New"/>
                <a:sym typeface="Courier New"/>
              </a:rPr>
              <a:t>"三"</a:t>
            </a:r>
            <a:r>
              <a:rPr lang="en" sz="1100">
                <a:solidFill>
                  <a:srgbClr val="333333"/>
                </a:solidFill>
                <a:highlight>
                  <a:srgbClr val="FFFFFF"/>
                </a:highlight>
                <a:latin typeface="Courier New"/>
                <a:ea typeface="Courier New"/>
                <a:cs typeface="Courier New"/>
                <a:sym typeface="Courier New"/>
              </a:rPr>
              <a:t>, </a:t>
            </a:r>
            <a:r>
              <a:rPr lang="en" sz="1100">
                <a:solidFill>
                  <a:srgbClr val="C41A16"/>
                </a:solidFill>
                <a:highlight>
                  <a:srgbClr val="FFFFFF"/>
                </a:highlight>
                <a:latin typeface="Courier New"/>
                <a:ea typeface="Courier New"/>
                <a:cs typeface="Courier New"/>
                <a:sym typeface="Courier New"/>
              </a:rPr>
              <a:t>"๓"</a:t>
            </a:r>
            <a:r>
              <a:rPr lang="en" sz="1100">
                <a:solidFill>
                  <a:srgbClr val="333333"/>
                </a:solidFill>
                <a:highlight>
                  <a:srgbClr val="FFFFFF"/>
                </a:highlight>
                <a:latin typeface="Courier New"/>
                <a:ea typeface="Courier New"/>
                <a:cs typeface="Courier New"/>
                <a:sym typeface="Courier New"/>
              </a:rPr>
              <a:t>:</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possibleIntegerValue</a:t>
            </a:r>
            <a:r>
              <a:rPr lang="en" sz="1100">
                <a:solidFill>
                  <a:srgbClr val="333333"/>
                </a:solidFill>
                <a:highlight>
                  <a:srgbClr val="FFFFFF"/>
                </a:highlight>
                <a:latin typeface="Courier New"/>
                <a:ea typeface="Courier New"/>
                <a:cs typeface="Courier New"/>
                <a:sym typeface="Courier New"/>
              </a:rPr>
              <a:t> = </a:t>
            </a:r>
            <a:r>
              <a:rPr lang="en" sz="1100">
                <a:solidFill>
                  <a:srgbClr val="1C00CF"/>
                </a:solidFill>
                <a:highlight>
                  <a:srgbClr val="FFFFFF"/>
                </a:highlight>
                <a:latin typeface="Courier New"/>
                <a:ea typeface="Courier New"/>
                <a:cs typeface="Courier New"/>
                <a:sym typeface="Courier New"/>
              </a:rPr>
              <a:t>3</a:t>
            </a:r>
            <a:br>
              <a:rPr lang="en" sz="1100">
                <a:solidFill>
                  <a:srgbClr val="333333"/>
                </a:solidFill>
                <a:highlight>
                  <a:srgbClr val="FFFFFF"/>
                </a:highlight>
                <a:latin typeface="Courier New"/>
                <a:ea typeface="Courier New"/>
                <a:cs typeface="Courier New"/>
                <a:sym typeface="Courier New"/>
              </a:rPr>
            </a:br>
            <a:r>
              <a:rPr lang="en" sz="1100">
                <a:solidFill>
                  <a:srgbClr val="AA0D91"/>
                </a:solidFill>
                <a:highlight>
                  <a:srgbClr val="FFFFFF"/>
                </a:highlight>
                <a:latin typeface="Courier New"/>
                <a:ea typeface="Courier New"/>
                <a:cs typeface="Courier New"/>
                <a:sym typeface="Courier New"/>
              </a:rPr>
              <a:t>case</a:t>
            </a:r>
            <a:r>
              <a:rPr lang="en" sz="1100">
                <a:solidFill>
                  <a:srgbClr val="333333"/>
                </a:solidFill>
                <a:highlight>
                  <a:srgbClr val="FFFFFF"/>
                </a:highlight>
                <a:latin typeface="Courier New"/>
                <a:ea typeface="Courier New"/>
                <a:cs typeface="Courier New"/>
                <a:sym typeface="Courier New"/>
              </a:rPr>
              <a:t> </a:t>
            </a:r>
            <a:r>
              <a:rPr lang="en" sz="1100">
                <a:solidFill>
                  <a:srgbClr val="C41A16"/>
                </a:solidFill>
                <a:highlight>
                  <a:srgbClr val="FFFFFF"/>
                </a:highlight>
                <a:latin typeface="Courier New"/>
                <a:ea typeface="Courier New"/>
                <a:cs typeface="Courier New"/>
                <a:sym typeface="Courier New"/>
              </a:rPr>
              <a:t>"4"</a:t>
            </a:r>
            <a:r>
              <a:rPr lang="en" sz="1100">
                <a:solidFill>
                  <a:srgbClr val="333333"/>
                </a:solidFill>
                <a:highlight>
                  <a:srgbClr val="FFFFFF"/>
                </a:highlight>
                <a:latin typeface="Courier New"/>
                <a:ea typeface="Courier New"/>
                <a:cs typeface="Courier New"/>
                <a:sym typeface="Courier New"/>
              </a:rPr>
              <a:t>, </a:t>
            </a:r>
            <a:r>
              <a:rPr lang="en" sz="1100">
                <a:solidFill>
                  <a:srgbClr val="C41A16"/>
                </a:solidFill>
                <a:highlight>
                  <a:srgbClr val="FFFFFF"/>
                </a:highlight>
                <a:latin typeface="Courier New"/>
                <a:ea typeface="Courier New"/>
                <a:cs typeface="Courier New"/>
                <a:sym typeface="Courier New"/>
              </a:rPr>
              <a:t>"٤"</a:t>
            </a:r>
            <a:r>
              <a:rPr lang="en" sz="1100">
                <a:solidFill>
                  <a:srgbClr val="333333"/>
                </a:solidFill>
                <a:highlight>
                  <a:srgbClr val="FFFFFF"/>
                </a:highlight>
                <a:latin typeface="Courier New"/>
                <a:ea typeface="Courier New"/>
                <a:cs typeface="Courier New"/>
                <a:sym typeface="Courier New"/>
              </a:rPr>
              <a:t>, </a:t>
            </a:r>
            <a:r>
              <a:rPr lang="en" sz="1100">
                <a:solidFill>
                  <a:srgbClr val="C41A16"/>
                </a:solidFill>
                <a:highlight>
                  <a:srgbClr val="FFFFFF"/>
                </a:highlight>
                <a:latin typeface="Courier New"/>
                <a:ea typeface="Courier New"/>
                <a:cs typeface="Courier New"/>
                <a:sym typeface="Courier New"/>
              </a:rPr>
              <a:t>"四"</a:t>
            </a:r>
            <a:r>
              <a:rPr lang="en" sz="1100">
                <a:solidFill>
                  <a:srgbClr val="333333"/>
                </a:solidFill>
                <a:highlight>
                  <a:srgbClr val="FFFFFF"/>
                </a:highlight>
                <a:latin typeface="Courier New"/>
                <a:ea typeface="Courier New"/>
                <a:cs typeface="Courier New"/>
                <a:sym typeface="Courier New"/>
              </a:rPr>
              <a:t>, </a:t>
            </a:r>
            <a:r>
              <a:rPr lang="en" sz="1100">
                <a:solidFill>
                  <a:srgbClr val="C41A16"/>
                </a:solidFill>
                <a:highlight>
                  <a:srgbClr val="FFFFFF"/>
                </a:highlight>
                <a:latin typeface="Courier New"/>
                <a:ea typeface="Courier New"/>
                <a:cs typeface="Courier New"/>
                <a:sym typeface="Courier New"/>
              </a:rPr>
              <a:t>"๔"</a:t>
            </a:r>
            <a:r>
              <a:rPr lang="en" sz="1100">
                <a:solidFill>
                  <a:srgbClr val="333333"/>
                </a:solidFill>
                <a:highlight>
                  <a:srgbClr val="FFFFFF"/>
                </a:highlight>
                <a:latin typeface="Courier New"/>
                <a:ea typeface="Courier New"/>
                <a:cs typeface="Courier New"/>
                <a:sym typeface="Courier New"/>
              </a:rPr>
              <a:t>:</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possibleIntegerValue</a:t>
            </a:r>
            <a:r>
              <a:rPr lang="en" sz="1100">
                <a:solidFill>
                  <a:srgbClr val="333333"/>
                </a:solidFill>
                <a:highlight>
                  <a:srgbClr val="FFFFFF"/>
                </a:highlight>
                <a:latin typeface="Courier New"/>
                <a:ea typeface="Courier New"/>
                <a:cs typeface="Courier New"/>
                <a:sym typeface="Courier New"/>
              </a:rPr>
              <a:t> = </a:t>
            </a:r>
            <a:r>
              <a:rPr lang="en" sz="1100">
                <a:solidFill>
                  <a:srgbClr val="1C00CF"/>
                </a:solidFill>
                <a:highlight>
                  <a:srgbClr val="FFFFFF"/>
                </a:highlight>
                <a:latin typeface="Courier New"/>
                <a:ea typeface="Courier New"/>
                <a:cs typeface="Courier New"/>
                <a:sym typeface="Courier New"/>
              </a:rPr>
              <a:t>4</a:t>
            </a:r>
            <a:br>
              <a:rPr lang="en" sz="1100">
                <a:solidFill>
                  <a:srgbClr val="333333"/>
                </a:solidFill>
                <a:highlight>
                  <a:srgbClr val="FFFFFF"/>
                </a:highlight>
                <a:latin typeface="Courier New"/>
                <a:ea typeface="Courier New"/>
                <a:cs typeface="Courier New"/>
                <a:sym typeface="Courier New"/>
              </a:rPr>
            </a:br>
            <a:r>
              <a:rPr lang="en" sz="1100">
                <a:solidFill>
                  <a:srgbClr val="AA0D91"/>
                </a:solidFill>
                <a:highlight>
                  <a:srgbClr val="FFFFFF"/>
                </a:highlight>
                <a:latin typeface="Courier New"/>
                <a:ea typeface="Courier New"/>
                <a:cs typeface="Courier New"/>
                <a:sym typeface="Courier New"/>
              </a:rPr>
              <a:t>default</a:t>
            </a:r>
            <a:r>
              <a:rPr lang="en" sz="1100">
                <a:solidFill>
                  <a:srgbClr val="333333"/>
                </a:solidFill>
                <a:highlight>
                  <a:srgbClr val="FFFFFF"/>
                </a:highlight>
                <a:latin typeface="Courier New"/>
                <a:ea typeface="Courier New"/>
                <a:cs typeface="Courier New"/>
                <a:sym typeface="Courier New"/>
              </a:rPr>
              <a:t>:</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break</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a:t>
            </a:r>
            <a:br>
              <a:rPr lang="en" sz="1100">
                <a:solidFill>
                  <a:srgbClr val="333333"/>
                </a:solidFill>
                <a:highlight>
                  <a:srgbClr val="FFFFFF"/>
                </a:highlight>
                <a:latin typeface="Courier New"/>
                <a:ea typeface="Courier New"/>
                <a:cs typeface="Courier New"/>
                <a:sym typeface="Courier New"/>
              </a:rPr>
            </a:br>
            <a:r>
              <a:rPr lang="en" sz="1100">
                <a:solidFill>
                  <a:srgbClr val="AA0D91"/>
                </a:solidFill>
                <a:highlight>
                  <a:srgbClr val="FFFFFF"/>
                </a:highlight>
                <a:latin typeface="Courier New"/>
                <a:ea typeface="Courier New"/>
                <a:cs typeface="Courier New"/>
                <a:sym typeface="Courier New"/>
              </a:rPr>
              <a:t>if</a:t>
            </a: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let</a:t>
            </a: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integerValue</a:t>
            </a:r>
            <a:r>
              <a:rPr lang="en" sz="1100">
                <a:solidFill>
                  <a:srgbClr val="333333"/>
                </a:solidFill>
                <a:highlight>
                  <a:srgbClr val="FFFFFF"/>
                </a:highlight>
                <a:latin typeface="Courier New"/>
                <a:ea typeface="Courier New"/>
                <a:cs typeface="Courier New"/>
                <a:sym typeface="Courier New"/>
              </a:rPr>
              <a:t> = </a:t>
            </a:r>
            <a:r>
              <a:rPr lang="en" sz="1100">
                <a:solidFill>
                  <a:srgbClr val="3F6E74"/>
                </a:solidFill>
                <a:highlight>
                  <a:srgbClr val="FFFFFF"/>
                </a:highlight>
                <a:latin typeface="Courier New"/>
                <a:ea typeface="Courier New"/>
                <a:cs typeface="Courier New"/>
                <a:sym typeface="Courier New"/>
              </a:rPr>
              <a:t>possibleIntegerValue</a:t>
            </a:r>
            <a:r>
              <a:rPr lang="en" sz="1100">
                <a:solidFill>
                  <a:srgbClr val="333333"/>
                </a:solidFill>
                <a:highlight>
                  <a:srgbClr val="FFFFFF"/>
                </a:highlight>
                <a:latin typeface="Courier New"/>
                <a:ea typeface="Courier New"/>
                <a:cs typeface="Courier New"/>
                <a:sym typeface="Courier New"/>
              </a:rPr>
              <a:t> {</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print</a:t>
            </a:r>
            <a:r>
              <a:rPr lang="en" sz="1100">
                <a:solidFill>
                  <a:srgbClr val="333333"/>
                </a:solidFill>
                <a:highlight>
                  <a:srgbClr val="FFFFFF"/>
                </a:highlight>
                <a:latin typeface="Courier New"/>
                <a:ea typeface="Courier New"/>
                <a:cs typeface="Courier New"/>
                <a:sym typeface="Courier New"/>
              </a:rPr>
              <a:t>(</a:t>
            </a:r>
            <a:r>
              <a:rPr lang="en" sz="1100">
                <a:solidFill>
                  <a:srgbClr val="C41A16"/>
                </a:solidFill>
                <a:highlight>
                  <a:srgbClr val="FFFFFF"/>
                </a:highlight>
                <a:latin typeface="Courier New"/>
                <a:ea typeface="Courier New"/>
                <a:cs typeface="Courier New"/>
                <a:sym typeface="Courier New"/>
              </a:rPr>
              <a:t>"The integer value of </a:t>
            </a:r>
            <a:r>
              <a:rPr lang="en" sz="1100">
                <a:solidFill>
                  <a:srgbClr val="333333"/>
                </a:solidFill>
                <a:highlight>
                  <a:srgbClr val="FFFFFF"/>
                </a:highlight>
                <a:latin typeface="Courier New"/>
                <a:ea typeface="Courier New"/>
                <a:cs typeface="Courier New"/>
                <a:sym typeface="Courier New"/>
              </a:rPr>
              <a:t>\(</a:t>
            </a:r>
            <a:r>
              <a:rPr lang="en" sz="1100">
                <a:solidFill>
                  <a:srgbClr val="3F6E74"/>
                </a:solidFill>
                <a:highlight>
                  <a:srgbClr val="FFFFFF"/>
                </a:highlight>
                <a:latin typeface="Courier New"/>
                <a:ea typeface="Courier New"/>
                <a:cs typeface="Courier New"/>
                <a:sym typeface="Courier New"/>
              </a:rPr>
              <a:t>numberSymbol</a:t>
            </a:r>
            <a:r>
              <a:rPr lang="en" sz="1100">
                <a:solidFill>
                  <a:srgbClr val="333333"/>
                </a:solidFill>
                <a:highlight>
                  <a:srgbClr val="FFFFFF"/>
                </a:highlight>
                <a:latin typeface="Courier New"/>
                <a:ea typeface="Courier New"/>
                <a:cs typeface="Courier New"/>
                <a:sym typeface="Courier New"/>
              </a:rPr>
              <a:t>)</a:t>
            </a:r>
            <a:r>
              <a:rPr lang="en" sz="1100">
                <a:solidFill>
                  <a:srgbClr val="C41A16"/>
                </a:solidFill>
                <a:highlight>
                  <a:srgbClr val="FFFFFF"/>
                </a:highlight>
                <a:latin typeface="Courier New"/>
                <a:ea typeface="Courier New"/>
                <a:cs typeface="Courier New"/>
                <a:sym typeface="Courier New"/>
              </a:rPr>
              <a:t> is </a:t>
            </a:r>
            <a:r>
              <a:rPr lang="en" sz="1100">
                <a:solidFill>
                  <a:srgbClr val="333333"/>
                </a:solidFill>
                <a:highlight>
                  <a:srgbClr val="FFFFFF"/>
                </a:highlight>
                <a:latin typeface="Courier New"/>
                <a:ea typeface="Courier New"/>
                <a:cs typeface="Courier New"/>
                <a:sym typeface="Courier New"/>
              </a:rPr>
              <a:t>\(</a:t>
            </a:r>
            <a:r>
              <a:rPr lang="en" sz="1100">
                <a:solidFill>
                  <a:srgbClr val="3F6E74"/>
                </a:solidFill>
                <a:highlight>
                  <a:srgbClr val="FFFFFF"/>
                </a:highlight>
                <a:latin typeface="Courier New"/>
                <a:ea typeface="Courier New"/>
                <a:cs typeface="Courier New"/>
                <a:sym typeface="Courier New"/>
              </a:rPr>
              <a:t>integerValue</a:t>
            </a:r>
            <a:r>
              <a:rPr lang="en" sz="1100">
                <a:solidFill>
                  <a:srgbClr val="333333"/>
                </a:solidFill>
                <a:highlight>
                  <a:srgbClr val="FFFFFF"/>
                </a:highlight>
                <a:latin typeface="Courier New"/>
                <a:ea typeface="Courier New"/>
                <a:cs typeface="Courier New"/>
                <a:sym typeface="Courier New"/>
              </a:rPr>
              <a:t>)</a:t>
            </a:r>
            <a:r>
              <a:rPr lang="en" sz="1100">
                <a:solidFill>
                  <a:srgbClr val="C41A16"/>
                </a:solidFill>
                <a:highlight>
                  <a:srgbClr val="FFFFFF"/>
                </a:highlight>
                <a:latin typeface="Courier New"/>
                <a:ea typeface="Courier New"/>
                <a:cs typeface="Courier New"/>
                <a:sym typeface="Courier New"/>
              </a:rPr>
              <a:t>."</a:t>
            </a:r>
            <a:r>
              <a:rPr lang="en" sz="1100">
                <a:solidFill>
                  <a:srgbClr val="333333"/>
                </a:solidFill>
                <a:highlight>
                  <a:srgbClr val="FFFFFF"/>
                </a:highlight>
                <a:latin typeface="Courier New"/>
                <a:ea typeface="Courier New"/>
                <a:cs typeface="Courier New"/>
                <a:sym typeface="Courier New"/>
              </a:rPr>
              <a:t>)</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else</a:t>
            </a:r>
            <a:r>
              <a:rPr lang="en" sz="1100">
                <a:solidFill>
                  <a:srgbClr val="333333"/>
                </a:solidFill>
                <a:highlight>
                  <a:srgbClr val="FFFFFF"/>
                </a:highlight>
                <a:latin typeface="Courier New"/>
                <a:ea typeface="Courier New"/>
                <a:cs typeface="Courier New"/>
                <a:sym typeface="Courier New"/>
              </a:rPr>
              <a:t> {</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print</a:t>
            </a:r>
            <a:r>
              <a:rPr lang="en" sz="1100">
                <a:solidFill>
                  <a:srgbClr val="333333"/>
                </a:solidFill>
                <a:highlight>
                  <a:srgbClr val="FFFFFF"/>
                </a:highlight>
                <a:latin typeface="Courier New"/>
                <a:ea typeface="Courier New"/>
                <a:cs typeface="Courier New"/>
                <a:sym typeface="Courier New"/>
              </a:rPr>
              <a:t>(</a:t>
            </a:r>
            <a:r>
              <a:rPr lang="en" sz="1100">
                <a:solidFill>
                  <a:srgbClr val="C41A16"/>
                </a:solidFill>
                <a:highlight>
                  <a:srgbClr val="FFFFFF"/>
                </a:highlight>
                <a:latin typeface="Courier New"/>
                <a:ea typeface="Courier New"/>
                <a:cs typeface="Courier New"/>
                <a:sym typeface="Courier New"/>
              </a:rPr>
              <a:t>"An integer value could not be found for </a:t>
            </a:r>
            <a:r>
              <a:rPr lang="en" sz="1100">
                <a:solidFill>
                  <a:srgbClr val="333333"/>
                </a:solidFill>
                <a:highlight>
                  <a:srgbClr val="FFFFFF"/>
                </a:highlight>
                <a:latin typeface="Courier New"/>
                <a:ea typeface="Courier New"/>
                <a:cs typeface="Courier New"/>
                <a:sym typeface="Courier New"/>
              </a:rPr>
              <a:t>\(</a:t>
            </a:r>
            <a:r>
              <a:rPr lang="en" sz="1100">
                <a:solidFill>
                  <a:srgbClr val="3F6E74"/>
                </a:solidFill>
                <a:highlight>
                  <a:srgbClr val="FFFFFF"/>
                </a:highlight>
                <a:latin typeface="Courier New"/>
                <a:ea typeface="Courier New"/>
                <a:cs typeface="Courier New"/>
                <a:sym typeface="Courier New"/>
              </a:rPr>
              <a:t>numberSymbol</a:t>
            </a:r>
            <a:r>
              <a:rPr lang="en" sz="1100">
                <a:solidFill>
                  <a:srgbClr val="333333"/>
                </a:solidFill>
                <a:highlight>
                  <a:srgbClr val="FFFFFF"/>
                </a:highlight>
                <a:latin typeface="Courier New"/>
                <a:ea typeface="Courier New"/>
                <a:cs typeface="Courier New"/>
                <a:sym typeface="Courier New"/>
              </a:rPr>
              <a:t>)</a:t>
            </a:r>
            <a:r>
              <a:rPr lang="en" sz="1100">
                <a:solidFill>
                  <a:srgbClr val="C41A16"/>
                </a:solidFill>
                <a:highlight>
                  <a:srgbClr val="FFFFFF"/>
                </a:highlight>
                <a:latin typeface="Courier New"/>
                <a:ea typeface="Courier New"/>
                <a:cs typeface="Courier New"/>
                <a:sym typeface="Courier New"/>
              </a:rPr>
              <a:t>."</a:t>
            </a:r>
            <a:r>
              <a:rPr lang="en" sz="1100">
                <a:solidFill>
                  <a:srgbClr val="333333"/>
                </a:solidFill>
                <a:highlight>
                  <a:srgbClr val="FFFFFF"/>
                </a:highlight>
                <a:latin typeface="Courier New"/>
                <a:ea typeface="Courier New"/>
                <a:cs typeface="Courier New"/>
                <a:sym typeface="Courier New"/>
              </a:rPr>
              <a:t>)</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a:t>
            </a:r>
            <a:br>
              <a:rPr lang="en" sz="1100">
                <a:solidFill>
                  <a:srgbClr val="333333"/>
                </a:solidFill>
                <a:highlight>
                  <a:srgbClr val="FFFFFF"/>
                </a:highlight>
                <a:latin typeface="Courier New"/>
                <a:ea typeface="Courier New"/>
                <a:cs typeface="Courier New"/>
                <a:sym typeface="Courier New"/>
              </a:rPr>
            </a:br>
            <a:r>
              <a:rPr lang="en" sz="1100">
                <a:solidFill>
                  <a:srgbClr val="007400"/>
                </a:solidFill>
                <a:highlight>
                  <a:srgbClr val="FFFFFF"/>
                </a:highlight>
                <a:latin typeface="Courier New"/>
                <a:ea typeface="Courier New"/>
                <a:cs typeface="Courier New"/>
                <a:sym typeface="Courier New"/>
              </a:rPr>
              <a:t>// Prints "The integer value of 三 is 3."</a:t>
            </a:r>
            <a:endParaRPr sz="1100">
              <a:solidFill>
                <a:srgbClr val="007400"/>
              </a:solidFill>
              <a:latin typeface="Courier New"/>
              <a:ea typeface="Courier New"/>
              <a:cs typeface="Courier New"/>
              <a:sym typeface="Courier New"/>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2" name="Shape 912"/>
        <p:cNvGrpSpPr/>
        <p:nvPr/>
      </p:nvGrpSpPr>
      <p:grpSpPr>
        <a:xfrm>
          <a:off x="0" y="0"/>
          <a:ext cx="0" cy="0"/>
          <a:chOff x="0" y="0"/>
          <a:chExt cx="0" cy="0"/>
        </a:xfrm>
      </p:grpSpPr>
      <p:sp>
        <p:nvSpPr>
          <p:cNvPr id="913" name="Shape 9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914" name="Shape 91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Fallthrough</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integerToDescribe</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5</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description</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"The number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integerToDescribe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is"</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switch</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integerToDescribe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3</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5</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7</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11</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13</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17</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19</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description</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 a prime number, and also"</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fallthrough</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default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description</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 an integer."</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description</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"The number 5 is a prime number, and also an integer."</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18" name="Shape 918"/>
        <p:cNvGrpSpPr/>
        <p:nvPr/>
      </p:nvGrpSpPr>
      <p:grpSpPr>
        <a:xfrm>
          <a:off x="0" y="0"/>
          <a:ext cx="0" cy="0"/>
          <a:chOff x="0" y="0"/>
          <a:chExt cx="0" cy="0"/>
        </a:xfrm>
      </p:grpSpPr>
      <p:sp>
        <p:nvSpPr>
          <p:cNvPr id="919" name="Shape 9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920" name="Shape 920"/>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Labeled Statements</a:t>
            </a:r>
            <a:endParaRPr>
              <a:solidFill>
                <a:srgbClr val="333333"/>
              </a:solidFill>
            </a:endParaRPr>
          </a:p>
          <a:p>
            <a:pPr indent="0" lvl="0" marL="457200" marR="101600" rtl="0">
              <a:lnSpc>
                <a:spcPct val="100000"/>
              </a:lnSpc>
              <a:spcBef>
                <a:spcPts val="700"/>
              </a:spcBef>
              <a:spcAft>
                <a:spcPts val="0"/>
              </a:spcAft>
              <a:buNone/>
            </a:pPr>
            <a:r>
              <a:rPr lang="en" sz="1200">
                <a:solidFill>
                  <a:srgbClr val="000000"/>
                </a:solidFill>
                <a:highlight>
                  <a:srgbClr val="E9EFFA"/>
                </a:highlight>
                <a:latin typeface="Courier New"/>
                <a:ea typeface="Courier New"/>
                <a:cs typeface="Courier New"/>
                <a:sym typeface="Courier New"/>
              </a:rPr>
              <a:t>label name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while</a:t>
            </a:r>
            <a:r>
              <a:rPr lang="en" sz="1200">
                <a:solidFill>
                  <a:srgbClr val="333333"/>
                </a:solidFill>
                <a:latin typeface="Courier New"/>
                <a:ea typeface="Courier New"/>
                <a:cs typeface="Courier New"/>
                <a:sym typeface="Courier New"/>
              </a:rPr>
              <a:t> </a:t>
            </a:r>
            <a:r>
              <a:rPr lang="en" sz="1200">
                <a:solidFill>
                  <a:srgbClr val="000000"/>
                </a:solidFill>
                <a:highlight>
                  <a:srgbClr val="E9EFFA"/>
                </a:highlight>
                <a:latin typeface="Courier New"/>
                <a:ea typeface="Courier New"/>
                <a:cs typeface="Courier New"/>
                <a:sym typeface="Courier New"/>
              </a:rPr>
              <a:t>condition</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0000"/>
                </a:solidFill>
                <a:highlight>
                  <a:srgbClr val="E9EFFA"/>
                </a:highlight>
                <a:latin typeface="Courier New"/>
                <a:ea typeface="Courier New"/>
                <a:cs typeface="Courier New"/>
                <a:sym typeface="Courier New"/>
              </a:rPr>
              <a:t>statements</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24" name="Shape 924"/>
        <p:cNvGrpSpPr/>
        <p:nvPr/>
      </p:nvGrpSpPr>
      <p:grpSpPr>
        <a:xfrm>
          <a:off x="0" y="0"/>
          <a:ext cx="0" cy="0"/>
          <a:chOff x="0" y="0"/>
          <a:chExt cx="0" cy="0"/>
        </a:xfrm>
      </p:grpSpPr>
      <p:sp>
        <p:nvSpPr>
          <p:cNvPr id="925" name="Shape 9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926" name="Shape 926"/>
          <p:cNvSpPr txBox="1"/>
          <p:nvPr>
            <p:ph idx="1" type="body"/>
          </p:nvPr>
        </p:nvSpPr>
        <p:spPr>
          <a:xfrm>
            <a:off x="729450" y="1666200"/>
            <a:ext cx="7688700" cy="32502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b="1" lang="en" sz="1200">
                <a:solidFill>
                  <a:srgbClr val="3F6E74"/>
                </a:solidFill>
                <a:latin typeface="Courier New"/>
                <a:ea typeface="Courier New"/>
                <a:cs typeface="Courier New"/>
                <a:sym typeface="Courier New"/>
              </a:rPr>
              <a:t>gameLoop</a:t>
            </a: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while</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square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finalSquare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diceRoll</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diceRoll</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7</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diceRoll</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switch</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square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diceRoll</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finalSquare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diceRoll will move us to the final square, so the game is over</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break</a:t>
            </a:r>
            <a:r>
              <a:rPr b="1"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gameLoop</a:t>
            </a:r>
            <a:br>
              <a:rPr b="1"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newSquare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where</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newSquare</a:t>
            </a:r>
            <a:r>
              <a:rPr lang="en" sz="1200">
                <a:solidFill>
                  <a:srgbClr val="333333"/>
                </a:solidFill>
                <a:latin typeface="Courier New"/>
                <a:ea typeface="Courier New"/>
                <a:cs typeface="Courier New"/>
                <a:sym typeface="Courier New"/>
              </a:rPr>
              <a:t> &gt; </a:t>
            </a:r>
            <a:r>
              <a:rPr lang="en" sz="1200">
                <a:solidFill>
                  <a:srgbClr val="3F6E74"/>
                </a:solidFill>
                <a:latin typeface="Courier New"/>
                <a:ea typeface="Courier New"/>
                <a:cs typeface="Courier New"/>
                <a:sym typeface="Courier New"/>
              </a:rPr>
              <a:t>finalSquare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diceRoll will move us beyond the final square, so</a:t>
            </a:r>
            <a:r>
              <a:rPr lang="en" sz="1200">
                <a:solidFill>
                  <a:srgbClr val="007400"/>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roll again</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continue</a:t>
            </a:r>
            <a:r>
              <a:rPr b="1"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gameLoop</a:t>
            </a:r>
            <a:br>
              <a:rPr b="1"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default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this is a valid move, so find out its effect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square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diceRoll</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square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board</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square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"Game over!"</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65" name="Shape 16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333333"/>
              </a:buClr>
              <a:buSzPts val="1300"/>
              <a:buChar char="●"/>
            </a:pPr>
            <a:r>
              <a:rPr lang="en" sz="1350">
                <a:solidFill>
                  <a:srgbClr val="333333"/>
                </a:solidFill>
                <a:highlight>
                  <a:srgbClr val="FFFFFF"/>
                </a:highlight>
                <a:latin typeface="Arial"/>
                <a:ea typeface="Arial"/>
                <a:cs typeface="Arial"/>
                <a:sym typeface="Arial"/>
              </a:rPr>
              <a:t>Both integers and floats can be padded with extra zeros and can contain underscores to help with readability. </a:t>
            </a:r>
            <a:endParaRPr>
              <a:solidFill>
                <a:srgbClr val="333333"/>
              </a:solidFill>
            </a:endParaRPr>
          </a:p>
          <a:p>
            <a:pPr indent="0" lvl="0" marL="457200" marR="101600" rtl="0">
              <a:lnSpc>
                <a:spcPct val="100000"/>
              </a:lnSpc>
              <a:spcBef>
                <a:spcPts val="1600"/>
              </a:spcBef>
              <a:spcAft>
                <a:spcPts val="0"/>
              </a:spcAft>
              <a:buNone/>
            </a:pPr>
            <a:r>
              <a:rPr lang="en" sz="1400">
                <a:solidFill>
                  <a:srgbClr val="AA0D91"/>
                </a:solidFill>
                <a:latin typeface="Courier New"/>
                <a:ea typeface="Courier New"/>
                <a:cs typeface="Courier New"/>
                <a:sym typeface="Courier New"/>
              </a:rPr>
              <a:t>l</a:t>
            </a:r>
            <a:r>
              <a:rPr lang="en" sz="1400">
                <a:solidFill>
                  <a:srgbClr val="AA0D91"/>
                </a:solidFill>
                <a:latin typeface="Courier New"/>
                <a:ea typeface="Courier New"/>
                <a:cs typeface="Courier New"/>
                <a:sym typeface="Courier New"/>
              </a:rPr>
              <a:t>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paddedDouble</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000123.456</a:t>
            </a:r>
            <a:endParaRPr sz="14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oneMillion</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1_000_000</a:t>
            </a:r>
            <a:endParaRPr sz="14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justOverOneMillion</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1_000_000.000_000_1</a:t>
            </a:r>
            <a:endParaRPr sz="1400">
              <a:solidFill>
                <a:srgbClr val="1C00CF"/>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1C00CF"/>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AA0D91"/>
              </a:solidFill>
              <a:latin typeface="Courier New"/>
              <a:ea typeface="Courier New"/>
              <a:cs typeface="Courier New"/>
              <a:sym typeface="Courier New"/>
            </a:endParaRPr>
          </a:p>
          <a:p>
            <a:pPr indent="0" lvl="0" marL="457200" rtl="0">
              <a:spcBef>
                <a:spcPts val="0"/>
              </a:spcBef>
              <a:spcAft>
                <a:spcPts val="1600"/>
              </a:spcAft>
              <a:buNone/>
            </a:pPr>
            <a:r>
              <a:t/>
            </a:r>
            <a:endParaRPr>
              <a:solidFill>
                <a:srgbClr val="333333"/>
              </a:solidFill>
              <a:highlight>
                <a:srgbClr val="FFFFFF"/>
              </a:highlight>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0" name="Shape 930"/>
        <p:cNvGrpSpPr/>
        <p:nvPr/>
      </p:nvGrpSpPr>
      <p:grpSpPr>
        <a:xfrm>
          <a:off x="0" y="0"/>
          <a:ext cx="0" cy="0"/>
          <a:chOff x="0" y="0"/>
          <a:chExt cx="0" cy="0"/>
        </a:xfrm>
      </p:grpSpPr>
      <p:sp>
        <p:nvSpPr>
          <p:cNvPr id="931" name="Shape 9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Early Exit</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932" name="Shape 932"/>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guard</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greet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guard</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else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"Hello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guard</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location</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"location"</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else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"I hope the weather is nice near you."</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"I hope the weather is nice in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location</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endParaRPr sz="1200">
              <a:solidFill>
                <a:srgbClr val="007400"/>
              </a:solidFill>
              <a:latin typeface="Courier New"/>
              <a:ea typeface="Courier New"/>
              <a:cs typeface="Courier New"/>
              <a:sym typeface="Courier New"/>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6" name="Shape 936"/>
        <p:cNvGrpSpPr/>
        <p:nvPr/>
      </p:nvGrpSpPr>
      <p:grpSpPr>
        <a:xfrm>
          <a:off x="0" y="0"/>
          <a:ext cx="0" cy="0"/>
          <a:chOff x="0" y="0"/>
          <a:chExt cx="0" cy="0"/>
        </a:xfrm>
      </p:grpSpPr>
      <p:sp>
        <p:nvSpPr>
          <p:cNvPr id="937" name="Shape 9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938" name="Shape 93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200">
                <a:solidFill>
                  <a:srgbClr val="3F6E74"/>
                </a:solidFill>
                <a:latin typeface="Courier New"/>
                <a:ea typeface="Courier New"/>
                <a:cs typeface="Courier New"/>
                <a:sym typeface="Courier New"/>
              </a:rPr>
              <a:t>greet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"John"</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"Hello John!"</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"I hope the weather is nice near you."</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greet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"Jane"</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"location"</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"Cupertino"</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"Hello Jane!"</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"I hope the weather is nice in Cupertino."</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42" name="Shape 942"/>
        <p:cNvGrpSpPr/>
        <p:nvPr/>
      </p:nvGrpSpPr>
      <p:grpSpPr>
        <a:xfrm>
          <a:off x="0" y="0"/>
          <a:ext cx="0" cy="0"/>
          <a:chOff x="0" y="0"/>
          <a:chExt cx="0" cy="0"/>
        </a:xfrm>
      </p:grpSpPr>
      <p:sp>
        <p:nvSpPr>
          <p:cNvPr id="943" name="Shape 9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Checking API Availability</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944" name="Shape 94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#available</a:t>
            </a:r>
            <a:r>
              <a:rPr lang="en" sz="1200">
                <a:solidFill>
                  <a:srgbClr val="333333"/>
                </a:solidFill>
                <a:latin typeface="Courier New"/>
                <a:ea typeface="Courier New"/>
                <a:cs typeface="Courier New"/>
                <a:sym typeface="Courier New"/>
              </a:rPr>
              <a:t>(</a:t>
            </a:r>
            <a:r>
              <a:rPr lang="en" sz="1200">
                <a:solidFill>
                  <a:srgbClr val="AA0D91"/>
                </a:solidFill>
                <a:latin typeface="Courier New"/>
                <a:ea typeface="Courier New"/>
                <a:cs typeface="Courier New"/>
                <a:sym typeface="Courier New"/>
              </a:rPr>
              <a:t>iOS</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10</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macOS</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10.12</a:t>
            </a:r>
            <a:r>
              <a:rPr lang="en" sz="1200">
                <a:solidFill>
                  <a:srgbClr val="333333"/>
                </a:solidFill>
                <a:latin typeface="Courier New"/>
                <a:ea typeface="Courier New"/>
                <a:cs typeface="Courier New"/>
                <a:sym typeface="Courier New"/>
              </a:rPr>
              <a:t>, *)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Use iOS 10 APIs on iOS, and use macOS 10.12 APIs on macOS</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else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Fall back to earlier iOS and macOS APIs</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8" name="Shape 948"/>
        <p:cNvGrpSpPr/>
        <p:nvPr/>
      </p:nvGrpSpPr>
      <p:grpSpPr>
        <a:xfrm>
          <a:off x="0" y="0"/>
          <a:ext cx="0" cy="0"/>
          <a:chOff x="0" y="0"/>
          <a:chExt cx="0" cy="0"/>
        </a:xfrm>
      </p:grpSpPr>
      <p:sp>
        <p:nvSpPr>
          <p:cNvPr id="949" name="Shape 949"/>
          <p:cNvSpPr txBox="1"/>
          <p:nvPr>
            <p:ph idx="2" type="body"/>
          </p:nvPr>
        </p:nvSpPr>
        <p:spPr>
          <a:xfrm>
            <a:off x="5174225" y="1352625"/>
            <a:ext cx="37647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u="sng">
                <a:solidFill>
                  <a:schemeClr val="hlink"/>
                </a:solidFill>
                <a:hlinkClick action="ppaction://hlinksldjump" r:id="rId3"/>
              </a:rPr>
              <a:t>Defining and Calling Functions</a:t>
            </a:r>
            <a:endParaRPr/>
          </a:p>
          <a:p>
            <a:pPr indent="0" lvl="0" marL="0" rtl="0">
              <a:lnSpc>
                <a:spcPct val="100000"/>
              </a:lnSpc>
              <a:spcBef>
                <a:spcPts val="0"/>
              </a:spcBef>
              <a:spcAft>
                <a:spcPts val="0"/>
              </a:spcAft>
              <a:buNone/>
            </a:pPr>
            <a:r>
              <a:rPr lang="en" u="sng">
                <a:solidFill>
                  <a:schemeClr val="hlink"/>
                </a:solidFill>
                <a:hlinkClick action="ppaction://hlinksldjump" r:id="rId4"/>
              </a:rPr>
              <a:t>Function Parameters and Return Values</a:t>
            </a:r>
            <a:endParaRPr/>
          </a:p>
          <a:p>
            <a:pPr indent="457200" lvl="0" marL="0" rtl="0">
              <a:lnSpc>
                <a:spcPct val="100000"/>
              </a:lnSpc>
              <a:spcBef>
                <a:spcPts val="0"/>
              </a:spcBef>
              <a:spcAft>
                <a:spcPts val="0"/>
              </a:spcAft>
              <a:buNone/>
            </a:pPr>
            <a:r>
              <a:rPr lang="en" u="sng">
                <a:solidFill>
                  <a:schemeClr val="hlink"/>
                </a:solidFill>
                <a:hlinkClick action="ppaction://hlinksldjump" r:id="rId5"/>
              </a:rPr>
              <a:t>Functions Without Parameters </a:t>
            </a:r>
            <a:endParaRPr/>
          </a:p>
          <a:p>
            <a:pPr indent="0" lvl="0" marL="457200" rtl="0">
              <a:lnSpc>
                <a:spcPct val="100000"/>
              </a:lnSpc>
              <a:spcBef>
                <a:spcPts val="0"/>
              </a:spcBef>
              <a:spcAft>
                <a:spcPts val="0"/>
              </a:spcAft>
              <a:buNone/>
            </a:pPr>
            <a:r>
              <a:rPr lang="en" u="sng">
                <a:solidFill>
                  <a:schemeClr val="hlink"/>
                </a:solidFill>
                <a:hlinkClick action="ppaction://hlinksldjump" r:id="rId6"/>
              </a:rPr>
              <a:t>Functions With Multiple Parameters </a:t>
            </a:r>
            <a:r>
              <a:rPr lang="en" u="sng">
                <a:solidFill>
                  <a:schemeClr val="hlink"/>
                </a:solidFill>
                <a:hlinkClick action="ppaction://hlinksldjump" r:id="rId7"/>
              </a:rPr>
              <a:t>Functions Without Return Values </a:t>
            </a:r>
            <a:endParaRPr/>
          </a:p>
          <a:p>
            <a:pPr indent="457200" lvl="0" marL="0" rtl="0">
              <a:lnSpc>
                <a:spcPct val="100000"/>
              </a:lnSpc>
              <a:spcBef>
                <a:spcPts val="0"/>
              </a:spcBef>
              <a:spcAft>
                <a:spcPts val="0"/>
              </a:spcAft>
              <a:buNone/>
            </a:pPr>
            <a:r>
              <a:rPr lang="en" u="sng">
                <a:solidFill>
                  <a:schemeClr val="hlink"/>
                </a:solidFill>
                <a:hlinkClick action="ppaction://hlinksldjump" r:id="rId8"/>
              </a:rPr>
              <a:t>Functions With Multiple Return Values</a:t>
            </a:r>
            <a:endParaRPr/>
          </a:p>
          <a:p>
            <a:pPr indent="457200" lvl="0" marL="0" rtl="0">
              <a:lnSpc>
                <a:spcPct val="100000"/>
              </a:lnSpc>
              <a:spcBef>
                <a:spcPts val="0"/>
              </a:spcBef>
              <a:spcAft>
                <a:spcPts val="0"/>
              </a:spcAft>
              <a:buNone/>
            </a:pPr>
            <a:r>
              <a:rPr lang="en" u="sng">
                <a:solidFill>
                  <a:schemeClr val="hlink"/>
                </a:solidFill>
                <a:hlinkClick action="ppaction://hlinksldjump" r:id="rId9"/>
              </a:rPr>
              <a:t>Optional Tuple Return Types</a:t>
            </a:r>
            <a:endParaRPr/>
          </a:p>
          <a:p>
            <a:pPr indent="0" lvl="0" marL="0" rtl="0">
              <a:lnSpc>
                <a:spcPct val="100000"/>
              </a:lnSpc>
              <a:spcBef>
                <a:spcPts val="0"/>
              </a:spcBef>
              <a:spcAft>
                <a:spcPts val="0"/>
              </a:spcAft>
              <a:buNone/>
            </a:pPr>
            <a:r>
              <a:rPr lang="en" u="sng">
                <a:solidFill>
                  <a:schemeClr val="hlink"/>
                </a:solidFill>
                <a:hlinkClick action="ppaction://hlinksldjump" r:id="rId10"/>
              </a:rPr>
              <a:t>Function Argument Labels and Parameter Names</a:t>
            </a:r>
            <a:endParaRPr/>
          </a:p>
          <a:p>
            <a:pPr indent="457200" lvl="0" marL="0" rtl="0">
              <a:lnSpc>
                <a:spcPct val="100000"/>
              </a:lnSpc>
              <a:spcBef>
                <a:spcPts val="0"/>
              </a:spcBef>
              <a:spcAft>
                <a:spcPts val="0"/>
              </a:spcAft>
              <a:buNone/>
            </a:pPr>
            <a:r>
              <a:rPr lang="en"/>
              <a:t>S</a:t>
            </a:r>
            <a:r>
              <a:rPr lang="en" u="sng">
                <a:solidFill>
                  <a:schemeClr val="hlink"/>
                </a:solidFill>
                <a:hlinkClick action="ppaction://hlinksldjump" r:id="rId11"/>
              </a:rPr>
              <a:t>pecifying Argument Labels</a:t>
            </a:r>
            <a:endParaRPr/>
          </a:p>
          <a:p>
            <a:pPr indent="0" lvl="0" marL="457200" rtl="0">
              <a:lnSpc>
                <a:spcPct val="100000"/>
              </a:lnSpc>
              <a:spcBef>
                <a:spcPts val="0"/>
              </a:spcBef>
              <a:spcAft>
                <a:spcPts val="0"/>
              </a:spcAft>
              <a:buNone/>
            </a:pPr>
            <a:r>
              <a:rPr lang="en" u="sng">
                <a:solidFill>
                  <a:schemeClr val="hlink"/>
                </a:solidFill>
                <a:hlinkClick action="ppaction://hlinksldjump" r:id="rId12"/>
              </a:rPr>
              <a:t>Omitting Argument Labels</a:t>
            </a:r>
            <a:r>
              <a:rPr lang="en"/>
              <a:t> </a:t>
            </a:r>
            <a:endParaRPr/>
          </a:p>
          <a:p>
            <a:pPr indent="0" lvl="0" marL="457200" rtl="0">
              <a:lnSpc>
                <a:spcPct val="100000"/>
              </a:lnSpc>
              <a:spcBef>
                <a:spcPts val="0"/>
              </a:spcBef>
              <a:spcAft>
                <a:spcPts val="0"/>
              </a:spcAft>
              <a:buNone/>
            </a:pPr>
            <a:r>
              <a:rPr lang="en" u="sng">
                <a:solidFill>
                  <a:schemeClr val="hlink"/>
                </a:solidFill>
                <a:hlinkClick action="ppaction://hlinksldjump" r:id="rId13"/>
              </a:rPr>
              <a:t>Default Parameter Values</a:t>
            </a:r>
            <a:endParaRPr/>
          </a:p>
          <a:p>
            <a:pPr indent="0" lvl="0" marL="457200" rtl="0">
              <a:lnSpc>
                <a:spcPct val="100000"/>
              </a:lnSpc>
              <a:spcBef>
                <a:spcPts val="0"/>
              </a:spcBef>
              <a:spcAft>
                <a:spcPts val="0"/>
              </a:spcAft>
              <a:buNone/>
            </a:pPr>
            <a:r>
              <a:rPr lang="en" u="sng">
                <a:solidFill>
                  <a:schemeClr val="hlink"/>
                </a:solidFill>
                <a:hlinkClick action="ppaction://hlinksldjump" r:id="rId14"/>
              </a:rPr>
              <a:t>Variadic Parameters</a:t>
            </a:r>
            <a:r>
              <a:rPr lang="en"/>
              <a:t> </a:t>
            </a:r>
            <a:endParaRPr/>
          </a:p>
          <a:p>
            <a:pPr indent="0" lvl="0" marL="457200" rtl="0">
              <a:lnSpc>
                <a:spcPct val="100000"/>
              </a:lnSpc>
              <a:spcBef>
                <a:spcPts val="0"/>
              </a:spcBef>
              <a:spcAft>
                <a:spcPts val="0"/>
              </a:spcAft>
              <a:buNone/>
            </a:pPr>
            <a:r>
              <a:rPr lang="en" u="sng">
                <a:solidFill>
                  <a:schemeClr val="hlink"/>
                </a:solidFill>
                <a:hlinkClick action="ppaction://hlinksldjump" r:id="rId15"/>
              </a:rPr>
              <a:t>In-Out Parameters</a:t>
            </a:r>
            <a:endParaRPr/>
          </a:p>
          <a:p>
            <a:pPr indent="0" lvl="0" marL="0" rtl="0">
              <a:lnSpc>
                <a:spcPct val="100000"/>
              </a:lnSpc>
              <a:spcBef>
                <a:spcPts val="0"/>
              </a:spcBef>
              <a:spcAft>
                <a:spcPts val="0"/>
              </a:spcAft>
              <a:buNone/>
            </a:pPr>
            <a:r>
              <a:rPr lang="en" u="sng">
                <a:solidFill>
                  <a:schemeClr val="hlink"/>
                </a:solidFill>
                <a:hlinkClick action="ppaction://hlinksldjump" r:id="rId16"/>
              </a:rPr>
              <a:t>Function Types</a:t>
            </a:r>
            <a:endParaRPr/>
          </a:p>
          <a:p>
            <a:pPr indent="0" lvl="0" marL="0" rtl="0">
              <a:lnSpc>
                <a:spcPct val="100000"/>
              </a:lnSpc>
              <a:spcBef>
                <a:spcPts val="0"/>
              </a:spcBef>
              <a:spcAft>
                <a:spcPts val="0"/>
              </a:spcAft>
              <a:buNone/>
            </a:pPr>
            <a:r>
              <a:rPr lang="en" u="sng">
                <a:solidFill>
                  <a:schemeClr val="hlink"/>
                </a:solidFill>
                <a:hlinkClick action="ppaction://hlinksldjump" r:id="rId17"/>
              </a:rPr>
              <a:t>Nested Functions</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
        <p:nvSpPr>
          <p:cNvPr id="950" name="Shape 950"/>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Functions</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4" name="Shape 954"/>
        <p:cNvGrpSpPr/>
        <p:nvPr/>
      </p:nvGrpSpPr>
      <p:grpSpPr>
        <a:xfrm>
          <a:off x="0" y="0"/>
          <a:ext cx="0" cy="0"/>
          <a:chOff x="0" y="0"/>
          <a:chExt cx="0" cy="0"/>
        </a:xfrm>
      </p:grpSpPr>
      <p:sp>
        <p:nvSpPr>
          <p:cNvPr id="955" name="Shape 9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Defining and Calling Functions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956" name="Shape 95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greet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-&gt;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"Hello, "</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greeting</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greet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"Anna"</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"Hello, Anna!"</a:t>
            </a:r>
            <a:br>
              <a:rPr lang="en" sz="1200">
                <a:solidFill>
                  <a:srgbClr val="333333"/>
                </a:solidFill>
                <a:latin typeface="Courier New"/>
                <a:ea typeface="Courier New"/>
                <a:cs typeface="Courier New"/>
                <a:sym typeface="Courier New"/>
              </a:rPr>
            </a:b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greet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"Brian"</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"Hello, Brian!"</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0" name="Shape 960"/>
        <p:cNvGrpSpPr/>
        <p:nvPr/>
      </p:nvGrpSpPr>
      <p:grpSpPr>
        <a:xfrm>
          <a:off x="0" y="0"/>
          <a:ext cx="0" cy="0"/>
          <a:chOff x="0" y="0"/>
          <a:chExt cx="0" cy="0"/>
        </a:xfrm>
      </p:grpSpPr>
      <p:sp>
        <p:nvSpPr>
          <p:cNvPr id="961" name="Shape 9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Function Parameters and Return Values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962" name="Shape 962"/>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Functions Without Parameters</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sayHelloWorld</a:t>
            </a:r>
            <a:r>
              <a:rPr lang="en" sz="1200">
                <a:solidFill>
                  <a:srgbClr val="333333"/>
                </a:solidFill>
                <a:latin typeface="Courier New"/>
                <a:ea typeface="Courier New"/>
                <a:cs typeface="Courier New"/>
                <a:sym typeface="Courier New"/>
              </a:rPr>
              <a:t>() -&gt;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"hello, world"</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sayHelloWorld</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"hello, world"</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greetAgain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-&gt;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"Hello again, "</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greetAgain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"Anna"</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"Hello again, Anna!"</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6" name="Shape 966"/>
        <p:cNvGrpSpPr/>
        <p:nvPr/>
      </p:nvGrpSpPr>
      <p:grpSpPr>
        <a:xfrm>
          <a:off x="0" y="0"/>
          <a:ext cx="0" cy="0"/>
          <a:chOff x="0" y="0"/>
          <a:chExt cx="0" cy="0"/>
        </a:xfrm>
      </p:grpSpPr>
      <p:sp>
        <p:nvSpPr>
          <p:cNvPr id="967" name="Shape 9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968" name="Shape 96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Functions With Multiple Parameters</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greet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alreadyGreeted</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Bool</a:t>
            </a:r>
            <a:r>
              <a:rPr lang="en" sz="1200">
                <a:solidFill>
                  <a:srgbClr val="333333"/>
                </a:solidFill>
                <a:latin typeface="Courier New"/>
                <a:ea typeface="Courier New"/>
                <a:cs typeface="Courier New"/>
                <a:sym typeface="Courier New"/>
              </a:rPr>
              <a:t>) -&gt;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alreadyGreeted</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greetAgain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 </a:t>
            </a:r>
            <a:r>
              <a:rPr lang="en" sz="1200">
                <a:solidFill>
                  <a:srgbClr val="AA0D91"/>
                </a:solidFill>
                <a:latin typeface="Courier New"/>
                <a:ea typeface="Courier New"/>
                <a:cs typeface="Courier New"/>
                <a:sym typeface="Courier New"/>
              </a:rPr>
              <a:t>else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greet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greet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"Tim"</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alreadyGreeted</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true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"Hello again, Tim!"</a:t>
            </a:r>
            <a:endParaRPr sz="1200">
              <a:solidFill>
                <a:srgbClr val="007400"/>
              </a:solidFill>
              <a:latin typeface="Courier New"/>
              <a:ea typeface="Courier New"/>
              <a:cs typeface="Courier New"/>
              <a:sym typeface="Courier New"/>
            </a:endParaRPr>
          </a:p>
          <a:p>
            <a:pPr indent="0" lvl="0" marL="0" rtl="0">
              <a:lnSpc>
                <a:spcPct val="100000"/>
              </a:lnSpc>
              <a:spcBef>
                <a:spcPts val="0"/>
              </a:spcBef>
              <a:spcAft>
                <a:spcPts val="700"/>
              </a:spcAft>
              <a:buNone/>
            </a:pPr>
            <a:r>
              <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2" name="Shape 972"/>
        <p:cNvGrpSpPr/>
        <p:nvPr/>
      </p:nvGrpSpPr>
      <p:grpSpPr>
        <a:xfrm>
          <a:off x="0" y="0"/>
          <a:ext cx="0" cy="0"/>
          <a:chOff x="0" y="0"/>
          <a:chExt cx="0" cy="0"/>
        </a:xfrm>
      </p:grpSpPr>
      <p:sp>
        <p:nvSpPr>
          <p:cNvPr id="973" name="Shape 9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974" name="Shape 97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Functions Without Return Values</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greet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"Hello,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greet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"Dave"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"Hello, Dave!"</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8" name="Shape 978"/>
        <p:cNvGrpSpPr/>
        <p:nvPr/>
      </p:nvGrpSpPr>
      <p:grpSpPr>
        <a:xfrm>
          <a:off x="0" y="0"/>
          <a:ext cx="0" cy="0"/>
          <a:chOff x="0" y="0"/>
          <a:chExt cx="0" cy="0"/>
        </a:xfrm>
      </p:grpSpPr>
      <p:sp>
        <p:nvSpPr>
          <p:cNvPr id="979" name="Shape 9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980" name="Shape 980"/>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800"/>
              </a:spcBef>
              <a:spcAft>
                <a:spcPts val="1600"/>
              </a:spcAft>
              <a:buNone/>
            </a:pPr>
            <a:r>
              <a:rPr lang="en" sz="1200">
                <a:solidFill>
                  <a:srgbClr val="AA0D91"/>
                </a:solidFill>
                <a:highlight>
                  <a:srgbClr val="FFFFFF"/>
                </a:highlight>
                <a:latin typeface="Courier New"/>
                <a:ea typeface="Courier New"/>
                <a:cs typeface="Courier New"/>
                <a:sym typeface="Courier New"/>
              </a:rPr>
              <a:t>func</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printAndCount</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string</a:t>
            </a:r>
            <a:r>
              <a:rPr lang="en" sz="1200">
                <a:solidFill>
                  <a:srgbClr val="333333"/>
                </a:solidFill>
                <a:highlight>
                  <a:srgbClr val="FFFFFF"/>
                </a:highlight>
                <a:latin typeface="Courier New"/>
                <a:ea typeface="Courier New"/>
                <a:cs typeface="Courier New"/>
                <a:sym typeface="Courier New"/>
              </a:rPr>
              <a:t>: </a:t>
            </a:r>
            <a:r>
              <a:rPr lang="en" sz="1200">
                <a:solidFill>
                  <a:srgbClr val="5C2699"/>
                </a:solidFill>
                <a:highlight>
                  <a:srgbClr val="FFFFFF"/>
                </a:highlight>
                <a:latin typeface="Courier New"/>
                <a:ea typeface="Courier New"/>
                <a:cs typeface="Courier New"/>
                <a:sym typeface="Courier New"/>
              </a:rPr>
              <a:t>String</a:t>
            </a:r>
            <a:r>
              <a:rPr lang="en" sz="1200">
                <a:solidFill>
                  <a:srgbClr val="333333"/>
                </a:solidFill>
                <a:highlight>
                  <a:srgbClr val="FFFFFF"/>
                </a:highlight>
                <a:latin typeface="Courier New"/>
                <a:ea typeface="Courier New"/>
                <a:cs typeface="Courier New"/>
                <a:sym typeface="Courier New"/>
              </a:rPr>
              <a:t>) -&gt; </a:t>
            </a:r>
            <a:r>
              <a:rPr lang="en" sz="1200">
                <a:solidFill>
                  <a:srgbClr val="5C2699"/>
                </a:solidFill>
                <a:highlight>
                  <a:srgbClr val="FFFFFF"/>
                </a:highlight>
                <a:latin typeface="Courier New"/>
                <a:ea typeface="Courier New"/>
                <a:cs typeface="Courier New"/>
                <a:sym typeface="Courier New"/>
              </a:rPr>
              <a:t>Int</a:t>
            </a:r>
            <a:r>
              <a:rPr lang="en" sz="1200">
                <a:solidFill>
                  <a:srgbClr val="333333"/>
                </a:solidFill>
                <a:highlight>
                  <a:srgbClr val="FFFFFF"/>
                </a:highlight>
                <a:latin typeface="Courier New"/>
                <a:ea typeface="Courier New"/>
                <a:cs typeface="Courier New"/>
                <a:sym typeface="Courier New"/>
              </a:rPr>
              <a:t> {</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print</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string</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return</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string</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count</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AA0D91"/>
                </a:solidFill>
                <a:highlight>
                  <a:srgbClr val="FFFFFF"/>
                </a:highlight>
                <a:latin typeface="Courier New"/>
                <a:ea typeface="Courier New"/>
                <a:cs typeface="Courier New"/>
                <a:sym typeface="Courier New"/>
              </a:rPr>
              <a:t>func</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printWithoutCounting</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string</a:t>
            </a:r>
            <a:r>
              <a:rPr lang="en" sz="1200">
                <a:solidFill>
                  <a:srgbClr val="333333"/>
                </a:solidFill>
                <a:highlight>
                  <a:srgbClr val="FFFFFF"/>
                </a:highlight>
                <a:latin typeface="Courier New"/>
                <a:ea typeface="Courier New"/>
                <a:cs typeface="Courier New"/>
                <a:sym typeface="Courier New"/>
              </a:rPr>
              <a:t>: </a:t>
            </a:r>
            <a:r>
              <a:rPr lang="en" sz="1200">
                <a:solidFill>
                  <a:srgbClr val="5C2699"/>
                </a:solidFill>
                <a:highlight>
                  <a:srgbClr val="FFFFFF"/>
                </a:highlight>
                <a:latin typeface="Courier New"/>
                <a:ea typeface="Courier New"/>
                <a:cs typeface="Courier New"/>
                <a:sym typeface="Courier New"/>
              </a:rPr>
              <a:t>String</a:t>
            </a:r>
            <a:r>
              <a:rPr lang="en" sz="1200">
                <a:solidFill>
                  <a:srgbClr val="333333"/>
                </a:solidFill>
                <a:highlight>
                  <a:srgbClr val="FFFFFF"/>
                </a:highlight>
                <a:latin typeface="Courier New"/>
                <a:ea typeface="Courier New"/>
                <a:cs typeface="Courier New"/>
                <a:sym typeface="Courier New"/>
              </a:rPr>
              <a:t>) {</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let</a:t>
            </a: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_</a:t>
            </a:r>
            <a:r>
              <a:rPr lang="en" sz="1200">
                <a:solidFill>
                  <a:srgbClr val="333333"/>
                </a:solidFill>
                <a:highlight>
                  <a:srgbClr val="FFFFFF"/>
                </a:highlight>
                <a:latin typeface="Courier New"/>
                <a:ea typeface="Courier New"/>
                <a:cs typeface="Courier New"/>
                <a:sym typeface="Courier New"/>
              </a:rPr>
              <a:t> = </a:t>
            </a:r>
            <a:r>
              <a:rPr lang="en" sz="1200">
                <a:solidFill>
                  <a:srgbClr val="3F6E74"/>
                </a:solidFill>
                <a:highlight>
                  <a:srgbClr val="FFFFFF"/>
                </a:highlight>
                <a:latin typeface="Courier New"/>
                <a:ea typeface="Courier New"/>
                <a:cs typeface="Courier New"/>
                <a:sym typeface="Courier New"/>
              </a:rPr>
              <a:t>printAndCount</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string</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string</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3F6E74"/>
                </a:solidFill>
                <a:highlight>
                  <a:srgbClr val="FFFFFF"/>
                </a:highlight>
                <a:latin typeface="Courier New"/>
                <a:ea typeface="Courier New"/>
                <a:cs typeface="Courier New"/>
                <a:sym typeface="Courier New"/>
              </a:rPr>
              <a:t>printAndCount</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string</a:t>
            </a:r>
            <a:r>
              <a:rPr lang="en" sz="1200">
                <a:solidFill>
                  <a:srgbClr val="333333"/>
                </a:solidFill>
                <a:highlight>
                  <a:srgbClr val="FFFFFF"/>
                </a:highlight>
                <a:latin typeface="Courier New"/>
                <a:ea typeface="Courier New"/>
                <a:cs typeface="Courier New"/>
                <a:sym typeface="Courier New"/>
              </a:rPr>
              <a:t>: </a:t>
            </a:r>
            <a:r>
              <a:rPr lang="en" sz="1200">
                <a:solidFill>
                  <a:srgbClr val="C41A16"/>
                </a:solidFill>
                <a:highlight>
                  <a:srgbClr val="FFFFFF"/>
                </a:highlight>
                <a:latin typeface="Courier New"/>
                <a:ea typeface="Courier New"/>
                <a:cs typeface="Courier New"/>
                <a:sym typeface="Courier New"/>
              </a:rPr>
              <a:t>"hello, world"</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007400"/>
                </a:solidFill>
                <a:highlight>
                  <a:srgbClr val="FFFFFF"/>
                </a:highlight>
                <a:latin typeface="Courier New"/>
                <a:ea typeface="Courier New"/>
                <a:cs typeface="Courier New"/>
                <a:sym typeface="Courier New"/>
              </a:rPr>
              <a:t>// prints "hello, world" and returns a value of 12</a:t>
            </a:r>
            <a:br>
              <a:rPr lang="en" sz="1200">
                <a:solidFill>
                  <a:srgbClr val="333333"/>
                </a:solidFill>
                <a:highlight>
                  <a:srgbClr val="FFFFFF"/>
                </a:highlight>
                <a:latin typeface="Courier New"/>
                <a:ea typeface="Courier New"/>
                <a:cs typeface="Courier New"/>
                <a:sym typeface="Courier New"/>
              </a:rPr>
            </a:br>
            <a:r>
              <a:rPr lang="en" sz="1200">
                <a:solidFill>
                  <a:srgbClr val="3F6E74"/>
                </a:solidFill>
                <a:highlight>
                  <a:srgbClr val="FFFFFF"/>
                </a:highlight>
                <a:latin typeface="Courier New"/>
                <a:ea typeface="Courier New"/>
                <a:cs typeface="Courier New"/>
                <a:sym typeface="Courier New"/>
              </a:rPr>
              <a:t>printWithoutCounting</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string</a:t>
            </a:r>
            <a:r>
              <a:rPr lang="en" sz="1200">
                <a:solidFill>
                  <a:srgbClr val="333333"/>
                </a:solidFill>
                <a:highlight>
                  <a:srgbClr val="FFFFFF"/>
                </a:highlight>
                <a:latin typeface="Courier New"/>
                <a:ea typeface="Courier New"/>
                <a:cs typeface="Courier New"/>
                <a:sym typeface="Courier New"/>
              </a:rPr>
              <a:t>: </a:t>
            </a:r>
            <a:r>
              <a:rPr lang="en" sz="1200">
                <a:solidFill>
                  <a:srgbClr val="C41A16"/>
                </a:solidFill>
                <a:highlight>
                  <a:srgbClr val="FFFFFF"/>
                </a:highlight>
                <a:latin typeface="Courier New"/>
                <a:ea typeface="Courier New"/>
                <a:cs typeface="Courier New"/>
                <a:sym typeface="Courier New"/>
              </a:rPr>
              <a:t>"hello, world"</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007400"/>
                </a:solidFill>
                <a:highlight>
                  <a:srgbClr val="FFFFFF"/>
                </a:highlight>
                <a:latin typeface="Courier New"/>
                <a:ea typeface="Courier New"/>
                <a:cs typeface="Courier New"/>
                <a:sym typeface="Courier New"/>
              </a:rPr>
              <a:t>// prints "hello, world" but does not return a value</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84" name="Shape 984"/>
        <p:cNvGrpSpPr/>
        <p:nvPr/>
      </p:nvGrpSpPr>
      <p:grpSpPr>
        <a:xfrm>
          <a:off x="0" y="0"/>
          <a:ext cx="0" cy="0"/>
          <a:chOff x="0" y="0"/>
          <a:chExt cx="0" cy="0"/>
        </a:xfrm>
      </p:grpSpPr>
      <p:sp>
        <p:nvSpPr>
          <p:cNvPr id="985" name="Shape 9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986" name="Shape 98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Functions with Multiple Return Values ; Tuple</a:t>
            </a:r>
            <a:endParaRPr>
              <a:solidFill>
                <a:srgbClr val="333333"/>
              </a:solidFill>
            </a:endParaRPr>
          </a:p>
          <a:p>
            <a:pPr indent="0" lvl="0" marL="457200" marR="101600" rtl="0">
              <a:lnSpc>
                <a:spcPct val="100000"/>
              </a:lnSpc>
              <a:spcBef>
                <a:spcPts val="700"/>
              </a:spcBef>
              <a:spcAft>
                <a:spcPts val="0"/>
              </a:spcAft>
              <a:buNone/>
            </a:pPr>
            <a:r>
              <a:rPr lang="en" sz="1000">
                <a:solidFill>
                  <a:srgbClr val="AA0D91"/>
                </a:solidFill>
                <a:latin typeface="Courier New"/>
                <a:ea typeface="Courier New"/>
                <a:cs typeface="Courier New"/>
                <a:sym typeface="Courier New"/>
              </a:rPr>
              <a:t>func</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minMax</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array</a:t>
            </a:r>
            <a:r>
              <a:rPr lang="en" sz="1000">
                <a:solidFill>
                  <a:srgbClr val="333333"/>
                </a:solidFill>
                <a:latin typeface="Courier New"/>
                <a:ea typeface="Courier New"/>
                <a:cs typeface="Courier New"/>
                <a:sym typeface="Courier New"/>
              </a:rPr>
              <a:t>: [</a:t>
            </a:r>
            <a:r>
              <a:rPr lang="en" sz="1000">
                <a:solidFill>
                  <a:srgbClr val="5C2699"/>
                </a:solidFill>
                <a:latin typeface="Courier New"/>
                <a:ea typeface="Courier New"/>
                <a:cs typeface="Courier New"/>
                <a:sym typeface="Courier New"/>
              </a:rPr>
              <a:t>Int</a:t>
            </a:r>
            <a:r>
              <a:rPr lang="en" sz="1000">
                <a:solidFill>
                  <a:srgbClr val="333333"/>
                </a:solidFill>
                <a:latin typeface="Courier New"/>
                <a:ea typeface="Courier New"/>
                <a:cs typeface="Courier New"/>
                <a:sym typeface="Courier New"/>
              </a:rPr>
              <a:t>]) -&gt; (</a:t>
            </a:r>
            <a:r>
              <a:rPr lang="en" sz="1000">
                <a:solidFill>
                  <a:srgbClr val="3F6E74"/>
                </a:solidFill>
                <a:latin typeface="Courier New"/>
                <a:ea typeface="Courier New"/>
                <a:cs typeface="Courier New"/>
                <a:sym typeface="Courier New"/>
              </a:rPr>
              <a:t>min</a:t>
            </a:r>
            <a:r>
              <a:rPr lang="en" sz="1000">
                <a:solidFill>
                  <a:srgbClr val="333333"/>
                </a:solidFill>
                <a:latin typeface="Courier New"/>
                <a:ea typeface="Courier New"/>
                <a:cs typeface="Courier New"/>
                <a:sym typeface="Courier New"/>
              </a:rPr>
              <a:t>: </a:t>
            </a:r>
            <a:r>
              <a:rPr lang="en" sz="1000">
                <a:solidFill>
                  <a:srgbClr val="5C2699"/>
                </a:solidFill>
                <a:latin typeface="Courier New"/>
                <a:ea typeface="Courier New"/>
                <a:cs typeface="Courier New"/>
                <a:sym typeface="Courier New"/>
              </a:rPr>
              <a:t>Int</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max</a:t>
            </a:r>
            <a:r>
              <a:rPr lang="en" sz="1000">
                <a:solidFill>
                  <a:srgbClr val="333333"/>
                </a:solidFill>
                <a:latin typeface="Courier New"/>
                <a:ea typeface="Courier New"/>
                <a:cs typeface="Courier New"/>
                <a:sym typeface="Courier New"/>
              </a:rPr>
              <a:t>: </a:t>
            </a:r>
            <a:r>
              <a:rPr lang="en" sz="1000">
                <a:solidFill>
                  <a:srgbClr val="5C2699"/>
                </a:solidFill>
                <a:latin typeface="Courier New"/>
                <a:ea typeface="Courier New"/>
                <a:cs typeface="Courier New"/>
                <a:sym typeface="Courier New"/>
              </a:rPr>
              <a:t>Int</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var</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currentMin</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array</a:t>
            </a:r>
            <a:r>
              <a:rPr lang="en" sz="1000">
                <a:solidFill>
                  <a:srgbClr val="333333"/>
                </a:solidFill>
                <a:latin typeface="Courier New"/>
                <a:ea typeface="Courier New"/>
                <a:cs typeface="Courier New"/>
                <a:sym typeface="Courier New"/>
              </a:rPr>
              <a:t>[</a:t>
            </a:r>
            <a:r>
              <a:rPr lang="en" sz="1000">
                <a:solidFill>
                  <a:srgbClr val="1C00CF"/>
                </a:solidFill>
                <a:latin typeface="Courier New"/>
                <a:ea typeface="Courier New"/>
                <a:cs typeface="Courier New"/>
                <a:sym typeface="Courier New"/>
              </a:rPr>
              <a:t>0</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var</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currentMax</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array</a:t>
            </a:r>
            <a:r>
              <a:rPr lang="en" sz="1000">
                <a:solidFill>
                  <a:srgbClr val="333333"/>
                </a:solidFill>
                <a:latin typeface="Courier New"/>
                <a:ea typeface="Courier New"/>
                <a:cs typeface="Courier New"/>
                <a:sym typeface="Courier New"/>
              </a:rPr>
              <a:t>[</a:t>
            </a:r>
            <a:r>
              <a:rPr lang="en" sz="1000">
                <a:solidFill>
                  <a:srgbClr val="1C00CF"/>
                </a:solidFill>
                <a:latin typeface="Courier New"/>
                <a:ea typeface="Courier New"/>
                <a:cs typeface="Courier New"/>
                <a:sym typeface="Courier New"/>
              </a:rPr>
              <a:t>0</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for</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value</a:t>
            </a: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in</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array</a:t>
            </a:r>
            <a:r>
              <a:rPr lang="en" sz="1000">
                <a:solidFill>
                  <a:srgbClr val="333333"/>
                </a:solidFill>
                <a:latin typeface="Courier New"/>
                <a:ea typeface="Courier New"/>
                <a:cs typeface="Courier New"/>
                <a:sym typeface="Courier New"/>
              </a:rPr>
              <a:t>[</a:t>
            </a:r>
            <a:r>
              <a:rPr lang="en" sz="1000">
                <a:solidFill>
                  <a:srgbClr val="1C00CF"/>
                </a:solidFill>
                <a:latin typeface="Courier New"/>
                <a:ea typeface="Courier New"/>
                <a:cs typeface="Courier New"/>
                <a:sym typeface="Courier New"/>
              </a:rPr>
              <a:t>1</a:t>
            </a:r>
            <a:r>
              <a:rPr lang="en" sz="1000">
                <a:solidFill>
                  <a:srgbClr val="333333"/>
                </a:solidFill>
                <a:latin typeface="Courier New"/>
                <a:ea typeface="Courier New"/>
                <a:cs typeface="Courier New"/>
                <a:sym typeface="Courier New"/>
              </a:rPr>
              <a:t>..&lt;</a:t>
            </a:r>
            <a:r>
              <a:rPr lang="en" sz="1000">
                <a:solidFill>
                  <a:srgbClr val="3F6E74"/>
                </a:solidFill>
                <a:latin typeface="Courier New"/>
                <a:ea typeface="Courier New"/>
                <a:cs typeface="Courier New"/>
                <a:sym typeface="Courier New"/>
              </a:rPr>
              <a:t>array</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count</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if</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value</a:t>
            </a:r>
            <a:r>
              <a:rPr lang="en" sz="1000">
                <a:solidFill>
                  <a:srgbClr val="333333"/>
                </a:solidFill>
                <a:latin typeface="Courier New"/>
                <a:ea typeface="Courier New"/>
                <a:cs typeface="Courier New"/>
                <a:sym typeface="Courier New"/>
              </a:rPr>
              <a:t> &lt; </a:t>
            </a:r>
            <a:r>
              <a:rPr lang="en" sz="1000">
                <a:solidFill>
                  <a:srgbClr val="3F6E74"/>
                </a:solidFill>
                <a:latin typeface="Courier New"/>
                <a:ea typeface="Courier New"/>
                <a:cs typeface="Courier New"/>
                <a:sym typeface="Courier New"/>
              </a:rPr>
              <a:t>currentMin</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currentMin</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value</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 </a:t>
            </a:r>
            <a:r>
              <a:rPr lang="en" sz="1000">
                <a:solidFill>
                  <a:srgbClr val="AA0D91"/>
                </a:solidFill>
                <a:latin typeface="Courier New"/>
                <a:ea typeface="Courier New"/>
                <a:cs typeface="Courier New"/>
                <a:sym typeface="Courier New"/>
              </a:rPr>
              <a:t>else</a:t>
            </a: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if</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value</a:t>
            </a:r>
            <a:r>
              <a:rPr lang="en" sz="1000">
                <a:solidFill>
                  <a:srgbClr val="333333"/>
                </a:solidFill>
                <a:latin typeface="Courier New"/>
                <a:ea typeface="Courier New"/>
                <a:cs typeface="Courier New"/>
                <a:sym typeface="Courier New"/>
              </a:rPr>
              <a:t> &gt; </a:t>
            </a:r>
            <a:r>
              <a:rPr lang="en" sz="1000">
                <a:solidFill>
                  <a:srgbClr val="3F6E74"/>
                </a:solidFill>
                <a:latin typeface="Courier New"/>
                <a:ea typeface="Courier New"/>
                <a:cs typeface="Courier New"/>
                <a:sym typeface="Courier New"/>
              </a:rPr>
              <a:t>currentMax</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currentMax</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value</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return</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currentMin</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currentMax</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0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000"/>
              <a:buFont typeface="Courier New"/>
              <a:buNone/>
            </a:pPr>
            <a:r>
              <a:rPr lang="en" sz="1000">
                <a:solidFill>
                  <a:srgbClr val="AA0D91"/>
                </a:solidFill>
                <a:latin typeface="Courier New"/>
                <a:ea typeface="Courier New"/>
                <a:cs typeface="Courier New"/>
                <a:sym typeface="Courier New"/>
              </a:rPr>
              <a:t>let</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bounds</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minMax</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array</a:t>
            </a:r>
            <a:r>
              <a:rPr lang="en" sz="1000">
                <a:solidFill>
                  <a:srgbClr val="333333"/>
                </a:solidFill>
                <a:latin typeface="Courier New"/>
                <a:ea typeface="Courier New"/>
                <a:cs typeface="Courier New"/>
                <a:sym typeface="Courier New"/>
              </a:rPr>
              <a:t>: [</a:t>
            </a:r>
            <a:r>
              <a:rPr lang="en" sz="1000">
                <a:solidFill>
                  <a:srgbClr val="1C00CF"/>
                </a:solidFill>
                <a:latin typeface="Courier New"/>
                <a:ea typeface="Courier New"/>
                <a:cs typeface="Courier New"/>
                <a:sym typeface="Courier New"/>
              </a:rPr>
              <a:t>8</a:t>
            </a:r>
            <a:r>
              <a:rPr lang="en" sz="1000">
                <a:solidFill>
                  <a:srgbClr val="333333"/>
                </a:solidFill>
                <a:latin typeface="Courier New"/>
                <a:ea typeface="Courier New"/>
                <a:cs typeface="Courier New"/>
                <a:sym typeface="Courier New"/>
              </a:rPr>
              <a:t>, </a:t>
            </a:r>
            <a:r>
              <a:rPr lang="en" sz="1000">
                <a:solidFill>
                  <a:srgbClr val="1C00CF"/>
                </a:solidFill>
                <a:latin typeface="Courier New"/>
                <a:ea typeface="Courier New"/>
                <a:cs typeface="Courier New"/>
                <a:sym typeface="Courier New"/>
              </a:rPr>
              <a:t>-6</a:t>
            </a:r>
            <a:r>
              <a:rPr lang="en" sz="1000">
                <a:solidFill>
                  <a:srgbClr val="333333"/>
                </a:solidFill>
                <a:latin typeface="Courier New"/>
                <a:ea typeface="Courier New"/>
                <a:cs typeface="Courier New"/>
                <a:sym typeface="Courier New"/>
              </a:rPr>
              <a:t>, </a:t>
            </a:r>
            <a:r>
              <a:rPr lang="en" sz="1000">
                <a:solidFill>
                  <a:srgbClr val="1C00CF"/>
                </a:solidFill>
                <a:latin typeface="Courier New"/>
                <a:ea typeface="Courier New"/>
                <a:cs typeface="Courier New"/>
                <a:sym typeface="Courier New"/>
              </a:rPr>
              <a:t>2</a:t>
            </a:r>
            <a:r>
              <a:rPr lang="en" sz="1000">
                <a:solidFill>
                  <a:srgbClr val="333333"/>
                </a:solidFill>
                <a:latin typeface="Courier New"/>
                <a:ea typeface="Courier New"/>
                <a:cs typeface="Courier New"/>
                <a:sym typeface="Courier New"/>
              </a:rPr>
              <a:t>, </a:t>
            </a:r>
            <a:r>
              <a:rPr lang="en" sz="1000">
                <a:solidFill>
                  <a:srgbClr val="1C00CF"/>
                </a:solidFill>
                <a:latin typeface="Courier New"/>
                <a:ea typeface="Courier New"/>
                <a:cs typeface="Courier New"/>
                <a:sym typeface="Courier New"/>
              </a:rPr>
              <a:t>109</a:t>
            </a:r>
            <a:r>
              <a:rPr lang="en" sz="1000">
                <a:solidFill>
                  <a:srgbClr val="333333"/>
                </a:solidFill>
                <a:latin typeface="Courier New"/>
                <a:ea typeface="Courier New"/>
                <a:cs typeface="Courier New"/>
                <a:sym typeface="Courier New"/>
              </a:rPr>
              <a:t>, </a:t>
            </a:r>
            <a:r>
              <a:rPr lang="en" sz="1000">
                <a:solidFill>
                  <a:srgbClr val="1C00CF"/>
                </a:solidFill>
                <a:latin typeface="Courier New"/>
                <a:ea typeface="Courier New"/>
                <a:cs typeface="Courier New"/>
                <a:sym typeface="Courier New"/>
              </a:rPr>
              <a:t>3</a:t>
            </a:r>
            <a:r>
              <a:rPr lang="en" sz="1000">
                <a:solidFill>
                  <a:srgbClr val="333333"/>
                </a:solidFill>
                <a:latin typeface="Courier New"/>
                <a:ea typeface="Courier New"/>
                <a:cs typeface="Courier New"/>
                <a:sym typeface="Courier New"/>
              </a:rPr>
              <a:t>, </a:t>
            </a:r>
            <a:r>
              <a:rPr lang="en" sz="1000">
                <a:solidFill>
                  <a:srgbClr val="1C00CF"/>
                </a:solidFill>
                <a:latin typeface="Courier New"/>
                <a:ea typeface="Courier New"/>
                <a:cs typeface="Courier New"/>
                <a:sym typeface="Courier New"/>
              </a:rPr>
              <a:t>71</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F6E74"/>
                </a:solidFill>
                <a:latin typeface="Courier New"/>
                <a:ea typeface="Courier New"/>
                <a:cs typeface="Courier New"/>
                <a:sym typeface="Courier New"/>
              </a:rPr>
              <a:t>print</a:t>
            </a:r>
            <a:r>
              <a:rPr lang="en" sz="1000">
                <a:solidFill>
                  <a:srgbClr val="333333"/>
                </a:solidFill>
                <a:latin typeface="Courier New"/>
                <a:ea typeface="Courier New"/>
                <a:cs typeface="Courier New"/>
                <a:sym typeface="Courier New"/>
              </a:rPr>
              <a:t>(</a:t>
            </a:r>
            <a:r>
              <a:rPr lang="en" sz="1000">
                <a:solidFill>
                  <a:srgbClr val="C41A16"/>
                </a:solidFill>
                <a:latin typeface="Courier New"/>
                <a:ea typeface="Courier New"/>
                <a:cs typeface="Courier New"/>
                <a:sym typeface="Courier New"/>
              </a:rPr>
              <a:t>"min is </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bounds</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min</a:t>
            </a:r>
            <a:r>
              <a:rPr lang="en" sz="1000">
                <a:solidFill>
                  <a:srgbClr val="333333"/>
                </a:solidFill>
                <a:latin typeface="Courier New"/>
                <a:ea typeface="Courier New"/>
                <a:cs typeface="Courier New"/>
                <a:sym typeface="Courier New"/>
              </a:rPr>
              <a:t>)</a:t>
            </a:r>
            <a:r>
              <a:rPr lang="en" sz="1000">
                <a:solidFill>
                  <a:srgbClr val="C41A16"/>
                </a:solidFill>
                <a:latin typeface="Courier New"/>
                <a:ea typeface="Courier New"/>
                <a:cs typeface="Courier New"/>
                <a:sym typeface="Courier New"/>
              </a:rPr>
              <a:t> and max is </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bounds</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max</a:t>
            </a:r>
            <a:r>
              <a:rPr lang="en" sz="1000">
                <a:solidFill>
                  <a:srgbClr val="333333"/>
                </a:solidFill>
                <a:latin typeface="Courier New"/>
                <a:ea typeface="Courier New"/>
                <a:cs typeface="Courier New"/>
                <a:sym typeface="Courier New"/>
              </a:rPr>
              <a:t>)</a:t>
            </a:r>
            <a:r>
              <a:rPr lang="en" sz="1000">
                <a:solidFill>
                  <a:srgbClr val="C41A16"/>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007400"/>
                </a:solidFill>
                <a:latin typeface="Courier New"/>
                <a:ea typeface="Courier New"/>
                <a:cs typeface="Courier New"/>
                <a:sym typeface="Courier New"/>
              </a:rPr>
              <a:t>// Prints "min is -6 and max is 109"</a:t>
            </a:r>
            <a:endParaRPr sz="10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000">
              <a:solidFill>
                <a:srgbClr val="333333"/>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Numeric Type Conversion</a:t>
            </a:r>
            <a:endParaRPr/>
          </a:p>
        </p:txBody>
      </p:sp>
      <p:sp>
        <p:nvSpPr>
          <p:cNvPr id="171" name="Shape 17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solidFill>
                  <a:srgbClr val="333333"/>
                </a:solidFill>
                <a:highlight>
                  <a:srgbClr val="FFFFFF"/>
                </a:highlight>
              </a:rPr>
              <a:t>Use the </a:t>
            </a:r>
            <a:r>
              <a:rPr lang="en">
                <a:solidFill>
                  <a:srgbClr val="666666"/>
                </a:solidFill>
              </a:rPr>
              <a:t>Int</a:t>
            </a:r>
            <a:r>
              <a:rPr lang="en">
                <a:solidFill>
                  <a:srgbClr val="333333"/>
                </a:solidFill>
                <a:highlight>
                  <a:srgbClr val="FFFFFF"/>
                </a:highlight>
              </a:rPr>
              <a:t> type for all general-purpose</a:t>
            </a:r>
            <a:endParaRPr>
              <a:solidFill>
                <a:srgbClr val="333333"/>
              </a:solidFill>
            </a:endParaRPr>
          </a:p>
          <a:p>
            <a:pPr indent="-311150" lvl="0" marL="457200" rtl="0">
              <a:spcBef>
                <a:spcPts val="0"/>
              </a:spcBef>
              <a:spcAft>
                <a:spcPts val="0"/>
              </a:spcAft>
              <a:buClr>
                <a:srgbClr val="333333"/>
              </a:buClr>
              <a:buSzPts val="1300"/>
              <a:buFont typeface="Arial"/>
              <a:buChar char="●"/>
            </a:pPr>
            <a:r>
              <a:rPr lang="en">
                <a:solidFill>
                  <a:srgbClr val="333333"/>
                </a:solidFill>
              </a:rPr>
              <a:t>Integer Conversion</a:t>
            </a:r>
            <a:endParaRPr>
              <a:solidFill>
                <a:srgbClr val="333333"/>
              </a:solidFill>
            </a:endParaRPr>
          </a:p>
          <a:p>
            <a:pPr indent="0" lvl="0" marL="457200" marR="101600" rtl="0">
              <a:lnSpc>
                <a:spcPct val="100000"/>
              </a:lnSpc>
              <a:spcBef>
                <a:spcPts val="110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cannotBeNegative</a:t>
            </a:r>
            <a:r>
              <a:rPr lang="en" sz="1400">
                <a:solidFill>
                  <a:srgbClr val="333333"/>
                </a:solidFill>
                <a:latin typeface="Courier New"/>
                <a:ea typeface="Courier New"/>
                <a:cs typeface="Courier New"/>
                <a:sym typeface="Courier New"/>
              </a:rPr>
              <a:t>: </a:t>
            </a:r>
            <a:r>
              <a:rPr lang="en" sz="1400">
                <a:solidFill>
                  <a:srgbClr val="5C2699"/>
                </a:solidFill>
                <a:latin typeface="Courier New"/>
                <a:ea typeface="Courier New"/>
                <a:cs typeface="Courier New"/>
                <a:sym typeface="Courier New"/>
              </a:rPr>
              <a:t>UInt8</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-1</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UInt8 cannot store negative numbers, and so this will report an error</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tooBig</a:t>
            </a:r>
            <a:r>
              <a:rPr lang="en" sz="1400">
                <a:solidFill>
                  <a:srgbClr val="333333"/>
                </a:solidFill>
                <a:latin typeface="Courier New"/>
                <a:ea typeface="Courier New"/>
                <a:cs typeface="Courier New"/>
                <a:sym typeface="Courier New"/>
              </a:rPr>
              <a:t>: </a:t>
            </a:r>
            <a:r>
              <a:rPr lang="en" sz="1400">
                <a:solidFill>
                  <a:srgbClr val="5C2699"/>
                </a:solidFill>
                <a:latin typeface="Courier New"/>
                <a:ea typeface="Courier New"/>
                <a:cs typeface="Courier New"/>
                <a:sym typeface="Courier New"/>
              </a:rPr>
              <a:t>Int8</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Int8</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max</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1</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Int8 cannot store a number larger than its maximum value,</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and so this will also report an error</a:t>
            </a:r>
            <a:endParaRPr sz="14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AA0D91"/>
              </a:solidFill>
              <a:latin typeface="Courier New"/>
              <a:ea typeface="Courier New"/>
              <a:cs typeface="Courier New"/>
              <a:sym typeface="Courier New"/>
            </a:endParaRPr>
          </a:p>
          <a:p>
            <a:pPr indent="0" lvl="0" marL="457200" rtl="0">
              <a:spcBef>
                <a:spcPts val="0"/>
              </a:spcBef>
              <a:spcAft>
                <a:spcPts val="1600"/>
              </a:spcAft>
              <a:buNone/>
            </a:pPr>
            <a:r>
              <a:t/>
            </a:r>
            <a:endParaRPr>
              <a:solidFill>
                <a:srgbClr val="333333"/>
              </a:solidFill>
              <a:highlight>
                <a:srgbClr val="FFFFFF"/>
              </a:highlight>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90" name="Shape 990"/>
        <p:cNvGrpSpPr/>
        <p:nvPr/>
      </p:nvGrpSpPr>
      <p:grpSpPr>
        <a:xfrm>
          <a:off x="0" y="0"/>
          <a:ext cx="0" cy="0"/>
          <a:chOff x="0" y="0"/>
          <a:chExt cx="0" cy="0"/>
        </a:xfrm>
      </p:grpSpPr>
      <p:sp>
        <p:nvSpPr>
          <p:cNvPr id="991" name="Shape 9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992" name="Shape 992"/>
          <p:cNvSpPr txBox="1"/>
          <p:nvPr>
            <p:ph idx="1" type="body"/>
          </p:nvPr>
        </p:nvSpPr>
        <p:spPr>
          <a:xfrm>
            <a:off x="729450" y="1545475"/>
            <a:ext cx="7688700" cy="3370800"/>
          </a:xfrm>
          <a:prstGeom prst="rect">
            <a:avLst/>
          </a:prstGeom>
        </p:spPr>
        <p:txBody>
          <a:bodyPr anchorCtr="0" anchor="t" bIns="91425" lIns="91425" spcFirstLastPara="1" rIns="91425" wrap="square" tIns="91425">
            <a:noAutofit/>
          </a:bodyPr>
          <a:lstStyle/>
          <a:p>
            <a:pPr indent="-311150" lvl="0" marL="457200" rtl="0">
              <a:lnSpc>
                <a:spcPct val="120000"/>
              </a:lnSpc>
              <a:spcBef>
                <a:spcPts val="0"/>
              </a:spcBef>
              <a:spcAft>
                <a:spcPts val="0"/>
              </a:spcAft>
              <a:buClr>
                <a:srgbClr val="333333"/>
              </a:buClr>
              <a:buSzPts val="1300"/>
              <a:buChar char="●"/>
            </a:pPr>
            <a:r>
              <a:rPr lang="en">
                <a:solidFill>
                  <a:srgbClr val="333333"/>
                </a:solidFill>
              </a:rPr>
              <a:t>Optional Tuple Return Types</a:t>
            </a:r>
            <a:endParaRPr>
              <a:solidFill>
                <a:srgbClr val="333333"/>
              </a:solidFill>
            </a:endParaRPr>
          </a:p>
          <a:p>
            <a:pPr indent="0" lvl="0" marL="457200" marR="101600" rtl="0">
              <a:lnSpc>
                <a:spcPct val="100000"/>
              </a:lnSpc>
              <a:spcBef>
                <a:spcPts val="600"/>
              </a:spcBef>
              <a:spcAft>
                <a:spcPts val="0"/>
              </a:spcAft>
              <a:buNone/>
            </a:pPr>
            <a:r>
              <a:rPr lang="en" sz="1000">
                <a:solidFill>
                  <a:srgbClr val="AA0D91"/>
                </a:solidFill>
                <a:latin typeface="Courier New"/>
                <a:ea typeface="Courier New"/>
                <a:cs typeface="Courier New"/>
                <a:sym typeface="Courier New"/>
              </a:rPr>
              <a:t>func</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minMax</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array</a:t>
            </a:r>
            <a:r>
              <a:rPr lang="en" sz="1000">
                <a:solidFill>
                  <a:srgbClr val="333333"/>
                </a:solidFill>
                <a:latin typeface="Courier New"/>
                <a:ea typeface="Courier New"/>
                <a:cs typeface="Courier New"/>
                <a:sym typeface="Courier New"/>
              </a:rPr>
              <a:t>: [</a:t>
            </a:r>
            <a:r>
              <a:rPr lang="en" sz="1000">
                <a:solidFill>
                  <a:srgbClr val="5C2699"/>
                </a:solidFill>
                <a:latin typeface="Courier New"/>
                <a:ea typeface="Courier New"/>
                <a:cs typeface="Courier New"/>
                <a:sym typeface="Courier New"/>
              </a:rPr>
              <a:t>Int</a:t>
            </a:r>
            <a:r>
              <a:rPr lang="en" sz="1000">
                <a:solidFill>
                  <a:srgbClr val="333333"/>
                </a:solidFill>
                <a:latin typeface="Courier New"/>
                <a:ea typeface="Courier New"/>
                <a:cs typeface="Courier New"/>
                <a:sym typeface="Courier New"/>
              </a:rPr>
              <a:t>]) -&gt; (</a:t>
            </a:r>
            <a:r>
              <a:rPr lang="en" sz="1000">
                <a:solidFill>
                  <a:srgbClr val="3F6E74"/>
                </a:solidFill>
                <a:latin typeface="Courier New"/>
                <a:ea typeface="Courier New"/>
                <a:cs typeface="Courier New"/>
                <a:sym typeface="Courier New"/>
              </a:rPr>
              <a:t>min</a:t>
            </a:r>
            <a:r>
              <a:rPr lang="en" sz="1000">
                <a:solidFill>
                  <a:srgbClr val="333333"/>
                </a:solidFill>
                <a:latin typeface="Courier New"/>
                <a:ea typeface="Courier New"/>
                <a:cs typeface="Courier New"/>
                <a:sym typeface="Courier New"/>
              </a:rPr>
              <a:t>: </a:t>
            </a:r>
            <a:r>
              <a:rPr lang="en" sz="1000">
                <a:solidFill>
                  <a:srgbClr val="5C2699"/>
                </a:solidFill>
                <a:latin typeface="Courier New"/>
                <a:ea typeface="Courier New"/>
                <a:cs typeface="Courier New"/>
                <a:sym typeface="Courier New"/>
              </a:rPr>
              <a:t>Int</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max</a:t>
            </a:r>
            <a:r>
              <a:rPr lang="en" sz="1000">
                <a:solidFill>
                  <a:srgbClr val="333333"/>
                </a:solidFill>
                <a:latin typeface="Courier New"/>
                <a:ea typeface="Courier New"/>
                <a:cs typeface="Courier New"/>
                <a:sym typeface="Courier New"/>
              </a:rPr>
              <a:t>: </a:t>
            </a:r>
            <a:r>
              <a:rPr lang="en" sz="1000">
                <a:solidFill>
                  <a:srgbClr val="5C2699"/>
                </a:solidFill>
                <a:latin typeface="Courier New"/>
                <a:ea typeface="Courier New"/>
                <a:cs typeface="Courier New"/>
                <a:sym typeface="Courier New"/>
              </a:rPr>
              <a:t>Int</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if</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array</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isEmpty</a:t>
            </a:r>
            <a:r>
              <a:rPr lang="en" sz="1000">
                <a:solidFill>
                  <a:srgbClr val="333333"/>
                </a:solidFill>
                <a:latin typeface="Courier New"/>
                <a:ea typeface="Courier New"/>
                <a:cs typeface="Courier New"/>
                <a:sym typeface="Courier New"/>
              </a:rPr>
              <a:t> { </a:t>
            </a:r>
            <a:r>
              <a:rPr lang="en" sz="1000">
                <a:solidFill>
                  <a:srgbClr val="AA0D91"/>
                </a:solidFill>
                <a:latin typeface="Courier New"/>
                <a:ea typeface="Courier New"/>
                <a:cs typeface="Courier New"/>
                <a:sym typeface="Courier New"/>
              </a:rPr>
              <a:t>return</a:t>
            </a: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nil</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var</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currentMin</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array</a:t>
            </a:r>
            <a:r>
              <a:rPr lang="en" sz="1000">
                <a:solidFill>
                  <a:srgbClr val="333333"/>
                </a:solidFill>
                <a:latin typeface="Courier New"/>
                <a:ea typeface="Courier New"/>
                <a:cs typeface="Courier New"/>
                <a:sym typeface="Courier New"/>
              </a:rPr>
              <a:t>[</a:t>
            </a:r>
            <a:r>
              <a:rPr lang="en" sz="1000">
                <a:solidFill>
                  <a:srgbClr val="1C00CF"/>
                </a:solidFill>
                <a:latin typeface="Courier New"/>
                <a:ea typeface="Courier New"/>
                <a:cs typeface="Courier New"/>
                <a:sym typeface="Courier New"/>
              </a:rPr>
              <a:t>0</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var</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currentMax</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array</a:t>
            </a:r>
            <a:r>
              <a:rPr lang="en" sz="1000">
                <a:solidFill>
                  <a:srgbClr val="333333"/>
                </a:solidFill>
                <a:latin typeface="Courier New"/>
                <a:ea typeface="Courier New"/>
                <a:cs typeface="Courier New"/>
                <a:sym typeface="Courier New"/>
              </a:rPr>
              <a:t>[</a:t>
            </a:r>
            <a:r>
              <a:rPr lang="en" sz="1000">
                <a:solidFill>
                  <a:srgbClr val="1C00CF"/>
                </a:solidFill>
                <a:latin typeface="Courier New"/>
                <a:ea typeface="Courier New"/>
                <a:cs typeface="Courier New"/>
                <a:sym typeface="Courier New"/>
              </a:rPr>
              <a:t>0</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for</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value</a:t>
            </a: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in</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array</a:t>
            </a:r>
            <a:r>
              <a:rPr lang="en" sz="1000">
                <a:solidFill>
                  <a:srgbClr val="333333"/>
                </a:solidFill>
                <a:latin typeface="Courier New"/>
                <a:ea typeface="Courier New"/>
                <a:cs typeface="Courier New"/>
                <a:sym typeface="Courier New"/>
              </a:rPr>
              <a:t>[</a:t>
            </a:r>
            <a:r>
              <a:rPr lang="en" sz="1000">
                <a:solidFill>
                  <a:srgbClr val="1C00CF"/>
                </a:solidFill>
                <a:latin typeface="Courier New"/>
                <a:ea typeface="Courier New"/>
                <a:cs typeface="Courier New"/>
                <a:sym typeface="Courier New"/>
              </a:rPr>
              <a:t>1</a:t>
            </a:r>
            <a:r>
              <a:rPr lang="en" sz="1000">
                <a:solidFill>
                  <a:srgbClr val="333333"/>
                </a:solidFill>
                <a:latin typeface="Courier New"/>
                <a:ea typeface="Courier New"/>
                <a:cs typeface="Courier New"/>
                <a:sym typeface="Courier New"/>
              </a:rPr>
              <a:t>..&lt;</a:t>
            </a:r>
            <a:r>
              <a:rPr lang="en" sz="1000">
                <a:solidFill>
                  <a:srgbClr val="3F6E74"/>
                </a:solidFill>
                <a:latin typeface="Courier New"/>
                <a:ea typeface="Courier New"/>
                <a:cs typeface="Courier New"/>
                <a:sym typeface="Courier New"/>
              </a:rPr>
              <a:t>array</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count</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if</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value</a:t>
            </a:r>
            <a:r>
              <a:rPr lang="en" sz="1000">
                <a:solidFill>
                  <a:srgbClr val="333333"/>
                </a:solidFill>
                <a:latin typeface="Courier New"/>
                <a:ea typeface="Courier New"/>
                <a:cs typeface="Courier New"/>
                <a:sym typeface="Courier New"/>
              </a:rPr>
              <a:t> &lt; </a:t>
            </a:r>
            <a:r>
              <a:rPr lang="en" sz="1000">
                <a:solidFill>
                  <a:srgbClr val="3F6E74"/>
                </a:solidFill>
                <a:latin typeface="Courier New"/>
                <a:ea typeface="Courier New"/>
                <a:cs typeface="Courier New"/>
                <a:sym typeface="Courier New"/>
              </a:rPr>
              <a:t>currentMin</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currentMin</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value</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 </a:t>
            </a:r>
            <a:r>
              <a:rPr lang="en" sz="1000">
                <a:solidFill>
                  <a:srgbClr val="AA0D91"/>
                </a:solidFill>
                <a:latin typeface="Courier New"/>
                <a:ea typeface="Courier New"/>
                <a:cs typeface="Courier New"/>
                <a:sym typeface="Courier New"/>
              </a:rPr>
              <a:t>else</a:t>
            </a: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if</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value</a:t>
            </a:r>
            <a:r>
              <a:rPr lang="en" sz="1000">
                <a:solidFill>
                  <a:srgbClr val="333333"/>
                </a:solidFill>
                <a:latin typeface="Courier New"/>
                <a:ea typeface="Courier New"/>
                <a:cs typeface="Courier New"/>
                <a:sym typeface="Courier New"/>
              </a:rPr>
              <a:t> &gt; </a:t>
            </a:r>
            <a:r>
              <a:rPr lang="en" sz="1000">
                <a:solidFill>
                  <a:srgbClr val="3F6E74"/>
                </a:solidFill>
                <a:latin typeface="Courier New"/>
                <a:ea typeface="Courier New"/>
                <a:cs typeface="Courier New"/>
                <a:sym typeface="Courier New"/>
              </a:rPr>
              <a:t>currentMax</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currentMax</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value</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return</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currentMin</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currentMax</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0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000"/>
              <a:buFont typeface="Courier New"/>
              <a:buNone/>
            </a:pPr>
            <a:r>
              <a:rPr lang="en" sz="1000">
                <a:solidFill>
                  <a:srgbClr val="AA0D91"/>
                </a:solidFill>
                <a:latin typeface="Courier New"/>
                <a:ea typeface="Courier New"/>
                <a:cs typeface="Courier New"/>
                <a:sym typeface="Courier New"/>
              </a:rPr>
              <a:t>if</a:t>
            </a: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let</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bounds</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minMax</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array</a:t>
            </a:r>
            <a:r>
              <a:rPr lang="en" sz="1000">
                <a:solidFill>
                  <a:srgbClr val="333333"/>
                </a:solidFill>
                <a:latin typeface="Courier New"/>
                <a:ea typeface="Courier New"/>
                <a:cs typeface="Courier New"/>
                <a:sym typeface="Courier New"/>
              </a:rPr>
              <a:t>: [</a:t>
            </a:r>
            <a:r>
              <a:rPr lang="en" sz="1000">
                <a:solidFill>
                  <a:srgbClr val="1C00CF"/>
                </a:solidFill>
                <a:latin typeface="Courier New"/>
                <a:ea typeface="Courier New"/>
                <a:cs typeface="Courier New"/>
                <a:sym typeface="Courier New"/>
              </a:rPr>
              <a:t>8</a:t>
            </a:r>
            <a:r>
              <a:rPr lang="en" sz="1000">
                <a:solidFill>
                  <a:srgbClr val="333333"/>
                </a:solidFill>
                <a:latin typeface="Courier New"/>
                <a:ea typeface="Courier New"/>
                <a:cs typeface="Courier New"/>
                <a:sym typeface="Courier New"/>
              </a:rPr>
              <a:t>, </a:t>
            </a:r>
            <a:r>
              <a:rPr lang="en" sz="1000">
                <a:solidFill>
                  <a:srgbClr val="1C00CF"/>
                </a:solidFill>
                <a:latin typeface="Courier New"/>
                <a:ea typeface="Courier New"/>
                <a:cs typeface="Courier New"/>
                <a:sym typeface="Courier New"/>
              </a:rPr>
              <a:t>-6</a:t>
            </a:r>
            <a:r>
              <a:rPr lang="en" sz="1000">
                <a:solidFill>
                  <a:srgbClr val="333333"/>
                </a:solidFill>
                <a:latin typeface="Courier New"/>
                <a:ea typeface="Courier New"/>
                <a:cs typeface="Courier New"/>
                <a:sym typeface="Courier New"/>
              </a:rPr>
              <a:t>, </a:t>
            </a:r>
            <a:r>
              <a:rPr lang="en" sz="1000">
                <a:solidFill>
                  <a:srgbClr val="1C00CF"/>
                </a:solidFill>
                <a:latin typeface="Courier New"/>
                <a:ea typeface="Courier New"/>
                <a:cs typeface="Courier New"/>
                <a:sym typeface="Courier New"/>
              </a:rPr>
              <a:t>2</a:t>
            </a:r>
            <a:r>
              <a:rPr lang="en" sz="1000">
                <a:solidFill>
                  <a:srgbClr val="333333"/>
                </a:solidFill>
                <a:latin typeface="Courier New"/>
                <a:ea typeface="Courier New"/>
                <a:cs typeface="Courier New"/>
                <a:sym typeface="Courier New"/>
              </a:rPr>
              <a:t>, </a:t>
            </a:r>
            <a:r>
              <a:rPr lang="en" sz="1000">
                <a:solidFill>
                  <a:srgbClr val="1C00CF"/>
                </a:solidFill>
                <a:latin typeface="Courier New"/>
                <a:ea typeface="Courier New"/>
                <a:cs typeface="Courier New"/>
                <a:sym typeface="Courier New"/>
              </a:rPr>
              <a:t>109</a:t>
            </a:r>
            <a:r>
              <a:rPr lang="en" sz="1000">
                <a:solidFill>
                  <a:srgbClr val="333333"/>
                </a:solidFill>
                <a:latin typeface="Courier New"/>
                <a:ea typeface="Courier New"/>
                <a:cs typeface="Courier New"/>
                <a:sym typeface="Courier New"/>
              </a:rPr>
              <a:t>, </a:t>
            </a:r>
            <a:r>
              <a:rPr lang="en" sz="1000">
                <a:solidFill>
                  <a:srgbClr val="1C00CF"/>
                </a:solidFill>
                <a:latin typeface="Courier New"/>
                <a:ea typeface="Courier New"/>
                <a:cs typeface="Courier New"/>
                <a:sym typeface="Courier New"/>
              </a:rPr>
              <a:t>3</a:t>
            </a:r>
            <a:r>
              <a:rPr lang="en" sz="1000">
                <a:solidFill>
                  <a:srgbClr val="333333"/>
                </a:solidFill>
                <a:latin typeface="Courier New"/>
                <a:ea typeface="Courier New"/>
                <a:cs typeface="Courier New"/>
                <a:sym typeface="Courier New"/>
              </a:rPr>
              <a:t>, </a:t>
            </a:r>
            <a:r>
              <a:rPr lang="en" sz="1000">
                <a:solidFill>
                  <a:srgbClr val="1C00CF"/>
                </a:solidFill>
                <a:latin typeface="Courier New"/>
                <a:ea typeface="Courier New"/>
                <a:cs typeface="Courier New"/>
                <a:sym typeface="Courier New"/>
              </a:rPr>
              <a:t>71</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print</a:t>
            </a:r>
            <a:r>
              <a:rPr lang="en" sz="1000">
                <a:solidFill>
                  <a:srgbClr val="333333"/>
                </a:solidFill>
                <a:latin typeface="Courier New"/>
                <a:ea typeface="Courier New"/>
                <a:cs typeface="Courier New"/>
                <a:sym typeface="Courier New"/>
              </a:rPr>
              <a:t>(</a:t>
            </a:r>
            <a:r>
              <a:rPr lang="en" sz="1000">
                <a:solidFill>
                  <a:srgbClr val="C41A16"/>
                </a:solidFill>
                <a:latin typeface="Courier New"/>
                <a:ea typeface="Courier New"/>
                <a:cs typeface="Courier New"/>
                <a:sym typeface="Courier New"/>
              </a:rPr>
              <a:t>"min is </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bounds</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min</a:t>
            </a:r>
            <a:r>
              <a:rPr lang="en" sz="1000">
                <a:solidFill>
                  <a:srgbClr val="333333"/>
                </a:solidFill>
                <a:latin typeface="Courier New"/>
                <a:ea typeface="Courier New"/>
                <a:cs typeface="Courier New"/>
                <a:sym typeface="Courier New"/>
              </a:rPr>
              <a:t>)</a:t>
            </a:r>
            <a:r>
              <a:rPr lang="en" sz="1000">
                <a:solidFill>
                  <a:srgbClr val="C41A16"/>
                </a:solidFill>
                <a:latin typeface="Courier New"/>
                <a:ea typeface="Courier New"/>
                <a:cs typeface="Courier New"/>
                <a:sym typeface="Courier New"/>
              </a:rPr>
              <a:t> and max is </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bounds</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max</a:t>
            </a:r>
            <a:r>
              <a:rPr lang="en" sz="1000">
                <a:solidFill>
                  <a:srgbClr val="333333"/>
                </a:solidFill>
                <a:latin typeface="Courier New"/>
                <a:ea typeface="Courier New"/>
                <a:cs typeface="Courier New"/>
                <a:sym typeface="Courier New"/>
              </a:rPr>
              <a:t>)</a:t>
            </a:r>
            <a:r>
              <a:rPr lang="en" sz="1000">
                <a:solidFill>
                  <a:srgbClr val="C41A16"/>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007400"/>
                </a:solidFill>
                <a:latin typeface="Courier New"/>
                <a:ea typeface="Courier New"/>
                <a:cs typeface="Courier New"/>
                <a:sym typeface="Courier New"/>
              </a:rPr>
              <a:t>// Prints "min is -6 and max is 109"</a:t>
            </a:r>
            <a:endParaRPr sz="1000">
              <a:solidFill>
                <a:srgbClr val="333333"/>
              </a:solidFill>
              <a:latin typeface="Courier New"/>
              <a:ea typeface="Courier New"/>
              <a:cs typeface="Courier New"/>
              <a:sym typeface="Courier New"/>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6" name="Shape 996"/>
        <p:cNvGrpSpPr/>
        <p:nvPr/>
      </p:nvGrpSpPr>
      <p:grpSpPr>
        <a:xfrm>
          <a:off x="0" y="0"/>
          <a:ext cx="0" cy="0"/>
          <a:chOff x="0" y="0"/>
          <a:chExt cx="0" cy="0"/>
        </a:xfrm>
      </p:grpSpPr>
      <p:sp>
        <p:nvSpPr>
          <p:cNvPr id="997" name="Shape 9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900"/>
              </a:spcAft>
              <a:buNone/>
            </a:pPr>
            <a:r>
              <a:rPr lang="en" sz="2400">
                <a:solidFill>
                  <a:srgbClr val="333333"/>
                </a:solidFill>
              </a:rPr>
              <a:t>Function Argument Labels and Parameter Name</a:t>
            </a:r>
            <a:endParaRPr sz="2400"/>
          </a:p>
        </p:txBody>
      </p:sp>
      <p:sp>
        <p:nvSpPr>
          <p:cNvPr id="998" name="Shape 99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 </a:t>
            </a:r>
            <a:r>
              <a:rPr i="1" lang="en">
                <a:solidFill>
                  <a:srgbClr val="333333"/>
                </a:solidFill>
              </a:rPr>
              <a:t>argument label</a:t>
            </a:r>
            <a:r>
              <a:rPr lang="en">
                <a:solidFill>
                  <a:srgbClr val="333333"/>
                </a:solidFill>
                <a:highlight>
                  <a:srgbClr val="FFFFFF"/>
                </a:highlight>
              </a:rPr>
              <a:t> </a:t>
            </a:r>
            <a:endParaRPr>
              <a:solidFill>
                <a:srgbClr val="333333"/>
              </a:solidFill>
              <a:highlight>
                <a:srgbClr val="FFFFFF"/>
              </a:highlight>
            </a:endParaRPr>
          </a:p>
          <a:p>
            <a:pPr indent="-311150" lvl="0" marL="457200" rtl="0">
              <a:lnSpc>
                <a:spcPct val="100000"/>
              </a:lnSpc>
              <a:spcBef>
                <a:spcPts val="0"/>
              </a:spcBef>
              <a:spcAft>
                <a:spcPts val="0"/>
              </a:spcAft>
              <a:buClr>
                <a:srgbClr val="333333"/>
              </a:buClr>
              <a:buSzPts val="1300"/>
              <a:buChar char="●"/>
            </a:pPr>
            <a:r>
              <a:rPr i="1" lang="en">
                <a:solidFill>
                  <a:srgbClr val="333333"/>
                </a:solidFill>
              </a:rPr>
              <a:t>parameter name</a:t>
            </a:r>
            <a:endParaRPr i="1">
              <a:solidFill>
                <a:srgbClr val="333333"/>
              </a:solidFill>
            </a:endParaRPr>
          </a:p>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By default, parameters use their parameter name as their argument label.</a:t>
            </a:r>
            <a:endParaRPr i="1">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someFunction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firstParameterName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secondParameterName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In the function body, firstParameterName and secondParameterName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refer to the argument values for the first and second parameters.</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someFunction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firstParameterName</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secondParameterName</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2" name="Shape 1002"/>
        <p:cNvGrpSpPr/>
        <p:nvPr/>
      </p:nvGrpSpPr>
      <p:grpSpPr>
        <a:xfrm>
          <a:off x="0" y="0"/>
          <a:ext cx="0" cy="0"/>
          <a:chOff x="0" y="0"/>
          <a:chExt cx="0" cy="0"/>
        </a:xfrm>
      </p:grpSpPr>
      <p:sp>
        <p:nvSpPr>
          <p:cNvPr id="1003" name="Shape 10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900"/>
              </a:spcAft>
              <a:buNone/>
            </a:pPr>
            <a:r>
              <a:t/>
            </a:r>
            <a:endParaRPr sz="2400"/>
          </a:p>
        </p:txBody>
      </p:sp>
      <p:sp>
        <p:nvSpPr>
          <p:cNvPr id="1004" name="Shape 100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Specifying Argument Labels</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someFunction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argumentLabel</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parameterName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In the function body, parameterName refers to the argument value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for that parameter.</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greet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from</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hometown</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-&gt;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"Hello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Glad you could visit from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hometown</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greet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person</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"Bill"</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from</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"Cupertino"</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"Hello Bill!  Glad you could visit from Cupertino."</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8" name="Shape 1008"/>
        <p:cNvGrpSpPr/>
        <p:nvPr/>
      </p:nvGrpSpPr>
      <p:grpSpPr>
        <a:xfrm>
          <a:off x="0" y="0"/>
          <a:ext cx="0" cy="0"/>
          <a:chOff x="0" y="0"/>
          <a:chExt cx="0" cy="0"/>
        </a:xfrm>
      </p:grpSpPr>
      <p:sp>
        <p:nvSpPr>
          <p:cNvPr id="1009" name="Shape 10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900"/>
              </a:spcAft>
              <a:buNone/>
            </a:pPr>
            <a:r>
              <a:t/>
            </a:r>
            <a:endParaRPr sz="2400"/>
          </a:p>
        </p:txBody>
      </p:sp>
      <p:sp>
        <p:nvSpPr>
          <p:cNvPr id="1010" name="Shape 1010"/>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Omitting Argument Labels</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someFunction</a:t>
            </a:r>
            <a:r>
              <a:rPr lang="en" sz="1200">
                <a:solidFill>
                  <a:srgbClr val="333333"/>
                </a:solidFill>
                <a:latin typeface="Courier New"/>
                <a:ea typeface="Courier New"/>
                <a:cs typeface="Courier New"/>
                <a:sym typeface="Courier New"/>
              </a:rPr>
              <a:t>(</a:t>
            </a:r>
            <a:r>
              <a:rPr lang="en" sz="1200">
                <a:solidFill>
                  <a:srgbClr val="AA0D91"/>
                </a:solidFill>
                <a:latin typeface="Courier New"/>
                <a:ea typeface="Courier New"/>
                <a:cs typeface="Courier New"/>
                <a:sym typeface="Courier New"/>
              </a:rPr>
              <a:t>_</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firstParameterName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secondParameterName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In the function body, firstParameterName and secondParameterName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refer to the argument values for the first and second parameters.</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someFunction</a:t>
            </a:r>
            <a:r>
              <a:rPr lang="en" sz="1200">
                <a:solidFill>
                  <a:srgbClr val="333333"/>
                </a:solidFill>
                <a:latin typeface="Courier New"/>
                <a:ea typeface="Courier New"/>
                <a:cs typeface="Courier New"/>
                <a:sym typeface="Courier New"/>
              </a:rPr>
              <a:t>(</a:t>
            </a:r>
            <a:r>
              <a:rPr lang="en" sz="1200">
                <a:solidFill>
                  <a:srgbClr val="1C00CF"/>
                </a:solidFill>
                <a:latin typeface="Courier New"/>
                <a:ea typeface="Courier New"/>
                <a:cs typeface="Courier New"/>
                <a:sym typeface="Courier New"/>
              </a:rPr>
              <a:t>1</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secondParameterName</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4" name="Shape 1014"/>
        <p:cNvGrpSpPr/>
        <p:nvPr/>
      </p:nvGrpSpPr>
      <p:grpSpPr>
        <a:xfrm>
          <a:off x="0" y="0"/>
          <a:ext cx="0" cy="0"/>
          <a:chOff x="0" y="0"/>
          <a:chExt cx="0" cy="0"/>
        </a:xfrm>
      </p:grpSpPr>
      <p:sp>
        <p:nvSpPr>
          <p:cNvPr id="1015" name="Shape 10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900"/>
              </a:spcAft>
              <a:buNone/>
            </a:pPr>
            <a:r>
              <a:t/>
            </a:r>
            <a:endParaRPr sz="2400"/>
          </a:p>
        </p:txBody>
      </p:sp>
      <p:sp>
        <p:nvSpPr>
          <p:cNvPr id="1016" name="Shape 1016"/>
          <p:cNvSpPr txBox="1"/>
          <p:nvPr>
            <p:ph idx="1" type="body"/>
          </p:nvPr>
        </p:nvSpPr>
        <p:spPr>
          <a:xfrm>
            <a:off x="729450" y="2078875"/>
            <a:ext cx="8132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Default Parameter Values</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someFunction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parameterWithoutDefault</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parameterWithDefault</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12</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If you omit the second argument when calling this function, then</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the value of parameterWithDefault is 12 inside the function body.</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someFunction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parameterWithoutDefault</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3</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parameterWithDefault</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6</a:t>
            </a: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parameterWithDefault is 6</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someFunction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parameterWithoutDefault</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4</a:t>
            </a: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parameterWithDefault is 12</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0" name="Shape 1020"/>
        <p:cNvGrpSpPr/>
        <p:nvPr/>
      </p:nvGrpSpPr>
      <p:grpSpPr>
        <a:xfrm>
          <a:off x="0" y="0"/>
          <a:ext cx="0" cy="0"/>
          <a:chOff x="0" y="0"/>
          <a:chExt cx="0" cy="0"/>
        </a:xfrm>
      </p:grpSpPr>
      <p:sp>
        <p:nvSpPr>
          <p:cNvPr id="1021" name="Shape 10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900"/>
              </a:spcAft>
              <a:buNone/>
            </a:pPr>
            <a:r>
              <a:t/>
            </a:r>
            <a:endParaRPr sz="2400"/>
          </a:p>
        </p:txBody>
      </p:sp>
      <p:sp>
        <p:nvSpPr>
          <p:cNvPr id="1022" name="Shape 1022"/>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Variadic Parameters</a:t>
            </a:r>
            <a:endParaRPr>
              <a:solidFill>
                <a:srgbClr val="333333"/>
              </a:solidFill>
            </a:endParaRPr>
          </a:p>
          <a:p>
            <a:pPr indent="0" lvl="0" marL="457200" marR="101600" rtl="0">
              <a:lnSpc>
                <a:spcPct val="100000"/>
              </a:lnSpc>
              <a:spcBef>
                <a:spcPts val="800"/>
              </a:spcBef>
              <a:spcAft>
                <a:spcPts val="1600"/>
              </a:spcAft>
              <a:buNone/>
            </a:pPr>
            <a:r>
              <a:rPr lang="en" sz="1200">
                <a:solidFill>
                  <a:srgbClr val="AA0D91"/>
                </a:solidFill>
                <a:highlight>
                  <a:srgbClr val="FFFFFF"/>
                </a:highlight>
                <a:latin typeface="Courier New"/>
                <a:ea typeface="Courier New"/>
                <a:cs typeface="Courier New"/>
                <a:sym typeface="Courier New"/>
              </a:rPr>
              <a:t>func</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arithmeticMean</a:t>
            </a:r>
            <a:r>
              <a:rPr lang="en" sz="1200">
                <a:solidFill>
                  <a:srgbClr val="333333"/>
                </a:solidFill>
                <a:highlight>
                  <a:srgbClr val="FFFFFF"/>
                </a:highlight>
                <a:latin typeface="Courier New"/>
                <a:ea typeface="Courier New"/>
                <a:cs typeface="Courier New"/>
                <a:sym typeface="Courier New"/>
              </a:rPr>
              <a:t>(</a:t>
            </a:r>
            <a:r>
              <a:rPr lang="en" sz="1200">
                <a:solidFill>
                  <a:srgbClr val="AA0D91"/>
                </a:solidFill>
                <a:highlight>
                  <a:srgbClr val="FFFFFF"/>
                </a:highlight>
                <a:latin typeface="Courier New"/>
                <a:ea typeface="Courier New"/>
                <a:cs typeface="Courier New"/>
                <a:sym typeface="Courier New"/>
              </a:rPr>
              <a:t>_</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numbers</a:t>
            </a:r>
            <a:r>
              <a:rPr lang="en" sz="1200">
                <a:solidFill>
                  <a:srgbClr val="333333"/>
                </a:solidFill>
                <a:highlight>
                  <a:srgbClr val="FFFFFF"/>
                </a:highlight>
                <a:latin typeface="Courier New"/>
                <a:ea typeface="Courier New"/>
                <a:cs typeface="Courier New"/>
                <a:sym typeface="Courier New"/>
              </a:rPr>
              <a:t>: </a:t>
            </a:r>
            <a:r>
              <a:rPr lang="en" sz="1200">
                <a:solidFill>
                  <a:srgbClr val="5C2699"/>
                </a:solidFill>
                <a:highlight>
                  <a:srgbClr val="FFFFFF"/>
                </a:highlight>
                <a:latin typeface="Courier New"/>
                <a:ea typeface="Courier New"/>
                <a:cs typeface="Courier New"/>
                <a:sym typeface="Courier New"/>
              </a:rPr>
              <a:t>Double</a:t>
            </a:r>
            <a:r>
              <a:rPr lang="en" sz="1200">
                <a:solidFill>
                  <a:srgbClr val="333333"/>
                </a:solidFill>
                <a:highlight>
                  <a:srgbClr val="FFFFFF"/>
                </a:highlight>
                <a:latin typeface="Courier New"/>
                <a:ea typeface="Courier New"/>
                <a:cs typeface="Courier New"/>
                <a:sym typeface="Courier New"/>
              </a:rPr>
              <a:t>...) -&gt; </a:t>
            </a:r>
            <a:r>
              <a:rPr lang="en" sz="1200">
                <a:solidFill>
                  <a:srgbClr val="5C2699"/>
                </a:solidFill>
                <a:highlight>
                  <a:srgbClr val="FFFFFF"/>
                </a:highlight>
                <a:latin typeface="Courier New"/>
                <a:ea typeface="Courier New"/>
                <a:cs typeface="Courier New"/>
                <a:sym typeface="Courier New"/>
              </a:rPr>
              <a:t>Double</a:t>
            </a:r>
            <a:r>
              <a:rPr lang="en" sz="1200">
                <a:solidFill>
                  <a:srgbClr val="333333"/>
                </a:solidFill>
                <a:highlight>
                  <a:srgbClr val="FFFFFF"/>
                </a:highlight>
                <a:latin typeface="Courier New"/>
                <a:ea typeface="Courier New"/>
                <a:cs typeface="Courier New"/>
                <a:sym typeface="Courier New"/>
              </a:rPr>
              <a:t> {</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var</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total</a:t>
            </a:r>
            <a:r>
              <a:rPr lang="en" sz="1200">
                <a:solidFill>
                  <a:srgbClr val="333333"/>
                </a:solidFill>
                <a:highlight>
                  <a:srgbClr val="FFFFFF"/>
                </a:highlight>
                <a:latin typeface="Courier New"/>
                <a:ea typeface="Courier New"/>
                <a:cs typeface="Courier New"/>
                <a:sym typeface="Courier New"/>
              </a:rPr>
              <a:t>: </a:t>
            </a:r>
            <a:r>
              <a:rPr lang="en" sz="1200">
                <a:solidFill>
                  <a:srgbClr val="5C2699"/>
                </a:solidFill>
                <a:highlight>
                  <a:srgbClr val="FFFFFF"/>
                </a:highlight>
                <a:latin typeface="Courier New"/>
                <a:ea typeface="Courier New"/>
                <a:cs typeface="Courier New"/>
                <a:sym typeface="Courier New"/>
              </a:rPr>
              <a:t>Double</a:t>
            </a:r>
            <a:r>
              <a:rPr lang="en" sz="1200">
                <a:solidFill>
                  <a:srgbClr val="333333"/>
                </a:solidFill>
                <a:highlight>
                  <a:srgbClr val="FFFFFF"/>
                </a:highlight>
                <a:latin typeface="Courier New"/>
                <a:ea typeface="Courier New"/>
                <a:cs typeface="Courier New"/>
                <a:sym typeface="Courier New"/>
              </a:rPr>
              <a:t> = </a:t>
            </a:r>
            <a:r>
              <a:rPr lang="en" sz="1200">
                <a:solidFill>
                  <a:srgbClr val="1C00CF"/>
                </a:solidFill>
                <a:highlight>
                  <a:srgbClr val="FFFFFF"/>
                </a:highlight>
                <a:latin typeface="Courier New"/>
                <a:ea typeface="Courier New"/>
                <a:cs typeface="Courier New"/>
                <a:sym typeface="Courier New"/>
              </a:rPr>
              <a:t>0</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for</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number</a:t>
            </a: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in</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numbers</a:t>
            </a:r>
            <a:r>
              <a:rPr lang="en" sz="1200">
                <a:solidFill>
                  <a:srgbClr val="333333"/>
                </a:solidFill>
                <a:highlight>
                  <a:srgbClr val="FFFFFF"/>
                </a:highlight>
                <a:latin typeface="Courier New"/>
                <a:ea typeface="Courier New"/>
                <a:cs typeface="Courier New"/>
                <a:sym typeface="Courier New"/>
              </a:rPr>
              <a:t> {</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total</a:t>
            </a:r>
            <a:r>
              <a:rPr lang="en" sz="1200">
                <a:solidFill>
                  <a:srgbClr val="333333"/>
                </a:solidFill>
                <a:highlight>
                  <a:srgbClr val="FFFFFF"/>
                </a:highlight>
                <a:latin typeface="Courier New"/>
                <a:ea typeface="Courier New"/>
                <a:cs typeface="Courier New"/>
                <a:sym typeface="Courier New"/>
              </a:rPr>
              <a:t> += </a:t>
            </a:r>
            <a:r>
              <a:rPr lang="en" sz="1200">
                <a:solidFill>
                  <a:srgbClr val="3F6E74"/>
                </a:solidFill>
                <a:highlight>
                  <a:srgbClr val="FFFFFF"/>
                </a:highlight>
                <a:latin typeface="Courier New"/>
                <a:ea typeface="Courier New"/>
                <a:cs typeface="Courier New"/>
                <a:sym typeface="Courier New"/>
              </a:rPr>
              <a:t>number</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return</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total</a:t>
            </a:r>
            <a:r>
              <a:rPr lang="en" sz="1200">
                <a:solidFill>
                  <a:srgbClr val="333333"/>
                </a:solidFill>
                <a:highlight>
                  <a:srgbClr val="FFFFFF"/>
                </a:highlight>
                <a:latin typeface="Courier New"/>
                <a:ea typeface="Courier New"/>
                <a:cs typeface="Courier New"/>
                <a:sym typeface="Courier New"/>
              </a:rPr>
              <a:t> / </a:t>
            </a:r>
            <a:r>
              <a:rPr lang="en" sz="1200">
                <a:solidFill>
                  <a:srgbClr val="3F6E74"/>
                </a:solidFill>
                <a:highlight>
                  <a:srgbClr val="FFFFFF"/>
                </a:highlight>
                <a:latin typeface="Courier New"/>
                <a:ea typeface="Courier New"/>
                <a:cs typeface="Courier New"/>
                <a:sym typeface="Courier New"/>
              </a:rPr>
              <a:t>Double</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numbers</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count</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3F6E74"/>
                </a:solidFill>
                <a:highlight>
                  <a:srgbClr val="FFFFFF"/>
                </a:highlight>
                <a:latin typeface="Courier New"/>
                <a:ea typeface="Courier New"/>
                <a:cs typeface="Courier New"/>
                <a:sym typeface="Courier New"/>
              </a:rPr>
              <a:t>arithmeticMean</a:t>
            </a:r>
            <a:r>
              <a:rPr lang="en" sz="1200">
                <a:solidFill>
                  <a:srgbClr val="333333"/>
                </a:solidFill>
                <a:highlight>
                  <a:srgbClr val="FFFFFF"/>
                </a:highlight>
                <a:latin typeface="Courier New"/>
                <a:ea typeface="Courier New"/>
                <a:cs typeface="Courier New"/>
                <a:sym typeface="Courier New"/>
              </a:rPr>
              <a:t>(</a:t>
            </a:r>
            <a:r>
              <a:rPr lang="en" sz="1200">
                <a:solidFill>
                  <a:srgbClr val="1C00CF"/>
                </a:solidFill>
                <a:highlight>
                  <a:srgbClr val="FFFFFF"/>
                </a:highlight>
                <a:latin typeface="Courier New"/>
                <a:ea typeface="Courier New"/>
                <a:cs typeface="Courier New"/>
                <a:sym typeface="Courier New"/>
              </a:rPr>
              <a:t>1</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2</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3</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4</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5</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007400"/>
                </a:solidFill>
                <a:highlight>
                  <a:srgbClr val="FFFFFF"/>
                </a:highlight>
                <a:latin typeface="Courier New"/>
                <a:ea typeface="Courier New"/>
                <a:cs typeface="Courier New"/>
                <a:sym typeface="Courier New"/>
              </a:rPr>
              <a:t>// returns 3.0, which is the arithmetic mean of these five numbers</a:t>
            </a:r>
            <a:br>
              <a:rPr lang="en" sz="1200">
                <a:solidFill>
                  <a:srgbClr val="333333"/>
                </a:solidFill>
                <a:highlight>
                  <a:srgbClr val="FFFFFF"/>
                </a:highlight>
                <a:latin typeface="Courier New"/>
                <a:ea typeface="Courier New"/>
                <a:cs typeface="Courier New"/>
                <a:sym typeface="Courier New"/>
              </a:rPr>
            </a:br>
            <a:r>
              <a:rPr lang="en" sz="1200">
                <a:solidFill>
                  <a:srgbClr val="3F6E74"/>
                </a:solidFill>
                <a:highlight>
                  <a:srgbClr val="FFFFFF"/>
                </a:highlight>
                <a:latin typeface="Courier New"/>
                <a:ea typeface="Courier New"/>
                <a:cs typeface="Courier New"/>
                <a:sym typeface="Courier New"/>
              </a:rPr>
              <a:t>arithmeticMean</a:t>
            </a:r>
            <a:r>
              <a:rPr lang="en" sz="1200">
                <a:solidFill>
                  <a:srgbClr val="333333"/>
                </a:solidFill>
                <a:highlight>
                  <a:srgbClr val="FFFFFF"/>
                </a:highlight>
                <a:latin typeface="Courier New"/>
                <a:ea typeface="Courier New"/>
                <a:cs typeface="Courier New"/>
                <a:sym typeface="Courier New"/>
              </a:rPr>
              <a:t>(</a:t>
            </a:r>
            <a:r>
              <a:rPr lang="en" sz="1200">
                <a:solidFill>
                  <a:srgbClr val="1C00CF"/>
                </a:solidFill>
                <a:highlight>
                  <a:srgbClr val="FFFFFF"/>
                </a:highlight>
                <a:latin typeface="Courier New"/>
                <a:ea typeface="Courier New"/>
                <a:cs typeface="Courier New"/>
                <a:sym typeface="Courier New"/>
              </a:rPr>
              <a:t>3</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8.25</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18.75</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007400"/>
                </a:solidFill>
                <a:highlight>
                  <a:srgbClr val="FFFFFF"/>
                </a:highlight>
                <a:latin typeface="Courier New"/>
                <a:ea typeface="Courier New"/>
                <a:cs typeface="Courier New"/>
                <a:sym typeface="Courier New"/>
              </a:rPr>
              <a:t>// returns 10.0, which is the arithmetic mean of these three numbers</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26" name="Shape 1026"/>
        <p:cNvGrpSpPr/>
        <p:nvPr/>
      </p:nvGrpSpPr>
      <p:grpSpPr>
        <a:xfrm>
          <a:off x="0" y="0"/>
          <a:ext cx="0" cy="0"/>
          <a:chOff x="0" y="0"/>
          <a:chExt cx="0" cy="0"/>
        </a:xfrm>
      </p:grpSpPr>
      <p:sp>
        <p:nvSpPr>
          <p:cNvPr id="1027" name="Shape 10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900"/>
              </a:spcAft>
              <a:buNone/>
            </a:pPr>
            <a:r>
              <a:t/>
            </a:r>
            <a:endParaRPr sz="2400"/>
          </a:p>
        </p:txBody>
      </p:sp>
      <p:sp>
        <p:nvSpPr>
          <p:cNvPr id="1028" name="Shape 102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In-Out Parameters</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swapTwoInts</a:t>
            </a:r>
            <a:r>
              <a:rPr lang="en" sz="1200">
                <a:solidFill>
                  <a:srgbClr val="333333"/>
                </a:solidFill>
                <a:latin typeface="Courier New"/>
                <a:ea typeface="Courier New"/>
                <a:cs typeface="Courier New"/>
                <a:sym typeface="Courier New"/>
              </a:rPr>
              <a:t>(</a:t>
            </a:r>
            <a:r>
              <a:rPr lang="en" sz="1200">
                <a:solidFill>
                  <a:srgbClr val="AA0D91"/>
                </a:solidFill>
                <a:latin typeface="Courier New"/>
                <a:ea typeface="Courier New"/>
                <a:cs typeface="Courier New"/>
                <a:sym typeface="Courier New"/>
              </a:rPr>
              <a:t>_</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inout</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_</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a:t>
            </a: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inout</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temporaryA</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a</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b</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temporaryA</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someInt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3</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anotherInt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107</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swapTwoInts</a:t>
            </a:r>
            <a:r>
              <a:rPr lang="en" sz="1200">
                <a:solidFill>
                  <a:srgbClr val="333333"/>
                </a:solidFill>
                <a:latin typeface="Courier New"/>
                <a:ea typeface="Courier New"/>
                <a:cs typeface="Courier New"/>
                <a:sym typeface="Courier New"/>
              </a:rPr>
              <a:t>(</a:t>
            </a:r>
            <a:r>
              <a:rPr b="1" lang="en" sz="1200">
                <a:solidFill>
                  <a:srgbClr val="333333"/>
                </a:solidFill>
                <a:latin typeface="Courier New"/>
                <a:ea typeface="Courier New"/>
                <a:cs typeface="Courier New"/>
                <a:sym typeface="Courier New"/>
              </a:rPr>
              <a:t>&amp;</a:t>
            </a:r>
            <a:r>
              <a:rPr lang="en" sz="1200">
                <a:solidFill>
                  <a:srgbClr val="3F6E74"/>
                </a:solidFill>
                <a:latin typeface="Courier New"/>
                <a:ea typeface="Courier New"/>
                <a:cs typeface="Courier New"/>
                <a:sym typeface="Courier New"/>
              </a:rPr>
              <a:t>someInt</a:t>
            </a:r>
            <a:r>
              <a:rPr lang="en" sz="1200">
                <a:solidFill>
                  <a:srgbClr val="333333"/>
                </a:solidFill>
                <a:latin typeface="Courier New"/>
                <a:ea typeface="Courier New"/>
                <a:cs typeface="Courier New"/>
                <a:sym typeface="Courier New"/>
              </a:rPr>
              <a:t>, </a:t>
            </a:r>
            <a:r>
              <a:rPr b="1" lang="en" sz="1200">
                <a:solidFill>
                  <a:srgbClr val="333333"/>
                </a:solidFill>
                <a:latin typeface="Courier New"/>
                <a:ea typeface="Courier New"/>
                <a:cs typeface="Courier New"/>
                <a:sym typeface="Courier New"/>
              </a:rPr>
              <a:t>&amp;</a:t>
            </a:r>
            <a:r>
              <a:rPr lang="en" sz="1200">
                <a:solidFill>
                  <a:srgbClr val="3F6E74"/>
                </a:solidFill>
                <a:latin typeface="Courier New"/>
                <a:ea typeface="Courier New"/>
                <a:cs typeface="Courier New"/>
                <a:sym typeface="Courier New"/>
              </a:rPr>
              <a:t>anotherInt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"someInt is now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someInt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and anotherInt is now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anotherInt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"someInt is now 107, and anotherInt is now 3"</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32" name="Shape 1032"/>
        <p:cNvGrpSpPr/>
        <p:nvPr/>
      </p:nvGrpSpPr>
      <p:grpSpPr>
        <a:xfrm>
          <a:off x="0" y="0"/>
          <a:ext cx="0" cy="0"/>
          <a:chOff x="0" y="0"/>
          <a:chExt cx="0" cy="0"/>
        </a:xfrm>
      </p:grpSpPr>
      <p:sp>
        <p:nvSpPr>
          <p:cNvPr id="1033" name="Shape 10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900"/>
              </a:spcAft>
              <a:buNone/>
            </a:pPr>
            <a:r>
              <a:rPr lang="en">
                <a:solidFill>
                  <a:srgbClr val="333333"/>
                </a:solidFill>
              </a:rPr>
              <a:t>Function Types</a:t>
            </a:r>
            <a:endParaRPr/>
          </a:p>
        </p:txBody>
      </p:sp>
      <p:sp>
        <p:nvSpPr>
          <p:cNvPr id="1034" name="Shape 103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Every function has a specific </a:t>
            </a:r>
            <a:r>
              <a:rPr i="1" lang="en">
                <a:solidFill>
                  <a:srgbClr val="333333"/>
                </a:solidFill>
              </a:rPr>
              <a:t>function type</a:t>
            </a:r>
            <a:r>
              <a:rPr lang="en">
                <a:solidFill>
                  <a:srgbClr val="333333"/>
                </a:solidFill>
                <a:highlight>
                  <a:srgbClr val="FFFFFF"/>
                </a:highlight>
              </a:rPr>
              <a:t>, made up of the parameter types and the return type of the function.</a:t>
            </a:r>
            <a:endParaRPr>
              <a:solidFill>
                <a:srgbClr val="333333"/>
              </a:solidFill>
              <a:highlight>
                <a:srgbClr val="FFFFFF"/>
              </a:highlight>
            </a:endParaRPr>
          </a:p>
          <a:p>
            <a:pPr indent="-311150" lvl="1" marL="914400" rtl="0">
              <a:lnSpc>
                <a:spcPct val="100000"/>
              </a:lnSpc>
              <a:spcBef>
                <a:spcPts val="0"/>
              </a:spcBef>
              <a:spcAft>
                <a:spcPts val="0"/>
              </a:spcAft>
              <a:buClr>
                <a:srgbClr val="333333"/>
              </a:buClr>
              <a:buSzPts val="1300"/>
              <a:buChar char="○"/>
            </a:pPr>
            <a:r>
              <a:rPr lang="en" sz="1300">
                <a:solidFill>
                  <a:srgbClr val="666666"/>
                </a:solidFill>
              </a:rPr>
              <a:t>(Int,</a:t>
            </a:r>
            <a:r>
              <a:rPr lang="en" sz="1300">
                <a:solidFill>
                  <a:srgbClr val="666666"/>
                </a:solidFill>
                <a:highlight>
                  <a:srgbClr val="FFFFFF"/>
                </a:highlight>
              </a:rPr>
              <a:t> </a:t>
            </a:r>
            <a:r>
              <a:rPr lang="en" sz="1300">
                <a:solidFill>
                  <a:srgbClr val="666666"/>
                </a:solidFill>
              </a:rPr>
              <a:t>Int)</a:t>
            </a:r>
            <a:r>
              <a:rPr lang="en" sz="1300">
                <a:solidFill>
                  <a:srgbClr val="666666"/>
                </a:solidFill>
                <a:highlight>
                  <a:srgbClr val="FFFFFF"/>
                </a:highlight>
              </a:rPr>
              <a:t> </a:t>
            </a:r>
            <a:r>
              <a:rPr lang="en" sz="1300">
                <a:solidFill>
                  <a:srgbClr val="666666"/>
                </a:solidFill>
              </a:rPr>
              <a:t>-&gt;</a:t>
            </a:r>
            <a:r>
              <a:rPr lang="en" sz="1300">
                <a:solidFill>
                  <a:srgbClr val="666666"/>
                </a:solidFill>
                <a:highlight>
                  <a:srgbClr val="FFFFFF"/>
                </a:highlight>
              </a:rPr>
              <a:t> </a:t>
            </a:r>
            <a:r>
              <a:rPr lang="en" sz="1300">
                <a:solidFill>
                  <a:srgbClr val="666666"/>
                </a:solidFill>
              </a:rPr>
              <a:t>Int</a:t>
            </a:r>
            <a:endParaRPr>
              <a:solidFill>
                <a:srgbClr val="333333"/>
              </a:solidFill>
              <a:highlight>
                <a:srgbClr val="FFFFFF"/>
              </a:highlight>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addTwoInts</a:t>
            </a:r>
            <a:r>
              <a:rPr lang="en" sz="1200">
                <a:solidFill>
                  <a:srgbClr val="333333"/>
                </a:solidFill>
                <a:latin typeface="Courier New"/>
                <a:ea typeface="Courier New"/>
                <a:cs typeface="Courier New"/>
                <a:sym typeface="Courier New"/>
              </a:rPr>
              <a:t>(</a:t>
            </a:r>
            <a:r>
              <a:rPr lang="en" sz="1200">
                <a:solidFill>
                  <a:srgbClr val="AA0D91"/>
                </a:solidFill>
                <a:latin typeface="Courier New"/>
                <a:ea typeface="Courier New"/>
                <a:cs typeface="Courier New"/>
                <a:sym typeface="Courier New"/>
              </a:rPr>
              <a:t>_</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_</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-&gt;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b</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multiplyTwoInts</a:t>
            </a:r>
            <a:r>
              <a:rPr lang="en" sz="1200">
                <a:solidFill>
                  <a:srgbClr val="333333"/>
                </a:solidFill>
                <a:latin typeface="Courier New"/>
                <a:ea typeface="Courier New"/>
                <a:cs typeface="Courier New"/>
                <a:sym typeface="Courier New"/>
              </a:rPr>
              <a:t>(</a:t>
            </a:r>
            <a:r>
              <a:rPr lang="en" sz="1200">
                <a:solidFill>
                  <a:srgbClr val="AA0D91"/>
                </a:solidFill>
                <a:latin typeface="Courier New"/>
                <a:ea typeface="Courier New"/>
                <a:cs typeface="Courier New"/>
                <a:sym typeface="Courier New"/>
              </a:rPr>
              <a:t>_</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_</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-&gt;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b</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a:p>
            <a:pPr indent="-298450" lvl="1" marL="914400" rtl="0">
              <a:lnSpc>
                <a:spcPct val="100000"/>
              </a:lnSpc>
              <a:spcBef>
                <a:spcPts val="0"/>
              </a:spcBef>
              <a:spcAft>
                <a:spcPts val="0"/>
              </a:spcAft>
              <a:buClr>
                <a:srgbClr val="333333"/>
              </a:buClr>
              <a:buSzPts val="1100"/>
              <a:buChar char="○"/>
            </a:pPr>
            <a:r>
              <a:rPr lang="en">
                <a:solidFill>
                  <a:srgbClr val="666666"/>
                </a:solidFill>
              </a:rPr>
              <a:t>()</a:t>
            </a:r>
            <a:r>
              <a:rPr lang="en">
                <a:solidFill>
                  <a:srgbClr val="666666"/>
                </a:solidFill>
                <a:highlight>
                  <a:srgbClr val="FFFFFF"/>
                </a:highlight>
              </a:rPr>
              <a:t> </a:t>
            </a:r>
            <a:r>
              <a:rPr lang="en">
                <a:solidFill>
                  <a:srgbClr val="666666"/>
                </a:solidFill>
              </a:rPr>
              <a:t>-&gt;</a:t>
            </a:r>
            <a:r>
              <a:rPr lang="en">
                <a:solidFill>
                  <a:srgbClr val="666666"/>
                </a:solidFill>
                <a:highlight>
                  <a:srgbClr val="FFFFFF"/>
                </a:highlight>
              </a:rPr>
              <a:t> </a:t>
            </a:r>
            <a:r>
              <a:rPr lang="en">
                <a:solidFill>
                  <a:srgbClr val="666666"/>
                </a:solidFill>
              </a:rPr>
              <a:t>Void</a:t>
            </a:r>
            <a:endParaRPr>
              <a:solidFill>
                <a:srgbClr val="666666"/>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printHelloWorld</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"hello, world"</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666666"/>
              </a:solidFill>
              <a:latin typeface="Courier New"/>
              <a:ea typeface="Courier New"/>
              <a:cs typeface="Courier New"/>
              <a:sym typeface="Courier New"/>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38" name="Shape 1038"/>
        <p:cNvGrpSpPr/>
        <p:nvPr/>
      </p:nvGrpSpPr>
      <p:grpSpPr>
        <a:xfrm>
          <a:off x="0" y="0"/>
          <a:ext cx="0" cy="0"/>
          <a:chOff x="0" y="0"/>
          <a:chExt cx="0" cy="0"/>
        </a:xfrm>
      </p:grpSpPr>
      <p:sp>
        <p:nvSpPr>
          <p:cNvPr id="1039" name="Shape 10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900"/>
              </a:spcAft>
              <a:buNone/>
            </a:pPr>
            <a:r>
              <a:t/>
            </a:r>
            <a:endParaRPr/>
          </a:p>
        </p:txBody>
      </p:sp>
      <p:sp>
        <p:nvSpPr>
          <p:cNvPr id="1040" name="Shape 1040"/>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Using Function Types</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mathFunction</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-&gt;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addTwoInts</a:t>
            </a:r>
            <a:endParaRPr sz="1200">
              <a:solidFill>
                <a:srgbClr val="3F6E74"/>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3F6E74"/>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"Result: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mathFunction</a:t>
            </a:r>
            <a:r>
              <a:rPr lang="en" sz="1200">
                <a:solidFill>
                  <a:srgbClr val="333333"/>
                </a:solidFill>
                <a:latin typeface="Courier New"/>
                <a:ea typeface="Courier New"/>
                <a:cs typeface="Courier New"/>
                <a:sym typeface="Courier New"/>
              </a:rPr>
              <a:t>(</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3</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"Result: 5"</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3F6E74"/>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F6E74"/>
                </a:solidFill>
                <a:latin typeface="Courier New"/>
                <a:ea typeface="Courier New"/>
                <a:cs typeface="Courier New"/>
                <a:sym typeface="Courier New"/>
              </a:rPr>
              <a:t>mathFunction</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multiplyTwoInts</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"Result: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mathFunction</a:t>
            </a:r>
            <a:r>
              <a:rPr lang="en" sz="1200">
                <a:solidFill>
                  <a:srgbClr val="333333"/>
                </a:solidFill>
                <a:latin typeface="Courier New"/>
                <a:ea typeface="Courier New"/>
                <a:cs typeface="Courier New"/>
                <a:sym typeface="Courier New"/>
              </a:rPr>
              <a:t>(</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3</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"Result: 6"</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007400"/>
              </a:buClr>
              <a:buSzPts val="1200"/>
              <a:buFont typeface="Courier New"/>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anotherMathFunction</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addTwoInts</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anotherMathFunction is inferred to be of type (Int, Int) -&gt; Int</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44" name="Shape 1044"/>
        <p:cNvGrpSpPr/>
        <p:nvPr/>
      </p:nvGrpSpPr>
      <p:grpSpPr>
        <a:xfrm>
          <a:off x="0" y="0"/>
          <a:ext cx="0" cy="0"/>
          <a:chOff x="0" y="0"/>
          <a:chExt cx="0" cy="0"/>
        </a:xfrm>
      </p:grpSpPr>
      <p:sp>
        <p:nvSpPr>
          <p:cNvPr id="1045" name="Shape 10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900"/>
              </a:spcAft>
              <a:buNone/>
            </a:pPr>
            <a:r>
              <a:t/>
            </a:r>
            <a:endParaRPr/>
          </a:p>
        </p:txBody>
      </p:sp>
      <p:sp>
        <p:nvSpPr>
          <p:cNvPr id="1046" name="Shape 104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Function Types as Parameter Types</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printMathResult</a:t>
            </a:r>
            <a:r>
              <a:rPr lang="en" sz="1200">
                <a:solidFill>
                  <a:srgbClr val="333333"/>
                </a:solidFill>
                <a:latin typeface="Courier New"/>
                <a:ea typeface="Courier New"/>
                <a:cs typeface="Courier New"/>
                <a:sym typeface="Courier New"/>
              </a:rPr>
              <a:t>(</a:t>
            </a:r>
            <a:r>
              <a:rPr lang="en" sz="1200">
                <a:solidFill>
                  <a:srgbClr val="AA0D91"/>
                </a:solidFill>
                <a:latin typeface="Courier New"/>
                <a:ea typeface="Courier New"/>
                <a:cs typeface="Courier New"/>
                <a:sym typeface="Courier New"/>
              </a:rPr>
              <a:t>_</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mathFunction</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-&gt;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_</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_</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"Result: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mathFunction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printMathResult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addTwoInts</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3</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5</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"Result: 8"</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77" name="Shape 177"/>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solidFill>
                  <a:srgbClr val="333333"/>
                </a:solidFill>
                <a:highlight>
                  <a:srgbClr val="FFFFFF"/>
                </a:highlight>
              </a:rPr>
              <a:t>SomeType(ofInitialValue)</a:t>
            </a:r>
            <a:endParaRPr>
              <a:solidFill>
                <a:srgbClr val="333333"/>
              </a:solidFill>
            </a:endParaRPr>
          </a:p>
          <a:p>
            <a:pPr indent="0" lvl="0" marL="457200" marR="101600" rtl="0">
              <a:lnSpc>
                <a:spcPct val="100000"/>
              </a:lnSpc>
              <a:spcBef>
                <a:spcPts val="160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twoThousand</a:t>
            </a:r>
            <a:r>
              <a:rPr lang="en" sz="1400">
                <a:solidFill>
                  <a:srgbClr val="333333"/>
                </a:solidFill>
                <a:latin typeface="Courier New"/>
                <a:ea typeface="Courier New"/>
                <a:cs typeface="Courier New"/>
                <a:sym typeface="Courier New"/>
              </a:rPr>
              <a:t>: </a:t>
            </a:r>
            <a:r>
              <a:rPr lang="en" sz="1400">
                <a:solidFill>
                  <a:srgbClr val="5C2699"/>
                </a:solidFill>
                <a:latin typeface="Courier New"/>
                <a:ea typeface="Courier New"/>
                <a:cs typeface="Courier New"/>
                <a:sym typeface="Courier New"/>
              </a:rPr>
              <a:t>UInt16</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2_000</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one</a:t>
            </a:r>
            <a:r>
              <a:rPr lang="en" sz="1400">
                <a:solidFill>
                  <a:srgbClr val="333333"/>
                </a:solidFill>
                <a:latin typeface="Courier New"/>
                <a:ea typeface="Courier New"/>
                <a:cs typeface="Courier New"/>
                <a:sym typeface="Courier New"/>
              </a:rPr>
              <a:t>: </a:t>
            </a:r>
            <a:r>
              <a:rPr lang="en" sz="1400">
                <a:solidFill>
                  <a:srgbClr val="5C2699"/>
                </a:solidFill>
                <a:latin typeface="Courier New"/>
                <a:ea typeface="Courier New"/>
                <a:cs typeface="Courier New"/>
                <a:sym typeface="Courier New"/>
              </a:rPr>
              <a:t>UInt8</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1</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twoThousandAndOne</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twoThousand</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UInt16</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one</a:t>
            </a:r>
            <a:r>
              <a:rPr lang="en" sz="1400">
                <a:solidFill>
                  <a:srgbClr val="333333"/>
                </a:solidFill>
                <a:latin typeface="Courier New"/>
                <a:ea typeface="Courier New"/>
                <a:cs typeface="Courier New"/>
                <a:sym typeface="Courier New"/>
              </a:rPr>
              <a:t>)</a:t>
            </a:r>
            <a:endParaRPr sz="1400">
              <a:solidFill>
                <a:srgbClr val="666666"/>
              </a:solidFill>
              <a:highlight>
                <a:srgbClr val="FFFFFF"/>
              </a:highlight>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AA0D91"/>
              </a:solidFill>
              <a:latin typeface="Courier New"/>
              <a:ea typeface="Courier New"/>
              <a:cs typeface="Courier New"/>
              <a:sym typeface="Courier New"/>
            </a:endParaRPr>
          </a:p>
          <a:p>
            <a:pPr indent="0" lvl="0" marL="457200" rtl="0">
              <a:spcBef>
                <a:spcPts val="0"/>
              </a:spcBef>
              <a:spcAft>
                <a:spcPts val="1600"/>
              </a:spcAft>
              <a:buNone/>
            </a:pPr>
            <a:r>
              <a:t/>
            </a:r>
            <a:endParaRPr>
              <a:solidFill>
                <a:srgbClr val="333333"/>
              </a:solidFill>
              <a:highlight>
                <a:srgbClr val="FFFFFF"/>
              </a:highlight>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50" name="Shape 1050"/>
        <p:cNvGrpSpPr/>
        <p:nvPr/>
      </p:nvGrpSpPr>
      <p:grpSpPr>
        <a:xfrm>
          <a:off x="0" y="0"/>
          <a:ext cx="0" cy="0"/>
          <a:chOff x="0" y="0"/>
          <a:chExt cx="0" cy="0"/>
        </a:xfrm>
      </p:grpSpPr>
      <p:sp>
        <p:nvSpPr>
          <p:cNvPr id="1051" name="Shape 10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900"/>
              </a:spcAft>
              <a:buNone/>
            </a:pPr>
            <a:r>
              <a:t/>
            </a:r>
            <a:endParaRPr/>
          </a:p>
        </p:txBody>
      </p:sp>
      <p:sp>
        <p:nvSpPr>
          <p:cNvPr id="1052" name="Shape 1052"/>
          <p:cNvSpPr txBox="1"/>
          <p:nvPr>
            <p:ph idx="1" type="body"/>
          </p:nvPr>
        </p:nvSpPr>
        <p:spPr>
          <a:xfrm>
            <a:off x="729450" y="1853850"/>
            <a:ext cx="7688700" cy="3062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Function Types as Return Types</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stepForward</a:t>
            </a:r>
            <a:r>
              <a:rPr lang="en" sz="1200">
                <a:solidFill>
                  <a:srgbClr val="333333"/>
                </a:solidFill>
                <a:latin typeface="Courier New"/>
                <a:ea typeface="Courier New"/>
                <a:cs typeface="Courier New"/>
                <a:sym typeface="Courier New"/>
              </a:rPr>
              <a:t>(</a:t>
            </a:r>
            <a:r>
              <a:rPr lang="en" sz="1200">
                <a:solidFill>
                  <a:srgbClr val="AA0D91"/>
                </a:solidFill>
                <a:latin typeface="Courier New"/>
                <a:ea typeface="Courier New"/>
                <a:cs typeface="Courier New"/>
                <a:sym typeface="Courier New"/>
              </a:rPr>
              <a:t>_</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input</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-&gt;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input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stepBackward</a:t>
            </a:r>
            <a:r>
              <a:rPr lang="en" sz="1200">
                <a:solidFill>
                  <a:srgbClr val="333333"/>
                </a:solidFill>
                <a:latin typeface="Courier New"/>
                <a:ea typeface="Courier New"/>
                <a:cs typeface="Courier New"/>
                <a:sym typeface="Courier New"/>
              </a:rPr>
              <a:t>(</a:t>
            </a:r>
            <a:r>
              <a:rPr lang="en" sz="1200">
                <a:solidFill>
                  <a:srgbClr val="AA0D91"/>
                </a:solidFill>
                <a:latin typeface="Courier New"/>
                <a:ea typeface="Courier New"/>
                <a:cs typeface="Courier New"/>
                <a:sym typeface="Courier New"/>
              </a:rPr>
              <a:t>_</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input</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-&gt;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input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chooseStepFunction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backward</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Bool</a:t>
            </a:r>
            <a:r>
              <a:rPr lang="en" sz="1200">
                <a:solidFill>
                  <a:srgbClr val="333333"/>
                </a:solidFill>
                <a:latin typeface="Courier New"/>
                <a:ea typeface="Courier New"/>
                <a:cs typeface="Courier New"/>
                <a:sym typeface="Courier New"/>
              </a:rPr>
              <a:t>) -&gt; </a:t>
            </a:r>
            <a:r>
              <a:rPr b="1" lang="en" sz="1200">
                <a:solidFill>
                  <a:srgbClr val="333333"/>
                </a:solidFill>
                <a:latin typeface="Courier New"/>
                <a:ea typeface="Courier New"/>
                <a:cs typeface="Courier New"/>
                <a:sym typeface="Courier New"/>
              </a:rPr>
              <a:t>(</a:t>
            </a:r>
            <a:r>
              <a:rPr b="1" lang="en" sz="1200">
                <a:solidFill>
                  <a:srgbClr val="5C2699"/>
                </a:solidFill>
                <a:latin typeface="Courier New"/>
                <a:ea typeface="Courier New"/>
                <a:cs typeface="Courier New"/>
                <a:sym typeface="Courier New"/>
              </a:rPr>
              <a:t>Int</a:t>
            </a:r>
            <a:r>
              <a:rPr b="1" lang="en" sz="1200">
                <a:solidFill>
                  <a:srgbClr val="333333"/>
                </a:solidFill>
                <a:latin typeface="Courier New"/>
                <a:ea typeface="Courier New"/>
                <a:cs typeface="Courier New"/>
                <a:sym typeface="Courier New"/>
              </a:rPr>
              <a:t>) -&gt; </a:t>
            </a:r>
            <a:r>
              <a:rPr b="1"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backward</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stepBackward</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stepForward</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currentValue</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3</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moveNearerToZero</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chooseStepFunction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backward</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currentValue</a:t>
            </a:r>
            <a:r>
              <a:rPr lang="en" sz="1200">
                <a:solidFill>
                  <a:srgbClr val="333333"/>
                </a:solidFill>
                <a:latin typeface="Courier New"/>
                <a:ea typeface="Courier New"/>
                <a:cs typeface="Courier New"/>
                <a:sym typeface="Courier New"/>
              </a:rPr>
              <a:t> &gt;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moveNearerToZero now refers to the stepBackward() function</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56" name="Shape 1056"/>
        <p:cNvGrpSpPr/>
        <p:nvPr/>
      </p:nvGrpSpPr>
      <p:grpSpPr>
        <a:xfrm>
          <a:off x="0" y="0"/>
          <a:ext cx="0" cy="0"/>
          <a:chOff x="0" y="0"/>
          <a:chExt cx="0" cy="0"/>
        </a:xfrm>
      </p:grpSpPr>
      <p:sp>
        <p:nvSpPr>
          <p:cNvPr id="1057" name="Shape 10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900"/>
              </a:spcAft>
              <a:buNone/>
            </a:pPr>
            <a:r>
              <a:t/>
            </a:r>
            <a:endParaRPr/>
          </a:p>
        </p:txBody>
      </p:sp>
      <p:sp>
        <p:nvSpPr>
          <p:cNvPr id="1058" name="Shape 105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700"/>
              </a:spcBef>
              <a:spcAft>
                <a:spcPts val="0"/>
              </a:spcAft>
              <a:buNone/>
            </a:pP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"Counting to zero:"</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Counting to zero:</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while</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currentValue</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currentValue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currentValue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moveNearerToZero</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currentValue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"zero!"</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3...</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2...</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1...</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zero!</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2" name="Shape 1062"/>
        <p:cNvGrpSpPr/>
        <p:nvPr/>
      </p:nvGrpSpPr>
      <p:grpSpPr>
        <a:xfrm>
          <a:off x="0" y="0"/>
          <a:ext cx="0" cy="0"/>
          <a:chOff x="0" y="0"/>
          <a:chExt cx="0" cy="0"/>
        </a:xfrm>
      </p:grpSpPr>
      <p:sp>
        <p:nvSpPr>
          <p:cNvPr id="1063" name="Shape 10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900"/>
              </a:spcAft>
              <a:buNone/>
            </a:pPr>
            <a:r>
              <a:rPr lang="en">
                <a:solidFill>
                  <a:srgbClr val="333333"/>
                </a:solidFill>
              </a:rPr>
              <a:t>Nested </a:t>
            </a:r>
            <a:r>
              <a:rPr lang="en">
                <a:solidFill>
                  <a:srgbClr val="333333"/>
                </a:solidFill>
              </a:rPr>
              <a:t>Functions</a:t>
            </a:r>
            <a:endParaRPr/>
          </a:p>
        </p:txBody>
      </p:sp>
      <p:sp>
        <p:nvSpPr>
          <p:cNvPr id="1064" name="Shape 1064"/>
          <p:cNvSpPr txBox="1"/>
          <p:nvPr>
            <p:ph idx="1" type="body"/>
          </p:nvPr>
        </p:nvSpPr>
        <p:spPr>
          <a:xfrm>
            <a:off x="729450" y="1853850"/>
            <a:ext cx="7688700" cy="30624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100">
                <a:solidFill>
                  <a:srgbClr val="AA0D91"/>
                </a:solidFill>
                <a:latin typeface="Courier New"/>
                <a:ea typeface="Courier New"/>
                <a:cs typeface="Courier New"/>
                <a:sym typeface="Courier New"/>
              </a:rPr>
              <a:t>func</a:t>
            </a: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chooseStepFunction</a:t>
            </a:r>
            <a:r>
              <a:rPr lang="en" sz="1100">
                <a:solidFill>
                  <a:srgbClr val="333333"/>
                </a:solidFill>
                <a:latin typeface="Courier New"/>
                <a:ea typeface="Courier New"/>
                <a:cs typeface="Courier New"/>
                <a:sym typeface="Courier New"/>
              </a:rPr>
              <a:t>(</a:t>
            </a:r>
            <a:r>
              <a:rPr lang="en" sz="1100">
                <a:solidFill>
                  <a:srgbClr val="3F6E74"/>
                </a:solidFill>
                <a:latin typeface="Courier New"/>
                <a:ea typeface="Courier New"/>
                <a:cs typeface="Courier New"/>
                <a:sym typeface="Courier New"/>
              </a:rPr>
              <a:t>backward</a:t>
            </a:r>
            <a:r>
              <a:rPr lang="en" sz="1100">
                <a:solidFill>
                  <a:srgbClr val="333333"/>
                </a:solidFill>
                <a:latin typeface="Courier New"/>
                <a:ea typeface="Courier New"/>
                <a:cs typeface="Courier New"/>
                <a:sym typeface="Courier New"/>
              </a:rPr>
              <a:t>: </a:t>
            </a:r>
            <a:r>
              <a:rPr lang="en" sz="1100">
                <a:solidFill>
                  <a:srgbClr val="5C2699"/>
                </a:solidFill>
                <a:latin typeface="Courier New"/>
                <a:ea typeface="Courier New"/>
                <a:cs typeface="Courier New"/>
                <a:sym typeface="Courier New"/>
              </a:rPr>
              <a:t>Bool</a:t>
            </a:r>
            <a:r>
              <a:rPr lang="en" sz="1100">
                <a:solidFill>
                  <a:srgbClr val="333333"/>
                </a:solidFill>
                <a:latin typeface="Courier New"/>
                <a:ea typeface="Courier New"/>
                <a:cs typeface="Courier New"/>
                <a:sym typeface="Courier New"/>
              </a:rPr>
              <a:t>) -&gt; (</a:t>
            </a:r>
            <a:r>
              <a:rPr lang="en" sz="1100">
                <a:solidFill>
                  <a:srgbClr val="5C2699"/>
                </a:solidFill>
                <a:latin typeface="Courier New"/>
                <a:ea typeface="Courier New"/>
                <a:cs typeface="Courier New"/>
                <a:sym typeface="Courier New"/>
              </a:rPr>
              <a:t>Int</a:t>
            </a:r>
            <a:r>
              <a:rPr lang="en" sz="1100">
                <a:solidFill>
                  <a:srgbClr val="333333"/>
                </a:solidFill>
                <a:latin typeface="Courier New"/>
                <a:ea typeface="Courier New"/>
                <a:cs typeface="Courier New"/>
                <a:sym typeface="Courier New"/>
              </a:rPr>
              <a:t>) -&gt; </a:t>
            </a:r>
            <a:r>
              <a:rPr lang="en" sz="1100">
                <a:solidFill>
                  <a:srgbClr val="5C2699"/>
                </a:solidFill>
                <a:latin typeface="Courier New"/>
                <a:ea typeface="Courier New"/>
                <a:cs typeface="Courier New"/>
                <a:sym typeface="Courier New"/>
              </a:rPr>
              <a:t>Int</a:t>
            </a:r>
            <a:r>
              <a:rPr lang="en" sz="1100">
                <a:solidFill>
                  <a:srgbClr val="333333"/>
                </a:solidFill>
                <a:latin typeface="Courier New"/>
                <a:ea typeface="Courier New"/>
                <a:cs typeface="Courier New"/>
                <a:sym typeface="Courier New"/>
              </a:rPr>
              <a:t> {</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   </a:t>
            </a:r>
            <a:r>
              <a:rPr b="1" lang="en" sz="1100">
                <a:solidFill>
                  <a:srgbClr val="AA0D91"/>
                </a:solidFill>
                <a:latin typeface="Courier New"/>
                <a:ea typeface="Courier New"/>
                <a:cs typeface="Courier New"/>
                <a:sym typeface="Courier New"/>
              </a:rPr>
              <a:t>func</a:t>
            </a:r>
            <a:r>
              <a:rPr b="1" lang="en" sz="1100">
                <a:solidFill>
                  <a:srgbClr val="333333"/>
                </a:solidFill>
                <a:latin typeface="Courier New"/>
                <a:ea typeface="Courier New"/>
                <a:cs typeface="Courier New"/>
                <a:sym typeface="Courier New"/>
              </a:rPr>
              <a:t> </a:t>
            </a:r>
            <a:r>
              <a:rPr b="1" lang="en" sz="1100">
                <a:solidFill>
                  <a:srgbClr val="3F6E74"/>
                </a:solidFill>
                <a:latin typeface="Courier New"/>
                <a:ea typeface="Courier New"/>
                <a:cs typeface="Courier New"/>
                <a:sym typeface="Courier New"/>
              </a:rPr>
              <a:t>stepForward</a:t>
            </a:r>
            <a:r>
              <a:rPr b="1" lang="en" sz="1100">
                <a:solidFill>
                  <a:srgbClr val="333333"/>
                </a:solidFill>
                <a:latin typeface="Courier New"/>
                <a:ea typeface="Courier New"/>
                <a:cs typeface="Courier New"/>
                <a:sym typeface="Courier New"/>
              </a:rPr>
              <a:t>(</a:t>
            </a:r>
            <a:r>
              <a:rPr b="1" lang="en" sz="1100">
                <a:solidFill>
                  <a:srgbClr val="3F6E74"/>
                </a:solidFill>
                <a:latin typeface="Courier New"/>
                <a:ea typeface="Courier New"/>
                <a:cs typeface="Courier New"/>
                <a:sym typeface="Courier New"/>
              </a:rPr>
              <a:t>input</a:t>
            </a:r>
            <a:r>
              <a:rPr b="1" lang="en" sz="1100">
                <a:solidFill>
                  <a:srgbClr val="333333"/>
                </a:solidFill>
                <a:latin typeface="Courier New"/>
                <a:ea typeface="Courier New"/>
                <a:cs typeface="Courier New"/>
                <a:sym typeface="Courier New"/>
              </a:rPr>
              <a:t>: </a:t>
            </a:r>
            <a:r>
              <a:rPr b="1" lang="en" sz="1100">
                <a:solidFill>
                  <a:srgbClr val="5C2699"/>
                </a:solidFill>
                <a:latin typeface="Courier New"/>
                <a:ea typeface="Courier New"/>
                <a:cs typeface="Courier New"/>
                <a:sym typeface="Courier New"/>
              </a:rPr>
              <a:t>Int</a:t>
            </a:r>
            <a:r>
              <a:rPr b="1" lang="en" sz="1100">
                <a:solidFill>
                  <a:srgbClr val="333333"/>
                </a:solidFill>
                <a:latin typeface="Courier New"/>
                <a:ea typeface="Courier New"/>
                <a:cs typeface="Courier New"/>
                <a:sym typeface="Courier New"/>
              </a:rPr>
              <a:t>) -&gt; </a:t>
            </a:r>
            <a:r>
              <a:rPr b="1" lang="en" sz="1100">
                <a:solidFill>
                  <a:srgbClr val="5C2699"/>
                </a:solidFill>
                <a:latin typeface="Courier New"/>
                <a:ea typeface="Courier New"/>
                <a:cs typeface="Courier New"/>
                <a:sym typeface="Courier New"/>
              </a:rPr>
              <a:t>Int</a:t>
            </a:r>
            <a:r>
              <a:rPr b="1" lang="en" sz="1100">
                <a:solidFill>
                  <a:srgbClr val="333333"/>
                </a:solidFill>
                <a:latin typeface="Courier New"/>
                <a:ea typeface="Courier New"/>
                <a:cs typeface="Courier New"/>
                <a:sym typeface="Courier New"/>
              </a:rPr>
              <a:t> { </a:t>
            </a:r>
            <a:r>
              <a:rPr b="1" lang="en" sz="1100">
                <a:solidFill>
                  <a:srgbClr val="AA0D91"/>
                </a:solidFill>
                <a:latin typeface="Courier New"/>
                <a:ea typeface="Courier New"/>
                <a:cs typeface="Courier New"/>
                <a:sym typeface="Courier New"/>
              </a:rPr>
              <a:t>return</a:t>
            </a:r>
            <a:r>
              <a:rPr b="1" lang="en" sz="1100">
                <a:solidFill>
                  <a:srgbClr val="333333"/>
                </a:solidFill>
                <a:latin typeface="Courier New"/>
                <a:ea typeface="Courier New"/>
                <a:cs typeface="Courier New"/>
                <a:sym typeface="Courier New"/>
              </a:rPr>
              <a:t> </a:t>
            </a:r>
            <a:r>
              <a:rPr b="1" lang="en" sz="1100">
                <a:solidFill>
                  <a:srgbClr val="3F6E74"/>
                </a:solidFill>
                <a:latin typeface="Courier New"/>
                <a:ea typeface="Courier New"/>
                <a:cs typeface="Courier New"/>
                <a:sym typeface="Courier New"/>
              </a:rPr>
              <a:t>input</a:t>
            </a:r>
            <a:r>
              <a:rPr b="1" lang="en" sz="1100">
                <a:solidFill>
                  <a:srgbClr val="333333"/>
                </a:solidFill>
                <a:latin typeface="Courier New"/>
                <a:ea typeface="Courier New"/>
                <a:cs typeface="Courier New"/>
                <a:sym typeface="Courier New"/>
              </a:rPr>
              <a:t> + </a:t>
            </a:r>
            <a:r>
              <a:rPr b="1" lang="en" sz="1100">
                <a:solidFill>
                  <a:srgbClr val="1C00CF"/>
                </a:solidFill>
                <a:latin typeface="Courier New"/>
                <a:ea typeface="Courier New"/>
                <a:cs typeface="Courier New"/>
                <a:sym typeface="Courier New"/>
              </a:rPr>
              <a:t>1</a:t>
            </a:r>
            <a:r>
              <a:rPr b="1" lang="en" sz="1100">
                <a:solidFill>
                  <a:srgbClr val="333333"/>
                </a:solidFill>
                <a:latin typeface="Courier New"/>
                <a:ea typeface="Courier New"/>
                <a:cs typeface="Courier New"/>
                <a:sym typeface="Courier New"/>
              </a:rPr>
              <a:t> }</a:t>
            </a:r>
            <a:br>
              <a:rPr b="1" lang="en" sz="1100">
                <a:solidFill>
                  <a:srgbClr val="333333"/>
                </a:solidFill>
                <a:latin typeface="Courier New"/>
                <a:ea typeface="Courier New"/>
                <a:cs typeface="Courier New"/>
                <a:sym typeface="Courier New"/>
              </a:rPr>
            </a:br>
            <a:r>
              <a:rPr b="1" lang="en" sz="1100">
                <a:solidFill>
                  <a:srgbClr val="333333"/>
                </a:solidFill>
                <a:latin typeface="Courier New"/>
                <a:ea typeface="Courier New"/>
                <a:cs typeface="Courier New"/>
                <a:sym typeface="Courier New"/>
              </a:rPr>
              <a:t>   </a:t>
            </a:r>
            <a:r>
              <a:rPr b="1" lang="en" sz="1100">
                <a:solidFill>
                  <a:srgbClr val="AA0D91"/>
                </a:solidFill>
                <a:latin typeface="Courier New"/>
                <a:ea typeface="Courier New"/>
                <a:cs typeface="Courier New"/>
                <a:sym typeface="Courier New"/>
              </a:rPr>
              <a:t>func</a:t>
            </a:r>
            <a:r>
              <a:rPr b="1" lang="en" sz="1100">
                <a:solidFill>
                  <a:srgbClr val="333333"/>
                </a:solidFill>
                <a:latin typeface="Courier New"/>
                <a:ea typeface="Courier New"/>
                <a:cs typeface="Courier New"/>
                <a:sym typeface="Courier New"/>
              </a:rPr>
              <a:t> </a:t>
            </a:r>
            <a:r>
              <a:rPr b="1" lang="en" sz="1100">
                <a:solidFill>
                  <a:srgbClr val="3F6E74"/>
                </a:solidFill>
                <a:latin typeface="Courier New"/>
                <a:ea typeface="Courier New"/>
                <a:cs typeface="Courier New"/>
                <a:sym typeface="Courier New"/>
              </a:rPr>
              <a:t>stepBackward</a:t>
            </a:r>
            <a:r>
              <a:rPr b="1" lang="en" sz="1100">
                <a:solidFill>
                  <a:srgbClr val="333333"/>
                </a:solidFill>
                <a:latin typeface="Courier New"/>
                <a:ea typeface="Courier New"/>
                <a:cs typeface="Courier New"/>
                <a:sym typeface="Courier New"/>
              </a:rPr>
              <a:t>(</a:t>
            </a:r>
            <a:r>
              <a:rPr b="1" lang="en" sz="1100">
                <a:solidFill>
                  <a:srgbClr val="3F6E74"/>
                </a:solidFill>
                <a:latin typeface="Courier New"/>
                <a:ea typeface="Courier New"/>
                <a:cs typeface="Courier New"/>
                <a:sym typeface="Courier New"/>
              </a:rPr>
              <a:t>input</a:t>
            </a:r>
            <a:r>
              <a:rPr b="1" lang="en" sz="1100">
                <a:solidFill>
                  <a:srgbClr val="333333"/>
                </a:solidFill>
                <a:latin typeface="Courier New"/>
                <a:ea typeface="Courier New"/>
                <a:cs typeface="Courier New"/>
                <a:sym typeface="Courier New"/>
              </a:rPr>
              <a:t>: </a:t>
            </a:r>
            <a:r>
              <a:rPr b="1" lang="en" sz="1100">
                <a:solidFill>
                  <a:srgbClr val="5C2699"/>
                </a:solidFill>
                <a:latin typeface="Courier New"/>
                <a:ea typeface="Courier New"/>
                <a:cs typeface="Courier New"/>
                <a:sym typeface="Courier New"/>
              </a:rPr>
              <a:t>Int</a:t>
            </a:r>
            <a:r>
              <a:rPr b="1" lang="en" sz="1100">
                <a:solidFill>
                  <a:srgbClr val="333333"/>
                </a:solidFill>
                <a:latin typeface="Courier New"/>
                <a:ea typeface="Courier New"/>
                <a:cs typeface="Courier New"/>
                <a:sym typeface="Courier New"/>
              </a:rPr>
              <a:t>) -&gt; </a:t>
            </a:r>
            <a:r>
              <a:rPr b="1" lang="en" sz="1100">
                <a:solidFill>
                  <a:srgbClr val="5C2699"/>
                </a:solidFill>
                <a:latin typeface="Courier New"/>
                <a:ea typeface="Courier New"/>
                <a:cs typeface="Courier New"/>
                <a:sym typeface="Courier New"/>
              </a:rPr>
              <a:t>Int</a:t>
            </a:r>
            <a:r>
              <a:rPr b="1" lang="en" sz="1100">
                <a:solidFill>
                  <a:srgbClr val="333333"/>
                </a:solidFill>
                <a:latin typeface="Courier New"/>
                <a:ea typeface="Courier New"/>
                <a:cs typeface="Courier New"/>
                <a:sym typeface="Courier New"/>
              </a:rPr>
              <a:t> { </a:t>
            </a:r>
            <a:r>
              <a:rPr b="1" lang="en" sz="1100">
                <a:solidFill>
                  <a:srgbClr val="AA0D91"/>
                </a:solidFill>
                <a:latin typeface="Courier New"/>
                <a:ea typeface="Courier New"/>
                <a:cs typeface="Courier New"/>
                <a:sym typeface="Courier New"/>
              </a:rPr>
              <a:t>return</a:t>
            </a:r>
            <a:r>
              <a:rPr b="1" lang="en" sz="1100">
                <a:solidFill>
                  <a:srgbClr val="333333"/>
                </a:solidFill>
                <a:latin typeface="Courier New"/>
                <a:ea typeface="Courier New"/>
                <a:cs typeface="Courier New"/>
                <a:sym typeface="Courier New"/>
              </a:rPr>
              <a:t> </a:t>
            </a:r>
            <a:r>
              <a:rPr b="1" lang="en" sz="1100">
                <a:solidFill>
                  <a:srgbClr val="3F6E74"/>
                </a:solidFill>
                <a:latin typeface="Courier New"/>
                <a:ea typeface="Courier New"/>
                <a:cs typeface="Courier New"/>
                <a:sym typeface="Courier New"/>
              </a:rPr>
              <a:t>input</a:t>
            </a:r>
            <a:r>
              <a:rPr b="1" lang="en" sz="1100">
                <a:solidFill>
                  <a:srgbClr val="333333"/>
                </a:solidFill>
                <a:latin typeface="Courier New"/>
                <a:ea typeface="Courier New"/>
                <a:cs typeface="Courier New"/>
                <a:sym typeface="Courier New"/>
              </a:rPr>
              <a:t> - </a:t>
            </a:r>
            <a:r>
              <a:rPr b="1" lang="en" sz="1100">
                <a:solidFill>
                  <a:srgbClr val="1C00CF"/>
                </a:solidFill>
                <a:latin typeface="Courier New"/>
                <a:ea typeface="Courier New"/>
                <a:cs typeface="Courier New"/>
                <a:sym typeface="Courier New"/>
              </a:rPr>
              <a:t>1</a:t>
            </a:r>
            <a:r>
              <a:rPr b="1" lang="en" sz="1100">
                <a:solidFill>
                  <a:srgbClr val="333333"/>
                </a:solidFill>
                <a:latin typeface="Courier New"/>
                <a:ea typeface="Courier New"/>
                <a:cs typeface="Courier New"/>
                <a:sym typeface="Courier New"/>
              </a:rPr>
              <a:t> }</a:t>
            </a:r>
            <a:br>
              <a:rPr b="1"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   </a:t>
            </a:r>
            <a:r>
              <a:rPr lang="en" sz="1100">
                <a:solidFill>
                  <a:srgbClr val="AA0D91"/>
                </a:solidFill>
                <a:latin typeface="Courier New"/>
                <a:ea typeface="Courier New"/>
                <a:cs typeface="Courier New"/>
                <a:sym typeface="Courier New"/>
              </a:rPr>
              <a:t>return</a:t>
            </a: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backward</a:t>
            </a:r>
            <a:r>
              <a:rPr lang="en" sz="1100">
                <a:solidFill>
                  <a:srgbClr val="333333"/>
                </a:solidFill>
                <a:latin typeface="Courier New"/>
                <a:ea typeface="Courier New"/>
                <a:cs typeface="Courier New"/>
                <a:sym typeface="Courier New"/>
              </a:rPr>
              <a:t> ? </a:t>
            </a:r>
            <a:r>
              <a:rPr lang="en" sz="1100">
                <a:solidFill>
                  <a:srgbClr val="3F6E74"/>
                </a:solidFill>
                <a:latin typeface="Courier New"/>
                <a:ea typeface="Courier New"/>
                <a:cs typeface="Courier New"/>
                <a:sym typeface="Courier New"/>
              </a:rPr>
              <a:t>stepBackward</a:t>
            </a:r>
            <a:r>
              <a:rPr lang="en" sz="1100">
                <a:solidFill>
                  <a:srgbClr val="333333"/>
                </a:solidFill>
                <a:latin typeface="Courier New"/>
                <a:ea typeface="Courier New"/>
                <a:cs typeface="Courier New"/>
                <a:sym typeface="Courier New"/>
              </a:rPr>
              <a:t> : </a:t>
            </a:r>
            <a:r>
              <a:rPr lang="en" sz="1100">
                <a:solidFill>
                  <a:srgbClr val="3F6E74"/>
                </a:solidFill>
                <a:latin typeface="Courier New"/>
                <a:ea typeface="Courier New"/>
                <a:cs typeface="Courier New"/>
                <a:sym typeface="Courier New"/>
              </a:rPr>
              <a:t>stepForward</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r>
              <a:rPr lang="en" sz="1100">
                <a:solidFill>
                  <a:srgbClr val="AA0D91"/>
                </a:solidFill>
                <a:latin typeface="Courier New"/>
                <a:ea typeface="Courier New"/>
                <a:cs typeface="Courier New"/>
                <a:sym typeface="Courier New"/>
              </a:rPr>
              <a:t>var</a:t>
            </a: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currentValue</a:t>
            </a:r>
            <a:r>
              <a:rPr lang="en" sz="1100">
                <a:solidFill>
                  <a:srgbClr val="333333"/>
                </a:solidFill>
                <a:latin typeface="Courier New"/>
                <a:ea typeface="Courier New"/>
                <a:cs typeface="Courier New"/>
                <a:sym typeface="Courier New"/>
              </a:rPr>
              <a:t> = </a:t>
            </a:r>
            <a:r>
              <a:rPr lang="en" sz="1100">
                <a:solidFill>
                  <a:srgbClr val="1C00CF"/>
                </a:solidFill>
                <a:latin typeface="Courier New"/>
                <a:ea typeface="Courier New"/>
                <a:cs typeface="Courier New"/>
                <a:sym typeface="Courier New"/>
              </a:rPr>
              <a:t>-4</a:t>
            </a:r>
            <a:br>
              <a:rPr lang="en" sz="1100">
                <a:solidFill>
                  <a:srgbClr val="333333"/>
                </a:solidFill>
                <a:latin typeface="Courier New"/>
                <a:ea typeface="Courier New"/>
                <a:cs typeface="Courier New"/>
                <a:sym typeface="Courier New"/>
              </a:rPr>
            </a:br>
            <a:r>
              <a:rPr lang="en" sz="1100">
                <a:solidFill>
                  <a:srgbClr val="AA0D91"/>
                </a:solidFill>
                <a:latin typeface="Courier New"/>
                <a:ea typeface="Courier New"/>
                <a:cs typeface="Courier New"/>
                <a:sym typeface="Courier New"/>
              </a:rPr>
              <a:t>let</a:t>
            </a: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moveNearerToZero</a:t>
            </a:r>
            <a:r>
              <a:rPr lang="en" sz="1100">
                <a:solidFill>
                  <a:srgbClr val="333333"/>
                </a:solidFill>
                <a:latin typeface="Courier New"/>
                <a:ea typeface="Courier New"/>
                <a:cs typeface="Courier New"/>
                <a:sym typeface="Courier New"/>
              </a:rPr>
              <a:t> = </a:t>
            </a:r>
            <a:r>
              <a:rPr lang="en" sz="1100">
                <a:solidFill>
                  <a:srgbClr val="3F6E74"/>
                </a:solidFill>
                <a:latin typeface="Courier New"/>
                <a:ea typeface="Courier New"/>
                <a:cs typeface="Courier New"/>
                <a:sym typeface="Courier New"/>
              </a:rPr>
              <a:t>chooseStepFunction</a:t>
            </a:r>
            <a:r>
              <a:rPr lang="en" sz="1100">
                <a:solidFill>
                  <a:srgbClr val="333333"/>
                </a:solidFill>
                <a:latin typeface="Courier New"/>
                <a:ea typeface="Courier New"/>
                <a:cs typeface="Courier New"/>
                <a:sym typeface="Courier New"/>
              </a:rPr>
              <a:t>(</a:t>
            </a:r>
            <a:r>
              <a:rPr lang="en" sz="1100">
                <a:solidFill>
                  <a:srgbClr val="3F6E74"/>
                </a:solidFill>
                <a:latin typeface="Courier New"/>
                <a:ea typeface="Courier New"/>
                <a:cs typeface="Courier New"/>
                <a:sym typeface="Courier New"/>
              </a:rPr>
              <a:t>backward</a:t>
            </a: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currentValue</a:t>
            </a:r>
            <a:r>
              <a:rPr lang="en" sz="1100">
                <a:solidFill>
                  <a:srgbClr val="333333"/>
                </a:solidFill>
                <a:latin typeface="Courier New"/>
                <a:ea typeface="Courier New"/>
                <a:cs typeface="Courier New"/>
                <a:sym typeface="Courier New"/>
              </a:rPr>
              <a:t> &gt; </a:t>
            </a:r>
            <a:r>
              <a:rPr lang="en" sz="1100">
                <a:solidFill>
                  <a:srgbClr val="1C00CF"/>
                </a:solidFill>
                <a:latin typeface="Courier New"/>
                <a:ea typeface="Courier New"/>
                <a:cs typeface="Courier New"/>
                <a:sym typeface="Courier New"/>
              </a:rPr>
              <a:t>0</a:t>
            </a: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r>
              <a:rPr lang="en" sz="1100">
                <a:solidFill>
                  <a:srgbClr val="007400"/>
                </a:solidFill>
                <a:latin typeface="Courier New"/>
                <a:ea typeface="Courier New"/>
                <a:cs typeface="Courier New"/>
                <a:sym typeface="Courier New"/>
              </a:rPr>
              <a:t>// moveNearerToZero now refers to the nested stepForward() function</a:t>
            </a:r>
            <a:br>
              <a:rPr lang="en" sz="1100">
                <a:solidFill>
                  <a:srgbClr val="333333"/>
                </a:solidFill>
                <a:latin typeface="Courier New"/>
                <a:ea typeface="Courier New"/>
                <a:cs typeface="Courier New"/>
                <a:sym typeface="Courier New"/>
              </a:rPr>
            </a:br>
            <a:r>
              <a:rPr lang="en" sz="1100">
                <a:solidFill>
                  <a:srgbClr val="AA0D91"/>
                </a:solidFill>
                <a:latin typeface="Courier New"/>
                <a:ea typeface="Courier New"/>
                <a:cs typeface="Courier New"/>
                <a:sym typeface="Courier New"/>
              </a:rPr>
              <a:t>while</a:t>
            </a: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currentValue</a:t>
            </a:r>
            <a:r>
              <a:rPr lang="en" sz="1100">
                <a:solidFill>
                  <a:srgbClr val="333333"/>
                </a:solidFill>
                <a:latin typeface="Courier New"/>
                <a:ea typeface="Courier New"/>
                <a:cs typeface="Courier New"/>
                <a:sym typeface="Courier New"/>
              </a:rPr>
              <a:t> != </a:t>
            </a:r>
            <a:r>
              <a:rPr lang="en" sz="1100">
                <a:solidFill>
                  <a:srgbClr val="1C00CF"/>
                </a:solidFill>
                <a:latin typeface="Courier New"/>
                <a:ea typeface="Courier New"/>
                <a:cs typeface="Courier New"/>
                <a:sym typeface="Courier New"/>
              </a:rPr>
              <a:t>0</a:t>
            </a:r>
            <a:r>
              <a:rPr lang="en" sz="1100">
                <a:solidFill>
                  <a:srgbClr val="333333"/>
                </a:solidFill>
                <a:latin typeface="Courier New"/>
                <a:ea typeface="Courier New"/>
                <a:cs typeface="Courier New"/>
                <a:sym typeface="Courier New"/>
              </a:rPr>
              <a:t> {</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print</a:t>
            </a:r>
            <a:r>
              <a:rPr lang="en" sz="1100">
                <a:solidFill>
                  <a:srgbClr val="333333"/>
                </a:solidFill>
                <a:latin typeface="Courier New"/>
                <a:ea typeface="Courier New"/>
                <a:cs typeface="Courier New"/>
                <a:sym typeface="Courier New"/>
              </a:rPr>
              <a:t>(</a:t>
            </a:r>
            <a:r>
              <a:rPr lang="en" sz="1100">
                <a:solidFill>
                  <a:srgbClr val="C41A16"/>
                </a:solidFill>
                <a:latin typeface="Courier New"/>
                <a:ea typeface="Courier New"/>
                <a:cs typeface="Courier New"/>
                <a:sym typeface="Courier New"/>
              </a:rPr>
              <a:t>"</a:t>
            </a:r>
            <a:r>
              <a:rPr lang="en" sz="1100">
                <a:solidFill>
                  <a:srgbClr val="333333"/>
                </a:solidFill>
                <a:latin typeface="Courier New"/>
                <a:ea typeface="Courier New"/>
                <a:cs typeface="Courier New"/>
                <a:sym typeface="Courier New"/>
              </a:rPr>
              <a:t>\(</a:t>
            </a:r>
            <a:r>
              <a:rPr lang="en" sz="1100">
                <a:solidFill>
                  <a:srgbClr val="3F6E74"/>
                </a:solidFill>
                <a:latin typeface="Courier New"/>
                <a:ea typeface="Courier New"/>
                <a:cs typeface="Courier New"/>
                <a:sym typeface="Courier New"/>
              </a:rPr>
              <a:t>currentValue</a:t>
            </a:r>
            <a:r>
              <a:rPr lang="en" sz="1100">
                <a:solidFill>
                  <a:srgbClr val="333333"/>
                </a:solidFill>
                <a:latin typeface="Courier New"/>
                <a:ea typeface="Courier New"/>
                <a:cs typeface="Courier New"/>
                <a:sym typeface="Courier New"/>
              </a:rPr>
              <a:t>)</a:t>
            </a:r>
            <a:r>
              <a:rPr lang="en" sz="1100">
                <a:solidFill>
                  <a:srgbClr val="C41A16"/>
                </a:solidFill>
                <a:latin typeface="Courier New"/>
                <a:ea typeface="Courier New"/>
                <a:cs typeface="Courier New"/>
                <a:sym typeface="Courier New"/>
              </a:rPr>
              <a:t>... "</a:t>
            </a: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currentValue</a:t>
            </a:r>
            <a:r>
              <a:rPr lang="en" sz="1100">
                <a:solidFill>
                  <a:srgbClr val="333333"/>
                </a:solidFill>
                <a:latin typeface="Courier New"/>
                <a:ea typeface="Courier New"/>
                <a:cs typeface="Courier New"/>
                <a:sym typeface="Courier New"/>
              </a:rPr>
              <a:t> = </a:t>
            </a:r>
            <a:r>
              <a:rPr lang="en" sz="1100">
                <a:solidFill>
                  <a:srgbClr val="3F6E74"/>
                </a:solidFill>
                <a:latin typeface="Courier New"/>
                <a:ea typeface="Courier New"/>
                <a:cs typeface="Courier New"/>
                <a:sym typeface="Courier New"/>
              </a:rPr>
              <a:t>moveNearerToZero</a:t>
            </a:r>
            <a:r>
              <a:rPr lang="en" sz="1100">
                <a:solidFill>
                  <a:srgbClr val="333333"/>
                </a:solidFill>
                <a:latin typeface="Courier New"/>
                <a:ea typeface="Courier New"/>
                <a:cs typeface="Courier New"/>
                <a:sym typeface="Courier New"/>
              </a:rPr>
              <a:t>(</a:t>
            </a:r>
            <a:r>
              <a:rPr lang="en" sz="1100">
                <a:solidFill>
                  <a:srgbClr val="3F6E74"/>
                </a:solidFill>
                <a:latin typeface="Courier New"/>
                <a:ea typeface="Courier New"/>
                <a:cs typeface="Courier New"/>
                <a:sym typeface="Courier New"/>
              </a:rPr>
              <a:t>currentValue</a:t>
            </a: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r>
              <a:rPr lang="en" sz="1100">
                <a:solidFill>
                  <a:srgbClr val="3F6E74"/>
                </a:solidFill>
                <a:latin typeface="Courier New"/>
                <a:ea typeface="Courier New"/>
                <a:cs typeface="Courier New"/>
                <a:sym typeface="Courier New"/>
              </a:rPr>
              <a:t>print</a:t>
            </a:r>
            <a:r>
              <a:rPr lang="en" sz="1100">
                <a:solidFill>
                  <a:srgbClr val="333333"/>
                </a:solidFill>
                <a:latin typeface="Courier New"/>
                <a:ea typeface="Courier New"/>
                <a:cs typeface="Courier New"/>
                <a:sym typeface="Courier New"/>
              </a:rPr>
              <a:t>(</a:t>
            </a:r>
            <a:r>
              <a:rPr lang="en" sz="1100">
                <a:solidFill>
                  <a:srgbClr val="C41A16"/>
                </a:solidFill>
                <a:latin typeface="Courier New"/>
                <a:ea typeface="Courier New"/>
                <a:cs typeface="Courier New"/>
                <a:sym typeface="Courier New"/>
              </a:rPr>
              <a:t>"zero!"</a:t>
            </a: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r>
              <a:rPr lang="en" sz="1100">
                <a:solidFill>
                  <a:srgbClr val="007400"/>
                </a:solidFill>
                <a:latin typeface="Courier New"/>
                <a:ea typeface="Courier New"/>
                <a:cs typeface="Courier New"/>
                <a:sym typeface="Courier New"/>
              </a:rPr>
              <a:t>// -4...</a:t>
            </a:r>
            <a:br>
              <a:rPr lang="en" sz="1100">
                <a:solidFill>
                  <a:srgbClr val="333333"/>
                </a:solidFill>
                <a:latin typeface="Courier New"/>
                <a:ea typeface="Courier New"/>
                <a:cs typeface="Courier New"/>
                <a:sym typeface="Courier New"/>
              </a:rPr>
            </a:br>
            <a:r>
              <a:rPr lang="en" sz="1100">
                <a:solidFill>
                  <a:srgbClr val="007400"/>
                </a:solidFill>
                <a:latin typeface="Courier New"/>
                <a:ea typeface="Courier New"/>
                <a:cs typeface="Courier New"/>
                <a:sym typeface="Courier New"/>
              </a:rPr>
              <a:t>// -3...</a:t>
            </a:r>
            <a:br>
              <a:rPr lang="en" sz="1100">
                <a:solidFill>
                  <a:srgbClr val="333333"/>
                </a:solidFill>
                <a:latin typeface="Courier New"/>
                <a:ea typeface="Courier New"/>
                <a:cs typeface="Courier New"/>
                <a:sym typeface="Courier New"/>
              </a:rPr>
            </a:br>
            <a:r>
              <a:rPr lang="en" sz="1100">
                <a:solidFill>
                  <a:srgbClr val="007400"/>
                </a:solidFill>
                <a:latin typeface="Courier New"/>
                <a:ea typeface="Courier New"/>
                <a:cs typeface="Courier New"/>
                <a:sym typeface="Courier New"/>
              </a:rPr>
              <a:t>// -2...</a:t>
            </a:r>
            <a:br>
              <a:rPr lang="en" sz="1100">
                <a:solidFill>
                  <a:srgbClr val="333333"/>
                </a:solidFill>
                <a:latin typeface="Courier New"/>
                <a:ea typeface="Courier New"/>
                <a:cs typeface="Courier New"/>
                <a:sym typeface="Courier New"/>
              </a:rPr>
            </a:br>
            <a:r>
              <a:rPr lang="en" sz="1100">
                <a:solidFill>
                  <a:srgbClr val="007400"/>
                </a:solidFill>
                <a:latin typeface="Courier New"/>
                <a:ea typeface="Courier New"/>
                <a:cs typeface="Courier New"/>
                <a:sym typeface="Courier New"/>
              </a:rPr>
              <a:t>// -1...</a:t>
            </a:r>
            <a:br>
              <a:rPr lang="en" sz="1100">
                <a:solidFill>
                  <a:srgbClr val="333333"/>
                </a:solidFill>
                <a:latin typeface="Courier New"/>
                <a:ea typeface="Courier New"/>
                <a:cs typeface="Courier New"/>
                <a:sym typeface="Courier New"/>
              </a:rPr>
            </a:br>
            <a:r>
              <a:rPr lang="en" sz="1100">
                <a:solidFill>
                  <a:srgbClr val="007400"/>
                </a:solidFill>
                <a:latin typeface="Courier New"/>
                <a:ea typeface="Courier New"/>
                <a:cs typeface="Courier New"/>
                <a:sym typeface="Courier New"/>
              </a:rPr>
              <a:t>// zero!</a:t>
            </a:r>
            <a:endParaRPr sz="1100">
              <a:solidFill>
                <a:srgbClr val="007400"/>
              </a:solidFill>
              <a:latin typeface="Courier New"/>
              <a:ea typeface="Courier New"/>
              <a:cs typeface="Courier New"/>
              <a:sym typeface="Courier New"/>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68" name="Shape 1068"/>
        <p:cNvGrpSpPr/>
        <p:nvPr/>
      </p:nvGrpSpPr>
      <p:grpSpPr>
        <a:xfrm>
          <a:off x="0" y="0"/>
          <a:ext cx="0" cy="0"/>
          <a:chOff x="0" y="0"/>
          <a:chExt cx="0" cy="0"/>
        </a:xfrm>
      </p:grpSpPr>
      <p:sp>
        <p:nvSpPr>
          <p:cNvPr id="1069" name="Shape 1069"/>
          <p:cNvSpPr txBox="1"/>
          <p:nvPr>
            <p:ph idx="2" type="body"/>
          </p:nvPr>
        </p:nvSpPr>
        <p:spPr>
          <a:xfrm>
            <a:off x="5174225" y="1352625"/>
            <a:ext cx="37647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u="sng">
                <a:solidFill>
                  <a:schemeClr val="hlink"/>
                </a:solidFill>
                <a:hlinkClick action="ppaction://hlinksldjump" r:id="rId3"/>
              </a:rPr>
              <a:t>Closure Expressions</a:t>
            </a:r>
            <a:endParaRPr/>
          </a:p>
          <a:p>
            <a:pPr indent="0" lvl="0" marL="0" rtl="0">
              <a:lnSpc>
                <a:spcPct val="100000"/>
              </a:lnSpc>
              <a:spcBef>
                <a:spcPts val="0"/>
              </a:spcBef>
              <a:spcAft>
                <a:spcPts val="0"/>
              </a:spcAft>
              <a:buNone/>
            </a:pPr>
            <a:r>
              <a:rPr lang="en" u="sng">
                <a:solidFill>
                  <a:schemeClr val="hlink"/>
                </a:solidFill>
                <a:hlinkClick action="ppaction://hlinksldjump" r:id="rId4"/>
              </a:rPr>
              <a:t>Trailing Closures</a:t>
            </a:r>
            <a:endParaRPr/>
          </a:p>
          <a:p>
            <a:pPr indent="0" lvl="0" marL="0" rtl="0">
              <a:lnSpc>
                <a:spcPct val="100000"/>
              </a:lnSpc>
              <a:spcBef>
                <a:spcPts val="0"/>
              </a:spcBef>
              <a:spcAft>
                <a:spcPts val="0"/>
              </a:spcAft>
              <a:buNone/>
            </a:pPr>
            <a:r>
              <a:rPr lang="en" u="sng">
                <a:solidFill>
                  <a:schemeClr val="hlink"/>
                </a:solidFill>
                <a:hlinkClick action="ppaction://hlinksldjump" r:id="rId5"/>
              </a:rPr>
              <a:t>Capturing Values</a:t>
            </a:r>
            <a:endParaRPr/>
          </a:p>
          <a:p>
            <a:pPr indent="0" lvl="0" marL="0" rtl="0">
              <a:lnSpc>
                <a:spcPct val="100000"/>
              </a:lnSpc>
              <a:spcBef>
                <a:spcPts val="0"/>
              </a:spcBef>
              <a:spcAft>
                <a:spcPts val="0"/>
              </a:spcAft>
              <a:buNone/>
            </a:pPr>
            <a:r>
              <a:rPr lang="en" u="sng">
                <a:solidFill>
                  <a:schemeClr val="hlink"/>
                </a:solidFill>
                <a:hlinkClick action="ppaction://hlinksldjump" r:id="rId6"/>
              </a:rPr>
              <a:t>Closures Are Reference Types</a:t>
            </a:r>
            <a:endParaRPr/>
          </a:p>
          <a:p>
            <a:pPr indent="0" lvl="0" marL="0" rtl="0">
              <a:lnSpc>
                <a:spcPct val="100000"/>
              </a:lnSpc>
              <a:spcBef>
                <a:spcPts val="0"/>
              </a:spcBef>
              <a:spcAft>
                <a:spcPts val="0"/>
              </a:spcAft>
              <a:buNone/>
            </a:pPr>
            <a:r>
              <a:rPr lang="en" u="sng">
                <a:solidFill>
                  <a:schemeClr val="hlink"/>
                </a:solidFill>
                <a:hlinkClick action="ppaction://hlinksldjump" r:id="rId7"/>
              </a:rPr>
              <a:t>Escaping CLosures</a:t>
            </a:r>
            <a:endParaRPr/>
          </a:p>
          <a:p>
            <a:pPr indent="0" lvl="0" marL="0" rtl="0">
              <a:lnSpc>
                <a:spcPct val="100000"/>
              </a:lnSpc>
              <a:spcBef>
                <a:spcPts val="0"/>
              </a:spcBef>
              <a:spcAft>
                <a:spcPts val="0"/>
              </a:spcAft>
              <a:buNone/>
            </a:pPr>
            <a:r>
              <a:rPr lang="en" u="sng">
                <a:solidFill>
                  <a:schemeClr val="hlink"/>
                </a:solidFill>
                <a:hlinkClick action="ppaction://hlinksldjump" r:id="rId8"/>
              </a:rPr>
              <a:t>Autoclosures</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
        <p:nvSpPr>
          <p:cNvPr id="1070" name="Shape 1070"/>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Closures</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74" name="Shape 1074"/>
        <p:cNvGrpSpPr/>
        <p:nvPr/>
      </p:nvGrpSpPr>
      <p:grpSpPr>
        <a:xfrm>
          <a:off x="0" y="0"/>
          <a:ext cx="0" cy="0"/>
          <a:chOff x="0" y="0"/>
          <a:chExt cx="0" cy="0"/>
        </a:xfrm>
      </p:grpSpPr>
      <p:sp>
        <p:nvSpPr>
          <p:cNvPr id="1075" name="Shape 10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Closure Expressions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076" name="Shape 107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The Sorted Method</a:t>
            </a:r>
            <a:endParaRPr sz="1400">
              <a:solidFill>
                <a:srgbClr val="AA0D91"/>
              </a:solidFill>
              <a:latin typeface="Courier New"/>
              <a:ea typeface="Courier New"/>
              <a:cs typeface="Courier New"/>
              <a:sym typeface="Courier New"/>
            </a:endParaRPr>
          </a:p>
          <a:p>
            <a:pPr indent="0" lvl="0" marL="0" rtl="0">
              <a:spcBef>
                <a:spcPts val="70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80" name="Shape 1080"/>
        <p:cNvGrpSpPr/>
        <p:nvPr/>
      </p:nvGrpSpPr>
      <p:grpSpPr>
        <a:xfrm>
          <a:off x="0" y="0"/>
          <a:ext cx="0" cy="0"/>
          <a:chOff x="0" y="0"/>
          <a:chExt cx="0" cy="0"/>
        </a:xfrm>
      </p:grpSpPr>
      <p:sp>
        <p:nvSpPr>
          <p:cNvPr id="1081" name="Shape 10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082" name="Shape 1082"/>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Closure Expression Syntax</a:t>
            </a:r>
            <a:endParaRPr sz="1400">
              <a:solidFill>
                <a:srgbClr val="AA0D91"/>
              </a:solidFill>
              <a:latin typeface="Courier New"/>
              <a:ea typeface="Courier New"/>
              <a:cs typeface="Courier New"/>
              <a:sym typeface="Courier New"/>
            </a:endParaRPr>
          </a:p>
          <a:p>
            <a:pPr indent="0" lvl="0" marL="0" rtl="0">
              <a:spcBef>
                <a:spcPts val="70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86" name="Shape 1086"/>
        <p:cNvGrpSpPr/>
        <p:nvPr/>
      </p:nvGrpSpPr>
      <p:grpSpPr>
        <a:xfrm>
          <a:off x="0" y="0"/>
          <a:ext cx="0" cy="0"/>
          <a:chOff x="0" y="0"/>
          <a:chExt cx="0" cy="0"/>
        </a:xfrm>
      </p:grpSpPr>
      <p:sp>
        <p:nvSpPr>
          <p:cNvPr id="1087" name="Shape 10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088" name="Shape 108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Inferring Type From Context</a:t>
            </a:r>
            <a:endParaRPr sz="1400">
              <a:solidFill>
                <a:srgbClr val="AA0D91"/>
              </a:solidFill>
              <a:latin typeface="Courier New"/>
              <a:ea typeface="Courier New"/>
              <a:cs typeface="Courier New"/>
              <a:sym typeface="Courier New"/>
            </a:endParaRPr>
          </a:p>
          <a:p>
            <a:pPr indent="0" lvl="0" marL="0" rtl="0">
              <a:spcBef>
                <a:spcPts val="70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92" name="Shape 1092"/>
        <p:cNvGrpSpPr/>
        <p:nvPr/>
      </p:nvGrpSpPr>
      <p:grpSpPr>
        <a:xfrm>
          <a:off x="0" y="0"/>
          <a:ext cx="0" cy="0"/>
          <a:chOff x="0" y="0"/>
          <a:chExt cx="0" cy="0"/>
        </a:xfrm>
      </p:grpSpPr>
      <p:sp>
        <p:nvSpPr>
          <p:cNvPr id="1093" name="Shape 10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094" name="Shape 109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Implicit Returns from Single-Expression Closures</a:t>
            </a:r>
            <a:endParaRPr sz="1400">
              <a:solidFill>
                <a:srgbClr val="AA0D91"/>
              </a:solidFill>
              <a:latin typeface="Courier New"/>
              <a:ea typeface="Courier New"/>
              <a:cs typeface="Courier New"/>
              <a:sym typeface="Courier New"/>
            </a:endParaRPr>
          </a:p>
          <a:p>
            <a:pPr indent="0" lvl="0" marL="0" rtl="0">
              <a:spcBef>
                <a:spcPts val="70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98" name="Shape 1098"/>
        <p:cNvGrpSpPr/>
        <p:nvPr/>
      </p:nvGrpSpPr>
      <p:grpSpPr>
        <a:xfrm>
          <a:off x="0" y="0"/>
          <a:ext cx="0" cy="0"/>
          <a:chOff x="0" y="0"/>
          <a:chExt cx="0" cy="0"/>
        </a:xfrm>
      </p:grpSpPr>
      <p:sp>
        <p:nvSpPr>
          <p:cNvPr id="1099" name="Shape 10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100" name="Shape 1100"/>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Shorthand Argument Names</a:t>
            </a:r>
            <a:endParaRPr sz="1400">
              <a:solidFill>
                <a:srgbClr val="AA0D91"/>
              </a:solidFill>
              <a:latin typeface="Courier New"/>
              <a:ea typeface="Courier New"/>
              <a:cs typeface="Courier New"/>
              <a:sym typeface="Courier New"/>
            </a:endParaRPr>
          </a:p>
          <a:p>
            <a:pPr indent="0" lvl="0" marL="0" rtl="0">
              <a:spcBef>
                <a:spcPts val="70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04" name="Shape 1104"/>
        <p:cNvGrpSpPr/>
        <p:nvPr/>
      </p:nvGrpSpPr>
      <p:grpSpPr>
        <a:xfrm>
          <a:off x="0" y="0"/>
          <a:ext cx="0" cy="0"/>
          <a:chOff x="0" y="0"/>
          <a:chExt cx="0" cy="0"/>
        </a:xfrm>
      </p:grpSpPr>
      <p:sp>
        <p:nvSpPr>
          <p:cNvPr id="1105" name="Shape 1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106" name="Shape 110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Operator Methods</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83" name="Shape 183"/>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solidFill>
                  <a:srgbClr val="333333"/>
                </a:solidFill>
                <a:highlight>
                  <a:srgbClr val="FFFFFF"/>
                </a:highlight>
              </a:rPr>
              <a:t>Integer and Floating -Point Conversion</a:t>
            </a:r>
            <a:endParaRPr>
              <a:solidFill>
                <a:srgbClr val="333333"/>
              </a:solidFill>
              <a:highlight>
                <a:srgbClr val="FFFFFF"/>
              </a:highlight>
            </a:endParaRPr>
          </a:p>
          <a:p>
            <a:pPr indent="0" lvl="0" marL="457200" marR="101600" rtl="0">
              <a:lnSpc>
                <a:spcPct val="100000"/>
              </a:lnSpc>
              <a:spcBef>
                <a:spcPts val="160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three</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3</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pointOneFourOneFiveNine</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0.14159</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pi</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Double</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three</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pointOneFourOneFiveNine</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pi equals 3.14159, and is inferred to be of type Double</a:t>
            </a:r>
            <a:endParaRPr sz="1400">
              <a:solidFill>
                <a:srgbClr val="007400"/>
              </a:solidFill>
              <a:latin typeface="Courier New"/>
              <a:ea typeface="Courier New"/>
              <a:cs typeface="Courier New"/>
              <a:sym typeface="Courier New"/>
            </a:endParaRPr>
          </a:p>
          <a:p>
            <a:pPr indent="-311150" lvl="0" marL="457200" rtl="0">
              <a:spcBef>
                <a:spcPts val="1100"/>
              </a:spcBef>
              <a:spcAft>
                <a:spcPts val="0"/>
              </a:spcAft>
              <a:buClr>
                <a:srgbClr val="333333"/>
              </a:buClr>
              <a:buSzPts val="1300"/>
              <a:buChar char="●"/>
            </a:pPr>
            <a:r>
              <a:rPr lang="en">
                <a:solidFill>
                  <a:srgbClr val="333333"/>
                </a:solidFill>
                <a:highlight>
                  <a:srgbClr val="FFFFFF"/>
                </a:highlight>
              </a:rPr>
              <a:t>Floating-point to integer conversion must also be made explicit</a:t>
            </a:r>
            <a:endParaRPr>
              <a:solidFill>
                <a:srgbClr val="333333"/>
              </a:solidFill>
            </a:endParaRPr>
          </a:p>
          <a:p>
            <a:pPr indent="0" lvl="0" marL="457200" marR="101600" rtl="0">
              <a:lnSpc>
                <a:spcPct val="100000"/>
              </a:lnSpc>
              <a:spcBef>
                <a:spcPts val="110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integerPi</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Int</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pi</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integerPi equals 3, and is inferred to be of type Int</a:t>
            </a:r>
            <a:endParaRPr sz="14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AA0D91"/>
              </a:solidFill>
              <a:latin typeface="Courier New"/>
              <a:ea typeface="Courier New"/>
              <a:cs typeface="Courier New"/>
              <a:sym typeface="Courier New"/>
            </a:endParaRPr>
          </a:p>
          <a:p>
            <a:pPr indent="0" lvl="0" marL="457200" rtl="0">
              <a:spcBef>
                <a:spcPts val="0"/>
              </a:spcBef>
              <a:spcAft>
                <a:spcPts val="1600"/>
              </a:spcAft>
              <a:buNone/>
            </a:pPr>
            <a:r>
              <a:t/>
            </a:r>
            <a:endParaRPr>
              <a:solidFill>
                <a:srgbClr val="333333"/>
              </a:solidFill>
              <a:highlight>
                <a:srgbClr val="FFFFFF"/>
              </a:highlight>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10" name="Shape 1110"/>
        <p:cNvGrpSpPr/>
        <p:nvPr/>
      </p:nvGrpSpPr>
      <p:grpSpPr>
        <a:xfrm>
          <a:off x="0" y="0"/>
          <a:ext cx="0" cy="0"/>
          <a:chOff x="0" y="0"/>
          <a:chExt cx="0" cy="0"/>
        </a:xfrm>
      </p:grpSpPr>
      <p:sp>
        <p:nvSpPr>
          <p:cNvPr id="1111" name="Shape 1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Trailing Closures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112" name="Shape 1112"/>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sz="1400">
              <a:solidFill>
                <a:srgbClr val="AA0D91"/>
              </a:solidFill>
              <a:latin typeface="Courier New"/>
              <a:ea typeface="Courier New"/>
              <a:cs typeface="Courier New"/>
              <a:sym typeface="Courier New"/>
            </a:endParaRPr>
          </a:p>
          <a:p>
            <a:pPr indent="0" lvl="0" marL="0" rtl="0">
              <a:spcBef>
                <a:spcPts val="70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16" name="Shape 1116"/>
        <p:cNvGrpSpPr/>
        <p:nvPr/>
      </p:nvGrpSpPr>
      <p:grpSpPr>
        <a:xfrm>
          <a:off x="0" y="0"/>
          <a:ext cx="0" cy="0"/>
          <a:chOff x="0" y="0"/>
          <a:chExt cx="0" cy="0"/>
        </a:xfrm>
      </p:grpSpPr>
      <p:sp>
        <p:nvSpPr>
          <p:cNvPr id="1117" name="Shape 11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Capturing Values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118" name="Shape 111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sz="1400">
              <a:solidFill>
                <a:srgbClr val="AA0D91"/>
              </a:solidFill>
              <a:latin typeface="Courier New"/>
              <a:ea typeface="Courier New"/>
              <a:cs typeface="Courier New"/>
              <a:sym typeface="Courier New"/>
            </a:endParaRPr>
          </a:p>
          <a:p>
            <a:pPr indent="0" lvl="0" marL="0" rtl="0">
              <a:spcBef>
                <a:spcPts val="70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22" name="Shape 1122"/>
        <p:cNvGrpSpPr/>
        <p:nvPr/>
      </p:nvGrpSpPr>
      <p:grpSpPr>
        <a:xfrm>
          <a:off x="0" y="0"/>
          <a:ext cx="0" cy="0"/>
          <a:chOff x="0" y="0"/>
          <a:chExt cx="0" cy="0"/>
        </a:xfrm>
      </p:grpSpPr>
      <p:sp>
        <p:nvSpPr>
          <p:cNvPr id="1123" name="Shape 1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Closures Are Reference Types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124" name="Shape 112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sz="1400">
              <a:solidFill>
                <a:srgbClr val="AA0D91"/>
              </a:solidFill>
              <a:latin typeface="Courier New"/>
              <a:ea typeface="Courier New"/>
              <a:cs typeface="Courier New"/>
              <a:sym typeface="Courier New"/>
            </a:endParaRPr>
          </a:p>
          <a:p>
            <a:pPr indent="0" lvl="0" marL="0" rtl="0">
              <a:spcBef>
                <a:spcPts val="70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28" name="Shape 1128"/>
        <p:cNvGrpSpPr/>
        <p:nvPr/>
      </p:nvGrpSpPr>
      <p:grpSpPr>
        <a:xfrm>
          <a:off x="0" y="0"/>
          <a:ext cx="0" cy="0"/>
          <a:chOff x="0" y="0"/>
          <a:chExt cx="0" cy="0"/>
        </a:xfrm>
      </p:grpSpPr>
      <p:sp>
        <p:nvSpPr>
          <p:cNvPr id="1129" name="Shape 1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Escaping </a:t>
            </a:r>
            <a:r>
              <a:rPr lang="en">
                <a:solidFill>
                  <a:srgbClr val="333333"/>
                </a:solidFill>
              </a:rPr>
              <a:t>Closures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130" name="Shape 1130"/>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34" name="Shape 1134"/>
        <p:cNvGrpSpPr/>
        <p:nvPr/>
      </p:nvGrpSpPr>
      <p:grpSpPr>
        <a:xfrm>
          <a:off x="0" y="0"/>
          <a:ext cx="0" cy="0"/>
          <a:chOff x="0" y="0"/>
          <a:chExt cx="0" cy="0"/>
        </a:xfrm>
      </p:grpSpPr>
      <p:sp>
        <p:nvSpPr>
          <p:cNvPr id="1135" name="Shape 11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Autoc</a:t>
            </a:r>
            <a:r>
              <a:rPr lang="en">
                <a:solidFill>
                  <a:srgbClr val="333333"/>
                </a:solidFill>
              </a:rPr>
              <a:t>losures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136" name="Shape 113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sz="1400">
              <a:solidFill>
                <a:srgbClr val="AA0D91"/>
              </a:solidFill>
              <a:latin typeface="Courier New"/>
              <a:ea typeface="Courier New"/>
              <a:cs typeface="Courier New"/>
              <a:sym typeface="Courier New"/>
            </a:endParaRPr>
          </a:p>
          <a:p>
            <a:pPr indent="0" lvl="0" marL="0" rtl="0">
              <a:spcBef>
                <a:spcPts val="70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40" name="Shape 1140"/>
        <p:cNvGrpSpPr/>
        <p:nvPr/>
      </p:nvGrpSpPr>
      <p:grpSpPr>
        <a:xfrm>
          <a:off x="0" y="0"/>
          <a:ext cx="0" cy="0"/>
          <a:chOff x="0" y="0"/>
          <a:chExt cx="0" cy="0"/>
        </a:xfrm>
      </p:grpSpPr>
      <p:sp>
        <p:nvSpPr>
          <p:cNvPr id="1141" name="Shape 1141"/>
          <p:cNvSpPr txBox="1"/>
          <p:nvPr>
            <p:ph idx="2" type="body"/>
          </p:nvPr>
        </p:nvSpPr>
        <p:spPr>
          <a:xfrm>
            <a:off x="5174225" y="1352625"/>
            <a:ext cx="37647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u="sng">
                <a:solidFill>
                  <a:schemeClr val="hlink"/>
                </a:solidFill>
                <a:hlinkClick action="ppaction://hlinksldjump" r:id="rId3"/>
              </a:rPr>
              <a:t>Enumeration Syntax</a:t>
            </a:r>
            <a:endParaRPr/>
          </a:p>
          <a:p>
            <a:pPr indent="0" lvl="0" marL="0" rtl="0">
              <a:lnSpc>
                <a:spcPct val="100000"/>
              </a:lnSpc>
              <a:spcBef>
                <a:spcPts val="0"/>
              </a:spcBef>
              <a:spcAft>
                <a:spcPts val="0"/>
              </a:spcAft>
              <a:buNone/>
            </a:pPr>
            <a:r>
              <a:rPr lang="en" u="sng">
                <a:solidFill>
                  <a:schemeClr val="hlink"/>
                </a:solidFill>
                <a:hlinkClick action="ppaction://hlinksldjump" r:id="rId4"/>
              </a:rPr>
              <a:t>Matching Enumeration Values with a Switch Statement</a:t>
            </a:r>
            <a:endParaRPr/>
          </a:p>
          <a:p>
            <a:pPr indent="0" lvl="0" marL="0" rtl="0">
              <a:lnSpc>
                <a:spcPct val="100000"/>
              </a:lnSpc>
              <a:spcBef>
                <a:spcPts val="0"/>
              </a:spcBef>
              <a:spcAft>
                <a:spcPts val="0"/>
              </a:spcAft>
              <a:buNone/>
            </a:pPr>
            <a:r>
              <a:rPr lang="en" u="sng">
                <a:solidFill>
                  <a:schemeClr val="hlink"/>
                </a:solidFill>
                <a:hlinkClick action="ppaction://hlinksldjump" r:id="rId5"/>
              </a:rPr>
              <a:t>Iterating over Enumeration Cases</a:t>
            </a:r>
            <a:endParaRPr/>
          </a:p>
          <a:p>
            <a:pPr indent="0" lvl="0" marL="0" rtl="0">
              <a:lnSpc>
                <a:spcPct val="100000"/>
              </a:lnSpc>
              <a:spcBef>
                <a:spcPts val="0"/>
              </a:spcBef>
              <a:spcAft>
                <a:spcPts val="0"/>
              </a:spcAft>
              <a:buNone/>
            </a:pPr>
            <a:r>
              <a:rPr lang="en" u="sng">
                <a:solidFill>
                  <a:schemeClr val="hlink"/>
                </a:solidFill>
                <a:hlinkClick action="ppaction://hlinksldjump" r:id="rId6"/>
              </a:rPr>
              <a:t>Associated Values</a:t>
            </a:r>
            <a:endParaRPr/>
          </a:p>
          <a:p>
            <a:pPr indent="0" lvl="0" marL="0" rtl="0">
              <a:lnSpc>
                <a:spcPct val="100000"/>
              </a:lnSpc>
              <a:spcBef>
                <a:spcPts val="0"/>
              </a:spcBef>
              <a:spcAft>
                <a:spcPts val="0"/>
              </a:spcAft>
              <a:buNone/>
            </a:pPr>
            <a:r>
              <a:rPr lang="en" u="sng">
                <a:solidFill>
                  <a:schemeClr val="hlink"/>
                </a:solidFill>
                <a:hlinkClick action="ppaction://hlinksldjump" r:id="rId7"/>
              </a:rPr>
              <a:t>Raw Values</a:t>
            </a:r>
            <a:endParaRPr/>
          </a:p>
          <a:p>
            <a:pPr indent="0" lvl="0" marL="0" rtl="0">
              <a:lnSpc>
                <a:spcPct val="100000"/>
              </a:lnSpc>
              <a:spcBef>
                <a:spcPts val="0"/>
              </a:spcBef>
              <a:spcAft>
                <a:spcPts val="0"/>
              </a:spcAft>
              <a:buNone/>
            </a:pPr>
            <a:r>
              <a:rPr lang="en" u="sng">
                <a:solidFill>
                  <a:schemeClr val="hlink"/>
                </a:solidFill>
                <a:hlinkClick action="ppaction://hlinksldjump" r:id="rId8"/>
              </a:rPr>
              <a:t>Recursive Enumerations</a:t>
            </a:r>
            <a:endParaRPr/>
          </a:p>
          <a:p>
            <a:pPr indent="0" lvl="0" marL="0" rtl="0">
              <a:lnSpc>
                <a:spcPct val="100000"/>
              </a:lnSpc>
              <a:spcBef>
                <a:spcPts val="0"/>
              </a:spcBef>
              <a:spcAft>
                <a:spcPts val="0"/>
              </a:spcAft>
              <a:buNone/>
            </a:pPr>
            <a:r>
              <a:t/>
            </a:r>
            <a:endParaRPr/>
          </a:p>
        </p:txBody>
      </p:sp>
      <p:sp>
        <p:nvSpPr>
          <p:cNvPr id="1142" name="Shape 1142"/>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Enumerations</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46" name="Shape 1146"/>
        <p:cNvGrpSpPr/>
        <p:nvPr/>
      </p:nvGrpSpPr>
      <p:grpSpPr>
        <a:xfrm>
          <a:off x="0" y="0"/>
          <a:ext cx="0" cy="0"/>
          <a:chOff x="0" y="0"/>
          <a:chExt cx="0" cy="0"/>
        </a:xfrm>
      </p:grpSpPr>
      <p:sp>
        <p:nvSpPr>
          <p:cNvPr id="1147" name="Shape 11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Enumeration Syntax</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148" name="Shape 114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52" name="Shape 1152"/>
        <p:cNvGrpSpPr/>
        <p:nvPr/>
      </p:nvGrpSpPr>
      <p:grpSpPr>
        <a:xfrm>
          <a:off x="0" y="0"/>
          <a:ext cx="0" cy="0"/>
          <a:chOff x="0" y="0"/>
          <a:chExt cx="0" cy="0"/>
        </a:xfrm>
      </p:grpSpPr>
      <p:sp>
        <p:nvSpPr>
          <p:cNvPr id="1153" name="Shape 11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200">
                <a:solidFill>
                  <a:srgbClr val="333333"/>
                </a:solidFill>
              </a:rPr>
              <a:t>Matching Enumeration Values with a Switch Statement</a:t>
            </a:r>
            <a:endParaRPr sz="2200">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154" name="Shape 115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58" name="Shape 1158"/>
        <p:cNvGrpSpPr/>
        <p:nvPr/>
      </p:nvGrpSpPr>
      <p:grpSpPr>
        <a:xfrm>
          <a:off x="0" y="0"/>
          <a:ext cx="0" cy="0"/>
          <a:chOff x="0" y="0"/>
          <a:chExt cx="0" cy="0"/>
        </a:xfrm>
      </p:grpSpPr>
      <p:sp>
        <p:nvSpPr>
          <p:cNvPr id="1159" name="Shape 11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Iterating over Enumeration Cases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160" name="Shape 1160"/>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64" name="Shape 1164"/>
        <p:cNvGrpSpPr/>
        <p:nvPr/>
      </p:nvGrpSpPr>
      <p:grpSpPr>
        <a:xfrm>
          <a:off x="0" y="0"/>
          <a:ext cx="0" cy="0"/>
          <a:chOff x="0" y="0"/>
          <a:chExt cx="0" cy="0"/>
        </a:xfrm>
      </p:grpSpPr>
      <p:sp>
        <p:nvSpPr>
          <p:cNvPr id="1165" name="Shape 11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Associated Values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166" name="Shape 116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7" name="Shape 187"/>
        <p:cNvGrpSpPr/>
        <p:nvPr/>
      </p:nvGrpSpPr>
      <p:grpSpPr>
        <a:xfrm>
          <a:off x="0" y="0"/>
          <a:ext cx="0" cy="0"/>
          <a:chOff x="0" y="0"/>
          <a:chExt cx="0" cy="0"/>
        </a:xfrm>
      </p:grpSpPr>
      <p:sp>
        <p:nvSpPr>
          <p:cNvPr id="188" name="Shape 1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Type Aliases</a:t>
            </a:r>
            <a:endParaRPr/>
          </a:p>
        </p:txBody>
      </p:sp>
      <p:sp>
        <p:nvSpPr>
          <p:cNvPr id="189" name="Shape 189"/>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t/>
            </a:r>
            <a:endParaRPr>
              <a:solidFill>
                <a:srgbClr val="333333"/>
              </a:solidFill>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AA0D91"/>
                </a:solidFill>
                <a:latin typeface="Courier New"/>
                <a:ea typeface="Courier New"/>
                <a:cs typeface="Courier New"/>
                <a:sym typeface="Courier New"/>
              </a:rPr>
              <a:t>typealias</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AudioSample</a:t>
            </a:r>
            <a:r>
              <a:rPr lang="en" sz="1400">
                <a:solidFill>
                  <a:srgbClr val="333333"/>
                </a:solidFill>
                <a:latin typeface="Courier New"/>
                <a:ea typeface="Courier New"/>
                <a:cs typeface="Courier New"/>
                <a:sym typeface="Courier New"/>
              </a:rPr>
              <a:t> = </a:t>
            </a:r>
            <a:r>
              <a:rPr lang="en" sz="1400">
                <a:solidFill>
                  <a:srgbClr val="5C2699"/>
                </a:solidFill>
                <a:latin typeface="Courier New"/>
                <a:ea typeface="Courier New"/>
                <a:cs typeface="Courier New"/>
                <a:sym typeface="Courier New"/>
              </a:rPr>
              <a:t>UInt16</a:t>
            </a:r>
            <a:endParaRPr sz="1400">
              <a:solidFill>
                <a:srgbClr val="5C2699"/>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t/>
            </a:r>
            <a:endParaRPr sz="1400">
              <a:solidFill>
                <a:srgbClr val="AA0D91"/>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maxAmplitudeFound</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AudioSample</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min</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maxAmplitudeFound is now 0</a:t>
            </a:r>
            <a:endParaRPr sz="1400">
              <a:solidFill>
                <a:srgbClr val="007400"/>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400">
              <a:solidFill>
                <a:srgbClr val="5C2699"/>
              </a:solidFill>
              <a:latin typeface="Courier New"/>
              <a:ea typeface="Courier New"/>
              <a:cs typeface="Courier New"/>
              <a:sym typeface="Courier New"/>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70" name="Shape 1170"/>
        <p:cNvGrpSpPr/>
        <p:nvPr/>
      </p:nvGrpSpPr>
      <p:grpSpPr>
        <a:xfrm>
          <a:off x="0" y="0"/>
          <a:ext cx="0" cy="0"/>
          <a:chOff x="0" y="0"/>
          <a:chExt cx="0" cy="0"/>
        </a:xfrm>
      </p:grpSpPr>
      <p:sp>
        <p:nvSpPr>
          <p:cNvPr id="1171" name="Shape 11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Raw</a:t>
            </a:r>
            <a:r>
              <a:rPr lang="en">
                <a:solidFill>
                  <a:srgbClr val="333333"/>
                </a:solidFill>
              </a:rPr>
              <a:t> Values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172" name="Shape 1172"/>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Implicitly Assigned Raw Values</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76" name="Shape 1176"/>
        <p:cNvGrpSpPr/>
        <p:nvPr/>
      </p:nvGrpSpPr>
      <p:grpSpPr>
        <a:xfrm>
          <a:off x="0" y="0"/>
          <a:ext cx="0" cy="0"/>
          <a:chOff x="0" y="0"/>
          <a:chExt cx="0" cy="0"/>
        </a:xfrm>
      </p:grpSpPr>
      <p:sp>
        <p:nvSpPr>
          <p:cNvPr id="1177" name="Shape 11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178" name="Shape 117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Initializing from a Raw Value</a:t>
            </a:r>
            <a:endParaRPr sz="1400">
              <a:solidFill>
                <a:srgbClr val="AA0D91"/>
              </a:solidFill>
              <a:latin typeface="Courier New"/>
              <a:ea typeface="Courier New"/>
              <a:cs typeface="Courier New"/>
              <a:sym typeface="Courier New"/>
            </a:endParaRPr>
          </a:p>
          <a:p>
            <a:pPr indent="0" lvl="0" marL="0" rtl="0">
              <a:spcBef>
                <a:spcPts val="70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82" name="Shape 1182"/>
        <p:cNvGrpSpPr/>
        <p:nvPr/>
      </p:nvGrpSpPr>
      <p:grpSpPr>
        <a:xfrm>
          <a:off x="0" y="0"/>
          <a:ext cx="0" cy="0"/>
          <a:chOff x="0" y="0"/>
          <a:chExt cx="0" cy="0"/>
        </a:xfrm>
      </p:grpSpPr>
      <p:sp>
        <p:nvSpPr>
          <p:cNvPr id="1183" name="Shape 11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Recursive Enumerations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184" name="Shape 118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8" name="Shape 1188"/>
        <p:cNvGrpSpPr/>
        <p:nvPr/>
      </p:nvGrpSpPr>
      <p:grpSpPr>
        <a:xfrm>
          <a:off x="0" y="0"/>
          <a:ext cx="0" cy="0"/>
          <a:chOff x="0" y="0"/>
          <a:chExt cx="0" cy="0"/>
        </a:xfrm>
      </p:grpSpPr>
      <p:sp>
        <p:nvSpPr>
          <p:cNvPr id="1189" name="Shape 1189"/>
          <p:cNvSpPr txBox="1"/>
          <p:nvPr>
            <p:ph idx="2" type="body"/>
          </p:nvPr>
        </p:nvSpPr>
        <p:spPr>
          <a:xfrm>
            <a:off x="5174225" y="1352625"/>
            <a:ext cx="37938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u="sng">
                <a:solidFill>
                  <a:schemeClr val="hlink"/>
                </a:solidFill>
                <a:hlinkClick action="ppaction://hlinksldjump" r:id="rId3"/>
              </a:rPr>
              <a:t>Comparing Structures and Classes</a:t>
            </a:r>
            <a:endParaRPr/>
          </a:p>
          <a:p>
            <a:pPr indent="0" lvl="0" marL="0" rtl="0">
              <a:lnSpc>
                <a:spcPct val="100000"/>
              </a:lnSpc>
              <a:spcBef>
                <a:spcPts val="0"/>
              </a:spcBef>
              <a:spcAft>
                <a:spcPts val="0"/>
              </a:spcAft>
              <a:buNone/>
            </a:pPr>
            <a:r>
              <a:rPr lang="en" u="sng">
                <a:solidFill>
                  <a:schemeClr val="hlink"/>
                </a:solidFill>
                <a:hlinkClick action="ppaction://hlinksldjump" r:id="rId4"/>
              </a:rPr>
              <a:t>Structures and Enumerations Are Value Types</a:t>
            </a:r>
            <a:r>
              <a:rPr lang="en"/>
              <a:t> </a:t>
            </a:r>
            <a:endParaRPr/>
          </a:p>
          <a:p>
            <a:pPr indent="0" lvl="0" marL="0" rtl="0">
              <a:lnSpc>
                <a:spcPct val="100000"/>
              </a:lnSpc>
              <a:spcBef>
                <a:spcPts val="0"/>
              </a:spcBef>
              <a:spcAft>
                <a:spcPts val="0"/>
              </a:spcAft>
              <a:buNone/>
            </a:pPr>
            <a:r>
              <a:rPr lang="en" u="sng">
                <a:solidFill>
                  <a:schemeClr val="hlink"/>
                </a:solidFill>
                <a:hlinkClick action="ppaction://hlinksldjump" r:id="rId5"/>
              </a:rPr>
              <a:t>Classes Are Reference Types</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
        <p:nvSpPr>
          <p:cNvPr id="1190" name="Shape 1190"/>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Structures and Classes</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4" name="Shape 1194"/>
        <p:cNvGrpSpPr/>
        <p:nvPr/>
      </p:nvGrpSpPr>
      <p:grpSpPr>
        <a:xfrm>
          <a:off x="0" y="0"/>
          <a:ext cx="0" cy="0"/>
          <a:chOff x="0" y="0"/>
          <a:chExt cx="0" cy="0"/>
        </a:xfrm>
      </p:grpSpPr>
      <p:sp>
        <p:nvSpPr>
          <p:cNvPr id="1195" name="Shape 11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Comparing Structures and Classes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196" name="Shape 119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Define properties to store values</a:t>
            </a:r>
            <a:endParaRPr>
              <a:solidFill>
                <a:srgbClr val="333333"/>
              </a:solidFill>
            </a:endParaRPr>
          </a:p>
          <a:p>
            <a:pPr indent="-311150" lvl="0" marL="457200" rtl="0">
              <a:spcBef>
                <a:spcPts val="0"/>
              </a:spcBef>
              <a:spcAft>
                <a:spcPts val="0"/>
              </a:spcAft>
              <a:buClr>
                <a:srgbClr val="333333"/>
              </a:buClr>
              <a:buSzPts val="1300"/>
              <a:buChar char="●"/>
            </a:pPr>
            <a:r>
              <a:rPr lang="en">
                <a:solidFill>
                  <a:srgbClr val="333333"/>
                </a:solidFill>
              </a:rPr>
              <a:t>Define methods to provide functionality</a:t>
            </a:r>
            <a:endParaRPr>
              <a:solidFill>
                <a:srgbClr val="333333"/>
              </a:solidFill>
            </a:endParaRPr>
          </a:p>
          <a:p>
            <a:pPr indent="-311150" lvl="0" marL="457200" rtl="0">
              <a:spcBef>
                <a:spcPts val="0"/>
              </a:spcBef>
              <a:spcAft>
                <a:spcPts val="0"/>
              </a:spcAft>
              <a:buClr>
                <a:srgbClr val="333333"/>
              </a:buClr>
              <a:buSzPts val="1300"/>
              <a:buChar char="●"/>
            </a:pPr>
            <a:r>
              <a:rPr lang="en">
                <a:solidFill>
                  <a:srgbClr val="333333"/>
                </a:solidFill>
              </a:rPr>
              <a:t>Define subscripts to provide access to their values using subscript syntax</a:t>
            </a:r>
            <a:endParaRPr>
              <a:solidFill>
                <a:srgbClr val="333333"/>
              </a:solidFill>
            </a:endParaRPr>
          </a:p>
          <a:p>
            <a:pPr indent="-311150" lvl="0" marL="457200" rtl="0">
              <a:spcBef>
                <a:spcPts val="0"/>
              </a:spcBef>
              <a:spcAft>
                <a:spcPts val="0"/>
              </a:spcAft>
              <a:buClr>
                <a:srgbClr val="333333"/>
              </a:buClr>
              <a:buSzPts val="1300"/>
              <a:buChar char="●"/>
            </a:pPr>
            <a:r>
              <a:rPr lang="en">
                <a:solidFill>
                  <a:srgbClr val="333333"/>
                </a:solidFill>
              </a:rPr>
              <a:t>Define initializers to set up their initial state</a:t>
            </a:r>
            <a:endParaRPr>
              <a:solidFill>
                <a:srgbClr val="333333"/>
              </a:solidFill>
            </a:endParaRPr>
          </a:p>
          <a:p>
            <a:pPr indent="-311150" lvl="0" marL="457200" rtl="0">
              <a:spcBef>
                <a:spcPts val="0"/>
              </a:spcBef>
              <a:spcAft>
                <a:spcPts val="0"/>
              </a:spcAft>
              <a:buClr>
                <a:srgbClr val="333333"/>
              </a:buClr>
              <a:buSzPts val="1300"/>
              <a:buChar char="●"/>
            </a:pPr>
            <a:r>
              <a:rPr lang="en">
                <a:solidFill>
                  <a:srgbClr val="333333"/>
                </a:solidFill>
              </a:rPr>
              <a:t>Be extended to expand their functionality beyond a default implementation</a:t>
            </a:r>
            <a:endParaRPr>
              <a:solidFill>
                <a:srgbClr val="333333"/>
              </a:solidFill>
            </a:endParaRPr>
          </a:p>
          <a:p>
            <a:pPr indent="-311150" lvl="0" marL="457200" rtl="0">
              <a:spcBef>
                <a:spcPts val="0"/>
              </a:spcBef>
              <a:spcAft>
                <a:spcPts val="0"/>
              </a:spcAft>
              <a:buClr>
                <a:srgbClr val="333333"/>
              </a:buClr>
              <a:buSzPts val="1300"/>
              <a:buChar char="●"/>
            </a:pPr>
            <a:r>
              <a:rPr lang="en">
                <a:solidFill>
                  <a:srgbClr val="333333"/>
                </a:solidFill>
              </a:rPr>
              <a:t>Conform to protocols to provide standard functionality of a certain kind</a:t>
            </a:r>
            <a:endParaRPr>
              <a:solidFill>
                <a:srgbClr val="333333"/>
              </a:solidFill>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0" name="Shape 1200"/>
        <p:cNvGrpSpPr/>
        <p:nvPr/>
      </p:nvGrpSpPr>
      <p:grpSpPr>
        <a:xfrm>
          <a:off x="0" y="0"/>
          <a:ext cx="0" cy="0"/>
          <a:chOff x="0" y="0"/>
          <a:chExt cx="0" cy="0"/>
        </a:xfrm>
      </p:grpSpPr>
      <p:sp>
        <p:nvSpPr>
          <p:cNvPr id="1201" name="Shape 12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202" name="Shape 1202"/>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rgbClr val="333333"/>
                </a:solidFill>
                <a:highlight>
                  <a:srgbClr val="FFFFFF"/>
                </a:highlight>
              </a:rPr>
              <a:t>Classes have additional capabilities that structures don’t have:</a:t>
            </a:r>
            <a:endParaRPr>
              <a:solidFill>
                <a:srgbClr val="333333"/>
              </a:solidFill>
            </a:endParaRPr>
          </a:p>
          <a:p>
            <a:pPr indent="-311150" lvl="0" marL="457200" rtl="0">
              <a:lnSpc>
                <a:spcPct val="100000"/>
              </a:lnSpc>
              <a:spcBef>
                <a:spcPts val="700"/>
              </a:spcBef>
              <a:spcAft>
                <a:spcPts val="0"/>
              </a:spcAft>
              <a:buClr>
                <a:srgbClr val="333333"/>
              </a:buClr>
              <a:buSzPts val="1300"/>
              <a:buChar char="●"/>
            </a:pPr>
            <a:r>
              <a:rPr lang="en">
                <a:solidFill>
                  <a:srgbClr val="333333"/>
                </a:solidFill>
              </a:rPr>
              <a:t>Inheritance enables one class to inherit the characteristics of another.</a:t>
            </a:r>
            <a:endParaRPr>
              <a:solidFill>
                <a:srgbClr val="333333"/>
              </a:solidFill>
            </a:endParaRPr>
          </a:p>
          <a:p>
            <a:pPr indent="-311150" lvl="0" marL="457200" rtl="0">
              <a:spcBef>
                <a:spcPts val="0"/>
              </a:spcBef>
              <a:spcAft>
                <a:spcPts val="0"/>
              </a:spcAft>
              <a:buClr>
                <a:srgbClr val="333333"/>
              </a:buClr>
              <a:buSzPts val="1300"/>
              <a:buChar char="●"/>
            </a:pPr>
            <a:r>
              <a:rPr lang="en">
                <a:solidFill>
                  <a:srgbClr val="333333"/>
                </a:solidFill>
              </a:rPr>
              <a:t>Type casting enables you to check and interpret the type of a class instance at runtime.</a:t>
            </a:r>
            <a:endParaRPr>
              <a:solidFill>
                <a:srgbClr val="333333"/>
              </a:solidFill>
            </a:endParaRPr>
          </a:p>
          <a:p>
            <a:pPr indent="-311150" lvl="0" marL="457200" rtl="0">
              <a:spcBef>
                <a:spcPts val="0"/>
              </a:spcBef>
              <a:spcAft>
                <a:spcPts val="0"/>
              </a:spcAft>
              <a:buClr>
                <a:srgbClr val="333333"/>
              </a:buClr>
              <a:buSzPts val="1300"/>
              <a:buChar char="●"/>
            </a:pPr>
            <a:r>
              <a:rPr lang="en">
                <a:solidFill>
                  <a:srgbClr val="333333"/>
                </a:solidFill>
              </a:rPr>
              <a:t>Deinitializers enable an instance of a class to free up any resources it has assigned.</a:t>
            </a:r>
            <a:endParaRPr>
              <a:solidFill>
                <a:srgbClr val="333333"/>
              </a:solidFill>
            </a:endParaRPr>
          </a:p>
          <a:p>
            <a:pPr indent="-311150" lvl="0" marL="457200" rtl="0">
              <a:spcBef>
                <a:spcPts val="0"/>
              </a:spcBef>
              <a:spcAft>
                <a:spcPts val="0"/>
              </a:spcAft>
              <a:buClr>
                <a:srgbClr val="333333"/>
              </a:buClr>
              <a:buSzPts val="1300"/>
              <a:buChar char="●"/>
            </a:pPr>
            <a:r>
              <a:rPr lang="en">
                <a:solidFill>
                  <a:srgbClr val="333333"/>
                </a:solidFill>
              </a:rPr>
              <a:t>Reference counting allows more than one reference to a class instance.</a:t>
            </a:r>
            <a:endParaRPr>
              <a:solidFill>
                <a:srgbClr val="333333"/>
              </a:solidFill>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6" name="Shape 1206"/>
        <p:cNvGrpSpPr/>
        <p:nvPr/>
      </p:nvGrpSpPr>
      <p:grpSpPr>
        <a:xfrm>
          <a:off x="0" y="0"/>
          <a:ext cx="0" cy="0"/>
          <a:chOff x="0" y="0"/>
          <a:chExt cx="0" cy="0"/>
        </a:xfrm>
      </p:grpSpPr>
      <p:sp>
        <p:nvSpPr>
          <p:cNvPr id="1207" name="Shape 12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208" name="Shape 120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Definition Syntax</a:t>
            </a:r>
            <a:endParaRPr>
              <a:solidFill>
                <a:srgbClr val="333333"/>
              </a:solidFill>
            </a:endParaRPr>
          </a:p>
          <a:p>
            <a:pPr indent="0" lvl="0" marL="457200" marR="101600" rtl="0">
              <a:lnSpc>
                <a:spcPct val="100000"/>
              </a:lnSpc>
              <a:spcBef>
                <a:spcPts val="700"/>
              </a:spcBef>
              <a:spcAft>
                <a:spcPts val="0"/>
              </a:spcAft>
              <a:buNone/>
            </a:pPr>
            <a:r>
              <a:rPr lang="en" sz="1000">
                <a:solidFill>
                  <a:srgbClr val="AA0D91"/>
                </a:solidFill>
                <a:latin typeface="Courier New"/>
                <a:ea typeface="Courier New"/>
                <a:cs typeface="Courier New"/>
                <a:sym typeface="Courier New"/>
              </a:rPr>
              <a:t>struct</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SomeStructure</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007400"/>
                </a:solidFill>
                <a:latin typeface="Courier New"/>
                <a:ea typeface="Courier New"/>
                <a:cs typeface="Courier New"/>
                <a:sym typeface="Courier New"/>
              </a:rPr>
              <a:t>// structure definition goes here</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AA0D91"/>
                </a:solidFill>
                <a:latin typeface="Courier New"/>
                <a:ea typeface="Courier New"/>
                <a:cs typeface="Courier New"/>
                <a:sym typeface="Courier New"/>
              </a:rPr>
              <a:t>class</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SomeClass</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007400"/>
                </a:solidFill>
                <a:latin typeface="Courier New"/>
                <a:ea typeface="Courier New"/>
                <a:cs typeface="Courier New"/>
                <a:sym typeface="Courier New"/>
              </a:rPr>
              <a:t>// class definition goes here</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0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000"/>
              <a:buFont typeface="Courier New"/>
              <a:buNone/>
            </a:pPr>
            <a:r>
              <a:rPr lang="en" sz="1000">
                <a:solidFill>
                  <a:srgbClr val="AA0D91"/>
                </a:solidFill>
                <a:latin typeface="Courier New"/>
                <a:ea typeface="Courier New"/>
                <a:cs typeface="Courier New"/>
                <a:sym typeface="Courier New"/>
              </a:rPr>
              <a:t>struct</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Resolution</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var</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width</a:t>
            </a:r>
            <a:r>
              <a:rPr lang="en" sz="1000">
                <a:solidFill>
                  <a:srgbClr val="333333"/>
                </a:solidFill>
                <a:latin typeface="Courier New"/>
                <a:ea typeface="Courier New"/>
                <a:cs typeface="Courier New"/>
                <a:sym typeface="Courier New"/>
              </a:rPr>
              <a:t> = </a:t>
            </a:r>
            <a:r>
              <a:rPr lang="en" sz="1000">
                <a:solidFill>
                  <a:srgbClr val="1C00CF"/>
                </a:solidFill>
                <a:latin typeface="Courier New"/>
                <a:ea typeface="Courier New"/>
                <a:cs typeface="Courier New"/>
                <a:sym typeface="Courier New"/>
              </a:rPr>
              <a:t>0</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var</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height</a:t>
            </a:r>
            <a:r>
              <a:rPr lang="en" sz="1000">
                <a:solidFill>
                  <a:srgbClr val="333333"/>
                </a:solidFill>
                <a:latin typeface="Courier New"/>
                <a:ea typeface="Courier New"/>
                <a:cs typeface="Courier New"/>
                <a:sym typeface="Courier New"/>
              </a:rPr>
              <a:t> = </a:t>
            </a:r>
            <a:r>
              <a:rPr lang="en" sz="1000">
                <a:solidFill>
                  <a:srgbClr val="1C00CF"/>
                </a:solidFill>
                <a:latin typeface="Courier New"/>
                <a:ea typeface="Courier New"/>
                <a:cs typeface="Courier New"/>
                <a:sym typeface="Courier New"/>
              </a:rPr>
              <a:t>0</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AA0D91"/>
                </a:solidFill>
                <a:latin typeface="Courier New"/>
                <a:ea typeface="Courier New"/>
                <a:cs typeface="Courier New"/>
                <a:sym typeface="Courier New"/>
              </a:rPr>
              <a:t>class</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VideoMode</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var</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resolution</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Resolution</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var</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interlaced</a:t>
            </a:r>
            <a:r>
              <a:rPr lang="en" sz="1000">
                <a:solidFill>
                  <a:srgbClr val="333333"/>
                </a:solidFill>
                <a:latin typeface="Courier New"/>
                <a:ea typeface="Courier New"/>
                <a:cs typeface="Courier New"/>
                <a:sym typeface="Courier New"/>
              </a:rPr>
              <a:t> = </a:t>
            </a:r>
            <a:r>
              <a:rPr lang="en" sz="1000">
                <a:solidFill>
                  <a:srgbClr val="AA0D91"/>
                </a:solidFill>
                <a:latin typeface="Courier New"/>
                <a:ea typeface="Courier New"/>
                <a:cs typeface="Courier New"/>
                <a:sym typeface="Courier New"/>
              </a:rPr>
              <a:t>false</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var</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frameRate</a:t>
            </a:r>
            <a:r>
              <a:rPr lang="en" sz="1000">
                <a:solidFill>
                  <a:srgbClr val="333333"/>
                </a:solidFill>
                <a:latin typeface="Courier New"/>
                <a:ea typeface="Courier New"/>
                <a:cs typeface="Courier New"/>
                <a:sym typeface="Courier New"/>
              </a:rPr>
              <a:t> = </a:t>
            </a:r>
            <a:r>
              <a:rPr lang="en" sz="1000">
                <a:solidFill>
                  <a:srgbClr val="1C00CF"/>
                </a:solidFill>
                <a:latin typeface="Courier New"/>
                <a:ea typeface="Courier New"/>
                <a:cs typeface="Courier New"/>
                <a:sym typeface="Courier New"/>
              </a:rPr>
              <a:t>0.0</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var</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name</a:t>
            </a:r>
            <a:r>
              <a:rPr lang="en" sz="1000">
                <a:solidFill>
                  <a:srgbClr val="333333"/>
                </a:solidFill>
                <a:latin typeface="Courier New"/>
                <a:ea typeface="Courier New"/>
                <a:cs typeface="Courier New"/>
                <a:sym typeface="Courier New"/>
              </a:rPr>
              <a:t>: </a:t>
            </a:r>
            <a:r>
              <a:rPr lang="en" sz="1000">
                <a:solidFill>
                  <a:srgbClr val="5C2699"/>
                </a:solidFill>
                <a:latin typeface="Courier New"/>
                <a:ea typeface="Courier New"/>
                <a:cs typeface="Courier New"/>
                <a:sym typeface="Courier New"/>
              </a:rPr>
              <a:t>String</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000">
              <a:solidFill>
                <a:srgbClr val="333333"/>
              </a:solidFill>
              <a:latin typeface="Courier New"/>
              <a:ea typeface="Courier New"/>
              <a:cs typeface="Courier New"/>
              <a:sym typeface="Courier New"/>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2" name="Shape 1212"/>
        <p:cNvGrpSpPr/>
        <p:nvPr/>
      </p:nvGrpSpPr>
      <p:grpSpPr>
        <a:xfrm>
          <a:off x="0" y="0"/>
          <a:ext cx="0" cy="0"/>
          <a:chOff x="0" y="0"/>
          <a:chExt cx="0" cy="0"/>
        </a:xfrm>
      </p:grpSpPr>
      <p:sp>
        <p:nvSpPr>
          <p:cNvPr id="1213" name="Shape 12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214" name="Shape 121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Structure and Class Instances</a:t>
            </a:r>
            <a:endParaRPr>
              <a:solidFill>
                <a:srgbClr val="333333"/>
              </a:solidFill>
            </a:endParaRPr>
          </a:p>
          <a:p>
            <a:pPr indent="0" lvl="0" marL="457200" marR="101600" rtl="0">
              <a:lnSpc>
                <a:spcPct val="100000"/>
              </a:lnSpc>
              <a:spcBef>
                <a:spcPts val="70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someResolution</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Resolution</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someVideoMode</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VideoMode</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8" name="Shape 1218"/>
        <p:cNvGrpSpPr/>
        <p:nvPr/>
      </p:nvGrpSpPr>
      <p:grpSpPr>
        <a:xfrm>
          <a:off x="0" y="0"/>
          <a:ext cx="0" cy="0"/>
          <a:chOff x="0" y="0"/>
          <a:chExt cx="0" cy="0"/>
        </a:xfrm>
      </p:grpSpPr>
      <p:sp>
        <p:nvSpPr>
          <p:cNvPr id="1219" name="Shape 12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220" name="Shape 1220"/>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Accessing Properties</a:t>
            </a:r>
            <a:endParaRPr>
              <a:solidFill>
                <a:srgbClr val="333333"/>
              </a:solidFill>
            </a:endParaRPr>
          </a:p>
          <a:p>
            <a:pPr indent="0" lvl="0" marL="457200" marR="101600" rtl="0">
              <a:lnSpc>
                <a:spcPct val="100000"/>
              </a:lnSpc>
              <a:spcBef>
                <a:spcPts val="700"/>
              </a:spcBef>
              <a:spcAft>
                <a:spcPts val="0"/>
              </a:spcAft>
              <a:buNone/>
            </a:pP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 width of someResolution is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someResolution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width</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"The width of someResolution is 0"</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 width of someVideoMode is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someVideoMode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resolution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width</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"The width of someVideoMode is 0"</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3F6E74"/>
              </a:solidFill>
              <a:highlight>
                <a:srgbClr val="FFFFFF"/>
              </a:highlight>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F6E74"/>
                </a:solidFill>
                <a:highlight>
                  <a:srgbClr val="FFFFFF"/>
                </a:highlight>
                <a:latin typeface="Courier New"/>
                <a:ea typeface="Courier New"/>
                <a:cs typeface="Courier New"/>
                <a:sym typeface="Courier New"/>
              </a:rPr>
              <a:t>someVideoMode</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resolution</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width</a:t>
            </a:r>
            <a:r>
              <a:rPr lang="en" sz="1200">
                <a:solidFill>
                  <a:srgbClr val="333333"/>
                </a:solidFill>
                <a:highlight>
                  <a:srgbClr val="FFFFFF"/>
                </a:highlight>
                <a:latin typeface="Courier New"/>
                <a:ea typeface="Courier New"/>
                <a:cs typeface="Courier New"/>
                <a:sym typeface="Courier New"/>
              </a:rPr>
              <a:t> = </a:t>
            </a:r>
            <a:r>
              <a:rPr lang="en" sz="1200">
                <a:solidFill>
                  <a:srgbClr val="1C00CF"/>
                </a:solidFill>
                <a:highlight>
                  <a:srgbClr val="FFFFFF"/>
                </a:highlight>
                <a:latin typeface="Courier New"/>
                <a:ea typeface="Courier New"/>
                <a:cs typeface="Courier New"/>
                <a:sym typeface="Courier New"/>
              </a:rPr>
              <a:t>1280</a:t>
            </a:r>
            <a:br>
              <a:rPr lang="en" sz="1200">
                <a:solidFill>
                  <a:srgbClr val="333333"/>
                </a:solidFill>
                <a:highlight>
                  <a:srgbClr val="FFFFFF"/>
                </a:highlight>
                <a:latin typeface="Courier New"/>
                <a:ea typeface="Courier New"/>
                <a:cs typeface="Courier New"/>
                <a:sym typeface="Courier New"/>
              </a:rPr>
            </a:br>
            <a:r>
              <a:rPr lang="en" sz="1200">
                <a:solidFill>
                  <a:srgbClr val="3F6E74"/>
                </a:solidFill>
                <a:highlight>
                  <a:srgbClr val="FFFFFF"/>
                </a:highlight>
                <a:latin typeface="Courier New"/>
                <a:ea typeface="Courier New"/>
                <a:cs typeface="Courier New"/>
                <a:sym typeface="Courier New"/>
              </a:rPr>
              <a:t>print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"The width of someVideoMode is now </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someVideoMode</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resolution</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width</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007400"/>
                </a:solidFill>
                <a:highlight>
                  <a:srgbClr val="FFFFFF"/>
                </a:highlight>
                <a:latin typeface="Courier New"/>
                <a:ea typeface="Courier New"/>
                <a:cs typeface="Courier New"/>
                <a:sym typeface="Courier New"/>
              </a:rPr>
              <a:t>// Prints "The width of someVideoMode is now 1280"</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4" name="Shape 1224"/>
        <p:cNvGrpSpPr/>
        <p:nvPr/>
      </p:nvGrpSpPr>
      <p:grpSpPr>
        <a:xfrm>
          <a:off x="0" y="0"/>
          <a:ext cx="0" cy="0"/>
          <a:chOff x="0" y="0"/>
          <a:chExt cx="0" cy="0"/>
        </a:xfrm>
      </p:grpSpPr>
      <p:sp>
        <p:nvSpPr>
          <p:cNvPr id="1225" name="Shape 12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226" name="Shape 122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Memberwise Initializers for Structure Types</a:t>
            </a:r>
            <a:endParaRPr>
              <a:solidFill>
                <a:srgbClr val="333333"/>
              </a:solidFill>
            </a:endParaRPr>
          </a:p>
          <a:p>
            <a:pPr indent="0" lvl="0" marL="457200" marR="101600" rtl="0">
              <a:lnSpc>
                <a:spcPct val="100000"/>
              </a:lnSpc>
              <a:spcBef>
                <a:spcPts val="70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vga</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Resolution</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width</a:t>
            </a:r>
            <a:r>
              <a:rPr lang="en" sz="1400">
                <a:solidFill>
                  <a:srgbClr val="333333"/>
                </a:solidFill>
                <a:latin typeface="Courier New"/>
                <a:ea typeface="Courier New"/>
                <a:cs typeface="Courier New"/>
                <a:sym typeface="Courier New"/>
              </a:rPr>
              <a:t>: </a:t>
            </a:r>
            <a:r>
              <a:rPr lang="en" sz="1400">
                <a:solidFill>
                  <a:srgbClr val="1C00CF"/>
                </a:solidFill>
                <a:latin typeface="Courier New"/>
                <a:ea typeface="Courier New"/>
                <a:cs typeface="Courier New"/>
                <a:sym typeface="Courier New"/>
              </a:rPr>
              <a:t>640</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height</a:t>
            </a:r>
            <a:r>
              <a:rPr lang="en" sz="1400">
                <a:solidFill>
                  <a:srgbClr val="333333"/>
                </a:solidFill>
                <a:latin typeface="Courier New"/>
                <a:ea typeface="Courier New"/>
                <a:cs typeface="Courier New"/>
                <a:sym typeface="Courier New"/>
              </a:rPr>
              <a:t>: </a:t>
            </a:r>
            <a:r>
              <a:rPr lang="en" sz="1400">
                <a:solidFill>
                  <a:srgbClr val="1C00CF"/>
                </a:solidFill>
                <a:latin typeface="Courier New"/>
                <a:ea typeface="Courier New"/>
                <a:cs typeface="Courier New"/>
                <a:sym typeface="Courier New"/>
              </a:rPr>
              <a:t>480</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Booleans</a:t>
            </a:r>
            <a:endParaRPr/>
          </a:p>
        </p:txBody>
      </p:sp>
      <p:sp>
        <p:nvSpPr>
          <p:cNvPr id="195" name="Shape 19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solidFill>
                  <a:srgbClr val="333333"/>
                </a:solidFill>
              </a:rPr>
              <a:t>Bool (true/false)</a:t>
            </a:r>
            <a:endParaRPr>
              <a:solidFill>
                <a:srgbClr val="333333"/>
              </a:solidFill>
            </a:endParaRPr>
          </a:p>
          <a:p>
            <a:pPr indent="0" lvl="0" marL="457200" marR="101600" rtl="0">
              <a:lnSpc>
                <a:spcPct val="100000"/>
              </a:lnSpc>
              <a:spcBef>
                <a:spcPts val="160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orangesAreOrange</a:t>
            </a:r>
            <a:r>
              <a:rPr lang="en" sz="1400">
                <a:solidFill>
                  <a:srgbClr val="333333"/>
                </a:solidFill>
                <a:latin typeface="Courier New"/>
                <a:ea typeface="Courier New"/>
                <a:cs typeface="Courier New"/>
                <a:sym typeface="Courier New"/>
              </a:rPr>
              <a:t> = </a:t>
            </a:r>
            <a:r>
              <a:rPr lang="en" sz="1400">
                <a:solidFill>
                  <a:srgbClr val="AA0D91"/>
                </a:solidFill>
                <a:latin typeface="Courier New"/>
                <a:ea typeface="Courier New"/>
                <a:cs typeface="Courier New"/>
                <a:sym typeface="Courier New"/>
              </a:rPr>
              <a:t>true</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turnipsAreDelicious</a:t>
            </a:r>
            <a:r>
              <a:rPr lang="en" sz="1400">
                <a:solidFill>
                  <a:srgbClr val="333333"/>
                </a:solidFill>
                <a:latin typeface="Courier New"/>
                <a:ea typeface="Courier New"/>
                <a:cs typeface="Courier New"/>
                <a:sym typeface="Courier New"/>
              </a:rPr>
              <a:t> = </a:t>
            </a:r>
            <a:r>
              <a:rPr lang="en" sz="1400">
                <a:solidFill>
                  <a:srgbClr val="AA0D91"/>
                </a:solidFill>
                <a:latin typeface="Courier New"/>
                <a:ea typeface="Courier New"/>
                <a:cs typeface="Courier New"/>
                <a:sym typeface="Courier New"/>
              </a:rPr>
              <a:t>false</a:t>
            </a:r>
            <a:endParaRPr sz="14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AA0D91"/>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AA0D91"/>
                </a:solidFill>
                <a:latin typeface="Courier New"/>
                <a:ea typeface="Courier New"/>
                <a:cs typeface="Courier New"/>
                <a:sym typeface="Courier New"/>
              </a:rPr>
              <a:t>if</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turnipsAreDelicious</a:t>
            </a:r>
            <a:r>
              <a:rPr lang="en" sz="1400">
                <a:solidFill>
                  <a:srgbClr val="333333"/>
                </a:solidFill>
                <a:latin typeface="Courier New"/>
                <a:ea typeface="Courier New"/>
                <a:cs typeface="Courier New"/>
                <a:sym typeface="Courier New"/>
              </a:rPr>
              <a:t> {</a:t>
            </a:r>
            <a:endParaRPr sz="14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print</a:t>
            </a:r>
            <a:r>
              <a:rPr lang="en" sz="1400">
                <a:solidFill>
                  <a:srgbClr val="333333"/>
                </a:solidFill>
                <a:latin typeface="Courier New"/>
                <a:ea typeface="Courier New"/>
                <a:cs typeface="Courier New"/>
                <a:sym typeface="Courier New"/>
              </a:rPr>
              <a:t>(</a:t>
            </a:r>
            <a:r>
              <a:rPr lang="en" sz="1400">
                <a:solidFill>
                  <a:srgbClr val="C41A16"/>
                </a:solidFill>
                <a:latin typeface="Courier New"/>
                <a:ea typeface="Courier New"/>
                <a:cs typeface="Courier New"/>
                <a:sym typeface="Courier New"/>
              </a:rPr>
              <a:t>"Mmm, tasty turnips!"</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333333"/>
                </a:solidFill>
                <a:latin typeface="Courier New"/>
                <a:ea typeface="Courier New"/>
                <a:cs typeface="Courier New"/>
                <a:sym typeface="Courier New"/>
              </a:rPr>
              <a:t>} </a:t>
            </a:r>
            <a:r>
              <a:rPr lang="en" sz="1400">
                <a:solidFill>
                  <a:srgbClr val="AA0D91"/>
                </a:solidFill>
                <a:latin typeface="Courier New"/>
                <a:ea typeface="Courier New"/>
                <a:cs typeface="Courier New"/>
                <a:sym typeface="Courier New"/>
              </a:rPr>
              <a:t>else</a:t>
            </a:r>
            <a:r>
              <a:rPr lang="en" sz="1400">
                <a:solidFill>
                  <a:srgbClr val="333333"/>
                </a:solidFill>
                <a:latin typeface="Courier New"/>
                <a:ea typeface="Courier New"/>
                <a:cs typeface="Courier New"/>
                <a:sym typeface="Courier New"/>
              </a:rPr>
              <a:t> {</a:t>
            </a:r>
            <a:endParaRPr sz="14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print</a:t>
            </a:r>
            <a:r>
              <a:rPr lang="en" sz="1400">
                <a:solidFill>
                  <a:srgbClr val="333333"/>
                </a:solidFill>
                <a:latin typeface="Courier New"/>
                <a:ea typeface="Courier New"/>
                <a:cs typeface="Courier New"/>
                <a:sym typeface="Courier New"/>
              </a:rPr>
              <a:t>(</a:t>
            </a:r>
            <a:r>
              <a:rPr lang="en" sz="1400">
                <a:solidFill>
                  <a:srgbClr val="C41A16"/>
                </a:solidFill>
                <a:latin typeface="Courier New"/>
                <a:ea typeface="Courier New"/>
                <a:cs typeface="Courier New"/>
                <a:sym typeface="Courier New"/>
              </a:rPr>
              <a:t>"Eww, turnips are horrible."</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007400"/>
                </a:solidFill>
                <a:latin typeface="Courier New"/>
                <a:ea typeface="Courier New"/>
                <a:cs typeface="Courier New"/>
                <a:sym typeface="Courier New"/>
              </a:rPr>
              <a:t>// Prints "Eww, turnips are horrible."</a:t>
            </a:r>
            <a:endParaRPr sz="14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AA0D91"/>
              </a:solidFill>
              <a:latin typeface="Courier New"/>
              <a:ea typeface="Courier New"/>
              <a:cs typeface="Courier New"/>
              <a:sym typeface="Courier New"/>
            </a:endParaRPr>
          </a:p>
          <a:p>
            <a:pPr indent="0" lvl="0" marL="457200" rtl="0">
              <a:spcBef>
                <a:spcPts val="0"/>
              </a:spcBef>
              <a:spcAft>
                <a:spcPts val="1600"/>
              </a:spcAft>
              <a:buNone/>
            </a:pPr>
            <a:r>
              <a:t/>
            </a:r>
            <a:endParaRPr>
              <a:solidFill>
                <a:srgbClr val="333333"/>
              </a:solidFill>
              <a:highlight>
                <a:srgbClr val="FFFFFF"/>
              </a:highlight>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0" name="Shape 1230"/>
        <p:cNvGrpSpPr/>
        <p:nvPr/>
      </p:nvGrpSpPr>
      <p:grpSpPr>
        <a:xfrm>
          <a:off x="0" y="0"/>
          <a:ext cx="0" cy="0"/>
          <a:chOff x="0" y="0"/>
          <a:chExt cx="0" cy="0"/>
        </a:xfrm>
      </p:grpSpPr>
      <p:sp>
        <p:nvSpPr>
          <p:cNvPr id="1231" name="Shape 12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Structures and Enumerations Are Value Types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232" name="Shape 1232"/>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333333"/>
              </a:buClr>
              <a:buSzPts val="1300"/>
              <a:buChar char="●"/>
            </a:pPr>
            <a:r>
              <a:rPr lang="en">
                <a:solidFill>
                  <a:srgbClr val="333333"/>
                </a:solidFill>
              </a:rPr>
              <a:t>A </a:t>
            </a:r>
            <a:r>
              <a:rPr i="1" lang="en">
                <a:solidFill>
                  <a:srgbClr val="333333"/>
                </a:solidFill>
              </a:rPr>
              <a:t>value type</a:t>
            </a:r>
            <a:r>
              <a:rPr lang="en">
                <a:solidFill>
                  <a:srgbClr val="333333"/>
                </a:solidFill>
              </a:rPr>
              <a:t> is a type whose value is </a:t>
            </a:r>
            <a:r>
              <a:rPr i="1" lang="en">
                <a:solidFill>
                  <a:srgbClr val="333333"/>
                </a:solidFill>
              </a:rPr>
              <a:t>copied</a:t>
            </a:r>
            <a:r>
              <a:rPr lang="en">
                <a:solidFill>
                  <a:srgbClr val="333333"/>
                </a:solidFill>
              </a:rPr>
              <a:t> when it’s assigned to a variable or constant, or when it’s passed to a function.</a:t>
            </a:r>
            <a:endParaRPr>
              <a:solidFill>
                <a:srgbClr val="333333"/>
              </a:solidFill>
            </a:endParaRPr>
          </a:p>
          <a:p>
            <a:pPr indent="0" lvl="0" marL="457200" marR="101600" rtl="0">
              <a:lnSpc>
                <a:spcPct val="100000"/>
              </a:lnSpc>
              <a:spcBef>
                <a:spcPts val="11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hd</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Resolution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width</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1920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height</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1080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cinema</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hd</a:t>
            </a:r>
            <a:endParaRPr sz="1200">
              <a:solidFill>
                <a:srgbClr val="3F6E74"/>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3F6E74"/>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200">
                <a:solidFill>
                  <a:srgbClr val="3F6E74"/>
                </a:solidFill>
                <a:latin typeface="Courier New"/>
                <a:ea typeface="Courier New"/>
                <a:cs typeface="Courier New"/>
                <a:sym typeface="Courier New"/>
              </a:rPr>
              <a:t>cinema</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width</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2048</a:t>
            </a:r>
            <a:endParaRPr sz="1200">
              <a:solidFill>
                <a:srgbClr val="1C00CF"/>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3F6E74"/>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"cinema is now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cinema</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width</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pixels wide"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"cinema is now 2048 pixels wide"</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3F6E74"/>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"hd is still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hd</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width</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pixels wide"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"hd is still 1920 pixels wide"</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6" name="Shape 1236"/>
        <p:cNvGrpSpPr/>
        <p:nvPr/>
      </p:nvGrpSpPr>
      <p:grpSpPr>
        <a:xfrm>
          <a:off x="0" y="0"/>
          <a:ext cx="0" cy="0"/>
          <a:chOff x="0" y="0"/>
          <a:chExt cx="0" cy="0"/>
        </a:xfrm>
      </p:grpSpPr>
      <p:sp>
        <p:nvSpPr>
          <p:cNvPr id="1237" name="Shape 12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238" name="Shape 123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p:txBody>
      </p:sp>
      <p:pic>
        <p:nvPicPr>
          <p:cNvPr id="1239" name="Shape 1239"/>
          <p:cNvPicPr preferRelativeResize="0"/>
          <p:nvPr/>
        </p:nvPicPr>
        <p:blipFill>
          <a:blip r:embed="rId3">
            <a:alphaModFix/>
          </a:blip>
          <a:stretch>
            <a:fillRect/>
          </a:stretch>
        </p:blipFill>
        <p:spPr>
          <a:xfrm>
            <a:off x="729450" y="2078875"/>
            <a:ext cx="7688701" cy="2217885"/>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3" name="Shape 1243"/>
        <p:cNvGrpSpPr/>
        <p:nvPr/>
      </p:nvGrpSpPr>
      <p:grpSpPr>
        <a:xfrm>
          <a:off x="0" y="0"/>
          <a:ext cx="0" cy="0"/>
          <a:chOff x="0" y="0"/>
          <a:chExt cx="0" cy="0"/>
        </a:xfrm>
      </p:grpSpPr>
      <p:sp>
        <p:nvSpPr>
          <p:cNvPr id="1244" name="Shape 12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Classes Are Reference Types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245" name="Shape 124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tenEighty</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VideoMode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tenEighty</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resolution</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hd</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tenEighty</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interlaced</a:t>
            </a:r>
            <a:r>
              <a:rPr lang="en" sz="1200">
                <a:solidFill>
                  <a:srgbClr val="333333"/>
                </a:solidFill>
                <a:latin typeface="Courier New"/>
                <a:ea typeface="Courier New"/>
                <a:cs typeface="Courier New"/>
                <a:sym typeface="Courier New"/>
              </a:rPr>
              <a:t> = </a:t>
            </a:r>
            <a:r>
              <a:rPr lang="en" sz="1200">
                <a:solidFill>
                  <a:srgbClr val="AA0D91"/>
                </a:solidFill>
                <a:latin typeface="Courier New"/>
                <a:ea typeface="Courier New"/>
                <a:cs typeface="Courier New"/>
                <a:sym typeface="Courier New"/>
              </a:rPr>
              <a:t>true</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tenEighty</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"1080i"</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tenEighty</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frameRate</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25.0</a:t>
            </a:r>
            <a:endParaRPr sz="1200">
              <a:solidFill>
                <a:srgbClr val="1C00CF"/>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1C00CF"/>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alsoTenEighty</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tenEighty</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alsoTenEighty</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frameRate</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30.0</a:t>
            </a:r>
            <a:endParaRPr sz="1200">
              <a:solidFill>
                <a:srgbClr val="1C00CF"/>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3F6E74"/>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 frameRate property of tenEighty is now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tenEighty</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frameRate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"The frameRate property of tenEighty is now 30.0</a:t>
            </a:r>
            <a:r>
              <a:rPr lang="en" sz="1200">
                <a:solidFill>
                  <a:srgbClr val="007400"/>
                </a:solidFill>
                <a:latin typeface="Courier New"/>
                <a:ea typeface="Courier New"/>
                <a:cs typeface="Courier New"/>
                <a:sym typeface="Courier New"/>
              </a:rPr>
              <a:t>"</a:t>
            </a:r>
            <a:endParaRPr sz="1200">
              <a:solidFill>
                <a:srgbClr val="1C00CF"/>
              </a:solidFill>
              <a:latin typeface="Courier New"/>
              <a:ea typeface="Courier New"/>
              <a:cs typeface="Courier New"/>
              <a:sym typeface="Courier New"/>
            </a:endParaRPr>
          </a:p>
        </p:txBody>
      </p:sp>
      <p:pic>
        <p:nvPicPr>
          <p:cNvPr id="1246" name="Shape 1246"/>
          <p:cNvPicPr preferRelativeResize="0"/>
          <p:nvPr/>
        </p:nvPicPr>
        <p:blipFill>
          <a:blip r:embed="rId3">
            <a:alphaModFix/>
          </a:blip>
          <a:stretch>
            <a:fillRect/>
          </a:stretch>
        </p:blipFill>
        <p:spPr>
          <a:xfrm>
            <a:off x="4163650" y="2233675"/>
            <a:ext cx="4797625" cy="1134950"/>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0" name="Shape 1250"/>
        <p:cNvGrpSpPr/>
        <p:nvPr/>
      </p:nvGrpSpPr>
      <p:grpSpPr>
        <a:xfrm>
          <a:off x="0" y="0"/>
          <a:ext cx="0" cy="0"/>
          <a:chOff x="0" y="0"/>
          <a:chExt cx="0" cy="0"/>
        </a:xfrm>
      </p:grpSpPr>
      <p:sp>
        <p:nvSpPr>
          <p:cNvPr id="1251" name="Shape 12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252" name="Shape 1252"/>
          <p:cNvSpPr txBox="1"/>
          <p:nvPr>
            <p:ph idx="1" type="body"/>
          </p:nvPr>
        </p:nvSpPr>
        <p:spPr>
          <a:xfrm>
            <a:off x="729450" y="2078875"/>
            <a:ext cx="79155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Identity Operators</a:t>
            </a:r>
            <a:endParaRPr>
              <a:solidFill>
                <a:srgbClr val="333333"/>
              </a:solidFill>
            </a:endParaRPr>
          </a:p>
          <a:p>
            <a:pPr indent="-298450" lvl="1" marL="914400" rtl="0">
              <a:spcBef>
                <a:spcPts val="0"/>
              </a:spcBef>
              <a:spcAft>
                <a:spcPts val="0"/>
              </a:spcAft>
              <a:buClr>
                <a:srgbClr val="333333"/>
              </a:buClr>
              <a:buSzPts val="1100"/>
              <a:buFont typeface="Arial"/>
              <a:buChar char="○"/>
            </a:pPr>
            <a:r>
              <a:rPr lang="en">
                <a:solidFill>
                  <a:srgbClr val="333333"/>
                </a:solidFill>
              </a:rPr>
              <a:t>Identical to (</a:t>
            </a:r>
            <a:r>
              <a:rPr lang="en">
                <a:solidFill>
                  <a:srgbClr val="666666"/>
                </a:solidFill>
              </a:rPr>
              <a:t>===</a:t>
            </a:r>
            <a:r>
              <a:rPr lang="en">
                <a:solidFill>
                  <a:srgbClr val="333333"/>
                </a:solidFill>
              </a:rPr>
              <a:t>)</a:t>
            </a:r>
            <a:endParaRPr>
              <a:solidFill>
                <a:srgbClr val="333333"/>
              </a:solidFill>
            </a:endParaRPr>
          </a:p>
          <a:p>
            <a:pPr indent="-298450" lvl="1" marL="914400" rtl="0">
              <a:spcBef>
                <a:spcPts val="0"/>
              </a:spcBef>
              <a:spcAft>
                <a:spcPts val="0"/>
              </a:spcAft>
              <a:buClr>
                <a:srgbClr val="333333"/>
              </a:buClr>
              <a:buSzPts val="1100"/>
              <a:buFont typeface="Arial"/>
              <a:buChar char="○"/>
            </a:pPr>
            <a:r>
              <a:rPr lang="en">
                <a:solidFill>
                  <a:srgbClr val="333333"/>
                </a:solidFill>
              </a:rPr>
              <a:t>Not identical to (</a:t>
            </a:r>
            <a:r>
              <a:rPr lang="en">
                <a:solidFill>
                  <a:srgbClr val="666666"/>
                </a:solidFill>
              </a:rPr>
              <a:t>!==</a:t>
            </a:r>
            <a:r>
              <a:rPr lang="en">
                <a:solidFill>
                  <a:srgbClr val="333333"/>
                </a:solidFill>
              </a:rPr>
              <a:t>)</a:t>
            </a:r>
            <a:endParaRPr>
              <a:solidFill>
                <a:srgbClr val="333333"/>
              </a:solidFill>
            </a:endParaRPr>
          </a:p>
          <a:p>
            <a:pPr indent="0" lvl="0" marL="457200" marR="101600" rtl="0">
              <a:lnSpc>
                <a:spcPct val="100000"/>
              </a:lnSpc>
              <a:spcBef>
                <a:spcPts val="1100"/>
              </a:spcBef>
              <a:spcAft>
                <a:spcPts val="0"/>
              </a:spcAft>
              <a:buNone/>
            </a:pP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tenEighty</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alsoTenEighty</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"tenEighty and alsoTenEighty refer to the same VideoMode instance."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"tenEighty and alsoTenEighty refer to the same VideoMode instance."</a:t>
            </a:r>
            <a:endParaRPr sz="1200">
              <a:solidFill>
                <a:srgbClr val="333333"/>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6" name="Shape 1256"/>
        <p:cNvGrpSpPr/>
        <p:nvPr/>
      </p:nvGrpSpPr>
      <p:grpSpPr>
        <a:xfrm>
          <a:off x="0" y="0"/>
          <a:ext cx="0" cy="0"/>
          <a:chOff x="0" y="0"/>
          <a:chExt cx="0" cy="0"/>
        </a:xfrm>
      </p:grpSpPr>
      <p:sp>
        <p:nvSpPr>
          <p:cNvPr id="1257" name="Shape 12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258" name="Shape 125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298450" lvl="0" marL="457200" rtl="0">
              <a:lnSpc>
                <a:spcPct val="100000"/>
              </a:lnSpc>
              <a:spcBef>
                <a:spcPts val="0"/>
              </a:spcBef>
              <a:spcAft>
                <a:spcPts val="0"/>
              </a:spcAft>
              <a:buClr>
                <a:srgbClr val="333333"/>
              </a:buClr>
              <a:buSzPts val="1100"/>
              <a:buChar char="●"/>
            </a:pPr>
            <a:r>
              <a:rPr lang="en">
                <a:solidFill>
                  <a:srgbClr val="333333"/>
                </a:solidFill>
              </a:rPr>
              <a:t>Pointers</a:t>
            </a:r>
            <a:endParaRPr>
              <a:solidFill>
                <a:srgbClr val="333333"/>
              </a:solidFill>
            </a:endParaRPr>
          </a:p>
          <a:p>
            <a:pPr indent="-298450" lvl="1" marL="914400" rtl="0">
              <a:lnSpc>
                <a:spcPct val="100000"/>
              </a:lnSpc>
              <a:spcBef>
                <a:spcPts val="0"/>
              </a:spcBef>
              <a:spcAft>
                <a:spcPts val="0"/>
              </a:spcAft>
              <a:buClr>
                <a:srgbClr val="333333"/>
              </a:buClr>
              <a:buSzPts val="1100"/>
              <a:buChar char="○"/>
            </a:pPr>
            <a:r>
              <a:rPr lang="en">
                <a:solidFill>
                  <a:srgbClr val="333333"/>
                </a:solidFill>
                <a:highlight>
                  <a:srgbClr val="FFFFFF"/>
                </a:highlight>
              </a:rPr>
              <a:t>The standard library provides pointer and buffer types that you can use if you need to interact with pointers directly</a:t>
            </a:r>
            <a:r>
              <a:rPr lang="en" sz="1350">
                <a:solidFill>
                  <a:srgbClr val="333333"/>
                </a:solidFill>
                <a:highlight>
                  <a:srgbClr val="FFFFFF"/>
                </a:highlight>
                <a:latin typeface="Arial"/>
                <a:ea typeface="Arial"/>
                <a:cs typeface="Arial"/>
                <a:sym typeface="Arial"/>
              </a:rPr>
              <a:t>—</a:t>
            </a:r>
            <a:r>
              <a:rPr lang="en">
                <a:solidFill>
                  <a:srgbClr val="333333"/>
                </a:solidFill>
                <a:highlight>
                  <a:srgbClr val="FFFFFF"/>
                </a:highlight>
              </a:rPr>
              <a:t>see </a:t>
            </a:r>
            <a:r>
              <a:rPr lang="en" u="sng">
                <a:solidFill>
                  <a:srgbClr val="7766CC"/>
                </a:solidFill>
                <a:hlinkClick r:id="rId3"/>
              </a:rPr>
              <a:t>Manual Memory Management</a:t>
            </a:r>
            <a:r>
              <a:rPr lang="en">
                <a:solidFill>
                  <a:srgbClr val="333333"/>
                </a:solidFill>
                <a:highlight>
                  <a:srgbClr val="FFFFFF"/>
                </a:highlight>
              </a:rPr>
              <a:t>.</a:t>
            </a:r>
            <a:endParaRPr>
              <a:solidFill>
                <a:srgbClr val="333333"/>
              </a:solidFill>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2" name="Shape 1262"/>
        <p:cNvGrpSpPr/>
        <p:nvPr/>
      </p:nvGrpSpPr>
      <p:grpSpPr>
        <a:xfrm>
          <a:off x="0" y="0"/>
          <a:ext cx="0" cy="0"/>
          <a:chOff x="0" y="0"/>
          <a:chExt cx="0" cy="0"/>
        </a:xfrm>
      </p:grpSpPr>
      <p:sp>
        <p:nvSpPr>
          <p:cNvPr id="1263" name="Shape 126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u="sng">
                <a:solidFill>
                  <a:schemeClr val="hlink"/>
                </a:solidFill>
                <a:hlinkClick action="ppaction://hlinksldjump" r:id="rId3"/>
              </a:rPr>
              <a:t>Stored Properties</a:t>
            </a:r>
            <a:endParaRPr/>
          </a:p>
          <a:p>
            <a:pPr indent="0" lvl="0" marL="0" rtl="0">
              <a:lnSpc>
                <a:spcPct val="100000"/>
              </a:lnSpc>
              <a:spcBef>
                <a:spcPts val="0"/>
              </a:spcBef>
              <a:spcAft>
                <a:spcPts val="0"/>
              </a:spcAft>
              <a:buNone/>
            </a:pPr>
            <a:r>
              <a:rPr lang="en" u="sng">
                <a:solidFill>
                  <a:schemeClr val="hlink"/>
                </a:solidFill>
                <a:hlinkClick action="ppaction://hlinksldjump" r:id="rId4"/>
              </a:rPr>
              <a:t>Computed Properties</a:t>
            </a:r>
            <a:endParaRPr/>
          </a:p>
          <a:p>
            <a:pPr indent="0" lvl="0" marL="0" rtl="0">
              <a:lnSpc>
                <a:spcPct val="100000"/>
              </a:lnSpc>
              <a:spcBef>
                <a:spcPts val="0"/>
              </a:spcBef>
              <a:spcAft>
                <a:spcPts val="0"/>
              </a:spcAft>
              <a:buNone/>
            </a:pPr>
            <a:r>
              <a:rPr lang="en" u="sng">
                <a:solidFill>
                  <a:schemeClr val="hlink"/>
                </a:solidFill>
                <a:hlinkClick action="ppaction://hlinksldjump" r:id="rId5"/>
              </a:rPr>
              <a:t>Property Observers</a:t>
            </a:r>
            <a:endParaRPr/>
          </a:p>
          <a:p>
            <a:pPr indent="0" lvl="0" marL="0" rtl="0">
              <a:lnSpc>
                <a:spcPct val="100000"/>
              </a:lnSpc>
              <a:spcBef>
                <a:spcPts val="0"/>
              </a:spcBef>
              <a:spcAft>
                <a:spcPts val="0"/>
              </a:spcAft>
              <a:buNone/>
            </a:pPr>
            <a:r>
              <a:rPr lang="en" u="sng">
                <a:solidFill>
                  <a:schemeClr val="hlink"/>
                </a:solidFill>
                <a:hlinkClick action="ppaction://hlinksldjump" r:id="rId6"/>
              </a:rPr>
              <a:t>Global and Local Variables</a:t>
            </a:r>
            <a:r>
              <a:rPr lang="en"/>
              <a:t> </a:t>
            </a:r>
            <a:endParaRPr/>
          </a:p>
          <a:p>
            <a:pPr indent="0" lvl="0" marL="0" rtl="0">
              <a:lnSpc>
                <a:spcPct val="100000"/>
              </a:lnSpc>
              <a:spcBef>
                <a:spcPts val="0"/>
              </a:spcBef>
              <a:spcAft>
                <a:spcPts val="0"/>
              </a:spcAft>
              <a:buNone/>
            </a:pPr>
            <a:r>
              <a:rPr lang="en" u="sng">
                <a:solidFill>
                  <a:schemeClr val="hlink"/>
                </a:solidFill>
                <a:hlinkClick action="ppaction://hlinksldjump" r:id="rId7"/>
              </a:rPr>
              <a:t>Type Properties</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
        <p:nvSpPr>
          <p:cNvPr id="1264" name="Shape 126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Properties</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8" name="Shape 1268"/>
        <p:cNvGrpSpPr/>
        <p:nvPr/>
      </p:nvGrpSpPr>
      <p:grpSpPr>
        <a:xfrm>
          <a:off x="0" y="0"/>
          <a:ext cx="0" cy="0"/>
          <a:chOff x="0" y="0"/>
          <a:chExt cx="0" cy="0"/>
        </a:xfrm>
      </p:grpSpPr>
      <p:sp>
        <p:nvSpPr>
          <p:cNvPr id="1269" name="Shape 12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270" name="Shape 1270"/>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i="1" lang="en">
                <a:solidFill>
                  <a:srgbClr val="333333"/>
                </a:solidFill>
              </a:rPr>
              <a:t>Properties</a:t>
            </a:r>
            <a:r>
              <a:rPr lang="en">
                <a:solidFill>
                  <a:srgbClr val="333333"/>
                </a:solidFill>
                <a:highlight>
                  <a:srgbClr val="FFFFFF"/>
                </a:highlight>
              </a:rPr>
              <a:t> associate values with a particular class, structure, or enumeration.</a:t>
            </a:r>
            <a:endParaRPr>
              <a:solidFill>
                <a:srgbClr val="333333"/>
              </a:solidFill>
              <a:highlight>
                <a:srgbClr val="FFFFFF"/>
              </a:highlight>
            </a:endParaRPr>
          </a:p>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Stored properties are provided only by classes and structures.</a:t>
            </a:r>
            <a:endParaRPr>
              <a:solidFill>
                <a:srgbClr val="333333"/>
              </a:solidFill>
              <a:highlight>
                <a:srgbClr val="FFFFFF"/>
              </a:highlight>
            </a:endParaRPr>
          </a:p>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Computed properties are provided by classes, structures, and enumerations.</a:t>
            </a:r>
            <a:endParaRPr>
              <a:solidFill>
                <a:srgbClr val="333333"/>
              </a:solidFill>
              <a:highlight>
                <a:srgbClr val="FFFFFF"/>
              </a:highlight>
            </a:endParaRPr>
          </a:p>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type properties</a:t>
            </a:r>
            <a:endParaRPr>
              <a:solidFill>
                <a:srgbClr val="333333"/>
              </a:solidFill>
              <a:highlight>
                <a:srgbClr val="FFFFFF"/>
              </a:highlight>
            </a:endParaRPr>
          </a:p>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property observers</a:t>
            </a:r>
            <a:endParaRPr>
              <a:solidFill>
                <a:srgbClr val="333333"/>
              </a:solidFill>
              <a:highlight>
                <a:srgbClr val="FFFFFF"/>
              </a:highlight>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4" name="Shape 1274"/>
        <p:cNvGrpSpPr/>
        <p:nvPr/>
      </p:nvGrpSpPr>
      <p:grpSpPr>
        <a:xfrm>
          <a:off x="0" y="0"/>
          <a:ext cx="0" cy="0"/>
          <a:chOff x="0" y="0"/>
          <a:chExt cx="0" cy="0"/>
        </a:xfrm>
      </p:grpSpPr>
      <p:sp>
        <p:nvSpPr>
          <p:cNvPr id="1275" name="Shape 12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Stored Properties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276" name="Shape 127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struct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FixedLengthRange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firstValue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length</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rangeOfThreeItems</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FixedLengthRange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firstValue</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length</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3</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the range represents integer values 0, 1, and 2</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rangeOfThreeItems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firstValue</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6</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the range now represents integer values 6, 7, and 8</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0" name="Shape 1280"/>
        <p:cNvGrpSpPr/>
        <p:nvPr/>
      </p:nvGrpSpPr>
      <p:grpSpPr>
        <a:xfrm>
          <a:off x="0" y="0"/>
          <a:ext cx="0" cy="0"/>
          <a:chOff x="0" y="0"/>
          <a:chExt cx="0" cy="0"/>
        </a:xfrm>
      </p:grpSpPr>
      <p:sp>
        <p:nvSpPr>
          <p:cNvPr id="1281" name="Shape 12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282" name="Shape 1282"/>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Stored Properties of Constant Structure Instances</a:t>
            </a:r>
            <a:endParaRPr>
              <a:solidFill>
                <a:srgbClr val="333333"/>
              </a:solidFill>
            </a:endParaRPr>
          </a:p>
          <a:p>
            <a:pPr indent="0" lvl="0" marL="457200" marR="101600" rtl="0">
              <a:lnSpc>
                <a:spcPct val="100000"/>
              </a:lnSpc>
              <a:spcBef>
                <a:spcPts val="800"/>
              </a:spcBef>
              <a:spcAft>
                <a:spcPts val="1600"/>
              </a:spcAft>
              <a:buNone/>
            </a:pPr>
            <a:r>
              <a:rPr lang="en" sz="1200">
                <a:solidFill>
                  <a:srgbClr val="AA0D91"/>
                </a:solidFill>
                <a:highlight>
                  <a:srgbClr val="FFFFFF"/>
                </a:highlight>
                <a:latin typeface="Courier New"/>
                <a:ea typeface="Courier New"/>
                <a:cs typeface="Courier New"/>
                <a:sym typeface="Courier New"/>
              </a:rPr>
              <a:t>let</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rangeOfFourItems</a:t>
            </a:r>
            <a:r>
              <a:rPr lang="en" sz="1200">
                <a:solidFill>
                  <a:srgbClr val="333333"/>
                </a:solidFill>
                <a:highlight>
                  <a:srgbClr val="FFFFFF"/>
                </a:highlight>
                <a:latin typeface="Courier New"/>
                <a:ea typeface="Courier New"/>
                <a:cs typeface="Courier New"/>
                <a:sym typeface="Courier New"/>
              </a:rPr>
              <a:t> = </a:t>
            </a:r>
            <a:r>
              <a:rPr lang="en" sz="1200">
                <a:solidFill>
                  <a:srgbClr val="3F6E74"/>
                </a:solidFill>
                <a:highlight>
                  <a:srgbClr val="FFFFFF"/>
                </a:highlight>
                <a:latin typeface="Courier New"/>
                <a:ea typeface="Courier New"/>
                <a:cs typeface="Courier New"/>
                <a:sym typeface="Courier New"/>
              </a:rPr>
              <a:t>FixedLengthRange</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firstValue</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0</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length</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4</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007400"/>
                </a:solidFill>
                <a:highlight>
                  <a:srgbClr val="FFFFFF"/>
                </a:highlight>
                <a:latin typeface="Courier New"/>
                <a:ea typeface="Courier New"/>
                <a:cs typeface="Courier New"/>
                <a:sym typeface="Courier New"/>
              </a:rPr>
              <a:t>// this range represents integer values 0, 1, 2, and 3</a:t>
            </a:r>
            <a:br>
              <a:rPr lang="en" sz="1200">
                <a:solidFill>
                  <a:srgbClr val="333333"/>
                </a:solidFill>
                <a:highlight>
                  <a:srgbClr val="FFFFFF"/>
                </a:highlight>
                <a:latin typeface="Courier New"/>
                <a:ea typeface="Courier New"/>
                <a:cs typeface="Courier New"/>
                <a:sym typeface="Courier New"/>
              </a:rPr>
            </a:br>
            <a:r>
              <a:rPr lang="en" sz="1200">
                <a:solidFill>
                  <a:srgbClr val="3F6E74"/>
                </a:solidFill>
                <a:highlight>
                  <a:srgbClr val="FFFFFF"/>
                </a:highlight>
                <a:latin typeface="Courier New"/>
                <a:ea typeface="Courier New"/>
                <a:cs typeface="Courier New"/>
                <a:sym typeface="Courier New"/>
              </a:rPr>
              <a:t>rangeOfFourItems</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firstValue</a:t>
            </a:r>
            <a:r>
              <a:rPr lang="en" sz="1200">
                <a:solidFill>
                  <a:srgbClr val="333333"/>
                </a:solidFill>
                <a:highlight>
                  <a:srgbClr val="FFFFFF"/>
                </a:highlight>
                <a:latin typeface="Courier New"/>
                <a:ea typeface="Courier New"/>
                <a:cs typeface="Courier New"/>
                <a:sym typeface="Courier New"/>
              </a:rPr>
              <a:t> = </a:t>
            </a:r>
            <a:r>
              <a:rPr lang="en" sz="1200">
                <a:solidFill>
                  <a:srgbClr val="1C00CF"/>
                </a:solidFill>
                <a:highlight>
                  <a:srgbClr val="FFFFFF"/>
                </a:highlight>
                <a:latin typeface="Courier New"/>
                <a:ea typeface="Courier New"/>
                <a:cs typeface="Courier New"/>
                <a:sym typeface="Courier New"/>
              </a:rPr>
              <a:t>6</a:t>
            </a:r>
            <a:br>
              <a:rPr lang="en" sz="1200">
                <a:solidFill>
                  <a:srgbClr val="333333"/>
                </a:solidFill>
                <a:highlight>
                  <a:srgbClr val="FFFFFF"/>
                </a:highlight>
                <a:latin typeface="Courier New"/>
                <a:ea typeface="Courier New"/>
                <a:cs typeface="Courier New"/>
                <a:sym typeface="Courier New"/>
              </a:rPr>
            </a:br>
            <a:r>
              <a:rPr lang="en" sz="1200">
                <a:solidFill>
                  <a:srgbClr val="007400"/>
                </a:solidFill>
                <a:highlight>
                  <a:srgbClr val="FFFFFF"/>
                </a:highlight>
                <a:latin typeface="Courier New"/>
                <a:ea typeface="Courier New"/>
                <a:cs typeface="Courier New"/>
                <a:sym typeface="Courier New"/>
              </a:rPr>
              <a:t>// this will report an error, even though firstValue is a variable property</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6" name="Shape 1286"/>
        <p:cNvGrpSpPr/>
        <p:nvPr/>
      </p:nvGrpSpPr>
      <p:grpSpPr>
        <a:xfrm>
          <a:off x="0" y="0"/>
          <a:ext cx="0" cy="0"/>
          <a:chOff x="0" y="0"/>
          <a:chExt cx="0" cy="0"/>
        </a:xfrm>
      </p:grpSpPr>
      <p:sp>
        <p:nvSpPr>
          <p:cNvPr id="1287" name="Shape 12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288" name="Shape 1288"/>
          <p:cNvSpPr txBox="1"/>
          <p:nvPr>
            <p:ph idx="1" type="body"/>
          </p:nvPr>
        </p:nvSpPr>
        <p:spPr>
          <a:xfrm>
            <a:off x="729450" y="1412650"/>
            <a:ext cx="7688700" cy="35037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Lazy Stored Properties</a:t>
            </a:r>
            <a:endParaRPr>
              <a:solidFill>
                <a:srgbClr val="333333"/>
              </a:solidFill>
            </a:endParaRPr>
          </a:p>
          <a:p>
            <a:pPr indent="0" lvl="0" marL="457200" marR="101600" rtl="0">
              <a:lnSpc>
                <a:spcPct val="100000"/>
              </a:lnSpc>
              <a:spcBef>
                <a:spcPts val="700"/>
              </a:spcBef>
              <a:spcAft>
                <a:spcPts val="0"/>
              </a:spcAft>
              <a:buNone/>
            </a:pPr>
            <a:r>
              <a:rPr lang="en" sz="1000">
                <a:solidFill>
                  <a:srgbClr val="AA0D91"/>
                </a:solidFill>
                <a:latin typeface="Courier New"/>
                <a:ea typeface="Courier New"/>
                <a:cs typeface="Courier New"/>
                <a:sym typeface="Courier New"/>
              </a:rPr>
              <a:t>class</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DataImporter</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007400"/>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007400"/>
                </a:solidFill>
                <a:latin typeface="Courier New"/>
                <a:ea typeface="Courier New"/>
                <a:cs typeface="Courier New"/>
                <a:sym typeface="Courier New"/>
              </a:rPr>
              <a:t>   DataImporter is a class to import data from an external file.</a:t>
            </a:r>
            <a:br>
              <a:rPr lang="en" sz="1000">
                <a:solidFill>
                  <a:srgbClr val="333333"/>
                </a:solidFill>
                <a:latin typeface="Courier New"/>
                <a:ea typeface="Courier New"/>
                <a:cs typeface="Courier New"/>
                <a:sym typeface="Courier New"/>
              </a:rPr>
            </a:br>
            <a:r>
              <a:rPr lang="en" sz="1000">
                <a:solidFill>
                  <a:srgbClr val="007400"/>
                </a:solidFill>
                <a:latin typeface="Courier New"/>
                <a:ea typeface="Courier New"/>
                <a:cs typeface="Courier New"/>
                <a:sym typeface="Courier New"/>
              </a:rPr>
              <a:t>   The class is assumed to take a nontrivial amount of time to initialize.</a:t>
            </a:r>
            <a:br>
              <a:rPr lang="en" sz="1000">
                <a:solidFill>
                  <a:srgbClr val="333333"/>
                </a:solidFill>
                <a:latin typeface="Courier New"/>
                <a:ea typeface="Courier New"/>
                <a:cs typeface="Courier New"/>
                <a:sym typeface="Courier New"/>
              </a:rPr>
            </a:br>
            <a:r>
              <a:rPr lang="en" sz="1000">
                <a:solidFill>
                  <a:srgbClr val="007400"/>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var</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filename</a:t>
            </a:r>
            <a:r>
              <a:rPr lang="en" sz="1000">
                <a:solidFill>
                  <a:srgbClr val="333333"/>
                </a:solidFill>
                <a:latin typeface="Courier New"/>
                <a:ea typeface="Courier New"/>
                <a:cs typeface="Courier New"/>
                <a:sym typeface="Courier New"/>
              </a:rPr>
              <a:t> = </a:t>
            </a:r>
            <a:r>
              <a:rPr lang="en" sz="1000">
                <a:solidFill>
                  <a:srgbClr val="C41A16"/>
                </a:solidFill>
                <a:latin typeface="Courier New"/>
                <a:ea typeface="Courier New"/>
                <a:cs typeface="Courier New"/>
                <a:sym typeface="Courier New"/>
              </a:rPr>
              <a:t>"data.txt"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007400"/>
                </a:solidFill>
                <a:latin typeface="Courier New"/>
                <a:ea typeface="Courier New"/>
                <a:cs typeface="Courier New"/>
                <a:sym typeface="Courier New"/>
              </a:rPr>
              <a:t>// the DataImporter class would provide data importing functionality here</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br>
              <a:rPr lang="en" sz="1000">
                <a:solidFill>
                  <a:srgbClr val="333333"/>
                </a:solidFill>
                <a:latin typeface="Courier New"/>
                <a:ea typeface="Courier New"/>
                <a:cs typeface="Courier New"/>
                <a:sym typeface="Courier New"/>
              </a:rPr>
            </a:br>
            <a:r>
              <a:rPr lang="en" sz="1000">
                <a:solidFill>
                  <a:srgbClr val="AA0D91"/>
                </a:solidFill>
                <a:latin typeface="Courier New"/>
                <a:ea typeface="Courier New"/>
                <a:cs typeface="Courier New"/>
                <a:sym typeface="Courier New"/>
              </a:rPr>
              <a:t>class</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DataManager</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lazy</a:t>
            </a: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var</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importer</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DataImporter</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var</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data</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String</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007400"/>
                </a:solidFill>
                <a:latin typeface="Courier New"/>
                <a:ea typeface="Courier New"/>
                <a:cs typeface="Courier New"/>
                <a:sym typeface="Courier New"/>
              </a:rPr>
              <a:t>// the DataManager class would provide data manageme</a:t>
            </a:r>
            <a:r>
              <a:rPr lang="en" sz="1000">
                <a:solidFill>
                  <a:srgbClr val="007400"/>
                </a:solidFill>
                <a:latin typeface="Courier New"/>
                <a:ea typeface="Courier New"/>
                <a:cs typeface="Courier New"/>
                <a:sym typeface="Courier New"/>
              </a:rPr>
              <a:t>nt </a:t>
            </a:r>
            <a:r>
              <a:rPr lang="en" sz="1000">
                <a:solidFill>
                  <a:srgbClr val="007400"/>
                </a:solidFill>
                <a:latin typeface="Courier New"/>
                <a:ea typeface="Courier New"/>
                <a:cs typeface="Courier New"/>
                <a:sym typeface="Courier New"/>
              </a:rPr>
              <a:t>functionality here</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br>
              <a:rPr lang="en" sz="1000">
                <a:solidFill>
                  <a:srgbClr val="333333"/>
                </a:solidFill>
                <a:latin typeface="Courier New"/>
                <a:ea typeface="Courier New"/>
                <a:cs typeface="Courier New"/>
                <a:sym typeface="Courier New"/>
              </a:rPr>
            </a:br>
            <a:r>
              <a:rPr lang="en" sz="1000">
                <a:solidFill>
                  <a:srgbClr val="AA0D91"/>
                </a:solidFill>
                <a:latin typeface="Courier New"/>
                <a:ea typeface="Courier New"/>
                <a:cs typeface="Courier New"/>
                <a:sym typeface="Courier New"/>
              </a:rPr>
              <a:t>let</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manager</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DataManager</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F6E74"/>
                </a:solidFill>
                <a:latin typeface="Courier New"/>
                <a:ea typeface="Courier New"/>
                <a:cs typeface="Courier New"/>
                <a:sym typeface="Courier New"/>
              </a:rPr>
              <a:t>manager</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data</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append</a:t>
            </a:r>
            <a:r>
              <a:rPr lang="en" sz="1000">
                <a:solidFill>
                  <a:srgbClr val="333333"/>
                </a:solidFill>
                <a:latin typeface="Courier New"/>
                <a:ea typeface="Courier New"/>
                <a:cs typeface="Courier New"/>
                <a:sym typeface="Courier New"/>
              </a:rPr>
              <a:t>(</a:t>
            </a:r>
            <a:r>
              <a:rPr lang="en" sz="1000">
                <a:solidFill>
                  <a:srgbClr val="C41A16"/>
                </a:solidFill>
                <a:latin typeface="Courier New"/>
                <a:ea typeface="Courier New"/>
                <a:cs typeface="Courier New"/>
                <a:sym typeface="Courier New"/>
              </a:rPr>
              <a:t>"Some data"</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F6E74"/>
                </a:solidFill>
                <a:latin typeface="Courier New"/>
                <a:ea typeface="Courier New"/>
                <a:cs typeface="Courier New"/>
                <a:sym typeface="Courier New"/>
              </a:rPr>
              <a:t>manager</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data</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append</a:t>
            </a:r>
            <a:r>
              <a:rPr lang="en" sz="1000">
                <a:solidFill>
                  <a:srgbClr val="333333"/>
                </a:solidFill>
                <a:latin typeface="Courier New"/>
                <a:ea typeface="Courier New"/>
                <a:cs typeface="Courier New"/>
                <a:sym typeface="Courier New"/>
              </a:rPr>
              <a:t>(</a:t>
            </a:r>
            <a:r>
              <a:rPr lang="en" sz="1000">
                <a:solidFill>
                  <a:srgbClr val="C41A16"/>
                </a:solidFill>
                <a:latin typeface="Courier New"/>
                <a:ea typeface="Courier New"/>
                <a:cs typeface="Courier New"/>
                <a:sym typeface="Courier New"/>
              </a:rPr>
              <a:t>"Some more data"</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007400"/>
                </a:solidFill>
                <a:latin typeface="Courier New"/>
                <a:ea typeface="Courier New"/>
                <a:cs typeface="Courier New"/>
                <a:sym typeface="Courier New"/>
              </a:rPr>
              <a:t>// the DataImporter instance for the importer property has not yet been created</a:t>
            </a:r>
            <a:endParaRPr sz="1000">
              <a:solidFill>
                <a:srgbClr val="333333"/>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idx="1" type="body"/>
          </p:nvPr>
        </p:nvSpPr>
        <p:spPr>
          <a:xfrm>
            <a:off x="729325" y="1340979"/>
            <a:ext cx="3774300" cy="3272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u="sng">
                <a:solidFill>
                  <a:schemeClr val="hlink"/>
                </a:solidFill>
                <a:hlinkClick action="ppaction://hlinksldjump" r:id="rId3"/>
              </a:rPr>
              <a:t>The Basics</a:t>
            </a:r>
            <a:endParaRPr/>
          </a:p>
          <a:p>
            <a:pPr indent="-311150" lvl="0" marL="457200" rtl="0">
              <a:spcBef>
                <a:spcPts val="0"/>
              </a:spcBef>
              <a:spcAft>
                <a:spcPts val="0"/>
              </a:spcAft>
              <a:buSzPts val="1300"/>
              <a:buChar char="●"/>
            </a:pPr>
            <a:r>
              <a:rPr lang="en" u="sng">
                <a:solidFill>
                  <a:schemeClr val="hlink"/>
                </a:solidFill>
                <a:hlinkClick action="ppaction://hlinksldjump" r:id="rId4"/>
              </a:rPr>
              <a:t>Basic Operators</a:t>
            </a:r>
            <a:endParaRPr/>
          </a:p>
          <a:p>
            <a:pPr indent="-311150" lvl="0" marL="457200" rtl="0">
              <a:spcBef>
                <a:spcPts val="0"/>
              </a:spcBef>
              <a:spcAft>
                <a:spcPts val="0"/>
              </a:spcAft>
              <a:buSzPts val="1300"/>
              <a:buChar char="●"/>
            </a:pPr>
            <a:r>
              <a:rPr lang="en" u="sng">
                <a:solidFill>
                  <a:schemeClr val="hlink"/>
                </a:solidFill>
                <a:hlinkClick action="ppaction://hlinksldjump" r:id="rId5"/>
              </a:rPr>
              <a:t>Strings and Characters</a:t>
            </a:r>
            <a:endParaRPr/>
          </a:p>
          <a:p>
            <a:pPr indent="-311150" lvl="0" marL="457200" rtl="0">
              <a:spcBef>
                <a:spcPts val="0"/>
              </a:spcBef>
              <a:spcAft>
                <a:spcPts val="0"/>
              </a:spcAft>
              <a:buSzPts val="1300"/>
              <a:buChar char="●"/>
            </a:pPr>
            <a:r>
              <a:rPr lang="en" u="sng">
                <a:solidFill>
                  <a:schemeClr val="hlink"/>
                </a:solidFill>
                <a:hlinkClick action="ppaction://hlinksldjump" r:id="rId6"/>
              </a:rPr>
              <a:t>Collection Types</a:t>
            </a:r>
            <a:endParaRPr/>
          </a:p>
          <a:p>
            <a:pPr indent="-311150" lvl="0" marL="457200" rtl="0">
              <a:spcBef>
                <a:spcPts val="0"/>
              </a:spcBef>
              <a:spcAft>
                <a:spcPts val="0"/>
              </a:spcAft>
              <a:buSzPts val="1300"/>
              <a:buChar char="●"/>
            </a:pPr>
            <a:r>
              <a:rPr lang="en" u="sng">
                <a:solidFill>
                  <a:schemeClr val="hlink"/>
                </a:solidFill>
                <a:hlinkClick action="ppaction://hlinksldjump" r:id="rId7"/>
              </a:rPr>
              <a:t>Control Flow</a:t>
            </a:r>
            <a:endParaRPr/>
          </a:p>
          <a:p>
            <a:pPr indent="-311150" lvl="0" marL="457200" rtl="0">
              <a:spcBef>
                <a:spcPts val="0"/>
              </a:spcBef>
              <a:spcAft>
                <a:spcPts val="0"/>
              </a:spcAft>
              <a:buSzPts val="1300"/>
              <a:buChar char="●"/>
            </a:pPr>
            <a:r>
              <a:rPr lang="en" u="sng">
                <a:solidFill>
                  <a:schemeClr val="hlink"/>
                </a:solidFill>
                <a:hlinkClick action="ppaction://hlinksldjump" r:id="rId8"/>
              </a:rPr>
              <a:t>Functions</a:t>
            </a:r>
            <a:endParaRPr/>
          </a:p>
          <a:p>
            <a:pPr indent="-311150" lvl="0" marL="457200" rtl="0">
              <a:spcBef>
                <a:spcPts val="0"/>
              </a:spcBef>
              <a:spcAft>
                <a:spcPts val="0"/>
              </a:spcAft>
              <a:buSzPts val="1300"/>
              <a:buChar char="●"/>
            </a:pPr>
            <a:r>
              <a:rPr lang="en" u="sng">
                <a:solidFill>
                  <a:schemeClr val="hlink"/>
                </a:solidFill>
                <a:hlinkClick action="ppaction://hlinksldjump" r:id="rId9"/>
              </a:rPr>
              <a:t>Closures</a:t>
            </a:r>
            <a:endParaRPr/>
          </a:p>
          <a:p>
            <a:pPr indent="-311150" lvl="0" marL="457200" rtl="0">
              <a:spcBef>
                <a:spcPts val="0"/>
              </a:spcBef>
              <a:spcAft>
                <a:spcPts val="0"/>
              </a:spcAft>
              <a:buSzPts val="1300"/>
              <a:buChar char="●"/>
            </a:pPr>
            <a:r>
              <a:rPr lang="en" u="sng">
                <a:solidFill>
                  <a:schemeClr val="hlink"/>
                </a:solidFill>
                <a:hlinkClick action="ppaction://hlinksldjump" r:id="rId10"/>
              </a:rPr>
              <a:t>Enumerations</a:t>
            </a:r>
            <a:endParaRPr/>
          </a:p>
          <a:p>
            <a:pPr indent="-311150" lvl="0" marL="457200" rtl="0">
              <a:spcBef>
                <a:spcPts val="0"/>
              </a:spcBef>
              <a:spcAft>
                <a:spcPts val="0"/>
              </a:spcAft>
              <a:buSzPts val="1300"/>
              <a:buChar char="●"/>
            </a:pPr>
            <a:r>
              <a:rPr lang="en" u="sng">
                <a:solidFill>
                  <a:schemeClr val="hlink"/>
                </a:solidFill>
                <a:hlinkClick action="ppaction://hlinksldjump" r:id="rId11"/>
              </a:rPr>
              <a:t>Structures and Classes</a:t>
            </a:r>
            <a:endParaRPr/>
          </a:p>
          <a:p>
            <a:pPr indent="-311150" lvl="0" marL="457200" rtl="0">
              <a:spcBef>
                <a:spcPts val="0"/>
              </a:spcBef>
              <a:spcAft>
                <a:spcPts val="0"/>
              </a:spcAft>
              <a:buSzPts val="1300"/>
              <a:buChar char="●"/>
            </a:pPr>
            <a:r>
              <a:rPr lang="en" u="sng">
                <a:solidFill>
                  <a:schemeClr val="hlink"/>
                </a:solidFill>
                <a:hlinkClick action="ppaction://hlinksldjump" r:id="rId12"/>
              </a:rPr>
              <a:t>Properties</a:t>
            </a:r>
            <a:endParaRPr/>
          </a:p>
          <a:p>
            <a:pPr indent="-311150" lvl="0" marL="457200" rtl="0">
              <a:spcBef>
                <a:spcPts val="0"/>
              </a:spcBef>
              <a:spcAft>
                <a:spcPts val="0"/>
              </a:spcAft>
              <a:buSzPts val="1300"/>
              <a:buChar char="●"/>
            </a:pPr>
            <a:r>
              <a:rPr lang="en" u="sng">
                <a:solidFill>
                  <a:schemeClr val="hlink"/>
                </a:solidFill>
                <a:hlinkClick action="ppaction://hlinksldjump" r:id="rId13"/>
              </a:rPr>
              <a:t>Methods</a:t>
            </a:r>
            <a:endParaRPr/>
          </a:p>
          <a:p>
            <a:pPr indent="-311150" lvl="0" marL="457200" rtl="0">
              <a:spcBef>
                <a:spcPts val="0"/>
              </a:spcBef>
              <a:spcAft>
                <a:spcPts val="0"/>
              </a:spcAft>
              <a:buSzPts val="1300"/>
              <a:buChar char="●"/>
            </a:pPr>
            <a:r>
              <a:rPr lang="en" u="sng">
                <a:solidFill>
                  <a:schemeClr val="hlink"/>
                </a:solidFill>
                <a:hlinkClick action="ppaction://hlinksldjump" r:id="rId14"/>
              </a:rPr>
              <a:t>Subscripts</a:t>
            </a:r>
            <a:endParaRPr/>
          </a:p>
          <a:p>
            <a:pPr indent="-311150" lvl="0" marL="457200" rtl="0">
              <a:spcBef>
                <a:spcPts val="0"/>
              </a:spcBef>
              <a:spcAft>
                <a:spcPts val="0"/>
              </a:spcAft>
              <a:buSzPts val="1300"/>
              <a:buChar char="●"/>
            </a:pPr>
            <a:r>
              <a:rPr lang="en" u="sng">
                <a:solidFill>
                  <a:schemeClr val="hlink"/>
                </a:solidFill>
                <a:hlinkClick action="ppaction://hlinksldjump" r:id="rId15"/>
              </a:rPr>
              <a:t>Inheritance</a:t>
            </a:r>
            <a:endParaRPr/>
          </a:p>
        </p:txBody>
      </p:sp>
      <p:sp>
        <p:nvSpPr>
          <p:cNvPr id="93" name="Shape 93"/>
          <p:cNvSpPr txBox="1"/>
          <p:nvPr>
            <p:ph idx="2" type="body"/>
          </p:nvPr>
        </p:nvSpPr>
        <p:spPr>
          <a:xfrm>
            <a:off x="4643600" y="1340979"/>
            <a:ext cx="3774300" cy="3272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u="sng">
                <a:solidFill>
                  <a:schemeClr val="hlink"/>
                </a:solidFill>
                <a:hlinkClick action="ppaction://hlinksldjump" r:id="rId16"/>
              </a:rPr>
              <a:t>Initialization</a:t>
            </a:r>
            <a:endParaRPr/>
          </a:p>
          <a:p>
            <a:pPr indent="-311150" lvl="0" marL="457200" rtl="0">
              <a:spcBef>
                <a:spcPts val="0"/>
              </a:spcBef>
              <a:spcAft>
                <a:spcPts val="0"/>
              </a:spcAft>
              <a:buSzPts val="1300"/>
              <a:buChar char="●"/>
            </a:pPr>
            <a:r>
              <a:rPr lang="en" u="sng">
                <a:solidFill>
                  <a:schemeClr val="hlink"/>
                </a:solidFill>
                <a:hlinkClick action="ppaction://hlinksldjump" r:id="rId17"/>
              </a:rPr>
              <a:t>Deinitialization</a:t>
            </a:r>
            <a:endParaRPr/>
          </a:p>
          <a:p>
            <a:pPr indent="-311150" lvl="0" marL="457200" rtl="0">
              <a:spcBef>
                <a:spcPts val="0"/>
              </a:spcBef>
              <a:spcAft>
                <a:spcPts val="0"/>
              </a:spcAft>
              <a:buSzPts val="1300"/>
              <a:buChar char="●"/>
            </a:pPr>
            <a:r>
              <a:rPr lang="en" u="sng">
                <a:solidFill>
                  <a:schemeClr val="hlink"/>
                </a:solidFill>
                <a:hlinkClick action="ppaction://hlinksldjump" r:id="rId18"/>
              </a:rPr>
              <a:t>Optional Chaining</a:t>
            </a:r>
            <a:endParaRPr/>
          </a:p>
          <a:p>
            <a:pPr indent="-311150" lvl="0" marL="457200" rtl="0">
              <a:spcBef>
                <a:spcPts val="0"/>
              </a:spcBef>
              <a:spcAft>
                <a:spcPts val="0"/>
              </a:spcAft>
              <a:buSzPts val="1300"/>
              <a:buChar char="●"/>
            </a:pPr>
            <a:r>
              <a:rPr lang="en" u="sng">
                <a:solidFill>
                  <a:schemeClr val="hlink"/>
                </a:solidFill>
                <a:hlinkClick action="ppaction://hlinksldjump" r:id="rId19"/>
              </a:rPr>
              <a:t>Error handling</a:t>
            </a:r>
            <a:endParaRPr/>
          </a:p>
          <a:p>
            <a:pPr indent="-311150" lvl="0" marL="457200" rtl="0">
              <a:spcBef>
                <a:spcPts val="0"/>
              </a:spcBef>
              <a:spcAft>
                <a:spcPts val="0"/>
              </a:spcAft>
              <a:buSzPts val="1300"/>
              <a:buChar char="●"/>
            </a:pPr>
            <a:r>
              <a:rPr lang="en" u="sng">
                <a:solidFill>
                  <a:schemeClr val="hlink"/>
                </a:solidFill>
                <a:hlinkClick action="ppaction://hlinksldjump" r:id="rId20"/>
              </a:rPr>
              <a:t>Type Casting</a:t>
            </a:r>
            <a:endParaRPr/>
          </a:p>
          <a:p>
            <a:pPr indent="-311150" lvl="0" marL="457200" rtl="0">
              <a:spcBef>
                <a:spcPts val="0"/>
              </a:spcBef>
              <a:spcAft>
                <a:spcPts val="0"/>
              </a:spcAft>
              <a:buSzPts val="1300"/>
              <a:buChar char="●"/>
            </a:pPr>
            <a:r>
              <a:rPr lang="en" u="sng">
                <a:solidFill>
                  <a:schemeClr val="hlink"/>
                </a:solidFill>
                <a:hlinkClick action="ppaction://hlinksldjump" r:id="rId21"/>
              </a:rPr>
              <a:t>Nested Types</a:t>
            </a:r>
            <a:endParaRPr/>
          </a:p>
          <a:p>
            <a:pPr indent="-311150" lvl="0" marL="457200" rtl="0">
              <a:spcBef>
                <a:spcPts val="0"/>
              </a:spcBef>
              <a:spcAft>
                <a:spcPts val="0"/>
              </a:spcAft>
              <a:buSzPts val="1300"/>
              <a:buChar char="●"/>
            </a:pPr>
            <a:r>
              <a:rPr lang="en" u="sng">
                <a:solidFill>
                  <a:schemeClr val="hlink"/>
                </a:solidFill>
                <a:hlinkClick action="ppaction://hlinksldjump" r:id="rId22"/>
              </a:rPr>
              <a:t>Extensions</a:t>
            </a:r>
            <a:endParaRPr/>
          </a:p>
          <a:p>
            <a:pPr indent="-311150" lvl="0" marL="457200" rtl="0">
              <a:spcBef>
                <a:spcPts val="0"/>
              </a:spcBef>
              <a:spcAft>
                <a:spcPts val="0"/>
              </a:spcAft>
              <a:buSzPts val="1300"/>
              <a:buChar char="●"/>
            </a:pPr>
            <a:r>
              <a:rPr lang="en" u="sng">
                <a:solidFill>
                  <a:schemeClr val="hlink"/>
                </a:solidFill>
                <a:hlinkClick action="ppaction://hlinksldjump" r:id="rId23"/>
              </a:rPr>
              <a:t>Protocols</a:t>
            </a:r>
            <a:endParaRPr/>
          </a:p>
          <a:p>
            <a:pPr indent="-311150" lvl="0" marL="457200" rtl="0">
              <a:spcBef>
                <a:spcPts val="0"/>
              </a:spcBef>
              <a:spcAft>
                <a:spcPts val="0"/>
              </a:spcAft>
              <a:buSzPts val="1300"/>
              <a:buChar char="●"/>
            </a:pPr>
            <a:r>
              <a:rPr lang="en" u="sng">
                <a:solidFill>
                  <a:schemeClr val="hlink"/>
                </a:solidFill>
                <a:hlinkClick action="ppaction://hlinksldjump" r:id="rId24"/>
              </a:rPr>
              <a:t>Generics</a:t>
            </a:r>
            <a:endParaRPr/>
          </a:p>
          <a:p>
            <a:pPr indent="-311150" lvl="0" marL="457200" rtl="0">
              <a:spcBef>
                <a:spcPts val="0"/>
              </a:spcBef>
              <a:spcAft>
                <a:spcPts val="0"/>
              </a:spcAft>
              <a:buSzPts val="1300"/>
              <a:buChar char="●"/>
            </a:pPr>
            <a:r>
              <a:rPr lang="en" u="sng">
                <a:solidFill>
                  <a:schemeClr val="hlink"/>
                </a:solidFill>
                <a:hlinkClick action="ppaction://hlinksldjump" r:id="rId25"/>
              </a:rPr>
              <a:t>Automatic Reference Counting</a:t>
            </a:r>
            <a:endParaRPr/>
          </a:p>
          <a:p>
            <a:pPr indent="-311150" lvl="0" marL="457200" rtl="0">
              <a:spcBef>
                <a:spcPts val="0"/>
              </a:spcBef>
              <a:spcAft>
                <a:spcPts val="0"/>
              </a:spcAft>
              <a:buSzPts val="1300"/>
              <a:buChar char="●"/>
            </a:pPr>
            <a:r>
              <a:rPr lang="en" u="sng">
                <a:solidFill>
                  <a:schemeClr val="hlink"/>
                </a:solidFill>
                <a:hlinkClick action="ppaction://hlinksldjump" r:id="rId26"/>
              </a:rPr>
              <a:t>Memory Safety</a:t>
            </a:r>
            <a:endParaRPr/>
          </a:p>
          <a:p>
            <a:pPr indent="-311150" lvl="0" marL="457200" rtl="0">
              <a:spcBef>
                <a:spcPts val="0"/>
              </a:spcBef>
              <a:spcAft>
                <a:spcPts val="0"/>
              </a:spcAft>
              <a:buSzPts val="1300"/>
              <a:buChar char="●"/>
            </a:pPr>
            <a:r>
              <a:rPr lang="en" u="sng">
                <a:solidFill>
                  <a:schemeClr val="hlink"/>
                </a:solidFill>
                <a:hlinkClick action="ppaction://hlinksldjump" r:id="rId27"/>
              </a:rPr>
              <a:t>Access Control</a:t>
            </a:r>
            <a:endParaRPr/>
          </a:p>
          <a:p>
            <a:pPr indent="-311150" lvl="0" marL="457200" rtl="0">
              <a:spcBef>
                <a:spcPts val="0"/>
              </a:spcBef>
              <a:spcAft>
                <a:spcPts val="0"/>
              </a:spcAft>
              <a:buSzPts val="1300"/>
              <a:buChar char="●"/>
            </a:pPr>
            <a:r>
              <a:rPr lang="en" u="sng">
                <a:solidFill>
                  <a:schemeClr val="hlink"/>
                </a:solidFill>
                <a:hlinkClick action="ppaction://hlinksldjump" r:id="rId28"/>
              </a:rPr>
              <a:t>Advanced Operators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9" name="Shape 199"/>
        <p:cNvGrpSpPr/>
        <p:nvPr/>
      </p:nvGrpSpPr>
      <p:grpSpPr>
        <a:xfrm>
          <a:off x="0" y="0"/>
          <a:ext cx="0" cy="0"/>
          <a:chOff x="0" y="0"/>
          <a:chExt cx="0" cy="0"/>
        </a:xfrm>
      </p:grpSpPr>
      <p:sp>
        <p:nvSpPr>
          <p:cNvPr id="200" name="Shape 2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Tuples</a:t>
            </a:r>
            <a:endParaRPr/>
          </a:p>
        </p:txBody>
      </p:sp>
      <p:sp>
        <p:nvSpPr>
          <p:cNvPr id="201" name="Shape 20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i="1" lang="en">
                <a:solidFill>
                  <a:srgbClr val="333333"/>
                </a:solidFill>
              </a:rPr>
              <a:t>Tuples</a:t>
            </a:r>
            <a:r>
              <a:rPr lang="en">
                <a:solidFill>
                  <a:srgbClr val="333333"/>
                </a:solidFill>
                <a:highlight>
                  <a:srgbClr val="FFFFFF"/>
                </a:highlight>
              </a:rPr>
              <a:t> group multiple values into a single compound value</a:t>
            </a:r>
            <a:endParaRPr>
              <a:solidFill>
                <a:srgbClr val="333333"/>
              </a:solidFill>
              <a:highlight>
                <a:srgbClr val="FFFFFF"/>
              </a:highlight>
            </a:endParaRPr>
          </a:p>
          <a:p>
            <a:pPr indent="-311150" lvl="0" marL="457200" rtl="0">
              <a:spcBef>
                <a:spcPts val="0"/>
              </a:spcBef>
              <a:spcAft>
                <a:spcPts val="0"/>
              </a:spcAft>
              <a:buClr>
                <a:srgbClr val="333333"/>
              </a:buClr>
              <a:buSzPts val="1300"/>
              <a:buChar char="●"/>
            </a:pPr>
            <a:r>
              <a:rPr lang="en">
                <a:solidFill>
                  <a:srgbClr val="333333"/>
                </a:solidFill>
                <a:highlight>
                  <a:srgbClr val="FFFFFF"/>
                </a:highlight>
              </a:rPr>
              <a:t>Tuples are particularly useful as the return values of functions</a:t>
            </a:r>
            <a:endParaRPr>
              <a:solidFill>
                <a:srgbClr val="333333"/>
              </a:solidFill>
              <a:highlight>
                <a:srgbClr val="FFFFFF"/>
              </a:highlight>
            </a:endParaRPr>
          </a:p>
          <a:p>
            <a:pPr indent="0" lvl="0" marL="457200" marR="101600" rtl="0">
              <a:lnSpc>
                <a:spcPct val="100000"/>
              </a:lnSpc>
              <a:spcBef>
                <a:spcPts val="16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http404Error</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404</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"Not Found"</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http404Error is of type (Int, String), and equals (404, "Not Found")</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statusCode</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statusMessage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http404Error</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 status code is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statusCode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"The status code is 404"</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 status message is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statusMessage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"The status message is Not Found"</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2" name="Shape 1292"/>
        <p:cNvGrpSpPr/>
        <p:nvPr/>
      </p:nvGrpSpPr>
      <p:grpSpPr>
        <a:xfrm>
          <a:off x="0" y="0"/>
          <a:ext cx="0" cy="0"/>
          <a:chOff x="0" y="0"/>
          <a:chExt cx="0" cy="0"/>
        </a:xfrm>
      </p:grpSpPr>
      <p:sp>
        <p:nvSpPr>
          <p:cNvPr id="1293" name="Shape 12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294" name="Shape 1294"/>
          <p:cNvSpPr txBox="1"/>
          <p:nvPr>
            <p:ph idx="1" type="body"/>
          </p:nvPr>
        </p:nvSpPr>
        <p:spPr>
          <a:xfrm>
            <a:off x="729450" y="1968050"/>
            <a:ext cx="7688700" cy="29481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3F6E74"/>
                </a:solidFill>
                <a:latin typeface="Courier New"/>
                <a:ea typeface="Courier New"/>
                <a:cs typeface="Courier New"/>
                <a:sym typeface="Courier New"/>
              </a:rPr>
              <a:t>print</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manager</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importer</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filename</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the DataImporter instance for the importer property has now been created</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Prints "data.txt"</a:t>
            </a:r>
            <a:endParaRPr sz="1400">
              <a:solidFill>
                <a:srgbClr val="007400"/>
              </a:solidFill>
              <a:latin typeface="Courier New"/>
              <a:ea typeface="Courier New"/>
              <a:cs typeface="Courier New"/>
              <a:sym typeface="Courier New"/>
            </a:endParaRPr>
          </a:p>
          <a:p>
            <a:pPr indent="0" lvl="0" marL="457200" marR="101600" rtl="0">
              <a:lnSpc>
                <a:spcPct val="100000"/>
              </a:lnSpc>
              <a:spcBef>
                <a:spcPts val="700"/>
              </a:spcBef>
              <a:spcAft>
                <a:spcPts val="0"/>
              </a:spcAft>
              <a:buNone/>
            </a:pPr>
            <a:r>
              <a:t/>
            </a:r>
            <a:endParaRPr sz="1000">
              <a:solidFill>
                <a:srgbClr val="333333"/>
              </a:solidFill>
              <a:latin typeface="Courier New"/>
              <a:ea typeface="Courier New"/>
              <a:cs typeface="Courier New"/>
              <a:sym typeface="Courier New"/>
            </a:endParaRP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8" name="Shape 1298"/>
        <p:cNvGrpSpPr/>
        <p:nvPr/>
      </p:nvGrpSpPr>
      <p:grpSpPr>
        <a:xfrm>
          <a:off x="0" y="0"/>
          <a:ext cx="0" cy="0"/>
          <a:chOff x="0" y="0"/>
          <a:chExt cx="0" cy="0"/>
        </a:xfrm>
      </p:grpSpPr>
      <p:sp>
        <p:nvSpPr>
          <p:cNvPr id="1299" name="Shape 12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300" name="Shape 1300"/>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Stored Properties and Instance Variables</a:t>
            </a:r>
            <a:endParaRPr>
              <a:solidFill>
                <a:srgbClr val="333333"/>
              </a:solidFill>
            </a:endParaRPr>
          </a:p>
          <a:p>
            <a:pPr indent="-298450" lvl="1" marL="914400" rtl="0">
              <a:lnSpc>
                <a:spcPct val="100000"/>
              </a:lnSpc>
              <a:spcBef>
                <a:spcPts val="0"/>
              </a:spcBef>
              <a:spcAft>
                <a:spcPts val="0"/>
              </a:spcAft>
              <a:buClr>
                <a:srgbClr val="333333"/>
              </a:buClr>
              <a:buSzPts val="1100"/>
              <a:buChar char="○"/>
            </a:pPr>
            <a:r>
              <a:rPr lang="en">
                <a:solidFill>
                  <a:srgbClr val="333333"/>
                </a:solidFill>
                <a:highlight>
                  <a:srgbClr val="FFFFFF"/>
                </a:highlight>
              </a:rPr>
              <a:t>Objective-C : provides </a:t>
            </a:r>
            <a:r>
              <a:rPr i="1" lang="en">
                <a:solidFill>
                  <a:srgbClr val="333333"/>
                </a:solidFill>
              </a:rPr>
              <a:t>two</a:t>
            </a:r>
            <a:r>
              <a:rPr lang="en">
                <a:solidFill>
                  <a:srgbClr val="333333"/>
                </a:solidFill>
                <a:highlight>
                  <a:srgbClr val="FFFFFF"/>
                </a:highlight>
              </a:rPr>
              <a:t> ways to store values and references as part of a class instance.</a:t>
            </a:r>
            <a:endParaRPr>
              <a:solidFill>
                <a:srgbClr val="333333"/>
              </a:solidFill>
              <a:highlight>
                <a:srgbClr val="FFFFFF"/>
              </a:highlight>
            </a:endParaRPr>
          </a:p>
          <a:p>
            <a:pPr indent="-298450" lvl="1" marL="914400" rtl="0">
              <a:lnSpc>
                <a:spcPct val="100000"/>
              </a:lnSpc>
              <a:spcBef>
                <a:spcPts val="0"/>
              </a:spcBef>
              <a:spcAft>
                <a:spcPts val="0"/>
              </a:spcAft>
              <a:buClr>
                <a:srgbClr val="333333"/>
              </a:buClr>
              <a:buSzPts val="1100"/>
              <a:buChar char="○"/>
            </a:pPr>
            <a:r>
              <a:rPr lang="en">
                <a:solidFill>
                  <a:srgbClr val="333333"/>
                </a:solidFill>
                <a:highlight>
                  <a:srgbClr val="FFFFFF"/>
                </a:highlight>
              </a:rPr>
              <a:t>Swift : A Swift property does not have a corresponding instance variable, and the backing store for a property is not accessed directly</a:t>
            </a:r>
            <a:endParaRPr>
              <a:solidFill>
                <a:srgbClr val="333333"/>
              </a:solidFill>
              <a:highlight>
                <a:srgbClr val="FFFFFF"/>
              </a:highlight>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04" name="Shape 1304"/>
        <p:cNvGrpSpPr/>
        <p:nvPr/>
      </p:nvGrpSpPr>
      <p:grpSpPr>
        <a:xfrm>
          <a:off x="0" y="0"/>
          <a:ext cx="0" cy="0"/>
          <a:chOff x="0" y="0"/>
          <a:chExt cx="0" cy="0"/>
        </a:xfrm>
      </p:grpSpPr>
      <p:sp>
        <p:nvSpPr>
          <p:cNvPr id="1305" name="Shape 13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Computed</a:t>
            </a:r>
            <a:r>
              <a:rPr lang="en">
                <a:solidFill>
                  <a:srgbClr val="333333"/>
                </a:solidFill>
              </a:rPr>
              <a:t> Properties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306" name="Shape 130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struct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Point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0.0</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struct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width</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height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0.0</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struct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Rect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origin</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Point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center</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Point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get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centerX</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origin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width</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centerY</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origin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height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Point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centerX</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centerY</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10" name="Shape 1310"/>
        <p:cNvGrpSpPr/>
        <p:nvPr/>
      </p:nvGrpSpPr>
      <p:grpSpPr>
        <a:xfrm>
          <a:off x="0" y="0"/>
          <a:ext cx="0" cy="0"/>
          <a:chOff x="0" y="0"/>
          <a:chExt cx="0" cy="0"/>
        </a:xfrm>
      </p:grpSpPr>
      <p:sp>
        <p:nvSpPr>
          <p:cNvPr id="1311" name="Shape 13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312" name="Shape 1312"/>
          <p:cNvSpPr txBox="1"/>
          <p:nvPr>
            <p:ph idx="1" type="body"/>
          </p:nvPr>
        </p:nvSpPr>
        <p:spPr>
          <a:xfrm>
            <a:off x="729450" y="1412650"/>
            <a:ext cx="7688700" cy="35037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set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newCenter</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origin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newCenter</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width</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origin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newCenter</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height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square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Rect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origin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Point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0.0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0.0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width</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10.0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height</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10.0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initialSquareCenter</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square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center</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square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center</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Point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15.0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15.0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"square.origin is now at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square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origin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square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origin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"square.origin is now at (10.0, 10.0)"</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311150" lvl="0" marL="457200" rtl="0">
              <a:lnSpc>
                <a:spcPct val="100000"/>
              </a:lnSpc>
              <a:spcBef>
                <a:spcPts val="0"/>
              </a:spcBef>
              <a:spcAft>
                <a:spcPts val="0"/>
              </a:spcAft>
              <a:buClr>
                <a:srgbClr val="333333"/>
              </a:buClr>
              <a:buSzPts val="1300"/>
              <a:buFont typeface="Courier New"/>
              <a:buChar char="●"/>
            </a:pPr>
            <a:r>
              <a:rPr lang="en">
                <a:solidFill>
                  <a:srgbClr val="666666"/>
                </a:solidFill>
              </a:rPr>
              <a:t>Point</a:t>
            </a:r>
            <a:r>
              <a:rPr lang="en">
                <a:solidFill>
                  <a:srgbClr val="333333"/>
                </a:solidFill>
              </a:rPr>
              <a:t> encapsulates the x- and y-coordinate of a point.</a:t>
            </a:r>
            <a:endParaRPr>
              <a:solidFill>
                <a:srgbClr val="333333"/>
              </a:solidFill>
            </a:endParaRPr>
          </a:p>
          <a:p>
            <a:pPr indent="-311150" lvl="0" marL="457200" rtl="0">
              <a:spcBef>
                <a:spcPts val="0"/>
              </a:spcBef>
              <a:spcAft>
                <a:spcPts val="0"/>
              </a:spcAft>
              <a:buClr>
                <a:srgbClr val="333333"/>
              </a:buClr>
              <a:buSzPts val="1300"/>
              <a:buFont typeface="Arial"/>
              <a:buChar char="●"/>
            </a:pPr>
            <a:r>
              <a:rPr lang="en">
                <a:solidFill>
                  <a:srgbClr val="666666"/>
                </a:solidFill>
              </a:rPr>
              <a:t>Size</a:t>
            </a:r>
            <a:r>
              <a:rPr lang="en">
                <a:solidFill>
                  <a:srgbClr val="333333"/>
                </a:solidFill>
              </a:rPr>
              <a:t> encapsulates a </a:t>
            </a:r>
            <a:r>
              <a:rPr lang="en">
                <a:solidFill>
                  <a:srgbClr val="666666"/>
                </a:solidFill>
              </a:rPr>
              <a:t>width</a:t>
            </a:r>
            <a:r>
              <a:rPr lang="en">
                <a:solidFill>
                  <a:srgbClr val="333333"/>
                </a:solidFill>
              </a:rPr>
              <a:t> and a </a:t>
            </a:r>
            <a:r>
              <a:rPr lang="en">
                <a:solidFill>
                  <a:srgbClr val="666666"/>
                </a:solidFill>
              </a:rPr>
              <a:t>height</a:t>
            </a:r>
            <a:r>
              <a:rPr lang="en">
                <a:solidFill>
                  <a:srgbClr val="333333"/>
                </a:solidFill>
              </a:rPr>
              <a:t>.</a:t>
            </a:r>
            <a:endParaRPr>
              <a:solidFill>
                <a:srgbClr val="333333"/>
              </a:solidFill>
            </a:endParaRPr>
          </a:p>
          <a:p>
            <a:pPr indent="-311150" lvl="0" marL="457200" rtl="0">
              <a:spcBef>
                <a:spcPts val="0"/>
              </a:spcBef>
              <a:spcAft>
                <a:spcPts val="0"/>
              </a:spcAft>
              <a:buClr>
                <a:srgbClr val="333333"/>
              </a:buClr>
              <a:buSzPts val="1300"/>
              <a:buFont typeface="Arial"/>
              <a:buChar char="●"/>
            </a:pPr>
            <a:r>
              <a:rPr lang="en">
                <a:solidFill>
                  <a:srgbClr val="666666"/>
                </a:solidFill>
              </a:rPr>
              <a:t>Rect</a:t>
            </a:r>
            <a:r>
              <a:rPr lang="en">
                <a:solidFill>
                  <a:srgbClr val="333333"/>
                </a:solidFill>
              </a:rPr>
              <a:t> defines a rectangle by an origin point and a size.</a:t>
            </a:r>
            <a:endParaRPr>
              <a:solidFill>
                <a:srgbClr val="333333"/>
              </a:solidFill>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16" name="Shape 1316"/>
        <p:cNvGrpSpPr/>
        <p:nvPr/>
      </p:nvGrpSpPr>
      <p:grpSpPr>
        <a:xfrm>
          <a:off x="0" y="0"/>
          <a:ext cx="0" cy="0"/>
          <a:chOff x="0" y="0"/>
          <a:chExt cx="0" cy="0"/>
        </a:xfrm>
      </p:grpSpPr>
      <p:sp>
        <p:nvSpPr>
          <p:cNvPr id="1317" name="Shape 13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318" name="Shape 1318"/>
          <p:cNvSpPr txBox="1"/>
          <p:nvPr>
            <p:ph idx="1" type="body"/>
          </p:nvPr>
        </p:nvSpPr>
        <p:spPr>
          <a:xfrm>
            <a:off x="729450" y="1412650"/>
            <a:ext cx="7688700" cy="3503700"/>
          </a:xfrm>
          <a:prstGeom prst="rect">
            <a:avLst/>
          </a:prstGeom>
        </p:spPr>
        <p:txBody>
          <a:bodyPr anchorCtr="0" anchor="t" bIns="91425" lIns="91425" spcFirstLastPara="1" rIns="91425" wrap="square" tIns="91425">
            <a:noAutofit/>
          </a:bodyPr>
          <a:lstStyle/>
          <a:p>
            <a:pPr indent="0" lvl="0" marL="0" rtl="0">
              <a:spcBef>
                <a:spcPts val="1100"/>
              </a:spcBef>
              <a:spcAft>
                <a:spcPts val="1100"/>
              </a:spcAft>
              <a:buNone/>
            </a:pPr>
            <a:r>
              <a:t/>
            </a:r>
            <a:endParaRPr>
              <a:solidFill>
                <a:srgbClr val="333333"/>
              </a:solidFill>
            </a:endParaRPr>
          </a:p>
        </p:txBody>
      </p:sp>
      <p:pic>
        <p:nvPicPr>
          <p:cNvPr id="1319" name="Shape 1319"/>
          <p:cNvPicPr preferRelativeResize="0"/>
          <p:nvPr/>
        </p:nvPicPr>
        <p:blipFill>
          <a:blip r:embed="rId3">
            <a:alphaModFix/>
          </a:blip>
          <a:stretch>
            <a:fillRect/>
          </a:stretch>
        </p:blipFill>
        <p:spPr>
          <a:xfrm>
            <a:off x="2859124" y="1456025"/>
            <a:ext cx="3425751" cy="34169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23" name="Shape 1323"/>
        <p:cNvGrpSpPr/>
        <p:nvPr/>
      </p:nvGrpSpPr>
      <p:grpSpPr>
        <a:xfrm>
          <a:off x="0" y="0"/>
          <a:ext cx="0" cy="0"/>
          <a:chOff x="0" y="0"/>
          <a:chExt cx="0" cy="0"/>
        </a:xfrm>
      </p:grpSpPr>
      <p:sp>
        <p:nvSpPr>
          <p:cNvPr id="1324" name="Shape 13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325" name="Shape 132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04800" lvl="0" marL="457200" rtl="0">
              <a:lnSpc>
                <a:spcPct val="100000"/>
              </a:lnSpc>
              <a:spcBef>
                <a:spcPts val="0"/>
              </a:spcBef>
              <a:spcAft>
                <a:spcPts val="0"/>
              </a:spcAft>
              <a:buClr>
                <a:srgbClr val="333333"/>
              </a:buClr>
              <a:buSzPts val="1200"/>
              <a:buFont typeface="Courier New"/>
              <a:buChar char="●"/>
            </a:pPr>
            <a:r>
              <a:rPr lang="en" sz="1200">
                <a:solidFill>
                  <a:srgbClr val="333333"/>
                </a:solidFill>
                <a:latin typeface="Courier New"/>
                <a:ea typeface="Courier New"/>
                <a:cs typeface="Courier New"/>
                <a:sym typeface="Courier New"/>
              </a:rPr>
              <a:t>Shorthand Setter Declaration</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700"/>
              </a:spcBef>
              <a:spcAft>
                <a:spcPts val="0"/>
              </a:spcAft>
              <a:buNone/>
            </a:pPr>
            <a:r>
              <a:rPr lang="en" sz="1000">
                <a:solidFill>
                  <a:srgbClr val="AA0D91"/>
                </a:solidFill>
                <a:latin typeface="Courier New"/>
                <a:ea typeface="Courier New"/>
                <a:cs typeface="Courier New"/>
                <a:sym typeface="Courier New"/>
              </a:rPr>
              <a:t>struct</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AlternativeRect</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var</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origin</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Point</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var</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size</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Size</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var</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center</a:t>
            </a:r>
            <a:r>
              <a:rPr lang="en" sz="1000">
                <a:solidFill>
                  <a:srgbClr val="333333"/>
                </a:solidFill>
                <a:latin typeface="Courier New"/>
                <a:ea typeface="Courier New"/>
                <a:cs typeface="Courier New"/>
                <a:sym typeface="Courier New"/>
              </a:rPr>
              <a:t>: </a:t>
            </a:r>
            <a:r>
              <a:rPr lang="en" sz="1000">
                <a:solidFill>
                  <a:srgbClr val="5C2699"/>
                </a:solidFill>
                <a:latin typeface="Courier New"/>
                <a:ea typeface="Courier New"/>
                <a:cs typeface="Courier New"/>
                <a:sym typeface="Courier New"/>
              </a:rPr>
              <a:t>Point</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get</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let</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centerX</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origin</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x</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size</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width</a:t>
            </a:r>
            <a:r>
              <a:rPr lang="en" sz="1000">
                <a:solidFill>
                  <a:srgbClr val="333333"/>
                </a:solidFill>
                <a:latin typeface="Courier New"/>
                <a:ea typeface="Courier New"/>
                <a:cs typeface="Courier New"/>
                <a:sym typeface="Courier New"/>
              </a:rPr>
              <a:t> / </a:t>
            </a:r>
            <a:r>
              <a:rPr lang="en" sz="1000">
                <a:solidFill>
                  <a:srgbClr val="1C00CF"/>
                </a:solidFill>
                <a:latin typeface="Courier New"/>
                <a:ea typeface="Courier New"/>
                <a:cs typeface="Courier New"/>
                <a:sym typeface="Courier New"/>
              </a:rPr>
              <a:t>2</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let</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centerY</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origin</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y</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size</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height</a:t>
            </a:r>
            <a:r>
              <a:rPr lang="en" sz="1000">
                <a:solidFill>
                  <a:srgbClr val="333333"/>
                </a:solidFill>
                <a:latin typeface="Courier New"/>
                <a:ea typeface="Courier New"/>
                <a:cs typeface="Courier New"/>
                <a:sym typeface="Courier New"/>
              </a:rPr>
              <a:t> / </a:t>
            </a:r>
            <a:r>
              <a:rPr lang="en" sz="1000">
                <a:solidFill>
                  <a:srgbClr val="1C00CF"/>
                </a:solidFill>
                <a:latin typeface="Courier New"/>
                <a:ea typeface="Courier New"/>
                <a:cs typeface="Courier New"/>
                <a:sym typeface="Courier New"/>
              </a:rPr>
              <a:t>2</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return</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Point</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x</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centerX</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y</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centerY</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set</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origin</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x</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newValue</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x</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size</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width</a:t>
            </a:r>
            <a:r>
              <a:rPr lang="en" sz="1000">
                <a:solidFill>
                  <a:srgbClr val="333333"/>
                </a:solidFill>
                <a:latin typeface="Courier New"/>
                <a:ea typeface="Courier New"/>
                <a:cs typeface="Courier New"/>
                <a:sym typeface="Courier New"/>
              </a:rPr>
              <a:t> / </a:t>
            </a:r>
            <a:r>
              <a:rPr lang="en" sz="1000">
                <a:solidFill>
                  <a:srgbClr val="1C00CF"/>
                </a:solidFill>
                <a:latin typeface="Courier New"/>
                <a:ea typeface="Courier New"/>
                <a:cs typeface="Courier New"/>
                <a:sym typeface="Courier New"/>
              </a:rPr>
              <a:t>2</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origin</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y</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newValue</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y</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size</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height</a:t>
            </a:r>
            <a:r>
              <a:rPr lang="en" sz="1000">
                <a:solidFill>
                  <a:srgbClr val="333333"/>
                </a:solidFill>
                <a:latin typeface="Courier New"/>
                <a:ea typeface="Courier New"/>
                <a:cs typeface="Courier New"/>
                <a:sym typeface="Courier New"/>
              </a:rPr>
              <a:t> / </a:t>
            </a:r>
            <a:r>
              <a:rPr lang="en" sz="1000">
                <a:solidFill>
                  <a:srgbClr val="1C00CF"/>
                </a:solidFill>
                <a:latin typeface="Courier New"/>
                <a:ea typeface="Courier New"/>
                <a:cs typeface="Courier New"/>
                <a:sym typeface="Courier New"/>
              </a:rPr>
              <a:t>2</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a:t>
            </a:r>
            <a:endParaRPr sz="1000">
              <a:solidFill>
                <a:srgbClr val="007400"/>
              </a:solidFill>
              <a:latin typeface="Courier New"/>
              <a:ea typeface="Courier New"/>
              <a:cs typeface="Courier New"/>
              <a:sym typeface="Courier New"/>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29" name="Shape 1329"/>
        <p:cNvGrpSpPr/>
        <p:nvPr/>
      </p:nvGrpSpPr>
      <p:grpSpPr>
        <a:xfrm>
          <a:off x="0" y="0"/>
          <a:ext cx="0" cy="0"/>
          <a:chOff x="0" y="0"/>
          <a:chExt cx="0" cy="0"/>
        </a:xfrm>
      </p:grpSpPr>
      <p:sp>
        <p:nvSpPr>
          <p:cNvPr id="1330" name="Shape 13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331" name="Shape 133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Read-Only Computed Properties</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struct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Cuboid</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width</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height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depth</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0.0</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volume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Double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width</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height</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depth</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fourByFiveByTwo</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Cuboid</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width</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4.0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height</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5.0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depth</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2.0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 volume of fourByFiveByTwo is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fourByFiveByTwo</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volume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"the volume of fourByFiveByTwo is 40.0"</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5" name="Shape 1335"/>
        <p:cNvGrpSpPr/>
        <p:nvPr/>
      </p:nvGrpSpPr>
      <p:grpSpPr>
        <a:xfrm>
          <a:off x="0" y="0"/>
          <a:ext cx="0" cy="0"/>
          <a:chOff x="0" y="0"/>
          <a:chExt cx="0" cy="0"/>
        </a:xfrm>
      </p:grpSpPr>
      <p:sp>
        <p:nvSpPr>
          <p:cNvPr id="1336" name="Shape 13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Property Observers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337" name="Shape 1337"/>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You can add property observers to any stored properties you define, except for lazy stored properties.</a:t>
            </a:r>
            <a:endParaRPr>
              <a:solidFill>
                <a:srgbClr val="333333"/>
              </a:solidFill>
              <a:highlight>
                <a:srgbClr val="FFFFFF"/>
              </a:highlight>
            </a:endParaRPr>
          </a:p>
          <a:p>
            <a:pPr indent="-311150" lvl="0" marL="457200" rtl="0">
              <a:spcBef>
                <a:spcPts val="0"/>
              </a:spcBef>
              <a:spcAft>
                <a:spcPts val="0"/>
              </a:spcAft>
              <a:buClr>
                <a:srgbClr val="333333"/>
              </a:buClr>
              <a:buSzPts val="1300"/>
              <a:buFont typeface="Arial"/>
              <a:buChar char="●"/>
            </a:pPr>
            <a:r>
              <a:rPr lang="en">
                <a:solidFill>
                  <a:srgbClr val="666666"/>
                </a:solidFill>
              </a:rPr>
              <a:t>willSet</a:t>
            </a:r>
            <a:r>
              <a:rPr lang="en">
                <a:solidFill>
                  <a:srgbClr val="333333"/>
                </a:solidFill>
              </a:rPr>
              <a:t> is called just before the value is stored.</a:t>
            </a:r>
            <a:endParaRPr>
              <a:solidFill>
                <a:srgbClr val="333333"/>
              </a:solidFill>
            </a:endParaRPr>
          </a:p>
          <a:p>
            <a:pPr indent="-311150" lvl="0" marL="457200" rtl="0">
              <a:spcBef>
                <a:spcPts val="0"/>
              </a:spcBef>
              <a:spcAft>
                <a:spcPts val="0"/>
              </a:spcAft>
              <a:buClr>
                <a:srgbClr val="333333"/>
              </a:buClr>
              <a:buSzPts val="1300"/>
              <a:buFont typeface="Arial"/>
              <a:buChar char="●"/>
            </a:pPr>
            <a:r>
              <a:rPr lang="en">
                <a:solidFill>
                  <a:srgbClr val="666666"/>
                </a:solidFill>
              </a:rPr>
              <a:t>didSet</a:t>
            </a:r>
            <a:r>
              <a:rPr lang="en">
                <a:solidFill>
                  <a:srgbClr val="333333"/>
                </a:solidFill>
              </a:rPr>
              <a:t> is called immediately after the new value is stored.</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1" name="Shape 1341"/>
        <p:cNvGrpSpPr/>
        <p:nvPr/>
      </p:nvGrpSpPr>
      <p:grpSpPr>
        <a:xfrm>
          <a:off x="0" y="0"/>
          <a:ext cx="0" cy="0"/>
          <a:chOff x="0" y="0"/>
          <a:chExt cx="0" cy="0"/>
        </a:xfrm>
      </p:grpSpPr>
      <p:sp>
        <p:nvSpPr>
          <p:cNvPr id="1342" name="Shape 13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343" name="Shape 1343"/>
          <p:cNvSpPr txBox="1"/>
          <p:nvPr>
            <p:ph idx="1" type="body"/>
          </p:nvPr>
        </p:nvSpPr>
        <p:spPr>
          <a:xfrm>
            <a:off x="729450" y="1376425"/>
            <a:ext cx="7688700" cy="35400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000">
                <a:solidFill>
                  <a:srgbClr val="AA0D91"/>
                </a:solidFill>
                <a:latin typeface="Courier New"/>
                <a:ea typeface="Courier New"/>
                <a:cs typeface="Courier New"/>
                <a:sym typeface="Courier New"/>
              </a:rPr>
              <a:t>class</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StepCounter</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var</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totalSteps</a:t>
            </a:r>
            <a:r>
              <a:rPr lang="en" sz="1000">
                <a:solidFill>
                  <a:srgbClr val="333333"/>
                </a:solidFill>
                <a:latin typeface="Courier New"/>
                <a:ea typeface="Courier New"/>
                <a:cs typeface="Courier New"/>
                <a:sym typeface="Courier New"/>
              </a:rPr>
              <a:t>: </a:t>
            </a:r>
            <a:r>
              <a:rPr lang="en" sz="1000">
                <a:solidFill>
                  <a:srgbClr val="5C2699"/>
                </a:solidFill>
                <a:latin typeface="Courier New"/>
                <a:ea typeface="Courier New"/>
                <a:cs typeface="Courier New"/>
                <a:sym typeface="Courier New"/>
              </a:rPr>
              <a:t>Int</a:t>
            </a:r>
            <a:r>
              <a:rPr lang="en" sz="1000">
                <a:solidFill>
                  <a:srgbClr val="333333"/>
                </a:solidFill>
                <a:latin typeface="Courier New"/>
                <a:ea typeface="Courier New"/>
                <a:cs typeface="Courier New"/>
                <a:sym typeface="Courier New"/>
              </a:rPr>
              <a:t> = </a:t>
            </a:r>
            <a:r>
              <a:rPr lang="en" sz="1000">
                <a:solidFill>
                  <a:srgbClr val="1C00CF"/>
                </a:solidFill>
                <a:latin typeface="Courier New"/>
                <a:ea typeface="Courier New"/>
                <a:cs typeface="Courier New"/>
                <a:sym typeface="Courier New"/>
              </a:rPr>
              <a:t>0</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willSet</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newTotalSteps</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print</a:t>
            </a:r>
            <a:r>
              <a:rPr lang="en" sz="1000">
                <a:solidFill>
                  <a:srgbClr val="333333"/>
                </a:solidFill>
                <a:latin typeface="Courier New"/>
                <a:ea typeface="Courier New"/>
                <a:cs typeface="Courier New"/>
                <a:sym typeface="Courier New"/>
              </a:rPr>
              <a:t>(</a:t>
            </a:r>
            <a:r>
              <a:rPr lang="en" sz="1000">
                <a:solidFill>
                  <a:srgbClr val="C41A16"/>
                </a:solidFill>
                <a:latin typeface="Courier New"/>
                <a:ea typeface="Courier New"/>
                <a:cs typeface="Courier New"/>
                <a:sym typeface="Courier New"/>
              </a:rPr>
              <a:t>"About to set totalSteps to </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newTotalSteps</a:t>
            </a:r>
            <a:r>
              <a:rPr lang="en" sz="1000">
                <a:solidFill>
                  <a:srgbClr val="333333"/>
                </a:solidFill>
                <a:latin typeface="Courier New"/>
                <a:ea typeface="Courier New"/>
                <a:cs typeface="Courier New"/>
                <a:sym typeface="Courier New"/>
              </a:rPr>
              <a:t>)</a:t>
            </a:r>
            <a:r>
              <a:rPr lang="en" sz="1000">
                <a:solidFill>
                  <a:srgbClr val="C41A16"/>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didSet</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if</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totalSteps</a:t>
            </a:r>
            <a:r>
              <a:rPr lang="en" sz="1000">
                <a:solidFill>
                  <a:srgbClr val="333333"/>
                </a:solidFill>
                <a:latin typeface="Courier New"/>
                <a:ea typeface="Courier New"/>
                <a:cs typeface="Courier New"/>
                <a:sym typeface="Courier New"/>
              </a:rPr>
              <a:t> &gt; </a:t>
            </a:r>
            <a:r>
              <a:rPr lang="en" sz="1000">
                <a:solidFill>
                  <a:srgbClr val="3F6E74"/>
                </a:solidFill>
                <a:latin typeface="Courier New"/>
                <a:ea typeface="Courier New"/>
                <a:cs typeface="Courier New"/>
                <a:sym typeface="Courier New"/>
              </a:rPr>
              <a:t>oldValue</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print</a:t>
            </a:r>
            <a:r>
              <a:rPr lang="en" sz="1000">
                <a:solidFill>
                  <a:srgbClr val="333333"/>
                </a:solidFill>
                <a:latin typeface="Courier New"/>
                <a:ea typeface="Courier New"/>
                <a:cs typeface="Courier New"/>
                <a:sym typeface="Courier New"/>
              </a:rPr>
              <a:t>(</a:t>
            </a:r>
            <a:r>
              <a:rPr lang="en" sz="1000">
                <a:solidFill>
                  <a:srgbClr val="C41A16"/>
                </a:solidFill>
                <a:latin typeface="Courier New"/>
                <a:ea typeface="Courier New"/>
                <a:cs typeface="Courier New"/>
                <a:sym typeface="Courier New"/>
              </a:rPr>
              <a:t>"Added </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totalSteps</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oldValue</a:t>
            </a:r>
            <a:r>
              <a:rPr lang="en" sz="1000">
                <a:solidFill>
                  <a:srgbClr val="333333"/>
                </a:solidFill>
                <a:latin typeface="Courier New"/>
                <a:ea typeface="Courier New"/>
                <a:cs typeface="Courier New"/>
                <a:sym typeface="Courier New"/>
              </a:rPr>
              <a:t>)</a:t>
            </a:r>
            <a:r>
              <a:rPr lang="en" sz="1000">
                <a:solidFill>
                  <a:srgbClr val="C41A16"/>
                </a:solidFill>
                <a:latin typeface="Courier New"/>
                <a:ea typeface="Courier New"/>
                <a:cs typeface="Courier New"/>
                <a:sym typeface="Courier New"/>
              </a:rPr>
              <a:t> steps"</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AA0D91"/>
                </a:solidFill>
                <a:latin typeface="Courier New"/>
                <a:ea typeface="Courier New"/>
                <a:cs typeface="Courier New"/>
                <a:sym typeface="Courier New"/>
              </a:rPr>
              <a:t>let</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stepCounter</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StepCounter</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F6E74"/>
                </a:solidFill>
                <a:latin typeface="Courier New"/>
                <a:ea typeface="Courier New"/>
                <a:cs typeface="Courier New"/>
                <a:sym typeface="Courier New"/>
              </a:rPr>
              <a:t>stepCounter</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totalSteps</a:t>
            </a:r>
            <a:r>
              <a:rPr lang="en" sz="1000">
                <a:solidFill>
                  <a:srgbClr val="333333"/>
                </a:solidFill>
                <a:latin typeface="Courier New"/>
                <a:ea typeface="Courier New"/>
                <a:cs typeface="Courier New"/>
                <a:sym typeface="Courier New"/>
              </a:rPr>
              <a:t> = </a:t>
            </a:r>
            <a:r>
              <a:rPr lang="en" sz="1000">
                <a:solidFill>
                  <a:srgbClr val="1C00CF"/>
                </a:solidFill>
                <a:latin typeface="Courier New"/>
                <a:ea typeface="Courier New"/>
                <a:cs typeface="Courier New"/>
                <a:sym typeface="Courier New"/>
              </a:rPr>
              <a:t>200</a:t>
            </a:r>
            <a:br>
              <a:rPr lang="en" sz="1000">
                <a:solidFill>
                  <a:srgbClr val="333333"/>
                </a:solidFill>
                <a:latin typeface="Courier New"/>
                <a:ea typeface="Courier New"/>
                <a:cs typeface="Courier New"/>
                <a:sym typeface="Courier New"/>
              </a:rPr>
            </a:br>
            <a:r>
              <a:rPr lang="en" sz="1000">
                <a:solidFill>
                  <a:srgbClr val="007400"/>
                </a:solidFill>
                <a:latin typeface="Courier New"/>
                <a:ea typeface="Courier New"/>
                <a:cs typeface="Courier New"/>
                <a:sym typeface="Courier New"/>
              </a:rPr>
              <a:t>// About to set totalSteps to 200</a:t>
            </a:r>
            <a:br>
              <a:rPr lang="en" sz="1000">
                <a:solidFill>
                  <a:srgbClr val="333333"/>
                </a:solidFill>
                <a:latin typeface="Courier New"/>
                <a:ea typeface="Courier New"/>
                <a:cs typeface="Courier New"/>
                <a:sym typeface="Courier New"/>
              </a:rPr>
            </a:br>
            <a:r>
              <a:rPr lang="en" sz="1000">
                <a:solidFill>
                  <a:srgbClr val="007400"/>
                </a:solidFill>
                <a:latin typeface="Courier New"/>
                <a:ea typeface="Courier New"/>
                <a:cs typeface="Courier New"/>
                <a:sym typeface="Courier New"/>
              </a:rPr>
              <a:t>// Added 200 steps</a:t>
            </a:r>
            <a:br>
              <a:rPr lang="en" sz="1000">
                <a:solidFill>
                  <a:srgbClr val="333333"/>
                </a:solidFill>
                <a:latin typeface="Courier New"/>
                <a:ea typeface="Courier New"/>
                <a:cs typeface="Courier New"/>
                <a:sym typeface="Courier New"/>
              </a:rPr>
            </a:br>
            <a:r>
              <a:rPr lang="en" sz="1000">
                <a:solidFill>
                  <a:srgbClr val="3F6E74"/>
                </a:solidFill>
                <a:latin typeface="Courier New"/>
                <a:ea typeface="Courier New"/>
                <a:cs typeface="Courier New"/>
                <a:sym typeface="Courier New"/>
              </a:rPr>
              <a:t>stepCounter</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totalSteps</a:t>
            </a:r>
            <a:r>
              <a:rPr lang="en" sz="1000">
                <a:solidFill>
                  <a:srgbClr val="333333"/>
                </a:solidFill>
                <a:latin typeface="Courier New"/>
                <a:ea typeface="Courier New"/>
                <a:cs typeface="Courier New"/>
                <a:sym typeface="Courier New"/>
              </a:rPr>
              <a:t> = </a:t>
            </a:r>
            <a:r>
              <a:rPr lang="en" sz="1000">
                <a:solidFill>
                  <a:srgbClr val="1C00CF"/>
                </a:solidFill>
                <a:latin typeface="Courier New"/>
                <a:ea typeface="Courier New"/>
                <a:cs typeface="Courier New"/>
                <a:sym typeface="Courier New"/>
              </a:rPr>
              <a:t>360</a:t>
            </a:r>
            <a:br>
              <a:rPr lang="en" sz="1000">
                <a:solidFill>
                  <a:srgbClr val="333333"/>
                </a:solidFill>
                <a:latin typeface="Courier New"/>
                <a:ea typeface="Courier New"/>
                <a:cs typeface="Courier New"/>
                <a:sym typeface="Courier New"/>
              </a:rPr>
            </a:br>
            <a:r>
              <a:rPr lang="en" sz="1000">
                <a:solidFill>
                  <a:srgbClr val="007400"/>
                </a:solidFill>
                <a:latin typeface="Courier New"/>
                <a:ea typeface="Courier New"/>
                <a:cs typeface="Courier New"/>
                <a:sym typeface="Courier New"/>
              </a:rPr>
              <a:t>// About to set totalSteps to 360</a:t>
            </a:r>
            <a:br>
              <a:rPr lang="en" sz="1000">
                <a:solidFill>
                  <a:srgbClr val="333333"/>
                </a:solidFill>
                <a:latin typeface="Courier New"/>
                <a:ea typeface="Courier New"/>
                <a:cs typeface="Courier New"/>
                <a:sym typeface="Courier New"/>
              </a:rPr>
            </a:br>
            <a:r>
              <a:rPr lang="en" sz="1000">
                <a:solidFill>
                  <a:srgbClr val="007400"/>
                </a:solidFill>
                <a:latin typeface="Courier New"/>
                <a:ea typeface="Courier New"/>
                <a:cs typeface="Courier New"/>
                <a:sym typeface="Courier New"/>
              </a:rPr>
              <a:t>// Added 160 steps</a:t>
            </a:r>
            <a:br>
              <a:rPr lang="en" sz="1000">
                <a:solidFill>
                  <a:srgbClr val="333333"/>
                </a:solidFill>
                <a:latin typeface="Courier New"/>
                <a:ea typeface="Courier New"/>
                <a:cs typeface="Courier New"/>
                <a:sym typeface="Courier New"/>
              </a:rPr>
            </a:br>
            <a:r>
              <a:rPr lang="en" sz="1000">
                <a:solidFill>
                  <a:srgbClr val="3F6E74"/>
                </a:solidFill>
                <a:latin typeface="Courier New"/>
                <a:ea typeface="Courier New"/>
                <a:cs typeface="Courier New"/>
                <a:sym typeface="Courier New"/>
              </a:rPr>
              <a:t>stepCounter</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totalSteps</a:t>
            </a:r>
            <a:r>
              <a:rPr lang="en" sz="1000">
                <a:solidFill>
                  <a:srgbClr val="333333"/>
                </a:solidFill>
                <a:latin typeface="Courier New"/>
                <a:ea typeface="Courier New"/>
                <a:cs typeface="Courier New"/>
                <a:sym typeface="Courier New"/>
              </a:rPr>
              <a:t> = </a:t>
            </a:r>
            <a:r>
              <a:rPr lang="en" sz="1000">
                <a:solidFill>
                  <a:srgbClr val="1C00CF"/>
                </a:solidFill>
                <a:latin typeface="Courier New"/>
                <a:ea typeface="Courier New"/>
                <a:cs typeface="Courier New"/>
                <a:sym typeface="Courier New"/>
              </a:rPr>
              <a:t>896</a:t>
            </a:r>
            <a:br>
              <a:rPr lang="en" sz="1000">
                <a:solidFill>
                  <a:srgbClr val="333333"/>
                </a:solidFill>
                <a:latin typeface="Courier New"/>
                <a:ea typeface="Courier New"/>
                <a:cs typeface="Courier New"/>
                <a:sym typeface="Courier New"/>
              </a:rPr>
            </a:br>
            <a:r>
              <a:rPr lang="en" sz="1000">
                <a:solidFill>
                  <a:srgbClr val="007400"/>
                </a:solidFill>
                <a:latin typeface="Courier New"/>
                <a:ea typeface="Courier New"/>
                <a:cs typeface="Courier New"/>
                <a:sym typeface="Courier New"/>
              </a:rPr>
              <a:t>// About to set totalSteps to 896</a:t>
            </a:r>
            <a:br>
              <a:rPr lang="en" sz="1000">
                <a:solidFill>
                  <a:srgbClr val="333333"/>
                </a:solidFill>
                <a:latin typeface="Courier New"/>
                <a:ea typeface="Courier New"/>
                <a:cs typeface="Courier New"/>
                <a:sym typeface="Courier New"/>
              </a:rPr>
            </a:br>
            <a:r>
              <a:rPr lang="en" sz="1000">
                <a:solidFill>
                  <a:srgbClr val="007400"/>
                </a:solidFill>
                <a:latin typeface="Courier New"/>
                <a:ea typeface="Courier New"/>
                <a:cs typeface="Courier New"/>
                <a:sym typeface="Courier New"/>
              </a:rPr>
              <a:t>// Added 536 steps</a:t>
            </a:r>
            <a:endParaRPr sz="1000">
              <a:solidFill>
                <a:srgbClr val="007400"/>
              </a:solidFill>
              <a:latin typeface="Courier New"/>
              <a:ea typeface="Courier New"/>
              <a:cs typeface="Courier New"/>
              <a:sym typeface="Courier New"/>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7" name="Shape 1347"/>
        <p:cNvGrpSpPr/>
        <p:nvPr/>
      </p:nvGrpSpPr>
      <p:grpSpPr>
        <a:xfrm>
          <a:off x="0" y="0"/>
          <a:ext cx="0" cy="0"/>
          <a:chOff x="0" y="0"/>
          <a:chExt cx="0" cy="0"/>
        </a:xfrm>
      </p:grpSpPr>
      <p:sp>
        <p:nvSpPr>
          <p:cNvPr id="1348" name="Shape 13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Global and Local Variables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349" name="Shape 1349"/>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Global variables are variables that are defined outside of any function, method, closure, or type context.</a:t>
            </a:r>
            <a:endParaRPr>
              <a:solidFill>
                <a:srgbClr val="333333"/>
              </a:solidFill>
              <a:highlight>
                <a:srgbClr val="FFFFFF"/>
              </a:highlight>
            </a:endParaRPr>
          </a:p>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Local variables are variables that are defined within a function, method, or closure context.</a:t>
            </a:r>
            <a:endParaRPr sz="1200">
              <a:solidFill>
                <a:srgbClr val="1C00CF"/>
              </a:solidFill>
              <a:latin typeface="Courier New"/>
              <a:ea typeface="Courier New"/>
              <a:cs typeface="Courier New"/>
              <a:sym typeface="Courier New"/>
            </a:endParaRPr>
          </a:p>
          <a:p>
            <a:pPr indent="0" lvl="0" marL="0" marR="101600" rtl="0">
              <a:lnSpc>
                <a:spcPct val="100000"/>
              </a:lnSpc>
              <a:spcBef>
                <a:spcPts val="700"/>
              </a:spcBef>
              <a:spcAft>
                <a:spcPts val="0"/>
              </a:spcAft>
              <a:buNone/>
            </a:pPr>
            <a:r>
              <a:t/>
            </a:r>
            <a:endParaRPr sz="1400">
              <a:solidFill>
                <a:srgbClr val="333333"/>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Optionals</a:t>
            </a:r>
            <a:endParaRPr/>
          </a:p>
        </p:txBody>
      </p:sp>
      <p:sp>
        <p:nvSpPr>
          <p:cNvPr id="207" name="Shape 207"/>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solidFill>
                  <a:srgbClr val="333333"/>
                </a:solidFill>
                <a:highlight>
                  <a:srgbClr val="FFFFFF"/>
                </a:highlight>
              </a:rPr>
              <a:t>An optional represents two possibilities: Either there </a:t>
            </a:r>
            <a:r>
              <a:rPr i="1" lang="en">
                <a:solidFill>
                  <a:srgbClr val="333333"/>
                </a:solidFill>
              </a:rPr>
              <a:t>is</a:t>
            </a:r>
            <a:r>
              <a:rPr lang="en">
                <a:solidFill>
                  <a:srgbClr val="333333"/>
                </a:solidFill>
                <a:highlight>
                  <a:srgbClr val="FFFFFF"/>
                </a:highlight>
              </a:rPr>
              <a:t> a value, and you can unwrap the optional to access that value, or there </a:t>
            </a:r>
            <a:r>
              <a:rPr i="1" lang="en">
                <a:solidFill>
                  <a:srgbClr val="333333"/>
                </a:solidFill>
              </a:rPr>
              <a:t>isn’t</a:t>
            </a:r>
            <a:r>
              <a:rPr lang="en">
                <a:solidFill>
                  <a:srgbClr val="333333"/>
                </a:solidFill>
                <a:highlight>
                  <a:srgbClr val="FFFFFF"/>
                </a:highlight>
              </a:rPr>
              <a:t> a value at all(nil).</a:t>
            </a:r>
            <a:endParaRPr>
              <a:solidFill>
                <a:srgbClr val="333333"/>
              </a:solidFill>
              <a:highlight>
                <a:srgbClr val="FFFFFF"/>
              </a:highlight>
            </a:endParaRPr>
          </a:p>
          <a:p>
            <a:pPr indent="0" lvl="0" marL="457200" marR="101600" rtl="0">
              <a:lnSpc>
                <a:spcPct val="100000"/>
              </a:lnSpc>
              <a:spcBef>
                <a:spcPts val="1600"/>
              </a:spcBef>
              <a:spcAft>
                <a:spcPts val="0"/>
              </a:spcAft>
              <a:buClr>
                <a:srgbClr val="000000"/>
              </a:buClr>
              <a:buNone/>
            </a:pP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cash: Int?</a:t>
            </a:r>
            <a:br>
              <a:rPr lang="en" sz="1400">
                <a:solidFill>
                  <a:srgbClr val="333333"/>
                </a:solidFill>
                <a:latin typeface="Courier New"/>
                <a:ea typeface="Courier New"/>
                <a:cs typeface="Courier New"/>
                <a:sym typeface="Courier New"/>
              </a:rPr>
            </a:br>
            <a:r>
              <a:rPr lang="en" sz="1400">
                <a:solidFill>
                  <a:srgbClr val="3F6E74"/>
                </a:solidFill>
                <a:latin typeface="Courier New"/>
                <a:ea typeface="Courier New"/>
                <a:cs typeface="Courier New"/>
                <a:sym typeface="Courier New"/>
              </a:rPr>
              <a:t>cash</a:t>
            </a:r>
            <a:r>
              <a:rPr lang="en" sz="1400">
                <a:solidFill>
                  <a:srgbClr val="333333"/>
                </a:solidFill>
                <a:latin typeface="Courier New"/>
                <a:ea typeface="Courier New"/>
                <a:cs typeface="Courier New"/>
                <a:sym typeface="Courier New"/>
              </a:rPr>
              <a:t> = </a:t>
            </a:r>
            <a:r>
              <a:rPr lang="en" sz="1400">
                <a:solidFill>
                  <a:srgbClr val="AA0D91"/>
                </a:solidFill>
                <a:latin typeface="Courier New"/>
                <a:ea typeface="Courier New"/>
                <a:cs typeface="Courier New"/>
                <a:sym typeface="Courier New"/>
              </a:rPr>
              <a:t>100</a:t>
            </a:r>
            <a:endParaRPr sz="14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Clr>
                <a:srgbClr val="000000"/>
              </a:buClr>
              <a:buSzPts val="1100"/>
              <a:buFont typeface="Arial"/>
              <a:buNone/>
            </a:pPr>
            <a:r>
              <a:rPr lang="en" sz="1400">
                <a:solidFill>
                  <a:srgbClr val="3F6E74"/>
                </a:solidFill>
                <a:latin typeface="Courier New"/>
                <a:ea typeface="Courier New"/>
                <a:cs typeface="Courier New"/>
                <a:sym typeface="Courier New"/>
              </a:rPr>
              <a:t>print(cash!)</a:t>
            </a:r>
            <a:endParaRPr sz="14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Clr>
                <a:srgbClr val="000000"/>
              </a:buClr>
              <a:buSzPts val="1100"/>
              <a:buFont typeface="Arial"/>
              <a:buNone/>
            </a:pPr>
            <a:r>
              <a:t/>
            </a:r>
            <a:endParaRPr sz="1400">
              <a:solidFill>
                <a:srgbClr val="AA0D91"/>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possibleNumber</a:t>
            </a:r>
            <a:r>
              <a:rPr lang="en" sz="1400">
                <a:solidFill>
                  <a:srgbClr val="333333"/>
                </a:solidFill>
                <a:latin typeface="Courier New"/>
                <a:ea typeface="Courier New"/>
                <a:cs typeface="Courier New"/>
                <a:sym typeface="Courier New"/>
              </a:rPr>
              <a:t> = </a:t>
            </a:r>
            <a:r>
              <a:rPr lang="en" sz="1400">
                <a:solidFill>
                  <a:srgbClr val="C41A16"/>
                </a:solidFill>
                <a:latin typeface="Courier New"/>
                <a:ea typeface="Courier New"/>
                <a:cs typeface="Courier New"/>
                <a:sym typeface="Courier New"/>
              </a:rPr>
              <a:t>"123"</a:t>
            </a:r>
            <a:endParaRPr sz="14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convertedNumber</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Int</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possibleNumber</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007400"/>
                </a:solidFill>
                <a:latin typeface="Courier New"/>
                <a:ea typeface="Courier New"/>
                <a:cs typeface="Courier New"/>
                <a:sym typeface="Courier New"/>
              </a:rPr>
              <a:t>// convertedNumber is inferred to be of type "Int?", or "optional Int"</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457200" rtl="0">
              <a:spcBef>
                <a:spcPts val="0"/>
              </a:spcBef>
              <a:spcAft>
                <a:spcPts val="1600"/>
              </a:spcAft>
              <a:buNone/>
            </a:pPr>
            <a:r>
              <a:t/>
            </a:r>
            <a:endParaRPr>
              <a:solidFill>
                <a:srgbClr val="333333"/>
              </a:solidFill>
              <a:highlight>
                <a:srgbClr val="FFFFFF"/>
              </a:highligh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3" name="Shape 1353"/>
        <p:cNvGrpSpPr/>
        <p:nvPr/>
      </p:nvGrpSpPr>
      <p:grpSpPr>
        <a:xfrm>
          <a:off x="0" y="0"/>
          <a:ext cx="0" cy="0"/>
          <a:chOff x="0" y="0"/>
          <a:chExt cx="0" cy="0"/>
        </a:xfrm>
      </p:grpSpPr>
      <p:sp>
        <p:nvSpPr>
          <p:cNvPr id="1354" name="Shape 13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Type Properties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355" name="Shape 135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Type Property Syntax</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struct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SomeStructure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static</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storedTypeProperty</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"Some value."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static</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computedTypeProperty</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enum</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SomeEnumeration</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static</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storedTypeProperty</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"Some value."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static</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computedTypeProperty</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6</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9" name="Shape 1359"/>
        <p:cNvGrpSpPr/>
        <p:nvPr/>
      </p:nvGrpSpPr>
      <p:grpSpPr>
        <a:xfrm>
          <a:off x="0" y="0"/>
          <a:ext cx="0" cy="0"/>
          <a:chOff x="0" y="0"/>
          <a:chExt cx="0" cy="0"/>
        </a:xfrm>
      </p:grpSpPr>
      <p:sp>
        <p:nvSpPr>
          <p:cNvPr id="1360" name="Shape 13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361" name="Shape 136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Type Property Syntax</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SomeClass</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static</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storedTypeProperty</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"Some value."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static</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computedTypeProperty</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27</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overrideableComputedTypeProperty</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107</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5" name="Shape 1365"/>
        <p:cNvGrpSpPr/>
        <p:nvPr/>
      </p:nvGrpSpPr>
      <p:grpSpPr>
        <a:xfrm>
          <a:off x="0" y="0"/>
          <a:ext cx="0" cy="0"/>
          <a:chOff x="0" y="0"/>
          <a:chExt cx="0" cy="0"/>
        </a:xfrm>
      </p:grpSpPr>
      <p:sp>
        <p:nvSpPr>
          <p:cNvPr id="1366" name="Shape 13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367" name="Shape 1367"/>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Querying and Setting Type Properties</a:t>
            </a:r>
            <a:endParaRPr>
              <a:solidFill>
                <a:srgbClr val="333333"/>
              </a:solidFill>
            </a:endParaRPr>
          </a:p>
          <a:p>
            <a:pPr indent="0" lvl="0" marL="457200" marR="101600" rtl="0">
              <a:lnSpc>
                <a:spcPct val="100000"/>
              </a:lnSpc>
              <a:spcBef>
                <a:spcPts val="700"/>
              </a:spcBef>
              <a:spcAft>
                <a:spcPts val="0"/>
              </a:spcAft>
              <a:buNone/>
            </a:pP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SomeStructure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storedTypeProperty</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"Some value."</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SomeStructure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storedTypeProperty</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"Another value."</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SomeStructure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storedTypeProperty</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"Another value."</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SomeEnumeration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computedTypeProperty</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"6"</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SomeClass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computedTypeProperty</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"27"</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1" name="Shape 1371"/>
        <p:cNvGrpSpPr/>
        <p:nvPr/>
      </p:nvGrpSpPr>
      <p:grpSpPr>
        <a:xfrm>
          <a:off x="0" y="0"/>
          <a:ext cx="0" cy="0"/>
          <a:chOff x="0" y="0"/>
          <a:chExt cx="0" cy="0"/>
        </a:xfrm>
      </p:grpSpPr>
      <p:sp>
        <p:nvSpPr>
          <p:cNvPr id="1372" name="Shape 13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373" name="Shape 1373"/>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700"/>
              </a:spcBef>
              <a:spcAft>
                <a:spcPts val="0"/>
              </a:spcAft>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pic>
        <p:nvPicPr>
          <p:cNvPr id="1374" name="Shape 1374"/>
          <p:cNvPicPr preferRelativeResize="0"/>
          <p:nvPr/>
        </p:nvPicPr>
        <p:blipFill>
          <a:blip r:embed="rId3">
            <a:alphaModFix/>
          </a:blip>
          <a:stretch>
            <a:fillRect/>
          </a:stretch>
        </p:blipFill>
        <p:spPr>
          <a:xfrm>
            <a:off x="3398127" y="1318650"/>
            <a:ext cx="2347734" cy="3442049"/>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8" name="Shape 1378"/>
        <p:cNvGrpSpPr/>
        <p:nvPr/>
      </p:nvGrpSpPr>
      <p:grpSpPr>
        <a:xfrm>
          <a:off x="0" y="0"/>
          <a:ext cx="0" cy="0"/>
          <a:chOff x="0" y="0"/>
          <a:chExt cx="0" cy="0"/>
        </a:xfrm>
      </p:grpSpPr>
      <p:sp>
        <p:nvSpPr>
          <p:cNvPr id="1379" name="Shape 13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380" name="Shape 1380"/>
          <p:cNvSpPr txBox="1"/>
          <p:nvPr>
            <p:ph idx="1" type="body"/>
          </p:nvPr>
        </p:nvSpPr>
        <p:spPr>
          <a:xfrm>
            <a:off x="729450" y="1786950"/>
            <a:ext cx="7688700" cy="31293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struct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AudioChannel</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static</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thresholdLevel</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10</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static</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maxInputLevelForAllChannels</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currentLevel</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didSet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currentLevel</a:t>
            </a:r>
            <a:r>
              <a:rPr lang="en" sz="1200">
                <a:solidFill>
                  <a:srgbClr val="333333"/>
                </a:solidFill>
                <a:latin typeface="Courier New"/>
                <a:ea typeface="Courier New"/>
                <a:cs typeface="Courier New"/>
                <a:sym typeface="Courier New"/>
              </a:rPr>
              <a:t> &gt; </a:t>
            </a:r>
            <a:r>
              <a:rPr lang="en" sz="1200">
                <a:solidFill>
                  <a:srgbClr val="3F6E74"/>
                </a:solidFill>
                <a:latin typeface="Courier New"/>
                <a:ea typeface="Courier New"/>
                <a:cs typeface="Courier New"/>
                <a:sym typeface="Courier New"/>
              </a:rPr>
              <a:t>AudioChannel</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thresholdLevel</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cap the new audio level to the threshold level</a:t>
            </a:r>
            <a:br>
              <a:rPr lang="en" sz="1200">
                <a:solidFill>
                  <a:srgbClr val="333333"/>
                </a:solidFill>
                <a:latin typeface="Courier New"/>
                <a:ea typeface="Courier New"/>
                <a:cs typeface="Courier New"/>
                <a:sym typeface="Courier New"/>
              </a:rPr>
            </a:br>
            <a:endParaRPr sz="1200">
              <a:solidFill>
                <a:srgbClr val="333333"/>
              </a:solidFill>
              <a:latin typeface="Courier New"/>
              <a:ea typeface="Courier New"/>
              <a:cs typeface="Courier New"/>
              <a:sym typeface="Courier New"/>
            </a:endParaRPr>
          </a:p>
          <a:p>
            <a:pPr indent="0" lvl="0" marL="0" marR="101600" rtl="0">
              <a:lnSpc>
                <a:spcPct val="100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currentLevel</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AudioChannel</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thresholdLevel</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currentLevel</a:t>
            </a:r>
            <a:r>
              <a:rPr lang="en" sz="1200">
                <a:solidFill>
                  <a:srgbClr val="333333"/>
                </a:solidFill>
                <a:latin typeface="Courier New"/>
                <a:ea typeface="Courier New"/>
                <a:cs typeface="Courier New"/>
                <a:sym typeface="Courier New"/>
              </a:rPr>
              <a:t> &gt; </a:t>
            </a:r>
            <a:r>
              <a:rPr lang="en" sz="1200">
                <a:solidFill>
                  <a:srgbClr val="3F6E74"/>
                </a:solidFill>
                <a:latin typeface="Courier New"/>
                <a:ea typeface="Courier New"/>
                <a:cs typeface="Courier New"/>
                <a:sym typeface="Courier New"/>
              </a:rPr>
              <a:t>AudioChannel</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maxInputLevelForAllChannels</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store this as the new overall maximum input level</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AudioChannel</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maxInputLevelForAllChannels</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currentLevel</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4" name="Shape 1384"/>
        <p:cNvGrpSpPr/>
        <p:nvPr/>
      </p:nvGrpSpPr>
      <p:grpSpPr>
        <a:xfrm>
          <a:off x="0" y="0"/>
          <a:ext cx="0" cy="0"/>
          <a:chOff x="0" y="0"/>
          <a:chExt cx="0" cy="0"/>
        </a:xfrm>
      </p:grpSpPr>
      <p:sp>
        <p:nvSpPr>
          <p:cNvPr id="1385" name="Shape 13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386" name="Shape 138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leftChannel</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AudioChannel</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rightChannel</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AudioChannel</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F6E74"/>
                </a:solidFill>
                <a:latin typeface="Courier New"/>
                <a:ea typeface="Courier New"/>
                <a:cs typeface="Courier New"/>
                <a:sym typeface="Courier New"/>
              </a:rPr>
              <a:t>leftChannel</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currentLevel</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7</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leftChannel</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currentLevel</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"7"</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AudioChannel</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maxInputLevelForAllChannels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"7"</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F6E74"/>
                </a:solidFill>
                <a:latin typeface="Courier New"/>
                <a:ea typeface="Courier New"/>
                <a:cs typeface="Courier New"/>
                <a:sym typeface="Courier New"/>
              </a:rPr>
              <a:t>rightChannel</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currentLevel</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11</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rightChannel</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currentLevel</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"10"</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AudioChannel</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maxInputLevelForAllChannels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"10"</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0" name="Shape 1390"/>
        <p:cNvGrpSpPr/>
        <p:nvPr/>
      </p:nvGrpSpPr>
      <p:grpSpPr>
        <a:xfrm>
          <a:off x="0" y="0"/>
          <a:ext cx="0" cy="0"/>
          <a:chOff x="0" y="0"/>
          <a:chExt cx="0" cy="0"/>
        </a:xfrm>
      </p:grpSpPr>
      <p:sp>
        <p:nvSpPr>
          <p:cNvPr id="1391" name="Shape 1391"/>
          <p:cNvSpPr txBox="1"/>
          <p:nvPr>
            <p:ph idx="2" type="body"/>
          </p:nvPr>
        </p:nvSpPr>
        <p:spPr>
          <a:xfrm>
            <a:off x="5174225" y="1352625"/>
            <a:ext cx="38232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u="sng">
                <a:solidFill>
                  <a:schemeClr val="hlink"/>
                </a:solidFill>
                <a:hlinkClick action="ppaction://hlinksldjump" r:id="rId3"/>
              </a:rPr>
              <a:t>Instance Methods</a:t>
            </a:r>
            <a:endParaRPr/>
          </a:p>
          <a:p>
            <a:pPr indent="0" lvl="0" marL="457200" rtl="0">
              <a:lnSpc>
                <a:spcPct val="100000"/>
              </a:lnSpc>
              <a:spcBef>
                <a:spcPts val="0"/>
              </a:spcBef>
              <a:spcAft>
                <a:spcPts val="0"/>
              </a:spcAft>
              <a:buNone/>
            </a:pPr>
            <a:r>
              <a:rPr lang="en" u="sng">
                <a:solidFill>
                  <a:schemeClr val="hlink"/>
                </a:solidFill>
                <a:hlinkClick action="ppaction://hlinksldjump" r:id="rId4"/>
              </a:rPr>
              <a:t>The self Property</a:t>
            </a:r>
            <a:endParaRPr/>
          </a:p>
          <a:p>
            <a:pPr indent="0" lvl="0" marL="457200" rtl="0">
              <a:lnSpc>
                <a:spcPct val="100000"/>
              </a:lnSpc>
              <a:spcBef>
                <a:spcPts val="0"/>
              </a:spcBef>
              <a:spcAft>
                <a:spcPts val="0"/>
              </a:spcAft>
              <a:buNone/>
            </a:pPr>
            <a:r>
              <a:rPr lang="en" u="sng">
                <a:solidFill>
                  <a:schemeClr val="hlink"/>
                </a:solidFill>
                <a:hlinkClick action="ppaction://hlinksldjump" r:id="rId5"/>
              </a:rPr>
              <a:t>Modifying Value Types from Within Instance Methods</a:t>
            </a:r>
            <a:endParaRPr/>
          </a:p>
          <a:p>
            <a:pPr indent="457200" lvl="0" marL="0" rtl="0">
              <a:lnSpc>
                <a:spcPct val="100000"/>
              </a:lnSpc>
              <a:spcBef>
                <a:spcPts val="0"/>
              </a:spcBef>
              <a:spcAft>
                <a:spcPts val="0"/>
              </a:spcAft>
              <a:buNone/>
            </a:pPr>
            <a:r>
              <a:rPr lang="en" u="sng">
                <a:solidFill>
                  <a:schemeClr val="hlink"/>
                </a:solidFill>
                <a:hlinkClick action="ppaction://hlinksldjump" r:id="rId6"/>
              </a:rPr>
              <a:t>Assigning to self Within a Mutating Method</a:t>
            </a:r>
            <a:endParaRPr/>
          </a:p>
          <a:p>
            <a:pPr indent="0" lvl="0" marL="0" rtl="0">
              <a:lnSpc>
                <a:spcPct val="100000"/>
              </a:lnSpc>
              <a:spcBef>
                <a:spcPts val="0"/>
              </a:spcBef>
              <a:spcAft>
                <a:spcPts val="0"/>
              </a:spcAft>
              <a:buNone/>
            </a:pPr>
            <a:r>
              <a:rPr lang="en" u="sng">
                <a:solidFill>
                  <a:schemeClr val="hlink"/>
                </a:solidFill>
                <a:hlinkClick action="ppaction://hlinksldjump" r:id="rId7"/>
              </a:rPr>
              <a:t>Type Methods</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
        <p:nvSpPr>
          <p:cNvPr id="1392" name="Shape 1392"/>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Methods</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6" name="Shape 1396"/>
        <p:cNvGrpSpPr/>
        <p:nvPr/>
      </p:nvGrpSpPr>
      <p:grpSpPr>
        <a:xfrm>
          <a:off x="0" y="0"/>
          <a:ext cx="0" cy="0"/>
          <a:chOff x="0" y="0"/>
          <a:chExt cx="0" cy="0"/>
        </a:xfrm>
      </p:grpSpPr>
      <p:sp>
        <p:nvSpPr>
          <p:cNvPr id="1397" name="Shape 13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Instance Methods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398" name="Shape 139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Counter</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count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increment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count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increment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by</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amount</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count</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amount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reset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count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2" name="Shape 1402"/>
        <p:cNvGrpSpPr/>
        <p:nvPr/>
      </p:nvGrpSpPr>
      <p:grpSpPr>
        <a:xfrm>
          <a:off x="0" y="0"/>
          <a:ext cx="0" cy="0"/>
          <a:chOff x="0" y="0"/>
          <a:chExt cx="0" cy="0"/>
        </a:xfrm>
      </p:grpSpPr>
      <p:sp>
        <p:nvSpPr>
          <p:cNvPr id="1403" name="Shape 14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404" name="Shape 140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counter</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Counter</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the initial counter value is 0</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counter</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increment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the counter's value is now 1</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counter</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increment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by</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5</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the counter's value is now 6</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counter</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reset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the counter's value is now 0</a:t>
            </a:r>
            <a:endParaRPr sz="1200">
              <a:solidFill>
                <a:srgbClr val="AA0D91"/>
              </a:solidFill>
              <a:latin typeface="Courier New"/>
              <a:ea typeface="Courier New"/>
              <a:cs typeface="Courier New"/>
              <a:sym typeface="Courier New"/>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8" name="Shape 1408"/>
        <p:cNvGrpSpPr/>
        <p:nvPr/>
      </p:nvGrpSpPr>
      <p:grpSpPr>
        <a:xfrm>
          <a:off x="0" y="0"/>
          <a:ext cx="0" cy="0"/>
          <a:chOff x="0" y="0"/>
          <a:chExt cx="0" cy="0"/>
        </a:xfrm>
      </p:grpSpPr>
      <p:sp>
        <p:nvSpPr>
          <p:cNvPr id="1409" name="Shape 14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410" name="Shape 1410"/>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The self Property</a:t>
            </a:r>
            <a:endParaRPr>
              <a:solidFill>
                <a:srgbClr val="333333"/>
              </a:solidFill>
            </a:endParaRPr>
          </a:p>
          <a:p>
            <a:pPr indent="0" lvl="0" marL="0" marR="101600" rtl="0">
              <a:lnSpc>
                <a:spcPct val="100000"/>
              </a:lnSpc>
              <a:spcBef>
                <a:spcPts val="700"/>
              </a:spcBef>
              <a:spcAft>
                <a:spcPts val="0"/>
              </a:spcAft>
              <a:buNone/>
            </a:pPr>
            <a:r>
              <a:t/>
            </a:r>
            <a:endParaRPr sz="1400">
              <a:solidFill>
                <a:srgbClr val="1C00CF"/>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increment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self</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count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13" name="Shape 213"/>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solidFill>
                  <a:srgbClr val="333333"/>
                </a:solidFill>
                <a:highlight>
                  <a:srgbClr val="FFFFFF"/>
                </a:highlight>
              </a:rPr>
              <a:t>Assign nil</a:t>
            </a:r>
            <a:endParaRPr>
              <a:solidFill>
                <a:srgbClr val="333333"/>
              </a:solidFill>
              <a:highlight>
                <a:srgbClr val="FFFFFF"/>
              </a:highlight>
            </a:endParaRPr>
          </a:p>
          <a:p>
            <a:pPr indent="0" lvl="0" marL="457200" marR="101600" rtl="0">
              <a:lnSpc>
                <a:spcPct val="100000"/>
              </a:lnSpc>
              <a:spcBef>
                <a:spcPts val="1600"/>
              </a:spcBef>
              <a:spcAft>
                <a:spcPts val="0"/>
              </a:spcAft>
              <a:buNone/>
            </a:pP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serverResponseCode</a:t>
            </a:r>
            <a:r>
              <a:rPr lang="en" sz="1400">
                <a:solidFill>
                  <a:srgbClr val="333333"/>
                </a:solidFill>
                <a:latin typeface="Courier New"/>
                <a:ea typeface="Courier New"/>
                <a:cs typeface="Courier New"/>
                <a:sym typeface="Courier New"/>
              </a:rPr>
              <a:t>: </a:t>
            </a:r>
            <a:r>
              <a:rPr lang="en" sz="1400">
                <a:solidFill>
                  <a:srgbClr val="5C2699"/>
                </a:solidFill>
                <a:latin typeface="Courier New"/>
                <a:ea typeface="Courier New"/>
                <a:cs typeface="Courier New"/>
                <a:sym typeface="Courier New"/>
              </a:rPr>
              <a:t>Int</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404</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serverResponseCode contains an actual Int value of 404</a:t>
            </a:r>
            <a:br>
              <a:rPr lang="en" sz="1400">
                <a:solidFill>
                  <a:srgbClr val="333333"/>
                </a:solidFill>
                <a:latin typeface="Courier New"/>
                <a:ea typeface="Courier New"/>
                <a:cs typeface="Courier New"/>
                <a:sym typeface="Courier New"/>
              </a:rPr>
            </a:br>
            <a:r>
              <a:rPr lang="en" sz="1400">
                <a:solidFill>
                  <a:srgbClr val="3F6E74"/>
                </a:solidFill>
                <a:latin typeface="Courier New"/>
                <a:ea typeface="Courier New"/>
                <a:cs typeface="Courier New"/>
                <a:sym typeface="Courier New"/>
              </a:rPr>
              <a:t>serverResponseCode</a:t>
            </a:r>
            <a:r>
              <a:rPr lang="en" sz="1400">
                <a:solidFill>
                  <a:srgbClr val="333333"/>
                </a:solidFill>
                <a:latin typeface="Courier New"/>
                <a:ea typeface="Courier New"/>
                <a:cs typeface="Courier New"/>
                <a:sym typeface="Courier New"/>
              </a:rPr>
              <a:t> = </a:t>
            </a:r>
            <a:r>
              <a:rPr lang="en" sz="1400">
                <a:solidFill>
                  <a:srgbClr val="AA0D91"/>
                </a:solidFill>
                <a:latin typeface="Courier New"/>
                <a:ea typeface="Courier New"/>
                <a:cs typeface="Courier New"/>
                <a:sym typeface="Courier New"/>
              </a:rPr>
              <a:t>nil</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serverResponseCode now contains no value</a:t>
            </a:r>
            <a:endParaRPr sz="14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007400"/>
              </a:solidFill>
              <a:latin typeface="Courier New"/>
              <a:ea typeface="Courier New"/>
              <a:cs typeface="Courier New"/>
              <a:sym typeface="Courier New"/>
            </a:endParaRPr>
          </a:p>
          <a:p>
            <a:pPr indent="-311150" lvl="0" marL="457200" rtl="0">
              <a:spcBef>
                <a:spcPts val="0"/>
              </a:spcBef>
              <a:spcAft>
                <a:spcPts val="0"/>
              </a:spcAft>
              <a:buSzPts val="1300"/>
              <a:buChar char="●"/>
            </a:pPr>
            <a:r>
              <a:rPr lang="en">
                <a:solidFill>
                  <a:srgbClr val="333333"/>
                </a:solidFill>
                <a:highlight>
                  <a:srgbClr val="FFFFFF"/>
                </a:highlight>
              </a:rPr>
              <a:t>Default nil</a:t>
            </a:r>
            <a:endParaRPr>
              <a:solidFill>
                <a:srgbClr val="333333"/>
              </a:solidFill>
              <a:highlight>
                <a:srgbClr val="FFFFFF"/>
              </a:highlight>
            </a:endParaRPr>
          </a:p>
          <a:p>
            <a:pPr indent="0" lvl="0" marL="457200" marR="101600" rtl="0">
              <a:lnSpc>
                <a:spcPct val="100000"/>
              </a:lnSpc>
              <a:spcBef>
                <a:spcPts val="1600"/>
              </a:spcBef>
              <a:spcAft>
                <a:spcPts val="0"/>
              </a:spcAft>
              <a:buNone/>
            </a:pP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surveyAnswer</a:t>
            </a:r>
            <a:r>
              <a:rPr lang="en" sz="1400">
                <a:solidFill>
                  <a:srgbClr val="333333"/>
                </a:solidFill>
                <a:latin typeface="Courier New"/>
                <a:ea typeface="Courier New"/>
                <a:cs typeface="Courier New"/>
                <a:sym typeface="Courier New"/>
              </a:rPr>
              <a:t>: </a:t>
            </a:r>
            <a:r>
              <a:rPr lang="en" sz="1400">
                <a:solidFill>
                  <a:srgbClr val="5C2699"/>
                </a:solidFill>
                <a:latin typeface="Courier New"/>
                <a:ea typeface="Courier New"/>
                <a:cs typeface="Courier New"/>
                <a:sym typeface="Courier New"/>
              </a:rPr>
              <a:t>String</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surveyAnswer is automatically set to nil</a:t>
            </a:r>
            <a:endParaRPr sz="1400">
              <a:solidFill>
                <a:srgbClr val="333333"/>
              </a:solidFill>
              <a:highlight>
                <a:srgbClr val="FFFFFF"/>
              </a:highlight>
              <a:latin typeface="Courier New"/>
              <a:ea typeface="Courier New"/>
              <a:cs typeface="Courier New"/>
              <a:sym typeface="Courier New"/>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4" name="Shape 1414"/>
        <p:cNvGrpSpPr/>
        <p:nvPr/>
      </p:nvGrpSpPr>
      <p:grpSpPr>
        <a:xfrm>
          <a:off x="0" y="0"/>
          <a:ext cx="0" cy="0"/>
          <a:chOff x="0" y="0"/>
          <a:chExt cx="0" cy="0"/>
        </a:xfrm>
      </p:grpSpPr>
      <p:sp>
        <p:nvSpPr>
          <p:cNvPr id="1415" name="Shape 14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416" name="Shape 141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struct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Point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0.0</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isToTheRightOf</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Double</a:t>
            </a:r>
            <a:r>
              <a:rPr lang="en" sz="1200">
                <a:solidFill>
                  <a:srgbClr val="333333"/>
                </a:solidFill>
                <a:latin typeface="Courier New"/>
                <a:ea typeface="Courier New"/>
                <a:cs typeface="Courier New"/>
                <a:sym typeface="Courier New"/>
              </a:rPr>
              <a:t>) -&gt; </a:t>
            </a:r>
            <a:r>
              <a:rPr lang="en" sz="1200">
                <a:solidFill>
                  <a:srgbClr val="5C2699"/>
                </a:solidFill>
                <a:latin typeface="Courier New"/>
                <a:ea typeface="Courier New"/>
                <a:cs typeface="Courier New"/>
                <a:sym typeface="Courier New"/>
              </a:rPr>
              <a:t>Bool</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self</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&gt; </a:t>
            </a:r>
            <a:r>
              <a:rPr lang="en" sz="1200">
                <a:solidFill>
                  <a:srgbClr val="3F6E74"/>
                </a:solidFill>
                <a:latin typeface="Courier New"/>
                <a:ea typeface="Courier New"/>
                <a:cs typeface="Courier New"/>
                <a:sym typeface="Courier New"/>
              </a:rPr>
              <a:t>x</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somePoint</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Point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4.0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5.0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somePoint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isToTheRightOf</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1.0</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"This point is to the right of the line where x == 1.0"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"This point is to the right of the line where x == 1.0"</a:t>
            </a:r>
            <a:endParaRPr sz="1200">
              <a:solidFill>
                <a:srgbClr val="007400"/>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0" name="Shape 1420"/>
        <p:cNvGrpSpPr/>
        <p:nvPr/>
      </p:nvGrpSpPr>
      <p:grpSpPr>
        <a:xfrm>
          <a:off x="0" y="0"/>
          <a:ext cx="0" cy="0"/>
          <a:chOff x="0" y="0"/>
          <a:chExt cx="0" cy="0"/>
        </a:xfrm>
      </p:grpSpPr>
      <p:sp>
        <p:nvSpPr>
          <p:cNvPr id="1421" name="Shape 14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422" name="Shape 1422"/>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Modifying Value Types from Within Instance Methods</a:t>
            </a:r>
            <a:endParaRPr>
              <a:solidFill>
                <a:srgbClr val="333333"/>
              </a:solidFill>
            </a:endParaRPr>
          </a:p>
          <a:p>
            <a:pPr indent="0" lvl="0" marL="0" marR="101600" rtl="0">
              <a:lnSpc>
                <a:spcPct val="100000"/>
              </a:lnSpc>
              <a:spcBef>
                <a:spcPts val="700"/>
              </a:spcBef>
              <a:spcAft>
                <a:spcPts val="0"/>
              </a:spcAft>
              <a:buNone/>
            </a:pPr>
            <a:r>
              <a:t/>
            </a:r>
            <a:endParaRPr sz="1400">
              <a:solidFill>
                <a:srgbClr val="1C00CF"/>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struct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Point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0.0</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mutating</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moveBy</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deltaX</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Double</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deltaY</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Double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deltaX</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deltaY</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somePoint</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Point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somePoint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moveBy</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2.0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3.0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 point is now at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somePoint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somePoint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"The point is now at (3.0, 4.0)"</a:t>
            </a:r>
            <a:endParaRPr sz="1200">
              <a:solidFill>
                <a:srgbClr val="AA0D91"/>
              </a:solidFill>
              <a:latin typeface="Courier New"/>
              <a:ea typeface="Courier New"/>
              <a:cs typeface="Courier New"/>
              <a:sym typeface="Courier New"/>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6" name="Shape 1426"/>
        <p:cNvGrpSpPr/>
        <p:nvPr/>
      </p:nvGrpSpPr>
      <p:grpSpPr>
        <a:xfrm>
          <a:off x="0" y="0"/>
          <a:ext cx="0" cy="0"/>
          <a:chOff x="0" y="0"/>
          <a:chExt cx="0" cy="0"/>
        </a:xfrm>
      </p:grpSpPr>
      <p:sp>
        <p:nvSpPr>
          <p:cNvPr id="1427" name="Shape 14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428" name="Shape 142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fixedPoint</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Point</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x</a:t>
            </a:r>
            <a:r>
              <a:rPr lang="en" sz="1400">
                <a:solidFill>
                  <a:srgbClr val="333333"/>
                </a:solidFill>
                <a:latin typeface="Courier New"/>
                <a:ea typeface="Courier New"/>
                <a:cs typeface="Courier New"/>
                <a:sym typeface="Courier New"/>
              </a:rPr>
              <a:t>: </a:t>
            </a:r>
            <a:r>
              <a:rPr lang="en" sz="1400">
                <a:solidFill>
                  <a:srgbClr val="1C00CF"/>
                </a:solidFill>
                <a:latin typeface="Courier New"/>
                <a:ea typeface="Courier New"/>
                <a:cs typeface="Courier New"/>
                <a:sym typeface="Courier New"/>
              </a:rPr>
              <a:t>3.0</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y</a:t>
            </a:r>
            <a:r>
              <a:rPr lang="en" sz="1400">
                <a:solidFill>
                  <a:srgbClr val="333333"/>
                </a:solidFill>
                <a:latin typeface="Courier New"/>
                <a:ea typeface="Courier New"/>
                <a:cs typeface="Courier New"/>
                <a:sym typeface="Courier New"/>
              </a:rPr>
              <a:t>: </a:t>
            </a:r>
            <a:r>
              <a:rPr lang="en" sz="1400">
                <a:solidFill>
                  <a:srgbClr val="1C00CF"/>
                </a:solidFill>
                <a:latin typeface="Courier New"/>
                <a:ea typeface="Courier New"/>
                <a:cs typeface="Courier New"/>
                <a:sym typeface="Courier New"/>
              </a:rPr>
              <a:t>3.0</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3F6E74"/>
                </a:solidFill>
                <a:latin typeface="Courier New"/>
                <a:ea typeface="Courier New"/>
                <a:cs typeface="Courier New"/>
                <a:sym typeface="Courier New"/>
              </a:rPr>
              <a:t>fixedPoint</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moveBy</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x</a:t>
            </a:r>
            <a:r>
              <a:rPr lang="en" sz="1400">
                <a:solidFill>
                  <a:srgbClr val="333333"/>
                </a:solidFill>
                <a:latin typeface="Courier New"/>
                <a:ea typeface="Courier New"/>
                <a:cs typeface="Courier New"/>
                <a:sym typeface="Courier New"/>
              </a:rPr>
              <a:t>: </a:t>
            </a:r>
            <a:r>
              <a:rPr lang="en" sz="1400">
                <a:solidFill>
                  <a:srgbClr val="1C00CF"/>
                </a:solidFill>
                <a:latin typeface="Courier New"/>
                <a:ea typeface="Courier New"/>
                <a:cs typeface="Courier New"/>
                <a:sym typeface="Courier New"/>
              </a:rPr>
              <a:t>2.0</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y</a:t>
            </a:r>
            <a:r>
              <a:rPr lang="en" sz="1400">
                <a:solidFill>
                  <a:srgbClr val="333333"/>
                </a:solidFill>
                <a:latin typeface="Courier New"/>
                <a:ea typeface="Courier New"/>
                <a:cs typeface="Courier New"/>
                <a:sym typeface="Courier New"/>
              </a:rPr>
              <a:t>: </a:t>
            </a:r>
            <a:r>
              <a:rPr lang="en" sz="1400">
                <a:solidFill>
                  <a:srgbClr val="1C00CF"/>
                </a:solidFill>
                <a:latin typeface="Courier New"/>
                <a:ea typeface="Courier New"/>
                <a:cs typeface="Courier New"/>
                <a:sym typeface="Courier New"/>
              </a:rPr>
              <a:t>3.0</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this will report an error</a:t>
            </a:r>
            <a:endParaRPr sz="1200">
              <a:solidFill>
                <a:srgbClr val="AA0D91"/>
              </a:solidFill>
              <a:latin typeface="Courier New"/>
              <a:ea typeface="Courier New"/>
              <a:cs typeface="Courier New"/>
              <a:sym typeface="Courier New"/>
            </a:endParaRP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32" name="Shape 1432"/>
        <p:cNvGrpSpPr/>
        <p:nvPr/>
      </p:nvGrpSpPr>
      <p:grpSpPr>
        <a:xfrm>
          <a:off x="0" y="0"/>
          <a:ext cx="0" cy="0"/>
          <a:chOff x="0" y="0"/>
          <a:chExt cx="0" cy="0"/>
        </a:xfrm>
      </p:grpSpPr>
      <p:sp>
        <p:nvSpPr>
          <p:cNvPr id="1433" name="Shape 14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434" name="Shape 143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Assigning to self Within a Mutating Method</a:t>
            </a:r>
            <a:endParaRPr>
              <a:solidFill>
                <a:srgbClr val="333333"/>
              </a:solidFill>
            </a:endParaRPr>
          </a:p>
          <a:p>
            <a:pPr indent="0" lvl="0" marL="0" marR="101600" rtl="0">
              <a:lnSpc>
                <a:spcPct val="100000"/>
              </a:lnSpc>
              <a:spcBef>
                <a:spcPts val="700"/>
              </a:spcBef>
              <a:spcAft>
                <a:spcPts val="0"/>
              </a:spcAft>
              <a:buNone/>
            </a:pPr>
            <a:r>
              <a:t/>
            </a:r>
            <a:endParaRPr sz="1400">
              <a:solidFill>
                <a:srgbClr val="1C00CF"/>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AA0D91"/>
                </a:solidFill>
                <a:latin typeface="Courier New"/>
                <a:ea typeface="Courier New"/>
                <a:cs typeface="Courier New"/>
                <a:sym typeface="Courier New"/>
              </a:rPr>
              <a:t>struct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Point</a:t>
            </a:r>
            <a:r>
              <a:rPr lang="en" sz="1400">
                <a:solidFill>
                  <a:srgbClr val="333333"/>
                </a:solidFill>
                <a:latin typeface="Courier New"/>
                <a:ea typeface="Courier New"/>
                <a:cs typeface="Courier New"/>
                <a:sym typeface="Courier New"/>
              </a:rPr>
              <a:t> {</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x</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0.0</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y</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0.0</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AA0D91"/>
                </a:solidFill>
                <a:latin typeface="Courier New"/>
                <a:ea typeface="Courier New"/>
                <a:cs typeface="Courier New"/>
                <a:sym typeface="Courier New"/>
              </a:rPr>
              <a:t>mutating</a:t>
            </a:r>
            <a:r>
              <a:rPr lang="en" sz="1400">
                <a:solidFill>
                  <a:srgbClr val="333333"/>
                </a:solidFill>
                <a:latin typeface="Courier New"/>
                <a:ea typeface="Courier New"/>
                <a:cs typeface="Courier New"/>
                <a:sym typeface="Courier New"/>
              </a:rPr>
              <a:t> </a:t>
            </a:r>
            <a:r>
              <a:rPr lang="en" sz="1400">
                <a:solidFill>
                  <a:srgbClr val="AA0D91"/>
                </a:solidFill>
                <a:latin typeface="Courier New"/>
                <a:ea typeface="Courier New"/>
                <a:cs typeface="Courier New"/>
                <a:sym typeface="Courier New"/>
              </a:rPr>
              <a:t>func</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moveBy</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x</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deltaX</a:t>
            </a:r>
            <a:r>
              <a:rPr lang="en" sz="1400">
                <a:solidFill>
                  <a:srgbClr val="333333"/>
                </a:solidFill>
                <a:latin typeface="Courier New"/>
                <a:ea typeface="Courier New"/>
                <a:cs typeface="Courier New"/>
                <a:sym typeface="Courier New"/>
              </a:rPr>
              <a:t>: </a:t>
            </a:r>
            <a:r>
              <a:rPr lang="en" sz="1400">
                <a:solidFill>
                  <a:srgbClr val="5C2699"/>
                </a:solidFill>
                <a:latin typeface="Courier New"/>
                <a:ea typeface="Courier New"/>
                <a:cs typeface="Courier New"/>
                <a:sym typeface="Courier New"/>
              </a:rPr>
              <a:t>Double</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y</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deltaY</a:t>
            </a:r>
            <a:r>
              <a:rPr lang="en" sz="1400">
                <a:solidFill>
                  <a:srgbClr val="333333"/>
                </a:solidFill>
                <a:latin typeface="Courier New"/>
                <a:ea typeface="Courier New"/>
                <a:cs typeface="Courier New"/>
                <a:sym typeface="Courier New"/>
              </a:rPr>
              <a:t>: </a:t>
            </a:r>
            <a:r>
              <a:rPr lang="en" sz="1400">
                <a:solidFill>
                  <a:srgbClr val="5C2699"/>
                </a:solidFill>
                <a:latin typeface="Courier New"/>
                <a:ea typeface="Courier New"/>
                <a:cs typeface="Courier New"/>
                <a:sym typeface="Courier New"/>
              </a:rPr>
              <a:t>Double</a:t>
            </a:r>
            <a:r>
              <a:rPr lang="en" sz="1400">
                <a:solidFill>
                  <a:srgbClr val="333333"/>
                </a:solidFill>
                <a:latin typeface="Courier New"/>
                <a:ea typeface="Courier New"/>
                <a:cs typeface="Courier New"/>
                <a:sym typeface="Courier New"/>
              </a:rPr>
              <a:t>) {</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AA0D91"/>
                </a:solidFill>
                <a:latin typeface="Courier New"/>
                <a:ea typeface="Courier New"/>
                <a:cs typeface="Courier New"/>
                <a:sym typeface="Courier New"/>
              </a:rPr>
              <a:t>self</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Point</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x</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x</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deltaX</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y</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y</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deltaY</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a:t>
            </a:r>
            <a:endParaRPr sz="1400">
              <a:solidFill>
                <a:srgbClr val="AA0D91"/>
              </a:solidFill>
              <a:latin typeface="Courier New"/>
              <a:ea typeface="Courier New"/>
              <a:cs typeface="Courier New"/>
              <a:sym typeface="Courier New"/>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38" name="Shape 1438"/>
        <p:cNvGrpSpPr/>
        <p:nvPr/>
      </p:nvGrpSpPr>
      <p:grpSpPr>
        <a:xfrm>
          <a:off x="0" y="0"/>
          <a:ext cx="0" cy="0"/>
          <a:chOff x="0" y="0"/>
          <a:chExt cx="0" cy="0"/>
        </a:xfrm>
      </p:grpSpPr>
      <p:sp>
        <p:nvSpPr>
          <p:cNvPr id="1439" name="Shape 14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440" name="Shape 1440"/>
          <p:cNvSpPr txBox="1"/>
          <p:nvPr>
            <p:ph idx="1" type="body"/>
          </p:nvPr>
        </p:nvSpPr>
        <p:spPr>
          <a:xfrm>
            <a:off x="729450" y="1380550"/>
            <a:ext cx="7688700" cy="3535800"/>
          </a:xfrm>
          <a:prstGeom prst="rect">
            <a:avLst/>
          </a:prstGeom>
        </p:spPr>
        <p:txBody>
          <a:bodyPr anchorCtr="0" anchor="t" bIns="91425" lIns="91425" spcFirstLastPara="1" rIns="91425" wrap="square" tIns="91425">
            <a:noAutofit/>
          </a:bodyPr>
          <a:lstStyle/>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enum</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TriStateSwitch</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off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low</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high</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mutating</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next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switch</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self</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off</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self</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low</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low</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self</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high</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case</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high</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self</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off</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ovenLight</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TriStateSwitch</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low</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ovenLight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next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ovenLight is now equal to .high</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ovenLight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next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ovenLight is now equal to .off</a:t>
            </a:r>
            <a:endParaRPr sz="1200">
              <a:solidFill>
                <a:srgbClr val="AA0D91"/>
              </a:solidFill>
              <a:latin typeface="Courier New"/>
              <a:ea typeface="Courier New"/>
              <a:cs typeface="Courier New"/>
              <a:sym typeface="Courier New"/>
            </a:endParaRPr>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4" name="Shape 1444"/>
        <p:cNvGrpSpPr/>
        <p:nvPr/>
      </p:nvGrpSpPr>
      <p:grpSpPr>
        <a:xfrm>
          <a:off x="0" y="0"/>
          <a:ext cx="0" cy="0"/>
          <a:chOff x="0" y="0"/>
          <a:chExt cx="0" cy="0"/>
        </a:xfrm>
      </p:grpSpPr>
      <p:sp>
        <p:nvSpPr>
          <p:cNvPr id="1445" name="Shape 14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Type</a:t>
            </a:r>
            <a:r>
              <a:rPr lang="en">
                <a:solidFill>
                  <a:srgbClr val="333333"/>
                </a:solidFill>
              </a:rPr>
              <a:t> Methods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446" name="Shape 144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900">
                <a:solidFill>
                  <a:srgbClr val="AA0D91"/>
                </a:solidFill>
                <a:latin typeface="Courier New"/>
                <a:ea typeface="Courier New"/>
                <a:cs typeface="Courier New"/>
                <a:sym typeface="Courier New"/>
              </a:rPr>
              <a:t>struct</a:t>
            </a:r>
            <a:r>
              <a:rPr lang="en" sz="900">
                <a:solidFill>
                  <a:srgbClr val="333333"/>
                </a:solidFill>
                <a:latin typeface="Courier New"/>
                <a:ea typeface="Courier New"/>
                <a:cs typeface="Courier New"/>
                <a:sym typeface="Courier New"/>
              </a:rPr>
              <a:t> </a:t>
            </a:r>
            <a:r>
              <a:rPr lang="en" sz="900">
                <a:solidFill>
                  <a:srgbClr val="3F6E74"/>
                </a:solidFill>
                <a:latin typeface="Courier New"/>
                <a:ea typeface="Courier New"/>
                <a:cs typeface="Courier New"/>
                <a:sym typeface="Courier New"/>
              </a:rPr>
              <a:t>LevelTracker</a:t>
            </a:r>
            <a:r>
              <a:rPr lang="en" sz="900">
                <a:solidFill>
                  <a:srgbClr val="333333"/>
                </a:solidFill>
                <a:latin typeface="Courier New"/>
                <a:ea typeface="Courier New"/>
                <a:cs typeface="Courier New"/>
                <a:sym typeface="Courier New"/>
              </a:rPr>
              <a:t> {</a:t>
            </a:r>
            <a:br>
              <a:rPr lang="en" sz="900">
                <a:solidFill>
                  <a:srgbClr val="333333"/>
                </a:solidFill>
                <a:latin typeface="Courier New"/>
                <a:ea typeface="Courier New"/>
                <a:cs typeface="Courier New"/>
                <a:sym typeface="Courier New"/>
              </a:rPr>
            </a:br>
            <a:r>
              <a:rPr lang="en" sz="900">
                <a:solidFill>
                  <a:srgbClr val="333333"/>
                </a:solidFill>
                <a:latin typeface="Courier New"/>
                <a:ea typeface="Courier New"/>
                <a:cs typeface="Courier New"/>
                <a:sym typeface="Courier New"/>
              </a:rPr>
              <a:t>   </a:t>
            </a:r>
            <a:r>
              <a:rPr lang="en" sz="900">
                <a:solidFill>
                  <a:srgbClr val="AA0D91"/>
                </a:solidFill>
                <a:latin typeface="Courier New"/>
                <a:ea typeface="Courier New"/>
                <a:cs typeface="Courier New"/>
                <a:sym typeface="Courier New"/>
              </a:rPr>
              <a:t>static</a:t>
            </a:r>
            <a:r>
              <a:rPr lang="en" sz="900">
                <a:solidFill>
                  <a:srgbClr val="333333"/>
                </a:solidFill>
                <a:latin typeface="Courier New"/>
                <a:ea typeface="Courier New"/>
                <a:cs typeface="Courier New"/>
                <a:sym typeface="Courier New"/>
              </a:rPr>
              <a:t> </a:t>
            </a:r>
            <a:r>
              <a:rPr lang="en" sz="900">
                <a:solidFill>
                  <a:srgbClr val="AA0D91"/>
                </a:solidFill>
                <a:latin typeface="Courier New"/>
                <a:ea typeface="Courier New"/>
                <a:cs typeface="Courier New"/>
                <a:sym typeface="Courier New"/>
              </a:rPr>
              <a:t>var</a:t>
            </a:r>
            <a:r>
              <a:rPr lang="en" sz="900">
                <a:solidFill>
                  <a:srgbClr val="333333"/>
                </a:solidFill>
                <a:latin typeface="Courier New"/>
                <a:ea typeface="Courier New"/>
                <a:cs typeface="Courier New"/>
                <a:sym typeface="Courier New"/>
              </a:rPr>
              <a:t> </a:t>
            </a:r>
            <a:r>
              <a:rPr lang="en" sz="900">
                <a:solidFill>
                  <a:srgbClr val="3F6E74"/>
                </a:solidFill>
                <a:latin typeface="Courier New"/>
                <a:ea typeface="Courier New"/>
                <a:cs typeface="Courier New"/>
                <a:sym typeface="Courier New"/>
              </a:rPr>
              <a:t>highestUnlockedLevel</a:t>
            </a:r>
            <a:r>
              <a:rPr lang="en" sz="900">
                <a:solidFill>
                  <a:srgbClr val="333333"/>
                </a:solidFill>
                <a:latin typeface="Courier New"/>
                <a:ea typeface="Courier New"/>
                <a:cs typeface="Courier New"/>
                <a:sym typeface="Courier New"/>
              </a:rPr>
              <a:t> = </a:t>
            </a:r>
            <a:r>
              <a:rPr lang="en" sz="900">
                <a:solidFill>
                  <a:srgbClr val="1C00CF"/>
                </a:solidFill>
                <a:latin typeface="Courier New"/>
                <a:ea typeface="Courier New"/>
                <a:cs typeface="Courier New"/>
                <a:sym typeface="Courier New"/>
              </a:rPr>
              <a:t>1</a:t>
            </a:r>
            <a:br>
              <a:rPr lang="en" sz="900">
                <a:solidFill>
                  <a:srgbClr val="333333"/>
                </a:solidFill>
                <a:latin typeface="Courier New"/>
                <a:ea typeface="Courier New"/>
                <a:cs typeface="Courier New"/>
                <a:sym typeface="Courier New"/>
              </a:rPr>
            </a:br>
            <a:r>
              <a:rPr lang="en" sz="900">
                <a:solidFill>
                  <a:srgbClr val="333333"/>
                </a:solidFill>
                <a:latin typeface="Courier New"/>
                <a:ea typeface="Courier New"/>
                <a:cs typeface="Courier New"/>
                <a:sym typeface="Courier New"/>
              </a:rPr>
              <a:t>   </a:t>
            </a:r>
            <a:r>
              <a:rPr lang="en" sz="900">
                <a:solidFill>
                  <a:srgbClr val="AA0D91"/>
                </a:solidFill>
                <a:latin typeface="Courier New"/>
                <a:ea typeface="Courier New"/>
                <a:cs typeface="Courier New"/>
                <a:sym typeface="Courier New"/>
              </a:rPr>
              <a:t>var</a:t>
            </a:r>
            <a:r>
              <a:rPr lang="en" sz="900">
                <a:solidFill>
                  <a:srgbClr val="333333"/>
                </a:solidFill>
                <a:latin typeface="Courier New"/>
                <a:ea typeface="Courier New"/>
                <a:cs typeface="Courier New"/>
                <a:sym typeface="Courier New"/>
              </a:rPr>
              <a:t> </a:t>
            </a:r>
            <a:r>
              <a:rPr lang="en" sz="900">
                <a:solidFill>
                  <a:srgbClr val="3F6E74"/>
                </a:solidFill>
                <a:latin typeface="Courier New"/>
                <a:ea typeface="Courier New"/>
                <a:cs typeface="Courier New"/>
                <a:sym typeface="Courier New"/>
              </a:rPr>
              <a:t>currentLevel</a:t>
            </a:r>
            <a:r>
              <a:rPr lang="en" sz="900">
                <a:solidFill>
                  <a:srgbClr val="333333"/>
                </a:solidFill>
                <a:latin typeface="Courier New"/>
                <a:ea typeface="Courier New"/>
                <a:cs typeface="Courier New"/>
                <a:sym typeface="Courier New"/>
              </a:rPr>
              <a:t> = </a:t>
            </a:r>
            <a:r>
              <a:rPr lang="en" sz="900">
                <a:solidFill>
                  <a:srgbClr val="1C00CF"/>
                </a:solidFill>
                <a:latin typeface="Courier New"/>
                <a:ea typeface="Courier New"/>
                <a:cs typeface="Courier New"/>
                <a:sym typeface="Courier New"/>
              </a:rPr>
              <a:t>1</a:t>
            </a:r>
            <a:br>
              <a:rPr lang="en" sz="900">
                <a:solidFill>
                  <a:srgbClr val="333333"/>
                </a:solidFill>
                <a:latin typeface="Courier New"/>
                <a:ea typeface="Courier New"/>
                <a:cs typeface="Courier New"/>
                <a:sym typeface="Courier New"/>
              </a:rPr>
            </a:br>
            <a:br>
              <a:rPr lang="en" sz="900">
                <a:solidFill>
                  <a:srgbClr val="333333"/>
                </a:solidFill>
                <a:latin typeface="Courier New"/>
                <a:ea typeface="Courier New"/>
                <a:cs typeface="Courier New"/>
                <a:sym typeface="Courier New"/>
              </a:rPr>
            </a:br>
            <a:r>
              <a:rPr lang="en" sz="900">
                <a:solidFill>
                  <a:srgbClr val="333333"/>
                </a:solidFill>
                <a:latin typeface="Courier New"/>
                <a:ea typeface="Courier New"/>
                <a:cs typeface="Courier New"/>
                <a:sym typeface="Courier New"/>
              </a:rPr>
              <a:t>   </a:t>
            </a:r>
            <a:r>
              <a:rPr lang="en" sz="900">
                <a:solidFill>
                  <a:srgbClr val="AA0D91"/>
                </a:solidFill>
                <a:latin typeface="Courier New"/>
                <a:ea typeface="Courier New"/>
                <a:cs typeface="Courier New"/>
                <a:sym typeface="Courier New"/>
              </a:rPr>
              <a:t>static</a:t>
            </a:r>
            <a:r>
              <a:rPr lang="en" sz="900">
                <a:solidFill>
                  <a:srgbClr val="333333"/>
                </a:solidFill>
                <a:latin typeface="Courier New"/>
                <a:ea typeface="Courier New"/>
                <a:cs typeface="Courier New"/>
                <a:sym typeface="Courier New"/>
              </a:rPr>
              <a:t> </a:t>
            </a:r>
            <a:r>
              <a:rPr lang="en" sz="900">
                <a:solidFill>
                  <a:srgbClr val="AA0D91"/>
                </a:solidFill>
                <a:latin typeface="Courier New"/>
                <a:ea typeface="Courier New"/>
                <a:cs typeface="Courier New"/>
                <a:sym typeface="Courier New"/>
              </a:rPr>
              <a:t>func</a:t>
            </a:r>
            <a:r>
              <a:rPr lang="en" sz="900">
                <a:solidFill>
                  <a:srgbClr val="333333"/>
                </a:solidFill>
                <a:latin typeface="Courier New"/>
                <a:ea typeface="Courier New"/>
                <a:cs typeface="Courier New"/>
                <a:sym typeface="Courier New"/>
              </a:rPr>
              <a:t> </a:t>
            </a:r>
            <a:r>
              <a:rPr lang="en" sz="900">
                <a:solidFill>
                  <a:srgbClr val="3F6E74"/>
                </a:solidFill>
                <a:latin typeface="Courier New"/>
                <a:ea typeface="Courier New"/>
                <a:cs typeface="Courier New"/>
                <a:sym typeface="Courier New"/>
              </a:rPr>
              <a:t>unlock</a:t>
            </a:r>
            <a:r>
              <a:rPr lang="en" sz="900">
                <a:solidFill>
                  <a:srgbClr val="333333"/>
                </a:solidFill>
                <a:latin typeface="Courier New"/>
                <a:ea typeface="Courier New"/>
                <a:cs typeface="Courier New"/>
                <a:sym typeface="Courier New"/>
              </a:rPr>
              <a:t>(</a:t>
            </a:r>
            <a:r>
              <a:rPr lang="en" sz="900">
                <a:solidFill>
                  <a:srgbClr val="AA0D91"/>
                </a:solidFill>
                <a:latin typeface="Courier New"/>
                <a:ea typeface="Courier New"/>
                <a:cs typeface="Courier New"/>
                <a:sym typeface="Courier New"/>
              </a:rPr>
              <a:t>_</a:t>
            </a:r>
            <a:r>
              <a:rPr lang="en" sz="900">
                <a:solidFill>
                  <a:srgbClr val="333333"/>
                </a:solidFill>
                <a:latin typeface="Courier New"/>
                <a:ea typeface="Courier New"/>
                <a:cs typeface="Courier New"/>
                <a:sym typeface="Courier New"/>
              </a:rPr>
              <a:t> </a:t>
            </a:r>
            <a:r>
              <a:rPr lang="en" sz="900">
                <a:solidFill>
                  <a:srgbClr val="3F6E74"/>
                </a:solidFill>
                <a:latin typeface="Courier New"/>
                <a:ea typeface="Courier New"/>
                <a:cs typeface="Courier New"/>
                <a:sym typeface="Courier New"/>
              </a:rPr>
              <a:t>level</a:t>
            </a:r>
            <a:r>
              <a:rPr lang="en" sz="900">
                <a:solidFill>
                  <a:srgbClr val="333333"/>
                </a:solidFill>
                <a:latin typeface="Courier New"/>
                <a:ea typeface="Courier New"/>
                <a:cs typeface="Courier New"/>
                <a:sym typeface="Courier New"/>
              </a:rPr>
              <a:t>: </a:t>
            </a:r>
            <a:r>
              <a:rPr lang="en" sz="900">
                <a:solidFill>
                  <a:srgbClr val="5C2699"/>
                </a:solidFill>
                <a:latin typeface="Courier New"/>
                <a:ea typeface="Courier New"/>
                <a:cs typeface="Courier New"/>
                <a:sym typeface="Courier New"/>
              </a:rPr>
              <a:t>Int</a:t>
            </a:r>
            <a:r>
              <a:rPr lang="en" sz="900">
                <a:solidFill>
                  <a:srgbClr val="333333"/>
                </a:solidFill>
                <a:latin typeface="Courier New"/>
                <a:ea typeface="Courier New"/>
                <a:cs typeface="Courier New"/>
                <a:sym typeface="Courier New"/>
              </a:rPr>
              <a:t>) {</a:t>
            </a:r>
            <a:br>
              <a:rPr lang="en" sz="900">
                <a:solidFill>
                  <a:srgbClr val="333333"/>
                </a:solidFill>
                <a:latin typeface="Courier New"/>
                <a:ea typeface="Courier New"/>
                <a:cs typeface="Courier New"/>
                <a:sym typeface="Courier New"/>
              </a:rPr>
            </a:br>
            <a:r>
              <a:rPr lang="en" sz="900">
                <a:solidFill>
                  <a:srgbClr val="333333"/>
                </a:solidFill>
                <a:latin typeface="Courier New"/>
                <a:ea typeface="Courier New"/>
                <a:cs typeface="Courier New"/>
                <a:sym typeface="Courier New"/>
              </a:rPr>
              <a:t>       </a:t>
            </a:r>
            <a:r>
              <a:rPr lang="en" sz="900">
                <a:solidFill>
                  <a:srgbClr val="AA0D91"/>
                </a:solidFill>
                <a:latin typeface="Courier New"/>
                <a:ea typeface="Courier New"/>
                <a:cs typeface="Courier New"/>
                <a:sym typeface="Courier New"/>
              </a:rPr>
              <a:t>if</a:t>
            </a:r>
            <a:r>
              <a:rPr lang="en" sz="900">
                <a:solidFill>
                  <a:srgbClr val="333333"/>
                </a:solidFill>
                <a:latin typeface="Courier New"/>
                <a:ea typeface="Courier New"/>
                <a:cs typeface="Courier New"/>
                <a:sym typeface="Courier New"/>
              </a:rPr>
              <a:t> </a:t>
            </a:r>
            <a:r>
              <a:rPr lang="en" sz="900">
                <a:solidFill>
                  <a:srgbClr val="3F6E74"/>
                </a:solidFill>
                <a:latin typeface="Courier New"/>
                <a:ea typeface="Courier New"/>
                <a:cs typeface="Courier New"/>
                <a:sym typeface="Courier New"/>
              </a:rPr>
              <a:t>level</a:t>
            </a:r>
            <a:r>
              <a:rPr lang="en" sz="900">
                <a:solidFill>
                  <a:srgbClr val="333333"/>
                </a:solidFill>
                <a:latin typeface="Courier New"/>
                <a:ea typeface="Courier New"/>
                <a:cs typeface="Courier New"/>
                <a:sym typeface="Courier New"/>
              </a:rPr>
              <a:t> &gt; </a:t>
            </a:r>
            <a:r>
              <a:rPr lang="en" sz="900">
                <a:solidFill>
                  <a:srgbClr val="3F6E74"/>
                </a:solidFill>
                <a:latin typeface="Courier New"/>
                <a:ea typeface="Courier New"/>
                <a:cs typeface="Courier New"/>
                <a:sym typeface="Courier New"/>
              </a:rPr>
              <a:t>highestUnlockedLevel</a:t>
            </a:r>
            <a:r>
              <a:rPr lang="en" sz="900">
                <a:solidFill>
                  <a:srgbClr val="333333"/>
                </a:solidFill>
                <a:latin typeface="Courier New"/>
                <a:ea typeface="Courier New"/>
                <a:cs typeface="Courier New"/>
                <a:sym typeface="Courier New"/>
              </a:rPr>
              <a:t> { </a:t>
            </a:r>
            <a:r>
              <a:rPr lang="en" sz="900">
                <a:solidFill>
                  <a:srgbClr val="3F6E74"/>
                </a:solidFill>
                <a:latin typeface="Courier New"/>
                <a:ea typeface="Courier New"/>
                <a:cs typeface="Courier New"/>
                <a:sym typeface="Courier New"/>
              </a:rPr>
              <a:t>highestUnlockedLevel</a:t>
            </a:r>
            <a:r>
              <a:rPr lang="en" sz="900">
                <a:solidFill>
                  <a:srgbClr val="333333"/>
                </a:solidFill>
                <a:latin typeface="Courier New"/>
                <a:ea typeface="Courier New"/>
                <a:cs typeface="Courier New"/>
                <a:sym typeface="Courier New"/>
              </a:rPr>
              <a:t> = </a:t>
            </a:r>
            <a:r>
              <a:rPr lang="en" sz="900">
                <a:solidFill>
                  <a:srgbClr val="3F6E74"/>
                </a:solidFill>
                <a:latin typeface="Courier New"/>
                <a:ea typeface="Courier New"/>
                <a:cs typeface="Courier New"/>
                <a:sym typeface="Courier New"/>
              </a:rPr>
              <a:t>lev</a:t>
            </a:r>
            <a:r>
              <a:rPr lang="en" sz="900">
                <a:solidFill>
                  <a:srgbClr val="3F6E74"/>
                </a:solidFill>
                <a:latin typeface="Courier New"/>
                <a:ea typeface="Courier New"/>
                <a:cs typeface="Courier New"/>
                <a:sym typeface="Courier New"/>
              </a:rPr>
              <a:t>el</a:t>
            </a:r>
            <a:r>
              <a:rPr lang="en" sz="900">
                <a:solidFill>
                  <a:srgbClr val="333333"/>
                </a:solidFill>
                <a:latin typeface="Courier New"/>
                <a:ea typeface="Courier New"/>
                <a:cs typeface="Courier New"/>
                <a:sym typeface="Courier New"/>
              </a:rPr>
              <a:t> </a:t>
            </a:r>
            <a:r>
              <a:rPr lang="en" sz="900">
                <a:solidFill>
                  <a:srgbClr val="333333"/>
                </a:solidFill>
                <a:latin typeface="Courier New"/>
                <a:ea typeface="Courier New"/>
                <a:cs typeface="Courier New"/>
                <a:sym typeface="Courier New"/>
              </a:rPr>
              <a:t>}</a:t>
            </a:r>
            <a:br>
              <a:rPr lang="en" sz="900">
                <a:solidFill>
                  <a:srgbClr val="333333"/>
                </a:solidFill>
                <a:latin typeface="Courier New"/>
                <a:ea typeface="Courier New"/>
                <a:cs typeface="Courier New"/>
                <a:sym typeface="Courier New"/>
              </a:rPr>
            </a:br>
            <a:r>
              <a:rPr lang="en" sz="900">
                <a:solidFill>
                  <a:srgbClr val="333333"/>
                </a:solidFill>
                <a:latin typeface="Courier New"/>
                <a:ea typeface="Courier New"/>
                <a:cs typeface="Courier New"/>
                <a:sym typeface="Courier New"/>
              </a:rPr>
              <a:t>   }</a:t>
            </a:r>
            <a:br>
              <a:rPr lang="en" sz="900">
                <a:solidFill>
                  <a:srgbClr val="333333"/>
                </a:solidFill>
                <a:latin typeface="Courier New"/>
                <a:ea typeface="Courier New"/>
                <a:cs typeface="Courier New"/>
                <a:sym typeface="Courier New"/>
              </a:rPr>
            </a:br>
            <a:br>
              <a:rPr lang="en" sz="900">
                <a:solidFill>
                  <a:srgbClr val="333333"/>
                </a:solidFill>
                <a:latin typeface="Courier New"/>
                <a:ea typeface="Courier New"/>
                <a:cs typeface="Courier New"/>
                <a:sym typeface="Courier New"/>
              </a:rPr>
            </a:br>
            <a:r>
              <a:rPr lang="en" sz="900">
                <a:solidFill>
                  <a:srgbClr val="333333"/>
                </a:solidFill>
                <a:latin typeface="Courier New"/>
                <a:ea typeface="Courier New"/>
                <a:cs typeface="Courier New"/>
                <a:sym typeface="Courier New"/>
              </a:rPr>
              <a:t>   </a:t>
            </a:r>
            <a:r>
              <a:rPr lang="en" sz="900">
                <a:solidFill>
                  <a:srgbClr val="AA0D91"/>
                </a:solidFill>
                <a:latin typeface="Courier New"/>
                <a:ea typeface="Courier New"/>
                <a:cs typeface="Courier New"/>
                <a:sym typeface="Courier New"/>
              </a:rPr>
              <a:t>static</a:t>
            </a:r>
            <a:r>
              <a:rPr lang="en" sz="900">
                <a:solidFill>
                  <a:srgbClr val="333333"/>
                </a:solidFill>
                <a:latin typeface="Courier New"/>
                <a:ea typeface="Courier New"/>
                <a:cs typeface="Courier New"/>
                <a:sym typeface="Courier New"/>
              </a:rPr>
              <a:t> </a:t>
            </a:r>
            <a:r>
              <a:rPr lang="en" sz="900">
                <a:solidFill>
                  <a:srgbClr val="AA0D91"/>
                </a:solidFill>
                <a:latin typeface="Courier New"/>
                <a:ea typeface="Courier New"/>
                <a:cs typeface="Courier New"/>
                <a:sym typeface="Courier New"/>
              </a:rPr>
              <a:t>func</a:t>
            </a:r>
            <a:r>
              <a:rPr lang="en" sz="900">
                <a:solidFill>
                  <a:srgbClr val="333333"/>
                </a:solidFill>
                <a:latin typeface="Courier New"/>
                <a:ea typeface="Courier New"/>
                <a:cs typeface="Courier New"/>
                <a:sym typeface="Courier New"/>
              </a:rPr>
              <a:t> </a:t>
            </a:r>
            <a:r>
              <a:rPr lang="en" sz="900">
                <a:solidFill>
                  <a:srgbClr val="3F6E74"/>
                </a:solidFill>
                <a:latin typeface="Courier New"/>
                <a:ea typeface="Courier New"/>
                <a:cs typeface="Courier New"/>
                <a:sym typeface="Courier New"/>
              </a:rPr>
              <a:t>isUnlocked</a:t>
            </a:r>
            <a:r>
              <a:rPr lang="en" sz="900">
                <a:solidFill>
                  <a:srgbClr val="333333"/>
                </a:solidFill>
                <a:latin typeface="Courier New"/>
                <a:ea typeface="Courier New"/>
                <a:cs typeface="Courier New"/>
                <a:sym typeface="Courier New"/>
              </a:rPr>
              <a:t>(</a:t>
            </a:r>
            <a:r>
              <a:rPr lang="en" sz="900">
                <a:solidFill>
                  <a:srgbClr val="AA0D91"/>
                </a:solidFill>
                <a:latin typeface="Courier New"/>
                <a:ea typeface="Courier New"/>
                <a:cs typeface="Courier New"/>
                <a:sym typeface="Courier New"/>
              </a:rPr>
              <a:t>_</a:t>
            </a:r>
            <a:r>
              <a:rPr lang="en" sz="900">
                <a:solidFill>
                  <a:srgbClr val="333333"/>
                </a:solidFill>
                <a:latin typeface="Courier New"/>
                <a:ea typeface="Courier New"/>
                <a:cs typeface="Courier New"/>
                <a:sym typeface="Courier New"/>
              </a:rPr>
              <a:t> </a:t>
            </a:r>
            <a:r>
              <a:rPr lang="en" sz="900">
                <a:solidFill>
                  <a:srgbClr val="3F6E74"/>
                </a:solidFill>
                <a:latin typeface="Courier New"/>
                <a:ea typeface="Courier New"/>
                <a:cs typeface="Courier New"/>
                <a:sym typeface="Courier New"/>
              </a:rPr>
              <a:t>level</a:t>
            </a:r>
            <a:r>
              <a:rPr lang="en" sz="900">
                <a:solidFill>
                  <a:srgbClr val="333333"/>
                </a:solidFill>
                <a:latin typeface="Courier New"/>
                <a:ea typeface="Courier New"/>
                <a:cs typeface="Courier New"/>
                <a:sym typeface="Courier New"/>
              </a:rPr>
              <a:t>: </a:t>
            </a:r>
            <a:r>
              <a:rPr lang="en" sz="900">
                <a:solidFill>
                  <a:srgbClr val="5C2699"/>
                </a:solidFill>
                <a:latin typeface="Courier New"/>
                <a:ea typeface="Courier New"/>
                <a:cs typeface="Courier New"/>
                <a:sym typeface="Courier New"/>
              </a:rPr>
              <a:t>Int</a:t>
            </a:r>
            <a:r>
              <a:rPr lang="en" sz="900">
                <a:solidFill>
                  <a:srgbClr val="333333"/>
                </a:solidFill>
                <a:latin typeface="Courier New"/>
                <a:ea typeface="Courier New"/>
                <a:cs typeface="Courier New"/>
                <a:sym typeface="Courier New"/>
              </a:rPr>
              <a:t>) -&gt; </a:t>
            </a:r>
            <a:r>
              <a:rPr lang="en" sz="900">
                <a:solidFill>
                  <a:srgbClr val="5C2699"/>
                </a:solidFill>
                <a:latin typeface="Courier New"/>
                <a:ea typeface="Courier New"/>
                <a:cs typeface="Courier New"/>
                <a:sym typeface="Courier New"/>
              </a:rPr>
              <a:t>Bool</a:t>
            </a:r>
            <a:r>
              <a:rPr lang="en" sz="900">
                <a:solidFill>
                  <a:srgbClr val="333333"/>
                </a:solidFill>
                <a:latin typeface="Courier New"/>
                <a:ea typeface="Courier New"/>
                <a:cs typeface="Courier New"/>
                <a:sym typeface="Courier New"/>
              </a:rPr>
              <a:t> {</a:t>
            </a:r>
            <a:br>
              <a:rPr lang="en" sz="900">
                <a:solidFill>
                  <a:srgbClr val="333333"/>
                </a:solidFill>
                <a:latin typeface="Courier New"/>
                <a:ea typeface="Courier New"/>
                <a:cs typeface="Courier New"/>
                <a:sym typeface="Courier New"/>
              </a:rPr>
            </a:br>
            <a:r>
              <a:rPr lang="en" sz="900">
                <a:solidFill>
                  <a:srgbClr val="333333"/>
                </a:solidFill>
                <a:latin typeface="Courier New"/>
                <a:ea typeface="Courier New"/>
                <a:cs typeface="Courier New"/>
                <a:sym typeface="Courier New"/>
              </a:rPr>
              <a:t>       </a:t>
            </a:r>
            <a:r>
              <a:rPr lang="en" sz="900">
                <a:solidFill>
                  <a:srgbClr val="AA0D91"/>
                </a:solidFill>
                <a:latin typeface="Courier New"/>
                <a:ea typeface="Courier New"/>
                <a:cs typeface="Courier New"/>
                <a:sym typeface="Courier New"/>
              </a:rPr>
              <a:t>return</a:t>
            </a:r>
            <a:r>
              <a:rPr lang="en" sz="900">
                <a:solidFill>
                  <a:srgbClr val="333333"/>
                </a:solidFill>
                <a:latin typeface="Courier New"/>
                <a:ea typeface="Courier New"/>
                <a:cs typeface="Courier New"/>
                <a:sym typeface="Courier New"/>
              </a:rPr>
              <a:t> </a:t>
            </a:r>
            <a:r>
              <a:rPr lang="en" sz="900">
                <a:solidFill>
                  <a:srgbClr val="3F6E74"/>
                </a:solidFill>
                <a:latin typeface="Courier New"/>
                <a:ea typeface="Courier New"/>
                <a:cs typeface="Courier New"/>
                <a:sym typeface="Courier New"/>
              </a:rPr>
              <a:t>level</a:t>
            </a:r>
            <a:r>
              <a:rPr lang="en" sz="900">
                <a:solidFill>
                  <a:srgbClr val="333333"/>
                </a:solidFill>
                <a:latin typeface="Courier New"/>
                <a:ea typeface="Courier New"/>
                <a:cs typeface="Courier New"/>
                <a:sym typeface="Courier New"/>
              </a:rPr>
              <a:t> &lt;= </a:t>
            </a:r>
            <a:r>
              <a:rPr lang="en" sz="900">
                <a:solidFill>
                  <a:srgbClr val="3F6E74"/>
                </a:solidFill>
                <a:latin typeface="Courier New"/>
                <a:ea typeface="Courier New"/>
                <a:cs typeface="Courier New"/>
                <a:sym typeface="Courier New"/>
              </a:rPr>
              <a:t>highestUnlockedLevel</a:t>
            </a:r>
            <a:br>
              <a:rPr lang="en" sz="900">
                <a:solidFill>
                  <a:srgbClr val="333333"/>
                </a:solidFill>
                <a:latin typeface="Courier New"/>
                <a:ea typeface="Courier New"/>
                <a:cs typeface="Courier New"/>
                <a:sym typeface="Courier New"/>
              </a:rPr>
            </a:br>
            <a:r>
              <a:rPr lang="en" sz="900">
                <a:solidFill>
                  <a:srgbClr val="333333"/>
                </a:solidFill>
                <a:latin typeface="Courier New"/>
                <a:ea typeface="Courier New"/>
                <a:cs typeface="Courier New"/>
                <a:sym typeface="Courier New"/>
              </a:rPr>
              <a:t>   }</a:t>
            </a:r>
            <a:br>
              <a:rPr lang="en" sz="900">
                <a:solidFill>
                  <a:srgbClr val="333333"/>
                </a:solidFill>
                <a:latin typeface="Courier New"/>
                <a:ea typeface="Courier New"/>
                <a:cs typeface="Courier New"/>
                <a:sym typeface="Courier New"/>
              </a:rPr>
            </a:br>
            <a:br>
              <a:rPr lang="en" sz="900">
                <a:solidFill>
                  <a:srgbClr val="333333"/>
                </a:solidFill>
                <a:latin typeface="Courier New"/>
                <a:ea typeface="Courier New"/>
                <a:cs typeface="Courier New"/>
                <a:sym typeface="Courier New"/>
              </a:rPr>
            </a:br>
            <a:r>
              <a:rPr lang="en" sz="900">
                <a:solidFill>
                  <a:srgbClr val="333333"/>
                </a:solidFill>
                <a:latin typeface="Courier New"/>
                <a:ea typeface="Courier New"/>
                <a:cs typeface="Courier New"/>
                <a:sym typeface="Courier New"/>
              </a:rPr>
              <a:t>   </a:t>
            </a:r>
            <a:r>
              <a:rPr lang="en" sz="900">
                <a:solidFill>
                  <a:srgbClr val="AA0D91"/>
                </a:solidFill>
                <a:latin typeface="Courier New"/>
                <a:ea typeface="Courier New"/>
                <a:cs typeface="Courier New"/>
                <a:sym typeface="Courier New"/>
              </a:rPr>
              <a:t>@discardableResult</a:t>
            </a:r>
            <a:br>
              <a:rPr lang="en" sz="900">
                <a:solidFill>
                  <a:srgbClr val="333333"/>
                </a:solidFill>
                <a:latin typeface="Courier New"/>
                <a:ea typeface="Courier New"/>
                <a:cs typeface="Courier New"/>
                <a:sym typeface="Courier New"/>
              </a:rPr>
            </a:br>
            <a:r>
              <a:rPr lang="en" sz="900">
                <a:solidFill>
                  <a:srgbClr val="333333"/>
                </a:solidFill>
                <a:latin typeface="Courier New"/>
                <a:ea typeface="Courier New"/>
                <a:cs typeface="Courier New"/>
                <a:sym typeface="Courier New"/>
              </a:rPr>
              <a:t>   </a:t>
            </a:r>
            <a:r>
              <a:rPr lang="en" sz="900">
                <a:solidFill>
                  <a:srgbClr val="AA0D91"/>
                </a:solidFill>
                <a:latin typeface="Courier New"/>
                <a:ea typeface="Courier New"/>
                <a:cs typeface="Courier New"/>
                <a:sym typeface="Courier New"/>
              </a:rPr>
              <a:t>mutating</a:t>
            </a:r>
            <a:r>
              <a:rPr lang="en" sz="900">
                <a:solidFill>
                  <a:srgbClr val="333333"/>
                </a:solidFill>
                <a:latin typeface="Courier New"/>
                <a:ea typeface="Courier New"/>
                <a:cs typeface="Courier New"/>
                <a:sym typeface="Courier New"/>
              </a:rPr>
              <a:t> </a:t>
            </a:r>
            <a:r>
              <a:rPr lang="en" sz="900">
                <a:solidFill>
                  <a:srgbClr val="AA0D91"/>
                </a:solidFill>
                <a:latin typeface="Courier New"/>
                <a:ea typeface="Courier New"/>
                <a:cs typeface="Courier New"/>
                <a:sym typeface="Courier New"/>
              </a:rPr>
              <a:t>func</a:t>
            </a:r>
            <a:r>
              <a:rPr lang="en" sz="900">
                <a:solidFill>
                  <a:srgbClr val="333333"/>
                </a:solidFill>
                <a:latin typeface="Courier New"/>
                <a:ea typeface="Courier New"/>
                <a:cs typeface="Courier New"/>
                <a:sym typeface="Courier New"/>
              </a:rPr>
              <a:t> </a:t>
            </a:r>
            <a:r>
              <a:rPr lang="en" sz="900">
                <a:solidFill>
                  <a:srgbClr val="3F6E74"/>
                </a:solidFill>
                <a:latin typeface="Courier New"/>
                <a:ea typeface="Courier New"/>
                <a:cs typeface="Courier New"/>
                <a:sym typeface="Courier New"/>
              </a:rPr>
              <a:t>advance</a:t>
            </a:r>
            <a:r>
              <a:rPr lang="en" sz="900">
                <a:solidFill>
                  <a:srgbClr val="333333"/>
                </a:solidFill>
                <a:latin typeface="Courier New"/>
                <a:ea typeface="Courier New"/>
                <a:cs typeface="Courier New"/>
                <a:sym typeface="Courier New"/>
              </a:rPr>
              <a:t>(</a:t>
            </a:r>
            <a:r>
              <a:rPr lang="en" sz="900">
                <a:solidFill>
                  <a:srgbClr val="3F6E74"/>
                </a:solidFill>
                <a:latin typeface="Courier New"/>
                <a:ea typeface="Courier New"/>
                <a:cs typeface="Courier New"/>
                <a:sym typeface="Courier New"/>
              </a:rPr>
              <a:t>to</a:t>
            </a:r>
            <a:r>
              <a:rPr lang="en" sz="900">
                <a:solidFill>
                  <a:srgbClr val="333333"/>
                </a:solidFill>
                <a:latin typeface="Courier New"/>
                <a:ea typeface="Courier New"/>
                <a:cs typeface="Courier New"/>
                <a:sym typeface="Courier New"/>
              </a:rPr>
              <a:t> </a:t>
            </a:r>
            <a:r>
              <a:rPr lang="en" sz="900">
                <a:solidFill>
                  <a:srgbClr val="3F6E74"/>
                </a:solidFill>
                <a:latin typeface="Courier New"/>
                <a:ea typeface="Courier New"/>
                <a:cs typeface="Courier New"/>
                <a:sym typeface="Courier New"/>
              </a:rPr>
              <a:t>level</a:t>
            </a:r>
            <a:r>
              <a:rPr lang="en" sz="900">
                <a:solidFill>
                  <a:srgbClr val="333333"/>
                </a:solidFill>
                <a:latin typeface="Courier New"/>
                <a:ea typeface="Courier New"/>
                <a:cs typeface="Courier New"/>
                <a:sym typeface="Courier New"/>
              </a:rPr>
              <a:t>: </a:t>
            </a:r>
            <a:r>
              <a:rPr lang="en" sz="900">
                <a:solidFill>
                  <a:srgbClr val="5C2699"/>
                </a:solidFill>
                <a:latin typeface="Courier New"/>
                <a:ea typeface="Courier New"/>
                <a:cs typeface="Courier New"/>
                <a:sym typeface="Courier New"/>
              </a:rPr>
              <a:t>Int</a:t>
            </a:r>
            <a:r>
              <a:rPr lang="en" sz="900">
                <a:solidFill>
                  <a:srgbClr val="333333"/>
                </a:solidFill>
                <a:latin typeface="Courier New"/>
                <a:ea typeface="Courier New"/>
                <a:cs typeface="Courier New"/>
                <a:sym typeface="Courier New"/>
              </a:rPr>
              <a:t>) -&gt; </a:t>
            </a:r>
            <a:r>
              <a:rPr lang="en" sz="900">
                <a:solidFill>
                  <a:srgbClr val="5C2699"/>
                </a:solidFill>
                <a:latin typeface="Courier New"/>
                <a:ea typeface="Courier New"/>
                <a:cs typeface="Courier New"/>
                <a:sym typeface="Courier New"/>
              </a:rPr>
              <a:t>Bool</a:t>
            </a:r>
            <a:r>
              <a:rPr lang="en" sz="900">
                <a:solidFill>
                  <a:srgbClr val="333333"/>
                </a:solidFill>
                <a:latin typeface="Courier New"/>
                <a:ea typeface="Courier New"/>
                <a:cs typeface="Courier New"/>
                <a:sym typeface="Courier New"/>
              </a:rPr>
              <a:t> {</a:t>
            </a:r>
            <a:br>
              <a:rPr lang="en" sz="900">
                <a:solidFill>
                  <a:srgbClr val="333333"/>
                </a:solidFill>
                <a:latin typeface="Courier New"/>
                <a:ea typeface="Courier New"/>
                <a:cs typeface="Courier New"/>
                <a:sym typeface="Courier New"/>
              </a:rPr>
            </a:br>
            <a:r>
              <a:rPr lang="en" sz="900">
                <a:solidFill>
                  <a:srgbClr val="333333"/>
                </a:solidFill>
                <a:latin typeface="Courier New"/>
                <a:ea typeface="Courier New"/>
                <a:cs typeface="Courier New"/>
                <a:sym typeface="Courier New"/>
              </a:rPr>
              <a:t>       </a:t>
            </a:r>
            <a:r>
              <a:rPr lang="en" sz="900">
                <a:solidFill>
                  <a:srgbClr val="AA0D91"/>
                </a:solidFill>
                <a:latin typeface="Courier New"/>
                <a:ea typeface="Courier New"/>
                <a:cs typeface="Courier New"/>
                <a:sym typeface="Courier New"/>
              </a:rPr>
              <a:t>if</a:t>
            </a:r>
            <a:r>
              <a:rPr lang="en" sz="900">
                <a:solidFill>
                  <a:srgbClr val="333333"/>
                </a:solidFill>
                <a:latin typeface="Courier New"/>
                <a:ea typeface="Courier New"/>
                <a:cs typeface="Courier New"/>
                <a:sym typeface="Courier New"/>
              </a:rPr>
              <a:t> </a:t>
            </a:r>
            <a:r>
              <a:rPr lang="en" sz="900">
                <a:solidFill>
                  <a:srgbClr val="3F6E74"/>
                </a:solidFill>
                <a:latin typeface="Courier New"/>
                <a:ea typeface="Courier New"/>
                <a:cs typeface="Courier New"/>
                <a:sym typeface="Courier New"/>
              </a:rPr>
              <a:t>LevelTracker</a:t>
            </a:r>
            <a:r>
              <a:rPr lang="en" sz="900">
                <a:solidFill>
                  <a:srgbClr val="333333"/>
                </a:solidFill>
                <a:latin typeface="Courier New"/>
                <a:ea typeface="Courier New"/>
                <a:cs typeface="Courier New"/>
                <a:sym typeface="Courier New"/>
              </a:rPr>
              <a:t>.</a:t>
            </a:r>
            <a:r>
              <a:rPr lang="en" sz="900">
                <a:solidFill>
                  <a:srgbClr val="3F6E74"/>
                </a:solidFill>
                <a:latin typeface="Courier New"/>
                <a:ea typeface="Courier New"/>
                <a:cs typeface="Courier New"/>
                <a:sym typeface="Courier New"/>
              </a:rPr>
              <a:t>isUnlocked</a:t>
            </a:r>
            <a:r>
              <a:rPr lang="en" sz="900">
                <a:solidFill>
                  <a:srgbClr val="333333"/>
                </a:solidFill>
                <a:latin typeface="Courier New"/>
                <a:ea typeface="Courier New"/>
                <a:cs typeface="Courier New"/>
                <a:sym typeface="Courier New"/>
              </a:rPr>
              <a:t>(</a:t>
            </a:r>
            <a:r>
              <a:rPr lang="en" sz="900">
                <a:solidFill>
                  <a:srgbClr val="3F6E74"/>
                </a:solidFill>
                <a:latin typeface="Courier New"/>
                <a:ea typeface="Courier New"/>
                <a:cs typeface="Courier New"/>
                <a:sym typeface="Courier New"/>
              </a:rPr>
              <a:t>level</a:t>
            </a:r>
            <a:r>
              <a:rPr lang="en" sz="900">
                <a:solidFill>
                  <a:srgbClr val="333333"/>
                </a:solidFill>
                <a:latin typeface="Courier New"/>
                <a:ea typeface="Courier New"/>
                <a:cs typeface="Courier New"/>
                <a:sym typeface="Courier New"/>
              </a:rPr>
              <a:t>) {</a:t>
            </a:r>
            <a:br>
              <a:rPr lang="en" sz="900">
                <a:solidFill>
                  <a:srgbClr val="333333"/>
                </a:solidFill>
                <a:latin typeface="Courier New"/>
                <a:ea typeface="Courier New"/>
                <a:cs typeface="Courier New"/>
                <a:sym typeface="Courier New"/>
              </a:rPr>
            </a:br>
            <a:r>
              <a:rPr lang="en" sz="900">
                <a:solidFill>
                  <a:srgbClr val="333333"/>
                </a:solidFill>
                <a:latin typeface="Courier New"/>
                <a:ea typeface="Courier New"/>
                <a:cs typeface="Courier New"/>
                <a:sym typeface="Courier New"/>
              </a:rPr>
              <a:t>           </a:t>
            </a:r>
            <a:r>
              <a:rPr lang="en" sz="900">
                <a:solidFill>
                  <a:srgbClr val="3F6E74"/>
                </a:solidFill>
                <a:latin typeface="Courier New"/>
                <a:ea typeface="Courier New"/>
                <a:cs typeface="Courier New"/>
                <a:sym typeface="Courier New"/>
              </a:rPr>
              <a:t>currentLevel</a:t>
            </a:r>
            <a:r>
              <a:rPr lang="en" sz="900">
                <a:solidFill>
                  <a:srgbClr val="333333"/>
                </a:solidFill>
                <a:latin typeface="Courier New"/>
                <a:ea typeface="Courier New"/>
                <a:cs typeface="Courier New"/>
                <a:sym typeface="Courier New"/>
              </a:rPr>
              <a:t> = </a:t>
            </a:r>
            <a:r>
              <a:rPr lang="en" sz="900">
                <a:solidFill>
                  <a:srgbClr val="3F6E74"/>
                </a:solidFill>
                <a:latin typeface="Courier New"/>
                <a:ea typeface="Courier New"/>
                <a:cs typeface="Courier New"/>
                <a:sym typeface="Courier New"/>
              </a:rPr>
              <a:t>level</a:t>
            </a:r>
            <a:br>
              <a:rPr lang="en" sz="900">
                <a:solidFill>
                  <a:srgbClr val="333333"/>
                </a:solidFill>
                <a:latin typeface="Courier New"/>
                <a:ea typeface="Courier New"/>
                <a:cs typeface="Courier New"/>
                <a:sym typeface="Courier New"/>
              </a:rPr>
            </a:br>
            <a:r>
              <a:rPr lang="en" sz="900">
                <a:solidFill>
                  <a:srgbClr val="333333"/>
                </a:solidFill>
                <a:latin typeface="Courier New"/>
                <a:ea typeface="Courier New"/>
                <a:cs typeface="Courier New"/>
                <a:sym typeface="Courier New"/>
              </a:rPr>
              <a:t>           </a:t>
            </a:r>
            <a:r>
              <a:rPr lang="en" sz="900">
                <a:solidFill>
                  <a:srgbClr val="AA0D91"/>
                </a:solidFill>
                <a:latin typeface="Courier New"/>
                <a:ea typeface="Courier New"/>
                <a:cs typeface="Courier New"/>
                <a:sym typeface="Courier New"/>
              </a:rPr>
              <a:t>return</a:t>
            </a:r>
            <a:r>
              <a:rPr lang="en" sz="900">
                <a:solidFill>
                  <a:srgbClr val="333333"/>
                </a:solidFill>
                <a:latin typeface="Courier New"/>
                <a:ea typeface="Courier New"/>
                <a:cs typeface="Courier New"/>
                <a:sym typeface="Courier New"/>
              </a:rPr>
              <a:t> </a:t>
            </a:r>
            <a:r>
              <a:rPr lang="en" sz="900">
                <a:solidFill>
                  <a:srgbClr val="AA0D91"/>
                </a:solidFill>
                <a:latin typeface="Courier New"/>
                <a:ea typeface="Courier New"/>
                <a:cs typeface="Courier New"/>
                <a:sym typeface="Courier New"/>
              </a:rPr>
              <a:t>true</a:t>
            </a:r>
            <a:br>
              <a:rPr lang="en" sz="900">
                <a:solidFill>
                  <a:srgbClr val="333333"/>
                </a:solidFill>
                <a:latin typeface="Courier New"/>
                <a:ea typeface="Courier New"/>
                <a:cs typeface="Courier New"/>
                <a:sym typeface="Courier New"/>
              </a:rPr>
            </a:br>
            <a:r>
              <a:rPr lang="en" sz="900">
                <a:solidFill>
                  <a:srgbClr val="333333"/>
                </a:solidFill>
                <a:latin typeface="Courier New"/>
                <a:ea typeface="Courier New"/>
                <a:cs typeface="Courier New"/>
                <a:sym typeface="Courier New"/>
              </a:rPr>
              <a:t>       } </a:t>
            </a:r>
            <a:r>
              <a:rPr lang="en" sz="900">
                <a:solidFill>
                  <a:srgbClr val="AA0D91"/>
                </a:solidFill>
                <a:latin typeface="Courier New"/>
                <a:ea typeface="Courier New"/>
                <a:cs typeface="Courier New"/>
                <a:sym typeface="Courier New"/>
              </a:rPr>
              <a:t>else</a:t>
            </a:r>
            <a:r>
              <a:rPr lang="en" sz="900">
                <a:solidFill>
                  <a:srgbClr val="333333"/>
                </a:solidFill>
                <a:latin typeface="Courier New"/>
                <a:ea typeface="Courier New"/>
                <a:cs typeface="Courier New"/>
                <a:sym typeface="Courier New"/>
              </a:rPr>
              <a:t> {</a:t>
            </a:r>
            <a:br>
              <a:rPr lang="en" sz="900">
                <a:solidFill>
                  <a:srgbClr val="333333"/>
                </a:solidFill>
                <a:latin typeface="Courier New"/>
                <a:ea typeface="Courier New"/>
                <a:cs typeface="Courier New"/>
                <a:sym typeface="Courier New"/>
              </a:rPr>
            </a:br>
            <a:r>
              <a:rPr lang="en" sz="900">
                <a:solidFill>
                  <a:srgbClr val="333333"/>
                </a:solidFill>
                <a:latin typeface="Courier New"/>
                <a:ea typeface="Courier New"/>
                <a:cs typeface="Courier New"/>
                <a:sym typeface="Courier New"/>
              </a:rPr>
              <a:t>           </a:t>
            </a:r>
            <a:r>
              <a:rPr lang="en" sz="900">
                <a:solidFill>
                  <a:srgbClr val="AA0D91"/>
                </a:solidFill>
                <a:latin typeface="Courier New"/>
                <a:ea typeface="Courier New"/>
                <a:cs typeface="Courier New"/>
                <a:sym typeface="Courier New"/>
              </a:rPr>
              <a:t>return</a:t>
            </a:r>
            <a:r>
              <a:rPr lang="en" sz="900">
                <a:solidFill>
                  <a:srgbClr val="333333"/>
                </a:solidFill>
                <a:latin typeface="Courier New"/>
                <a:ea typeface="Courier New"/>
                <a:cs typeface="Courier New"/>
                <a:sym typeface="Courier New"/>
              </a:rPr>
              <a:t> </a:t>
            </a:r>
            <a:r>
              <a:rPr lang="en" sz="900">
                <a:solidFill>
                  <a:srgbClr val="AA0D91"/>
                </a:solidFill>
                <a:latin typeface="Courier New"/>
                <a:ea typeface="Courier New"/>
                <a:cs typeface="Courier New"/>
                <a:sym typeface="Courier New"/>
              </a:rPr>
              <a:t>false</a:t>
            </a:r>
            <a:br>
              <a:rPr lang="en" sz="900">
                <a:solidFill>
                  <a:srgbClr val="333333"/>
                </a:solidFill>
                <a:latin typeface="Courier New"/>
                <a:ea typeface="Courier New"/>
                <a:cs typeface="Courier New"/>
                <a:sym typeface="Courier New"/>
              </a:rPr>
            </a:br>
            <a:r>
              <a:rPr lang="en" sz="900">
                <a:solidFill>
                  <a:srgbClr val="333333"/>
                </a:solidFill>
                <a:latin typeface="Courier New"/>
                <a:ea typeface="Courier New"/>
                <a:cs typeface="Courier New"/>
                <a:sym typeface="Courier New"/>
              </a:rPr>
              <a:t>       }</a:t>
            </a:r>
            <a:br>
              <a:rPr lang="en" sz="900">
                <a:solidFill>
                  <a:srgbClr val="333333"/>
                </a:solidFill>
                <a:latin typeface="Courier New"/>
                <a:ea typeface="Courier New"/>
                <a:cs typeface="Courier New"/>
                <a:sym typeface="Courier New"/>
              </a:rPr>
            </a:br>
            <a:r>
              <a:rPr lang="en" sz="900">
                <a:solidFill>
                  <a:srgbClr val="333333"/>
                </a:solidFill>
                <a:latin typeface="Courier New"/>
                <a:ea typeface="Courier New"/>
                <a:cs typeface="Courier New"/>
                <a:sym typeface="Courier New"/>
              </a:rPr>
              <a:t>   }</a:t>
            </a:r>
            <a:br>
              <a:rPr lang="en" sz="900">
                <a:solidFill>
                  <a:srgbClr val="333333"/>
                </a:solidFill>
                <a:latin typeface="Courier New"/>
                <a:ea typeface="Courier New"/>
                <a:cs typeface="Courier New"/>
                <a:sym typeface="Courier New"/>
              </a:rPr>
            </a:br>
            <a:r>
              <a:rPr lang="en" sz="900">
                <a:solidFill>
                  <a:srgbClr val="333333"/>
                </a:solidFill>
                <a:latin typeface="Courier New"/>
                <a:ea typeface="Courier New"/>
                <a:cs typeface="Courier New"/>
                <a:sym typeface="Courier New"/>
              </a:rPr>
              <a:t>}</a:t>
            </a:r>
            <a:endParaRPr sz="900">
              <a:solidFill>
                <a:srgbClr val="007400"/>
              </a:solidFill>
              <a:latin typeface="Courier New"/>
              <a:ea typeface="Courier New"/>
              <a:cs typeface="Courier New"/>
              <a:sym typeface="Courier New"/>
            </a:endParaRPr>
          </a:p>
        </p:txBody>
      </p:sp>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0" name="Shape 1450"/>
        <p:cNvGrpSpPr/>
        <p:nvPr/>
      </p:nvGrpSpPr>
      <p:grpSpPr>
        <a:xfrm>
          <a:off x="0" y="0"/>
          <a:ext cx="0" cy="0"/>
          <a:chOff x="0" y="0"/>
          <a:chExt cx="0" cy="0"/>
        </a:xfrm>
      </p:grpSpPr>
      <p:sp>
        <p:nvSpPr>
          <p:cNvPr id="1451" name="Shape 14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452" name="Shape 1452"/>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Player</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tracker</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LevelTracker</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playerName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complete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level</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LevelTracker</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unlock</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level</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tracker</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advance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to</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level</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playerName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name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800">
              <a:solidFill>
                <a:srgbClr val="AA0D91"/>
              </a:solidFill>
              <a:latin typeface="Courier New"/>
              <a:ea typeface="Courier New"/>
              <a:cs typeface="Courier New"/>
              <a:sym typeface="Courier New"/>
            </a:endParaRPr>
          </a:p>
        </p:txBody>
      </p:sp>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6" name="Shape 1456"/>
        <p:cNvGrpSpPr/>
        <p:nvPr/>
      </p:nvGrpSpPr>
      <p:grpSpPr>
        <a:xfrm>
          <a:off x="0" y="0"/>
          <a:ext cx="0" cy="0"/>
          <a:chOff x="0" y="0"/>
          <a:chExt cx="0" cy="0"/>
        </a:xfrm>
      </p:grpSpPr>
      <p:sp>
        <p:nvSpPr>
          <p:cNvPr id="1457" name="Shape 14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458" name="Shape 145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228600" lvl="0" marL="457200" marR="101600" rtl="0">
              <a:lnSpc>
                <a:spcPct val="100000"/>
              </a:lnSpc>
              <a:spcBef>
                <a:spcPts val="800"/>
              </a:spcBef>
              <a:spcAft>
                <a:spcPts val="0"/>
              </a:spcAft>
              <a:buClr>
                <a:srgbClr val="333333"/>
              </a:buClr>
              <a:buSzPts val="1200"/>
              <a:buFont typeface="Courier New"/>
              <a:buNone/>
            </a:pPr>
            <a:r>
              <a:rPr lang="en" sz="1200">
                <a:solidFill>
                  <a:srgbClr val="AA0D91"/>
                </a:solidFill>
                <a:highlight>
                  <a:srgbClr val="FFFFFF"/>
                </a:highlight>
                <a:latin typeface="Courier New"/>
                <a:ea typeface="Courier New"/>
                <a:cs typeface="Courier New"/>
                <a:sym typeface="Courier New"/>
              </a:rPr>
              <a:t>var</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player</a:t>
            </a:r>
            <a:r>
              <a:rPr lang="en" sz="1200">
                <a:solidFill>
                  <a:srgbClr val="333333"/>
                </a:solidFill>
                <a:highlight>
                  <a:srgbClr val="FFFFFF"/>
                </a:highlight>
                <a:latin typeface="Courier New"/>
                <a:ea typeface="Courier New"/>
                <a:cs typeface="Courier New"/>
                <a:sym typeface="Courier New"/>
              </a:rPr>
              <a:t> = </a:t>
            </a:r>
            <a:r>
              <a:rPr lang="en" sz="1200">
                <a:solidFill>
                  <a:srgbClr val="3F6E74"/>
                </a:solidFill>
                <a:highlight>
                  <a:srgbClr val="FFFFFF"/>
                </a:highlight>
                <a:latin typeface="Courier New"/>
                <a:ea typeface="Courier New"/>
                <a:cs typeface="Courier New"/>
                <a:sym typeface="Courier New"/>
              </a:rPr>
              <a:t>Player</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name</a:t>
            </a:r>
            <a:r>
              <a:rPr lang="en" sz="1200">
                <a:solidFill>
                  <a:srgbClr val="333333"/>
                </a:solidFill>
                <a:highlight>
                  <a:srgbClr val="FFFFFF"/>
                </a:highlight>
                <a:latin typeface="Courier New"/>
                <a:ea typeface="Courier New"/>
                <a:cs typeface="Courier New"/>
                <a:sym typeface="Courier New"/>
              </a:rPr>
              <a:t>: </a:t>
            </a:r>
            <a:r>
              <a:rPr lang="en" sz="1200">
                <a:solidFill>
                  <a:srgbClr val="C41A16"/>
                </a:solidFill>
                <a:highlight>
                  <a:srgbClr val="FFFFFF"/>
                </a:highlight>
                <a:latin typeface="Courier New"/>
                <a:ea typeface="Courier New"/>
                <a:cs typeface="Courier New"/>
                <a:sym typeface="Courier New"/>
              </a:rPr>
              <a:t>"Argyrios"</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3F6E74"/>
                </a:solidFill>
                <a:highlight>
                  <a:srgbClr val="FFFFFF"/>
                </a:highlight>
                <a:latin typeface="Courier New"/>
                <a:ea typeface="Courier New"/>
                <a:cs typeface="Courier New"/>
                <a:sym typeface="Courier New"/>
              </a:rPr>
              <a:t>player</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complete</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level</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1</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3F6E74"/>
                </a:solidFill>
                <a:highlight>
                  <a:srgbClr val="FFFFFF"/>
                </a:highlight>
                <a:latin typeface="Courier New"/>
                <a:ea typeface="Courier New"/>
                <a:cs typeface="Courier New"/>
                <a:sym typeface="Courier New"/>
              </a:rPr>
              <a:t>print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"highest unlocked level is now </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LevelTracker</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highestUnlockedLevel</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007400"/>
                </a:solidFill>
                <a:highlight>
                  <a:srgbClr val="FFFFFF"/>
                </a:highlight>
                <a:latin typeface="Courier New"/>
                <a:ea typeface="Courier New"/>
                <a:cs typeface="Courier New"/>
                <a:sym typeface="Courier New"/>
              </a:rPr>
              <a:t>// Prints "highest unlocked level is now 2"</a:t>
            </a:r>
            <a:endParaRPr sz="1200">
              <a:solidFill>
                <a:srgbClr val="AA0D91"/>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F6E74"/>
                </a:solidFill>
                <a:latin typeface="Courier New"/>
                <a:ea typeface="Courier New"/>
                <a:cs typeface="Courier New"/>
                <a:sym typeface="Courier New"/>
              </a:rPr>
              <a:t>player</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Player</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"Beto"</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endParaRPr sz="1200">
              <a:solidFill>
                <a:srgbClr val="333333"/>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player</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tracker</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advance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to</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6</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"player is now on level 6"</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else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"level 6 has not yet been unlocked"</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007400"/>
                </a:solidFill>
                <a:latin typeface="Courier New"/>
                <a:ea typeface="Courier New"/>
                <a:cs typeface="Courier New"/>
                <a:sym typeface="Courier New"/>
              </a:rPr>
              <a:t>// Prints "level 6 has not yet been unlocked"</a:t>
            </a:r>
            <a:endParaRPr sz="1200">
              <a:solidFill>
                <a:srgbClr val="AA0D91"/>
              </a:solidFill>
              <a:latin typeface="Courier New"/>
              <a:ea typeface="Courier New"/>
              <a:cs typeface="Courier New"/>
              <a:sym typeface="Courier New"/>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62" name="Shape 1462"/>
        <p:cNvGrpSpPr/>
        <p:nvPr/>
      </p:nvGrpSpPr>
      <p:grpSpPr>
        <a:xfrm>
          <a:off x="0" y="0"/>
          <a:ext cx="0" cy="0"/>
          <a:chOff x="0" y="0"/>
          <a:chExt cx="0" cy="0"/>
        </a:xfrm>
      </p:grpSpPr>
      <p:sp>
        <p:nvSpPr>
          <p:cNvPr id="1463" name="Shape 1463"/>
          <p:cNvSpPr txBox="1"/>
          <p:nvPr>
            <p:ph idx="2" type="body"/>
          </p:nvPr>
        </p:nvSpPr>
        <p:spPr>
          <a:xfrm>
            <a:off x="5174225" y="1352625"/>
            <a:ext cx="38232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Subscript Syntax</a:t>
            </a:r>
            <a:endParaRPr/>
          </a:p>
          <a:p>
            <a:pPr indent="0" lvl="0" marL="0" rtl="0">
              <a:lnSpc>
                <a:spcPct val="100000"/>
              </a:lnSpc>
              <a:spcBef>
                <a:spcPts val="0"/>
              </a:spcBef>
              <a:spcAft>
                <a:spcPts val="0"/>
              </a:spcAft>
              <a:buNone/>
            </a:pPr>
            <a:r>
              <a:rPr lang="en"/>
              <a:t>Subscript Usage</a:t>
            </a:r>
            <a:endParaRPr/>
          </a:p>
          <a:p>
            <a:pPr indent="0" lvl="0" marL="0" rtl="0">
              <a:lnSpc>
                <a:spcPct val="100000"/>
              </a:lnSpc>
              <a:spcBef>
                <a:spcPts val="0"/>
              </a:spcBef>
              <a:spcAft>
                <a:spcPts val="0"/>
              </a:spcAft>
              <a:buNone/>
            </a:pPr>
            <a:r>
              <a:rPr lang="en"/>
              <a:t>Subscript Options</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
        <p:nvSpPr>
          <p:cNvPr id="1464" name="Shape 146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Subscripts</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8" name="Shape 1468"/>
        <p:cNvGrpSpPr/>
        <p:nvPr/>
      </p:nvGrpSpPr>
      <p:grpSpPr>
        <a:xfrm>
          <a:off x="0" y="0"/>
          <a:ext cx="0" cy="0"/>
          <a:chOff x="0" y="0"/>
          <a:chExt cx="0" cy="0"/>
        </a:xfrm>
      </p:grpSpPr>
      <p:sp>
        <p:nvSpPr>
          <p:cNvPr id="1469" name="Shape 1469"/>
          <p:cNvSpPr txBox="1"/>
          <p:nvPr>
            <p:ph idx="2" type="body"/>
          </p:nvPr>
        </p:nvSpPr>
        <p:spPr>
          <a:xfrm>
            <a:off x="5174225" y="1352625"/>
            <a:ext cx="38232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u="sng">
                <a:solidFill>
                  <a:schemeClr val="hlink"/>
                </a:solidFill>
                <a:hlinkClick action="ppaction://hlinksldjump" r:id="rId3"/>
              </a:rPr>
              <a:t>Defining a Base Class </a:t>
            </a:r>
            <a:endParaRPr/>
          </a:p>
          <a:p>
            <a:pPr indent="0" lvl="0" marL="0" rtl="0">
              <a:lnSpc>
                <a:spcPct val="100000"/>
              </a:lnSpc>
              <a:spcBef>
                <a:spcPts val="0"/>
              </a:spcBef>
              <a:spcAft>
                <a:spcPts val="0"/>
              </a:spcAft>
              <a:buNone/>
            </a:pPr>
            <a:r>
              <a:rPr lang="en" u="sng">
                <a:solidFill>
                  <a:schemeClr val="hlink"/>
                </a:solidFill>
                <a:hlinkClick action="ppaction://hlinksldjump" r:id="rId4"/>
              </a:rPr>
              <a:t>Subclassing</a:t>
            </a:r>
            <a:endParaRPr/>
          </a:p>
          <a:p>
            <a:pPr indent="0" lvl="0" marL="0" rtl="0">
              <a:lnSpc>
                <a:spcPct val="100000"/>
              </a:lnSpc>
              <a:spcBef>
                <a:spcPts val="0"/>
              </a:spcBef>
              <a:spcAft>
                <a:spcPts val="0"/>
              </a:spcAft>
              <a:buNone/>
            </a:pPr>
            <a:r>
              <a:rPr lang="en" u="sng">
                <a:solidFill>
                  <a:schemeClr val="hlink"/>
                </a:solidFill>
                <a:hlinkClick action="ppaction://hlinksldjump" r:id="rId5"/>
              </a:rPr>
              <a:t>Overriding</a:t>
            </a:r>
            <a:endParaRPr/>
          </a:p>
          <a:p>
            <a:pPr indent="457200" lvl="0" marL="0" rtl="0">
              <a:lnSpc>
                <a:spcPct val="100000"/>
              </a:lnSpc>
              <a:spcBef>
                <a:spcPts val="0"/>
              </a:spcBef>
              <a:spcAft>
                <a:spcPts val="0"/>
              </a:spcAft>
              <a:buNone/>
            </a:pPr>
            <a:r>
              <a:rPr lang="en" u="sng">
                <a:solidFill>
                  <a:schemeClr val="hlink"/>
                </a:solidFill>
                <a:hlinkClick action="ppaction://hlinksldjump" r:id="rId6"/>
              </a:rPr>
              <a:t>Accessing Superclass Methods, Properties, and Subscripts</a:t>
            </a:r>
            <a:endParaRPr/>
          </a:p>
          <a:p>
            <a:pPr indent="457200" lvl="0" marL="0" rtl="0">
              <a:lnSpc>
                <a:spcPct val="100000"/>
              </a:lnSpc>
              <a:spcBef>
                <a:spcPts val="0"/>
              </a:spcBef>
              <a:spcAft>
                <a:spcPts val="0"/>
              </a:spcAft>
              <a:buNone/>
            </a:pPr>
            <a:r>
              <a:rPr lang="en" u="sng">
                <a:solidFill>
                  <a:schemeClr val="hlink"/>
                </a:solidFill>
                <a:hlinkClick action="ppaction://hlinksldjump" r:id="rId7"/>
              </a:rPr>
              <a:t>Overriding Methods</a:t>
            </a:r>
            <a:endParaRPr/>
          </a:p>
          <a:p>
            <a:pPr indent="457200" lvl="0" marL="0" rtl="0">
              <a:lnSpc>
                <a:spcPct val="100000"/>
              </a:lnSpc>
              <a:spcBef>
                <a:spcPts val="0"/>
              </a:spcBef>
              <a:spcAft>
                <a:spcPts val="0"/>
              </a:spcAft>
              <a:buNone/>
            </a:pPr>
            <a:r>
              <a:rPr lang="en" u="sng">
                <a:solidFill>
                  <a:schemeClr val="hlink"/>
                </a:solidFill>
                <a:hlinkClick action="ppaction://hlinksldjump" r:id="rId8"/>
              </a:rPr>
              <a:t>Overriding Properties</a:t>
            </a:r>
            <a:endParaRPr/>
          </a:p>
          <a:p>
            <a:pPr indent="0" lvl="0" marL="0" rtl="0">
              <a:lnSpc>
                <a:spcPct val="100000"/>
              </a:lnSpc>
              <a:spcBef>
                <a:spcPts val="0"/>
              </a:spcBef>
              <a:spcAft>
                <a:spcPts val="0"/>
              </a:spcAft>
              <a:buNone/>
            </a:pPr>
            <a:r>
              <a:rPr lang="en" u="sng">
                <a:solidFill>
                  <a:schemeClr val="hlink"/>
                </a:solidFill>
                <a:hlinkClick action="ppaction://hlinksldjump" r:id="rId9"/>
              </a:rPr>
              <a:t>Preventing Overrides</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
        <p:nvSpPr>
          <p:cNvPr id="1470" name="Shape 1470"/>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Inheritance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19" name="Shape 219"/>
          <p:cNvSpPr txBox="1"/>
          <p:nvPr>
            <p:ph idx="1" type="body"/>
          </p:nvPr>
        </p:nvSpPr>
        <p:spPr>
          <a:xfrm>
            <a:off x="729450" y="2078875"/>
            <a:ext cx="85488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solidFill>
                  <a:srgbClr val="333333"/>
                </a:solidFill>
                <a:highlight>
                  <a:srgbClr val="FFFFFF"/>
                </a:highlight>
              </a:rPr>
              <a:t>If Statement and Forced Unwrapping</a:t>
            </a:r>
            <a:endParaRPr>
              <a:solidFill>
                <a:srgbClr val="333333"/>
              </a:solidFill>
              <a:highlight>
                <a:srgbClr val="FFFFFF"/>
              </a:highlight>
            </a:endParaRPr>
          </a:p>
          <a:p>
            <a:pPr indent="0" lvl="0" marL="457200" marR="101600" rtl="0">
              <a:lnSpc>
                <a:spcPct val="100000"/>
              </a:lnSpc>
              <a:spcBef>
                <a:spcPts val="1600"/>
              </a:spcBef>
              <a:spcAft>
                <a:spcPts val="0"/>
              </a:spcAft>
              <a:buNone/>
            </a:pPr>
            <a:r>
              <a:rPr lang="en" sz="1400">
                <a:solidFill>
                  <a:srgbClr val="AA0D91"/>
                </a:solidFill>
                <a:latin typeface="Courier New"/>
                <a:ea typeface="Courier New"/>
                <a:cs typeface="Courier New"/>
                <a:sym typeface="Courier New"/>
              </a:rPr>
              <a:t>if</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convertedNumber</a:t>
            </a:r>
            <a:r>
              <a:rPr lang="en" sz="1400">
                <a:solidFill>
                  <a:srgbClr val="333333"/>
                </a:solidFill>
                <a:latin typeface="Courier New"/>
                <a:ea typeface="Courier New"/>
                <a:cs typeface="Courier New"/>
                <a:sym typeface="Courier New"/>
              </a:rPr>
              <a:t> != </a:t>
            </a:r>
            <a:r>
              <a:rPr lang="en" sz="1400">
                <a:solidFill>
                  <a:srgbClr val="AA0D91"/>
                </a:solidFill>
                <a:latin typeface="Courier New"/>
                <a:ea typeface="Courier New"/>
                <a:cs typeface="Courier New"/>
                <a:sym typeface="Courier New"/>
              </a:rPr>
              <a:t>nil</a:t>
            </a:r>
            <a:r>
              <a:rPr lang="en" sz="1400">
                <a:solidFill>
                  <a:srgbClr val="333333"/>
                </a:solidFill>
                <a:latin typeface="Courier New"/>
                <a:ea typeface="Courier New"/>
                <a:cs typeface="Courier New"/>
                <a:sym typeface="Courier New"/>
              </a:rPr>
              <a:t> {</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print</a:t>
            </a:r>
            <a:r>
              <a:rPr lang="en" sz="1400">
                <a:solidFill>
                  <a:srgbClr val="333333"/>
                </a:solidFill>
                <a:highlight>
                  <a:srgbClr val="FFFFFF"/>
                </a:highlight>
                <a:latin typeface="Courier New"/>
                <a:ea typeface="Courier New"/>
                <a:cs typeface="Courier New"/>
                <a:sym typeface="Courier New"/>
              </a:rPr>
              <a:t>(</a:t>
            </a:r>
            <a:r>
              <a:rPr lang="en" sz="1400">
                <a:solidFill>
                  <a:srgbClr val="C41A16"/>
                </a:solidFill>
                <a:latin typeface="Courier New"/>
                <a:ea typeface="Courier New"/>
                <a:cs typeface="Courier New"/>
                <a:sym typeface="Courier New"/>
              </a:rPr>
              <a:t>"convertedNumber has an integer value of </a:t>
            </a:r>
            <a:r>
              <a:rPr lang="en" sz="1400">
                <a:solidFill>
                  <a:srgbClr val="333333"/>
                </a:solidFill>
                <a:highlight>
                  <a:srgbClr val="FFFFFF"/>
                </a:highlight>
                <a:latin typeface="Courier New"/>
                <a:ea typeface="Courier New"/>
                <a:cs typeface="Courier New"/>
                <a:sym typeface="Courier New"/>
              </a:rPr>
              <a:t>\</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convertedNumber</a:t>
            </a:r>
            <a:r>
              <a:rPr lang="en" sz="1400">
                <a:solidFill>
                  <a:srgbClr val="333333"/>
                </a:solidFill>
                <a:highlight>
                  <a:srgbClr val="FFFFFF"/>
                </a:highlight>
                <a:latin typeface="Courier New"/>
                <a:ea typeface="Courier New"/>
                <a:cs typeface="Courier New"/>
                <a:sym typeface="Courier New"/>
              </a:rPr>
              <a:t>!</a:t>
            </a:r>
            <a:r>
              <a:rPr lang="en" sz="1400">
                <a:solidFill>
                  <a:srgbClr val="333333"/>
                </a:solidFill>
                <a:latin typeface="Courier New"/>
                <a:ea typeface="Courier New"/>
                <a:cs typeface="Courier New"/>
                <a:sym typeface="Courier New"/>
              </a:rPr>
              <a:t>)</a:t>
            </a:r>
            <a:r>
              <a:rPr lang="en" sz="1400">
                <a:solidFill>
                  <a:srgbClr val="C41A16"/>
                </a:solidFill>
                <a:latin typeface="Courier New"/>
                <a:ea typeface="Courier New"/>
                <a:cs typeface="Courier New"/>
                <a:sym typeface="Courier New"/>
              </a:rPr>
              <a:t>."</a:t>
            </a:r>
            <a:r>
              <a:rPr lang="en" sz="1400">
                <a:solidFill>
                  <a:srgbClr val="333333"/>
                </a:solidFill>
                <a:highlight>
                  <a:srgbClr val="FFFFFF"/>
                </a:highlight>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Prints "convertedNumber contains some integer value."</a:t>
            </a:r>
            <a:endParaRPr sz="1400">
              <a:solidFill>
                <a:srgbClr val="333333"/>
              </a:solidFill>
              <a:highlight>
                <a:srgbClr val="FFFFFF"/>
              </a:highlight>
              <a:latin typeface="Courier New"/>
              <a:ea typeface="Courier New"/>
              <a:cs typeface="Courier New"/>
              <a:sym typeface="Courier New"/>
            </a:endParaRPr>
          </a:p>
          <a:p>
            <a:pPr indent="0" lvl="0" marL="0" rtl="0">
              <a:spcBef>
                <a:spcPts val="0"/>
              </a:spcBef>
              <a:spcAft>
                <a:spcPts val="1600"/>
              </a:spcAft>
              <a:buNone/>
            </a:pPr>
            <a:r>
              <a:t/>
            </a:r>
            <a:endParaRPr>
              <a:solidFill>
                <a:srgbClr val="333333"/>
              </a:solidFill>
              <a:highlight>
                <a:srgbClr val="FFFFFF"/>
              </a:highlight>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4" name="Shape 1474"/>
        <p:cNvGrpSpPr/>
        <p:nvPr/>
      </p:nvGrpSpPr>
      <p:grpSpPr>
        <a:xfrm>
          <a:off x="0" y="0"/>
          <a:ext cx="0" cy="0"/>
          <a:chOff x="0" y="0"/>
          <a:chExt cx="0" cy="0"/>
        </a:xfrm>
      </p:grpSpPr>
      <p:sp>
        <p:nvSpPr>
          <p:cNvPr id="1475" name="Shape 14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Defining a Base Class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476" name="Shape 1476"/>
          <p:cNvSpPr txBox="1"/>
          <p:nvPr>
            <p:ph idx="1" type="body"/>
          </p:nvPr>
        </p:nvSpPr>
        <p:spPr>
          <a:xfrm>
            <a:off x="729450" y="2078875"/>
            <a:ext cx="8224200" cy="2837400"/>
          </a:xfrm>
          <a:prstGeom prst="rect">
            <a:avLst/>
          </a:prstGeom>
        </p:spPr>
        <p:txBody>
          <a:bodyPr anchorCtr="0" anchor="t" bIns="91425" lIns="91425" spcFirstLastPara="1" rIns="91425" wrap="square" tIns="91425">
            <a:noAutofit/>
          </a:bodyPr>
          <a:lstStyle/>
          <a:p>
            <a:pPr indent="0" lvl="0" marL="4572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Vehicle</a:t>
            </a: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700"/>
              </a:spcBef>
              <a:spcAft>
                <a:spcPts val="0"/>
              </a:spcAft>
              <a:buNone/>
            </a:pP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currentSpeed</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0.0</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description</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"traveling at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currentSpeed</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miles per hour"</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makeNoise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do nothing - an arbitrary vehicle doesn't necessarily make a  noise</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someVehicle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Vehicle</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"Vehicle: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someVehicle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description</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007400"/>
                </a:solidFill>
                <a:latin typeface="Courier New"/>
                <a:ea typeface="Courier New"/>
                <a:cs typeface="Courier New"/>
                <a:sym typeface="Courier New"/>
              </a:rPr>
              <a:t>// Vehicle: traveling at 0.0 miles per hour</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a:p>
            <a:pPr indent="-228600" lvl="0" marL="457200" marR="101600" rtl="0">
              <a:lnSpc>
                <a:spcPct val="160000"/>
              </a:lnSpc>
              <a:spcBef>
                <a:spcPts val="0"/>
              </a:spcBef>
              <a:spcAft>
                <a:spcPts val="0"/>
              </a:spcAft>
              <a:buClr>
                <a:srgbClr val="333333"/>
              </a:buClr>
              <a:buSzPts val="1200"/>
              <a:buFont typeface="Courier New"/>
              <a:buNone/>
            </a:pPr>
            <a:r>
              <a:t/>
            </a:r>
            <a:endParaRPr sz="1200">
              <a:solidFill>
                <a:srgbClr val="333333"/>
              </a:solidFill>
              <a:latin typeface="Courier New"/>
              <a:ea typeface="Courier New"/>
              <a:cs typeface="Courier New"/>
              <a:sym typeface="Courier New"/>
            </a:endParaRPr>
          </a:p>
          <a:p>
            <a:pPr indent="-228600" lvl="0" marL="457200" marR="101600" rtl="0">
              <a:lnSpc>
                <a:spcPct val="160000"/>
              </a:lnSpc>
              <a:spcBef>
                <a:spcPts val="0"/>
              </a:spcBef>
              <a:spcAft>
                <a:spcPts val="0"/>
              </a:spcAft>
              <a:buClr>
                <a:srgbClr val="333333"/>
              </a:buClr>
              <a:buSzPts val="1200"/>
              <a:buFont typeface="Courier New"/>
              <a:buNone/>
            </a:pPr>
            <a:r>
              <a:t/>
            </a:r>
            <a:endParaRPr sz="1200">
              <a:solidFill>
                <a:srgbClr val="333333"/>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0" name="Shape 1480"/>
        <p:cNvGrpSpPr/>
        <p:nvPr/>
      </p:nvGrpSpPr>
      <p:grpSpPr>
        <a:xfrm>
          <a:off x="0" y="0"/>
          <a:ext cx="0" cy="0"/>
          <a:chOff x="0" y="0"/>
          <a:chExt cx="0" cy="0"/>
        </a:xfrm>
      </p:grpSpPr>
      <p:sp>
        <p:nvSpPr>
          <p:cNvPr id="1481" name="Shape 14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Subclassing</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482" name="Shape 1482"/>
          <p:cNvSpPr txBox="1"/>
          <p:nvPr>
            <p:ph idx="1" type="body"/>
          </p:nvPr>
        </p:nvSpPr>
        <p:spPr>
          <a:xfrm>
            <a:off x="729450" y="2078875"/>
            <a:ext cx="8224200" cy="2837400"/>
          </a:xfrm>
          <a:prstGeom prst="rect">
            <a:avLst/>
          </a:prstGeom>
        </p:spPr>
        <p:txBody>
          <a:bodyPr anchorCtr="0" anchor="t" bIns="91425" lIns="91425" spcFirstLastPara="1" rIns="91425" wrap="square" tIns="91425">
            <a:noAutofit/>
          </a:bodyPr>
          <a:lstStyle/>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SomeSubclass</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SomeSuperclass</a:t>
            </a: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subclass definition goes her</a:t>
            </a:r>
            <a:r>
              <a:rPr lang="en" sz="1200">
                <a:solidFill>
                  <a:srgbClr val="007400"/>
                </a:solidFill>
                <a:latin typeface="Courier New"/>
                <a:ea typeface="Courier New"/>
                <a:cs typeface="Courier New"/>
                <a:sym typeface="Courier New"/>
              </a:rPr>
              <a:t>e</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33333"/>
                </a:solidFill>
                <a:latin typeface="Courier New"/>
                <a:ea typeface="Courier New"/>
                <a:cs typeface="Courier New"/>
                <a:sym typeface="Courier New"/>
              </a:rPr>
              <a:t>}</a:t>
            </a:r>
            <a:endParaRPr sz="12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Bicycle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Vehicle</a:t>
            </a: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hasBasket</a:t>
            </a:r>
            <a:r>
              <a:rPr lang="en" sz="1200">
                <a:solidFill>
                  <a:srgbClr val="333333"/>
                </a:solidFill>
                <a:latin typeface="Courier New"/>
                <a:ea typeface="Courier New"/>
                <a:cs typeface="Courier New"/>
                <a:sym typeface="Courier New"/>
              </a:rPr>
              <a:t> = </a:t>
            </a:r>
            <a:r>
              <a:rPr lang="en" sz="1200">
                <a:solidFill>
                  <a:srgbClr val="AA0D91"/>
                </a:solidFill>
                <a:latin typeface="Courier New"/>
                <a:ea typeface="Courier New"/>
                <a:cs typeface="Courier New"/>
                <a:sym typeface="Courier New"/>
              </a:rPr>
              <a:t>false</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bicycle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Bicycle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bicycle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hasBasket</a:t>
            </a:r>
            <a:r>
              <a:rPr lang="en" sz="1200">
                <a:solidFill>
                  <a:srgbClr val="333333"/>
                </a:solidFill>
                <a:latin typeface="Courier New"/>
                <a:ea typeface="Courier New"/>
                <a:cs typeface="Courier New"/>
                <a:sym typeface="Courier New"/>
              </a:rPr>
              <a:t> = </a:t>
            </a:r>
            <a:r>
              <a:rPr lang="en" sz="1200">
                <a:solidFill>
                  <a:srgbClr val="AA0D91"/>
                </a:solidFill>
                <a:latin typeface="Courier New"/>
                <a:ea typeface="Courier New"/>
                <a:cs typeface="Courier New"/>
                <a:sym typeface="Courier New"/>
              </a:rPr>
              <a:t>true</a:t>
            </a:r>
            <a:endParaRPr sz="1200">
              <a:solidFill>
                <a:srgbClr val="AA0D91"/>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3F6E74"/>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F6E74"/>
                </a:solidFill>
                <a:latin typeface="Courier New"/>
                <a:ea typeface="Courier New"/>
                <a:cs typeface="Courier New"/>
                <a:sym typeface="Courier New"/>
              </a:rPr>
              <a:t>bicycle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currentSpeed</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15.0</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"Bicycle: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bicycle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description</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Bicycle: traveling at 15.0 miles per hour</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6" name="Shape 1486"/>
        <p:cNvGrpSpPr/>
        <p:nvPr/>
      </p:nvGrpSpPr>
      <p:grpSpPr>
        <a:xfrm>
          <a:off x="0" y="0"/>
          <a:ext cx="0" cy="0"/>
          <a:chOff x="0" y="0"/>
          <a:chExt cx="0" cy="0"/>
        </a:xfrm>
      </p:grpSpPr>
      <p:sp>
        <p:nvSpPr>
          <p:cNvPr id="1487" name="Shape 14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488" name="Shape 1488"/>
          <p:cNvSpPr txBox="1"/>
          <p:nvPr>
            <p:ph idx="1" type="body"/>
          </p:nvPr>
        </p:nvSpPr>
        <p:spPr>
          <a:xfrm>
            <a:off x="729450" y="2078875"/>
            <a:ext cx="8224200" cy="2837400"/>
          </a:xfrm>
          <a:prstGeom prst="rect">
            <a:avLst/>
          </a:prstGeom>
        </p:spPr>
        <p:txBody>
          <a:bodyPr anchorCtr="0" anchor="t" bIns="91425" lIns="91425" spcFirstLastPara="1" rIns="91425" wrap="square" tIns="91425">
            <a:noAutofit/>
          </a:bodyPr>
          <a:lstStyle/>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Tandem</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Bicycle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currentNumberOfPassengers</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200"/>
              <a:buFont typeface="Courier New"/>
              <a:buNone/>
            </a:pPr>
            <a:r>
              <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AA0D91"/>
              </a:solidFill>
              <a:highlight>
                <a:srgbClr val="FFFFFF"/>
              </a:highlight>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highlight>
                  <a:srgbClr val="FFFFFF"/>
                </a:highlight>
                <a:latin typeface="Courier New"/>
                <a:ea typeface="Courier New"/>
                <a:cs typeface="Courier New"/>
                <a:sym typeface="Courier New"/>
              </a:rPr>
              <a:t>let</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tandem</a:t>
            </a:r>
            <a:r>
              <a:rPr lang="en" sz="1200">
                <a:solidFill>
                  <a:srgbClr val="333333"/>
                </a:solidFill>
                <a:highlight>
                  <a:srgbClr val="FFFFFF"/>
                </a:highlight>
                <a:latin typeface="Courier New"/>
                <a:ea typeface="Courier New"/>
                <a:cs typeface="Courier New"/>
                <a:sym typeface="Courier New"/>
              </a:rPr>
              <a:t> = </a:t>
            </a:r>
            <a:r>
              <a:rPr lang="en" sz="1200">
                <a:solidFill>
                  <a:srgbClr val="3F6E74"/>
                </a:solidFill>
                <a:highlight>
                  <a:srgbClr val="FFFFFF"/>
                </a:highlight>
                <a:latin typeface="Courier New"/>
                <a:ea typeface="Courier New"/>
                <a:cs typeface="Courier New"/>
                <a:sym typeface="Courier New"/>
              </a:rPr>
              <a:t>Tandem</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3F6E74"/>
                </a:solidFill>
                <a:highlight>
                  <a:srgbClr val="FFFFFF"/>
                </a:highlight>
                <a:latin typeface="Courier New"/>
                <a:ea typeface="Courier New"/>
                <a:cs typeface="Courier New"/>
                <a:sym typeface="Courier New"/>
              </a:rPr>
              <a:t>tandem</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hasBasket</a:t>
            </a:r>
            <a:r>
              <a:rPr lang="en" sz="1200">
                <a:solidFill>
                  <a:srgbClr val="333333"/>
                </a:solidFill>
                <a:highlight>
                  <a:srgbClr val="FFFFFF"/>
                </a:highlight>
                <a:latin typeface="Courier New"/>
                <a:ea typeface="Courier New"/>
                <a:cs typeface="Courier New"/>
                <a:sym typeface="Courier New"/>
              </a:rPr>
              <a:t> = </a:t>
            </a:r>
            <a:r>
              <a:rPr lang="en" sz="1200">
                <a:solidFill>
                  <a:srgbClr val="AA0D91"/>
                </a:solidFill>
                <a:highlight>
                  <a:srgbClr val="FFFFFF"/>
                </a:highlight>
                <a:latin typeface="Courier New"/>
                <a:ea typeface="Courier New"/>
                <a:cs typeface="Courier New"/>
                <a:sym typeface="Courier New"/>
              </a:rPr>
              <a:t>true</a:t>
            </a:r>
            <a:br>
              <a:rPr lang="en" sz="1200">
                <a:solidFill>
                  <a:srgbClr val="333333"/>
                </a:solidFill>
                <a:highlight>
                  <a:srgbClr val="FFFFFF"/>
                </a:highlight>
                <a:latin typeface="Courier New"/>
                <a:ea typeface="Courier New"/>
                <a:cs typeface="Courier New"/>
                <a:sym typeface="Courier New"/>
              </a:rPr>
            </a:br>
            <a:r>
              <a:rPr lang="en" sz="1200">
                <a:solidFill>
                  <a:srgbClr val="3F6E74"/>
                </a:solidFill>
                <a:highlight>
                  <a:srgbClr val="FFFFFF"/>
                </a:highlight>
                <a:latin typeface="Courier New"/>
                <a:ea typeface="Courier New"/>
                <a:cs typeface="Courier New"/>
                <a:sym typeface="Courier New"/>
              </a:rPr>
              <a:t>tandem</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currentNumberOfPassengers</a:t>
            </a:r>
            <a:r>
              <a:rPr lang="en" sz="1200">
                <a:solidFill>
                  <a:srgbClr val="333333"/>
                </a:solidFill>
                <a:highlight>
                  <a:srgbClr val="FFFFFF"/>
                </a:highlight>
                <a:latin typeface="Courier New"/>
                <a:ea typeface="Courier New"/>
                <a:cs typeface="Courier New"/>
                <a:sym typeface="Courier New"/>
              </a:rPr>
              <a:t> = </a:t>
            </a:r>
            <a:r>
              <a:rPr lang="en" sz="1200">
                <a:solidFill>
                  <a:srgbClr val="1C00CF"/>
                </a:solidFill>
                <a:highlight>
                  <a:srgbClr val="FFFFFF"/>
                </a:highlight>
                <a:latin typeface="Courier New"/>
                <a:ea typeface="Courier New"/>
                <a:cs typeface="Courier New"/>
                <a:sym typeface="Courier New"/>
              </a:rPr>
              <a:t>2</a:t>
            </a:r>
            <a:br>
              <a:rPr lang="en" sz="1200">
                <a:solidFill>
                  <a:srgbClr val="333333"/>
                </a:solidFill>
                <a:highlight>
                  <a:srgbClr val="FFFFFF"/>
                </a:highlight>
                <a:latin typeface="Courier New"/>
                <a:ea typeface="Courier New"/>
                <a:cs typeface="Courier New"/>
                <a:sym typeface="Courier New"/>
              </a:rPr>
            </a:br>
            <a:r>
              <a:rPr lang="en" sz="1200">
                <a:solidFill>
                  <a:srgbClr val="3F6E74"/>
                </a:solidFill>
                <a:highlight>
                  <a:srgbClr val="FFFFFF"/>
                </a:highlight>
                <a:latin typeface="Courier New"/>
                <a:ea typeface="Courier New"/>
                <a:cs typeface="Courier New"/>
                <a:sym typeface="Courier New"/>
              </a:rPr>
              <a:t>tandem</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currentSpeed</a:t>
            </a:r>
            <a:r>
              <a:rPr lang="en" sz="1200">
                <a:solidFill>
                  <a:srgbClr val="333333"/>
                </a:solidFill>
                <a:highlight>
                  <a:srgbClr val="FFFFFF"/>
                </a:highlight>
                <a:latin typeface="Courier New"/>
                <a:ea typeface="Courier New"/>
                <a:cs typeface="Courier New"/>
                <a:sym typeface="Courier New"/>
              </a:rPr>
              <a:t> = </a:t>
            </a:r>
            <a:r>
              <a:rPr lang="en" sz="1200">
                <a:solidFill>
                  <a:srgbClr val="1C00CF"/>
                </a:solidFill>
                <a:highlight>
                  <a:srgbClr val="FFFFFF"/>
                </a:highlight>
                <a:latin typeface="Courier New"/>
                <a:ea typeface="Courier New"/>
                <a:cs typeface="Courier New"/>
                <a:sym typeface="Courier New"/>
              </a:rPr>
              <a:t>22.0</a:t>
            </a:r>
            <a:br>
              <a:rPr lang="en" sz="1200">
                <a:solidFill>
                  <a:srgbClr val="333333"/>
                </a:solidFill>
                <a:highlight>
                  <a:srgbClr val="FFFFFF"/>
                </a:highlight>
                <a:latin typeface="Courier New"/>
                <a:ea typeface="Courier New"/>
                <a:cs typeface="Courier New"/>
                <a:sym typeface="Courier New"/>
              </a:rPr>
            </a:br>
            <a:r>
              <a:rPr lang="en" sz="1200">
                <a:solidFill>
                  <a:srgbClr val="3F6E74"/>
                </a:solidFill>
                <a:highlight>
                  <a:srgbClr val="FFFFFF"/>
                </a:highlight>
                <a:latin typeface="Courier New"/>
                <a:ea typeface="Courier New"/>
                <a:cs typeface="Courier New"/>
                <a:sym typeface="Courier New"/>
              </a:rPr>
              <a:t>print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"Tandem: </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tandem</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description</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007400"/>
                </a:solidFill>
                <a:highlight>
                  <a:srgbClr val="FFFFFF"/>
                </a:highlight>
                <a:latin typeface="Courier New"/>
                <a:ea typeface="Courier New"/>
                <a:cs typeface="Courier New"/>
                <a:sym typeface="Courier New"/>
              </a:rPr>
              <a:t>// Tandem: traveling at 22.0 miles per hour</a:t>
            </a:r>
            <a:endParaRPr sz="1200">
              <a:solidFill>
                <a:srgbClr val="AA0D91"/>
              </a:solidFill>
              <a:latin typeface="Courier New"/>
              <a:ea typeface="Courier New"/>
              <a:cs typeface="Courier New"/>
              <a:sym typeface="Courier New"/>
            </a:endParaRPr>
          </a:p>
        </p:txBody>
      </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2" name="Shape 1492"/>
        <p:cNvGrpSpPr/>
        <p:nvPr/>
      </p:nvGrpSpPr>
      <p:grpSpPr>
        <a:xfrm>
          <a:off x="0" y="0"/>
          <a:ext cx="0" cy="0"/>
          <a:chOff x="0" y="0"/>
          <a:chExt cx="0" cy="0"/>
        </a:xfrm>
      </p:grpSpPr>
      <p:sp>
        <p:nvSpPr>
          <p:cNvPr id="1493" name="Shape 14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Overriding</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494" name="Shape 149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Accessing Superclass Methods, Properties, and Subscripts</a:t>
            </a:r>
            <a:endParaRPr>
              <a:solidFill>
                <a:srgbClr val="666666"/>
              </a:solidFill>
              <a:highlight>
                <a:srgbClr val="FFFFFF"/>
              </a:highlight>
            </a:endParaRPr>
          </a:p>
          <a:p>
            <a:pPr indent="-298450" lvl="1" marL="914400" rtl="0">
              <a:spcBef>
                <a:spcPts val="0"/>
              </a:spcBef>
              <a:spcAft>
                <a:spcPts val="0"/>
              </a:spcAft>
              <a:buClr>
                <a:srgbClr val="333333"/>
              </a:buClr>
              <a:buSzPts val="1100"/>
              <a:buFont typeface="Arial"/>
              <a:buChar char="○"/>
            </a:pPr>
            <a:r>
              <a:rPr lang="en">
                <a:solidFill>
                  <a:srgbClr val="333333"/>
                </a:solidFill>
              </a:rPr>
              <a:t>An overridden method named </a:t>
            </a:r>
            <a:r>
              <a:rPr lang="en">
                <a:solidFill>
                  <a:srgbClr val="666666"/>
                </a:solidFill>
              </a:rPr>
              <a:t>someMethod()</a:t>
            </a:r>
            <a:r>
              <a:rPr lang="en">
                <a:solidFill>
                  <a:srgbClr val="333333"/>
                </a:solidFill>
              </a:rPr>
              <a:t> can call the superclass version of </a:t>
            </a:r>
            <a:r>
              <a:rPr lang="en">
                <a:solidFill>
                  <a:srgbClr val="666666"/>
                </a:solidFill>
              </a:rPr>
              <a:t>someMethod()</a:t>
            </a:r>
            <a:r>
              <a:rPr lang="en">
                <a:solidFill>
                  <a:srgbClr val="333333"/>
                </a:solidFill>
              </a:rPr>
              <a:t> by calling </a:t>
            </a:r>
            <a:r>
              <a:rPr b="1" lang="en">
                <a:solidFill>
                  <a:srgbClr val="666666"/>
                </a:solidFill>
              </a:rPr>
              <a:t>super.someMethod()</a:t>
            </a:r>
            <a:r>
              <a:rPr lang="en">
                <a:solidFill>
                  <a:srgbClr val="333333"/>
                </a:solidFill>
              </a:rPr>
              <a:t> within the overriding method implementation.</a:t>
            </a:r>
            <a:endParaRPr>
              <a:solidFill>
                <a:srgbClr val="333333"/>
              </a:solidFill>
            </a:endParaRPr>
          </a:p>
          <a:p>
            <a:pPr indent="-298450" lvl="1" marL="914400" rtl="0">
              <a:spcBef>
                <a:spcPts val="0"/>
              </a:spcBef>
              <a:spcAft>
                <a:spcPts val="0"/>
              </a:spcAft>
              <a:buClr>
                <a:srgbClr val="333333"/>
              </a:buClr>
              <a:buSzPts val="1100"/>
              <a:buFont typeface="Arial"/>
              <a:buChar char="○"/>
            </a:pPr>
            <a:r>
              <a:rPr lang="en">
                <a:solidFill>
                  <a:srgbClr val="333333"/>
                </a:solidFill>
              </a:rPr>
              <a:t>An overridden property called </a:t>
            </a:r>
            <a:r>
              <a:rPr lang="en">
                <a:solidFill>
                  <a:srgbClr val="666666"/>
                </a:solidFill>
              </a:rPr>
              <a:t>someProperty</a:t>
            </a:r>
            <a:r>
              <a:rPr lang="en">
                <a:solidFill>
                  <a:srgbClr val="333333"/>
                </a:solidFill>
              </a:rPr>
              <a:t> can access the superclass version of </a:t>
            </a:r>
            <a:r>
              <a:rPr lang="en">
                <a:solidFill>
                  <a:srgbClr val="666666"/>
                </a:solidFill>
              </a:rPr>
              <a:t>someProperty</a:t>
            </a:r>
            <a:r>
              <a:rPr lang="en">
                <a:solidFill>
                  <a:srgbClr val="333333"/>
                </a:solidFill>
              </a:rPr>
              <a:t> as </a:t>
            </a:r>
            <a:r>
              <a:rPr b="1" lang="en">
                <a:solidFill>
                  <a:srgbClr val="666666"/>
                </a:solidFill>
              </a:rPr>
              <a:t>super.someProperty</a:t>
            </a:r>
            <a:r>
              <a:rPr lang="en">
                <a:solidFill>
                  <a:srgbClr val="333333"/>
                </a:solidFill>
              </a:rPr>
              <a:t> within the overriding getter or setter implementation.</a:t>
            </a:r>
            <a:endParaRPr>
              <a:solidFill>
                <a:srgbClr val="333333"/>
              </a:solidFill>
            </a:endParaRPr>
          </a:p>
          <a:p>
            <a:pPr indent="-298450" lvl="1" marL="914400" rtl="0">
              <a:spcBef>
                <a:spcPts val="0"/>
              </a:spcBef>
              <a:spcAft>
                <a:spcPts val="0"/>
              </a:spcAft>
              <a:buClr>
                <a:srgbClr val="333333"/>
              </a:buClr>
              <a:buSzPts val="1100"/>
              <a:buFont typeface="Arial"/>
              <a:buChar char="○"/>
            </a:pPr>
            <a:r>
              <a:rPr lang="en">
                <a:solidFill>
                  <a:srgbClr val="333333"/>
                </a:solidFill>
              </a:rPr>
              <a:t>An overridden subscript for </a:t>
            </a:r>
            <a:r>
              <a:rPr lang="en">
                <a:solidFill>
                  <a:srgbClr val="666666"/>
                </a:solidFill>
              </a:rPr>
              <a:t>someIndex</a:t>
            </a:r>
            <a:r>
              <a:rPr lang="en">
                <a:solidFill>
                  <a:srgbClr val="333333"/>
                </a:solidFill>
              </a:rPr>
              <a:t> can access the superclass version of the same subscript as </a:t>
            </a:r>
            <a:r>
              <a:rPr b="1" lang="en">
                <a:solidFill>
                  <a:srgbClr val="666666"/>
                </a:solidFill>
              </a:rPr>
              <a:t>super[someIndex]</a:t>
            </a:r>
            <a:r>
              <a:rPr lang="en">
                <a:solidFill>
                  <a:srgbClr val="333333"/>
                </a:solidFill>
              </a:rPr>
              <a:t> from within the overriding subscript implementation.</a:t>
            </a:r>
            <a:endParaRPr>
              <a:solidFill>
                <a:srgbClr val="666666"/>
              </a:solidFill>
              <a:highlight>
                <a:srgbClr val="FFFFFF"/>
              </a:highlight>
            </a:endParaRPr>
          </a:p>
          <a:p>
            <a:pPr indent="0" lvl="0" marL="0" marR="101600" rtl="0">
              <a:lnSpc>
                <a:spcPct val="100000"/>
              </a:lnSpc>
              <a:spcBef>
                <a:spcPts val="1100"/>
              </a:spcBef>
              <a:spcAft>
                <a:spcPts val="0"/>
              </a:spcAft>
              <a:buNone/>
            </a:pPr>
            <a:r>
              <a:t/>
            </a:r>
            <a:endParaRPr>
              <a:solidFill>
                <a:srgbClr val="333333"/>
              </a:solidFill>
            </a:endParaRP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8" name="Shape 1498"/>
        <p:cNvGrpSpPr/>
        <p:nvPr/>
      </p:nvGrpSpPr>
      <p:grpSpPr>
        <a:xfrm>
          <a:off x="0" y="0"/>
          <a:ext cx="0" cy="0"/>
          <a:chOff x="0" y="0"/>
          <a:chExt cx="0" cy="0"/>
        </a:xfrm>
      </p:grpSpPr>
      <p:sp>
        <p:nvSpPr>
          <p:cNvPr id="1499" name="Shape 14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500" name="Shape 15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Overriding Methods</a:t>
            </a:r>
            <a:endParaRPr>
              <a:solidFill>
                <a:srgbClr val="333333"/>
              </a:solidFill>
            </a:endParaRPr>
          </a:p>
          <a:p>
            <a:pPr indent="0" lvl="0" marL="457200" marR="101600" rtl="0">
              <a:lnSpc>
                <a:spcPct val="100000"/>
              </a:lnSpc>
              <a:spcBef>
                <a:spcPts val="700"/>
              </a:spcBef>
              <a:spcAft>
                <a:spcPts val="0"/>
              </a:spcAft>
              <a:buNone/>
            </a:pPr>
            <a:r>
              <a:rPr lang="en" sz="1400">
                <a:solidFill>
                  <a:srgbClr val="AA0D91"/>
                </a:solidFill>
                <a:latin typeface="Courier New"/>
                <a:ea typeface="Courier New"/>
                <a:cs typeface="Courier New"/>
                <a:sym typeface="Courier New"/>
              </a:rPr>
              <a:t>class</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Train</a:t>
            </a:r>
            <a:r>
              <a:rPr lang="en" sz="1400">
                <a:solidFill>
                  <a:srgbClr val="333333"/>
                </a:solidFill>
                <a:latin typeface="Courier New"/>
                <a:ea typeface="Courier New"/>
                <a:cs typeface="Courier New"/>
                <a:sym typeface="Courier New"/>
              </a:rPr>
              <a:t>: </a:t>
            </a:r>
            <a:r>
              <a:rPr lang="en" sz="1400">
                <a:solidFill>
                  <a:srgbClr val="5C2699"/>
                </a:solidFill>
                <a:latin typeface="Courier New"/>
                <a:ea typeface="Courier New"/>
                <a:cs typeface="Courier New"/>
                <a:sym typeface="Courier New"/>
              </a:rPr>
              <a:t>Vehicle</a:t>
            </a:r>
            <a:r>
              <a:rPr lang="en" sz="1400">
                <a:solidFill>
                  <a:srgbClr val="333333"/>
                </a:solidFill>
                <a:latin typeface="Courier New"/>
                <a:ea typeface="Courier New"/>
                <a:cs typeface="Courier New"/>
                <a:sym typeface="Courier New"/>
              </a:rPr>
              <a:t> {</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AA0D91"/>
                </a:solidFill>
                <a:latin typeface="Courier New"/>
                <a:ea typeface="Courier New"/>
                <a:cs typeface="Courier New"/>
                <a:sym typeface="Courier New"/>
              </a:rPr>
              <a:t>override</a:t>
            </a:r>
            <a:r>
              <a:rPr lang="en" sz="1400">
                <a:solidFill>
                  <a:srgbClr val="333333"/>
                </a:solidFill>
                <a:latin typeface="Courier New"/>
                <a:ea typeface="Courier New"/>
                <a:cs typeface="Courier New"/>
                <a:sym typeface="Courier New"/>
              </a:rPr>
              <a:t> </a:t>
            </a:r>
            <a:r>
              <a:rPr lang="en" sz="1400">
                <a:solidFill>
                  <a:srgbClr val="AA0D91"/>
                </a:solidFill>
                <a:latin typeface="Courier New"/>
                <a:ea typeface="Courier New"/>
                <a:cs typeface="Courier New"/>
                <a:sym typeface="Courier New"/>
              </a:rPr>
              <a:t>func</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makeNoise</a:t>
            </a:r>
            <a:r>
              <a:rPr lang="en" sz="1400">
                <a:solidFill>
                  <a:srgbClr val="333333"/>
                </a:solidFill>
                <a:latin typeface="Courier New"/>
                <a:ea typeface="Courier New"/>
                <a:cs typeface="Courier New"/>
                <a:sym typeface="Courier New"/>
              </a:rPr>
              <a:t>() {</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print</a:t>
            </a:r>
            <a:r>
              <a:rPr lang="en" sz="1400">
                <a:solidFill>
                  <a:srgbClr val="333333"/>
                </a:solidFill>
                <a:latin typeface="Courier New"/>
                <a:ea typeface="Courier New"/>
                <a:cs typeface="Courier New"/>
                <a:sym typeface="Courier New"/>
              </a:rPr>
              <a:t>(</a:t>
            </a:r>
            <a:r>
              <a:rPr lang="en" sz="1400">
                <a:solidFill>
                  <a:srgbClr val="C41A16"/>
                </a:solidFill>
                <a:latin typeface="Courier New"/>
                <a:ea typeface="Courier New"/>
                <a:cs typeface="Courier New"/>
                <a:sym typeface="Courier New"/>
              </a:rPr>
              <a:t>"Choo Choo"</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train</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Train</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3F6E74"/>
                </a:solidFill>
                <a:latin typeface="Courier New"/>
                <a:ea typeface="Courier New"/>
                <a:cs typeface="Courier New"/>
                <a:sym typeface="Courier New"/>
              </a:rPr>
              <a:t>train</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makeNoise</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Prints "Choo Choo"</a:t>
            </a:r>
            <a:endParaRPr sz="1400">
              <a:solidFill>
                <a:srgbClr val="333333"/>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400">
              <a:solidFill>
                <a:srgbClr val="333333"/>
              </a:solidFill>
              <a:latin typeface="Courier New"/>
              <a:ea typeface="Courier New"/>
              <a:cs typeface="Courier New"/>
              <a:sym typeface="Courier New"/>
            </a:endParaRPr>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04" name="Shape 1504"/>
        <p:cNvGrpSpPr/>
        <p:nvPr/>
      </p:nvGrpSpPr>
      <p:grpSpPr>
        <a:xfrm>
          <a:off x="0" y="0"/>
          <a:ext cx="0" cy="0"/>
          <a:chOff x="0" y="0"/>
          <a:chExt cx="0" cy="0"/>
        </a:xfrm>
      </p:grpSpPr>
      <p:sp>
        <p:nvSpPr>
          <p:cNvPr id="1505" name="Shape 15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506" name="Shape 1506"/>
          <p:cNvSpPr txBox="1"/>
          <p:nvPr>
            <p:ph idx="1" type="body"/>
          </p:nvPr>
        </p:nvSpPr>
        <p:spPr>
          <a:xfrm>
            <a:off x="729450" y="2078875"/>
            <a:ext cx="7688700" cy="2551500"/>
          </a:xfrm>
          <a:prstGeom prst="rect">
            <a:avLst/>
          </a:prstGeom>
        </p:spPr>
        <p:txBody>
          <a:bodyPr anchorCtr="0" anchor="t" bIns="91425" lIns="91425" spcFirstLastPara="1" rIns="91425" wrap="square" tIns="91425">
            <a:noAutofit/>
          </a:bodyPr>
          <a:lstStyle/>
          <a:p>
            <a:pPr indent="-311150" lvl="0" marL="457200" rtl="0">
              <a:lnSpc>
                <a:spcPct val="120000"/>
              </a:lnSpc>
              <a:spcBef>
                <a:spcPts val="0"/>
              </a:spcBef>
              <a:spcAft>
                <a:spcPts val="0"/>
              </a:spcAft>
              <a:buClr>
                <a:srgbClr val="333333"/>
              </a:buClr>
              <a:buSzPts val="1300"/>
              <a:buChar char="●"/>
            </a:pPr>
            <a:r>
              <a:rPr lang="en">
                <a:solidFill>
                  <a:srgbClr val="333333"/>
                </a:solidFill>
              </a:rPr>
              <a:t>Overriding Property</a:t>
            </a:r>
            <a:endParaRPr>
              <a:solidFill>
                <a:srgbClr val="333333"/>
              </a:solidFill>
            </a:endParaRPr>
          </a:p>
          <a:p>
            <a:pPr indent="-298450" lvl="1" marL="914400" rtl="0">
              <a:lnSpc>
                <a:spcPct val="120000"/>
              </a:lnSpc>
              <a:spcBef>
                <a:spcPts val="0"/>
              </a:spcBef>
              <a:spcAft>
                <a:spcPts val="0"/>
              </a:spcAft>
              <a:buClr>
                <a:srgbClr val="333333"/>
              </a:buClr>
              <a:buSzPts val="1100"/>
              <a:buChar char="○"/>
            </a:pPr>
            <a:r>
              <a:rPr lang="en">
                <a:solidFill>
                  <a:srgbClr val="333333"/>
                </a:solidFill>
              </a:rPr>
              <a:t>Overriding Property Getters and Setters</a:t>
            </a:r>
            <a:endParaRPr>
              <a:solidFill>
                <a:srgbClr val="333333"/>
              </a:solidFill>
            </a:endParaRPr>
          </a:p>
          <a:p>
            <a:pPr indent="0" lvl="0" marL="457200" marR="101600" rtl="0">
              <a:lnSpc>
                <a:spcPct val="100000"/>
              </a:lnSpc>
              <a:spcBef>
                <a:spcPts val="600"/>
              </a:spcBef>
              <a:spcAft>
                <a:spcPts val="0"/>
              </a:spcAft>
              <a:buNone/>
            </a:pPr>
            <a:r>
              <a:rPr lang="en" sz="1200">
                <a:solidFill>
                  <a:srgbClr val="AA0D91"/>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Car</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Vehicle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gear</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override</a:t>
            </a:r>
            <a:r>
              <a:rPr b="1"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var</a:t>
            </a:r>
            <a:r>
              <a:rPr b="1"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description</a:t>
            </a:r>
            <a:r>
              <a:rPr b="1" lang="en" sz="1200">
                <a:solidFill>
                  <a:srgbClr val="333333"/>
                </a:solidFill>
                <a:latin typeface="Courier New"/>
                <a:ea typeface="Courier New"/>
                <a:cs typeface="Courier New"/>
                <a:sym typeface="Courier New"/>
              </a:rPr>
              <a:t>: </a:t>
            </a:r>
            <a:r>
              <a:rPr b="1" lang="en" sz="1200">
                <a:solidFill>
                  <a:srgbClr val="5C2699"/>
                </a:solidFill>
                <a:latin typeface="Courier New"/>
                <a:ea typeface="Courier New"/>
                <a:cs typeface="Courier New"/>
                <a:sym typeface="Courier New"/>
              </a:rPr>
              <a:t>String</a:t>
            </a:r>
            <a:r>
              <a:rPr b="1" lang="en" sz="1200">
                <a:solidFill>
                  <a:srgbClr val="333333"/>
                </a:solidFill>
                <a:latin typeface="Courier New"/>
                <a:ea typeface="Courier New"/>
                <a:cs typeface="Courier New"/>
                <a:sym typeface="Courier New"/>
              </a:rPr>
              <a:t> {</a:t>
            </a:r>
            <a:br>
              <a:rPr b="1" lang="en" sz="1200">
                <a:solidFill>
                  <a:srgbClr val="333333"/>
                </a:solidFill>
                <a:latin typeface="Courier New"/>
                <a:ea typeface="Courier New"/>
                <a:cs typeface="Courier New"/>
                <a:sym typeface="Courier New"/>
              </a:rPr>
            </a:br>
            <a:r>
              <a:rPr b="1"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return</a:t>
            </a:r>
            <a:r>
              <a:rPr b="1"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super</a:t>
            </a:r>
            <a:r>
              <a:rPr b="1" lang="en" sz="1200">
                <a:solidFill>
                  <a:srgbClr val="333333"/>
                </a:solidFill>
                <a:latin typeface="Courier New"/>
                <a:ea typeface="Courier New"/>
                <a:cs typeface="Courier New"/>
                <a:sym typeface="Courier New"/>
              </a:rPr>
              <a:t>.</a:t>
            </a:r>
            <a:r>
              <a:rPr b="1" lang="en" sz="1200">
                <a:solidFill>
                  <a:srgbClr val="3F6E74"/>
                </a:solidFill>
                <a:latin typeface="Courier New"/>
                <a:ea typeface="Courier New"/>
                <a:cs typeface="Courier New"/>
                <a:sym typeface="Courier New"/>
              </a:rPr>
              <a:t>description</a:t>
            </a:r>
            <a:r>
              <a:rPr b="1" lang="en" sz="1200">
                <a:solidFill>
                  <a:srgbClr val="333333"/>
                </a:solidFill>
                <a:latin typeface="Courier New"/>
                <a:ea typeface="Courier New"/>
                <a:cs typeface="Courier New"/>
                <a:sym typeface="Courier New"/>
              </a:rPr>
              <a:t> + </a:t>
            </a:r>
            <a:r>
              <a:rPr b="1" lang="en" sz="1200">
                <a:solidFill>
                  <a:srgbClr val="C41A16"/>
                </a:solidFill>
                <a:latin typeface="Courier New"/>
                <a:ea typeface="Courier New"/>
                <a:cs typeface="Courier New"/>
                <a:sym typeface="Courier New"/>
              </a:rPr>
              <a:t>" in gear </a:t>
            </a:r>
            <a:r>
              <a:rPr b="1" lang="en" sz="1200">
                <a:solidFill>
                  <a:srgbClr val="333333"/>
                </a:solidFill>
                <a:latin typeface="Courier New"/>
                <a:ea typeface="Courier New"/>
                <a:cs typeface="Courier New"/>
                <a:sym typeface="Courier New"/>
              </a:rPr>
              <a:t>\(</a:t>
            </a:r>
            <a:r>
              <a:rPr b="1" lang="en" sz="1200">
                <a:solidFill>
                  <a:srgbClr val="3F6E74"/>
                </a:solidFill>
                <a:latin typeface="Courier New"/>
                <a:ea typeface="Courier New"/>
                <a:cs typeface="Courier New"/>
                <a:sym typeface="Courier New"/>
              </a:rPr>
              <a:t>gear</a:t>
            </a:r>
            <a:r>
              <a:rPr b="1" lang="en" sz="1200">
                <a:solidFill>
                  <a:srgbClr val="333333"/>
                </a:solidFill>
                <a:latin typeface="Courier New"/>
                <a:ea typeface="Courier New"/>
                <a:cs typeface="Courier New"/>
                <a:sym typeface="Courier New"/>
              </a:rPr>
              <a:t>)</a:t>
            </a:r>
            <a:r>
              <a:rPr b="1" lang="en" sz="1200">
                <a:solidFill>
                  <a:srgbClr val="C41A16"/>
                </a:solidFill>
                <a:latin typeface="Courier New"/>
                <a:ea typeface="Courier New"/>
                <a:cs typeface="Courier New"/>
                <a:sym typeface="Courier New"/>
              </a:rPr>
              <a:t>"</a:t>
            </a:r>
            <a:br>
              <a:rPr b="1" lang="en" sz="1200">
                <a:solidFill>
                  <a:srgbClr val="333333"/>
                </a:solidFill>
                <a:latin typeface="Courier New"/>
                <a:ea typeface="Courier New"/>
                <a:cs typeface="Courier New"/>
                <a:sym typeface="Courier New"/>
              </a:rPr>
            </a:br>
            <a:r>
              <a:rPr b="1" lang="en" sz="1200">
                <a:solidFill>
                  <a:srgbClr val="333333"/>
                </a:solidFill>
                <a:latin typeface="Courier New"/>
                <a:ea typeface="Courier New"/>
                <a:cs typeface="Courier New"/>
                <a:sym typeface="Courier New"/>
              </a:rPr>
              <a:t>   }</a:t>
            </a:r>
            <a:br>
              <a:rPr b="1"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car</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Car</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car</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currentSpeed</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25.0</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car</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gear</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3</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"Car: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car</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description</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Car: traveling at 25.0 miles per hour</a:t>
            </a:r>
            <a:r>
              <a:rPr b="1" lang="en" sz="1200">
                <a:solidFill>
                  <a:srgbClr val="007400"/>
                </a:solidFill>
                <a:latin typeface="Courier New"/>
                <a:ea typeface="Courier New"/>
                <a:cs typeface="Courier New"/>
                <a:sym typeface="Courier New"/>
              </a:rPr>
              <a:t> in gear 3</a:t>
            </a:r>
            <a:endParaRPr b="1" sz="1200">
              <a:solidFill>
                <a:srgbClr val="333333"/>
              </a:solidFill>
              <a:latin typeface="Courier New"/>
              <a:ea typeface="Courier New"/>
              <a:cs typeface="Courier New"/>
              <a:sym typeface="Courier New"/>
            </a:endParaRPr>
          </a:p>
        </p:txBody>
      </p:sp>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10" name="Shape 1510"/>
        <p:cNvGrpSpPr/>
        <p:nvPr/>
      </p:nvGrpSpPr>
      <p:grpSpPr>
        <a:xfrm>
          <a:off x="0" y="0"/>
          <a:ext cx="0" cy="0"/>
          <a:chOff x="0" y="0"/>
          <a:chExt cx="0" cy="0"/>
        </a:xfrm>
      </p:grpSpPr>
      <p:sp>
        <p:nvSpPr>
          <p:cNvPr id="1511" name="Shape 15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512" name="Shape 1512"/>
          <p:cNvSpPr txBox="1"/>
          <p:nvPr>
            <p:ph idx="1" type="body"/>
          </p:nvPr>
        </p:nvSpPr>
        <p:spPr>
          <a:xfrm>
            <a:off x="729450" y="2078875"/>
            <a:ext cx="7688700" cy="2747100"/>
          </a:xfrm>
          <a:prstGeom prst="rect">
            <a:avLst/>
          </a:prstGeom>
        </p:spPr>
        <p:txBody>
          <a:bodyPr anchorCtr="0" anchor="t" bIns="91425" lIns="91425" spcFirstLastPara="1" rIns="91425" wrap="square" tIns="91425">
            <a:noAutofit/>
          </a:bodyPr>
          <a:lstStyle/>
          <a:p>
            <a:pPr indent="-311150" lvl="0" marL="457200" rtl="0">
              <a:lnSpc>
                <a:spcPct val="120000"/>
              </a:lnSpc>
              <a:spcBef>
                <a:spcPts val="0"/>
              </a:spcBef>
              <a:spcAft>
                <a:spcPts val="0"/>
              </a:spcAft>
              <a:buClr>
                <a:srgbClr val="333333"/>
              </a:buClr>
              <a:buSzPts val="1300"/>
              <a:buChar char="●"/>
            </a:pPr>
            <a:r>
              <a:rPr lang="en">
                <a:solidFill>
                  <a:srgbClr val="333333"/>
                </a:solidFill>
              </a:rPr>
              <a:t>Overriding Property</a:t>
            </a:r>
            <a:endParaRPr>
              <a:solidFill>
                <a:srgbClr val="333333"/>
              </a:solidFill>
            </a:endParaRPr>
          </a:p>
          <a:p>
            <a:pPr indent="-298450" lvl="1" marL="914400" rtl="0">
              <a:lnSpc>
                <a:spcPct val="120000"/>
              </a:lnSpc>
              <a:spcBef>
                <a:spcPts val="0"/>
              </a:spcBef>
              <a:spcAft>
                <a:spcPts val="0"/>
              </a:spcAft>
              <a:buClr>
                <a:srgbClr val="333333"/>
              </a:buClr>
              <a:buSzPts val="1100"/>
              <a:buChar char="○"/>
            </a:pPr>
            <a:r>
              <a:rPr lang="en">
                <a:solidFill>
                  <a:srgbClr val="333333"/>
                </a:solidFill>
              </a:rPr>
              <a:t>Overriding Property Observers</a:t>
            </a:r>
            <a:endParaRPr>
              <a:solidFill>
                <a:srgbClr val="333333"/>
              </a:solidFill>
            </a:endParaRPr>
          </a:p>
          <a:p>
            <a:pPr indent="0" lvl="0" marL="457200" marR="101600" rtl="0">
              <a:lnSpc>
                <a:spcPct val="100000"/>
              </a:lnSpc>
              <a:spcBef>
                <a:spcPts val="600"/>
              </a:spcBef>
              <a:spcAft>
                <a:spcPts val="0"/>
              </a:spcAft>
              <a:buNone/>
            </a:pPr>
            <a:r>
              <a:rPr lang="en" sz="1200">
                <a:solidFill>
                  <a:srgbClr val="AA0D91"/>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AutomaticCar</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Car</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override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currentSpeed</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Double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didSet</a:t>
            </a:r>
            <a:r>
              <a:rPr b="1" lang="en" sz="1200">
                <a:solidFill>
                  <a:srgbClr val="333333"/>
                </a:solidFill>
                <a:latin typeface="Courier New"/>
                <a:ea typeface="Courier New"/>
                <a:cs typeface="Courier New"/>
                <a:sym typeface="Courier New"/>
              </a:rPr>
              <a:t> {</a:t>
            </a:r>
            <a:br>
              <a:rPr b="1" lang="en" sz="1200">
                <a:solidFill>
                  <a:srgbClr val="333333"/>
                </a:solidFill>
                <a:latin typeface="Courier New"/>
                <a:ea typeface="Courier New"/>
                <a:cs typeface="Courier New"/>
                <a:sym typeface="Courier New"/>
              </a:rPr>
            </a:br>
            <a:r>
              <a:rPr b="1"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gear</a:t>
            </a:r>
            <a:r>
              <a:rPr b="1" lang="en" sz="1200">
                <a:solidFill>
                  <a:srgbClr val="333333"/>
                </a:solidFill>
                <a:latin typeface="Courier New"/>
                <a:ea typeface="Courier New"/>
                <a:cs typeface="Courier New"/>
                <a:sym typeface="Courier New"/>
              </a:rPr>
              <a:t> = </a:t>
            </a:r>
            <a:r>
              <a:rPr b="1" lang="en" sz="1200">
                <a:solidFill>
                  <a:srgbClr val="3F6E74"/>
                </a:solidFill>
                <a:latin typeface="Courier New"/>
                <a:ea typeface="Courier New"/>
                <a:cs typeface="Courier New"/>
                <a:sym typeface="Courier New"/>
              </a:rPr>
              <a:t>Int</a:t>
            </a:r>
            <a:r>
              <a:rPr b="1" lang="en" sz="1200">
                <a:solidFill>
                  <a:srgbClr val="333333"/>
                </a:solidFill>
                <a:latin typeface="Courier New"/>
                <a:ea typeface="Courier New"/>
                <a:cs typeface="Courier New"/>
                <a:sym typeface="Courier New"/>
              </a:rPr>
              <a:t>(</a:t>
            </a:r>
            <a:r>
              <a:rPr b="1" lang="en" sz="1200">
                <a:solidFill>
                  <a:srgbClr val="3F6E74"/>
                </a:solidFill>
                <a:latin typeface="Courier New"/>
                <a:ea typeface="Courier New"/>
                <a:cs typeface="Courier New"/>
                <a:sym typeface="Courier New"/>
              </a:rPr>
              <a:t>currentSpeed</a:t>
            </a:r>
            <a:r>
              <a:rPr b="1" lang="en" sz="1200">
                <a:solidFill>
                  <a:srgbClr val="333333"/>
                </a:solidFill>
                <a:latin typeface="Courier New"/>
                <a:ea typeface="Courier New"/>
                <a:cs typeface="Courier New"/>
                <a:sym typeface="Courier New"/>
              </a:rPr>
              <a:t> / </a:t>
            </a:r>
            <a:r>
              <a:rPr b="1" lang="en" sz="1200">
                <a:solidFill>
                  <a:srgbClr val="1C00CF"/>
                </a:solidFill>
                <a:latin typeface="Courier New"/>
                <a:ea typeface="Courier New"/>
                <a:cs typeface="Courier New"/>
                <a:sym typeface="Courier New"/>
              </a:rPr>
              <a:t>10.0</a:t>
            </a:r>
            <a:r>
              <a:rPr b="1" lang="en" sz="1200">
                <a:solidFill>
                  <a:srgbClr val="333333"/>
                </a:solidFill>
                <a:latin typeface="Courier New"/>
                <a:ea typeface="Courier New"/>
                <a:cs typeface="Courier New"/>
                <a:sym typeface="Courier New"/>
              </a:rPr>
              <a:t>) + </a:t>
            </a:r>
            <a:r>
              <a:rPr b="1" lang="en" sz="1200">
                <a:solidFill>
                  <a:srgbClr val="1C00CF"/>
                </a:solidFill>
                <a:latin typeface="Courier New"/>
                <a:ea typeface="Courier New"/>
                <a:cs typeface="Courier New"/>
                <a:sym typeface="Courier New"/>
              </a:rPr>
              <a:t>1</a:t>
            </a:r>
            <a:br>
              <a:rPr b="1" lang="en" sz="1200">
                <a:solidFill>
                  <a:srgbClr val="333333"/>
                </a:solidFill>
                <a:latin typeface="Courier New"/>
                <a:ea typeface="Courier New"/>
                <a:cs typeface="Courier New"/>
                <a:sym typeface="Courier New"/>
              </a:rPr>
            </a:br>
            <a:r>
              <a:rPr b="1"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automatic</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AutomaticCar</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automatic</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currentSpeed</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35.0</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"AutomaticCar: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automatic</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description</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AutomaticCar: traveling at 35.0 miles per hour in gear 4</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6" name="Shape 1516"/>
        <p:cNvGrpSpPr/>
        <p:nvPr/>
      </p:nvGrpSpPr>
      <p:grpSpPr>
        <a:xfrm>
          <a:off x="0" y="0"/>
          <a:ext cx="0" cy="0"/>
          <a:chOff x="0" y="0"/>
          <a:chExt cx="0" cy="0"/>
        </a:xfrm>
      </p:grpSpPr>
      <p:sp>
        <p:nvSpPr>
          <p:cNvPr id="1517" name="Shape 15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Preventing Overrides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518" name="Shape 15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marR="101600" rtl="0">
              <a:lnSpc>
                <a:spcPct val="100000"/>
              </a:lnSpc>
              <a:spcBef>
                <a:spcPts val="0"/>
              </a:spcBef>
              <a:spcAft>
                <a:spcPts val="0"/>
              </a:spcAft>
              <a:buClr>
                <a:srgbClr val="333333"/>
              </a:buClr>
              <a:buSzPts val="1300"/>
              <a:buChar char="●"/>
            </a:pPr>
            <a:r>
              <a:rPr lang="en">
                <a:solidFill>
                  <a:srgbClr val="333333"/>
                </a:solidFill>
                <a:highlight>
                  <a:srgbClr val="FFFFFF"/>
                </a:highlight>
              </a:rPr>
              <a:t>Prevent a method, property, or subscript from being overridden by marking it as </a:t>
            </a:r>
            <a:r>
              <a:rPr i="1" lang="en">
                <a:solidFill>
                  <a:srgbClr val="333333"/>
                </a:solidFill>
              </a:rPr>
              <a:t>final</a:t>
            </a:r>
            <a:r>
              <a:rPr lang="en">
                <a:solidFill>
                  <a:srgbClr val="333333"/>
                </a:solidFill>
                <a:highlight>
                  <a:srgbClr val="FFFFFF"/>
                </a:highlight>
              </a:rPr>
              <a:t>.</a:t>
            </a:r>
            <a:endParaRPr>
              <a:solidFill>
                <a:srgbClr val="333333"/>
              </a:solidFill>
              <a:highlight>
                <a:srgbClr val="FFFFFF"/>
              </a:highlight>
            </a:endParaRPr>
          </a:p>
          <a:p>
            <a:pPr indent="-298450" lvl="1" marL="914400" marR="101600" rtl="0">
              <a:lnSpc>
                <a:spcPct val="100000"/>
              </a:lnSpc>
              <a:spcBef>
                <a:spcPts val="0"/>
              </a:spcBef>
              <a:spcAft>
                <a:spcPts val="0"/>
              </a:spcAft>
              <a:buClr>
                <a:srgbClr val="333333"/>
              </a:buClr>
              <a:buSzPts val="1100"/>
              <a:buChar char="○"/>
            </a:pPr>
            <a:r>
              <a:rPr lang="en" sz="1000">
                <a:solidFill>
                  <a:srgbClr val="666666"/>
                </a:solidFill>
                <a:latin typeface="Courier New"/>
                <a:ea typeface="Courier New"/>
                <a:cs typeface="Courier New"/>
                <a:sym typeface="Courier New"/>
              </a:rPr>
              <a:t>final var</a:t>
            </a:r>
            <a:endParaRPr sz="1350">
              <a:solidFill>
                <a:srgbClr val="333333"/>
              </a:solidFill>
              <a:highlight>
                <a:srgbClr val="FFFFFF"/>
              </a:highlight>
              <a:latin typeface="Arial"/>
              <a:ea typeface="Arial"/>
              <a:cs typeface="Arial"/>
              <a:sym typeface="Arial"/>
            </a:endParaRPr>
          </a:p>
          <a:p>
            <a:pPr indent="-298450" lvl="1" marL="914400" marR="101600" rtl="0">
              <a:lnSpc>
                <a:spcPct val="100000"/>
              </a:lnSpc>
              <a:spcBef>
                <a:spcPts val="0"/>
              </a:spcBef>
              <a:spcAft>
                <a:spcPts val="0"/>
              </a:spcAft>
              <a:buClr>
                <a:srgbClr val="333333"/>
              </a:buClr>
              <a:buSzPts val="1100"/>
              <a:buChar char="○"/>
            </a:pPr>
            <a:r>
              <a:rPr lang="en" sz="1000">
                <a:solidFill>
                  <a:srgbClr val="666666"/>
                </a:solidFill>
                <a:latin typeface="Courier New"/>
                <a:ea typeface="Courier New"/>
                <a:cs typeface="Courier New"/>
                <a:sym typeface="Courier New"/>
              </a:rPr>
              <a:t>final func</a:t>
            </a:r>
            <a:endParaRPr sz="1350">
              <a:solidFill>
                <a:srgbClr val="333333"/>
              </a:solidFill>
              <a:highlight>
                <a:srgbClr val="FFFFFF"/>
              </a:highlight>
              <a:latin typeface="Arial"/>
              <a:ea typeface="Arial"/>
              <a:cs typeface="Arial"/>
              <a:sym typeface="Arial"/>
            </a:endParaRPr>
          </a:p>
          <a:p>
            <a:pPr indent="-298450" lvl="1" marL="914400" marR="101600" rtl="0">
              <a:lnSpc>
                <a:spcPct val="100000"/>
              </a:lnSpc>
              <a:spcBef>
                <a:spcPts val="0"/>
              </a:spcBef>
              <a:spcAft>
                <a:spcPts val="0"/>
              </a:spcAft>
              <a:buClr>
                <a:srgbClr val="333333"/>
              </a:buClr>
              <a:buSzPts val="1100"/>
              <a:buChar char="○"/>
            </a:pPr>
            <a:r>
              <a:rPr lang="en" sz="1000">
                <a:solidFill>
                  <a:srgbClr val="666666"/>
                </a:solidFill>
                <a:latin typeface="Courier New"/>
                <a:ea typeface="Courier New"/>
                <a:cs typeface="Courier New"/>
                <a:sym typeface="Courier New"/>
              </a:rPr>
              <a:t>final class func</a:t>
            </a:r>
            <a:endParaRPr sz="1350">
              <a:solidFill>
                <a:srgbClr val="333333"/>
              </a:solidFill>
              <a:highlight>
                <a:srgbClr val="FFFFFF"/>
              </a:highlight>
              <a:latin typeface="Arial"/>
              <a:ea typeface="Arial"/>
              <a:cs typeface="Arial"/>
              <a:sym typeface="Arial"/>
            </a:endParaRPr>
          </a:p>
          <a:p>
            <a:pPr indent="-298450" lvl="1" marL="914400" marR="101600" rtl="0">
              <a:lnSpc>
                <a:spcPct val="100000"/>
              </a:lnSpc>
              <a:spcBef>
                <a:spcPts val="0"/>
              </a:spcBef>
              <a:spcAft>
                <a:spcPts val="0"/>
              </a:spcAft>
              <a:buClr>
                <a:srgbClr val="333333"/>
              </a:buClr>
              <a:buSzPts val="1100"/>
              <a:buChar char="○"/>
            </a:pPr>
            <a:r>
              <a:rPr lang="en" sz="1000">
                <a:solidFill>
                  <a:srgbClr val="666666"/>
                </a:solidFill>
                <a:latin typeface="Courier New"/>
                <a:ea typeface="Courier New"/>
                <a:cs typeface="Courier New"/>
                <a:sym typeface="Courier New"/>
              </a:rPr>
              <a:t>final subscript</a:t>
            </a:r>
            <a:endParaRPr sz="1000">
              <a:solidFill>
                <a:srgbClr val="666666"/>
              </a:solidFill>
              <a:latin typeface="Courier New"/>
              <a:ea typeface="Courier New"/>
              <a:cs typeface="Courier New"/>
              <a:sym typeface="Courier New"/>
            </a:endParaRPr>
          </a:p>
          <a:p>
            <a:pPr indent="-292100" lvl="1" marL="914400" marR="101600" rtl="0">
              <a:lnSpc>
                <a:spcPct val="100000"/>
              </a:lnSpc>
              <a:spcBef>
                <a:spcPts val="0"/>
              </a:spcBef>
              <a:spcAft>
                <a:spcPts val="0"/>
              </a:spcAft>
              <a:buClr>
                <a:srgbClr val="666666"/>
              </a:buClr>
              <a:buSzPts val="1000"/>
              <a:buFont typeface="Courier New"/>
              <a:buChar char="○"/>
            </a:pPr>
            <a:r>
              <a:rPr lang="en" sz="1000">
                <a:solidFill>
                  <a:srgbClr val="666666"/>
                </a:solidFill>
                <a:latin typeface="Courier New"/>
                <a:ea typeface="Courier New"/>
                <a:cs typeface="Courier New"/>
                <a:sym typeface="Courier New"/>
              </a:rPr>
              <a:t>final class</a:t>
            </a:r>
            <a:endParaRPr sz="1000">
              <a:solidFill>
                <a:srgbClr val="666666"/>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a:solidFill>
                <a:srgbClr val="333333"/>
              </a:solidFill>
            </a:endParaRPr>
          </a:p>
        </p:txBody>
      </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2" name="Shape 1522"/>
        <p:cNvGrpSpPr/>
        <p:nvPr/>
      </p:nvGrpSpPr>
      <p:grpSpPr>
        <a:xfrm>
          <a:off x="0" y="0"/>
          <a:ext cx="0" cy="0"/>
          <a:chOff x="0" y="0"/>
          <a:chExt cx="0" cy="0"/>
        </a:xfrm>
      </p:grpSpPr>
      <p:sp>
        <p:nvSpPr>
          <p:cNvPr id="1523" name="Shape 1523"/>
          <p:cNvSpPr txBox="1"/>
          <p:nvPr>
            <p:ph idx="2" type="body"/>
          </p:nvPr>
        </p:nvSpPr>
        <p:spPr>
          <a:xfrm>
            <a:off x="5174225" y="1352625"/>
            <a:ext cx="38232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u="sng">
                <a:solidFill>
                  <a:schemeClr val="hlink"/>
                </a:solidFill>
                <a:hlinkClick action="ppaction://hlinksldjump" r:id="rId3"/>
              </a:rPr>
              <a:t>Setting Initial Values for Stored Properties</a:t>
            </a:r>
            <a:endParaRPr/>
          </a:p>
          <a:p>
            <a:pPr indent="0" lvl="0" marL="0" rtl="0">
              <a:lnSpc>
                <a:spcPct val="100000"/>
              </a:lnSpc>
              <a:spcBef>
                <a:spcPts val="0"/>
              </a:spcBef>
              <a:spcAft>
                <a:spcPts val="0"/>
              </a:spcAft>
              <a:buNone/>
            </a:pPr>
            <a:r>
              <a:rPr lang="en" u="sng">
                <a:solidFill>
                  <a:schemeClr val="hlink"/>
                </a:solidFill>
                <a:hlinkClick action="ppaction://hlinksldjump" r:id="rId4"/>
              </a:rPr>
              <a:t>Customizing Initialization</a:t>
            </a:r>
            <a:endParaRPr/>
          </a:p>
          <a:p>
            <a:pPr indent="0" lvl="0" marL="0" rtl="0">
              <a:lnSpc>
                <a:spcPct val="100000"/>
              </a:lnSpc>
              <a:spcBef>
                <a:spcPts val="0"/>
              </a:spcBef>
              <a:spcAft>
                <a:spcPts val="0"/>
              </a:spcAft>
              <a:buNone/>
            </a:pPr>
            <a:r>
              <a:rPr lang="en" u="sng">
                <a:solidFill>
                  <a:schemeClr val="hlink"/>
                </a:solidFill>
                <a:hlinkClick action="ppaction://hlinksldjump" r:id="rId5"/>
              </a:rPr>
              <a:t>Default Initializers </a:t>
            </a:r>
            <a:endParaRPr/>
          </a:p>
          <a:p>
            <a:pPr indent="0" lvl="0" marL="0" rtl="0">
              <a:lnSpc>
                <a:spcPct val="100000"/>
              </a:lnSpc>
              <a:spcBef>
                <a:spcPts val="0"/>
              </a:spcBef>
              <a:spcAft>
                <a:spcPts val="0"/>
              </a:spcAft>
              <a:buNone/>
            </a:pPr>
            <a:r>
              <a:rPr lang="en" u="sng">
                <a:solidFill>
                  <a:schemeClr val="hlink"/>
                </a:solidFill>
                <a:hlinkClick action="ppaction://hlinksldjump" r:id="rId6"/>
              </a:rPr>
              <a:t>Initializer Delegation for Value Types</a:t>
            </a:r>
            <a:endParaRPr/>
          </a:p>
          <a:p>
            <a:pPr indent="0" lvl="0" marL="0" rtl="0">
              <a:lnSpc>
                <a:spcPct val="100000"/>
              </a:lnSpc>
              <a:spcBef>
                <a:spcPts val="0"/>
              </a:spcBef>
              <a:spcAft>
                <a:spcPts val="0"/>
              </a:spcAft>
              <a:buNone/>
            </a:pPr>
            <a:r>
              <a:rPr lang="en" u="sng">
                <a:solidFill>
                  <a:schemeClr val="hlink"/>
                </a:solidFill>
                <a:hlinkClick action="ppaction://hlinksldjump" r:id="rId7"/>
              </a:rPr>
              <a:t>Class Inheritance and Initialization</a:t>
            </a:r>
            <a:endParaRPr/>
          </a:p>
          <a:p>
            <a:pPr indent="0" lvl="0" marL="0" rtl="0">
              <a:lnSpc>
                <a:spcPct val="100000"/>
              </a:lnSpc>
              <a:spcBef>
                <a:spcPts val="0"/>
              </a:spcBef>
              <a:spcAft>
                <a:spcPts val="0"/>
              </a:spcAft>
              <a:buNone/>
            </a:pPr>
            <a:r>
              <a:rPr lang="en" u="sng">
                <a:solidFill>
                  <a:schemeClr val="hlink"/>
                </a:solidFill>
                <a:hlinkClick action="ppaction://hlinksldjump" r:id="rId8"/>
              </a:rPr>
              <a:t>Failable Initializers</a:t>
            </a:r>
            <a:endParaRPr/>
          </a:p>
          <a:p>
            <a:pPr indent="0" lvl="0" marL="0" rtl="0">
              <a:lnSpc>
                <a:spcPct val="100000"/>
              </a:lnSpc>
              <a:spcBef>
                <a:spcPts val="0"/>
              </a:spcBef>
              <a:spcAft>
                <a:spcPts val="0"/>
              </a:spcAft>
              <a:buNone/>
            </a:pPr>
            <a:r>
              <a:rPr lang="en" u="sng">
                <a:solidFill>
                  <a:schemeClr val="hlink"/>
                </a:solidFill>
                <a:hlinkClick action="ppaction://hlinksldjump" r:id="rId9"/>
              </a:rPr>
              <a:t>Required Initializers</a:t>
            </a:r>
            <a:endParaRPr/>
          </a:p>
          <a:p>
            <a:pPr indent="0" lvl="0" marL="0" rtl="0">
              <a:lnSpc>
                <a:spcPct val="100000"/>
              </a:lnSpc>
              <a:spcBef>
                <a:spcPts val="0"/>
              </a:spcBef>
              <a:spcAft>
                <a:spcPts val="0"/>
              </a:spcAft>
              <a:buNone/>
            </a:pPr>
            <a:r>
              <a:rPr lang="en" u="sng">
                <a:solidFill>
                  <a:schemeClr val="hlink"/>
                </a:solidFill>
                <a:hlinkClick action="ppaction://hlinksldjump" r:id="rId10"/>
              </a:rPr>
              <a:t>Setting a Default Property Value with a Closure or Function</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
        <p:nvSpPr>
          <p:cNvPr id="1524" name="Shape 152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Initialization</a:t>
            </a:r>
            <a:endParaRPr/>
          </a:p>
        </p:txBody>
      </p:sp>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8" name="Shape 1528"/>
        <p:cNvGrpSpPr/>
        <p:nvPr/>
      </p:nvGrpSpPr>
      <p:grpSpPr>
        <a:xfrm>
          <a:off x="0" y="0"/>
          <a:ext cx="0" cy="0"/>
          <a:chOff x="0" y="0"/>
          <a:chExt cx="0" cy="0"/>
        </a:xfrm>
      </p:grpSpPr>
      <p:sp>
        <p:nvSpPr>
          <p:cNvPr id="1529" name="Shape 15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Setting Initial Values for Stored Properties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530" name="Shape 1530"/>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Initializers</a:t>
            </a:r>
            <a:endParaRPr>
              <a:solidFill>
                <a:srgbClr val="333333"/>
              </a:solidFill>
            </a:endParaRPr>
          </a:p>
          <a:p>
            <a:pPr indent="0" lvl="0" marL="0" marR="101600" rtl="0">
              <a:lnSpc>
                <a:spcPct val="100000"/>
              </a:lnSpc>
              <a:spcBef>
                <a:spcPts val="700"/>
              </a:spcBef>
              <a:spcAft>
                <a:spcPts val="0"/>
              </a:spcAft>
              <a:buNone/>
            </a:pPr>
            <a:r>
              <a:t/>
            </a:r>
            <a:endParaRPr sz="1400">
              <a:solidFill>
                <a:srgbClr val="1C00CF"/>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AA0D91"/>
                </a:solidFill>
                <a:latin typeface="Courier New"/>
                <a:ea typeface="Courier New"/>
                <a:cs typeface="Courier New"/>
                <a:sym typeface="Courier New"/>
              </a:rPr>
              <a:t>struct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Fahrenheit</a:t>
            </a:r>
            <a:r>
              <a:rPr lang="en" sz="1400">
                <a:solidFill>
                  <a:srgbClr val="333333"/>
                </a:solidFill>
                <a:latin typeface="Courier New"/>
                <a:ea typeface="Courier New"/>
                <a:cs typeface="Courier New"/>
                <a:sym typeface="Courier New"/>
              </a:rPr>
              <a:t> {</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temperature</a:t>
            </a:r>
            <a:r>
              <a:rPr lang="en" sz="1400">
                <a:solidFill>
                  <a:srgbClr val="333333"/>
                </a:solidFill>
                <a:latin typeface="Courier New"/>
                <a:ea typeface="Courier New"/>
                <a:cs typeface="Courier New"/>
                <a:sym typeface="Courier New"/>
              </a:rPr>
              <a:t>: </a:t>
            </a:r>
            <a:r>
              <a:rPr lang="en" sz="1400">
                <a:solidFill>
                  <a:srgbClr val="5C2699"/>
                </a:solidFill>
                <a:latin typeface="Courier New"/>
                <a:ea typeface="Courier New"/>
                <a:cs typeface="Courier New"/>
                <a:sym typeface="Courier New"/>
              </a:rPr>
              <a:t>Double</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b="1" lang="en" sz="1400">
                <a:solidFill>
                  <a:srgbClr val="AA0D91"/>
                </a:solidFill>
                <a:latin typeface="Courier New"/>
                <a:ea typeface="Courier New"/>
                <a:cs typeface="Courier New"/>
                <a:sym typeface="Courier New"/>
              </a:rPr>
              <a:t>init</a:t>
            </a:r>
            <a:r>
              <a:rPr b="1" lang="en" sz="1400">
                <a:solidFill>
                  <a:srgbClr val="333333"/>
                </a:solidFill>
                <a:latin typeface="Courier New"/>
                <a:ea typeface="Courier New"/>
                <a:cs typeface="Courier New"/>
                <a:sym typeface="Courier New"/>
              </a:rPr>
              <a:t>() {</a:t>
            </a:r>
            <a:br>
              <a:rPr b="1" lang="en" sz="1400">
                <a:solidFill>
                  <a:srgbClr val="333333"/>
                </a:solidFill>
                <a:latin typeface="Courier New"/>
                <a:ea typeface="Courier New"/>
                <a:cs typeface="Courier New"/>
                <a:sym typeface="Courier New"/>
              </a:rPr>
            </a:br>
            <a:r>
              <a:rPr b="1" lang="en" sz="1400">
                <a:solidFill>
                  <a:srgbClr val="333333"/>
                </a:solidFill>
                <a:latin typeface="Courier New"/>
                <a:ea typeface="Courier New"/>
                <a:cs typeface="Courier New"/>
                <a:sym typeface="Courier New"/>
              </a:rPr>
              <a:t>       </a:t>
            </a:r>
            <a:r>
              <a:rPr b="1" lang="en" sz="1400">
                <a:solidFill>
                  <a:srgbClr val="3F6E74"/>
                </a:solidFill>
                <a:latin typeface="Courier New"/>
                <a:ea typeface="Courier New"/>
                <a:cs typeface="Courier New"/>
                <a:sym typeface="Courier New"/>
              </a:rPr>
              <a:t>temperature</a:t>
            </a:r>
            <a:r>
              <a:rPr b="1" lang="en" sz="1400">
                <a:solidFill>
                  <a:srgbClr val="333333"/>
                </a:solidFill>
                <a:latin typeface="Courier New"/>
                <a:ea typeface="Courier New"/>
                <a:cs typeface="Courier New"/>
                <a:sym typeface="Courier New"/>
              </a:rPr>
              <a:t> = </a:t>
            </a:r>
            <a:r>
              <a:rPr b="1" lang="en" sz="1400">
                <a:solidFill>
                  <a:srgbClr val="1C00CF"/>
                </a:solidFill>
                <a:latin typeface="Courier New"/>
                <a:ea typeface="Courier New"/>
                <a:cs typeface="Courier New"/>
                <a:sym typeface="Courier New"/>
              </a:rPr>
              <a:t>32.0</a:t>
            </a:r>
            <a:br>
              <a:rPr b="1" lang="en" sz="1400">
                <a:solidFill>
                  <a:srgbClr val="333333"/>
                </a:solidFill>
                <a:latin typeface="Courier New"/>
                <a:ea typeface="Courier New"/>
                <a:cs typeface="Courier New"/>
                <a:sym typeface="Courier New"/>
              </a:rPr>
            </a:br>
            <a:r>
              <a:rPr b="1" lang="en" sz="1400">
                <a:solidFill>
                  <a:srgbClr val="333333"/>
                </a:solidFill>
                <a:latin typeface="Courier New"/>
                <a:ea typeface="Courier New"/>
                <a:cs typeface="Courier New"/>
                <a:sym typeface="Courier New"/>
              </a:rPr>
              <a:t>   }</a:t>
            </a:r>
            <a:br>
              <a:rPr b="1"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f</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Fahrenheit</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3F6E74"/>
                </a:solidFill>
                <a:latin typeface="Courier New"/>
                <a:ea typeface="Courier New"/>
                <a:cs typeface="Courier New"/>
                <a:sym typeface="Courier New"/>
              </a:rPr>
              <a:t>print</a:t>
            </a:r>
            <a:r>
              <a:rPr lang="en" sz="1400">
                <a:solidFill>
                  <a:srgbClr val="333333"/>
                </a:solidFill>
                <a:latin typeface="Courier New"/>
                <a:ea typeface="Courier New"/>
                <a:cs typeface="Courier New"/>
                <a:sym typeface="Courier New"/>
              </a:rPr>
              <a:t>(</a:t>
            </a:r>
            <a:r>
              <a:rPr lang="en" sz="1400">
                <a:solidFill>
                  <a:srgbClr val="C41A16"/>
                </a:solidFill>
                <a:latin typeface="Courier New"/>
                <a:ea typeface="Courier New"/>
                <a:cs typeface="Courier New"/>
                <a:sym typeface="Courier New"/>
              </a:rPr>
              <a:t>"The default temperature is </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f</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temperature</a:t>
            </a:r>
            <a:r>
              <a:rPr lang="en" sz="1400">
                <a:solidFill>
                  <a:srgbClr val="333333"/>
                </a:solidFill>
                <a:latin typeface="Courier New"/>
                <a:ea typeface="Courier New"/>
                <a:cs typeface="Courier New"/>
                <a:sym typeface="Courier New"/>
              </a:rPr>
              <a:t>)</a:t>
            </a:r>
            <a:r>
              <a:rPr lang="en" sz="1400">
                <a:solidFill>
                  <a:srgbClr val="C41A16"/>
                </a:solidFill>
                <a:latin typeface="Courier New"/>
                <a:ea typeface="Courier New"/>
                <a:cs typeface="Courier New"/>
                <a:sym typeface="Courier New"/>
              </a:rPr>
              <a:t>° Fahrenheit"</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Prints "The default temperature is 32.0° Fahrenheit"</a:t>
            </a:r>
            <a:endParaRPr sz="1400">
              <a:solidFill>
                <a:srgbClr val="007400"/>
              </a:solidFill>
              <a:latin typeface="Courier New"/>
              <a:ea typeface="Courier New"/>
              <a:cs typeface="Courier New"/>
              <a:sym typeface="Courier New"/>
            </a:endParaRPr>
          </a:p>
          <a:p>
            <a:pPr indent="457200" lvl="0" marL="0" marR="101600" rtl="0">
              <a:lnSpc>
                <a:spcPct val="100000"/>
              </a:lnSpc>
              <a:spcBef>
                <a:spcPts val="0"/>
              </a:spcBef>
              <a:spcAft>
                <a:spcPts val="0"/>
              </a:spcAft>
              <a:buNone/>
            </a:pPr>
            <a:r>
              <a:t/>
            </a:r>
            <a:endParaRPr sz="1200">
              <a:solidFill>
                <a:srgbClr val="1C00CF"/>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400">
              <a:solidFill>
                <a:srgbClr val="333333"/>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25" name="Shape 22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solidFill>
                  <a:srgbClr val="333333"/>
                </a:solidFill>
                <a:highlight>
                  <a:srgbClr val="FFFFFF"/>
                </a:highlight>
              </a:rPr>
              <a:t>Optional Binding</a:t>
            </a:r>
            <a:endParaRPr>
              <a:solidFill>
                <a:srgbClr val="333333"/>
              </a:solidFill>
              <a:highlight>
                <a:srgbClr val="FFFFFF"/>
              </a:highlight>
            </a:endParaRPr>
          </a:p>
          <a:p>
            <a:pPr indent="0" lvl="0" marL="457200" marR="101600" rtl="0">
              <a:lnSpc>
                <a:spcPct val="100000"/>
              </a:lnSpc>
              <a:spcBef>
                <a:spcPts val="1600"/>
              </a:spcBef>
              <a:spcAft>
                <a:spcPts val="0"/>
              </a:spcAft>
              <a:buNone/>
            </a:pPr>
            <a:r>
              <a:rPr lang="en" sz="1400">
                <a:solidFill>
                  <a:srgbClr val="AA0D91"/>
                </a:solidFill>
                <a:latin typeface="Courier New"/>
                <a:ea typeface="Courier New"/>
                <a:cs typeface="Courier New"/>
                <a:sym typeface="Courier New"/>
              </a:rPr>
              <a:t>if</a:t>
            </a:r>
            <a:r>
              <a:rPr lang="en" sz="1400">
                <a:solidFill>
                  <a:srgbClr val="333333"/>
                </a:solidFill>
                <a:latin typeface="Courier New"/>
                <a:ea typeface="Courier New"/>
                <a:cs typeface="Courier New"/>
                <a:sym typeface="Courier New"/>
              </a:rPr>
              <a:t> </a:t>
            </a: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000000"/>
                </a:solidFill>
                <a:highlight>
                  <a:srgbClr val="E9EFFA"/>
                </a:highlight>
                <a:latin typeface="Courier New"/>
                <a:ea typeface="Courier New"/>
                <a:cs typeface="Courier New"/>
                <a:sym typeface="Courier New"/>
              </a:rPr>
              <a:t>constantName</a:t>
            </a:r>
            <a:r>
              <a:rPr lang="en" sz="1400">
                <a:solidFill>
                  <a:srgbClr val="333333"/>
                </a:solidFill>
                <a:latin typeface="Courier New"/>
                <a:ea typeface="Courier New"/>
                <a:cs typeface="Courier New"/>
                <a:sym typeface="Courier New"/>
              </a:rPr>
              <a:t> = </a:t>
            </a:r>
            <a:r>
              <a:rPr lang="en" sz="1400">
                <a:solidFill>
                  <a:srgbClr val="000000"/>
                </a:solidFill>
                <a:highlight>
                  <a:srgbClr val="E9EFFA"/>
                </a:highlight>
                <a:latin typeface="Courier New"/>
                <a:ea typeface="Courier New"/>
                <a:cs typeface="Courier New"/>
                <a:sym typeface="Courier New"/>
              </a:rPr>
              <a:t>someOptional</a:t>
            </a:r>
            <a:r>
              <a:rPr lang="en" sz="1400">
                <a:solidFill>
                  <a:srgbClr val="333333"/>
                </a:solidFill>
                <a:latin typeface="Courier New"/>
                <a:ea typeface="Courier New"/>
                <a:cs typeface="Courier New"/>
                <a:sym typeface="Courier New"/>
              </a:rPr>
              <a:t> {</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000000"/>
                </a:solidFill>
                <a:highlight>
                  <a:srgbClr val="E9EFFA"/>
                </a:highlight>
                <a:latin typeface="Courier New"/>
                <a:ea typeface="Courier New"/>
                <a:cs typeface="Courier New"/>
                <a:sym typeface="Courier New"/>
              </a:rPr>
              <a:t>statements</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AA0D91"/>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actualNumber</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possibleNumber</a:t>
            </a: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possibleNumber</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has an integer value of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actualNumber</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else</a:t>
            </a: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possibleNumber</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could not be converted to an integer"</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007400"/>
                </a:solidFill>
                <a:latin typeface="Courier New"/>
                <a:ea typeface="Courier New"/>
                <a:cs typeface="Courier New"/>
                <a:sym typeface="Courier New"/>
              </a:rPr>
              <a:t>// Prints ""123" has an integer value of 123"</a:t>
            </a:r>
            <a:endParaRPr sz="1200">
              <a:solidFill>
                <a:srgbClr val="333333"/>
              </a:solidFill>
              <a:highlight>
                <a:srgbClr val="FFFFFF"/>
              </a:highlight>
              <a:latin typeface="Courier New"/>
              <a:ea typeface="Courier New"/>
              <a:cs typeface="Courier New"/>
              <a:sym typeface="Courier New"/>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4" name="Shape 1534"/>
        <p:cNvGrpSpPr/>
        <p:nvPr/>
      </p:nvGrpSpPr>
      <p:grpSpPr>
        <a:xfrm>
          <a:off x="0" y="0"/>
          <a:ext cx="0" cy="0"/>
          <a:chOff x="0" y="0"/>
          <a:chExt cx="0" cy="0"/>
        </a:xfrm>
      </p:grpSpPr>
      <p:sp>
        <p:nvSpPr>
          <p:cNvPr id="1535" name="Shape 15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536" name="Shape 153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Default Property Values</a:t>
            </a:r>
            <a:endParaRPr>
              <a:solidFill>
                <a:srgbClr val="333333"/>
              </a:solidFill>
            </a:endParaRPr>
          </a:p>
          <a:p>
            <a:pPr indent="0" lvl="0" marL="0" marR="101600" rtl="0">
              <a:lnSpc>
                <a:spcPct val="100000"/>
              </a:lnSpc>
              <a:spcBef>
                <a:spcPts val="700"/>
              </a:spcBef>
              <a:spcAft>
                <a:spcPts val="0"/>
              </a:spcAft>
              <a:buNone/>
            </a:pPr>
            <a:r>
              <a:t/>
            </a:r>
            <a:endParaRPr sz="1400">
              <a:solidFill>
                <a:srgbClr val="1C00CF"/>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AA0D91"/>
                </a:solidFill>
                <a:latin typeface="Courier New"/>
                <a:ea typeface="Courier New"/>
                <a:cs typeface="Courier New"/>
                <a:sym typeface="Courier New"/>
              </a:rPr>
              <a:t>struct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Fahrenheit</a:t>
            </a:r>
            <a:r>
              <a:rPr lang="en" sz="1400">
                <a:solidFill>
                  <a:srgbClr val="333333"/>
                </a:solidFill>
                <a:latin typeface="Courier New"/>
                <a:ea typeface="Courier New"/>
                <a:cs typeface="Courier New"/>
                <a:sym typeface="Courier New"/>
              </a:rPr>
              <a:t> {</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AA0D91"/>
                </a:solidFill>
                <a:latin typeface="Courier New"/>
                <a:ea typeface="Courier New"/>
                <a:cs typeface="Courier New"/>
                <a:sym typeface="Courier New"/>
              </a:rPr>
              <a:t>var</a:t>
            </a:r>
            <a:r>
              <a:rPr lang="en" sz="1400">
                <a:solidFill>
                  <a:srgbClr val="333333"/>
                </a:solidFill>
                <a:highlight>
                  <a:srgbClr val="FFFFFF"/>
                </a:highlight>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temperature</a:t>
            </a:r>
            <a:r>
              <a:rPr lang="en" sz="1400">
                <a:solidFill>
                  <a:srgbClr val="333333"/>
                </a:solidFill>
                <a:highlight>
                  <a:srgbClr val="FFFFFF"/>
                </a:highlight>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32.0</a:t>
            </a:r>
            <a:br>
              <a:rPr b="1"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endParaRPr sz="1200">
              <a:solidFill>
                <a:srgbClr val="1C00CF"/>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400">
              <a:solidFill>
                <a:srgbClr val="333333"/>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0" name="Shape 1540"/>
        <p:cNvGrpSpPr/>
        <p:nvPr/>
      </p:nvGrpSpPr>
      <p:grpSpPr>
        <a:xfrm>
          <a:off x="0" y="0"/>
          <a:ext cx="0" cy="0"/>
          <a:chOff x="0" y="0"/>
          <a:chExt cx="0" cy="0"/>
        </a:xfrm>
      </p:grpSpPr>
      <p:sp>
        <p:nvSpPr>
          <p:cNvPr id="1541" name="Shape 15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Customizing Initialization</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542" name="Shape 1542"/>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Initialization Parameters</a:t>
            </a:r>
            <a:endParaRPr>
              <a:solidFill>
                <a:srgbClr val="333333"/>
              </a:solidFill>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struct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Celsius</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temperatureInCelsius</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Double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init</a:t>
            </a:r>
            <a:r>
              <a:rPr b="1" lang="en" sz="1200">
                <a:solidFill>
                  <a:srgbClr val="333333"/>
                </a:solidFill>
                <a:latin typeface="Courier New"/>
                <a:ea typeface="Courier New"/>
                <a:cs typeface="Courier New"/>
                <a:sym typeface="Courier New"/>
              </a:rPr>
              <a:t>(</a:t>
            </a:r>
            <a:r>
              <a:rPr b="1" lang="en" sz="1200">
                <a:solidFill>
                  <a:srgbClr val="3F6E74"/>
                </a:solidFill>
                <a:latin typeface="Courier New"/>
                <a:ea typeface="Courier New"/>
                <a:cs typeface="Courier New"/>
                <a:sym typeface="Courier New"/>
              </a:rPr>
              <a:t>fromFahrenheit</a:t>
            </a:r>
            <a:r>
              <a:rPr b="1"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fahrenheit</a:t>
            </a:r>
            <a:r>
              <a:rPr b="1" lang="en" sz="1200">
                <a:solidFill>
                  <a:srgbClr val="333333"/>
                </a:solidFill>
                <a:latin typeface="Courier New"/>
                <a:ea typeface="Courier New"/>
                <a:cs typeface="Courier New"/>
                <a:sym typeface="Courier New"/>
              </a:rPr>
              <a:t>: </a:t>
            </a:r>
            <a:r>
              <a:rPr b="1" lang="en" sz="1200">
                <a:solidFill>
                  <a:srgbClr val="5C2699"/>
                </a:solidFill>
                <a:latin typeface="Courier New"/>
                <a:ea typeface="Courier New"/>
                <a:cs typeface="Courier New"/>
                <a:sym typeface="Courier New"/>
              </a:rPr>
              <a:t>Double</a:t>
            </a:r>
            <a:r>
              <a:rPr b="1" lang="en" sz="1200">
                <a:solidFill>
                  <a:srgbClr val="333333"/>
                </a:solidFill>
                <a:latin typeface="Courier New"/>
                <a:ea typeface="Courier New"/>
                <a:cs typeface="Courier New"/>
                <a:sym typeface="Courier New"/>
              </a:rPr>
              <a:t>) {</a:t>
            </a:r>
            <a:br>
              <a:rPr b="1" lang="en" sz="1200">
                <a:solidFill>
                  <a:srgbClr val="333333"/>
                </a:solidFill>
                <a:latin typeface="Courier New"/>
                <a:ea typeface="Courier New"/>
                <a:cs typeface="Courier New"/>
                <a:sym typeface="Courier New"/>
              </a:rPr>
            </a:br>
            <a:r>
              <a:rPr b="1"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temperatureInCelsius</a:t>
            </a:r>
            <a:r>
              <a:rPr b="1" lang="en" sz="1200">
                <a:solidFill>
                  <a:srgbClr val="333333"/>
                </a:solidFill>
                <a:latin typeface="Courier New"/>
                <a:ea typeface="Courier New"/>
                <a:cs typeface="Courier New"/>
                <a:sym typeface="Courier New"/>
              </a:rPr>
              <a:t> = (</a:t>
            </a:r>
            <a:r>
              <a:rPr b="1" lang="en" sz="1200">
                <a:solidFill>
                  <a:srgbClr val="3F6E74"/>
                </a:solidFill>
                <a:latin typeface="Courier New"/>
                <a:ea typeface="Courier New"/>
                <a:cs typeface="Courier New"/>
                <a:sym typeface="Courier New"/>
              </a:rPr>
              <a:t>fahrenheit</a:t>
            </a:r>
            <a:r>
              <a:rPr b="1" lang="en" sz="1200">
                <a:solidFill>
                  <a:srgbClr val="333333"/>
                </a:solidFill>
                <a:latin typeface="Courier New"/>
                <a:ea typeface="Courier New"/>
                <a:cs typeface="Courier New"/>
                <a:sym typeface="Courier New"/>
              </a:rPr>
              <a:t> - </a:t>
            </a:r>
            <a:r>
              <a:rPr b="1" lang="en" sz="1200">
                <a:solidFill>
                  <a:srgbClr val="1C00CF"/>
                </a:solidFill>
                <a:latin typeface="Courier New"/>
                <a:ea typeface="Courier New"/>
                <a:cs typeface="Courier New"/>
                <a:sym typeface="Courier New"/>
              </a:rPr>
              <a:t>32.0</a:t>
            </a:r>
            <a:r>
              <a:rPr b="1" lang="en" sz="1200">
                <a:solidFill>
                  <a:srgbClr val="333333"/>
                </a:solidFill>
                <a:latin typeface="Courier New"/>
                <a:ea typeface="Courier New"/>
                <a:cs typeface="Courier New"/>
                <a:sym typeface="Courier New"/>
              </a:rPr>
              <a:t>) / </a:t>
            </a:r>
            <a:r>
              <a:rPr b="1" lang="en" sz="1200">
                <a:solidFill>
                  <a:srgbClr val="1C00CF"/>
                </a:solidFill>
                <a:latin typeface="Courier New"/>
                <a:ea typeface="Courier New"/>
                <a:cs typeface="Courier New"/>
                <a:sym typeface="Courier New"/>
              </a:rPr>
              <a:t>1.8</a:t>
            </a:r>
            <a:br>
              <a:rPr b="1" lang="en" sz="1200">
                <a:solidFill>
                  <a:srgbClr val="333333"/>
                </a:solidFill>
                <a:latin typeface="Courier New"/>
                <a:ea typeface="Courier New"/>
                <a:cs typeface="Courier New"/>
                <a:sym typeface="Courier New"/>
              </a:rPr>
            </a:br>
            <a:r>
              <a:rPr b="1" lang="en" sz="1200">
                <a:solidFill>
                  <a:srgbClr val="333333"/>
                </a:solidFill>
                <a:latin typeface="Courier New"/>
                <a:ea typeface="Courier New"/>
                <a:cs typeface="Courier New"/>
                <a:sym typeface="Courier New"/>
              </a:rPr>
              <a:t>   }</a:t>
            </a:r>
            <a:br>
              <a:rPr b="1" lang="en" sz="1200">
                <a:solidFill>
                  <a:srgbClr val="333333"/>
                </a:solidFill>
                <a:latin typeface="Courier New"/>
                <a:ea typeface="Courier New"/>
                <a:cs typeface="Courier New"/>
                <a:sym typeface="Courier New"/>
              </a:rPr>
            </a:br>
            <a:r>
              <a:rPr b="1"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init</a:t>
            </a:r>
            <a:r>
              <a:rPr b="1" lang="en" sz="1200">
                <a:solidFill>
                  <a:srgbClr val="333333"/>
                </a:solidFill>
                <a:latin typeface="Courier New"/>
                <a:ea typeface="Courier New"/>
                <a:cs typeface="Courier New"/>
                <a:sym typeface="Courier New"/>
              </a:rPr>
              <a:t>(</a:t>
            </a:r>
            <a:r>
              <a:rPr b="1" lang="en" sz="1200">
                <a:solidFill>
                  <a:srgbClr val="3F6E74"/>
                </a:solidFill>
                <a:latin typeface="Courier New"/>
                <a:ea typeface="Courier New"/>
                <a:cs typeface="Courier New"/>
                <a:sym typeface="Courier New"/>
              </a:rPr>
              <a:t>fromKelvin</a:t>
            </a:r>
            <a:r>
              <a:rPr b="1"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kelvin</a:t>
            </a:r>
            <a:r>
              <a:rPr b="1" lang="en" sz="1200">
                <a:solidFill>
                  <a:srgbClr val="333333"/>
                </a:solidFill>
                <a:latin typeface="Courier New"/>
                <a:ea typeface="Courier New"/>
                <a:cs typeface="Courier New"/>
                <a:sym typeface="Courier New"/>
              </a:rPr>
              <a:t>: </a:t>
            </a:r>
            <a:r>
              <a:rPr b="1" lang="en" sz="1200">
                <a:solidFill>
                  <a:srgbClr val="5C2699"/>
                </a:solidFill>
                <a:latin typeface="Courier New"/>
                <a:ea typeface="Courier New"/>
                <a:cs typeface="Courier New"/>
                <a:sym typeface="Courier New"/>
              </a:rPr>
              <a:t>Double</a:t>
            </a:r>
            <a:r>
              <a:rPr b="1" lang="en" sz="1200">
                <a:solidFill>
                  <a:srgbClr val="333333"/>
                </a:solidFill>
                <a:latin typeface="Courier New"/>
                <a:ea typeface="Courier New"/>
                <a:cs typeface="Courier New"/>
                <a:sym typeface="Courier New"/>
              </a:rPr>
              <a:t>) {</a:t>
            </a:r>
            <a:br>
              <a:rPr b="1" lang="en" sz="1200">
                <a:solidFill>
                  <a:srgbClr val="333333"/>
                </a:solidFill>
                <a:latin typeface="Courier New"/>
                <a:ea typeface="Courier New"/>
                <a:cs typeface="Courier New"/>
                <a:sym typeface="Courier New"/>
              </a:rPr>
            </a:br>
            <a:r>
              <a:rPr b="1"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temperatureInCelsius</a:t>
            </a:r>
            <a:r>
              <a:rPr b="1" lang="en" sz="1200">
                <a:solidFill>
                  <a:srgbClr val="333333"/>
                </a:solidFill>
                <a:latin typeface="Courier New"/>
                <a:ea typeface="Courier New"/>
                <a:cs typeface="Courier New"/>
                <a:sym typeface="Courier New"/>
              </a:rPr>
              <a:t> = </a:t>
            </a:r>
            <a:r>
              <a:rPr b="1" lang="en" sz="1200">
                <a:solidFill>
                  <a:srgbClr val="3F6E74"/>
                </a:solidFill>
                <a:latin typeface="Courier New"/>
                <a:ea typeface="Courier New"/>
                <a:cs typeface="Courier New"/>
                <a:sym typeface="Courier New"/>
              </a:rPr>
              <a:t>kelvin</a:t>
            </a:r>
            <a:r>
              <a:rPr b="1" lang="en" sz="1200">
                <a:solidFill>
                  <a:srgbClr val="333333"/>
                </a:solidFill>
                <a:latin typeface="Courier New"/>
                <a:ea typeface="Courier New"/>
                <a:cs typeface="Courier New"/>
                <a:sym typeface="Courier New"/>
              </a:rPr>
              <a:t> - </a:t>
            </a:r>
            <a:r>
              <a:rPr b="1" lang="en" sz="1200">
                <a:solidFill>
                  <a:srgbClr val="1C00CF"/>
                </a:solidFill>
                <a:latin typeface="Courier New"/>
                <a:ea typeface="Courier New"/>
                <a:cs typeface="Courier New"/>
                <a:sym typeface="Courier New"/>
              </a:rPr>
              <a:t>273.15</a:t>
            </a:r>
            <a:br>
              <a:rPr b="1" lang="en" sz="1200">
                <a:solidFill>
                  <a:srgbClr val="333333"/>
                </a:solidFill>
                <a:latin typeface="Courier New"/>
                <a:ea typeface="Courier New"/>
                <a:cs typeface="Courier New"/>
                <a:sym typeface="Courier New"/>
              </a:rPr>
            </a:br>
            <a:r>
              <a:rPr b="1" lang="en" sz="1200">
                <a:solidFill>
                  <a:srgbClr val="333333"/>
                </a:solidFill>
                <a:latin typeface="Courier New"/>
                <a:ea typeface="Courier New"/>
                <a:cs typeface="Courier New"/>
                <a:sym typeface="Courier New"/>
              </a:rPr>
              <a:t>   }</a:t>
            </a:r>
            <a:br>
              <a:rPr b="1"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boilingPointOfWater</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Celsius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fromFahrenheit</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212.0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boilingPointOfWater.temperatureInCelsius is 100.0</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freezingPointOfWater</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Celsius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fromKelvin</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273.15</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freezingPointOfWater.temperatureInCelsius is 0.0</a:t>
            </a:r>
            <a:endParaRPr sz="12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1600"/>
              </a:spcBef>
              <a:spcAft>
                <a:spcPts val="0"/>
              </a:spcAft>
              <a:buClr>
                <a:srgbClr val="333333"/>
              </a:buClr>
              <a:buSzPts val="1200"/>
              <a:buFont typeface="Courier New"/>
              <a:buNone/>
            </a:pPr>
            <a:r>
              <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6" name="Shape 1546"/>
        <p:cNvGrpSpPr/>
        <p:nvPr/>
      </p:nvGrpSpPr>
      <p:grpSpPr>
        <a:xfrm>
          <a:off x="0" y="0"/>
          <a:ext cx="0" cy="0"/>
          <a:chOff x="0" y="0"/>
          <a:chExt cx="0" cy="0"/>
        </a:xfrm>
      </p:grpSpPr>
      <p:sp>
        <p:nvSpPr>
          <p:cNvPr id="1547" name="Shape 15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7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548" name="Shape 154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Parameter Names and Argument Labels</a:t>
            </a:r>
            <a:endParaRPr>
              <a:solidFill>
                <a:srgbClr val="333333"/>
              </a:solidFill>
            </a:endParaRPr>
          </a:p>
          <a:p>
            <a:pPr indent="0" lvl="0" marL="457200" rtl="0">
              <a:lnSpc>
                <a:spcPct val="100000"/>
              </a:lnSpc>
              <a:spcBef>
                <a:spcPts val="700"/>
              </a:spcBef>
              <a:spcAft>
                <a:spcPts val="700"/>
              </a:spcAft>
              <a:buNone/>
            </a:pPr>
            <a:r>
              <a:rPr lang="en" sz="1200">
                <a:solidFill>
                  <a:srgbClr val="AA0D91"/>
                </a:solidFill>
                <a:latin typeface="Courier New"/>
                <a:ea typeface="Courier New"/>
                <a:cs typeface="Courier New"/>
                <a:sym typeface="Courier New"/>
              </a:rPr>
              <a:t>struct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Color</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red</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green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blue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Double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init</a:t>
            </a:r>
            <a:r>
              <a:rPr b="1" lang="en" sz="1200">
                <a:solidFill>
                  <a:srgbClr val="333333"/>
                </a:solidFill>
                <a:latin typeface="Courier New"/>
                <a:ea typeface="Courier New"/>
                <a:cs typeface="Courier New"/>
                <a:sym typeface="Courier New"/>
              </a:rPr>
              <a:t>(</a:t>
            </a:r>
            <a:r>
              <a:rPr b="1" lang="en" sz="1200">
                <a:solidFill>
                  <a:srgbClr val="3F6E74"/>
                </a:solidFill>
                <a:latin typeface="Courier New"/>
                <a:ea typeface="Courier New"/>
                <a:cs typeface="Courier New"/>
                <a:sym typeface="Courier New"/>
              </a:rPr>
              <a:t>red</a:t>
            </a:r>
            <a:r>
              <a:rPr b="1" lang="en" sz="1200">
                <a:solidFill>
                  <a:srgbClr val="333333"/>
                </a:solidFill>
                <a:latin typeface="Courier New"/>
                <a:ea typeface="Courier New"/>
                <a:cs typeface="Courier New"/>
                <a:sym typeface="Courier New"/>
              </a:rPr>
              <a:t>: </a:t>
            </a:r>
            <a:r>
              <a:rPr b="1" lang="en" sz="1200">
                <a:solidFill>
                  <a:srgbClr val="5C2699"/>
                </a:solidFill>
                <a:latin typeface="Courier New"/>
                <a:ea typeface="Courier New"/>
                <a:cs typeface="Courier New"/>
                <a:sym typeface="Courier New"/>
              </a:rPr>
              <a:t>Double</a:t>
            </a:r>
            <a:r>
              <a:rPr b="1"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green</a:t>
            </a:r>
            <a:r>
              <a:rPr b="1" lang="en" sz="1200">
                <a:solidFill>
                  <a:srgbClr val="333333"/>
                </a:solidFill>
                <a:latin typeface="Courier New"/>
                <a:ea typeface="Courier New"/>
                <a:cs typeface="Courier New"/>
                <a:sym typeface="Courier New"/>
              </a:rPr>
              <a:t>: </a:t>
            </a:r>
            <a:r>
              <a:rPr b="1" lang="en" sz="1200">
                <a:solidFill>
                  <a:srgbClr val="5C2699"/>
                </a:solidFill>
                <a:latin typeface="Courier New"/>
                <a:ea typeface="Courier New"/>
                <a:cs typeface="Courier New"/>
                <a:sym typeface="Courier New"/>
              </a:rPr>
              <a:t>Double</a:t>
            </a:r>
            <a:r>
              <a:rPr b="1"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blue</a:t>
            </a:r>
            <a:r>
              <a:rPr b="1" lang="en" sz="1200">
                <a:solidFill>
                  <a:srgbClr val="333333"/>
                </a:solidFill>
                <a:latin typeface="Courier New"/>
                <a:ea typeface="Courier New"/>
                <a:cs typeface="Courier New"/>
                <a:sym typeface="Courier New"/>
              </a:rPr>
              <a:t>: </a:t>
            </a:r>
            <a:r>
              <a:rPr b="1" lang="en" sz="1200">
                <a:solidFill>
                  <a:srgbClr val="5C2699"/>
                </a:solidFill>
                <a:latin typeface="Courier New"/>
                <a:ea typeface="Courier New"/>
                <a:cs typeface="Courier New"/>
                <a:sym typeface="Courier New"/>
              </a:rPr>
              <a:t>Double</a:t>
            </a:r>
            <a:r>
              <a:rPr b="1" lang="en" sz="1200">
                <a:solidFill>
                  <a:srgbClr val="333333"/>
                </a:solidFill>
                <a:latin typeface="Courier New"/>
                <a:ea typeface="Courier New"/>
                <a:cs typeface="Courier New"/>
                <a:sym typeface="Courier New"/>
              </a:rPr>
              <a:t>) {</a:t>
            </a:r>
            <a:br>
              <a:rPr b="1"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self</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red</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red</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self</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green</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green</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self</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blue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blue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init</a:t>
            </a:r>
            <a:r>
              <a:rPr b="1" lang="en" sz="1200">
                <a:solidFill>
                  <a:srgbClr val="333333"/>
                </a:solidFill>
                <a:latin typeface="Courier New"/>
                <a:ea typeface="Courier New"/>
                <a:cs typeface="Courier New"/>
                <a:sym typeface="Courier New"/>
              </a:rPr>
              <a:t>(</a:t>
            </a:r>
            <a:r>
              <a:rPr b="1" lang="en" sz="1200">
                <a:solidFill>
                  <a:srgbClr val="3F6E74"/>
                </a:solidFill>
                <a:latin typeface="Courier New"/>
                <a:ea typeface="Courier New"/>
                <a:cs typeface="Courier New"/>
                <a:sym typeface="Courier New"/>
              </a:rPr>
              <a:t>white</a:t>
            </a:r>
            <a:r>
              <a:rPr b="1" lang="en" sz="1200">
                <a:solidFill>
                  <a:srgbClr val="333333"/>
                </a:solidFill>
                <a:latin typeface="Courier New"/>
                <a:ea typeface="Courier New"/>
                <a:cs typeface="Courier New"/>
                <a:sym typeface="Courier New"/>
              </a:rPr>
              <a:t>: </a:t>
            </a:r>
            <a:r>
              <a:rPr b="1" lang="en" sz="1200">
                <a:solidFill>
                  <a:srgbClr val="5C2699"/>
                </a:solidFill>
                <a:latin typeface="Courier New"/>
                <a:ea typeface="Courier New"/>
                <a:cs typeface="Courier New"/>
                <a:sym typeface="Courier New"/>
              </a:rPr>
              <a:t>Double</a:t>
            </a:r>
            <a:r>
              <a:rPr b="1" lang="en" sz="1200">
                <a:solidFill>
                  <a:srgbClr val="333333"/>
                </a:solidFill>
                <a:latin typeface="Courier New"/>
                <a:ea typeface="Courier New"/>
                <a:cs typeface="Courier New"/>
                <a:sym typeface="Courier New"/>
              </a:rPr>
              <a:t>) {</a:t>
            </a:r>
            <a:br>
              <a:rPr b="1"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red</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white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green</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white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blue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white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2" name="Shape 1552"/>
        <p:cNvGrpSpPr/>
        <p:nvPr/>
      </p:nvGrpSpPr>
      <p:grpSpPr>
        <a:xfrm>
          <a:off x="0" y="0"/>
          <a:ext cx="0" cy="0"/>
          <a:chOff x="0" y="0"/>
          <a:chExt cx="0" cy="0"/>
        </a:xfrm>
      </p:grpSpPr>
      <p:sp>
        <p:nvSpPr>
          <p:cNvPr id="1553" name="Shape 15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7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554" name="Shape 155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magenta</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Color</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red</a:t>
            </a:r>
            <a:r>
              <a:rPr lang="en" sz="1400">
                <a:solidFill>
                  <a:srgbClr val="333333"/>
                </a:solidFill>
                <a:latin typeface="Courier New"/>
                <a:ea typeface="Courier New"/>
                <a:cs typeface="Courier New"/>
                <a:sym typeface="Courier New"/>
              </a:rPr>
              <a:t>: </a:t>
            </a:r>
            <a:r>
              <a:rPr lang="en" sz="1400">
                <a:solidFill>
                  <a:srgbClr val="1C00CF"/>
                </a:solidFill>
                <a:latin typeface="Courier New"/>
                <a:ea typeface="Courier New"/>
                <a:cs typeface="Courier New"/>
                <a:sym typeface="Courier New"/>
              </a:rPr>
              <a:t>1.0</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green</a:t>
            </a:r>
            <a:r>
              <a:rPr lang="en" sz="1400">
                <a:solidFill>
                  <a:srgbClr val="333333"/>
                </a:solidFill>
                <a:latin typeface="Courier New"/>
                <a:ea typeface="Courier New"/>
                <a:cs typeface="Courier New"/>
                <a:sym typeface="Courier New"/>
              </a:rPr>
              <a:t>: </a:t>
            </a:r>
            <a:r>
              <a:rPr lang="en" sz="1400">
                <a:solidFill>
                  <a:srgbClr val="1C00CF"/>
                </a:solidFill>
                <a:latin typeface="Courier New"/>
                <a:ea typeface="Courier New"/>
                <a:cs typeface="Courier New"/>
                <a:sym typeface="Courier New"/>
              </a:rPr>
              <a:t>0.0</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blue</a:t>
            </a:r>
            <a:r>
              <a:rPr lang="en" sz="1400">
                <a:solidFill>
                  <a:srgbClr val="333333"/>
                </a:solidFill>
                <a:latin typeface="Courier New"/>
                <a:ea typeface="Courier New"/>
                <a:cs typeface="Courier New"/>
                <a:sym typeface="Courier New"/>
              </a:rPr>
              <a:t>: </a:t>
            </a:r>
            <a:r>
              <a:rPr lang="en" sz="1400">
                <a:solidFill>
                  <a:srgbClr val="1C00CF"/>
                </a:solidFill>
                <a:latin typeface="Courier New"/>
                <a:ea typeface="Courier New"/>
                <a:cs typeface="Courier New"/>
                <a:sym typeface="Courier New"/>
              </a:rPr>
              <a:t>1.0</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halfGray</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Color</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white</a:t>
            </a:r>
            <a:r>
              <a:rPr lang="en" sz="1400">
                <a:solidFill>
                  <a:srgbClr val="333333"/>
                </a:solidFill>
                <a:latin typeface="Courier New"/>
                <a:ea typeface="Courier New"/>
                <a:cs typeface="Courier New"/>
                <a:sym typeface="Courier New"/>
              </a:rPr>
              <a:t>: </a:t>
            </a:r>
            <a:r>
              <a:rPr lang="en" sz="1400">
                <a:solidFill>
                  <a:srgbClr val="1C00CF"/>
                </a:solidFill>
                <a:latin typeface="Courier New"/>
                <a:ea typeface="Courier New"/>
                <a:cs typeface="Courier New"/>
                <a:sym typeface="Courier New"/>
              </a:rPr>
              <a:t>0.5</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333333"/>
              </a:solidFill>
              <a:latin typeface="Courier New"/>
              <a:ea typeface="Courier New"/>
              <a:cs typeface="Courier New"/>
              <a:sym typeface="Courier New"/>
            </a:endParaRPr>
          </a:p>
          <a:p>
            <a:pPr indent="-298450" lvl="1" marL="914400" rtl="0">
              <a:lnSpc>
                <a:spcPct val="100000"/>
              </a:lnSpc>
              <a:spcBef>
                <a:spcPts val="0"/>
              </a:spcBef>
              <a:spcAft>
                <a:spcPts val="0"/>
              </a:spcAft>
              <a:buClr>
                <a:srgbClr val="333333"/>
              </a:buClr>
              <a:buSzPts val="1100"/>
              <a:buChar char="○"/>
            </a:pPr>
            <a:r>
              <a:rPr lang="en">
                <a:solidFill>
                  <a:srgbClr val="333333"/>
                </a:solidFill>
              </a:rPr>
              <a:t>Without using argument label, compiler error</a:t>
            </a:r>
            <a:endParaRPr sz="14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veryGreen</a:t>
            </a:r>
            <a:r>
              <a:rPr lang="en" sz="1400">
                <a:solidFill>
                  <a:srgbClr val="333333"/>
                </a:solidFill>
                <a:latin typeface="Courier New"/>
                <a:ea typeface="Courier New"/>
                <a:cs typeface="Courier New"/>
                <a:sym typeface="Courier New"/>
              </a:rPr>
              <a:t> = </a:t>
            </a:r>
            <a:r>
              <a:rPr b="1" lang="en" sz="1400">
                <a:solidFill>
                  <a:srgbClr val="3F6E74"/>
                </a:solidFill>
                <a:latin typeface="Courier New"/>
                <a:ea typeface="Courier New"/>
                <a:cs typeface="Courier New"/>
                <a:sym typeface="Courier New"/>
              </a:rPr>
              <a:t>Color</a:t>
            </a:r>
            <a:r>
              <a:rPr b="1" lang="en" sz="1400">
                <a:solidFill>
                  <a:srgbClr val="333333"/>
                </a:solidFill>
                <a:latin typeface="Courier New"/>
                <a:ea typeface="Courier New"/>
                <a:cs typeface="Courier New"/>
                <a:sym typeface="Courier New"/>
              </a:rPr>
              <a:t>(</a:t>
            </a:r>
            <a:r>
              <a:rPr b="1" lang="en" sz="1400">
                <a:solidFill>
                  <a:srgbClr val="1C00CF"/>
                </a:solidFill>
                <a:latin typeface="Courier New"/>
                <a:ea typeface="Courier New"/>
                <a:cs typeface="Courier New"/>
                <a:sym typeface="Courier New"/>
              </a:rPr>
              <a:t>0.0</a:t>
            </a:r>
            <a:r>
              <a:rPr b="1" lang="en" sz="1400">
                <a:solidFill>
                  <a:srgbClr val="333333"/>
                </a:solidFill>
                <a:latin typeface="Courier New"/>
                <a:ea typeface="Courier New"/>
                <a:cs typeface="Courier New"/>
                <a:sym typeface="Courier New"/>
              </a:rPr>
              <a:t>, </a:t>
            </a:r>
            <a:r>
              <a:rPr b="1" lang="en" sz="1400">
                <a:solidFill>
                  <a:srgbClr val="1C00CF"/>
                </a:solidFill>
                <a:latin typeface="Courier New"/>
                <a:ea typeface="Courier New"/>
                <a:cs typeface="Courier New"/>
                <a:sym typeface="Courier New"/>
              </a:rPr>
              <a:t>1.0</a:t>
            </a:r>
            <a:r>
              <a:rPr b="1" lang="en" sz="1400">
                <a:solidFill>
                  <a:srgbClr val="333333"/>
                </a:solidFill>
                <a:latin typeface="Courier New"/>
                <a:ea typeface="Courier New"/>
                <a:cs typeface="Courier New"/>
                <a:sym typeface="Courier New"/>
              </a:rPr>
              <a:t>, </a:t>
            </a:r>
            <a:r>
              <a:rPr b="1" lang="en" sz="1400">
                <a:solidFill>
                  <a:srgbClr val="1C00CF"/>
                </a:solidFill>
                <a:latin typeface="Courier New"/>
                <a:ea typeface="Courier New"/>
                <a:cs typeface="Courier New"/>
                <a:sym typeface="Courier New"/>
              </a:rPr>
              <a:t>0.0</a:t>
            </a:r>
            <a:r>
              <a:rPr b="1"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this reports a compile-time error - argument labels are required</a:t>
            </a:r>
            <a:endParaRPr sz="14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333333"/>
              </a:solidFill>
              <a:latin typeface="Courier New"/>
              <a:ea typeface="Courier New"/>
              <a:cs typeface="Courier New"/>
              <a:sym typeface="Courier New"/>
            </a:endParaRPr>
          </a:p>
          <a:p>
            <a:pPr indent="0" lvl="0" marL="457200" rtl="0">
              <a:lnSpc>
                <a:spcPct val="100000"/>
              </a:lnSpc>
              <a:spcBef>
                <a:spcPts val="0"/>
              </a:spcBef>
              <a:spcAft>
                <a:spcPts val="700"/>
              </a:spcAft>
              <a:buNone/>
            </a:pPr>
            <a:r>
              <a:t/>
            </a:r>
            <a:endParaRPr sz="1200">
              <a:solidFill>
                <a:srgbClr val="AA0D91"/>
              </a:solidFill>
              <a:latin typeface="Courier New"/>
              <a:ea typeface="Courier New"/>
              <a:cs typeface="Courier New"/>
              <a:sym typeface="Courier New"/>
            </a:endParaRPr>
          </a:p>
        </p:txBody>
      </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8" name="Shape 1558"/>
        <p:cNvGrpSpPr/>
        <p:nvPr/>
      </p:nvGrpSpPr>
      <p:grpSpPr>
        <a:xfrm>
          <a:off x="0" y="0"/>
          <a:ext cx="0" cy="0"/>
          <a:chOff x="0" y="0"/>
          <a:chExt cx="0" cy="0"/>
        </a:xfrm>
      </p:grpSpPr>
      <p:sp>
        <p:nvSpPr>
          <p:cNvPr id="1559" name="Shape 15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7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560" name="Shape 1560"/>
          <p:cNvSpPr txBox="1"/>
          <p:nvPr>
            <p:ph idx="1" type="body"/>
          </p:nvPr>
        </p:nvSpPr>
        <p:spPr>
          <a:xfrm>
            <a:off x="729450" y="1478300"/>
            <a:ext cx="7688700" cy="34380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Initializer Parameters Without Argument Labels</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struct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Celsius</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temperatureInCelsius</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Double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fromFahrenheit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fahrenheit</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Double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temperatureInCelsius</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fahrenheit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32.0</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1.8</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fromKelvin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kelvin</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Double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temperatureInCelsius</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kelvin</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273.15</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init</a:t>
            </a:r>
            <a:r>
              <a:rPr b="1" lang="en" sz="1200">
                <a:solidFill>
                  <a:srgbClr val="333333"/>
                </a:solidFill>
                <a:latin typeface="Courier New"/>
                <a:ea typeface="Courier New"/>
                <a:cs typeface="Courier New"/>
                <a:sym typeface="Courier New"/>
              </a:rPr>
              <a:t>(</a:t>
            </a:r>
            <a:r>
              <a:rPr b="1" lang="en" sz="1200">
                <a:solidFill>
                  <a:srgbClr val="AA0D91"/>
                </a:solidFill>
                <a:latin typeface="Courier New"/>
                <a:ea typeface="Courier New"/>
                <a:cs typeface="Courier New"/>
                <a:sym typeface="Courier New"/>
              </a:rPr>
              <a:t>_</a:t>
            </a:r>
            <a:r>
              <a:rPr b="1"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celsius</a:t>
            </a:r>
            <a:r>
              <a:rPr b="1" lang="en" sz="1200">
                <a:solidFill>
                  <a:srgbClr val="333333"/>
                </a:solidFill>
                <a:latin typeface="Courier New"/>
                <a:ea typeface="Courier New"/>
                <a:cs typeface="Courier New"/>
                <a:sym typeface="Courier New"/>
              </a:rPr>
              <a:t>: </a:t>
            </a:r>
            <a:r>
              <a:rPr b="1" lang="en" sz="1200">
                <a:solidFill>
                  <a:srgbClr val="5C2699"/>
                </a:solidFill>
                <a:latin typeface="Courier New"/>
                <a:ea typeface="Courier New"/>
                <a:cs typeface="Courier New"/>
                <a:sym typeface="Courier New"/>
              </a:rPr>
              <a:t>Double</a:t>
            </a:r>
            <a:r>
              <a:rPr b="1" lang="en" sz="1200">
                <a:solidFill>
                  <a:srgbClr val="333333"/>
                </a:solidFill>
                <a:latin typeface="Courier New"/>
                <a:ea typeface="Courier New"/>
                <a:cs typeface="Courier New"/>
                <a:sym typeface="Courier New"/>
              </a:rPr>
              <a:t>) {</a:t>
            </a:r>
            <a:br>
              <a:rPr b="1" lang="en" sz="1200">
                <a:solidFill>
                  <a:srgbClr val="333333"/>
                </a:solidFill>
                <a:latin typeface="Courier New"/>
                <a:ea typeface="Courier New"/>
                <a:cs typeface="Courier New"/>
                <a:sym typeface="Courier New"/>
              </a:rPr>
            </a:br>
            <a:r>
              <a:rPr b="1"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temperatureInCelsius</a:t>
            </a:r>
            <a:r>
              <a:rPr b="1" lang="en" sz="1200">
                <a:solidFill>
                  <a:srgbClr val="333333"/>
                </a:solidFill>
                <a:latin typeface="Courier New"/>
                <a:ea typeface="Courier New"/>
                <a:cs typeface="Courier New"/>
                <a:sym typeface="Courier New"/>
              </a:rPr>
              <a:t> = </a:t>
            </a:r>
            <a:r>
              <a:rPr b="1" lang="en" sz="1200">
                <a:solidFill>
                  <a:srgbClr val="3F6E74"/>
                </a:solidFill>
                <a:latin typeface="Courier New"/>
                <a:ea typeface="Courier New"/>
                <a:cs typeface="Courier New"/>
                <a:sym typeface="Courier New"/>
              </a:rPr>
              <a:t>celsius</a:t>
            </a:r>
            <a:br>
              <a:rPr b="1" lang="en" sz="1200">
                <a:solidFill>
                  <a:srgbClr val="333333"/>
                </a:solidFill>
                <a:latin typeface="Courier New"/>
                <a:ea typeface="Courier New"/>
                <a:cs typeface="Courier New"/>
                <a:sym typeface="Courier New"/>
              </a:rPr>
            </a:br>
            <a:r>
              <a:rPr b="1" lang="en" sz="1200">
                <a:solidFill>
                  <a:srgbClr val="333333"/>
                </a:solidFill>
                <a:latin typeface="Courier New"/>
                <a:ea typeface="Courier New"/>
                <a:cs typeface="Courier New"/>
                <a:sym typeface="Courier New"/>
              </a:rPr>
              <a:t>   }</a:t>
            </a:r>
            <a:br>
              <a:rPr b="1"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bodyTemperature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Celsius</a:t>
            </a:r>
            <a:r>
              <a:rPr lang="en" sz="1200">
                <a:solidFill>
                  <a:srgbClr val="333333"/>
                </a:solidFill>
                <a:latin typeface="Courier New"/>
                <a:ea typeface="Courier New"/>
                <a:cs typeface="Courier New"/>
                <a:sym typeface="Courier New"/>
              </a:rPr>
              <a:t>(</a:t>
            </a:r>
            <a:r>
              <a:rPr lang="en" sz="1200">
                <a:solidFill>
                  <a:srgbClr val="1C00CF"/>
                </a:solidFill>
                <a:latin typeface="Courier New"/>
                <a:ea typeface="Courier New"/>
                <a:cs typeface="Courier New"/>
                <a:sym typeface="Courier New"/>
              </a:rPr>
              <a:t>37.0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bodyTemperature.temperatureInCelsius is 37.0</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333333"/>
              </a:solidFill>
              <a:latin typeface="Courier New"/>
              <a:ea typeface="Courier New"/>
              <a:cs typeface="Courier New"/>
              <a:sym typeface="Courier New"/>
            </a:endParaRPr>
          </a:p>
          <a:p>
            <a:pPr indent="0" lvl="0" marL="457200" rtl="0">
              <a:lnSpc>
                <a:spcPct val="100000"/>
              </a:lnSpc>
              <a:spcBef>
                <a:spcPts val="0"/>
              </a:spcBef>
              <a:spcAft>
                <a:spcPts val="700"/>
              </a:spcAft>
              <a:buNone/>
            </a:pPr>
            <a:r>
              <a:t/>
            </a:r>
            <a:endParaRPr sz="1200">
              <a:solidFill>
                <a:srgbClr val="AA0D91"/>
              </a:solidFill>
              <a:latin typeface="Courier New"/>
              <a:ea typeface="Courier New"/>
              <a:cs typeface="Courier New"/>
              <a:sym typeface="Courier New"/>
            </a:endParaRPr>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4" name="Shape 1564"/>
        <p:cNvGrpSpPr/>
        <p:nvPr/>
      </p:nvGrpSpPr>
      <p:grpSpPr>
        <a:xfrm>
          <a:off x="0" y="0"/>
          <a:ext cx="0" cy="0"/>
          <a:chOff x="0" y="0"/>
          <a:chExt cx="0" cy="0"/>
        </a:xfrm>
      </p:grpSpPr>
      <p:sp>
        <p:nvSpPr>
          <p:cNvPr id="1565" name="Shape 15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7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566" name="Shape 1566"/>
          <p:cNvSpPr txBox="1"/>
          <p:nvPr>
            <p:ph idx="1" type="body"/>
          </p:nvPr>
        </p:nvSpPr>
        <p:spPr>
          <a:xfrm>
            <a:off x="729450" y="1478300"/>
            <a:ext cx="7688700" cy="34380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Optional Property Types</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SurveyQuestion</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text</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var</a:t>
            </a:r>
            <a:r>
              <a:rPr b="1"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response</a:t>
            </a:r>
            <a:r>
              <a:rPr b="1" lang="en" sz="1200">
                <a:solidFill>
                  <a:srgbClr val="333333"/>
                </a:solidFill>
                <a:latin typeface="Courier New"/>
                <a:ea typeface="Courier New"/>
                <a:cs typeface="Courier New"/>
                <a:sym typeface="Courier New"/>
              </a:rPr>
              <a:t>: </a:t>
            </a:r>
            <a:r>
              <a:rPr b="1" lang="en" sz="1200">
                <a:solidFill>
                  <a:srgbClr val="5C2699"/>
                </a:solidFill>
                <a:latin typeface="Courier New"/>
                <a:ea typeface="Courier New"/>
                <a:cs typeface="Courier New"/>
                <a:sym typeface="Courier New"/>
              </a:rPr>
              <a:t>String</a:t>
            </a:r>
            <a:r>
              <a:rPr b="1"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text</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self</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text</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text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ask</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text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cheeseQuestion</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SurveyQuestion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text</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"Do you like cheese?"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cheeseQuestion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ask</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"Do you like cheese?"</a:t>
            </a:r>
            <a:br>
              <a:rPr lang="en" sz="1200">
                <a:solidFill>
                  <a:srgbClr val="333333"/>
                </a:solidFill>
                <a:latin typeface="Courier New"/>
                <a:ea typeface="Courier New"/>
                <a:cs typeface="Courier New"/>
                <a:sym typeface="Courier New"/>
              </a:rPr>
            </a:br>
            <a:r>
              <a:rPr b="1" lang="en" sz="1200">
                <a:solidFill>
                  <a:srgbClr val="3F6E74"/>
                </a:solidFill>
                <a:latin typeface="Courier New"/>
                <a:ea typeface="Courier New"/>
                <a:cs typeface="Courier New"/>
                <a:sym typeface="Courier New"/>
              </a:rPr>
              <a:t>cheeseQuestion</a:t>
            </a:r>
            <a:r>
              <a:rPr b="1" lang="en" sz="1200">
                <a:solidFill>
                  <a:srgbClr val="333333"/>
                </a:solidFill>
                <a:latin typeface="Courier New"/>
                <a:ea typeface="Courier New"/>
                <a:cs typeface="Courier New"/>
                <a:sym typeface="Courier New"/>
              </a:rPr>
              <a:t>.</a:t>
            </a:r>
            <a:r>
              <a:rPr b="1" lang="en" sz="1200">
                <a:solidFill>
                  <a:srgbClr val="3F6E74"/>
                </a:solidFill>
                <a:latin typeface="Courier New"/>
                <a:ea typeface="Courier New"/>
                <a:cs typeface="Courier New"/>
                <a:sym typeface="Courier New"/>
              </a:rPr>
              <a:t>response</a:t>
            </a:r>
            <a:r>
              <a:rPr b="1" lang="en" sz="1200">
                <a:solidFill>
                  <a:srgbClr val="333333"/>
                </a:solidFill>
                <a:latin typeface="Courier New"/>
                <a:ea typeface="Courier New"/>
                <a:cs typeface="Courier New"/>
                <a:sym typeface="Courier New"/>
              </a:rPr>
              <a:t> = </a:t>
            </a:r>
            <a:r>
              <a:rPr b="1" lang="en" sz="1200">
                <a:solidFill>
                  <a:srgbClr val="C41A16"/>
                </a:solidFill>
                <a:latin typeface="Courier New"/>
                <a:ea typeface="Courier New"/>
                <a:cs typeface="Courier New"/>
                <a:sym typeface="Courier New"/>
              </a:rPr>
              <a:t>"Yes, I do like cheese."</a:t>
            </a:r>
            <a:endParaRPr b="1" sz="1200">
              <a:solidFill>
                <a:srgbClr val="AA0D91"/>
              </a:solidFill>
              <a:latin typeface="Courier New"/>
              <a:ea typeface="Courier New"/>
              <a:cs typeface="Courier New"/>
              <a:sym typeface="Courier New"/>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0" name="Shape 1570"/>
        <p:cNvGrpSpPr/>
        <p:nvPr/>
      </p:nvGrpSpPr>
      <p:grpSpPr>
        <a:xfrm>
          <a:off x="0" y="0"/>
          <a:ext cx="0" cy="0"/>
          <a:chOff x="0" y="0"/>
          <a:chExt cx="0" cy="0"/>
        </a:xfrm>
      </p:grpSpPr>
      <p:sp>
        <p:nvSpPr>
          <p:cNvPr id="1571" name="Shape 15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7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572" name="Shape 1572"/>
          <p:cNvSpPr txBox="1"/>
          <p:nvPr>
            <p:ph idx="1" type="body"/>
          </p:nvPr>
        </p:nvSpPr>
        <p:spPr>
          <a:xfrm>
            <a:off x="729450" y="1478300"/>
            <a:ext cx="7688700" cy="34380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Assigning Constant Properties During Initialization</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SurveyQuestion</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let</a:t>
            </a:r>
            <a:r>
              <a:rPr b="1" lang="en" sz="1200">
                <a:solidFill>
                  <a:srgbClr val="333333"/>
                </a:solidFill>
                <a:latin typeface="Courier New"/>
                <a:ea typeface="Courier New"/>
                <a:cs typeface="Courier New"/>
                <a:sym typeface="Courier New"/>
              </a:rPr>
              <a:t> </a:t>
            </a:r>
            <a:r>
              <a:rPr b="1" lang="en" sz="1200">
                <a:solidFill>
                  <a:srgbClr val="3F6E74"/>
                </a:solidFill>
                <a:latin typeface="Courier New"/>
                <a:ea typeface="Courier New"/>
                <a:cs typeface="Courier New"/>
                <a:sym typeface="Courier New"/>
              </a:rPr>
              <a:t>text</a:t>
            </a:r>
            <a:r>
              <a:rPr b="1" lang="en" sz="1200">
                <a:solidFill>
                  <a:srgbClr val="333333"/>
                </a:solidFill>
                <a:latin typeface="Courier New"/>
                <a:ea typeface="Courier New"/>
                <a:cs typeface="Courier New"/>
                <a:sym typeface="Courier New"/>
              </a:rPr>
              <a:t>: </a:t>
            </a:r>
            <a:r>
              <a:rPr b="1" lang="en" sz="1200">
                <a:solidFill>
                  <a:srgbClr val="5C2699"/>
                </a:solidFill>
                <a:latin typeface="Courier New"/>
                <a:ea typeface="Courier New"/>
                <a:cs typeface="Courier New"/>
                <a:sym typeface="Courier New"/>
              </a:rPr>
              <a:t>String</a:t>
            </a:r>
            <a:br>
              <a:rPr b="1"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response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text</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self</a:t>
            </a:r>
            <a:r>
              <a:rPr b="1" lang="en" sz="1200">
                <a:solidFill>
                  <a:srgbClr val="333333"/>
                </a:solidFill>
                <a:latin typeface="Courier New"/>
                <a:ea typeface="Courier New"/>
                <a:cs typeface="Courier New"/>
                <a:sym typeface="Courier New"/>
              </a:rPr>
              <a:t>.</a:t>
            </a:r>
            <a:r>
              <a:rPr b="1" lang="en" sz="1200">
                <a:solidFill>
                  <a:srgbClr val="3F6E74"/>
                </a:solidFill>
                <a:latin typeface="Courier New"/>
                <a:ea typeface="Courier New"/>
                <a:cs typeface="Courier New"/>
                <a:sym typeface="Courier New"/>
              </a:rPr>
              <a:t>text</a:t>
            </a:r>
            <a:r>
              <a:rPr b="1" lang="en" sz="1200">
                <a:solidFill>
                  <a:srgbClr val="333333"/>
                </a:solidFill>
                <a:latin typeface="Courier New"/>
                <a:ea typeface="Courier New"/>
                <a:cs typeface="Courier New"/>
                <a:sym typeface="Courier New"/>
              </a:rPr>
              <a:t> = </a:t>
            </a:r>
            <a:r>
              <a:rPr b="1" lang="en" sz="1200">
                <a:solidFill>
                  <a:srgbClr val="3F6E74"/>
                </a:solidFill>
                <a:latin typeface="Courier New"/>
                <a:ea typeface="Courier New"/>
                <a:cs typeface="Courier New"/>
                <a:sym typeface="Courier New"/>
              </a:rPr>
              <a:t>text</a:t>
            </a:r>
            <a:br>
              <a:rPr b="1"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ask</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text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beetsQuestion</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SurveyQuestion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text</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"How about beets?"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beetsQuestion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ask</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"How about beets?"</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beetsQuestion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response</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"I also like beets. (But not with cheese.)"</a:t>
            </a:r>
            <a:endParaRPr>
              <a:solidFill>
                <a:srgbClr val="333333"/>
              </a:solidFill>
            </a:endParaRPr>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6" name="Shape 1576"/>
        <p:cNvGrpSpPr/>
        <p:nvPr/>
      </p:nvGrpSpPr>
      <p:grpSpPr>
        <a:xfrm>
          <a:off x="0" y="0"/>
          <a:ext cx="0" cy="0"/>
          <a:chOff x="0" y="0"/>
          <a:chExt cx="0" cy="0"/>
        </a:xfrm>
      </p:grpSpPr>
      <p:sp>
        <p:nvSpPr>
          <p:cNvPr id="1577" name="Shape 15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Default</a:t>
            </a:r>
            <a:r>
              <a:rPr lang="en">
                <a:solidFill>
                  <a:srgbClr val="333333"/>
                </a:solidFill>
              </a:rPr>
              <a:t> Initializers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578" name="Shape 157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700"/>
              </a:spcBef>
              <a:spcAft>
                <a:spcPts val="0"/>
              </a:spcAft>
              <a:buNone/>
            </a:pPr>
            <a:r>
              <a:rPr lang="en" sz="1400">
                <a:solidFill>
                  <a:srgbClr val="AA0D91"/>
                </a:solidFill>
                <a:latin typeface="Courier New"/>
                <a:ea typeface="Courier New"/>
                <a:cs typeface="Courier New"/>
                <a:sym typeface="Courier New"/>
              </a:rPr>
              <a:t>class</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ShoppingListItem</a:t>
            </a:r>
            <a:r>
              <a:rPr lang="en" sz="1400">
                <a:solidFill>
                  <a:srgbClr val="333333"/>
                </a:solidFill>
                <a:latin typeface="Courier New"/>
                <a:ea typeface="Courier New"/>
                <a:cs typeface="Courier New"/>
                <a:sym typeface="Courier New"/>
              </a:rPr>
              <a:t> {</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name</a:t>
            </a:r>
            <a:r>
              <a:rPr lang="en" sz="1400">
                <a:solidFill>
                  <a:srgbClr val="333333"/>
                </a:solidFill>
                <a:latin typeface="Courier New"/>
                <a:ea typeface="Courier New"/>
                <a:cs typeface="Courier New"/>
                <a:sym typeface="Courier New"/>
              </a:rPr>
              <a:t>: </a:t>
            </a:r>
            <a:r>
              <a:rPr lang="en" sz="1400">
                <a:solidFill>
                  <a:srgbClr val="5C2699"/>
                </a:solidFill>
                <a:latin typeface="Courier New"/>
                <a:ea typeface="Courier New"/>
                <a:cs typeface="Courier New"/>
                <a:sym typeface="Courier New"/>
              </a:rPr>
              <a:t>String</a:t>
            </a:r>
            <a:r>
              <a:rPr lang="en" sz="1400">
                <a:solidFill>
                  <a:srgbClr val="333333"/>
                </a:solidFill>
                <a:latin typeface="Courier New"/>
                <a:ea typeface="Courier New"/>
                <a:cs typeface="Courier New"/>
                <a:sym typeface="Courier New"/>
              </a:rPr>
              <a:t>? //-&gt;nil</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quantity</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1</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purchased</a:t>
            </a:r>
            <a:r>
              <a:rPr lang="en" sz="1400">
                <a:solidFill>
                  <a:srgbClr val="333333"/>
                </a:solidFill>
                <a:latin typeface="Courier New"/>
                <a:ea typeface="Courier New"/>
                <a:cs typeface="Courier New"/>
                <a:sym typeface="Courier New"/>
              </a:rPr>
              <a:t> = </a:t>
            </a:r>
            <a:r>
              <a:rPr lang="en" sz="1400">
                <a:solidFill>
                  <a:srgbClr val="AA0D91"/>
                </a:solidFill>
                <a:latin typeface="Courier New"/>
                <a:ea typeface="Courier New"/>
                <a:cs typeface="Courier New"/>
                <a:sym typeface="Courier New"/>
              </a:rPr>
              <a:t>false</a:t>
            </a:r>
            <a:endParaRPr sz="14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228600" lvl="0" marL="457200" marR="101600" rtl="0">
              <a:lnSpc>
                <a:spcPct val="160000"/>
              </a:lnSpc>
              <a:spcBef>
                <a:spcPts val="0"/>
              </a:spcBef>
              <a:spcAft>
                <a:spcPts val="0"/>
              </a:spcAft>
              <a:buClr>
                <a:srgbClr val="333333"/>
              </a:buClr>
              <a:buSzPts val="1400"/>
              <a:buFont typeface="Courier New"/>
              <a:buNone/>
            </a:pP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item</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ShoppingListItem</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br>
              <a:rPr lang="en" sz="1400">
                <a:solidFill>
                  <a:srgbClr val="333333"/>
                </a:solidFill>
                <a:latin typeface="Courier New"/>
                <a:ea typeface="Courier New"/>
                <a:cs typeface="Courier New"/>
                <a:sym typeface="Courier New"/>
              </a:rPr>
            </a:br>
            <a:endParaRPr sz="1200">
              <a:solidFill>
                <a:srgbClr val="007400"/>
              </a:solidFill>
              <a:latin typeface="Courier New"/>
              <a:ea typeface="Courier New"/>
              <a:cs typeface="Courier New"/>
              <a:sym typeface="Courier New"/>
            </a:endParaRPr>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2" name="Shape 1582"/>
        <p:cNvGrpSpPr/>
        <p:nvPr/>
      </p:nvGrpSpPr>
      <p:grpSpPr>
        <a:xfrm>
          <a:off x="0" y="0"/>
          <a:ext cx="0" cy="0"/>
          <a:chOff x="0" y="0"/>
          <a:chExt cx="0" cy="0"/>
        </a:xfrm>
      </p:grpSpPr>
      <p:sp>
        <p:nvSpPr>
          <p:cNvPr id="1583" name="Shape 15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584" name="Shape 158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latin typeface="Arial"/>
                <a:ea typeface="Arial"/>
                <a:cs typeface="Arial"/>
                <a:sym typeface="Arial"/>
              </a:rPr>
              <a:t>Memberwise Initializers for Structure Types</a:t>
            </a:r>
            <a:endParaRPr>
              <a:solidFill>
                <a:srgbClr val="333333"/>
              </a:solidFill>
            </a:endParaRPr>
          </a:p>
          <a:p>
            <a:pPr indent="0" lvl="0" marL="457200" marR="101600" rtl="0">
              <a:lnSpc>
                <a:spcPct val="100000"/>
              </a:lnSpc>
              <a:spcBef>
                <a:spcPts val="700"/>
              </a:spcBef>
              <a:spcAft>
                <a:spcPts val="0"/>
              </a:spcAft>
              <a:buNone/>
            </a:pPr>
            <a:r>
              <a:rPr lang="en" sz="1400">
                <a:solidFill>
                  <a:srgbClr val="AA0D91"/>
                </a:solidFill>
                <a:latin typeface="Courier New"/>
                <a:ea typeface="Courier New"/>
                <a:cs typeface="Courier New"/>
                <a:sym typeface="Courier New"/>
              </a:rPr>
              <a:t>struct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Size</a:t>
            </a:r>
            <a:r>
              <a:rPr lang="en" sz="1400">
                <a:solidFill>
                  <a:srgbClr val="333333"/>
                </a:solidFill>
                <a:latin typeface="Courier New"/>
                <a:ea typeface="Courier New"/>
                <a:cs typeface="Courier New"/>
                <a:sym typeface="Courier New"/>
              </a:rPr>
              <a:t> {</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width</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0.0</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height</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0.0</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twoByTwo</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Size</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width</a:t>
            </a:r>
            <a:r>
              <a:rPr lang="en" sz="1400">
                <a:solidFill>
                  <a:srgbClr val="333333"/>
                </a:solidFill>
                <a:latin typeface="Courier New"/>
                <a:ea typeface="Courier New"/>
                <a:cs typeface="Courier New"/>
                <a:sym typeface="Courier New"/>
              </a:rPr>
              <a:t>: </a:t>
            </a:r>
            <a:r>
              <a:rPr lang="en" sz="1400">
                <a:solidFill>
                  <a:srgbClr val="1C00CF"/>
                </a:solidFill>
                <a:latin typeface="Courier New"/>
                <a:ea typeface="Courier New"/>
                <a:cs typeface="Courier New"/>
                <a:sym typeface="Courier New"/>
              </a:rPr>
              <a:t>2.0</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height</a:t>
            </a:r>
            <a:r>
              <a:rPr lang="en" sz="1400">
                <a:solidFill>
                  <a:srgbClr val="333333"/>
                </a:solidFill>
                <a:latin typeface="Courier New"/>
                <a:ea typeface="Courier New"/>
                <a:cs typeface="Courier New"/>
                <a:sym typeface="Courier New"/>
              </a:rPr>
              <a:t>: </a:t>
            </a:r>
            <a:r>
              <a:rPr lang="en" sz="1400">
                <a:solidFill>
                  <a:srgbClr val="1C00CF"/>
                </a:solidFill>
                <a:latin typeface="Courier New"/>
                <a:ea typeface="Courier New"/>
                <a:cs typeface="Courier New"/>
                <a:sym typeface="Courier New"/>
              </a:rPr>
              <a:t>2.0</a:t>
            </a:r>
            <a:r>
              <a:rPr lang="en" sz="1400">
                <a:solidFill>
                  <a:srgbClr val="333333"/>
                </a:solidFill>
                <a:latin typeface="Courier New"/>
                <a:ea typeface="Courier New"/>
                <a:cs typeface="Courier New"/>
                <a:sym typeface="Courier New"/>
              </a:rPr>
              <a:t>)</a:t>
            </a:r>
            <a:endParaRPr>
              <a:solidFill>
                <a:srgbClr val="333333"/>
              </a:solidFill>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88" name="Shape 1588"/>
        <p:cNvGrpSpPr/>
        <p:nvPr/>
      </p:nvGrpSpPr>
      <p:grpSpPr>
        <a:xfrm>
          <a:off x="0" y="0"/>
          <a:ext cx="0" cy="0"/>
          <a:chOff x="0" y="0"/>
          <a:chExt cx="0" cy="0"/>
        </a:xfrm>
      </p:grpSpPr>
      <p:sp>
        <p:nvSpPr>
          <p:cNvPr id="1589" name="Shape 15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Initializer Delegation for Value Types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590" name="Shape 1590"/>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Initializers can call other initializers to perform part of an instance’s initialization. This process, known as </a:t>
            </a:r>
            <a:r>
              <a:rPr i="1" lang="en">
                <a:solidFill>
                  <a:srgbClr val="333333"/>
                </a:solidFill>
              </a:rPr>
              <a:t>initializer delegation</a:t>
            </a:r>
            <a:r>
              <a:rPr lang="en">
                <a:solidFill>
                  <a:srgbClr val="333333"/>
                </a:solidFill>
                <a:highlight>
                  <a:srgbClr val="FFFFFF"/>
                </a:highlight>
              </a:rPr>
              <a:t>, avoids duplicating code across multiple initializers.</a:t>
            </a:r>
            <a:endParaRPr>
              <a:solidFill>
                <a:srgbClr val="333333"/>
              </a:solidFill>
              <a:highlight>
                <a:srgbClr val="FFFFFF"/>
              </a:highlight>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struct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width</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height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0.0</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struct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Point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0.0</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31" name="Shape 23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firstNumber</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"4"</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secondNumber</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"42"</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firstNumber</a:t>
            </a:r>
            <a:r>
              <a:rPr lang="en" sz="1200">
                <a:solidFill>
                  <a:srgbClr val="333333"/>
                </a:solidFill>
                <a:latin typeface="Courier New"/>
                <a:ea typeface="Courier New"/>
                <a:cs typeface="Courier New"/>
                <a:sym typeface="Courier New"/>
              </a:rPr>
              <a:t> &lt; </a:t>
            </a:r>
            <a:r>
              <a:rPr lang="en" sz="1200">
                <a:solidFill>
                  <a:srgbClr val="3F6E74"/>
                </a:solidFill>
                <a:latin typeface="Courier New"/>
                <a:ea typeface="Courier New"/>
                <a:cs typeface="Courier New"/>
                <a:sym typeface="Courier New"/>
              </a:rPr>
              <a:t>secondNumber</a:t>
            </a:r>
            <a:r>
              <a:rPr lang="en" sz="1200">
                <a:solidFill>
                  <a:srgbClr val="333333"/>
                </a:solidFill>
                <a:latin typeface="Courier New"/>
                <a:ea typeface="Courier New"/>
                <a:cs typeface="Courier New"/>
                <a:sym typeface="Courier New"/>
              </a:rPr>
              <a:t> &amp;&amp; </a:t>
            </a:r>
            <a:r>
              <a:rPr lang="en" sz="1200">
                <a:solidFill>
                  <a:srgbClr val="3F6E74"/>
                </a:solidFill>
                <a:latin typeface="Courier New"/>
                <a:ea typeface="Courier New"/>
                <a:cs typeface="Courier New"/>
                <a:sym typeface="Courier New"/>
              </a:rPr>
              <a:t>secondNumber</a:t>
            </a:r>
            <a:r>
              <a:rPr lang="en" sz="1200">
                <a:solidFill>
                  <a:srgbClr val="333333"/>
                </a:solidFill>
                <a:latin typeface="Courier New"/>
                <a:ea typeface="Courier New"/>
                <a:cs typeface="Courier New"/>
                <a:sym typeface="Courier New"/>
              </a:rPr>
              <a:t> &lt; </a:t>
            </a:r>
            <a:r>
              <a:rPr lang="en" sz="1200">
                <a:solidFill>
                  <a:srgbClr val="1C00CF"/>
                </a:solidFill>
                <a:latin typeface="Courier New"/>
                <a:ea typeface="Courier New"/>
                <a:cs typeface="Courier New"/>
                <a:sym typeface="Courier New"/>
              </a:rPr>
              <a:t>100</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firstNumber</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&lt;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secondNumber</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&lt; 100"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"4 &lt; 42 &lt; 100"</a:t>
            </a:r>
            <a:br>
              <a:rPr lang="en" sz="1200">
                <a:solidFill>
                  <a:srgbClr val="333333"/>
                </a:solidFill>
                <a:latin typeface="Courier New"/>
                <a:ea typeface="Courier New"/>
                <a:cs typeface="Courier New"/>
                <a:sym typeface="Courier New"/>
              </a:rPr>
            </a:b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firstNumber</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"4"</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secondNumber</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"42"</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firstNumber</a:t>
            </a:r>
            <a:r>
              <a:rPr lang="en" sz="1200">
                <a:solidFill>
                  <a:srgbClr val="333333"/>
                </a:solidFill>
                <a:latin typeface="Courier New"/>
                <a:ea typeface="Courier New"/>
                <a:cs typeface="Courier New"/>
                <a:sym typeface="Courier New"/>
              </a:rPr>
              <a:t> &lt; </a:t>
            </a:r>
            <a:r>
              <a:rPr lang="en" sz="1200">
                <a:solidFill>
                  <a:srgbClr val="3F6E74"/>
                </a:solidFill>
                <a:latin typeface="Courier New"/>
                <a:ea typeface="Courier New"/>
                <a:cs typeface="Courier New"/>
                <a:sym typeface="Courier New"/>
              </a:rPr>
              <a:t>secondNumber</a:t>
            </a:r>
            <a:r>
              <a:rPr lang="en" sz="1200">
                <a:solidFill>
                  <a:srgbClr val="333333"/>
                </a:solidFill>
                <a:latin typeface="Courier New"/>
                <a:ea typeface="Courier New"/>
                <a:cs typeface="Courier New"/>
                <a:sym typeface="Courier New"/>
              </a:rPr>
              <a:t> &amp;&amp; </a:t>
            </a:r>
            <a:r>
              <a:rPr lang="en" sz="1200">
                <a:solidFill>
                  <a:srgbClr val="3F6E74"/>
                </a:solidFill>
                <a:latin typeface="Courier New"/>
                <a:ea typeface="Courier New"/>
                <a:cs typeface="Courier New"/>
                <a:sym typeface="Courier New"/>
              </a:rPr>
              <a:t>secondNumber</a:t>
            </a:r>
            <a:r>
              <a:rPr lang="en" sz="1200">
                <a:solidFill>
                  <a:srgbClr val="333333"/>
                </a:solidFill>
                <a:latin typeface="Courier New"/>
                <a:ea typeface="Courier New"/>
                <a:cs typeface="Courier New"/>
                <a:sym typeface="Courier New"/>
              </a:rPr>
              <a:t> &lt; </a:t>
            </a:r>
            <a:r>
              <a:rPr lang="en" sz="1200">
                <a:solidFill>
                  <a:srgbClr val="1C00CF"/>
                </a:solidFill>
                <a:latin typeface="Courier New"/>
                <a:ea typeface="Courier New"/>
                <a:cs typeface="Courier New"/>
                <a:sym typeface="Courier New"/>
              </a:rPr>
              <a:t>100</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firstNumber</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&lt;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secondNumber</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&lt; 100"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"4 &lt; 42 &lt; 100"</a:t>
            </a:r>
            <a:endParaRPr sz="1200">
              <a:solidFill>
                <a:srgbClr val="333333"/>
              </a:solidFill>
              <a:highlight>
                <a:srgbClr val="FFFFFF"/>
              </a:highlight>
              <a:latin typeface="Courier New"/>
              <a:ea typeface="Courier New"/>
              <a:cs typeface="Courier New"/>
              <a:sym typeface="Courier New"/>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94" name="Shape 1594"/>
        <p:cNvGrpSpPr/>
        <p:nvPr/>
      </p:nvGrpSpPr>
      <p:grpSpPr>
        <a:xfrm>
          <a:off x="0" y="0"/>
          <a:ext cx="0" cy="0"/>
          <a:chOff x="0" y="0"/>
          <a:chExt cx="0" cy="0"/>
        </a:xfrm>
      </p:grpSpPr>
      <p:sp>
        <p:nvSpPr>
          <p:cNvPr id="1595" name="Shape 15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596" name="Shape 159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struct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Rect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origin</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Point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origin</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Point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self</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origin</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origin</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self</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size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center</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Point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originX</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center</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width</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originY</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center</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height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self</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origin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Point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originX</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originY</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p:txBody>
      </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00" name="Shape 1600"/>
        <p:cNvGrpSpPr/>
        <p:nvPr/>
      </p:nvGrpSpPr>
      <p:grpSpPr>
        <a:xfrm>
          <a:off x="0" y="0"/>
          <a:ext cx="0" cy="0"/>
          <a:chOff x="0" y="0"/>
          <a:chExt cx="0" cy="0"/>
        </a:xfrm>
      </p:grpSpPr>
      <p:sp>
        <p:nvSpPr>
          <p:cNvPr id="1601" name="Shape 16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602" name="Shape 1602"/>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Initializers can call other initializers to perform part of an instance’s initialization. This process, known</a:t>
            </a:r>
            <a:endParaRPr>
              <a:solidFill>
                <a:srgbClr val="333333"/>
              </a:solidFill>
              <a:highlight>
                <a:srgbClr val="FFFFFF"/>
              </a:highlight>
            </a:endParaRPr>
          </a:p>
          <a:p>
            <a:pPr indent="0" lvl="0" marL="457200" marR="101600" rtl="0">
              <a:lnSpc>
                <a:spcPct val="100000"/>
              </a:lnSpc>
              <a:spcBef>
                <a:spcPts val="800"/>
              </a:spcBef>
              <a:spcAft>
                <a:spcPts val="0"/>
              </a:spcAft>
              <a:buNone/>
            </a:pPr>
            <a:r>
              <a:rPr lang="en" sz="1200">
                <a:solidFill>
                  <a:srgbClr val="AA0D91"/>
                </a:solidFill>
                <a:highlight>
                  <a:srgbClr val="FFFFFF"/>
                </a:highlight>
                <a:latin typeface="Courier New"/>
                <a:ea typeface="Courier New"/>
                <a:cs typeface="Courier New"/>
                <a:sym typeface="Courier New"/>
              </a:rPr>
              <a:t>let</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basicRect</a:t>
            </a:r>
            <a:r>
              <a:rPr lang="en" sz="1200">
                <a:solidFill>
                  <a:srgbClr val="333333"/>
                </a:solidFill>
                <a:highlight>
                  <a:srgbClr val="FFFFFF"/>
                </a:highlight>
                <a:latin typeface="Courier New"/>
                <a:ea typeface="Courier New"/>
                <a:cs typeface="Courier New"/>
                <a:sym typeface="Courier New"/>
              </a:rPr>
              <a:t> = </a:t>
            </a:r>
            <a:r>
              <a:rPr lang="en" sz="1200">
                <a:solidFill>
                  <a:srgbClr val="3F6E74"/>
                </a:solidFill>
                <a:highlight>
                  <a:srgbClr val="FFFFFF"/>
                </a:highlight>
                <a:latin typeface="Courier New"/>
                <a:ea typeface="Courier New"/>
                <a:cs typeface="Courier New"/>
                <a:sym typeface="Courier New"/>
              </a:rPr>
              <a:t>Rect</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007400"/>
                </a:solidFill>
                <a:highlight>
                  <a:srgbClr val="FFFFFF"/>
                </a:highlight>
                <a:latin typeface="Courier New"/>
                <a:ea typeface="Courier New"/>
                <a:cs typeface="Courier New"/>
                <a:sym typeface="Courier New"/>
              </a:rPr>
              <a:t>// basicRect's origin is (0.0, 0.0) and its size is (0.0, 0.0)</a:t>
            </a:r>
            <a:br>
              <a:rPr lang="en" sz="1200">
                <a:solidFill>
                  <a:srgbClr val="333333"/>
                </a:solidFill>
                <a:highlight>
                  <a:srgbClr val="FFFFFF"/>
                </a:highlight>
                <a:latin typeface="Courier New"/>
                <a:ea typeface="Courier New"/>
                <a:cs typeface="Courier New"/>
                <a:sym typeface="Courier New"/>
              </a:rPr>
            </a:br>
            <a:endParaRPr sz="1200">
              <a:solidFill>
                <a:srgbClr val="333333"/>
              </a:solidFill>
              <a:highlight>
                <a:srgbClr val="FFFFFF"/>
              </a:highlight>
              <a:latin typeface="Courier New"/>
              <a:ea typeface="Courier New"/>
              <a:cs typeface="Courier New"/>
              <a:sym typeface="Courier New"/>
            </a:endParaRPr>
          </a:p>
          <a:p>
            <a:pPr indent="0" lvl="0" marL="457200" marR="101600" rtl="0">
              <a:lnSpc>
                <a:spcPct val="100000"/>
              </a:lnSpc>
              <a:spcBef>
                <a:spcPts val="16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originRect</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Rect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origin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Point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2.0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2.0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width</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5.0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height</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5.0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originRect's origin is (2.0, 2.0) and its size is (5.0, 5.0)</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16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centerRect</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Rect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center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Point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4.0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y</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4.0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Size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width</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3.0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height</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3.0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centerRect's origin is (2.5, 2.5) and its size is (3.0, 3.0)</a:t>
            </a:r>
            <a:endParaRPr sz="1200">
              <a:solidFill>
                <a:srgbClr val="333333"/>
              </a:solidFill>
              <a:highlight>
                <a:srgbClr val="FFFFFF"/>
              </a:highlight>
              <a:latin typeface="Courier New"/>
              <a:ea typeface="Courier New"/>
              <a:cs typeface="Courier New"/>
              <a:sym typeface="Courier New"/>
            </a:endParaRPr>
          </a:p>
        </p:txBody>
      </p:sp>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06" name="Shape 1606"/>
        <p:cNvGrpSpPr/>
        <p:nvPr/>
      </p:nvGrpSpPr>
      <p:grpSpPr>
        <a:xfrm>
          <a:off x="0" y="0"/>
          <a:ext cx="0" cy="0"/>
          <a:chOff x="0" y="0"/>
          <a:chExt cx="0" cy="0"/>
        </a:xfrm>
      </p:grpSpPr>
      <p:sp>
        <p:nvSpPr>
          <p:cNvPr id="1607" name="Shape 16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Class Inheritance and Initialization</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608" name="Shape 160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All of a class’s stored properties—including any properties the class inherits from its superclass—</a:t>
            </a:r>
            <a:r>
              <a:rPr i="1" lang="en">
                <a:solidFill>
                  <a:srgbClr val="333333"/>
                </a:solidFill>
              </a:rPr>
              <a:t>must</a:t>
            </a:r>
            <a:r>
              <a:rPr lang="en">
                <a:solidFill>
                  <a:srgbClr val="333333"/>
                </a:solidFill>
                <a:highlight>
                  <a:srgbClr val="FFFFFF"/>
                </a:highlight>
              </a:rPr>
              <a:t> be assigned an initial value during initialization.</a:t>
            </a:r>
            <a:endParaRPr>
              <a:solidFill>
                <a:srgbClr val="333333"/>
              </a:solidFill>
            </a:endParaRPr>
          </a:p>
        </p:txBody>
      </p:sp>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12" name="Shape 1612"/>
        <p:cNvGrpSpPr/>
        <p:nvPr/>
      </p:nvGrpSpPr>
      <p:grpSpPr>
        <a:xfrm>
          <a:off x="0" y="0"/>
          <a:ext cx="0" cy="0"/>
          <a:chOff x="0" y="0"/>
          <a:chExt cx="0" cy="0"/>
        </a:xfrm>
      </p:grpSpPr>
      <p:sp>
        <p:nvSpPr>
          <p:cNvPr id="1613" name="Shape 16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614" name="Shape 161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Designated Initializers and Convenience Initializers</a:t>
            </a:r>
            <a:endParaRPr>
              <a:solidFill>
                <a:srgbClr val="333333"/>
              </a:solidFill>
            </a:endParaRPr>
          </a:p>
          <a:p>
            <a:pPr indent="-298450" lvl="1" marL="914400" rtl="0">
              <a:lnSpc>
                <a:spcPct val="100000"/>
              </a:lnSpc>
              <a:spcBef>
                <a:spcPts val="0"/>
              </a:spcBef>
              <a:spcAft>
                <a:spcPts val="0"/>
              </a:spcAft>
              <a:buClr>
                <a:srgbClr val="333333"/>
              </a:buClr>
              <a:buSzPts val="1100"/>
              <a:buChar char="○"/>
            </a:pPr>
            <a:r>
              <a:rPr i="1" lang="en">
                <a:solidFill>
                  <a:srgbClr val="333333"/>
                </a:solidFill>
              </a:rPr>
              <a:t>Designated initializers</a:t>
            </a:r>
            <a:r>
              <a:rPr lang="en">
                <a:solidFill>
                  <a:srgbClr val="333333"/>
                </a:solidFill>
                <a:highlight>
                  <a:srgbClr val="FFFFFF"/>
                </a:highlight>
              </a:rPr>
              <a:t> are the primary initializers for a class. A designated initializer fully initializes all properties introduced by that class and calls an appropriate superclass initializer to continue the initialization process up the superclass chain.</a:t>
            </a:r>
            <a:endParaRPr>
              <a:solidFill>
                <a:srgbClr val="333333"/>
              </a:solidFill>
              <a:highlight>
                <a:srgbClr val="FFFFFF"/>
              </a:highlight>
            </a:endParaRPr>
          </a:p>
          <a:p>
            <a:pPr indent="-298450" lvl="1" marL="914400" rtl="0">
              <a:lnSpc>
                <a:spcPct val="100000"/>
              </a:lnSpc>
              <a:spcBef>
                <a:spcPts val="0"/>
              </a:spcBef>
              <a:spcAft>
                <a:spcPts val="0"/>
              </a:spcAft>
              <a:buClr>
                <a:srgbClr val="333333"/>
              </a:buClr>
              <a:buSzPts val="1100"/>
              <a:buChar char="○"/>
            </a:pPr>
            <a:r>
              <a:rPr i="1" lang="en">
                <a:solidFill>
                  <a:srgbClr val="333333"/>
                </a:solidFill>
              </a:rPr>
              <a:t>Convenience initializers</a:t>
            </a:r>
            <a:r>
              <a:rPr lang="en">
                <a:solidFill>
                  <a:srgbClr val="333333"/>
                </a:solidFill>
                <a:highlight>
                  <a:srgbClr val="FFFFFF"/>
                </a:highlight>
              </a:rPr>
              <a:t> are secondary, supporting initializers for a class.</a:t>
            </a:r>
            <a:endParaRPr>
              <a:solidFill>
                <a:srgbClr val="333333"/>
              </a:solidFill>
              <a:highlight>
                <a:srgbClr val="FFFFFF"/>
              </a:highlight>
            </a:endParaRPr>
          </a:p>
        </p:txBody>
      </p:sp>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18" name="Shape 1618"/>
        <p:cNvGrpSpPr/>
        <p:nvPr/>
      </p:nvGrpSpPr>
      <p:grpSpPr>
        <a:xfrm>
          <a:off x="0" y="0"/>
          <a:ext cx="0" cy="0"/>
          <a:chOff x="0" y="0"/>
          <a:chExt cx="0" cy="0"/>
        </a:xfrm>
      </p:grpSpPr>
      <p:sp>
        <p:nvSpPr>
          <p:cNvPr id="1619" name="Shape 16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620" name="Shape 1620"/>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Syntax for Designated and Convenience Initializers</a:t>
            </a:r>
            <a:endParaRPr>
              <a:solidFill>
                <a:srgbClr val="333333"/>
              </a:solidFill>
            </a:endParaRPr>
          </a:p>
          <a:p>
            <a:pPr indent="-298450" lvl="1" marL="914400" rtl="0">
              <a:lnSpc>
                <a:spcPct val="100000"/>
              </a:lnSpc>
              <a:spcBef>
                <a:spcPts val="0"/>
              </a:spcBef>
              <a:spcAft>
                <a:spcPts val="0"/>
              </a:spcAft>
              <a:buClr>
                <a:srgbClr val="333333"/>
              </a:buClr>
              <a:buSzPts val="1100"/>
              <a:buChar char="○"/>
            </a:pPr>
            <a:r>
              <a:rPr lang="en">
                <a:solidFill>
                  <a:srgbClr val="333333"/>
                </a:solidFill>
                <a:highlight>
                  <a:srgbClr val="FFFFFF"/>
                </a:highlight>
              </a:rPr>
              <a:t>Designated initializers</a:t>
            </a:r>
            <a:endParaRPr>
              <a:solidFill>
                <a:srgbClr val="333333"/>
              </a:solidFill>
              <a:highlight>
                <a:srgbClr val="FFFFFF"/>
              </a:highlight>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a:t>
            </a:r>
            <a:r>
              <a:rPr lang="en" sz="1200">
                <a:solidFill>
                  <a:srgbClr val="000000"/>
                </a:solidFill>
                <a:highlight>
                  <a:srgbClr val="E9EFFA"/>
                </a:highlight>
                <a:latin typeface="Courier New"/>
                <a:ea typeface="Courier New"/>
                <a:cs typeface="Courier New"/>
                <a:sym typeface="Courier New"/>
              </a:rPr>
              <a:t>parameters</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0000"/>
                </a:solidFill>
                <a:highlight>
                  <a:srgbClr val="E9EFFA"/>
                </a:highlight>
                <a:latin typeface="Courier New"/>
                <a:ea typeface="Courier New"/>
                <a:cs typeface="Courier New"/>
                <a:sym typeface="Courier New"/>
              </a:rPr>
              <a:t>statements</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a:solidFill>
                <a:srgbClr val="333333"/>
              </a:solidFill>
              <a:highlight>
                <a:srgbClr val="FFFFFF"/>
              </a:highlight>
            </a:endParaRPr>
          </a:p>
          <a:p>
            <a:pPr indent="-298450" lvl="1" marL="914400" rtl="0">
              <a:lnSpc>
                <a:spcPct val="100000"/>
              </a:lnSpc>
              <a:spcBef>
                <a:spcPts val="0"/>
              </a:spcBef>
              <a:spcAft>
                <a:spcPts val="0"/>
              </a:spcAft>
              <a:buClr>
                <a:srgbClr val="333333"/>
              </a:buClr>
              <a:buSzPts val="1100"/>
              <a:buChar char="○"/>
            </a:pPr>
            <a:r>
              <a:rPr lang="en">
                <a:solidFill>
                  <a:srgbClr val="333333"/>
                </a:solidFill>
                <a:highlight>
                  <a:srgbClr val="FFFFFF"/>
                </a:highlight>
              </a:rPr>
              <a:t>Convenience initializers</a:t>
            </a:r>
            <a:endParaRPr>
              <a:solidFill>
                <a:srgbClr val="333333"/>
              </a:solidFill>
              <a:highlight>
                <a:srgbClr val="FFFFFF"/>
              </a:highlight>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convenience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a:t>
            </a:r>
            <a:r>
              <a:rPr lang="en" sz="1200">
                <a:solidFill>
                  <a:srgbClr val="000000"/>
                </a:solidFill>
                <a:highlight>
                  <a:srgbClr val="E9EFFA"/>
                </a:highlight>
                <a:latin typeface="Courier New"/>
                <a:ea typeface="Courier New"/>
                <a:cs typeface="Courier New"/>
                <a:sym typeface="Courier New"/>
              </a:rPr>
              <a:t>parameters</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0000"/>
                </a:solidFill>
                <a:highlight>
                  <a:srgbClr val="E9EFFA"/>
                </a:highlight>
                <a:latin typeface="Courier New"/>
                <a:ea typeface="Courier New"/>
                <a:cs typeface="Courier New"/>
                <a:sym typeface="Courier New"/>
              </a:rPr>
              <a:t>statements</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a:solidFill>
                <a:srgbClr val="333333"/>
              </a:solidFill>
              <a:highlight>
                <a:srgbClr val="FFFFFF"/>
              </a:highlight>
            </a:endParaRPr>
          </a:p>
        </p:txBody>
      </p:sp>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24" name="Shape 1624"/>
        <p:cNvGrpSpPr/>
        <p:nvPr/>
      </p:nvGrpSpPr>
      <p:grpSpPr>
        <a:xfrm>
          <a:off x="0" y="0"/>
          <a:ext cx="0" cy="0"/>
          <a:chOff x="0" y="0"/>
          <a:chExt cx="0" cy="0"/>
        </a:xfrm>
      </p:grpSpPr>
      <p:sp>
        <p:nvSpPr>
          <p:cNvPr id="1625" name="Shape 16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626" name="Shape 162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Initializer Delegation for Class Types</a:t>
            </a:r>
            <a:endParaRPr>
              <a:solidFill>
                <a:srgbClr val="333333"/>
              </a:solidFill>
            </a:endParaRPr>
          </a:p>
          <a:p>
            <a:pPr indent="-298450" lvl="1" marL="914400" rtl="0">
              <a:spcBef>
                <a:spcPts val="0"/>
              </a:spcBef>
              <a:spcAft>
                <a:spcPts val="0"/>
              </a:spcAft>
              <a:buClr>
                <a:srgbClr val="333333"/>
              </a:buClr>
              <a:buSzPts val="1100"/>
              <a:buChar char="○"/>
            </a:pPr>
            <a:r>
              <a:rPr b="1" lang="en">
                <a:solidFill>
                  <a:srgbClr val="333333"/>
                </a:solidFill>
              </a:rPr>
              <a:t>Rule 1 : </a:t>
            </a:r>
            <a:r>
              <a:rPr lang="en">
                <a:solidFill>
                  <a:srgbClr val="333333"/>
                </a:solidFill>
              </a:rPr>
              <a:t>A designated initializer must call a designated initializer from its immediate superclass.</a:t>
            </a:r>
            <a:endParaRPr>
              <a:solidFill>
                <a:srgbClr val="333333"/>
              </a:solidFill>
            </a:endParaRPr>
          </a:p>
          <a:p>
            <a:pPr indent="-298450" lvl="1" marL="914400" rtl="0">
              <a:spcBef>
                <a:spcPts val="0"/>
              </a:spcBef>
              <a:spcAft>
                <a:spcPts val="0"/>
              </a:spcAft>
              <a:buClr>
                <a:srgbClr val="333333"/>
              </a:buClr>
              <a:buSzPts val="1100"/>
              <a:buChar char="○"/>
            </a:pPr>
            <a:r>
              <a:rPr b="1" lang="en">
                <a:solidFill>
                  <a:srgbClr val="333333"/>
                </a:solidFill>
              </a:rPr>
              <a:t>Rule 2 : </a:t>
            </a:r>
            <a:r>
              <a:rPr lang="en">
                <a:solidFill>
                  <a:srgbClr val="333333"/>
                </a:solidFill>
              </a:rPr>
              <a:t>A convenience initializer must call another initializer from the </a:t>
            </a:r>
            <a:r>
              <a:rPr i="1" lang="en">
                <a:solidFill>
                  <a:srgbClr val="333333"/>
                </a:solidFill>
              </a:rPr>
              <a:t>same</a:t>
            </a:r>
            <a:r>
              <a:rPr lang="en">
                <a:solidFill>
                  <a:srgbClr val="333333"/>
                </a:solidFill>
              </a:rPr>
              <a:t> class.</a:t>
            </a:r>
            <a:endParaRPr>
              <a:solidFill>
                <a:srgbClr val="333333"/>
              </a:solidFill>
            </a:endParaRPr>
          </a:p>
          <a:p>
            <a:pPr indent="-298450" lvl="1" marL="914400" rtl="0">
              <a:spcBef>
                <a:spcPts val="0"/>
              </a:spcBef>
              <a:spcAft>
                <a:spcPts val="0"/>
              </a:spcAft>
              <a:buClr>
                <a:srgbClr val="333333"/>
              </a:buClr>
              <a:buSzPts val="1100"/>
              <a:buChar char="○"/>
            </a:pPr>
            <a:r>
              <a:rPr b="1" lang="en">
                <a:solidFill>
                  <a:srgbClr val="333333"/>
                </a:solidFill>
              </a:rPr>
              <a:t>Rule 3 : </a:t>
            </a:r>
            <a:r>
              <a:rPr lang="en">
                <a:solidFill>
                  <a:srgbClr val="333333"/>
                </a:solidFill>
              </a:rPr>
              <a:t>A convenience initializer must ultimately call a designated initializer.</a:t>
            </a:r>
            <a:endParaRPr>
              <a:solidFill>
                <a:srgbClr val="333333"/>
              </a:solidFill>
            </a:endParaRPr>
          </a:p>
          <a:p>
            <a:pPr indent="0" lvl="0" marL="457200" rtl="0">
              <a:spcBef>
                <a:spcPts val="0"/>
              </a:spcBef>
              <a:spcAft>
                <a:spcPts val="0"/>
              </a:spcAft>
              <a:buNone/>
            </a:pPr>
            <a:r>
              <a:t/>
            </a:r>
            <a:endParaRPr>
              <a:solidFill>
                <a:srgbClr val="333333"/>
              </a:solidFill>
            </a:endParaRPr>
          </a:p>
          <a:p>
            <a:pPr indent="0" lvl="0" marL="457200" rtl="0">
              <a:spcBef>
                <a:spcPts val="0"/>
              </a:spcBef>
              <a:spcAft>
                <a:spcPts val="0"/>
              </a:spcAft>
              <a:buNone/>
            </a:pPr>
            <a:r>
              <a:rPr lang="en">
                <a:solidFill>
                  <a:srgbClr val="333333"/>
                </a:solidFill>
              </a:rPr>
              <a:t>A simple way:</a:t>
            </a:r>
            <a:endParaRPr>
              <a:solidFill>
                <a:srgbClr val="333333"/>
              </a:solidFill>
            </a:endParaRPr>
          </a:p>
          <a:p>
            <a:pPr indent="-298450" lvl="1" marL="914400" rtl="0">
              <a:spcBef>
                <a:spcPts val="1100"/>
              </a:spcBef>
              <a:spcAft>
                <a:spcPts val="0"/>
              </a:spcAft>
              <a:buClr>
                <a:srgbClr val="333333"/>
              </a:buClr>
              <a:buSzPts val="1100"/>
              <a:buChar char="○"/>
            </a:pPr>
            <a:r>
              <a:rPr lang="en">
                <a:solidFill>
                  <a:srgbClr val="333333"/>
                </a:solidFill>
              </a:rPr>
              <a:t>Designated initializers must always delegate </a:t>
            </a:r>
            <a:r>
              <a:rPr i="1" lang="en">
                <a:solidFill>
                  <a:srgbClr val="333333"/>
                </a:solidFill>
              </a:rPr>
              <a:t>up</a:t>
            </a:r>
            <a:r>
              <a:rPr lang="en">
                <a:solidFill>
                  <a:srgbClr val="333333"/>
                </a:solidFill>
              </a:rPr>
              <a:t>.</a:t>
            </a:r>
            <a:endParaRPr>
              <a:solidFill>
                <a:srgbClr val="333333"/>
              </a:solidFill>
            </a:endParaRPr>
          </a:p>
          <a:p>
            <a:pPr indent="-298450" lvl="1" marL="914400" rtl="0">
              <a:spcBef>
                <a:spcPts val="0"/>
              </a:spcBef>
              <a:spcAft>
                <a:spcPts val="0"/>
              </a:spcAft>
              <a:buClr>
                <a:srgbClr val="333333"/>
              </a:buClr>
              <a:buSzPts val="1100"/>
              <a:buChar char="○"/>
            </a:pPr>
            <a:r>
              <a:rPr lang="en">
                <a:solidFill>
                  <a:srgbClr val="333333"/>
                </a:solidFill>
              </a:rPr>
              <a:t>Convenience initializers must always delegate </a:t>
            </a:r>
            <a:r>
              <a:rPr i="1" lang="en">
                <a:solidFill>
                  <a:srgbClr val="333333"/>
                </a:solidFill>
              </a:rPr>
              <a:t>across</a:t>
            </a:r>
            <a:r>
              <a:rPr lang="en">
                <a:solidFill>
                  <a:srgbClr val="333333"/>
                </a:solidFill>
              </a:rPr>
              <a:t>.</a:t>
            </a:r>
            <a:endParaRPr>
              <a:solidFill>
                <a:srgbClr val="333333"/>
              </a:solidFill>
            </a:endParaRPr>
          </a:p>
        </p:txBody>
      </p:sp>
      <p:pic>
        <p:nvPicPr>
          <p:cNvPr id="1627" name="Shape 1627"/>
          <p:cNvPicPr preferRelativeResize="0"/>
          <p:nvPr/>
        </p:nvPicPr>
        <p:blipFill>
          <a:blip r:embed="rId3">
            <a:alphaModFix/>
          </a:blip>
          <a:stretch>
            <a:fillRect/>
          </a:stretch>
        </p:blipFill>
        <p:spPr>
          <a:xfrm>
            <a:off x="5230875" y="3151293"/>
            <a:ext cx="3535876" cy="1692974"/>
          </a:xfrm>
          <a:prstGeom prst="rect">
            <a:avLst/>
          </a:prstGeom>
          <a:noFill/>
          <a:ln>
            <a:noFill/>
          </a:ln>
        </p:spPr>
      </p:pic>
    </p:spTree>
  </p:cSld>
  <p:clrMapOvr>
    <a:masterClrMapping/>
  </p:clrMapOvr>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31" name="Shape 1631"/>
        <p:cNvGrpSpPr/>
        <p:nvPr/>
      </p:nvGrpSpPr>
      <p:grpSpPr>
        <a:xfrm>
          <a:off x="0" y="0"/>
          <a:ext cx="0" cy="0"/>
          <a:chOff x="0" y="0"/>
          <a:chExt cx="0" cy="0"/>
        </a:xfrm>
      </p:grpSpPr>
      <p:sp>
        <p:nvSpPr>
          <p:cNvPr id="1632" name="Shape 16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633" name="Shape 1633"/>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700"/>
              </a:spcAft>
              <a:buNone/>
            </a:pPr>
            <a:r>
              <a:t/>
            </a:r>
            <a:endParaRPr>
              <a:solidFill>
                <a:srgbClr val="333333"/>
              </a:solidFill>
            </a:endParaRPr>
          </a:p>
        </p:txBody>
      </p:sp>
      <p:pic>
        <p:nvPicPr>
          <p:cNvPr id="1634" name="Shape 1634"/>
          <p:cNvPicPr preferRelativeResize="0"/>
          <p:nvPr/>
        </p:nvPicPr>
        <p:blipFill>
          <a:blip r:embed="rId3">
            <a:alphaModFix/>
          </a:blip>
          <a:stretch>
            <a:fillRect/>
          </a:stretch>
        </p:blipFill>
        <p:spPr>
          <a:xfrm>
            <a:off x="2781136" y="1366525"/>
            <a:ext cx="3581724" cy="3549749"/>
          </a:xfrm>
          <a:prstGeom prst="rect">
            <a:avLst/>
          </a:prstGeom>
          <a:noFill/>
          <a:ln>
            <a:noFill/>
          </a:ln>
        </p:spPr>
      </p:pic>
    </p:spTree>
  </p:cSld>
  <p:clrMapOvr>
    <a:masterClrMapping/>
  </p:clrMapOvr>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38" name="Shape 1638"/>
        <p:cNvGrpSpPr/>
        <p:nvPr/>
      </p:nvGrpSpPr>
      <p:grpSpPr>
        <a:xfrm>
          <a:off x="0" y="0"/>
          <a:ext cx="0" cy="0"/>
          <a:chOff x="0" y="0"/>
          <a:chExt cx="0" cy="0"/>
        </a:xfrm>
      </p:grpSpPr>
      <p:sp>
        <p:nvSpPr>
          <p:cNvPr id="1639" name="Shape 16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640" name="Shape 1640"/>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Two-Phase Initialization</a:t>
            </a:r>
            <a:endParaRPr>
              <a:solidFill>
                <a:srgbClr val="333333"/>
              </a:solidFill>
            </a:endParaRPr>
          </a:p>
          <a:p>
            <a:pPr indent="-298450" lvl="1" marL="914400" rtl="0">
              <a:spcBef>
                <a:spcPts val="0"/>
              </a:spcBef>
              <a:spcAft>
                <a:spcPts val="0"/>
              </a:spcAft>
              <a:buClr>
                <a:srgbClr val="333333"/>
              </a:buClr>
              <a:buSzPts val="1100"/>
              <a:buChar char="○"/>
            </a:pPr>
            <a:r>
              <a:rPr b="1" lang="en" sz="1350">
                <a:solidFill>
                  <a:srgbClr val="333333"/>
                </a:solidFill>
                <a:latin typeface="Arial"/>
                <a:ea typeface="Arial"/>
                <a:cs typeface="Arial"/>
                <a:sym typeface="Arial"/>
              </a:rPr>
              <a:t>Safety check 1</a:t>
            </a:r>
            <a:endParaRPr b="1" sz="1350">
              <a:solidFill>
                <a:srgbClr val="333333"/>
              </a:solidFill>
              <a:latin typeface="Arial"/>
              <a:ea typeface="Arial"/>
              <a:cs typeface="Arial"/>
              <a:sym typeface="Arial"/>
            </a:endParaRPr>
          </a:p>
          <a:p>
            <a:pPr indent="-314325" lvl="1" marL="914400" rtl="0">
              <a:spcBef>
                <a:spcPts val="0"/>
              </a:spcBef>
              <a:spcAft>
                <a:spcPts val="0"/>
              </a:spcAft>
              <a:buClr>
                <a:srgbClr val="333333"/>
              </a:buClr>
              <a:buSzPts val="1350"/>
              <a:buFont typeface="Arial"/>
              <a:buChar char="○"/>
            </a:pPr>
            <a:r>
              <a:rPr b="1" lang="en" sz="1350">
                <a:solidFill>
                  <a:srgbClr val="333333"/>
                </a:solidFill>
                <a:latin typeface="Arial"/>
                <a:ea typeface="Arial"/>
                <a:cs typeface="Arial"/>
                <a:sym typeface="Arial"/>
              </a:rPr>
              <a:t>Safety check 2</a:t>
            </a:r>
            <a:endParaRPr b="1" sz="1350">
              <a:solidFill>
                <a:srgbClr val="333333"/>
              </a:solidFill>
              <a:latin typeface="Arial"/>
              <a:ea typeface="Arial"/>
              <a:cs typeface="Arial"/>
              <a:sym typeface="Arial"/>
            </a:endParaRPr>
          </a:p>
          <a:p>
            <a:pPr indent="-314325" lvl="1" marL="914400" rtl="0">
              <a:spcBef>
                <a:spcPts val="0"/>
              </a:spcBef>
              <a:spcAft>
                <a:spcPts val="0"/>
              </a:spcAft>
              <a:buClr>
                <a:srgbClr val="333333"/>
              </a:buClr>
              <a:buSzPts val="1350"/>
              <a:buFont typeface="Arial"/>
              <a:buChar char="○"/>
            </a:pPr>
            <a:r>
              <a:rPr b="1" lang="en" sz="1350">
                <a:solidFill>
                  <a:srgbClr val="333333"/>
                </a:solidFill>
                <a:latin typeface="Arial"/>
                <a:ea typeface="Arial"/>
                <a:cs typeface="Arial"/>
                <a:sym typeface="Arial"/>
              </a:rPr>
              <a:t>Safety check 3</a:t>
            </a:r>
            <a:endParaRPr b="1" sz="1350">
              <a:solidFill>
                <a:srgbClr val="333333"/>
              </a:solidFill>
              <a:latin typeface="Arial"/>
              <a:ea typeface="Arial"/>
              <a:cs typeface="Arial"/>
              <a:sym typeface="Arial"/>
            </a:endParaRPr>
          </a:p>
          <a:p>
            <a:pPr indent="-314325" lvl="1" marL="914400" rtl="0">
              <a:spcBef>
                <a:spcPts val="0"/>
              </a:spcBef>
              <a:spcAft>
                <a:spcPts val="0"/>
              </a:spcAft>
              <a:buClr>
                <a:srgbClr val="333333"/>
              </a:buClr>
              <a:buSzPts val="1350"/>
              <a:buFont typeface="Arial"/>
              <a:buChar char="○"/>
            </a:pPr>
            <a:r>
              <a:rPr b="1" lang="en" sz="1350">
                <a:solidFill>
                  <a:srgbClr val="333333"/>
                </a:solidFill>
                <a:latin typeface="Arial"/>
                <a:ea typeface="Arial"/>
                <a:cs typeface="Arial"/>
                <a:sym typeface="Arial"/>
              </a:rPr>
              <a:t>Safety check 4</a:t>
            </a:r>
            <a:endParaRPr b="1" sz="1350">
              <a:solidFill>
                <a:srgbClr val="333333"/>
              </a:solidFill>
              <a:latin typeface="Arial"/>
              <a:ea typeface="Arial"/>
              <a:cs typeface="Arial"/>
              <a:sym typeface="Arial"/>
            </a:endParaRPr>
          </a:p>
          <a:p>
            <a:pPr indent="-314325" lvl="1" marL="914400" rtl="0">
              <a:spcBef>
                <a:spcPts val="0"/>
              </a:spcBef>
              <a:spcAft>
                <a:spcPts val="0"/>
              </a:spcAft>
              <a:buClr>
                <a:srgbClr val="333333"/>
              </a:buClr>
              <a:buSzPts val="1350"/>
              <a:buFont typeface="Arial"/>
              <a:buChar char="○"/>
            </a:pPr>
            <a:r>
              <a:rPr b="1" lang="en" sz="1350">
                <a:solidFill>
                  <a:srgbClr val="333333"/>
                </a:solidFill>
                <a:latin typeface="Arial"/>
                <a:ea typeface="Arial"/>
                <a:cs typeface="Arial"/>
                <a:sym typeface="Arial"/>
              </a:rPr>
              <a:t>Phase 1</a:t>
            </a:r>
            <a:endParaRPr b="1" sz="1350">
              <a:solidFill>
                <a:srgbClr val="333333"/>
              </a:solidFill>
              <a:latin typeface="Arial"/>
              <a:ea typeface="Arial"/>
              <a:cs typeface="Arial"/>
              <a:sym typeface="Arial"/>
            </a:endParaRPr>
          </a:p>
          <a:p>
            <a:pPr indent="-314325" lvl="1" marL="914400" rtl="0">
              <a:spcBef>
                <a:spcPts val="0"/>
              </a:spcBef>
              <a:spcAft>
                <a:spcPts val="0"/>
              </a:spcAft>
              <a:buClr>
                <a:srgbClr val="333333"/>
              </a:buClr>
              <a:buSzPts val="1350"/>
              <a:buFont typeface="Arial"/>
              <a:buChar char="○"/>
            </a:pPr>
            <a:r>
              <a:rPr b="1" lang="en" sz="1350">
                <a:solidFill>
                  <a:srgbClr val="333333"/>
                </a:solidFill>
                <a:latin typeface="Arial"/>
                <a:ea typeface="Arial"/>
                <a:cs typeface="Arial"/>
                <a:sym typeface="Arial"/>
              </a:rPr>
              <a:t>Phase 2</a:t>
            </a:r>
            <a:endParaRPr b="1" sz="1350">
              <a:solidFill>
                <a:srgbClr val="333333"/>
              </a:solidFill>
              <a:latin typeface="Arial"/>
              <a:ea typeface="Arial"/>
              <a:cs typeface="Arial"/>
              <a:sym typeface="Arial"/>
            </a:endParaRPr>
          </a:p>
        </p:txBody>
      </p:sp>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44" name="Shape 1644"/>
        <p:cNvGrpSpPr/>
        <p:nvPr/>
      </p:nvGrpSpPr>
      <p:grpSpPr>
        <a:xfrm>
          <a:off x="0" y="0"/>
          <a:ext cx="0" cy="0"/>
          <a:chOff x="0" y="0"/>
          <a:chExt cx="0" cy="0"/>
        </a:xfrm>
      </p:grpSpPr>
      <p:sp>
        <p:nvSpPr>
          <p:cNvPr id="1645" name="Shape 16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646" name="Shape 164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700"/>
              </a:spcAft>
              <a:buNone/>
            </a:pPr>
            <a:r>
              <a:t/>
            </a:r>
            <a:endParaRPr b="1" sz="1350">
              <a:solidFill>
                <a:srgbClr val="333333"/>
              </a:solidFill>
              <a:latin typeface="Arial"/>
              <a:ea typeface="Arial"/>
              <a:cs typeface="Arial"/>
              <a:sym typeface="Arial"/>
            </a:endParaRPr>
          </a:p>
        </p:txBody>
      </p:sp>
      <p:pic>
        <p:nvPicPr>
          <p:cNvPr id="1647" name="Shape 1647"/>
          <p:cNvPicPr preferRelativeResize="0"/>
          <p:nvPr/>
        </p:nvPicPr>
        <p:blipFill>
          <a:blip r:embed="rId3">
            <a:alphaModFix/>
          </a:blip>
          <a:stretch>
            <a:fillRect/>
          </a:stretch>
        </p:blipFill>
        <p:spPr>
          <a:xfrm>
            <a:off x="3018513" y="1039325"/>
            <a:ext cx="4081875" cy="1753825"/>
          </a:xfrm>
          <a:prstGeom prst="rect">
            <a:avLst/>
          </a:prstGeom>
          <a:noFill/>
          <a:ln>
            <a:noFill/>
          </a:ln>
        </p:spPr>
      </p:pic>
      <p:pic>
        <p:nvPicPr>
          <p:cNvPr id="1648" name="Shape 1648"/>
          <p:cNvPicPr preferRelativeResize="0"/>
          <p:nvPr/>
        </p:nvPicPr>
        <p:blipFill>
          <a:blip r:embed="rId4">
            <a:alphaModFix/>
          </a:blip>
          <a:stretch>
            <a:fillRect/>
          </a:stretch>
        </p:blipFill>
        <p:spPr>
          <a:xfrm>
            <a:off x="2988163" y="3134372"/>
            <a:ext cx="4142551" cy="1781903"/>
          </a:xfrm>
          <a:prstGeom prst="rect">
            <a:avLst/>
          </a:prstGeom>
          <a:noFill/>
          <a:ln>
            <a:noFill/>
          </a:ln>
        </p:spPr>
      </p:pic>
    </p:spTree>
  </p:cSld>
  <p:clrMapOvr>
    <a:masterClrMapping/>
  </p:clrMapOvr>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52" name="Shape 1652"/>
        <p:cNvGrpSpPr/>
        <p:nvPr/>
      </p:nvGrpSpPr>
      <p:grpSpPr>
        <a:xfrm>
          <a:off x="0" y="0"/>
          <a:ext cx="0" cy="0"/>
          <a:chOff x="0" y="0"/>
          <a:chExt cx="0" cy="0"/>
        </a:xfrm>
      </p:grpSpPr>
      <p:sp>
        <p:nvSpPr>
          <p:cNvPr id="1653" name="Shape 16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654" name="Shape 165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Initializer Inheritance and Overriding</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Vehicle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numberOfWheels</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description</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numberOfWheels</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wheel(s)"</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vehicle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Vehicle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"Vehicle: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vehicle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description</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Vehicle: 0 wheel(s)</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37" name="Shape 237"/>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solidFill>
                  <a:srgbClr val="333333"/>
                </a:solidFill>
                <a:highlight>
                  <a:srgbClr val="FFFFFF"/>
                </a:highlight>
              </a:rPr>
              <a:t>Implicitly Unwrapped </a:t>
            </a:r>
            <a:r>
              <a:rPr lang="en">
                <a:solidFill>
                  <a:srgbClr val="333333"/>
                </a:solidFill>
                <a:highlight>
                  <a:srgbClr val="FFFFFF"/>
                </a:highlight>
              </a:rPr>
              <a:t>Optionals</a:t>
            </a:r>
            <a:endParaRPr>
              <a:solidFill>
                <a:srgbClr val="333333"/>
              </a:solidFill>
              <a:highlight>
                <a:srgbClr val="FFFFFF"/>
              </a:highlight>
            </a:endParaRPr>
          </a:p>
          <a:p>
            <a:pPr indent="0" lvl="0" marL="457200" marR="101600" rtl="0">
              <a:lnSpc>
                <a:spcPct val="100000"/>
              </a:lnSpc>
              <a:spcBef>
                <a:spcPts val="16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possibleString</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"An optional string."</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forcedString</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possibleString</a:t>
            </a: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requires an exclamation mark</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assumedString</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"An implicitly unwrapped optional string."</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implicitString</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assumedString</a:t>
            </a: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no need for an exclamation mark</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assumedString</a:t>
            </a:r>
            <a:r>
              <a:rPr lang="en" sz="1200">
                <a:solidFill>
                  <a:srgbClr val="333333"/>
                </a:solidFill>
                <a:latin typeface="Courier New"/>
                <a:ea typeface="Courier New"/>
                <a:cs typeface="Courier New"/>
                <a:sym typeface="Courier New"/>
              </a:rPr>
              <a:t> != </a:t>
            </a:r>
            <a:r>
              <a:rPr lang="en" sz="1200">
                <a:solidFill>
                  <a:srgbClr val="AA0D91"/>
                </a:solidFill>
                <a:latin typeface="Courier New"/>
                <a:ea typeface="Courier New"/>
                <a:cs typeface="Courier New"/>
                <a:sym typeface="Courier New"/>
              </a:rPr>
              <a:t>nil</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b="1" lang="en" sz="1200">
                <a:solidFill>
                  <a:srgbClr val="3F6E74"/>
                </a:solidFill>
                <a:latin typeface="Courier New"/>
                <a:ea typeface="Courier New"/>
                <a:cs typeface="Courier New"/>
                <a:sym typeface="Courier New"/>
              </a:rPr>
              <a:t>assumedString</a:t>
            </a:r>
            <a:r>
              <a:rPr b="1" lang="en" sz="1200">
                <a:solidFill>
                  <a:srgbClr val="333333"/>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"An implicitly unwrapped optional string."</a:t>
            </a:r>
            <a:endParaRPr sz="1200">
              <a:solidFill>
                <a:srgbClr val="333333"/>
              </a:solidFill>
              <a:highlight>
                <a:srgbClr val="FFFFFF"/>
              </a:highlight>
              <a:latin typeface="Courier New"/>
              <a:ea typeface="Courier New"/>
              <a:cs typeface="Courier New"/>
              <a:sym typeface="Courier New"/>
            </a:endParaRPr>
          </a:p>
        </p:txBody>
      </p:sp>
    </p:spTree>
  </p:cSld>
  <p:clrMapOvr>
    <a:masterClrMapping/>
  </p:clrMapOvr>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58" name="Shape 1658"/>
        <p:cNvGrpSpPr/>
        <p:nvPr/>
      </p:nvGrpSpPr>
      <p:grpSpPr>
        <a:xfrm>
          <a:off x="0" y="0"/>
          <a:ext cx="0" cy="0"/>
          <a:chOff x="0" y="0"/>
          <a:chExt cx="0" cy="0"/>
        </a:xfrm>
      </p:grpSpPr>
      <p:sp>
        <p:nvSpPr>
          <p:cNvPr id="1659" name="Shape 16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660" name="Shape 1660"/>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Bicycle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Vehicle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override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super</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numberOfWheels</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2</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bicycle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Bicycle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"Bicycle: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bicycle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description</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Bicycle: 2 wheel(s)</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64" name="Shape 1664"/>
        <p:cNvGrpSpPr/>
        <p:nvPr/>
      </p:nvGrpSpPr>
      <p:grpSpPr>
        <a:xfrm>
          <a:off x="0" y="0"/>
          <a:ext cx="0" cy="0"/>
          <a:chOff x="0" y="0"/>
          <a:chExt cx="0" cy="0"/>
        </a:xfrm>
      </p:grpSpPr>
      <p:sp>
        <p:nvSpPr>
          <p:cNvPr id="1665" name="Shape 16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666" name="Shape 166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Automatic Initializer Inheritance</a:t>
            </a:r>
            <a:endParaRPr>
              <a:solidFill>
                <a:srgbClr val="333333"/>
              </a:solidFill>
            </a:endParaRPr>
          </a:p>
          <a:p>
            <a:pPr indent="-298450" lvl="1" marL="914400" rtl="0">
              <a:spcBef>
                <a:spcPts val="0"/>
              </a:spcBef>
              <a:spcAft>
                <a:spcPts val="0"/>
              </a:spcAft>
              <a:buClr>
                <a:srgbClr val="333333"/>
              </a:buClr>
              <a:buSzPts val="1100"/>
              <a:buChar char="○"/>
            </a:pPr>
            <a:r>
              <a:rPr b="1" lang="en">
                <a:solidFill>
                  <a:srgbClr val="333333"/>
                </a:solidFill>
              </a:rPr>
              <a:t>Rule 1 : </a:t>
            </a:r>
            <a:r>
              <a:rPr lang="en">
                <a:solidFill>
                  <a:srgbClr val="333333"/>
                </a:solidFill>
              </a:rPr>
              <a:t>If your subclass doesn’t define any designated initializers, it automatically inherits all of its superclass designated initializers.</a:t>
            </a:r>
            <a:endParaRPr>
              <a:solidFill>
                <a:srgbClr val="333333"/>
              </a:solidFill>
            </a:endParaRPr>
          </a:p>
          <a:p>
            <a:pPr indent="-298450" lvl="1" marL="914400" rtl="0">
              <a:spcBef>
                <a:spcPts val="0"/>
              </a:spcBef>
              <a:spcAft>
                <a:spcPts val="0"/>
              </a:spcAft>
              <a:buClr>
                <a:srgbClr val="333333"/>
              </a:buClr>
              <a:buSzPts val="1100"/>
              <a:buChar char="○"/>
            </a:pPr>
            <a:r>
              <a:rPr b="1" lang="en">
                <a:solidFill>
                  <a:srgbClr val="333333"/>
                </a:solidFill>
              </a:rPr>
              <a:t>Rule 2 : </a:t>
            </a:r>
            <a:r>
              <a:rPr lang="en">
                <a:solidFill>
                  <a:srgbClr val="333333"/>
                </a:solidFill>
              </a:rPr>
              <a:t>If your subclass provides an implementation of </a:t>
            </a:r>
            <a:r>
              <a:rPr i="1" lang="en">
                <a:solidFill>
                  <a:srgbClr val="333333"/>
                </a:solidFill>
              </a:rPr>
              <a:t>all</a:t>
            </a:r>
            <a:r>
              <a:rPr lang="en">
                <a:solidFill>
                  <a:srgbClr val="333333"/>
                </a:solidFill>
              </a:rPr>
              <a:t> of its superclass designated initializers—either by inheriting them as per rule 1, or by providing a custom implementation as part of its definition—then it automatically inherits all of the superclass convenience initializers.</a:t>
            </a:r>
            <a:endParaRPr>
              <a:solidFill>
                <a:srgbClr val="333333"/>
              </a:solidFill>
            </a:endParaRPr>
          </a:p>
        </p:txBody>
      </p:sp>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70" name="Shape 1670"/>
        <p:cNvGrpSpPr/>
        <p:nvPr/>
      </p:nvGrpSpPr>
      <p:grpSpPr>
        <a:xfrm>
          <a:off x="0" y="0"/>
          <a:ext cx="0" cy="0"/>
          <a:chOff x="0" y="0"/>
          <a:chExt cx="0" cy="0"/>
        </a:xfrm>
      </p:grpSpPr>
      <p:sp>
        <p:nvSpPr>
          <p:cNvPr id="1671" name="Shape 16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672" name="Shape 1672"/>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Designated and Convenience Initializers in Action</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Food</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self</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name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convenience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self</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"[Unnamed]"</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p:txBody>
      </p:sp>
      <p:pic>
        <p:nvPicPr>
          <p:cNvPr id="1673" name="Shape 1673"/>
          <p:cNvPicPr preferRelativeResize="0"/>
          <p:nvPr/>
        </p:nvPicPr>
        <p:blipFill>
          <a:blip r:embed="rId3">
            <a:alphaModFix/>
          </a:blip>
          <a:stretch>
            <a:fillRect/>
          </a:stretch>
        </p:blipFill>
        <p:spPr>
          <a:xfrm>
            <a:off x="4572000" y="2909146"/>
            <a:ext cx="4571999" cy="1294775"/>
          </a:xfrm>
          <a:prstGeom prst="rect">
            <a:avLst/>
          </a:prstGeom>
          <a:noFill/>
          <a:ln>
            <a:noFill/>
          </a:ln>
        </p:spPr>
      </p:pic>
    </p:spTree>
  </p:cSld>
  <p:clrMapOvr>
    <a:masterClrMapping/>
  </p:clrMapOvr>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77" name="Shape 1677"/>
        <p:cNvGrpSpPr/>
        <p:nvPr/>
      </p:nvGrpSpPr>
      <p:grpSpPr>
        <a:xfrm>
          <a:off x="0" y="0"/>
          <a:ext cx="0" cy="0"/>
          <a:chOff x="0" y="0"/>
          <a:chExt cx="0" cy="0"/>
        </a:xfrm>
      </p:grpSpPr>
      <p:sp>
        <p:nvSpPr>
          <p:cNvPr id="1678" name="Shape 16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679" name="Shape 1679"/>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namedMeat</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Food</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"Bacon"</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namedMeat's name is "Bacon"</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mysteryMeat</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Food</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mysteryMeat's name is "[Unnamed]"</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RecipeIngredient</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Food</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quantity</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quantity</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self</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quantity</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quantity</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super</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override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convenience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self</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quantity</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a:solidFill>
                <a:srgbClr val="333333"/>
              </a:solidFill>
            </a:endParaRPr>
          </a:p>
        </p:txBody>
      </p:sp>
      <p:pic>
        <p:nvPicPr>
          <p:cNvPr id="1680" name="Shape 1680"/>
          <p:cNvPicPr preferRelativeResize="0"/>
          <p:nvPr/>
        </p:nvPicPr>
        <p:blipFill>
          <a:blip r:embed="rId3">
            <a:alphaModFix/>
          </a:blip>
          <a:stretch>
            <a:fillRect/>
          </a:stretch>
        </p:blipFill>
        <p:spPr>
          <a:xfrm>
            <a:off x="4934100" y="1672750"/>
            <a:ext cx="4141674" cy="2457525"/>
          </a:xfrm>
          <a:prstGeom prst="rect">
            <a:avLst/>
          </a:prstGeom>
          <a:noFill/>
          <a:ln>
            <a:noFill/>
          </a:ln>
        </p:spPr>
      </p:pic>
    </p:spTree>
  </p:cSld>
  <p:clrMapOvr>
    <a:masterClrMapping/>
  </p:clrMapOvr>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84" name="Shape 1684"/>
        <p:cNvGrpSpPr/>
        <p:nvPr/>
      </p:nvGrpSpPr>
      <p:grpSpPr>
        <a:xfrm>
          <a:off x="0" y="0"/>
          <a:ext cx="0" cy="0"/>
          <a:chOff x="0" y="0"/>
          <a:chExt cx="0" cy="0"/>
        </a:xfrm>
      </p:grpSpPr>
      <p:sp>
        <p:nvSpPr>
          <p:cNvPr id="1685" name="Shape 16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686" name="Shape 168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oneMysteryItem</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RecipeIngredient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oneBacon</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RecipeIngredient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"Bacon"</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sixEggs</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RecipeIngredient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"Eggs"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quantity</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6</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ShoppingListItem</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RecipeIngredient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purchased</a:t>
            </a:r>
            <a:r>
              <a:rPr lang="en" sz="1200">
                <a:solidFill>
                  <a:srgbClr val="333333"/>
                </a:solidFill>
                <a:latin typeface="Courier New"/>
                <a:ea typeface="Courier New"/>
                <a:cs typeface="Courier New"/>
                <a:sym typeface="Courier New"/>
              </a:rPr>
              <a:t> = </a:t>
            </a:r>
            <a:r>
              <a:rPr lang="en" sz="1200">
                <a:solidFill>
                  <a:srgbClr val="AA0D91"/>
                </a:solidFill>
                <a:latin typeface="Courier New"/>
                <a:ea typeface="Courier New"/>
                <a:cs typeface="Courier New"/>
                <a:sym typeface="Courier New"/>
              </a:rPr>
              <a:t>false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description</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output</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quantity</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x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output</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purchased</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 ✔"</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output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90" name="Shape 1690"/>
        <p:cNvGrpSpPr/>
        <p:nvPr/>
      </p:nvGrpSpPr>
      <p:grpSpPr>
        <a:xfrm>
          <a:off x="0" y="0"/>
          <a:ext cx="0" cy="0"/>
          <a:chOff x="0" y="0"/>
          <a:chExt cx="0" cy="0"/>
        </a:xfrm>
      </p:grpSpPr>
      <p:sp>
        <p:nvSpPr>
          <p:cNvPr id="1691" name="Shape 16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692" name="Shape 1692"/>
          <p:cNvSpPr txBox="1"/>
          <p:nvPr>
            <p:ph idx="1" type="body"/>
          </p:nvPr>
        </p:nvSpPr>
        <p:spPr>
          <a:xfrm>
            <a:off x="729450" y="1424725"/>
            <a:ext cx="7688700" cy="34917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breakfastList</a:t>
            </a:r>
            <a:r>
              <a:rPr lang="en" sz="1200">
                <a:solidFill>
                  <a:srgbClr val="333333"/>
                </a:solidFill>
                <a:latin typeface="Courier New"/>
                <a:ea typeface="Courier New"/>
                <a:cs typeface="Courier New"/>
                <a:sym typeface="Courier New"/>
              </a:rPr>
              <a:t> =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ShoppingListItem</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ShoppingListItem</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"Bacon"</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ShoppingListItem</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"Eggs"</a:t>
            </a: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200">
                <a:solidFill>
                  <a:srgbClr val="3F6E74"/>
                </a:solidFill>
                <a:latin typeface="Courier New"/>
                <a:ea typeface="Courier New"/>
                <a:cs typeface="Courier New"/>
                <a:sym typeface="Courier New"/>
              </a:rPr>
              <a:t>quantity</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6</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breakfastList</a:t>
            </a:r>
            <a:r>
              <a:rPr lang="en" sz="1200">
                <a:solidFill>
                  <a:srgbClr val="333333"/>
                </a:solidFill>
                <a:latin typeface="Courier New"/>
                <a:ea typeface="Courier New"/>
                <a:cs typeface="Courier New"/>
                <a:sym typeface="Courier New"/>
              </a:rPr>
              <a:t>[</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"Orange juice"</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breakfastList</a:t>
            </a:r>
            <a:r>
              <a:rPr lang="en" sz="1200">
                <a:solidFill>
                  <a:srgbClr val="333333"/>
                </a:solidFill>
                <a:latin typeface="Courier New"/>
                <a:ea typeface="Courier New"/>
                <a:cs typeface="Courier New"/>
                <a:sym typeface="Courier New"/>
              </a:rPr>
              <a:t>[</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purchased</a:t>
            </a:r>
            <a:r>
              <a:rPr lang="en" sz="1200">
                <a:solidFill>
                  <a:srgbClr val="333333"/>
                </a:solidFill>
                <a:latin typeface="Courier New"/>
                <a:ea typeface="Courier New"/>
                <a:cs typeface="Courier New"/>
                <a:sym typeface="Courier New"/>
              </a:rPr>
              <a:t> = </a:t>
            </a:r>
            <a:r>
              <a:rPr lang="en" sz="1200">
                <a:solidFill>
                  <a:srgbClr val="AA0D91"/>
                </a:solidFill>
                <a:latin typeface="Courier New"/>
                <a:ea typeface="Courier New"/>
                <a:cs typeface="Courier New"/>
                <a:sym typeface="Courier New"/>
              </a:rPr>
              <a:t>true</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for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item</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breakfastList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item</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description</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1 x Orange juice ✔</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1 x Bacon ✘</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6 x Eggs ✘</a:t>
            </a:r>
            <a:endParaRPr>
              <a:solidFill>
                <a:srgbClr val="333333"/>
              </a:solidFill>
            </a:endParaRPr>
          </a:p>
        </p:txBody>
      </p:sp>
      <p:pic>
        <p:nvPicPr>
          <p:cNvPr id="1693" name="Shape 1693"/>
          <p:cNvPicPr preferRelativeResize="0"/>
          <p:nvPr/>
        </p:nvPicPr>
        <p:blipFill>
          <a:blip r:embed="rId3">
            <a:alphaModFix/>
          </a:blip>
          <a:stretch>
            <a:fillRect/>
          </a:stretch>
        </p:blipFill>
        <p:spPr>
          <a:xfrm>
            <a:off x="5203088" y="1318650"/>
            <a:ext cx="3636714" cy="3289651"/>
          </a:xfrm>
          <a:prstGeom prst="rect">
            <a:avLst/>
          </a:prstGeom>
          <a:noFill/>
          <a:ln>
            <a:noFill/>
          </a:ln>
        </p:spPr>
      </p:pic>
    </p:spTree>
  </p:cSld>
  <p:clrMapOvr>
    <a:masterClrMapping/>
  </p:clrMapOvr>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97" name="Shape 1697"/>
        <p:cNvGrpSpPr/>
        <p:nvPr/>
      </p:nvGrpSpPr>
      <p:grpSpPr>
        <a:xfrm>
          <a:off x="0" y="0"/>
          <a:ext cx="0" cy="0"/>
          <a:chOff x="0" y="0"/>
          <a:chExt cx="0" cy="0"/>
        </a:xfrm>
      </p:grpSpPr>
      <p:sp>
        <p:nvSpPr>
          <p:cNvPr id="1698" name="Shape 16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Failable Initializers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699" name="Shape 1699"/>
          <p:cNvSpPr txBox="1"/>
          <p:nvPr>
            <p:ph idx="1" type="body"/>
          </p:nvPr>
        </p:nvSpPr>
        <p:spPr>
          <a:xfrm>
            <a:off x="729450" y="1943900"/>
            <a:ext cx="7688700" cy="29724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wholeNumber</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Double</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12345.0</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pi</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3.14159</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valueMaintained</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exactly</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wholeNumber</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wholeNumber</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conversion to Int maintains value o</a:t>
            </a:r>
            <a:r>
              <a:rPr lang="en" sz="1200">
                <a:solidFill>
                  <a:srgbClr val="C41A16"/>
                </a:solidFill>
                <a:latin typeface="Courier New"/>
                <a:ea typeface="Courier New"/>
                <a:cs typeface="Courier New"/>
                <a:sym typeface="Courier New"/>
              </a:rPr>
              <a:t>f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valueMaintained</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"12345.0 conversion to Int maintains value of 12345"</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valueChanged</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exactly</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pi</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valueChanged is of type Int?, not Int</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valueChanged</a:t>
            </a:r>
            <a:r>
              <a:rPr lang="en" sz="1200">
                <a:solidFill>
                  <a:srgbClr val="333333"/>
                </a:solidFill>
                <a:latin typeface="Courier New"/>
                <a:ea typeface="Courier New"/>
                <a:cs typeface="Courier New"/>
                <a:sym typeface="Courier New"/>
              </a:rPr>
              <a:t> == </a:t>
            </a:r>
            <a:r>
              <a:rPr lang="en" sz="1200">
                <a:solidFill>
                  <a:srgbClr val="AA0D91"/>
                </a:solidFill>
                <a:latin typeface="Courier New"/>
                <a:ea typeface="Courier New"/>
                <a:cs typeface="Courier New"/>
                <a:sym typeface="Courier New"/>
              </a:rPr>
              <a:t>nil</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pi</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conversion to Int does not maintain value"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"3.14159 conversion to Int does not maintain value"</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03" name="Shape 1703"/>
        <p:cNvGrpSpPr/>
        <p:nvPr/>
      </p:nvGrpSpPr>
      <p:grpSpPr>
        <a:xfrm>
          <a:off x="0" y="0"/>
          <a:ext cx="0" cy="0"/>
          <a:chOff x="0" y="0"/>
          <a:chExt cx="0" cy="0"/>
        </a:xfrm>
      </p:grpSpPr>
      <p:sp>
        <p:nvSpPr>
          <p:cNvPr id="1704" name="Shape 17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705" name="Shape 1705"/>
          <p:cNvSpPr txBox="1"/>
          <p:nvPr>
            <p:ph idx="1" type="body"/>
          </p:nvPr>
        </p:nvSpPr>
        <p:spPr>
          <a:xfrm>
            <a:off x="729450" y="1219475"/>
            <a:ext cx="7688700" cy="36969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000">
                <a:solidFill>
                  <a:srgbClr val="AA0D91"/>
                </a:solidFill>
                <a:latin typeface="Courier New"/>
                <a:ea typeface="Courier New"/>
                <a:cs typeface="Courier New"/>
                <a:sym typeface="Courier New"/>
              </a:rPr>
              <a:t>struct</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Animal</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let</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species</a:t>
            </a:r>
            <a:r>
              <a:rPr lang="en" sz="1000">
                <a:solidFill>
                  <a:srgbClr val="333333"/>
                </a:solidFill>
                <a:latin typeface="Courier New"/>
                <a:ea typeface="Courier New"/>
                <a:cs typeface="Courier New"/>
                <a:sym typeface="Courier New"/>
              </a:rPr>
              <a:t>: </a:t>
            </a:r>
            <a:r>
              <a:rPr lang="en" sz="1000">
                <a:solidFill>
                  <a:srgbClr val="5C2699"/>
                </a:solidFill>
                <a:latin typeface="Courier New"/>
                <a:ea typeface="Courier New"/>
                <a:cs typeface="Courier New"/>
                <a:sym typeface="Courier New"/>
              </a:rPr>
              <a:t>String</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init</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species</a:t>
            </a:r>
            <a:r>
              <a:rPr lang="en" sz="1000">
                <a:solidFill>
                  <a:srgbClr val="333333"/>
                </a:solidFill>
                <a:latin typeface="Courier New"/>
                <a:ea typeface="Courier New"/>
                <a:cs typeface="Courier New"/>
                <a:sym typeface="Courier New"/>
              </a:rPr>
              <a:t>: </a:t>
            </a:r>
            <a:r>
              <a:rPr lang="en" sz="1000">
                <a:solidFill>
                  <a:srgbClr val="5C2699"/>
                </a:solidFill>
                <a:latin typeface="Courier New"/>
                <a:ea typeface="Courier New"/>
                <a:cs typeface="Courier New"/>
                <a:sym typeface="Courier New"/>
              </a:rPr>
              <a:t>String</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if</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species</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isEmpty</a:t>
            </a:r>
            <a:r>
              <a:rPr lang="en" sz="1000">
                <a:solidFill>
                  <a:srgbClr val="333333"/>
                </a:solidFill>
                <a:latin typeface="Courier New"/>
                <a:ea typeface="Courier New"/>
                <a:cs typeface="Courier New"/>
                <a:sym typeface="Courier New"/>
              </a:rPr>
              <a:t> { </a:t>
            </a:r>
            <a:r>
              <a:rPr lang="en" sz="1000">
                <a:solidFill>
                  <a:srgbClr val="AA0D91"/>
                </a:solidFill>
                <a:latin typeface="Courier New"/>
                <a:ea typeface="Courier New"/>
                <a:cs typeface="Courier New"/>
                <a:sym typeface="Courier New"/>
              </a:rPr>
              <a:t>return</a:t>
            </a: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nil</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self</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species</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species</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000"/>
              <a:buFont typeface="Courier New"/>
              <a:buNone/>
            </a:pPr>
            <a:r>
              <a:t/>
            </a:r>
            <a:endParaRPr sz="1000">
              <a:solidFill>
                <a:srgbClr val="AA0D91"/>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000"/>
              <a:buFont typeface="Courier New"/>
              <a:buNone/>
            </a:pPr>
            <a:r>
              <a:rPr lang="en" sz="1000">
                <a:solidFill>
                  <a:srgbClr val="AA0D91"/>
                </a:solidFill>
                <a:latin typeface="Courier New"/>
                <a:ea typeface="Courier New"/>
                <a:cs typeface="Courier New"/>
                <a:sym typeface="Courier New"/>
              </a:rPr>
              <a:t>let</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someCreature</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Animal</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species</a:t>
            </a:r>
            <a:r>
              <a:rPr lang="en" sz="1000">
                <a:solidFill>
                  <a:srgbClr val="333333"/>
                </a:solidFill>
                <a:latin typeface="Courier New"/>
                <a:ea typeface="Courier New"/>
                <a:cs typeface="Courier New"/>
                <a:sym typeface="Courier New"/>
              </a:rPr>
              <a:t>: </a:t>
            </a:r>
            <a:r>
              <a:rPr lang="en" sz="1000">
                <a:solidFill>
                  <a:srgbClr val="C41A16"/>
                </a:solidFill>
                <a:latin typeface="Courier New"/>
                <a:ea typeface="Courier New"/>
                <a:cs typeface="Courier New"/>
                <a:sym typeface="Courier New"/>
              </a:rPr>
              <a:t>"Giraffe"</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007400"/>
                </a:solidFill>
                <a:latin typeface="Courier New"/>
                <a:ea typeface="Courier New"/>
                <a:cs typeface="Courier New"/>
                <a:sym typeface="Courier New"/>
              </a:rPr>
              <a:t>// someCreature is of type Animal?, not Animal</a:t>
            </a:r>
            <a:br>
              <a:rPr lang="en" sz="1000">
                <a:solidFill>
                  <a:srgbClr val="333333"/>
                </a:solidFill>
                <a:latin typeface="Courier New"/>
                <a:ea typeface="Courier New"/>
                <a:cs typeface="Courier New"/>
                <a:sym typeface="Courier New"/>
              </a:rPr>
            </a:br>
            <a:br>
              <a:rPr lang="en" sz="1000">
                <a:solidFill>
                  <a:srgbClr val="333333"/>
                </a:solidFill>
                <a:latin typeface="Courier New"/>
                <a:ea typeface="Courier New"/>
                <a:cs typeface="Courier New"/>
                <a:sym typeface="Courier New"/>
              </a:rPr>
            </a:br>
            <a:r>
              <a:rPr lang="en" sz="1000">
                <a:solidFill>
                  <a:srgbClr val="AA0D91"/>
                </a:solidFill>
                <a:latin typeface="Courier New"/>
                <a:ea typeface="Courier New"/>
                <a:cs typeface="Courier New"/>
                <a:sym typeface="Courier New"/>
              </a:rPr>
              <a:t>if</a:t>
            </a: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let</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giraffe</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someCreature</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print</a:t>
            </a:r>
            <a:r>
              <a:rPr lang="en" sz="1000">
                <a:solidFill>
                  <a:srgbClr val="333333"/>
                </a:solidFill>
                <a:latin typeface="Courier New"/>
                <a:ea typeface="Courier New"/>
                <a:cs typeface="Courier New"/>
                <a:sym typeface="Courier New"/>
              </a:rPr>
              <a:t>(</a:t>
            </a:r>
            <a:r>
              <a:rPr lang="en" sz="1000">
                <a:solidFill>
                  <a:srgbClr val="C41A16"/>
                </a:solidFill>
                <a:latin typeface="Courier New"/>
                <a:ea typeface="Courier New"/>
                <a:cs typeface="Courier New"/>
                <a:sym typeface="Courier New"/>
              </a:rPr>
              <a:t>"An animal was initialized with a species of </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giraffe</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species</a:t>
            </a:r>
            <a:r>
              <a:rPr lang="en" sz="1000">
                <a:solidFill>
                  <a:srgbClr val="333333"/>
                </a:solidFill>
                <a:latin typeface="Courier New"/>
                <a:ea typeface="Courier New"/>
                <a:cs typeface="Courier New"/>
                <a:sym typeface="Courier New"/>
              </a:rPr>
              <a:t>)</a:t>
            </a:r>
            <a:r>
              <a:rPr lang="en" sz="1000">
                <a:solidFill>
                  <a:srgbClr val="C41A16"/>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007400"/>
                </a:solidFill>
                <a:latin typeface="Courier New"/>
                <a:ea typeface="Courier New"/>
                <a:cs typeface="Courier New"/>
                <a:sym typeface="Courier New"/>
              </a:rPr>
              <a:t>// Prints "An animal was initialized with a species of Giraffe"</a:t>
            </a:r>
            <a:endParaRPr sz="10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000"/>
              <a:buFont typeface="Courier New"/>
              <a:buNone/>
            </a:pPr>
            <a:r>
              <a:t/>
            </a:r>
            <a:endParaRPr sz="1000">
              <a:solidFill>
                <a:srgbClr val="AA0D91"/>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000"/>
              <a:buFont typeface="Courier New"/>
              <a:buNone/>
            </a:pPr>
            <a:r>
              <a:rPr lang="en" sz="1000">
                <a:solidFill>
                  <a:srgbClr val="AA0D91"/>
                </a:solidFill>
                <a:latin typeface="Courier New"/>
                <a:ea typeface="Courier New"/>
                <a:cs typeface="Courier New"/>
                <a:sym typeface="Courier New"/>
              </a:rPr>
              <a:t>let</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anonymousCreature</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Animal</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species</a:t>
            </a:r>
            <a:r>
              <a:rPr lang="en" sz="1000">
                <a:solidFill>
                  <a:srgbClr val="333333"/>
                </a:solidFill>
                <a:latin typeface="Courier New"/>
                <a:ea typeface="Courier New"/>
                <a:cs typeface="Courier New"/>
                <a:sym typeface="Courier New"/>
              </a:rPr>
              <a:t>: </a:t>
            </a:r>
            <a:r>
              <a:rPr lang="en" sz="1000">
                <a:solidFill>
                  <a:srgbClr val="C41A16"/>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007400"/>
                </a:solidFill>
                <a:latin typeface="Courier New"/>
                <a:ea typeface="Courier New"/>
                <a:cs typeface="Courier New"/>
                <a:sym typeface="Courier New"/>
              </a:rPr>
              <a:t>// anonymousCreature is of type Animal?, not Animal</a:t>
            </a:r>
            <a:br>
              <a:rPr lang="en" sz="1000">
                <a:solidFill>
                  <a:srgbClr val="333333"/>
                </a:solidFill>
                <a:latin typeface="Courier New"/>
                <a:ea typeface="Courier New"/>
                <a:cs typeface="Courier New"/>
                <a:sym typeface="Courier New"/>
              </a:rPr>
            </a:br>
            <a:br>
              <a:rPr lang="en" sz="1000">
                <a:solidFill>
                  <a:srgbClr val="333333"/>
                </a:solidFill>
                <a:latin typeface="Courier New"/>
                <a:ea typeface="Courier New"/>
                <a:cs typeface="Courier New"/>
                <a:sym typeface="Courier New"/>
              </a:rPr>
            </a:br>
            <a:r>
              <a:rPr lang="en" sz="1000">
                <a:solidFill>
                  <a:srgbClr val="AA0D91"/>
                </a:solidFill>
                <a:latin typeface="Courier New"/>
                <a:ea typeface="Courier New"/>
                <a:cs typeface="Courier New"/>
                <a:sym typeface="Courier New"/>
              </a:rPr>
              <a:t>if</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anonymousCreature</a:t>
            </a:r>
            <a:r>
              <a:rPr lang="en" sz="1000">
                <a:solidFill>
                  <a:srgbClr val="333333"/>
                </a:solidFill>
                <a:latin typeface="Courier New"/>
                <a:ea typeface="Courier New"/>
                <a:cs typeface="Courier New"/>
                <a:sym typeface="Courier New"/>
              </a:rPr>
              <a:t> == </a:t>
            </a:r>
            <a:r>
              <a:rPr lang="en" sz="1000">
                <a:solidFill>
                  <a:srgbClr val="AA0D91"/>
                </a:solidFill>
                <a:latin typeface="Courier New"/>
                <a:ea typeface="Courier New"/>
                <a:cs typeface="Courier New"/>
                <a:sym typeface="Courier New"/>
              </a:rPr>
              <a:t>nil</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print</a:t>
            </a:r>
            <a:r>
              <a:rPr lang="en" sz="1000">
                <a:solidFill>
                  <a:srgbClr val="333333"/>
                </a:solidFill>
                <a:latin typeface="Courier New"/>
                <a:ea typeface="Courier New"/>
                <a:cs typeface="Courier New"/>
                <a:sym typeface="Courier New"/>
              </a:rPr>
              <a:t>(</a:t>
            </a:r>
            <a:r>
              <a:rPr lang="en" sz="1000">
                <a:solidFill>
                  <a:srgbClr val="C41A16"/>
                </a:solidFill>
                <a:latin typeface="Courier New"/>
                <a:ea typeface="Courier New"/>
                <a:cs typeface="Courier New"/>
                <a:sym typeface="Courier New"/>
              </a:rPr>
              <a:t>"The anonymous creature could not be initialized"</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007400"/>
                </a:solidFill>
                <a:latin typeface="Courier New"/>
                <a:ea typeface="Courier New"/>
                <a:cs typeface="Courier New"/>
                <a:sym typeface="Courier New"/>
              </a:rPr>
              <a:t>// Prints "The anonymous creature could not be initialized"</a:t>
            </a:r>
            <a:endParaRPr sz="1000">
              <a:solidFill>
                <a:srgbClr val="007400"/>
              </a:solidFill>
              <a:latin typeface="Courier New"/>
              <a:ea typeface="Courier New"/>
              <a:cs typeface="Courier New"/>
              <a:sym typeface="Courier New"/>
            </a:endParaRPr>
          </a:p>
        </p:txBody>
      </p:sp>
    </p:spTree>
  </p:cSld>
  <p:clrMapOvr>
    <a:masterClrMapping/>
  </p:clrMapOvr>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09" name="Shape 1709"/>
        <p:cNvGrpSpPr/>
        <p:nvPr/>
      </p:nvGrpSpPr>
      <p:grpSpPr>
        <a:xfrm>
          <a:off x="0" y="0"/>
          <a:ext cx="0" cy="0"/>
          <a:chOff x="0" y="0"/>
          <a:chExt cx="0" cy="0"/>
        </a:xfrm>
      </p:grpSpPr>
      <p:sp>
        <p:nvSpPr>
          <p:cNvPr id="1710" name="Shape 17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711" name="Shape 171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Failable Initializers for Enumerations</a:t>
            </a:r>
            <a:endParaRPr>
              <a:solidFill>
                <a:srgbClr val="333333"/>
              </a:solidFill>
            </a:endParaRPr>
          </a:p>
          <a:p>
            <a:pPr indent="0" lvl="0" marL="457200" marR="101600" rtl="0">
              <a:lnSpc>
                <a:spcPct val="100000"/>
              </a:lnSpc>
              <a:spcBef>
                <a:spcPts val="800"/>
              </a:spcBef>
              <a:spcAft>
                <a:spcPts val="1600"/>
              </a:spcAft>
              <a:buNone/>
            </a:pPr>
            <a:r>
              <a:rPr lang="en" sz="1100">
                <a:solidFill>
                  <a:srgbClr val="AA0D91"/>
                </a:solidFill>
                <a:highlight>
                  <a:srgbClr val="FFFFFF"/>
                </a:highlight>
                <a:latin typeface="Courier New"/>
                <a:ea typeface="Courier New"/>
                <a:cs typeface="Courier New"/>
                <a:sym typeface="Courier New"/>
              </a:rPr>
              <a:t>enum</a:t>
            </a: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TemperatureUnit</a:t>
            </a:r>
            <a:r>
              <a:rPr lang="en" sz="1100">
                <a:solidFill>
                  <a:srgbClr val="333333"/>
                </a:solidFill>
                <a:highlight>
                  <a:srgbClr val="FFFFFF"/>
                </a:highlight>
                <a:latin typeface="Courier New"/>
                <a:ea typeface="Courier New"/>
                <a:cs typeface="Courier New"/>
                <a:sym typeface="Courier New"/>
              </a:rPr>
              <a:t> {</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case</a:t>
            </a: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kelvin</a:t>
            </a: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celsius</a:t>
            </a: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fahrenheit</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init</a:t>
            </a:r>
            <a:r>
              <a:rPr lang="en" sz="1100">
                <a:solidFill>
                  <a:srgbClr val="333333"/>
                </a:solidFill>
                <a:highlight>
                  <a:srgbClr val="FFFFFF"/>
                </a:highlight>
                <a:latin typeface="Courier New"/>
                <a:ea typeface="Courier New"/>
                <a:cs typeface="Courier New"/>
                <a:sym typeface="Courier New"/>
              </a:rPr>
              <a:t>?(</a:t>
            </a:r>
            <a:r>
              <a:rPr lang="en" sz="1100">
                <a:solidFill>
                  <a:srgbClr val="3F6E74"/>
                </a:solidFill>
                <a:highlight>
                  <a:srgbClr val="FFFFFF"/>
                </a:highlight>
                <a:latin typeface="Courier New"/>
                <a:ea typeface="Courier New"/>
                <a:cs typeface="Courier New"/>
                <a:sym typeface="Courier New"/>
              </a:rPr>
              <a:t>symbol</a:t>
            </a:r>
            <a:r>
              <a:rPr lang="en" sz="1100">
                <a:solidFill>
                  <a:srgbClr val="333333"/>
                </a:solidFill>
                <a:highlight>
                  <a:srgbClr val="FFFFFF"/>
                </a:highlight>
                <a:latin typeface="Courier New"/>
                <a:ea typeface="Courier New"/>
                <a:cs typeface="Courier New"/>
                <a:sym typeface="Courier New"/>
              </a:rPr>
              <a:t>: </a:t>
            </a:r>
            <a:r>
              <a:rPr lang="en" sz="1100">
                <a:solidFill>
                  <a:srgbClr val="5C2699"/>
                </a:solidFill>
                <a:highlight>
                  <a:srgbClr val="FFFFFF"/>
                </a:highlight>
                <a:latin typeface="Courier New"/>
                <a:ea typeface="Courier New"/>
                <a:cs typeface="Courier New"/>
                <a:sym typeface="Courier New"/>
              </a:rPr>
              <a:t>Character</a:t>
            </a:r>
            <a:r>
              <a:rPr lang="en" sz="1100">
                <a:solidFill>
                  <a:srgbClr val="333333"/>
                </a:solidFill>
                <a:highlight>
                  <a:srgbClr val="FFFFFF"/>
                </a:highlight>
                <a:latin typeface="Courier New"/>
                <a:ea typeface="Courier New"/>
                <a:cs typeface="Courier New"/>
                <a:sym typeface="Courier New"/>
              </a:rPr>
              <a:t>) {</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switch</a:t>
            </a: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symbol</a:t>
            </a:r>
            <a:r>
              <a:rPr lang="en" sz="1100">
                <a:solidFill>
                  <a:srgbClr val="333333"/>
                </a:solidFill>
                <a:highlight>
                  <a:srgbClr val="FFFFFF"/>
                </a:highlight>
                <a:latin typeface="Courier New"/>
                <a:ea typeface="Courier New"/>
                <a:cs typeface="Courier New"/>
                <a:sym typeface="Courier New"/>
              </a:rPr>
              <a:t> {</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case</a:t>
            </a:r>
            <a:r>
              <a:rPr lang="en" sz="1100">
                <a:solidFill>
                  <a:srgbClr val="333333"/>
                </a:solidFill>
                <a:highlight>
                  <a:srgbClr val="FFFFFF"/>
                </a:highlight>
                <a:latin typeface="Courier New"/>
                <a:ea typeface="Courier New"/>
                <a:cs typeface="Courier New"/>
                <a:sym typeface="Courier New"/>
              </a:rPr>
              <a:t> </a:t>
            </a:r>
            <a:r>
              <a:rPr lang="en" sz="1100">
                <a:solidFill>
                  <a:srgbClr val="C41A16"/>
                </a:solidFill>
                <a:highlight>
                  <a:srgbClr val="FFFFFF"/>
                </a:highlight>
                <a:latin typeface="Courier New"/>
                <a:ea typeface="Courier New"/>
                <a:cs typeface="Courier New"/>
                <a:sym typeface="Courier New"/>
              </a:rPr>
              <a:t>"K"</a:t>
            </a:r>
            <a:r>
              <a:rPr lang="en" sz="1100">
                <a:solidFill>
                  <a:srgbClr val="333333"/>
                </a:solidFill>
                <a:highlight>
                  <a:srgbClr val="FFFFFF"/>
                </a:highlight>
                <a:latin typeface="Courier New"/>
                <a:ea typeface="Courier New"/>
                <a:cs typeface="Courier New"/>
                <a:sym typeface="Courier New"/>
              </a:rPr>
              <a:t>:</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self</a:t>
            </a:r>
            <a:r>
              <a:rPr lang="en" sz="1100">
                <a:solidFill>
                  <a:srgbClr val="333333"/>
                </a:solidFill>
                <a:highlight>
                  <a:srgbClr val="FFFFFF"/>
                </a:highlight>
                <a:latin typeface="Courier New"/>
                <a:ea typeface="Courier New"/>
                <a:cs typeface="Courier New"/>
                <a:sym typeface="Courier New"/>
              </a:rPr>
              <a:t> = .</a:t>
            </a:r>
            <a:r>
              <a:rPr lang="en" sz="1100">
                <a:solidFill>
                  <a:srgbClr val="3F6E74"/>
                </a:solidFill>
                <a:highlight>
                  <a:srgbClr val="FFFFFF"/>
                </a:highlight>
                <a:latin typeface="Courier New"/>
                <a:ea typeface="Courier New"/>
                <a:cs typeface="Courier New"/>
                <a:sym typeface="Courier New"/>
              </a:rPr>
              <a:t>kelvin</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case</a:t>
            </a:r>
            <a:r>
              <a:rPr lang="en" sz="1100">
                <a:solidFill>
                  <a:srgbClr val="333333"/>
                </a:solidFill>
                <a:highlight>
                  <a:srgbClr val="FFFFFF"/>
                </a:highlight>
                <a:latin typeface="Courier New"/>
                <a:ea typeface="Courier New"/>
                <a:cs typeface="Courier New"/>
                <a:sym typeface="Courier New"/>
              </a:rPr>
              <a:t> </a:t>
            </a:r>
            <a:r>
              <a:rPr lang="en" sz="1100">
                <a:solidFill>
                  <a:srgbClr val="C41A16"/>
                </a:solidFill>
                <a:highlight>
                  <a:srgbClr val="FFFFFF"/>
                </a:highlight>
                <a:latin typeface="Courier New"/>
                <a:ea typeface="Courier New"/>
                <a:cs typeface="Courier New"/>
                <a:sym typeface="Courier New"/>
              </a:rPr>
              <a:t>"C"</a:t>
            </a:r>
            <a:r>
              <a:rPr lang="en" sz="1100">
                <a:solidFill>
                  <a:srgbClr val="333333"/>
                </a:solidFill>
                <a:highlight>
                  <a:srgbClr val="FFFFFF"/>
                </a:highlight>
                <a:latin typeface="Courier New"/>
                <a:ea typeface="Courier New"/>
                <a:cs typeface="Courier New"/>
                <a:sym typeface="Courier New"/>
              </a:rPr>
              <a:t>:</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self</a:t>
            </a:r>
            <a:r>
              <a:rPr lang="en" sz="1100">
                <a:solidFill>
                  <a:srgbClr val="333333"/>
                </a:solidFill>
                <a:highlight>
                  <a:srgbClr val="FFFFFF"/>
                </a:highlight>
                <a:latin typeface="Courier New"/>
                <a:ea typeface="Courier New"/>
                <a:cs typeface="Courier New"/>
                <a:sym typeface="Courier New"/>
              </a:rPr>
              <a:t> = .</a:t>
            </a:r>
            <a:r>
              <a:rPr lang="en" sz="1100">
                <a:solidFill>
                  <a:srgbClr val="3F6E74"/>
                </a:solidFill>
                <a:highlight>
                  <a:srgbClr val="FFFFFF"/>
                </a:highlight>
                <a:latin typeface="Courier New"/>
                <a:ea typeface="Courier New"/>
                <a:cs typeface="Courier New"/>
                <a:sym typeface="Courier New"/>
              </a:rPr>
              <a:t>celsius</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case</a:t>
            </a:r>
            <a:r>
              <a:rPr lang="en" sz="1100">
                <a:solidFill>
                  <a:srgbClr val="333333"/>
                </a:solidFill>
                <a:highlight>
                  <a:srgbClr val="FFFFFF"/>
                </a:highlight>
                <a:latin typeface="Courier New"/>
                <a:ea typeface="Courier New"/>
                <a:cs typeface="Courier New"/>
                <a:sym typeface="Courier New"/>
              </a:rPr>
              <a:t> </a:t>
            </a:r>
            <a:r>
              <a:rPr lang="en" sz="1100">
                <a:solidFill>
                  <a:srgbClr val="C41A16"/>
                </a:solidFill>
                <a:highlight>
                  <a:srgbClr val="FFFFFF"/>
                </a:highlight>
                <a:latin typeface="Courier New"/>
                <a:ea typeface="Courier New"/>
                <a:cs typeface="Courier New"/>
                <a:sym typeface="Courier New"/>
              </a:rPr>
              <a:t>"F"</a:t>
            </a:r>
            <a:r>
              <a:rPr lang="en" sz="1100">
                <a:solidFill>
                  <a:srgbClr val="333333"/>
                </a:solidFill>
                <a:highlight>
                  <a:srgbClr val="FFFFFF"/>
                </a:highlight>
                <a:latin typeface="Courier New"/>
                <a:ea typeface="Courier New"/>
                <a:cs typeface="Courier New"/>
                <a:sym typeface="Courier New"/>
              </a:rPr>
              <a:t>:</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self</a:t>
            </a:r>
            <a:r>
              <a:rPr lang="en" sz="1100">
                <a:solidFill>
                  <a:srgbClr val="333333"/>
                </a:solidFill>
                <a:highlight>
                  <a:srgbClr val="FFFFFF"/>
                </a:highlight>
                <a:latin typeface="Courier New"/>
                <a:ea typeface="Courier New"/>
                <a:cs typeface="Courier New"/>
                <a:sym typeface="Courier New"/>
              </a:rPr>
              <a:t> = .</a:t>
            </a:r>
            <a:r>
              <a:rPr lang="en" sz="1100">
                <a:solidFill>
                  <a:srgbClr val="3F6E74"/>
                </a:solidFill>
                <a:highlight>
                  <a:srgbClr val="FFFFFF"/>
                </a:highlight>
                <a:latin typeface="Courier New"/>
                <a:ea typeface="Courier New"/>
                <a:cs typeface="Courier New"/>
                <a:sym typeface="Courier New"/>
              </a:rPr>
              <a:t>fahrenheit</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default</a:t>
            </a:r>
            <a:r>
              <a:rPr lang="en" sz="1100">
                <a:solidFill>
                  <a:srgbClr val="333333"/>
                </a:solidFill>
                <a:highlight>
                  <a:srgbClr val="FFFFFF"/>
                </a:highlight>
                <a:latin typeface="Courier New"/>
                <a:ea typeface="Courier New"/>
                <a:cs typeface="Courier New"/>
                <a:sym typeface="Courier New"/>
              </a:rPr>
              <a:t>:</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return</a:t>
            </a: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nil</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a:t>
            </a:r>
            <a:endParaRPr sz="1100">
              <a:solidFill>
                <a:srgbClr val="333333"/>
              </a:solidFill>
              <a:latin typeface="Courier New"/>
              <a:ea typeface="Courier New"/>
              <a:cs typeface="Courier New"/>
              <a:sym typeface="Courier New"/>
            </a:endParaRPr>
          </a:p>
        </p:txBody>
      </p:sp>
    </p:spTree>
  </p:cSld>
  <p:clrMapOvr>
    <a:masterClrMapping/>
  </p:clrMapOvr>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15" name="Shape 1715"/>
        <p:cNvGrpSpPr/>
        <p:nvPr/>
      </p:nvGrpSpPr>
      <p:grpSpPr>
        <a:xfrm>
          <a:off x="0" y="0"/>
          <a:ext cx="0" cy="0"/>
          <a:chOff x="0" y="0"/>
          <a:chExt cx="0" cy="0"/>
        </a:xfrm>
      </p:grpSpPr>
      <p:sp>
        <p:nvSpPr>
          <p:cNvPr id="1716" name="Shape 17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717" name="Shape 1717"/>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fahrenheitUnit</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TemperatureUnit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symbol</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"F"</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fahrenheitUnit</a:t>
            </a:r>
            <a:r>
              <a:rPr lang="en" sz="1200">
                <a:solidFill>
                  <a:srgbClr val="333333"/>
                </a:solidFill>
                <a:latin typeface="Courier New"/>
                <a:ea typeface="Courier New"/>
                <a:cs typeface="Courier New"/>
                <a:sym typeface="Courier New"/>
              </a:rPr>
              <a:t> != </a:t>
            </a:r>
            <a:r>
              <a:rPr lang="en" sz="1200">
                <a:solidFill>
                  <a:srgbClr val="AA0D91"/>
                </a:solidFill>
                <a:latin typeface="Courier New"/>
                <a:ea typeface="Courier New"/>
                <a:cs typeface="Courier New"/>
                <a:sym typeface="Courier New"/>
              </a:rPr>
              <a:t>nil</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"This is a defined temperature unit, so initialization succeeded."</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"This is a defined temperature unit, so initialization succeeded."</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unknownUnit</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TemperatureUnit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symbol</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"X"</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unknownUnit</a:t>
            </a:r>
            <a:r>
              <a:rPr lang="en" sz="1200">
                <a:solidFill>
                  <a:srgbClr val="333333"/>
                </a:solidFill>
                <a:latin typeface="Courier New"/>
                <a:ea typeface="Courier New"/>
                <a:cs typeface="Courier New"/>
                <a:sym typeface="Courier New"/>
              </a:rPr>
              <a:t> == </a:t>
            </a:r>
            <a:r>
              <a:rPr lang="en" sz="1200">
                <a:solidFill>
                  <a:srgbClr val="AA0D91"/>
                </a:solidFill>
                <a:latin typeface="Courier New"/>
                <a:ea typeface="Courier New"/>
                <a:cs typeface="Courier New"/>
                <a:sym typeface="Courier New"/>
              </a:rPr>
              <a:t>nil</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"This is not a defined temperature unit, so initialization failed."</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"This is not a defined temperature unit, so initialization failed."</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1" name="Shape 241"/>
        <p:cNvGrpSpPr/>
        <p:nvPr/>
      </p:nvGrpSpPr>
      <p:grpSpPr>
        <a:xfrm>
          <a:off x="0" y="0"/>
          <a:ext cx="0" cy="0"/>
          <a:chOff x="0" y="0"/>
          <a:chExt cx="0" cy="0"/>
        </a:xfrm>
      </p:grpSpPr>
      <p:sp>
        <p:nvSpPr>
          <p:cNvPr id="242" name="Shape 2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Error Handling</a:t>
            </a:r>
            <a:endParaRPr/>
          </a:p>
        </p:txBody>
      </p:sp>
      <p:sp>
        <p:nvSpPr>
          <p:cNvPr id="243" name="Shape 243"/>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marR="101600" rtl="0">
              <a:lnSpc>
                <a:spcPct val="160000"/>
              </a:lnSpc>
              <a:spcBef>
                <a:spcPts val="0"/>
              </a:spcBef>
              <a:spcAft>
                <a:spcPts val="0"/>
              </a:spcAft>
              <a:buClr>
                <a:srgbClr val="333333"/>
              </a:buClr>
              <a:buSzPts val="1300"/>
              <a:buChar char="●"/>
            </a:pPr>
            <a:r>
              <a:t/>
            </a:r>
            <a:endParaRPr>
              <a:solidFill>
                <a:srgbClr val="333333"/>
              </a:solidFill>
              <a:highlight>
                <a:srgbClr val="FFFFFF"/>
              </a:highlight>
            </a:endParaRPr>
          </a:p>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func</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makeASandwich</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throws</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do</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try</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makeASandwich</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eatASandwich</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catch</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SandwichError</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outOfCleanDishes</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washDishes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catch</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SandwichError</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missingIngredients</a:t>
            </a:r>
            <a:r>
              <a:rPr lang="en" sz="1200">
                <a:solidFill>
                  <a:srgbClr val="333333"/>
                </a:solidFill>
                <a:latin typeface="Courier New"/>
                <a:ea typeface="Courier New"/>
                <a:cs typeface="Courier New"/>
                <a:sym typeface="Courier New"/>
              </a:rPr>
              <a:t>(</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ingredients</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buyGroceries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ingredients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p:txBody>
      </p:sp>
    </p:spTree>
  </p:cSld>
  <p:clrMapOvr>
    <a:masterClrMapping/>
  </p:clrMapOvr>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21" name="Shape 1721"/>
        <p:cNvGrpSpPr/>
        <p:nvPr/>
      </p:nvGrpSpPr>
      <p:grpSpPr>
        <a:xfrm>
          <a:off x="0" y="0"/>
          <a:ext cx="0" cy="0"/>
          <a:chOff x="0" y="0"/>
          <a:chExt cx="0" cy="0"/>
        </a:xfrm>
      </p:grpSpPr>
      <p:sp>
        <p:nvSpPr>
          <p:cNvPr id="1722" name="Shape 17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723" name="Shape 1723"/>
          <p:cNvSpPr txBox="1"/>
          <p:nvPr>
            <p:ph idx="1" type="body"/>
          </p:nvPr>
        </p:nvSpPr>
        <p:spPr>
          <a:xfrm>
            <a:off x="729450" y="1412650"/>
            <a:ext cx="7688700" cy="35037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Failable Initializers for Enumerations with Raw Values</a:t>
            </a:r>
            <a:endParaRPr>
              <a:solidFill>
                <a:srgbClr val="333333"/>
              </a:solidFill>
            </a:endParaRPr>
          </a:p>
          <a:p>
            <a:pPr indent="0" lvl="0" marL="457200" marR="101600" rtl="0">
              <a:lnSpc>
                <a:spcPct val="100000"/>
              </a:lnSpc>
              <a:spcBef>
                <a:spcPts val="700"/>
              </a:spcBef>
              <a:spcAft>
                <a:spcPts val="0"/>
              </a:spcAft>
              <a:buNone/>
            </a:pPr>
            <a:r>
              <a:rPr lang="en" sz="1100">
                <a:solidFill>
                  <a:srgbClr val="AA0D91"/>
                </a:solidFill>
                <a:latin typeface="Courier New"/>
                <a:ea typeface="Courier New"/>
                <a:cs typeface="Courier New"/>
                <a:sym typeface="Courier New"/>
              </a:rPr>
              <a:t>enum</a:t>
            </a: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TemperatureUnit</a:t>
            </a:r>
            <a:r>
              <a:rPr lang="en" sz="1100">
                <a:solidFill>
                  <a:srgbClr val="333333"/>
                </a:solidFill>
                <a:latin typeface="Courier New"/>
                <a:ea typeface="Courier New"/>
                <a:cs typeface="Courier New"/>
                <a:sym typeface="Courier New"/>
              </a:rPr>
              <a:t>: </a:t>
            </a:r>
            <a:r>
              <a:rPr lang="en" sz="1100">
                <a:solidFill>
                  <a:srgbClr val="5C2699"/>
                </a:solidFill>
                <a:latin typeface="Courier New"/>
                <a:ea typeface="Courier New"/>
                <a:cs typeface="Courier New"/>
                <a:sym typeface="Courier New"/>
              </a:rPr>
              <a:t>Character</a:t>
            </a:r>
            <a:r>
              <a:rPr lang="en" sz="1100">
                <a:solidFill>
                  <a:srgbClr val="333333"/>
                </a:solidFill>
                <a:latin typeface="Courier New"/>
                <a:ea typeface="Courier New"/>
                <a:cs typeface="Courier New"/>
                <a:sym typeface="Courier New"/>
              </a:rPr>
              <a:t> {</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   </a:t>
            </a:r>
            <a:r>
              <a:rPr lang="en" sz="1100">
                <a:solidFill>
                  <a:srgbClr val="AA0D91"/>
                </a:solidFill>
                <a:latin typeface="Courier New"/>
                <a:ea typeface="Courier New"/>
                <a:cs typeface="Courier New"/>
                <a:sym typeface="Courier New"/>
              </a:rPr>
              <a:t>case</a:t>
            </a: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kelvin</a:t>
            </a:r>
            <a:r>
              <a:rPr lang="en" sz="1100">
                <a:solidFill>
                  <a:srgbClr val="333333"/>
                </a:solidFill>
                <a:latin typeface="Courier New"/>
                <a:ea typeface="Courier New"/>
                <a:cs typeface="Courier New"/>
                <a:sym typeface="Courier New"/>
              </a:rPr>
              <a:t> = </a:t>
            </a:r>
            <a:r>
              <a:rPr lang="en" sz="1100">
                <a:solidFill>
                  <a:srgbClr val="C41A16"/>
                </a:solidFill>
                <a:latin typeface="Courier New"/>
                <a:ea typeface="Courier New"/>
                <a:cs typeface="Courier New"/>
                <a:sym typeface="Courier New"/>
              </a:rPr>
              <a:t>"K"</a:t>
            </a: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celsius</a:t>
            </a:r>
            <a:r>
              <a:rPr lang="en" sz="1100">
                <a:solidFill>
                  <a:srgbClr val="333333"/>
                </a:solidFill>
                <a:latin typeface="Courier New"/>
                <a:ea typeface="Courier New"/>
                <a:cs typeface="Courier New"/>
                <a:sym typeface="Courier New"/>
              </a:rPr>
              <a:t> = </a:t>
            </a:r>
            <a:r>
              <a:rPr lang="en" sz="1100">
                <a:solidFill>
                  <a:srgbClr val="C41A16"/>
                </a:solidFill>
                <a:latin typeface="Courier New"/>
                <a:ea typeface="Courier New"/>
                <a:cs typeface="Courier New"/>
                <a:sym typeface="Courier New"/>
              </a:rPr>
              <a:t>"C"</a:t>
            </a: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fahrenheit</a:t>
            </a:r>
            <a:r>
              <a:rPr lang="en" sz="1100">
                <a:solidFill>
                  <a:srgbClr val="333333"/>
                </a:solidFill>
                <a:latin typeface="Courier New"/>
                <a:ea typeface="Courier New"/>
                <a:cs typeface="Courier New"/>
                <a:sym typeface="Courier New"/>
              </a:rPr>
              <a:t> = </a:t>
            </a:r>
            <a:r>
              <a:rPr lang="en" sz="1100">
                <a:solidFill>
                  <a:srgbClr val="C41A16"/>
                </a:solidFill>
                <a:latin typeface="Courier New"/>
                <a:ea typeface="Courier New"/>
                <a:cs typeface="Courier New"/>
                <a:sym typeface="Courier New"/>
              </a:rPr>
              <a:t>"F"</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br>
              <a:rPr lang="en" sz="1100">
                <a:solidFill>
                  <a:srgbClr val="333333"/>
                </a:solidFill>
                <a:latin typeface="Courier New"/>
                <a:ea typeface="Courier New"/>
                <a:cs typeface="Courier New"/>
                <a:sym typeface="Courier New"/>
              </a:rPr>
            </a:br>
            <a:r>
              <a:rPr lang="en" sz="1100">
                <a:solidFill>
                  <a:srgbClr val="AA0D91"/>
                </a:solidFill>
                <a:latin typeface="Courier New"/>
                <a:ea typeface="Courier New"/>
                <a:cs typeface="Courier New"/>
                <a:sym typeface="Courier New"/>
              </a:rPr>
              <a:t>let</a:t>
            </a: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fahrenheitUnit</a:t>
            </a:r>
            <a:r>
              <a:rPr lang="en" sz="1100">
                <a:solidFill>
                  <a:srgbClr val="333333"/>
                </a:solidFill>
                <a:latin typeface="Courier New"/>
                <a:ea typeface="Courier New"/>
                <a:cs typeface="Courier New"/>
                <a:sym typeface="Courier New"/>
              </a:rPr>
              <a:t> = </a:t>
            </a:r>
            <a:r>
              <a:rPr lang="en" sz="1100">
                <a:solidFill>
                  <a:srgbClr val="3F6E74"/>
                </a:solidFill>
                <a:latin typeface="Courier New"/>
                <a:ea typeface="Courier New"/>
                <a:cs typeface="Courier New"/>
                <a:sym typeface="Courier New"/>
              </a:rPr>
              <a:t>TemperatureUnit</a:t>
            </a:r>
            <a:r>
              <a:rPr lang="en" sz="1100">
                <a:solidFill>
                  <a:srgbClr val="333333"/>
                </a:solidFill>
                <a:latin typeface="Courier New"/>
                <a:ea typeface="Courier New"/>
                <a:cs typeface="Courier New"/>
                <a:sym typeface="Courier New"/>
              </a:rPr>
              <a:t>(</a:t>
            </a:r>
            <a:r>
              <a:rPr lang="en" sz="1100">
                <a:solidFill>
                  <a:srgbClr val="3F6E74"/>
                </a:solidFill>
                <a:latin typeface="Courier New"/>
                <a:ea typeface="Courier New"/>
                <a:cs typeface="Courier New"/>
                <a:sym typeface="Courier New"/>
              </a:rPr>
              <a:t>rawValue</a:t>
            </a:r>
            <a:r>
              <a:rPr lang="en" sz="1100">
                <a:solidFill>
                  <a:srgbClr val="333333"/>
                </a:solidFill>
                <a:latin typeface="Courier New"/>
                <a:ea typeface="Courier New"/>
                <a:cs typeface="Courier New"/>
                <a:sym typeface="Courier New"/>
              </a:rPr>
              <a:t>: </a:t>
            </a:r>
            <a:r>
              <a:rPr lang="en" sz="1100">
                <a:solidFill>
                  <a:srgbClr val="C41A16"/>
                </a:solidFill>
                <a:latin typeface="Courier New"/>
                <a:ea typeface="Courier New"/>
                <a:cs typeface="Courier New"/>
                <a:sym typeface="Courier New"/>
              </a:rPr>
              <a:t>"F"</a:t>
            </a: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r>
              <a:rPr lang="en" sz="1100">
                <a:solidFill>
                  <a:srgbClr val="AA0D91"/>
                </a:solidFill>
                <a:latin typeface="Courier New"/>
                <a:ea typeface="Courier New"/>
                <a:cs typeface="Courier New"/>
                <a:sym typeface="Courier New"/>
              </a:rPr>
              <a:t>if</a:t>
            </a: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fahrenheitUnit</a:t>
            </a:r>
            <a:r>
              <a:rPr lang="en" sz="1100">
                <a:solidFill>
                  <a:srgbClr val="333333"/>
                </a:solidFill>
                <a:latin typeface="Courier New"/>
                <a:ea typeface="Courier New"/>
                <a:cs typeface="Courier New"/>
                <a:sym typeface="Courier New"/>
              </a:rPr>
              <a:t> != </a:t>
            </a:r>
            <a:r>
              <a:rPr lang="en" sz="1100">
                <a:solidFill>
                  <a:srgbClr val="AA0D91"/>
                </a:solidFill>
                <a:latin typeface="Courier New"/>
                <a:ea typeface="Courier New"/>
                <a:cs typeface="Courier New"/>
                <a:sym typeface="Courier New"/>
              </a:rPr>
              <a:t>nil</a:t>
            </a:r>
            <a:r>
              <a:rPr lang="en" sz="1100">
                <a:solidFill>
                  <a:srgbClr val="333333"/>
                </a:solidFill>
                <a:latin typeface="Courier New"/>
                <a:ea typeface="Courier New"/>
                <a:cs typeface="Courier New"/>
                <a:sym typeface="Courier New"/>
              </a:rPr>
              <a:t> {</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print</a:t>
            </a:r>
            <a:r>
              <a:rPr lang="en" sz="1100">
                <a:solidFill>
                  <a:srgbClr val="333333"/>
                </a:solidFill>
                <a:latin typeface="Courier New"/>
                <a:ea typeface="Courier New"/>
                <a:cs typeface="Courier New"/>
                <a:sym typeface="Courier New"/>
              </a:rPr>
              <a:t>(</a:t>
            </a:r>
            <a:r>
              <a:rPr lang="en" sz="1100">
                <a:solidFill>
                  <a:srgbClr val="C41A16"/>
                </a:solidFill>
                <a:latin typeface="Courier New"/>
                <a:ea typeface="Courier New"/>
                <a:cs typeface="Courier New"/>
                <a:sym typeface="Courier New"/>
              </a:rPr>
              <a:t>"This is a defined temperature unit, so initialization succeeded."</a:t>
            </a: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r>
              <a:rPr lang="en" sz="1100">
                <a:solidFill>
                  <a:srgbClr val="007400"/>
                </a:solidFill>
                <a:latin typeface="Courier New"/>
                <a:ea typeface="Courier New"/>
                <a:cs typeface="Courier New"/>
                <a:sym typeface="Courier New"/>
              </a:rPr>
              <a:t>// Prints "This is a defined temperature unit, so initialization succeeded."</a:t>
            </a:r>
            <a:br>
              <a:rPr lang="en" sz="1100">
                <a:solidFill>
                  <a:srgbClr val="333333"/>
                </a:solidFill>
                <a:latin typeface="Courier New"/>
                <a:ea typeface="Courier New"/>
                <a:cs typeface="Courier New"/>
                <a:sym typeface="Courier New"/>
              </a:rPr>
            </a:br>
            <a:br>
              <a:rPr lang="en" sz="1100">
                <a:solidFill>
                  <a:srgbClr val="333333"/>
                </a:solidFill>
                <a:latin typeface="Courier New"/>
                <a:ea typeface="Courier New"/>
                <a:cs typeface="Courier New"/>
                <a:sym typeface="Courier New"/>
              </a:rPr>
            </a:br>
            <a:r>
              <a:rPr lang="en" sz="1100">
                <a:solidFill>
                  <a:srgbClr val="AA0D91"/>
                </a:solidFill>
                <a:latin typeface="Courier New"/>
                <a:ea typeface="Courier New"/>
                <a:cs typeface="Courier New"/>
                <a:sym typeface="Courier New"/>
              </a:rPr>
              <a:t>let</a:t>
            </a: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unknownUnit</a:t>
            </a:r>
            <a:r>
              <a:rPr lang="en" sz="1100">
                <a:solidFill>
                  <a:srgbClr val="333333"/>
                </a:solidFill>
                <a:latin typeface="Courier New"/>
                <a:ea typeface="Courier New"/>
                <a:cs typeface="Courier New"/>
                <a:sym typeface="Courier New"/>
              </a:rPr>
              <a:t> = </a:t>
            </a:r>
            <a:r>
              <a:rPr lang="en" sz="1100">
                <a:solidFill>
                  <a:srgbClr val="3F6E74"/>
                </a:solidFill>
                <a:latin typeface="Courier New"/>
                <a:ea typeface="Courier New"/>
                <a:cs typeface="Courier New"/>
                <a:sym typeface="Courier New"/>
              </a:rPr>
              <a:t>TemperatureUnit</a:t>
            </a:r>
            <a:r>
              <a:rPr lang="en" sz="1100">
                <a:solidFill>
                  <a:srgbClr val="333333"/>
                </a:solidFill>
                <a:latin typeface="Courier New"/>
                <a:ea typeface="Courier New"/>
                <a:cs typeface="Courier New"/>
                <a:sym typeface="Courier New"/>
              </a:rPr>
              <a:t>(</a:t>
            </a:r>
            <a:r>
              <a:rPr lang="en" sz="1100">
                <a:solidFill>
                  <a:srgbClr val="3F6E74"/>
                </a:solidFill>
                <a:latin typeface="Courier New"/>
                <a:ea typeface="Courier New"/>
                <a:cs typeface="Courier New"/>
                <a:sym typeface="Courier New"/>
              </a:rPr>
              <a:t>rawValue</a:t>
            </a:r>
            <a:r>
              <a:rPr lang="en" sz="1100">
                <a:solidFill>
                  <a:srgbClr val="333333"/>
                </a:solidFill>
                <a:latin typeface="Courier New"/>
                <a:ea typeface="Courier New"/>
                <a:cs typeface="Courier New"/>
                <a:sym typeface="Courier New"/>
              </a:rPr>
              <a:t>: </a:t>
            </a:r>
            <a:r>
              <a:rPr lang="en" sz="1100">
                <a:solidFill>
                  <a:srgbClr val="C41A16"/>
                </a:solidFill>
                <a:latin typeface="Courier New"/>
                <a:ea typeface="Courier New"/>
                <a:cs typeface="Courier New"/>
                <a:sym typeface="Courier New"/>
              </a:rPr>
              <a:t>"X"</a:t>
            </a: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r>
              <a:rPr lang="en" sz="1100">
                <a:solidFill>
                  <a:srgbClr val="AA0D91"/>
                </a:solidFill>
                <a:latin typeface="Courier New"/>
                <a:ea typeface="Courier New"/>
                <a:cs typeface="Courier New"/>
                <a:sym typeface="Courier New"/>
              </a:rPr>
              <a:t>if</a:t>
            </a: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unknownUnit</a:t>
            </a:r>
            <a:r>
              <a:rPr lang="en" sz="1100">
                <a:solidFill>
                  <a:srgbClr val="333333"/>
                </a:solidFill>
                <a:latin typeface="Courier New"/>
                <a:ea typeface="Courier New"/>
                <a:cs typeface="Courier New"/>
                <a:sym typeface="Courier New"/>
              </a:rPr>
              <a:t> == </a:t>
            </a:r>
            <a:r>
              <a:rPr lang="en" sz="1100">
                <a:solidFill>
                  <a:srgbClr val="AA0D91"/>
                </a:solidFill>
                <a:latin typeface="Courier New"/>
                <a:ea typeface="Courier New"/>
                <a:cs typeface="Courier New"/>
                <a:sym typeface="Courier New"/>
              </a:rPr>
              <a:t>nil</a:t>
            </a:r>
            <a:r>
              <a:rPr lang="en" sz="1100">
                <a:solidFill>
                  <a:srgbClr val="333333"/>
                </a:solidFill>
                <a:latin typeface="Courier New"/>
                <a:ea typeface="Courier New"/>
                <a:cs typeface="Courier New"/>
                <a:sym typeface="Courier New"/>
              </a:rPr>
              <a:t> {</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print</a:t>
            </a:r>
            <a:r>
              <a:rPr lang="en" sz="1100">
                <a:solidFill>
                  <a:srgbClr val="333333"/>
                </a:solidFill>
                <a:latin typeface="Courier New"/>
                <a:ea typeface="Courier New"/>
                <a:cs typeface="Courier New"/>
                <a:sym typeface="Courier New"/>
              </a:rPr>
              <a:t>(</a:t>
            </a:r>
            <a:r>
              <a:rPr lang="en" sz="1100">
                <a:solidFill>
                  <a:srgbClr val="C41A16"/>
                </a:solidFill>
                <a:latin typeface="Courier New"/>
                <a:ea typeface="Courier New"/>
                <a:cs typeface="Courier New"/>
                <a:sym typeface="Courier New"/>
              </a:rPr>
              <a:t>"This is not a defined temperature unit, so initialization failed."</a:t>
            </a: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r>
              <a:rPr lang="en" sz="1100">
                <a:solidFill>
                  <a:srgbClr val="007400"/>
                </a:solidFill>
                <a:latin typeface="Courier New"/>
                <a:ea typeface="Courier New"/>
                <a:cs typeface="Courier New"/>
                <a:sym typeface="Courier New"/>
              </a:rPr>
              <a:t>// Prints "This is not a defined temperature unit, so initialization failed."</a:t>
            </a:r>
            <a:endParaRPr sz="1100">
              <a:solidFill>
                <a:srgbClr val="333333"/>
              </a:solidFill>
              <a:latin typeface="Courier New"/>
              <a:ea typeface="Courier New"/>
              <a:cs typeface="Courier New"/>
              <a:sym typeface="Courier New"/>
            </a:endParaRPr>
          </a:p>
        </p:txBody>
      </p:sp>
    </p:spTree>
  </p:cSld>
  <p:clrMapOvr>
    <a:masterClrMapping/>
  </p:clrMapOvr>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27" name="Shape 1727"/>
        <p:cNvGrpSpPr/>
        <p:nvPr/>
      </p:nvGrpSpPr>
      <p:grpSpPr>
        <a:xfrm>
          <a:off x="0" y="0"/>
          <a:ext cx="0" cy="0"/>
          <a:chOff x="0" y="0"/>
          <a:chExt cx="0" cy="0"/>
        </a:xfrm>
      </p:grpSpPr>
      <p:sp>
        <p:nvSpPr>
          <p:cNvPr id="1728" name="Shape 17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729" name="Shape 1729"/>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Propagation of Initialization Failure</a:t>
            </a:r>
            <a:endParaRPr>
              <a:solidFill>
                <a:srgbClr val="333333"/>
              </a:solidFill>
            </a:endParaRPr>
          </a:p>
          <a:p>
            <a:pPr indent="0" lvl="0" marL="457200" marR="101600" rtl="0">
              <a:lnSpc>
                <a:spcPct val="100000"/>
              </a:lnSpc>
              <a:spcBef>
                <a:spcPts val="700"/>
              </a:spcBef>
              <a:spcAft>
                <a:spcPts val="0"/>
              </a:spcAft>
              <a:buNone/>
            </a:pPr>
            <a:r>
              <a:rPr lang="en" sz="1000">
                <a:solidFill>
                  <a:srgbClr val="AA0D91"/>
                </a:solidFill>
                <a:latin typeface="Courier New"/>
                <a:ea typeface="Courier New"/>
                <a:cs typeface="Courier New"/>
                <a:sym typeface="Courier New"/>
              </a:rPr>
              <a:t>class</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Product</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let</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name</a:t>
            </a:r>
            <a:r>
              <a:rPr lang="en" sz="1000">
                <a:solidFill>
                  <a:srgbClr val="333333"/>
                </a:solidFill>
                <a:latin typeface="Courier New"/>
                <a:ea typeface="Courier New"/>
                <a:cs typeface="Courier New"/>
                <a:sym typeface="Courier New"/>
              </a:rPr>
              <a:t>: </a:t>
            </a:r>
            <a:r>
              <a:rPr lang="en" sz="1000">
                <a:solidFill>
                  <a:srgbClr val="5C2699"/>
                </a:solidFill>
                <a:latin typeface="Courier New"/>
                <a:ea typeface="Courier New"/>
                <a:cs typeface="Courier New"/>
                <a:sym typeface="Courier New"/>
              </a:rPr>
              <a:t>String</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init</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name</a:t>
            </a:r>
            <a:r>
              <a:rPr lang="en" sz="1000">
                <a:solidFill>
                  <a:srgbClr val="333333"/>
                </a:solidFill>
                <a:latin typeface="Courier New"/>
                <a:ea typeface="Courier New"/>
                <a:cs typeface="Courier New"/>
                <a:sym typeface="Courier New"/>
              </a:rPr>
              <a:t>: </a:t>
            </a:r>
            <a:r>
              <a:rPr lang="en" sz="1000">
                <a:solidFill>
                  <a:srgbClr val="5C2699"/>
                </a:solidFill>
                <a:latin typeface="Courier New"/>
                <a:ea typeface="Courier New"/>
                <a:cs typeface="Courier New"/>
                <a:sym typeface="Courier New"/>
              </a:rPr>
              <a:t>String</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if</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name</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isEmpty</a:t>
            </a:r>
            <a:r>
              <a:rPr lang="en" sz="1000">
                <a:solidFill>
                  <a:srgbClr val="333333"/>
                </a:solidFill>
                <a:latin typeface="Courier New"/>
                <a:ea typeface="Courier New"/>
                <a:cs typeface="Courier New"/>
                <a:sym typeface="Courier New"/>
              </a:rPr>
              <a:t> { </a:t>
            </a:r>
            <a:r>
              <a:rPr lang="en" sz="1000">
                <a:solidFill>
                  <a:srgbClr val="AA0D91"/>
                </a:solidFill>
                <a:latin typeface="Courier New"/>
                <a:ea typeface="Courier New"/>
                <a:cs typeface="Courier New"/>
                <a:sym typeface="Courier New"/>
              </a:rPr>
              <a:t>return</a:t>
            </a: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nil</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self</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name</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name</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br>
              <a:rPr lang="en" sz="1000">
                <a:solidFill>
                  <a:srgbClr val="333333"/>
                </a:solidFill>
                <a:latin typeface="Courier New"/>
                <a:ea typeface="Courier New"/>
                <a:cs typeface="Courier New"/>
                <a:sym typeface="Courier New"/>
              </a:rPr>
            </a:br>
            <a:r>
              <a:rPr lang="en" sz="1000">
                <a:solidFill>
                  <a:srgbClr val="AA0D91"/>
                </a:solidFill>
                <a:latin typeface="Courier New"/>
                <a:ea typeface="Courier New"/>
                <a:cs typeface="Courier New"/>
                <a:sym typeface="Courier New"/>
              </a:rPr>
              <a:t>class</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CartItem</a:t>
            </a:r>
            <a:r>
              <a:rPr lang="en" sz="1000">
                <a:solidFill>
                  <a:srgbClr val="333333"/>
                </a:solidFill>
                <a:latin typeface="Courier New"/>
                <a:ea typeface="Courier New"/>
                <a:cs typeface="Courier New"/>
                <a:sym typeface="Courier New"/>
              </a:rPr>
              <a:t>: </a:t>
            </a:r>
            <a:r>
              <a:rPr lang="en" sz="1000">
                <a:solidFill>
                  <a:srgbClr val="5C2699"/>
                </a:solidFill>
                <a:latin typeface="Courier New"/>
                <a:ea typeface="Courier New"/>
                <a:cs typeface="Courier New"/>
                <a:sym typeface="Courier New"/>
              </a:rPr>
              <a:t>Product</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let</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quantity</a:t>
            </a:r>
            <a:r>
              <a:rPr lang="en" sz="1000">
                <a:solidFill>
                  <a:srgbClr val="333333"/>
                </a:solidFill>
                <a:latin typeface="Courier New"/>
                <a:ea typeface="Courier New"/>
                <a:cs typeface="Courier New"/>
                <a:sym typeface="Courier New"/>
              </a:rPr>
              <a:t>: </a:t>
            </a:r>
            <a:r>
              <a:rPr lang="en" sz="1000">
                <a:solidFill>
                  <a:srgbClr val="5C2699"/>
                </a:solidFill>
                <a:latin typeface="Courier New"/>
                <a:ea typeface="Courier New"/>
                <a:cs typeface="Courier New"/>
                <a:sym typeface="Courier New"/>
              </a:rPr>
              <a:t>Int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init</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name</a:t>
            </a:r>
            <a:r>
              <a:rPr lang="en" sz="1000">
                <a:solidFill>
                  <a:srgbClr val="333333"/>
                </a:solidFill>
                <a:latin typeface="Courier New"/>
                <a:ea typeface="Courier New"/>
                <a:cs typeface="Courier New"/>
                <a:sym typeface="Courier New"/>
              </a:rPr>
              <a:t>: </a:t>
            </a:r>
            <a:r>
              <a:rPr lang="en" sz="1000">
                <a:solidFill>
                  <a:srgbClr val="5C2699"/>
                </a:solidFill>
                <a:latin typeface="Courier New"/>
                <a:ea typeface="Courier New"/>
                <a:cs typeface="Courier New"/>
                <a:sym typeface="Courier New"/>
              </a:rPr>
              <a:t>String</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quantity</a:t>
            </a:r>
            <a:r>
              <a:rPr lang="en" sz="1000">
                <a:solidFill>
                  <a:srgbClr val="333333"/>
                </a:solidFill>
                <a:latin typeface="Courier New"/>
                <a:ea typeface="Courier New"/>
                <a:cs typeface="Courier New"/>
                <a:sym typeface="Courier New"/>
              </a:rPr>
              <a:t>: </a:t>
            </a:r>
            <a:r>
              <a:rPr lang="en" sz="1000">
                <a:solidFill>
                  <a:srgbClr val="5C2699"/>
                </a:solidFill>
                <a:latin typeface="Courier New"/>
                <a:ea typeface="Courier New"/>
                <a:cs typeface="Courier New"/>
                <a:sym typeface="Courier New"/>
              </a:rPr>
              <a:t>Int</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if</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quantity</a:t>
            </a:r>
            <a:r>
              <a:rPr lang="en" sz="1000">
                <a:solidFill>
                  <a:srgbClr val="333333"/>
                </a:solidFill>
                <a:latin typeface="Courier New"/>
                <a:ea typeface="Courier New"/>
                <a:cs typeface="Courier New"/>
                <a:sym typeface="Courier New"/>
              </a:rPr>
              <a:t> &lt; </a:t>
            </a:r>
            <a:r>
              <a:rPr lang="en" sz="1000">
                <a:solidFill>
                  <a:srgbClr val="1C00CF"/>
                </a:solidFill>
                <a:latin typeface="Courier New"/>
                <a:ea typeface="Courier New"/>
                <a:cs typeface="Courier New"/>
                <a:sym typeface="Courier New"/>
              </a:rPr>
              <a:t>1</a:t>
            </a:r>
            <a:r>
              <a:rPr lang="en" sz="1000">
                <a:solidFill>
                  <a:srgbClr val="333333"/>
                </a:solidFill>
                <a:latin typeface="Courier New"/>
                <a:ea typeface="Courier New"/>
                <a:cs typeface="Courier New"/>
                <a:sym typeface="Courier New"/>
              </a:rPr>
              <a:t> { </a:t>
            </a:r>
            <a:r>
              <a:rPr lang="en" sz="1000">
                <a:solidFill>
                  <a:srgbClr val="AA0D91"/>
                </a:solidFill>
                <a:latin typeface="Courier New"/>
                <a:ea typeface="Courier New"/>
                <a:cs typeface="Courier New"/>
                <a:sym typeface="Courier New"/>
              </a:rPr>
              <a:t>return</a:t>
            </a: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nil</a:t>
            </a: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self</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quantity</a:t>
            </a:r>
            <a:r>
              <a:rPr lang="en" sz="1000">
                <a:solidFill>
                  <a:srgbClr val="333333"/>
                </a:solidFill>
                <a:latin typeface="Courier New"/>
                <a:ea typeface="Courier New"/>
                <a:cs typeface="Courier New"/>
                <a:sym typeface="Courier New"/>
              </a:rPr>
              <a:t> = </a:t>
            </a:r>
            <a:r>
              <a:rPr lang="en" sz="1000">
                <a:solidFill>
                  <a:srgbClr val="3F6E74"/>
                </a:solidFill>
                <a:latin typeface="Courier New"/>
                <a:ea typeface="Courier New"/>
                <a:cs typeface="Courier New"/>
                <a:sym typeface="Courier New"/>
              </a:rPr>
              <a:t>quantity</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r>
              <a:rPr lang="en" sz="1000">
                <a:solidFill>
                  <a:srgbClr val="AA0D91"/>
                </a:solidFill>
                <a:latin typeface="Courier New"/>
                <a:ea typeface="Courier New"/>
                <a:cs typeface="Courier New"/>
                <a:sym typeface="Courier New"/>
              </a:rPr>
              <a:t>super</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init</a:t>
            </a:r>
            <a:r>
              <a:rPr lang="en" sz="1000">
                <a:solidFill>
                  <a:srgbClr val="333333"/>
                </a:solidFill>
                <a:latin typeface="Courier New"/>
                <a:ea typeface="Courier New"/>
                <a:cs typeface="Courier New"/>
                <a:sym typeface="Courier New"/>
              </a:rPr>
              <a:t>(</a:t>
            </a:r>
            <a:r>
              <a:rPr lang="en" sz="1000">
                <a:solidFill>
                  <a:srgbClr val="3F6E74"/>
                </a:solidFill>
                <a:latin typeface="Courier New"/>
                <a:ea typeface="Courier New"/>
                <a:cs typeface="Courier New"/>
                <a:sym typeface="Courier New"/>
              </a:rPr>
              <a:t>name</a:t>
            </a:r>
            <a:r>
              <a:rPr lang="en" sz="1000">
                <a:solidFill>
                  <a:srgbClr val="333333"/>
                </a:solidFill>
                <a:latin typeface="Courier New"/>
                <a:ea typeface="Courier New"/>
                <a:cs typeface="Courier New"/>
                <a:sym typeface="Courier New"/>
              </a:rPr>
              <a:t>: </a:t>
            </a:r>
            <a:r>
              <a:rPr lang="en" sz="1000">
                <a:solidFill>
                  <a:srgbClr val="3F6E74"/>
                </a:solidFill>
                <a:latin typeface="Courier New"/>
                <a:ea typeface="Courier New"/>
                <a:cs typeface="Courier New"/>
                <a:sym typeface="Courier New"/>
              </a:rPr>
              <a:t>name</a:t>
            </a:r>
            <a:r>
              <a:rPr lang="en" sz="1000">
                <a:solidFill>
                  <a:srgbClr val="333333"/>
                </a:solidFill>
                <a:latin typeface="Courier New"/>
                <a:ea typeface="Courier New"/>
                <a:cs typeface="Courier New"/>
                <a:sym typeface="Courier New"/>
              </a:rPr>
              <a:t>)</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   }</a:t>
            </a:r>
            <a:br>
              <a:rPr lang="en" sz="1000">
                <a:solidFill>
                  <a:srgbClr val="333333"/>
                </a:solidFill>
                <a:latin typeface="Courier New"/>
                <a:ea typeface="Courier New"/>
                <a:cs typeface="Courier New"/>
                <a:sym typeface="Courier New"/>
              </a:rPr>
            </a:b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p:txBody>
      </p:sp>
    </p:spTree>
  </p:cSld>
  <p:clrMapOvr>
    <a:masterClrMapping/>
  </p:clrMapOvr>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33" name="Shape 1733"/>
        <p:cNvGrpSpPr/>
        <p:nvPr/>
      </p:nvGrpSpPr>
      <p:grpSpPr>
        <a:xfrm>
          <a:off x="0" y="0"/>
          <a:ext cx="0" cy="0"/>
          <a:chOff x="0" y="0"/>
          <a:chExt cx="0" cy="0"/>
        </a:xfrm>
      </p:grpSpPr>
      <p:sp>
        <p:nvSpPr>
          <p:cNvPr id="1734" name="Shape 17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735" name="Shape 1735"/>
          <p:cNvSpPr txBox="1"/>
          <p:nvPr>
            <p:ph idx="1" type="body"/>
          </p:nvPr>
        </p:nvSpPr>
        <p:spPr>
          <a:xfrm>
            <a:off x="729450" y="1318650"/>
            <a:ext cx="7688700" cy="35976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twoSocks</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CartItem</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"sock"</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quantity</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"Item: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twoSocks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quantity: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twoSocks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quantity</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"Item: sock, quantity: 2"</a:t>
            </a:r>
            <a:endParaRPr sz="1200">
              <a:solidFill>
                <a:srgbClr val="007400"/>
              </a:solidFill>
              <a:latin typeface="Courier New"/>
              <a:ea typeface="Courier New"/>
              <a:cs typeface="Courier New"/>
              <a:sym typeface="Courier New"/>
            </a:endParaRPr>
          </a:p>
          <a:p>
            <a:pPr indent="0" lvl="0" marL="4572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zeroShirts</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CartItem</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"shirt"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quantity</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"Item: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zeroShirts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quantity: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zeroShirts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quantity</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else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"Unable to initialize zero shirts"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"Unable to initialize zero shirts"</a:t>
            </a:r>
            <a:endParaRPr sz="1200">
              <a:solidFill>
                <a:srgbClr val="007400"/>
              </a:solidFill>
              <a:latin typeface="Courier New"/>
              <a:ea typeface="Courier New"/>
              <a:cs typeface="Courier New"/>
              <a:sym typeface="Courier New"/>
            </a:endParaRPr>
          </a:p>
          <a:p>
            <a:pPr indent="0" lvl="0" marL="4572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800"/>
              </a:spcBef>
              <a:spcAft>
                <a:spcPts val="1600"/>
              </a:spcAft>
              <a:buNone/>
            </a:pPr>
            <a:r>
              <a:rPr lang="en" sz="1200">
                <a:solidFill>
                  <a:srgbClr val="AA0D91"/>
                </a:solidFill>
                <a:highlight>
                  <a:srgbClr val="FFFFFF"/>
                </a:highlight>
                <a:latin typeface="Courier New"/>
                <a:ea typeface="Courier New"/>
                <a:cs typeface="Courier New"/>
                <a:sym typeface="Courier New"/>
              </a:rPr>
              <a:t>if</a:t>
            </a: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let</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oneUnnamed</a:t>
            </a:r>
            <a:r>
              <a:rPr lang="en" sz="1200">
                <a:solidFill>
                  <a:srgbClr val="333333"/>
                </a:solidFill>
                <a:highlight>
                  <a:srgbClr val="FFFFFF"/>
                </a:highlight>
                <a:latin typeface="Courier New"/>
                <a:ea typeface="Courier New"/>
                <a:cs typeface="Courier New"/>
                <a:sym typeface="Courier New"/>
              </a:rPr>
              <a:t> = </a:t>
            </a:r>
            <a:r>
              <a:rPr lang="en" sz="1200">
                <a:solidFill>
                  <a:srgbClr val="3F6E74"/>
                </a:solidFill>
                <a:highlight>
                  <a:srgbClr val="FFFFFF"/>
                </a:highlight>
                <a:latin typeface="Courier New"/>
                <a:ea typeface="Courier New"/>
                <a:cs typeface="Courier New"/>
                <a:sym typeface="Courier New"/>
              </a:rPr>
              <a:t>CartItem</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name</a:t>
            </a:r>
            <a:r>
              <a:rPr lang="en" sz="1200">
                <a:solidFill>
                  <a:srgbClr val="333333"/>
                </a:solidFill>
                <a:highlight>
                  <a:srgbClr val="FFFFFF"/>
                </a:highlight>
                <a:latin typeface="Courier New"/>
                <a:ea typeface="Courier New"/>
                <a:cs typeface="Courier New"/>
                <a:sym typeface="Courier New"/>
              </a:rPr>
              <a:t>: </a:t>
            </a:r>
            <a:r>
              <a:rPr lang="en" sz="1200">
                <a:solidFill>
                  <a:srgbClr val="C41A16"/>
                </a:solidFill>
                <a:highlight>
                  <a:srgbClr val="FFFFFF"/>
                </a:highlight>
                <a:latin typeface="Courier New"/>
                <a:ea typeface="Courier New"/>
                <a:cs typeface="Courier New"/>
                <a:sym typeface="Courier New"/>
              </a:rPr>
              <a:t>""</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quantity</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1</a:t>
            </a:r>
            <a:r>
              <a:rPr lang="en" sz="1200">
                <a:solidFill>
                  <a:srgbClr val="333333"/>
                </a:solidFill>
                <a:highlight>
                  <a:srgbClr val="FFFFFF"/>
                </a:highlight>
                <a:latin typeface="Courier New"/>
                <a:ea typeface="Courier New"/>
                <a:cs typeface="Courier New"/>
                <a:sym typeface="Courier New"/>
              </a:rPr>
              <a:t>) {</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print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"Item: </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oneUnnamed</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name</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 quantity: </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oneUnnamed</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quantity</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else</a:t>
            </a:r>
            <a:r>
              <a:rPr lang="en" sz="1200">
                <a:solidFill>
                  <a:srgbClr val="333333"/>
                </a:solidFill>
                <a:highlight>
                  <a:srgbClr val="FFFFFF"/>
                </a:highlight>
                <a:latin typeface="Courier New"/>
                <a:ea typeface="Courier New"/>
                <a:cs typeface="Courier New"/>
                <a:sym typeface="Courier New"/>
              </a:rPr>
              <a:t> {</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print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"Unable to initialize one unnamed product"</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007400"/>
                </a:solidFill>
                <a:highlight>
                  <a:srgbClr val="FFFFFF"/>
                </a:highlight>
                <a:latin typeface="Courier New"/>
                <a:ea typeface="Courier New"/>
                <a:cs typeface="Courier New"/>
                <a:sym typeface="Courier New"/>
              </a:rPr>
              <a:t>// Prints "Unable to initialize one unnamed product"</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2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39" name="Shape 1739"/>
        <p:cNvGrpSpPr/>
        <p:nvPr/>
      </p:nvGrpSpPr>
      <p:grpSpPr>
        <a:xfrm>
          <a:off x="0" y="0"/>
          <a:ext cx="0" cy="0"/>
          <a:chOff x="0" y="0"/>
          <a:chExt cx="0" cy="0"/>
        </a:xfrm>
      </p:grpSpPr>
      <p:sp>
        <p:nvSpPr>
          <p:cNvPr id="1740" name="Shape 17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741" name="Shape 174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Overriding a Failable Initializer</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Document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this initializer creates a document with a nil name value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this initializer creates a document with a nonempty name value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isEmpty</a:t>
            </a:r>
            <a:r>
              <a:rPr lang="en" sz="1200">
                <a:solidFill>
                  <a:srgbClr val="333333"/>
                </a:solidFill>
                <a:latin typeface="Courier New"/>
                <a:ea typeface="Courier New"/>
                <a:cs typeface="Courier New"/>
                <a:sym typeface="Courier New"/>
              </a:rPr>
              <a:t> {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nil</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self</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name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2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45" name="Shape 1745"/>
        <p:cNvGrpSpPr/>
        <p:nvPr/>
      </p:nvGrpSpPr>
      <p:grpSpPr>
        <a:xfrm>
          <a:off x="0" y="0"/>
          <a:ext cx="0" cy="0"/>
          <a:chOff x="0" y="0"/>
          <a:chExt cx="0" cy="0"/>
        </a:xfrm>
      </p:grpSpPr>
      <p:sp>
        <p:nvSpPr>
          <p:cNvPr id="1746" name="Shape 17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747" name="Shape 1747"/>
          <p:cNvSpPr txBox="1"/>
          <p:nvPr>
            <p:ph idx="1" type="body"/>
          </p:nvPr>
        </p:nvSpPr>
        <p:spPr>
          <a:xfrm>
            <a:off x="729450" y="1267775"/>
            <a:ext cx="7688700" cy="36486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800"/>
              </a:spcBef>
              <a:spcAft>
                <a:spcPts val="0"/>
              </a:spcAft>
              <a:buNone/>
            </a:pPr>
            <a:r>
              <a:rPr lang="en" sz="1100">
                <a:solidFill>
                  <a:srgbClr val="AA0D91"/>
                </a:solidFill>
                <a:highlight>
                  <a:srgbClr val="FFFFFF"/>
                </a:highlight>
                <a:latin typeface="Courier New"/>
                <a:ea typeface="Courier New"/>
                <a:cs typeface="Courier New"/>
                <a:sym typeface="Courier New"/>
              </a:rPr>
              <a:t>class</a:t>
            </a: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AutomaticallyNamedDocument</a:t>
            </a:r>
            <a:r>
              <a:rPr lang="en" sz="1100">
                <a:solidFill>
                  <a:srgbClr val="333333"/>
                </a:solidFill>
                <a:highlight>
                  <a:srgbClr val="FFFFFF"/>
                </a:highlight>
                <a:latin typeface="Courier New"/>
                <a:ea typeface="Courier New"/>
                <a:cs typeface="Courier New"/>
                <a:sym typeface="Courier New"/>
              </a:rPr>
              <a:t>: </a:t>
            </a:r>
            <a:r>
              <a:rPr lang="en" sz="1100">
                <a:solidFill>
                  <a:srgbClr val="5C2699"/>
                </a:solidFill>
                <a:highlight>
                  <a:srgbClr val="FFFFFF"/>
                </a:highlight>
                <a:latin typeface="Courier New"/>
                <a:ea typeface="Courier New"/>
                <a:cs typeface="Courier New"/>
                <a:sym typeface="Courier New"/>
              </a:rPr>
              <a:t>Document</a:t>
            </a:r>
            <a:r>
              <a:rPr lang="en" sz="1100">
                <a:solidFill>
                  <a:srgbClr val="333333"/>
                </a:solidFill>
                <a:highlight>
                  <a:srgbClr val="FFFFFF"/>
                </a:highlight>
                <a:latin typeface="Courier New"/>
                <a:ea typeface="Courier New"/>
                <a:cs typeface="Courier New"/>
                <a:sym typeface="Courier New"/>
              </a:rPr>
              <a:t> {</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override</a:t>
            </a: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init</a:t>
            </a:r>
            <a:r>
              <a:rPr lang="en" sz="1100">
                <a:solidFill>
                  <a:srgbClr val="333333"/>
                </a:solidFill>
                <a:highlight>
                  <a:srgbClr val="FFFFFF"/>
                </a:highlight>
                <a:latin typeface="Courier New"/>
                <a:ea typeface="Courier New"/>
                <a:cs typeface="Courier New"/>
                <a:sym typeface="Courier New"/>
              </a:rPr>
              <a:t>() {</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super</a:t>
            </a:r>
            <a:r>
              <a:rPr lang="en" sz="1100">
                <a:solidFill>
                  <a:srgbClr val="333333"/>
                </a:solidFill>
                <a:highlight>
                  <a:srgbClr val="FFFFFF"/>
                </a:highlight>
                <a:latin typeface="Courier New"/>
                <a:ea typeface="Courier New"/>
                <a:cs typeface="Courier New"/>
                <a:sym typeface="Courier New"/>
              </a:rPr>
              <a:t>.</a:t>
            </a:r>
            <a:r>
              <a:rPr lang="en" sz="1100">
                <a:solidFill>
                  <a:srgbClr val="3F6E74"/>
                </a:solidFill>
                <a:highlight>
                  <a:srgbClr val="FFFFFF"/>
                </a:highlight>
                <a:latin typeface="Courier New"/>
                <a:ea typeface="Courier New"/>
                <a:cs typeface="Courier New"/>
                <a:sym typeface="Courier New"/>
              </a:rPr>
              <a:t>init</a:t>
            </a:r>
            <a:r>
              <a:rPr lang="en" sz="1100">
                <a:solidFill>
                  <a:srgbClr val="333333"/>
                </a:solidFill>
                <a:highlight>
                  <a:srgbClr val="FFFFFF"/>
                </a:highlight>
                <a:latin typeface="Courier New"/>
                <a:ea typeface="Courier New"/>
                <a:cs typeface="Courier New"/>
                <a:sym typeface="Courier New"/>
              </a:rPr>
              <a:t>()</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self</a:t>
            </a:r>
            <a:r>
              <a:rPr lang="en" sz="1100">
                <a:solidFill>
                  <a:srgbClr val="333333"/>
                </a:solidFill>
                <a:highlight>
                  <a:srgbClr val="FFFFFF"/>
                </a:highlight>
                <a:latin typeface="Courier New"/>
                <a:ea typeface="Courier New"/>
                <a:cs typeface="Courier New"/>
                <a:sym typeface="Courier New"/>
              </a:rPr>
              <a:t>.</a:t>
            </a:r>
            <a:r>
              <a:rPr lang="en" sz="1100">
                <a:solidFill>
                  <a:srgbClr val="3F6E74"/>
                </a:solidFill>
                <a:highlight>
                  <a:srgbClr val="FFFFFF"/>
                </a:highlight>
                <a:latin typeface="Courier New"/>
                <a:ea typeface="Courier New"/>
                <a:cs typeface="Courier New"/>
                <a:sym typeface="Courier New"/>
              </a:rPr>
              <a:t>name</a:t>
            </a:r>
            <a:r>
              <a:rPr lang="en" sz="1100">
                <a:solidFill>
                  <a:srgbClr val="333333"/>
                </a:solidFill>
                <a:highlight>
                  <a:srgbClr val="FFFFFF"/>
                </a:highlight>
                <a:latin typeface="Courier New"/>
                <a:ea typeface="Courier New"/>
                <a:cs typeface="Courier New"/>
                <a:sym typeface="Courier New"/>
              </a:rPr>
              <a:t> = </a:t>
            </a:r>
            <a:r>
              <a:rPr lang="en" sz="1100">
                <a:solidFill>
                  <a:srgbClr val="C41A16"/>
                </a:solidFill>
                <a:highlight>
                  <a:srgbClr val="FFFFFF"/>
                </a:highlight>
                <a:latin typeface="Courier New"/>
                <a:ea typeface="Courier New"/>
                <a:cs typeface="Courier New"/>
                <a:sym typeface="Courier New"/>
              </a:rPr>
              <a:t>"[Untitled]"</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override</a:t>
            </a: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init</a:t>
            </a:r>
            <a:r>
              <a:rPr lang="en" sz="1100">
                <a:solidFill>
                  <a:srgbClr val="333333"/>
                </a:solidFill>
                <a:highlight>
                  <a:srgbClr val="FFFFFF"/>
                </a:highlight>
                <a:latin typeface="Courier New"/>
                <a:ea typeface="Courier New"/>
                <a:cs typeface="Courier New"/>
                <a:sym typeface="Courier New"/>
              </a:rPr>
              <a:t>(</a:t>
            </a:r>
            <a:r>
              <a:rPr lang="en" sz="1100">
                <a:solidFill>
                  <a:srgbClr val="3F6E74"/>
                </a:solidFill>
                <a:highlight>
                  <a:srgbClr val="FFFFFF"/>
                </a:highlight>
                <a:latin typeface="Courier New"/>
                <a:ea typeface="Courier New"/>
                <a:cs typeface="Courier New"/>
                <a:sym typeface="Courier New"/>
              </a:rPr>
              <a:t>name</a:t>
            </a:r>
            <a:r>
              <a:rPr lang="en" sz="1100">
                <a:solidFill>
                  <a:srgbClr val="333333"/>
                </a:solidFill>
                <a:highlight>
                  <a:srgbClr val="FFFFFF"/>
                </a:highlight>
                <a:latin typeface="Courier New"/>
                <a:ea typeface="Courier New"/>
                <a:cs typeface="Courier New"/>
                <a:sym typeface="Courier New"/>
              </a:rPr>
              <a:t>: </a:t>
            </a:r>
            <a:r>
              <a:rPr lang="en" sz="1100">
                <a:solidFill>
                  <a:srgbClr val="5C2699"/>
                </a:solidFill>
                <a:highlight>
                  <a:srgbClr val="FFFFFF"/>
                </a:highlight>
                <a:latin typeface="Courier New"/>
                <a:ea typeface="Courier New"/>
                <a:cs typeface="Courier New"/>
                <a:sym typeface="Courier New"/>
              </a:rPr>
              <a:t>String</a:t>
            </a:r>
            <a:r>
              <a:rPr lang="en" sz="1100">
                <a:solidFill>
                  <a:srgbClr val="333333"/>
                </a:solidFill>
                <a:highlight>
                  <a:srgbClr val="FFFFFF"/>
                </a:highlight>
                <a:latin typeface="Courier New"/>
                <a:ea typeface="Courier New"/>
                <a:cs typeface="Courier New"/>
                <a:sym typeface="Courier New"/>
              </a:rPr>
              <a:t>) {</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super</a:t>
            </a:r>
            <a:r>
              <a:rPr lang="en" sz="1100">
                <a:solidFill>
                  <a:srgbClr val="333333"/>
                </a:solidFill>
                <a:highlight>
                  <a:srgbClr val="FFFFFF"/>
                </a:highlight>
                <a:latin typeface="Courier New"/>
                <a:ea typeface="Courier New"/>
                <a:cs typeface="Courier New"/>
                <a:sym typeface="Courier New"/>
              </a:rPr>
              <a:t>.</a:t>
            </a:r>
            <a:r>
              <a:rPr lang="en" sz="1100">
                <a:solidFill>
                  <a:srgbClr val="3F6E74"/>
                </a:solidFill>
                <a:highlight>
                  <a:srgbClr val="FFFFFF"/>
                </a:highlight>
                <a:latin typeface="Courier New"/>
                <a:ea typeface="Courier New"/>
                <a:cs typeface="Courier New"/>
                <a:sym typeface="Courier New"/>
              </a:rPr>
              <a:t>init</a:t>
            </a:r>
            <a:r>
              <a:rPr lang="en" sz="1100">
                <a:solidFill>
                  <a:srgbClr val="333333"/>
                </a:solidFill>
                <a:highlight>
                  <a:srgbClr val="FFFFFF"/>
                </a:highlight>
                <a:latin typeface="Courier New"/>
                <a:ea typeface="Courier New"/>
                <a:cs typeface="Courier New"/>
                <a:sym typeface="Courier New"/>
              </a:rPr>
              <a:t>()</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if</a:t>
            </a: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name</a:t>
            </a:r>
            <a:r>
              <a:rPr lang="en" sz="1100">
                <a:solidFill>
                  <a:srgbClr val="333333"/>
                </a:solidFill>
                <a:highlight>
                  <a:srgbClr val="FFFFFF"/>
                </a:highlight>
                <a:latin typeface="Courier New"/>
                <a:ea typeface="Courier New"/>
                <a:cs typeface="Courier New"/>
                <a:sym typeface="Courier New"/>
              </a:rPr>
              <a:t>.</a:t>
            </a:r>
            <a:r>
              <a:rPr lang="en" sz="1100">
                <a:solidFill>
                  <a:srgbClr val="3F6E74"/>
                </a:solidFill>
                <a:highlight>
                  <a:srgbClr val="FFFFFF"/>
                </a:highlight>
                <a:latin typeface="Courier New"/>
                <a:ea typeface="Courier New"/>
                <a:cs typeface="Courier New"/>
                <a:sym typeface="Courier New"/>
              </a:rPr>
              <a:t>isEmpty</a:t>
            </a:r>
            <a:r>
              <a:rPr lang="en" sz="1100">
                <a:solidFill>
                  <a:srgbClr val="333333"/>
                </a:solidFill>
                <a:highlight>
                  <a:srgbClr val="FFFFFF"/>
                </a:highlight>
                <a:latin typeface="Courier New"/>
                <a:ea typeface="Courier New"/>
                <a:cs typeface="Courier New"/>
                <a:sym typeface="Courier New"/>
              </a:rPr>
              <a:t> {</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self</a:t>
            </a:r>
            <a:r>
              <a:rPr lang="en" sz="1100">
                <a:solidFill>
                  <a:srgbClr val="333333"/>
                </a:solidFill>
                <a:highlight>
                  <a:srgbClr val="FFFFFF"/>
                </a:highlight>
                <a:latin typeface="Courier New"/>
                <a:ea typeface="Courier New"/>
                <a:cs typeface="Courier New"/>
                <a:sym typeface="Courier New"/>
              </a:rPr>
              <a:t>.</a:t>
            </a:r>
            <a:r>
              <a:rPr lang="en" sz="1100">
                <a:solidFill>
                  <a:srgbClr val="3F6E74"/>
                </a:solidFill>
                <a:highlight>
                  <a:srgbClr val="FFFFFF"/>
                </a:highlight>
                <a:latin typeface="Courier New"/>
                <a:ea typeface="Courier New"/>
                <a:cs typeface="Courier New"/>
                <a:sym typeface="Courier New"/>
              </a:rPr>
              <a:t>name</a:t>
            </a:r>
            <a:r>
              <a:rPr lang="en" sz="1100">
                <a:solidFill>
                  <a:srgbClr val="333333"/>
                </a:solidFill>
                <a:highlight>
                  <a:srgbClr val="FFFFFF"/>
                </a:highlight>
                <a:latin typeface="Courier New"/>
                <a:ea typeface="Courier New"/>
                <a:cs typeface="Courier New"/>
                <a:sym typeface="Courier New"/>
              </a:rPr>
              <a:t> = </a:t>
            </a:r>
            <a:r>
              <a:rPr lang="en" sz="1100">
                <a:solidFill>
                  <a:srgbClr val="C41A16"/>
                </a:solidFill>
                <a:highlight>
                  <a:srgbClr val="FFFFFF"/>
                </a:highlight>
                <a:latin typeface="Courier New"/>
                <a:ea typeface="Courier New"/>
                <a:cs typeface="Courier New"/>
                <a:sym typeface="Courier New"/>
              </a:rPr>
              <a:t>"[Untitled]"</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 </a:t>
            </a:r>
            <a:r>
              <a:rPr lang="en" sz="1100">
                <a:solidFill>
                  <a:srgbClr val="AA0D91"/>
                </a:solidFill>
                <a:highlight>
                  <a:srgbClr val="FFFFFF"/>
                </a:highlight>
                <a:latin typeface="Courier New"/>
                <a:ea typeface="Courier New"/>
                <a:cs typeface="Courier New"/>
                <a:sym typeface="Courier New"/>
              </a:rPr>
              <a:t>else</a:t>
            </a:r>
            <a:r>
              <a:rPr lang="en" sz="1100">
                <a:solidFill>
                  <a:srgbClr val="333333"/>
                </a:solidFill>
                <a:highlight>
                  <a:srgbClr val="FFFFFF"/>
                </a:highlight>
                <a:latin typeface="Courier New"/>
                <a:ea typeface="Courier New"/>
                <a:cs typeface="Courier New"/>
                <a:sym typeface="Courier New"/>
              </a:rPr>
              <a:t> {</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r>
              <a:rPr lang="en" sz="1100">
                <a:solidFill>
                  <a:srgbClr val="AA0D91"/>
                </a:solidFill>
                <a:highlight>
                  <a:srgbClr val="FFFFFF"/>
                </a:highlight>
                <a:latin typeface="Courier New"/>
                <a:ea typeface="Courier New"/>
                <a:cs typeface="Courier New"/>
                <a:sym typeface="Courier New"/>
              </a:rPr>
              <a:t>self</a:t>
            </a:r>
            <a:r>
              <a:rPr lang="en" sz="1100">
                <a:solidFill>
                  <a:srgbClr val="333333"/>
                </a:solidFill>
                <a:highlight>
                  <a:srgbClr val="FFFFFF"/>
                </a:highlight>
                <a:latin typeface="Courier New"/>
                <a:ea typeface="Courier New"/>
                <a:cs typeface="Courier New"/>
                <a:sym typeface="Courier New"/>
              </a:rPr>
              <a:t>.</a:t>
            </a:r>
            <a:r>
              <a:rPr lang="en" sz="1100">
                <a:solidFill>
                  <a:srgbClr val="3F6E74"/>
                </a:solidFill>
                <a:highlight>
                  <a:srgbClr val="FFFFFF"/>
                </a:highlight>
                <a:latin typeface="Courier New"/>
                <a:ea typeface="Courier New"/>
                <a:cs typeface="Courier New"/>
                <a:sym typeface="Courier New"/>
              </a:rPr>
              <a:t>name</a:t>
            </a:r>
            <a:r>
              <a:rPr lang="en" sz="1100">
                <a:solidFill>
                  <a:srgbClr val="333333"/>
                </a:solidFill>
                <a:highlight>
                  <a:srgbClr val="FFFFFF"/>
                </a:highlight>
                <a:latin typeface="Courier New"/>
                <a:ea typeface="Courier New"/>
                <a:cs typeface="Courier New"/>
                <a:sym typeface="Courier New"/>
              </a:rPr>
              <a:t> = </a:t>
            </a:r>
            <a:r>
              <a:rPr lang="en" sz="1100">
                <a:solidFill>
                  <a:srgbClr val="3F6E74"/>
                </a:solidFill>
                <a:highlight>
                  <a:srgbClr val="FFFFFF"/>
                </a:highlight>
                <a:latin typeface="Courier New"/>
                <a:ea typeface="Courier New"/>
                <a:cs typeface="Courier New"/>
                <a:sym typeface="Courier New"/>
              </a:rPr>
              <a:t>name</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   }</a:t>
            </a:r>
            <a:br>
              <a:rPr lang="en" sz="1100">
                <a:solidFill>
                  <a:srgbClr val="333333"/>
                </a:solidFill>
                <a:highlight>
                  <a:srgbClr val="FFFFFF"/>
                </a:highlight>
                <a:latin typeface="Courier New"/>
                <a:ea typeface="Courier New"/>
                <a:cs typeface="Courier New"/>
                <a:sym typeface="Courier New"/>
              </a:rPr>
            </a:br>
            <a:r>
              <a:rPr lang="en" sz="1100">
                <a:solidFill>
                  <a:srgbClr val="333333"/>
                </a:solidFill>
                <a:highlight>
                  <a:srgbClr val="FFFFFF"/>
                </a:highlight>
                <a:latin typeface="Courier New"/>
                <a:ea typeface="Courier New"/>
                <a:cs typeface="Courier New"/>
                <a:sym typeface="Courier New"/>
              </a:rPr>
              <a:t>}</a:t>
            </a:r>
            <a:endParaRPr sz="1100">
              <a:solidFill>
                <a:srgbClr val="333333"/>
              </a:solidFill>
              <a:highlight>
                <a:srgbClr val="FFFFFF"/>
              </a:highlight>
              <a:latin typeface="Courier New"/>
              <a:ea typeface="Courier New"/>
              <a:cs typeface="Courier New"/>
              <a:sym typeface="Courier New"/>
            </a:endParaRPr>
          </a:p>
          <a:p>
            <a:pPr indent="0" lvl="0" marL="457200" marR="101600" rtl="0">
              <a:lnSpc>
                <a:spcPct val="100000"/>
              </a:lnSpc>
              <a:spcBef>
                <a:spcPts val="1600"/>
              </a:spcBef>
              <a:spcAft>
                <a:spcPts val="1600"/>
              </a:spcAft>
              <a:buNone/>
            </a:pPr>
            <a:r>
              <a:rPr lang="en" sz="1100">
                <a:solidFill>
                  <a:srgbClr val="AA0D91"/>
                </a:solidFill>
                <a:latin typeface="Courier New"/>
                <a:ea typeface="Courier New"/>
                <a:cs typeface="Courier New"/>
                <a:sym typeface="Courier New"/>
              </a:rPr>
              <a:t>class</a:t>
            </a:r>
            <a:r>
              <a:rPr lang="en" sz="1100">
                <a:solidFill>
                  <a:srgbClr val="333333"/>
                </a:solidFill>
                <a:latin typeface="Courier New"/>
                <a:ea typeface="Courier New"/>
                <a:cs typeface="Courier New"/>
                <a:sym typeface="Courier New"/>
              </a:rPr>
              <a:t> </a:t>
            </a:r>
            <a:r>
              <a:rPr lang="en" sz="1100">
                <a:solidFill>
                  <a:srgbClr val="3F6E74"/>
                </a:solidFill>
                <a:latin typeface="Courier New"/>
                <a:ea typeface="Courier New"/>
                <a:cs typeface="Courier New"/>
                <a:sym typeface="Courier New"/>
              </a:rPr>
              <a:t>UntitledDocument</a:t>
            </a:r>
            <a:r>
              <a:rPr lang="en" sz="1100">
                <a:solidFill>
                  <a:srgbClr val="333333"/>
                </a:solidFill>
                <a:latin typeface="Courier New"/>
                <a:ea typeface="Courier New"/>
                <a:cs typeface="Courier New"/>
                <a:sym typeface="Courier New"/>
              </a:rPr>
              <a:t>: </a:t>
            </a:r>
            <a:r>
              <a:rPr lang="en" sz="1100">
                <a:solidFill>
                  <a:srgbClr val="5C2699"/>
                </a:solidFill>
                <a:latin typeface="Courier New"/>
                <a:ea typeface="Courier New"/>
                <a:cs typeface="Courier New"/>
                <a:sym typeface="Courier New"/>
              </a:rPr>
              <a:t>Document</a:t>
            </a:r>
            <a:r>
              <a:rPr lang="en" sz="1100">
                <a:solidFill>
                  <a:srgbClr val="333333"/>
                </a:solidFill>
                <a:latin typeface="Courier New"/>
                <a:ea typeface="Courier New"/>
                <a:cs typeface="Courier New"/>
                <a:sym typeface="Courier New"/>
              </a:rPr>
              <a:t> {</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   </a:t>
            </a:r>
            <a:r>
              <a:rPr lang="en" sz="1100">
                <a:solidFill>
                  <a:srgbClr val="AA0D91"/>
                </a:solidFill>
                <a:latin typeface="Courier New"/>
                <a:ea typeface="Courier New"/>
                <a:cs typeface="Courier New"/>
                <a:sym typeface="Courier New"/>
              </a:rPr>
              <a:t>override</a:t>
            </a:r>
            <a:r>
              <a:rPr lang="en" sz="1100">
                <a:solidFill>
                  <a:srgbClr val="333333"/>
                </a:solidFill>
                <a:latin typeface="Courier New"/>
                <a:ea typeface="Courier New"/>
                <a:cs typeface="Courier New"/>
                <a:sym typeface="Courier New"/>
              </a:rPr>
              <a:t> </a:t>
            </a:r>
            <a:r>
              <a:rPr lang="en" sz="1100">
                <a:solidFill>
                  <a:srgbClr val="AA0D91"/>
                </a:solidFill>
                <a:latin typeface="Courier New"/>
                <a:ea typeface="Courier New"/>
                <a:cs typeface="Courier New"/>
                <a:sym typeface="Courier New"/>
              </a:rPr>
              <a:t>init</a:t>
            </a:r>
            <a:r>
              <a:rPr lang="en" sz="1100">
                <a:solidFill>
                  <a:srgbClr val="333333"/>
                </a:solidFill>
                <a:latin typeface="Courier New"/>
                <a:ea typeface="Courier New"/>
                <a:cs typeface="Courier New"/>
                <a:sym typeface="Courier New"/>
              </a:rPr>
              <a:t>() {</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       </a:t>
            </a:r>
            <a:r>
              <a:rPr lang="en" sz="1100">
                <a:solidFill>
                  <a:srgbClr val="AA0D91"/>
                </a:solidFill>
                <a:latin typeface="Courier New"/>
                <a:ea typeface="Courier New"/>
                <a:cs typeface="Courier New"/>
                <a:sym typeface="Courier New"/>
              </a:rPr>
              <a:t>super</a:t>
            </a:r>
            <a:r>
              <a:rPr lang="en" sz="1100">
                <a:solidFill>
                  <a:srgbClr val="333333"/>
                </a:solidFill>
                <a:latin typeface="Courier New"/>
                <a:ea typeface="Courier New"/>
                <a:cs typeface="Courier New"/>
                <a:sym typeface="Courier New"/>
              </a:rPr>
              <a:t>.</a:t>
            </a:r>
            <a:r>
              <a:rPr lang="en" sz="1100">
                <a:solidFill>
                  <a:srgbClr val="3F6E74"/>
                </a:solidFill>
                <a:latin typeface="Courier New"/>
                <a:ea typeface="Courier New"/>
                <a:cs typeface="Courier New"/>
                <a:sym typeface="Courier New"/>
              </a:rPr>
              <a:t>init</a:t>
            </a:r>
            <a:r>
              <a:rPr lang="en" sz="1100">
                <a:solidFill>
                  <a:srgbClr val="333333"/>
                </a:solidFill>
                <a:latin typeface="Courier New"/>
                <a:ea typeface="Courier New"/>
                <a:cs typeface="Courier New"/>
                <a:sym typeface="Courier New"/>
              </a:rPr>
              <a:t>(</a:t>
            </a:r>
            <a:r>
              <a:rPr lang="en" sz="1100">
                <a:solidFill>
                  <a:srgbClr val="3F6E74"/>
                </a:solidFill>
                <a:latin typeface="Courier New"/>
                <a:ea typeface="Courier New"/>
                <a:cs typeface="Courier New"/>
                <a:sym typeface="Courier New"/>
              </a:rPr>
              <a:t>name</a:t>
            </a:r>
            <a:r>
              <a:rPr lang="en" sz="1100">
                <a:solidFill>
                  <a:srgbClr val="333333"/>
                </a:solidFill>
                <a:latin typeface="Courier New"/>
                <a:ea typeface="Courier New"/>
                <a:cs typeface="Courier New"/>
                <a:sym typeface="Courier New"/>
              </a:rPr>
              <a:t>: </a:t>
            </a:r>
            <a:r>
              <a:rPr lang="en" sz="1100">
                <a:solidFill>
                  <a:srgbClr val="C41A16"/>
                </a:solidFill>
                <a:latin typeface="Courier New"/>
                <a:ea typeface="Courier New"/>
                <a:cs typeface="Courier New"/>
                <a:sym typeface="Courier New"/>
              </a:rPr>
              <a:t>"[Untitled]"</a:t>
            </a:r>
            <a:r>
              <a:rPr lang="en" sz="1100">
                <a:solidFill>
                  <a:srgbClr val="333333"/>
                </a:solidFill>
                <a:latin typeface="Courier New"/>
                <a:ea typeface="Courier New"/>
                <a:cs typeface="Courier New"/>
                <a:sym typeface="Courier New"/>
              </a:rPr>
              <a:t>)!</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   }</a:t>
            </a:r>
            <a:br>
              <a:rPr lang="en" sz="1100">
                <a:solidFill>
                  <a:srgbClr val="333333"/>
                </a:solidFill>
                <a:latin typeface="Courier New"/>
                <a:ea typeface="Courier New"/>
                <a:cs typeface="Courier New"/>
                <a:sym typeface="Courier New"/>
              </a:rPr>
            </a:br>
            <a:r>
              <a:rPr lang="en" sz="1100">
                <a:solidFill>
                  <a:srgbClr val="333333"/>
                </a:solidFill>
                <a:latin typeface="Courier New"/>
                <a:ea typeface="Courier New"/>
                <a:cs typeface="Courier New"/>
                <a:sym typeface="Courier New"/>
              </a:rPr>
              <a:t>}</a:t>
            </a:r>
            <a:endParaRPr sz="1100">
              <a:solidFill>
                <a:srgbClr val="333333"/>
              </a:solidFill>
              <a:highlight>
                <a:srgbClr val="FFFFFF"/>
              </a:highlight>
              <a:latin typeface="Courier New"/>
              <a:ea typeface="Courier New"/>
              <a:cs typeface="Courier New"/>
              <a:sym typeface="Courier New"/>
            </a:endParaRPr>
          </a:p>
        </p:txBody>
      </p:sp>
    </p:spTree>
  </p:cSld>
  <p:clrMapOvr>
    <a:masterClrMapping/>
  </p:clrMapOvr>
</p:sld>
</file>

<file path=ppt/slides/slide2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51" name="Shape 1751"/>
        <p:cNvGrpSpPr/>
        <p:nvPr/>
      </p:nvGrpSpPr>
      <p:grpSpPr>
        <a:xfrm>
          <a:off x="0" y="0"/>
          <a:ext cx="0" cy="0"/>
          <a:chOff x="0" y="0"/>
          <a:chExt cx="0" cy="0"/>
        </a:xfrm>
      </p:grpSpPr>
      <p:sp>
        <p:nvSpPr>
          <p:cNvPr id="1752" name="Shape 17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753" name="Shape 1753"/>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The init! Failable Initializer</a:t>
            </a:r>
            <a:endParaRPr>
              <a:solidFill>
                <a:srgbClr val="333333"/>
              </a:solidFill>
            </a:endParaRPr>
          </a:p>
        </p:txBody>
      </p:sp>
    </p:spTree>
  </p:cSld>
  <p:clrMapOvr>
    <a:masterClrMapping/>
  </p:clrMapOvr>
</p:sld>
</file>

<file path=ppt/slides/slide2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57" name="Shape 1757"/>
        <p:cNvGrpSpPr/>
        <p:nvPr/>
      </p:nvGrpSpPr>
      <p:grpSpPr>
        <a:xfrm>
          <a:off x="0" y="0"/>
          <a:ext cx="0" cy="0"/>
          <a:chOff x="0" y="0"/>
          <a:chExt cx="0" cy="0"/>
        </a:xfrm>
      </p:grpSpPr>
      <p:sp>
        <p:nvSpPr>
          <p:cNvPr id="1758" name="Shape 17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Required Initializers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759" name="Shape 1759"/>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Write the </a:t>
            </a:r>
            <a:r>
              <a:rPr lang="en">
                <a:solidFill>
                  <a:srgbClr val="666666"/>
                </a:solidFill>
              </a:rPr>
              <a:t>required</a:t>
            </a:r>
            <a:r>
              <a:rPr lang="en">
                <a:solidFill>
                  <a:srgbClr val="333333"/>
                </a:solidFill>
                <a:highlight>
                  <a:srgbClr val="FFFFFF"/>
                </a:highlight>
              </a:rPr>
              <a:t> modifier before the definition of a class initializer to indicate that every subclass of the class must implement that initializer:</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SomeClass</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required</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initializer implementation goes here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SomeSubclass</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SomeClass</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b="1" lang="en" sz="1200">
                <a:solidFill>
                  <a:srgbClr val="AA0D91"/>
                </a:solidFill>
                <a:latin typeface="Courier New"/>
                <a:ea typeface="Courier New"/>
                <a:cs typeface="Courier New"/>
                <a:sym typeface="Courier New"/>
              </a:rPr>
              <a:t>required</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init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subclass implementation of the required initializer goes here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2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63" name="Shape 1763"/>
        <p:cNvGrpSpPr/>
        <p:nvPr/>
      </p:nvGrpSpPr>
      <p:grpSpPr>
        <a:xfrm>
          <a:off x="0" y="0"/>
          <a:ext cx="0" cy="0"/>
          <a:chOff x="0" y="0"/>
          <a:chExt cx="0" cy="0"/>
        </a:xfrm>
      </p:grpSpPr>
      <p:sp>
        <p:nvSpPr>
          <p:cNvPr id="1764" name="Shape 17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333333"/>
                </a:solidFill>
              </a:rPr>
              <a:t>Setting a Default Property Value with a Closure or Function</a:t>
            </a:r>
            <a:endParaRPr sz="2000">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765" name="Shape 176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SomeClass</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someProperty</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SomeType</a:t>
            </a:r>
            <a:r>
              <a:rPr lang="en" sz="1200">
                <a:solidFill>
                  <a:srgbClr val="333333"/>
                </a:solidFill>
                <a:latin typeface="Courier New"/>
                <a:ea typeface="Courier New"/>
                <a:cs typeface="Courier New"/>
                <a:sym typeface="Courier New"/>
              </a:rPr>
              <a:t> =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create a default value for someProperty inside this closure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someValue must be of the same type as SomeType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someValue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b="1" lang="en" sz="1200">
                <a:solidFill>
                  <a:srgbClr val="333333"/>
                </a:solidFill>
                <a:latin typeface="Courier New"/>
                <a:ea typeface="Courier New"/>
                <a:cs typeface="Courier New"/>
                <a:sym typeface="Courier New"/>
              </a:rPr>
              <a:t>()</a:t>
            </a:r>
            <a:br>
              <a:rPr b="1"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2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69" name="Shape 1769"/>
        <p:cNvGrpSpPr/>
        <p:nvPr/>
      </p:nvGrpSpPr>
      <p:grpSpPr>
        <a:xfrm>
          <a:off x="0" y="0"/>
          <a:ext cx="0" cy="0"/>
          <a:chOff x="0" y="0"/>
          <a:chExt cx="0" cy="0"/>
        </a:xfrm>
      </p:grpSpPr>
      <p:sp>
        <p:nvSpPr>
          <p:cNvPr id="1770" name="Shape 17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771" name="Shape 177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t/>
            </a:r>
            <a:endParaRPr sz="1200">
              <a:solidFill>
                <a:srgbClr val="333333"/>
              </a:solidFill>
              <a:latin typeface="Courier New"/>
              <a:ea typeface="Courier New"/>
              <a:cs typeface="Courier New"/>
              <a:sym typeface="Courier New"/>
            </a:endParaRPr>
          </a:p>
        </p:txBody>
      </p:sp>
      <p:pic>
        <p:nvPicPr>
          <p:cNvPr id="1772" name="Shape 1772"/>
          <p:cNvPicPr preferRelativeResize="0"/>
          <p:nvPr/>
        </p:nvPicPr>
        <p:blipFill>
          <a:blip r:embed="rId3">
            <a:alphaModFix/>
          </a:blip>
          <a:stretch>
            <a:fillRect/>
          </a:stretch>
        </p:blipFill>
        <p:spPr>
          <a:xfrm>
            <a:off x="3231988" y="2155763"/>
            <a:ext cx="2683625" cy="2683625"/>
          </a:xfrm>
          <a:prstGeom prst="rect">
            <a:avLst/>
          </a:prstGeom>
          <a:noFill/>
          <a:ln>
            <a:noFill/>
          </a:ln>
        </p:spPr>
      </p:pic>
    </p:spTree>
  </p:cSld>
  <p:clrMapOvr>
    <a:masterClrMapping/>
  </p:clrMapOvr>
</p:sld>
</file>

<file path=ppt/slides/slide2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76" name="Shape 1776"/>
        <p:cNvGrpSpPr/>
        <p:nvPr/>
      </p:nvGrpSpPr>
      <p:grpSpPr>
        <a:xfrm>
          <a:off x="0" y="0"/>
          <a:ext cx="0" cy="0"/>
          <a:chOff x="0" y="0"/>
          <a:chExt cx="0" cy="0"/>
        </a:xfrm>
      </p:grpSpPr>
      <p:sp>
        <p:nvSpPr>
          <p:cNvPr id="1777" name="Shape 17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778" name="Shape 1778"/>
          <p:cNvSpPr txBox="1"/>
          <p:nvPr>
            <p:ph idx="1" type="body"/>
          </p:nvPr>
        </p:nvSpPr>
        <p:spPr>
          <a:xfrm>
            <a:off x="729450" y="1642050"/>
            <a:ext cx="7688700" cy="32742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800"/>
              </a:spcBef>
              <a:spcAft>
                <a:spcPts val="1600"/>
              </a:spcAft>
              <a:buNone/>
            </a:pPr>
            <a:r>
              <a:rPr lang="en" sz="1200">
                <a:solidFill>
                  <a:srgbClr val="AA0D91"/>
                </a:solidFill>
                <a:highlight>
                  <a:srgbClr val="FFFFFF"/>
                </a:highlight>
                <a:latin typeface="Courier New"/>
                <a:ea typeface="Courier New"/>
                <a:cs typeface="Courier New"/>
                <a:sym typeface="Courier New"/>
              </a:rPr>
              <a:t>struct</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Chessboard</a:t>
            </a:r>
            <a:r>
              <a:rPr lang="en" sz="1200">
                <a:solidFill>
                  <a:srgbClr val="333333"/>
                </a:solidFill>
                <a:highlight>
                  <a:srgbClr val="FFFFFF"/>
                </a:highlight>
                <a:latin typeface="Courier New"/>
                <a:ea typeface="Courier New"/>
                <a:cs typeface="Courier New"/>
                <a:sym typeface="Courier New"/>
              </a:rPr>
              <a:t> {</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let</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boardColors</a:t>
            </a:r>
            <a:r>
              <a:rPr lang="en" sz="1200">
                <a:solidFill>
                  <a:srgbClr val="333333"/>
                </a:solidFill>
                <a:highlight>
                  <a:srgbClr val="FFFFFF"/>
                </a:highlight>
                <a:latin typeface="Courier New"/>
                <a:ea typeface="Courier New"/>
                <a:cs typeface="Courier New"/>
                <a:sym typeface="Courier New"/>
              </a:rPr>
              <a:t>: [</a:t>
            </a:r>
            <a:r>
              <a:rPr lang="en" sz="1200">
                <a:solidFill>
                  <a:srgbClr val="5C2699"/>
                </a:solidFill>
                <a:highlight>
                  <a:srgbClr val="FFFFFF"/>
                </a:highlight>
                <a:latin typeface="Courier New"/>
                <a:ea typeface="Courier New"/>
                <a:cs typeface="Courier New"/>
                <a:sym typeface="Courier New"/>
              </a:rPr>
              <a:t>Bool</a:t>
            </a:r>
            <a:r>
              <a:rPr lang="en" sz="1200">
                <a:solidFill>
                  <a:srgbClr val="333333"/>
                </a:solidFill>
                <a:highlight>
                  <a:srgbClr val="FFFFFF"/>
                </a:highlight>
                <a:latin typeface="Courier New"/>
                <a:ea typeface="Courier New"/>
                <a:cs typeface="Courier New"/>
                <a:sym typeface="Courier New"/>
              </a:rPr>
              <a:t>] = {</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var</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temporaryBoard</a:t>
            </a:r>
            <a:r>
              <a:rPr lang="en" sz="1200">
                <a:solidFill>
                  <a:srgbClr val="333333"/>
                </a:solidFill>
                <a:highlight>
                  <a:srgbClr val="FFFFFF"/>
                </a:highlight>
                <a:latin typeface="Courier New"/>
                <a:ea typeface="Courier New"/>
                <a:cs typeface="Courier New"/>
                <a:sym typeface="Courier New"/>
              </a:rPr>
              <a:t> = [</a:t>
            </a:r>
            <a:r>
              <a:rPr lang="en" sz="1200">
                <a:solidFill>
                  <a:srgbClr val="3F6E74"/>
                </a:solidFill>
                <a:highlight>
                  <a:srgbClr val="FFFFFF"/>
                </a:highlight>
                <a:latin typeface="Courier New"/>
                <a:ea typeface="Courier New"/>
                <a:cs typeface="Courier New"/>
                <a:sym typeface="Courier New"/>
              </a:rPr>
              <a:t>Bool</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var</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isBlack</a:t>
            </a:r>
            <a:r>
              <a:rPr lang="en" sz="1200">
                <a:solidFill>
                  <a:srgbClr val="333333"/>
                </a:solidFill>
                <a:highlight>
                  <a:srgbClr val="FFFFFF"/>
                </a:highlight>
                <a:latin typeface="Courier New"/>
                <a:ea typeface="Courier New"/>
                <a:cs typeface="Courier New"/>
                <a:sym typeface="Courier New"/>
              </a:rPr>
              <a:t> = </a:t>
            </a:r>
            <a:r>
              <a:rPr lang="en" sz="1200">
                <a:solidFill>
                  <a:srgbClr val="AA0D91"/>
                </a:solidFill>
                <a:highlight>
                  <a:srgbClr val="FFFFFF"/>
                </a:highlight>
                <a:latin typeface="Courier New"/>
                <a:ea typeface="Courier New"/>
                <a:cs typeface="Courier New"/>
                <a:sym typeface="Courier New"/>
              </a:rPr>
              <a:t>false</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for</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i</a:t>
            </a: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in</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1</a:t>
            </a:r>
            <a:r>
              <a:rPr lang="en" sz="1200">
                <a:solidFill>
                  <a:srgbClr val="333333"/>
                </a:solidFill>
                <a:highlight>
                  <a:srgbClr val="FFFFFF"/>
                </a:highlight>
                <a:latin typeface="Courier New"/>
                <a:ea typeface="Courier New"/>
                <a:cs typeface="Courier New"/>
                <a:sym typeface="Courier New"/>
              </a:rPr>
              <a:t>...</a:t>
            </a:r>
            <a:r>
              <a:rPr lang="en" sz="1200">
                <a:solidFill>
                  <a:srgbClr val="1C00CF"/>
                </a:solidFill>
                <a:highlight>
                  <a:srgbClr val="FFFFFF"/>
                </a:highlight>
                <a:latin typeface="Courier New"/>
                <a:ea typeface="Courier New"/>
                <a:cs typeface="Courier New"/>
                <a:sym typeface="Courier New"/>
              </a:rPr>
              <a:t>8</a:t>
            </a:r>
            <a:r>
              <a:rPr lang="en" sz="1200">
                <a:solidFill>
                  <a:srgbClr val="333333"/>
                </a:solidFill>
                <a:highlight>
                  <a:srgbClr val="FFFFFF"/>
                </a:highlight>
                <a:latin typeface="Courier New"/>
                <a:ea typeface="Courier New"/>
                <a:cs typeface="Courier New"/>
                <a:sym typeface="Courier New"/>
              </a:rPr>
              <a:t> {</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for</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j</a:t>
            </a: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in</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1</a:t>
            </a:r>
            <a:r>
              <a:rPr lang="en" sz="1200">
                <a:solidFill>
                  <a:srgbClr val="333333"/>
                </a:solidFill>
                <a:highlight>
                  <a:srgbClr val="FFFFFF"/>
                </a:highlight>
                <a:latin typeface="Courier New"/>
                <a:ea typeface="Courier New"/>
                <a:cs typeface="Courier New"/>
                <a:sym typeface="Courier New"/>
              </a:rPr>
              <a:t>...</a:t>
            </a:r>
            <a:r>
              <a:rPr lang="en" sz="1200">
                <a:solidFill>
                  <a:srgbClr val="1C00CF"/>
                </a:solidFill>
                <a:highlight>
                  <a:srgbClr val="FFFFFF"/>
                </a:highlight>
                <a:latin typeface="Courier New"/>
                <a:ea typeface="Courier New"/>
                <a:cs typeface="Courier New"/>
                <a:sym typeface="Courier New"/>
              </a:rPr>
              <a:t>8</a:t>
            </a:r>
            <a:r>
              <a:rPr lang="en" sz="1200">
                <a:solidFill>
                  <a:srgbClr val="333333"/>
                </a:solidFill>
                <a:highlight>
                  <a:srgbClr val="FFFFFF"/>
                </a:highlight>
                <a:latin typeface="Courier New"/>
                <a:ea typeface="Courier New"/>
                <a:cs typeface="Courier New"/>
                <a:sym typeface="Courier New"/>
              </a:rPr>
              <a:t> {</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temporaryBoard</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append</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isBlack</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isBlack</a:t>
            </a:r>
            <a:r>
              <a:rPr lang="en" sz="1200">
                <a:solidFill>
                  <a:srgbClr val="333333"/>
                </a:solidFill>
                <a:highlight>
                  <a:srgbClr val="FFFFFF"/>
                </a:highlight>
                <a:latin typeface="Courier New"/>
                <a:ea typeface="Courier New"/>
                <a:cs typeface="Courier New"/>
                <a:sym typeface="Courier New"/>
              </a:rPr>
              <a:t> = !</a:t>
            </a:r>
            <a:r>
              <a:rPr lang="en" sz="1200">
                <a:solidFill>
                  <a:srgbClr val="3F6E74"/>
                </a:solidFill>
                <a:highlight>
                  <a:srgbClr val="FFFFFF"/>
                </a:highlight>
                <a:latin typeface="Courier New"/>
                <a:ea typeface="Courier New"/>
                <a:cs typeface="Courier New"/>
                <a:sym typeface="Courier New"/>
              </a:rPr>
              <a:t>isBlack</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isBlack</a:t>
            </a:r>
            <a:r>
              <a:rPr lang="en" sz="1200">
                <a:solidFill>
                  <a:srgbClr val="333333"/>
                </a:solidFill>
                <a:highlight>
                  <a:srgbClr val="FFFFFF"/>
                </a:highlight>
                <a:latin typeface="Courier New"/>
                <a:ea typeface="Courier New"/>
                <a:cs typeface="Courier New"/>
                <a:sym typeface="Courier New"/>
              </a:rPr>
              <a:t> = !</a:t>
            </a:r>
            <a:r>
              <a:rPr lang="en" sz="1200">
                <a:solidFill>
                  <a:srgbClr val="3F6E74"/>
                </a:solidFill>
                <a:highlight>
                  <a:srgbClr val="FFFFFF"/>
                </a:highlight>
                <a:latin typeface="Courier New"/>
                <a:ea typeface="Courier New"/>
                <a:cs typeface="Courier New"/>
                <a:sym typeface="Courier New"/>
              </a:rPr>
              <a:t>isBlack</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return</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temporaryBoard</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func</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squareIsBlackAt</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row</a:t>
            </a:r>
            <a:r>
              <a:rPr lang="en" sz="1200">
                <a:solidFill>
                  <a:srgbClr val="333333"/>
                </a:solidFill>
                <a:highlight>
                  <a:srgbClr val="FFFFFF"/>
                </a:highlight>
                <a:latin typeface="Courier New"/>
                <a:ea typeface="Courier New"/>
                <a:cs typeface="Courier New"/>
                <a:sym typeface="Courier New"/>
              </a:rPr>
              <a:t>: </a:t>
            </a:r>
            <a:r>
              <a:rPr lang="en" sz="1200">
                <a:solidFill>
                  <a:srgbClr val="5C2699"/>
                </a:solidFill>
                <a:highlight>
                  <a:srgbClr val="FFFFFF"/>
                </a:highlight>
                <a:latin typeface="Courier New"/>
                <a:ea typeface="Courier New"/>
                <a:cs typeface="Courier New"/>
                <a:sym typeface="Courier New"/>
              </a:rPr>
              <a:t>Int</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column</a:t>
            </a:r>
            <a:r>
              <a:rPr lang="en" sz="1200">
                <a:solidFill>
                  <a:srgbClr val="333333"/>
                </a:solidFill>
                <a:highlight>
                  <a:srgbClr val="FFFFFF"/>
                </a:highlight>
                <a:latin typeface="Courier New"/>
                <a:ea typeface="Courier New"/>
                <a:cs typeface="Courier New"/>
                <a:sym typeface="Courier New"/>
              </a:rPr>
              <a:t>: </a:t>
            </a:r>
            <a:r>
              <a:rPr lang="en" sz="1200">
                <a:solidFill>
                  <a:srgbClr val="5C2699"/>
                </a:solidFill>
                <a:highlight>
                  <a:srgbClr val="FFFFFF"/>
                </a:highlight>
                <a:latin typeface="Courier New"/>
                <a:ea typeface="Courier New"/>
                <a:cs typeface="Courier New"/>
                <a:sym typeface="Courier New"/>
              </a:rPr>
              <a:t>Int</a:t>
            </a:r>
            <a:r>
              <a:rPr lang="en" sz="1200">
                <a:solidFill>
                  <a:srgbClr val="333333"/>
                </a:solidFill>
                <a:highlight>
                  <a:srgbClr val="FFFFFF"/>
                </a:highlight>
                <a:latin typeface="Courier New"/>
                <a:ea typeface="Courier New"/>
                <a:cs typeface="Courier New"/>
                <a:sym typeface="Courier New"/>
              </a:rPr>
              <a:t>) -&gt; </a:t>
            </a:r>
            <a:r>
              <a:rPr lang="en" sz="1200">
                <a:solidFill>
                  <a:srgbClr val="5C2699"/>
                </a:solidFill>
                <a:highlight>
                  <a:srgbClr val="FFFFFF"/>
                </a:highlight>
                <a:latin typeface="Courier New"/>
                <a:ea typeface="Courier New"/>
                <a:cs typeface="Courier New"/>
                <a:sym typeface="Courier New"/>
              </a:rPr>
              <a:t>Bool</a:t>
            </a:r>
            <a:r>
              <a:rPr lang="en" sz="1200">
                <a:solidFill>
                  <a:srgbClr val="333333"/>
                </a:solidFill>
                <a:highlight>
                  <a:srgbClr val="FFFFFF"/>
                </a:highlight>
                <a:latin typeface="Courier New"/>
                <a:ea typeface="Courier New"/>
                <a:cs typeface="Courier New"/>
                <a:sym typeface="Courier New"/>
              </a:rPr>
              <a:t> {</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return</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boardColors</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row</a:t>
            </a:r>
            <a:r>
              <a:rPr lang="en" sz="1200">
                <a:solidFill>
                  <a:srgbClr val="333333"/>
                </a:solidFill>
                <a:highlight>
                  <a:srgbClr val="FFFFFF"/>
                </a:highlight>
                <a:latin typeface="Courier New"/>
                <a:ea typeface="Courier New"/>
                <a:cs typeface="Courier New"/>
                <a:sym typeface="Courier New"/>
              </a:rPr>
              <a:t> * </a:t>
            </a:r>
            <a:r>
              <a:rPr lang="en" sz="1200">
                <a:solidFill>
                  <a:srgbClr val="1C00CF"/>
                </a:solidFill>
                <a:highlight>
                  <a:srgbClr val="FFFFFF"/>
                </a:highlight>
                <a:latin typeface="Courier New"/>
                <a:ea typeface="Courier New"/>
                <a:cs typeface="Courier New"/>
                <a:sym typeface="Courier New"/>
              </a:rPr>
              <a:t>8</a:t>
            </a:r>
            <a:r>
              <a:rPr lang="en" sz="1200">
                <a:solidFill>
                  <a:srgbClr val="333333"/>
                </a:solidFill>
                <a:highlight>
                  <a:srgbClr val="FFFFFF"/>
                </a:highlight>
                <a:latin typeface="Courier New"/>
                <a:ea typeface="Courier New"/>
                <a:cs typeface="Courier New"/>
                <a:sym typeface="Courier New"/>
              </a:rPr>
              <a:t>) + </a:t>
            </a:r>
            <a:r>
              <a:rPr lang="en" sz="1200">
                <a:solidFill>
                  <a:srgbClr val="3F6E74"/>
                </a:solidFill>
                <a:highlight>
                  <a:srgbClr val="FFFFFF"/>
                </a:highlight>
                <a:latin typeface="Courier New"/>
                <a:ea typeface="Courier New"/>
                <a:cs typeface="Courier New"/>
                <a:sym typeface="Courier New"/>
              </a:rPr>
              <a:t>column</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   }</a:t>
            </a:r>
            <a:br>
              <a:rPr lang="en" sz="1200">
                <a:solidFill>
                  <a:srgbClr val="333333"/>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Assertions and Preconditions</a:t>
            </a:r>
            <a:endParaRPr/>
          </a:p>
        </p:txBody>
      </p:sp>
      <p:sp>
        <p:nvSpPr>
          <p:cNvPr id="249" name="Shape 249"/>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i="1" lang="en">
                <a:solidFill>
                  <a:srgbClr val="333333"/>
                </a:solidFill>
              </a:rPr>
              <a:t>Assertions</a:t>
            </a:r>
            <a:r>
              <a:rPr lang="en">
                <a:solidFill>
                  <a:srgbClr val="333333"/>
                </a:solidFill>
                <a:highlight>
                  <a:srgbClr val="FFFFFF"/>
                </a:highlight>
              </a:rPr>
              <a:t> and </a:t>
            </a:r>
            <a:r>
              <a:rPr i="1" lang="en">
                <a:solidFill>
                  <a:srgbClr val="333333"/>
                </a:solidFill>
              </a:rPr>
              <a:t>preconditions</a:t>
            </a:r>
            <a:r>
              <a:rPr lang="en">
                <a:solidFill>
                  <a:srgbClr val="333333"/>
                </a:solidFill>
                <a:highlight>
                  <a:srgbClr val="FFFFFF"/>
                </a:highlight>
              </a:rPr>
              <a:t> are checks that happen at runtime</a:t>
            </a:r>
            <a:endParaRPr>
              <a:solidFill>
                <a:srgbClr val="333333"/>
              </a:solidFill>
              <a:highlight>
                <a:srgbClr val="FFFFFF"/>
              </a:highlight>
            </a:endParaRPr>
          </a:p>
          <a:p>
            <a:pPr indent="-311150" lvl="0" marL="457200" rtl="0">
              <a:spcBef>
                <a:spcPts val="0"/>
              </a:spcBef>
              <a:spcAft>
                <a:spcPts val="0"/>
              </a:spcAft>
              <a:buSzPts val="1300"/>
              <a:buChar char="●"/>
            </a:pPr>
            <a:r>
              <a:rPr b="1" lang="en">
                <a:solidFill>
                  <a:srgbClr val="333333"/>
                </a:solidFill>
                <a:highlight>
                  <a:srgbClr val="FFFFFF"/>
                </a:highlight>
              </a:rPr>
              <a:t>Assertions</a:t>
            </a:r>
            <a:r>
              <a:rPr lang="en">
                <a:solidFill>
                  <a:srgbClr val="333333"/>
                </a:solidFill>
                <a:highlight>
                  <a:srgbClr val="FFFFFF"/>
                </a:highlight>
              </a:rPr>
              <a:t> help you find mistakes and incorrect assumptions during development (</a:t>
            </a:r>
            <a:r>
              <a:rPr b="1" lang="en">
                <a:solidFill>
                  <a:srgbClr val="333333"/>
                </a:solidFill>
                <a:highlight>
                  <a:srgbClr val="FFFFFF"/>
                </a:highlight>
              </a:rPr>
              <a:t>debug</a:t>
            </a:r>
            <a:r>
              <a:rPr lang="en">
                <a:solidFill>
                  <a:srgbClr val="333333"/>
                </a:solidFill>
                <a:highlight>
                  <a:srgbClr val="FFFFFF"/>
                </a:highlight>
              </a:rPr>
              <a:t> builds)</a:t>
            </a:r>
            <a:endParaRPr>
              <a:solidFill>
                <a:srgbClr val="333333"/>
              </a:solidFill>
            </a:endParaRPr>
          </a:p>
          <a:p>
            <a:pPr indent="-311150" lvl="0" marL="457200" rtl="0">
              <a:spcBef>
                <a:spcPts val="0"/>
              </a:spcBef>
              <a:spcAft>
                <a:spcPts val="0"/>
              </a:spcAft>
              <a:buSzPts val="1300"/>
              <a:buChar char="●"/>
            </a:pPr>
            <a:r>
              <a:rPr b="1" lang="en">
                <a:solidFill>
                  <a:srgbClr val="333333"/>
                </a:solidFill>
                <a:highlight>
                  <a:srgbClr val="FFFFFF"/>
                </a:highlight>
              </a:rPr>
              <a:t>Preconditions</a:t>
            </a:r>
            <a:r>
              <a:rPr lang="en">
                <a:solidFill>
                  <a:srgbClr val="333333"/>
                </a:solidFill>
                <a:highlight>
                  <a:srgbClr val="FFFFFF"/>
                </a:highlight>
              </a:rPr>
              <a:t> help you detect issues in production (</a:t>
            </a:r>
            <a:r>
              <a:rPr b="1" lang="en">
                <a:solidFill>
                  <a:srgbClr val="333333"/>
                </a:solidFill>
                <a:highlight>
                  <a:srgbClr val="FFFFFF"/>
                </a:highlight>
              </a:rPr>
              <a:t>debug</a:t>
            </a:r>
            <a:r>
              <a:rPr lang="en">
                <a:solidFill>
                  <a:srgbClr val="333333"/>
                </a:solidFill>
                <a:highlight>
                  <a:srgbClr val="FFFFFF"/>
                </a:highlight>
              </a:rPr>
              <a:t> and </a:t>
            </a:r>
            <a:r>
              <a:rPr b="1" lang="en">
                <a:solidFill>
                  <a:srgbClr val="333333"/>
                </a:solidFill>
                <a:highlight>
                  <a:srgbClr val="FFFFFF"/>
                </a:highlight>
              </a:rPr>
              <a:t>production</a:t>
            </a:r>
            <a:r>
              <a:rPr lang="en">
                <a:solidFill>
                  <a:srgbClr val="333333"/>
                </a:solidFill>
                <a:highlight>
                  <a:srgbClr val="FFFFFF"/>
                </a:highlight>
              </a:rPr>
              <a:t> builds)</a:t>
            </a:r>
            <a:endParaRPr>
              <a:solidFill>
                <a:srgbClr val="333333"/>
              </a:solidFill>
              <a:highlight>
                <a:srgbClr val="FFFFFF"/>
              </a:highlight>
            </a:endParaRPr>
          </a:p>
          <a:p>
            <a:pPr indent="-311150" lvl="0" marL="457200" rtl="0">
              <a:spcBef>
                <a:spcPts val="0"/>
              </a:spcBef>
              <a:spcAft>
                <a:spcPts val="0"/>
              </a:spcAft>
              <a:buClr>
                <a:srgbClr val="333333"/>
              </a:buClr>
              <a:buSzPts val="1300"/>
              <a:buChar char="●"/>
            </a:pPr>
            <a:r>
              <a:rPr lang="en">
                <a:solidFill>
                  <a:srgbClr val="333333"/>
                </a:solidFill>
                <a:highlight>
                  <a:srgbClr val="FFFFFF"/>
                </a:highlight>
              </a:rPr>
              <a:t>Assertions and Preconditions aren’t used for recoverable or expected errors</a:t>
            </a:r>
            <a:endParaRPr>
              <a:solidFill>
                <a:srgbClr val="333333"/>
              </a:solidFill>
              <a:highlight>
                <a:srgbClr val="FFFFFF"/>
              </a:highlight>
            </a:endParaRPr>
          </a:p>
          <a:p>
            <a:pPr indent="0" lvl="0" marL="457200" marR="101600" rtl="0">
              <a:lnSpc>
                <a:spcPct val="100000"/>
              </a:lnSpc>
              <a:spcBef>
                <a:spcPts val="160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age</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-3</a:t>
            </a:r>
            <a:br>
              <a:rPr lang="en" sz="1400">
                <a:solidFill>
                  <a:srgbClr val="333333"/>
                </a:solidFill>
                <a:latin typeface="Courier New"/>
                <a:ea typeface="Courier New"/>
                <a:cs typeface="Courier New"/>
                <a:sym typeface="Courier New"/>
              </a:rPr>
            </a:br>
            <a:r>
              <a:rPr lang="en" sz="1400">
                <a:solidFill>
                  <a:srgbClr val="3F6E74"/>
                </a:solidFill>
                <a:latin typeface="Courier New"/>
                <a:ea typeface="Courier New"/>
                <a:cs typeface="Courier New"/>
                <a:sym typeface="Courier New"/>
              </a:rPr>
              <a:t>assert</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age</a:t>
            </a:r>
            <a:r>
              <a:rPr lang="en" sz="1400">
                <a:solidFill>
                  <a:srgbClr val="333333"/>
                </a:solidFill>
                <a:latin typeface="Courier New"/>
                <a:ea typeface="Courier New"/>
                <a:cs typeface="Courier New"/>
                <a:sym typeface="Courier New"/>
              </a:rPr>
              <a:t> &gt;= </a:t>
            </a:r>
            <a:r>
              <a:rPr lang="en" sz="1400">
                <a:solidFill>
                  <a:srgbClr val="1C00CF"/>
                </a:solidFill>
                <a:latin typeface="Courier New"/>
                <a:ea typeface="Courier New"/>
                <a:cs typeface="Courier New"/>
                <a:sym typeface="Courier New"/>
              </a:rPr>
              <a:t>0</a:t>
            </a:r>
            <a:r>
              <a:rPr lang="en" sz="1400">
                <a:solidFill>
                  <a:srgbClr val="333333"/>
                </a:solidFill>
                <a:latin typeface="Courier New"/>
                <a:ea typeface="Courier New"/>
                <a:cs typeface="Courier New"/>
                <a:sym typeface="Courier New"/>
              </a:rPr>
              <a:t>, </a:t>
            </a:r>
            <a:r>
              <a:rPr lang="en" sz="1400">
                <a:solidFill>
                  <a:srgbClr val="C41A16"/>
                </a:solidFill>
                <a:latin typeface="Courier New"/>
                <a:ea typeface="Courier New"/>
                <a:cs typeface="Courier New"/>
                <a:sym typeface="Courier New"/>
              </a:rPr>
              <a:t>"A person's age can't be less than zero."</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This assertion fails because -3 is not &gt;= 0.</a:t>
            </a:r>
            <a:endParaRPr sz="14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007400"/>
                </a:solidFill>
                <a:latin typeface="Courier New"/>
                <a:ea typeface="Courier New"/>
                <a:cs typeface="Courier New"/>
                <a:sym typeface="Courier New"/>
              </a:rPr>
              <a:t>// In the implementation of a subscript...</a:t>
            </a:r>
            <a:endParaRPr sz="14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3F6E74"/>
                </a:solidFill>
                <a:latin typeface="Courier New"/>
                <a:ea typeface="Courier New"/>
                <a:cs typeface="Courier New"/>
                <a:sym typeface="Courier New"/>
              </a:rPr>
              <a:t>precondition</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index</a:t>
            </a:r>
            <a:r>
              <a:rPr lang="en" sz="1400">
                <a:solidFill>
                  <a:srgbClr val="333333"/>
                </a:solidFill>
                <a:latin typeface="Courier New"/>
                <a:ea typeface="Courier New"/>
                <a:cs typeface="Courier New"/>
                <a:sym typeface="Courier New"/>
              </a:rPr>
              <a:t> &gt; </a:t>
            </a:r>
            <a:r>
              <a:rPr lang="en" sz="1400">
                <a:solidFill>
                  <a:srgbClr val="1C00CF"/>
                </a:solidFill>
                <a:latin typeface="Courier New"/>
                <a:ea typeface="Courier New"/>
                <a:cs typeface="Courier New"/>
                <a:sym typeface="Courier New"/>
              </a:rPr>
              <a:t>0</a:t>
            </a:r>
            <a:r>
              <a:rPr lang="en" sz="1400">
                <a:solidFill>
                  <a:srgbClr val="333333"/>
                </a:solidFill>
                <a:latin typeface="Courier New"/>
                <a:ea typeface="Courier New"/>
                <a:cs typeface="Courier New"/>
                <a:sym typeface="Courier New"/>
              </a:rPr>
              <a:t>, </a:t>
            </a:r>
            <a:r>
              <a:rPr lang="en" sz="1400">
                <a:solidFill>
                  <a:srgbClr val="C41A16"/>
                </a:solidFill>
                <a:latin typeface="Courier New"/>
                <a:ea typeface="Courier New"/>
                <a:cs typeface="Courier New"/>
                <a:sym typeface="Courier New"/>
              </a:rPr>
              <a:t>"Index must be greater than zero."</a:t>
            </a:r>
            <a:r>
              <a:rPr lang="en" sz="1400">
                <a:solidFill>
                  <a:srgbClr val="333333"/>
                </a:solidFill>
                <a:latin typeface="Courier New"/>
                <a:ea typeface="Courier New"/>
                <a:cs typeface="Courier New"/>
                <a:sym typeface="Courier New"/>
              </a:rPr>
              <a:t>)</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2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82" name="Shape 1782"/>
        <p:cNvGrpSpPr/>
        <p:nvPr/>
      </p:nvGrpSpPr>
      <p:grpSpPr>
        <a:xfrm>
          <a:off x="0" y="0"/>
          <a:ext cx="0" cy="0"/>
          <a:chOff x="0" y="0"/>
          <a:chExt cx="0" cy="0"/>
        </a:xfrm>
      </p:grpSpPr>
      <p:sp>
        <p:nvSpPr>
          <p:cNvPr id="1783" name="Shape 17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784" name="Shape 178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board</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Chessboard</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board</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squareIsBlackAt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row</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column</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"true"</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board</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squareIsBlackAt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row</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7</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column</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7</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"false"</a:t>
            </a:r>
            <a:endParaRPr>
              <a:solidFill>
                <a:srgbClr val="333333"/>
              </a:solidFill>
            </a:endParaRPr>
          </a:p>
        </p:txBody>
      </p:sp>
    </p:spTree>
  </p:cSld>
  <p:clrMapOvr>
    <a:masterClrMapping/>
  </p:clrMapOvr>
</p:sld>
</file>

<file path=ppt/slides/slide2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88" name="Shape 1788"/>
        <p:cNvGrpSpPr/>
        <p:nvPr/>
      </p:nvGrpSpPr>
      <p:grpSpPr>
        <a:xfrm>
          <a:off x="0" y="0"/>
          <a:ext cx="0" cy="0"/>
          <a:chOff x="0" y="0"/>
          <a:chExt cx="0" cy="0"/>
        </a:xfrm>
      </p:grpSpPr>
      <p:sp>
        <p:nvSpPr>
          <p:cNvPr id="1789" name="Shape 1789"/>
          <p:cNvSpPr txBox="1"/>
          <p:nvPr>
            <p:ph idx="2" type="body"/>
          </p:nvPr>
        </p:nvSpPr>
        <p:spPr>
          <a:xfrm>
            <a:off x="5174225" y="1352625"/>
            <a:ext cx="38232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How Deinitialization Works</a:t>
            </a:r>
            <a:endParaRPr/>
          </a:p>
          <a:p>
            <a:pPr indent="0" lvl="0" marL="0" rtl="0">
              <a:lnSpc>
                <a:spcPct val="100000"/>
              </a:lnSpc>
              <a:spcBef>
                <a:spcPts val="0"/>
              </a:spcBef>
              <a:spcAft>
                <a:spcPts val="0"/>
              </a:spcAft>
              <a:buNone/>
            </a:pPr>
            <a:r>
              <a:rPr lang="en"/>
              <a:t>Deinitializers in Action</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
        <p:nvSpPr>
          <p:cNvPr id="1790" name="Shape 1790"/>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Dei</a:t>
            </a:r>
            <a:r>
              <a:rPr lang="en"/>
              <a:t>nitialization</a:t>
            </a:r>
            <a:endParaRPr/>
          </a:p>
        </p:txBody>
      </p:sp>
    </p:spTree>
  </p:cSld>
  <p:clrMapOvr>
    <a:masterClrMapping/>
  </p:clrMapOvr>
</p:sld>
</file>

<file path=ppt/slides/slide2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94" name="Shape 1794"/>
        <p:cNvGrpSpPr/>
        <p:nvPr/>
      </p:nvGrpSpPr>
      <p:grpSpPr>
        <a:xfrm>
          <a:off x="0" y="0"/>
          <a:ext cx="0" cy="0"/>
          <a:chOff x="0" y="0"/>
          <a:chExt cx="0" cy="0"/>
        </a:xfrm>
      </p:grpSpPr>
      <p:sp>
        <p:nvSpPr>
          <p:cNvPr id="1795" name="Shape 1795"/>
          <p:cNvSpPr txBox="1"/>
          <p:nvPr>
            <p:ph idx="2" type="body"/>
          </p:nvPr>
        </p:nvSpPr>
        <p:spPr>
          <a:xfrm>
            <a:off x="5174225" y="1352625"/>
            <a:ext cx="38232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Optional Chaining as an Alternative to Forced Unwrapping</a:t>
            </a:r>
            <a:endParaRPr/>
          </a:p>
          <a:p>
            <a:pPr indent="0" lvl="0" marL="0" rtl="0">
              <a:lnSpc>
                <a:spcPct val="100000"/>
              </a:lnSpc>
              <a:spcBef>
                <a:spcPts val="0"/>
              </a:spcBef>
              <a:spcAft>
                <a:spcPts val="0"/>
              </a:spcAft>
              <a:buNone/>
            </a:pPr>
            <a:r>
              <a:rPr lang="en"/>
              <a:t>Defining Model Classes for Optional Chaining</a:t>
            </a:r>
            <a:endParaRPr/>
          </a:p>
          <a:p>
            <a:pPr indent="0" lvl="0" marL="0" rtl="0">
              <a:lnSpc>
                <a:spcPct val="100000"/>
              </a:lnSpc>
              <a:spcBef>
                <a:spcPts val="0"/>
              </a:spcBef>
              <a:spcAft>
                <a:spcPts val="0"/>
              </a:spcAft>
              <a:buNone/>
            </a:pPr>
            <a:r>
              <a:rPr lang="en"/>
              <a:t>Accessing Properties Through Optional Chaining</a:t>
            </a:r>
            <a:endParaRPr/>
          </a:p>
          <a:p>
            <a:pPr indent="0" lvl="0" marL="0" rtl="0">
              <a:lnSpc>
                <a:spcPct val="100000"/>
              </a:lnSpc>
              <a:spcBef>
                <a:spcPts val="0"/>
              </a:spcBef>
              <a:spcAft>
                <a:spcPts val="0"/>
              </a:spcAft>
              <a:buNone/>
            </a:pPr>
            <a:r>
              <a:rPr lang="en"/>
              <a:t>Calling Methods Through Optional Chaining</a:t>
            </a:r>
            <a:endParaRPr/>
          </a:p>
          <a:p>
            <a:pPr indent="0" lvl="0" marL="0" rtl="0">
              <a:lnSpc>
                <a:spcPct val="100000"/>
              </a:lnSpc>
              <a:spcBef>
                <a:spcPts val="0"/>
              </a:spcBef>
              <a:spcAft>
                <a:spcPts val="0"/>
              </a:spcAft>
              <a:buNone/>
            </a:pPr>
            <a:r>
              <a:rPr lang="en"/>
              <a:t>Accessing Subscripts Through Optional Chaining</a:t>
            </a:r>
            <a:endParaRPr/>
          </a:p>
          <a:p>
            <a:pPr indent="0" lvl="0" marL="0" rtl="0">
              <a:lnSpc>
                <a:spcPct val="100000"/>
              </a:lnSpc>
              <a:spcBef>
                <a:spcPts val="0"/>
              </a:spcBef>
              <a:spcAft>
                <a:spcPts val="0"/>
              </a:spcAft>
              <a:buNone/>
            </a:pPr>
            <a:r>
              <a:rPr lang="en"/>
              <a:t>Linking Multiple Levels of Chaining</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
        <p:nvSpPr>
          <p:cNvPr id="1796" name="Shape 1796"/>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Optional Chaining</a:t>
            </a:r>
            <a:endParaRPr/>
          </a:p>
        </p:txBody>
      </p:sp>
    </p:spTree>
  </p:cSld>
  <p:clrMapOvr>
    <a:masterClrMapping/>
  </p:clrMapOvr>
</p:sld>
</file>

<file path=ppt/slides/slide2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00" name="Shape 1800"/>
        <p:cNvGrpSpPr/>
        <p:nvPr/>
      </p:nvGrpSpPr>
      <p:grpSpPr>
        <a:xfrm>
          <a:off x="0" y="0"/>
          <a:ext cx="0" cy="0"/>
          <a:chOff x="0" y="0"/>
          <a:chExt cx="0" cy="0"/>
        </a:xfrm>
      </p:grpSpPr>
      <p:sp>
        <p:nvSpPr>
          <p:cNvPr id="1801" name="Shape 1801"/>
          <p:cNvSpPr txBox="1"/>
          <p:nvPr>
            <p:ph idx="2" type="body"/>
          </p:nvPr>
        </p:nvSpPr>
        <p:spPr>
          <a:xfrm>
            <a:off x="5174225" y="1352625"/>
            <a:ext cx="38232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Representing and Throwing Errors</a:t>
            </a:r>
            <a:endParaRPr/>
          </a:p>
          <a:p>
            <a:pPr indent="0" lvl="0" marL="0" rtl="0">
              <a:lnSpc>
                <a:spcPct val="100000"/>
              </a:lnSpc>
              <a:spcBef>
                <a:spcPts val="0"/>
              </a:spcBef>
              <a:spcAft>
                <a:spcPts val="0"/>
              </a:spcAft>
              <a:buNone/>
            </a:pPr>
            <a:r>
              <a:rPr lang="en"/>
              <a:t>Handling Errors</a:t>
            </a:r>
            <a:endParaRPr/>
          </a:p>
          <a:p>
            <a:pPr indent="0" lvl="0" marL="0" rtl="0">
              <a:lnSpc>
                <a:spcPct val="100000"/>
              </a:lnSpc>
              <a:spcBef>
                <a:spcPts val="0"/>
              </a:spcBef>
              <a:spcAft>
                <a:spcPts val="0"/>
              </a:spcAft>
              <a:buNone/>
            </a:pPr>
            <a:r>
              <a:rPr lang="en"/>
              <a:t>Specifying Cleanup Actions</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
        <p:nvSpPr>
          <p:cNvPr id="1802" name="Shape 1802"/>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Error handling</a:t>
            </a:r>
            <a:endParaRPr/>
          </a:p>
        </p:txBody>
      </p:sp>
    </p:spTree>
  </p:cSld>
  <p:clrMapOvr>
    <a:masterClrMapping/>
  </p:clrMapOvr>
</p:sld>
</file>

<file path=ppt/slides/slide2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06" name="Shape 1806"/>
        <p:cNvGrpSpPr/>
        <p:nvPr/>
      </p:nvGrpSpPr>
      <p:grpSpPr>
        <a:xfrm>
          <a:off x="0" y="0"/>
          <a:ext cx="0" cy="0"/>
          <a:chOff x="0" y="0"/>
          <a:chExt cx="0" cy="0"/>
        </a:xfrm>
      </p:grpSpPr>
      <p:sp>
        <p:nvSpPr>
          <p:cNvPr id="1807" name="Shape 1807"/>
          <p:cNvSpPr txBox="1"/>
          <p:nvPr>
            <p:ph idx="2" type="body"/>
          </p:nvPr>
        </p:nvSpPr>
        <p:spPr>
          <a:xfrm>
            <a:off x="5174225" y="1352625"/>
            <a:ext cx="38232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Defining a Class Hierarchy for Type Casting</a:t>
            </a:r>
            <a:endParaRPr/>
          </a:p>
          <a:p>
            <a:pPr indent="0" lvl="0" marL="0" rtl="0">
              <a:lnSpc>
                <a:spcPct val="100000"/>
              </a:lnSpc>
              <a:spcBef>
                <a:spcPts val="0"/>
              </a:spcBef>
              <a:spcAft>
                <a:spcPts val="0"/>
              </a:spcAft>
              <a:buNone/>
            </a:pPr>
            <a:r>
              <a:rPr lang="en"/>
              <a:t>Checking Type</a:t>
            </a:r>
            <a:endParaRPr/>
          </a:p>
          <a:p>
            <a:pPr indent="0" lvl="0" marL="0" rtl="0">
              <a:lnSpc>
                <a:spcPct val="100000"/>
              </a:lnSpc>
              <a:spcBef>
                <a:spcPts val="0"/>
              </a:spcBef>
              <a:spcAft>
                <a:spcPts val="0"/>
              </a:spcAft>
              <a:buNone/>
            </a:pPr>
            <a:r>
              <a:rPr lang="en"/>
              <a:t>DownCasting</a:t>
            </a:r>
            <a:endParaRPr/>
          </a:p>
          <a:p>
            <a:pPr indent="0" lvl="0" marL="0" rtl="0">
              <a:lnSpc>
                <a:spcPct val="100000"/>
              </a:lnSpc>
              <a:spcBef>
                <a:spcPts val="0"/>
              </a:spcBef>
              <a:spcAft>
                <a:spcPts val="0"/>
              </a:spcAft>
              <a:buNone/>
            </a:pPr>
            <a:r>
              <a:rPr lang="en"/>
              <a:t>Type Casting for Any and AnyObject</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
        <p:nvSpPr>
          <p:cNvPr id="1808" name="Shape 1808"/>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Type Casting</a:t>
            </a:r>
            <a:endParaRPr/>
          </a:p>
        </p:txBody>
      </p:sp>
    </p:spTree>
  </p:cSld>
  <p:clrMapOvr>
    <a:masterClrMapping/>
  </p:clrMapOvr>
</p:sld>
</file>

<file path=ppt/slides/slide2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12" name="Shape 1812"/>
        <p:cNvGrpSpPr/>
        <p:nvPr/>
      </p:nvGrpSpPr>
      <p:grpSpPr>
        <a:xfrm>
          <a:off x="0" y="0"/>
          <a:ext cx="0" cy="0"/>
          <a:chOff x="0" y="0"/>
          <a:chExt cx="0" cy="0"/>
        </a:xfrm>
      </p:grpSpPr>
      <p:sp>
        <p:nvSpPr>
          <p:cNvPr id="1813" name="Shape 1813"/>
          <p:cNvSpPr txBox="1"/>
          <p:nvPr>
            <p:ph idx="2" type="body"/>
          </p:nvPr>
        </p:nvSpPr>
        <p:spPr>
          <a:xfrm>
            <a:off x="5174225" y="1352625"/>
            <a:ext cx="38232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Nested Types in Action</a:t>
            </a:r>
            <a:endParaRPr/>
          </a:p>
          <a:p>
            <a:pPr indent="0" lvl="0" marL="0" rtl="0">
              <a:lnSpc>
                <a:spcPct val="100000"/>
              </a:lnSpc>
              <a:spcBef>
                <a:spcPts val="0"/>
              </a:spcBef>
              <a:spcAft>
                <a:spcPts val="0"/>
              </a:spcAft>
              <a:buNone/>
            </a:pPr>
            <a:r>
              <a:rPr lang="en"/>
              <a:t>Referring to Nested Types</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
        <p:nvSpPr>
          <p:cNvPr id="1814" name="Shape 18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Nested Types</a:t>
            </a:r>
            <a:endParaRPr/>
          </a:p>
        </p:txBody>
      </p:sp>
    </p:spTree>
  </p:cSld>
  <p:clrMapOvr>
    <a:masterClrMapping/>
  </p:clrMapOvr>
</p:sld>
</file>

<file path=ppt/slides/slide2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18" name="Shape 1818"/>
        <p:cNvGrpSpPr/>
        <p:nvPr/>
      </p:nvGrpSpPr>
      <p:grpSpPr>
        <a:xfrm>
          <a:off x="0" y="0"/>
          <a:ext cx="0" cy="0"/>
          <a:chOff x="0" y="0"/>
          <a:chExt cx="0" cy="0"/>
        </a:xfrm>
      </p:grpSpPr>
      <p:sp>
        <p:nvSpPr>
          <p:cNvPr id="1819" name="Shape 1819"/>
          <p:cNvSpPr txBox="1"/>
          <p:nvPr>
            <p:ph idx="2" type="body"/>
          </p:nvPr>
        </p:nvSpPr>
        <p:spPr>
          <a:xfrm>
            <a:off x="5174225" y="1352625"/>
            <a:ext cx="38232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Extension Syntax</a:t>
            </a:r>
            <a:endParaRPr/>
          </a:p>
          <a:p>
            <a:pPr indent="0" lvl="0" marL="0" rtl="0">
              <a:lnSpc>
                <a:spcPct val="100000"/>
              </a:lnSpc>
              <a:spcBef>
                <a:spcPts val="0"/>
              </a:spcBef>
              <a:spcAft>
                <a:spcPts val="0"/>
              </a:spcAft>
              <a:buNone/>
            </a:pPr>
            <a:r>
              <a:rPr lang="en"/>
              <a:t>Computed Properties</a:t>
            </a:r>
            <a:endParaRPr/>
          </a:p>
          <a:p>
            <a:pPr indent="0" lvl="0" marL="0" rtl="0">
              <a:lnSpc>
                <a:spcPct val="100000"/>
              </a:lnSpc>
              <a:spcBef>
                <a:spcPts val="0"/>
              </a:spcBef>
              <a:spcAft>
                <a:spcPts val="0"/>
              </a:spcAft>
              <a:buNone/>
            </a:pPr>
            <a:r>
              <a:rPr lang="en"/>
              <a:t>Initializers</a:t>
            </a:r>
            <a:endParaRPr/>
          </a:p>
          <a:p>
            <a:pPr indent="0" lvl="0" marL="0" rtl="0">
              <a:lnSpc>
                <a:spcPct val="100000"/>
              </a:lnSpc>
              <a:spcBef>
                <a:spcPts val="0"/>
              </a:spcBef>
              <a:spcAft>
                <a:spcPts val="0"/>
              </a:spcAft>
              <a:buNone/>
            </a:pPr>
            <a:r>
              <a:rPr lang="en"/>
              <a:t>Methods</a:t>
            </a:r>
            <a:endParaRPr/>
          </a:p>
          <a:p>
            <a:pPr indent="0" lvl="0" marL="0" rtl="0">
              <a:lnSpc>
                <a:spcPct val="100000"/>
              </a:lnSpc>
              <a:spcBef>
                <a:spcPts val="0"/>
              </a:spcBef>
              <a:spcAft>
                <a:spcPts val="0"/>
              </a:spcAft>
              <a:buNone/>
            </a:pPr>
            <a:r>
              <a:rPr lang="en"/>
              <a:t>Subscripts</a:t>
            </a:r>
            <a:endParaRPr/>
          </a:p>
          <a:p>
            <a:pPr indent="0" lvl="0" marL="0" rtl="0">
              <a:lnSpc>
                <a:spcPct val="100000"/>
              </a:lnSpc>
              <a:spcBef>
                <a:spcPts val="0"/>
              </a:spcBef>
              <a:spcAft>
                <a:spcPts val="0"/>
              </a:spcAft>
              <a:buNone/>
            </a:pPr>
            <a:r>
              <a:rPr lang="en"/>
              <a:t>Nested Types</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
        <p:nvSpPr>
          <p:cNvPr id="1820" name="Shape 1820"/>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Extensions</a:t>
            </a:r>
            <a:endParaRPr/>
          </a:p>
        </p:txBody>
      </p:sp>
    </p:spTree>
  </p:cSld>
  <p:clrMapOvr>
    <a:masterClrMapping/>
  </p:clrMapOvr>
</p:sld>
</file>

<file path=ppt/slides/slide2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24" name="Shape 1824"/>
        <p:cNvGrpSpPr/>
        <p:nvPr/>
      </p:nvGrpSpPr>
      <p:grpSpPr>
        <a:xfrm>
          <a:off x="0" y="0"/>
          <a:ext cx="0" cy="0"/>
          <a:chOff x="0" y="0"/>
          <a:chExt cx="0" cy="0"/>
        </a:xfrm>
      </p:grpSpPr>
      <p:sp>
        <p:nvSpPr>
          <p:cNvPr id="1825" name="Shape 1825"/>
          <p:cNvSpPr txBox="1"/>
          <p:nvPr>
            <p:ph idx="2" type="body"/>
          </p:nvPr>
        </p:nvSpPr>
        <p:spPr>
          <a:xfrm>
            <a:off x="5174225" y="1352625"/>
            <a:ext cx="38232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Protocol Syntax</a:t>
            </a:r>
            <a:endParaRPr/>
          </a:p>
          <a:p>
            <a:pPr indent="0" lvl="0" marL="0" rtl="0">
              <a:lnSpc>
                <a:spcPct val="100000"/>
              </a:lnSpc>
              <a:spcBef>
                <a:spcPts val="0"/>
              </a:spcBef>
              <a:spcAft>
                <a:spcPts val="0"/>
              </a:spcAft>
              <a:buNone/>
            </a:pPr>
            <a:r>
              <a:rPr lang="en"/>
              <a:t>Property Requirements</a:t>
            </a:r>
            <a:endParaRPr/>
          </a:p>
          <a:p>
            <a:pPr indent="0" lvl="0" marL="0" rtl="0">
              <a:lnSpc>
                <a:spcPct val="100000"/>
              </a:lnSpc>
              <a:spcBef>
                <a:spcPts val="0"/>
              </a:spcBef>
              <a:spcAft>
                <a:spcPts val="0"/>
              </a:spcAft>
              <a:buNone/>
            </a:pPr>
            <a:r>
              <a:rPr lang="en"/>
              <a:t>Method Requirements</a:t>
            </a:r>
            <a:endParaRPr/>
          </a:p>
          <a:p>
            <a:pPr indent="0" lvl="0" marL="0" rtl="0">
              <a:lnSpc>
                <a:spcPct val="100000"/>
              </a:lnSpc>
              <a:spcBef>
                <a:spcPts val="0"/>
              </a:spcBef>
              <a:spcAft>
                <a:spcPts val="0"/>
              </a:spcAft>
              <a:buNone/>
            </a:pPr>
            <a:r>
              <a:rPr lang="en"/>
              <a:t>Mutating Method Requirements</a:t>
            </a:r>
            <a:endParaRPr/>
          </a:p>
          <a:p>
            <a:pPr indent="0" lvl="0" marL="0" rtl="0">
              <a:lnSpc>
                <a:spcPct val="100000"/>
              </a:lnSpc>
              <a:spcBef>
                <a:spcPts val="0"/>
              </a:spcBef>
              <a:spcAft>
                <a:spcPts val="0"/>
              </a:spcAft>
              <a:buNone/>
            </a:pPr>
            <a:r>
              <a:rPr lang="en"/>
              <a:t>Initializer Requirements</a:t>
            </a:r>
            <a:endParaRPr/>
          </a:p>
          <a:p>
            <a:pPr indent="0" lvl="0" marL="0" rtl="0">
              <a:lnSpc>
                <a:spcPct val="100000"/>
              </a:lnSpc>
              <a:spcBef>
                <a:spcPts val="0"/>
              </a:spcBef>
              <a:spcAft>
                <a:spcPts val="0"/>
              </a:spcAft>
              <a:buNone/>
            </a:pPr>
            <a:r>
              <a:rPr lang="en"/>
              <a:t>Protocols as Types</a:t>
            </a:r>
            <a:endParaRPr/>
          </a:p>
          <a:p>
            <a:pPr indent="0" lvl="0" marL="0" rtl="0">
              <a:lnSpc>
                <a:spcPct val="100000"/>
              </a:lnSpc>
              <a:spcBef>
                <a:spcPts val="0"/>
              </a:spcBef>
              <a:spcAft>
                <a:spcPts val="0"/>
              </a:spcAft>
              <a:buNone/>
            </a:pPr>
            <a:r>
              <a:rPr lang="en"/>
              <a:t>Delegation</a:t>
            </a:r>
            <a:endParaRPr/>
          </a:p>
          <a:p>
            <a:pPr indent="0" lvl="0" marL="0" rtl="0">
              <a:lnSpc>
                <a:spcPct val="100000"/>
              </a:lnSpc>
              <a:spcBef>
                <a:spcPts val="0"/>
              </a:spcBef>
              <a:spcAft>
                <a:spcPts val="0"/>
              </a:spcAft>
              <a:buNone/>
            </a:pPr>
            <a:r>
              <a:rPr lang="en"/>
              <a:t>Adding Protocol Conformance with an Extension</a:t>
            </a:r>
            <a:endParaRPr/>
          </a:p>
          <a:p>
            <a:pPr indent="0" lvl="0" marL="0" rtl="0">
              <a:lnSpc>
                <a:spcPct val="100000"/>
              </a:lnSpc>
              <a:spcBef>
                <a:spcPts val="0"/>
              </a:spcBef>
              <a:spcAft>
                <a:spcPts val="0"/>
              </a:spcAft>
              <a:buNone/>
            </a:pPr>
            <a:r>
              <a:rPr lang="en"/>
              <a:t>Collections of Protocol Types</a:t>
            </a:r>
            <a:endParaRPr/>
          </a:p>
          <a:p>
            <a:pPr indent="0" lvl="0" marL="0" rtl="0">
              <a:lnSpc>
                <a:spcPct val="100000"/>
              </a:lnSpc>
              <a:spcBef>
                <a:spcPts val="0"/>
              </a:spcBef>
              <a:spcAft>
                <a:spcPts val="0"/>
              </a:spcAft>
              <a:buNone/>
            </a:pPr>
            <a:r>
              <a:rPr lang="en"/>
              <a:t>Protocol Inheritance</a:t>
            </a:r>
            <a:endParaRPr/>
          </a:p>
          <a:p>
            <a:pPr indent="0" lvl="0" marL="0" rtl="0">
              <a:lnSpc>
                <a:spcPct val="100000"/>
              </a:lnSpc>
              <a:spcBef>
                <a:spcPts val="0"/>
              </a:spcBef>
              <a:spcAft>
                <a:spcPts val="0"/>
              </a:spcAft>
              <a:buNone/>
            </a:pPr>
            <a:r>
              <a:rPr lang="en"/>
              <a:t>Class-Only Protocols</a:t>
            </a:r>
            <a:endParaRPr/>
          </a:p>
          <a:p>
            <a:pPr indent="0" lvl="0" marL="0" rtl="0">
              <a:lnSpc>
                <a:spcPct val="100000"/>
              </a:lnSpc>
              <a:spcBef>
                <a:spcPts val="0"/>
              </a:spcBef>
              <a:spcAft>
                <a:spcPts val="0"/>
              </a:spcAft>
              <a:buNone/>
            </a:pPr>
            <a:r>
              <a:rPr lang="en"/>
              <a:t>Protocol Composition</a:t>
            </a:r>
            <a:endParaRPr/>
          </a:p>
          <a:p>
            <a:pPr indent="0" lvl="0" marL="0" rtl="0">
              <a:lnSpc>
                <a:spcPct val="100000"/>
              </a:lnSpc>
              <a:spcBef>
                <a:spcPts val="0"/>
              </a:spcBef>
              <a:spcAft>
                <a:spcPts val="0"/>
              </a:spcAft>
              <a:buNone/>
            </a:pPr>
            <a:r>
              <a:rPr lang="en"/>
              <a:t>Checking for Protocol Conformance</a:t>
            </a:r>
            <a:endParaRPr/>
          </a:p>
          <a:p>
            <a:pPr indent="0" lvl="0" marL="0" rtl="0">
              <a:lnSpc>
                <a:spcPct val="100000"/>
              </a:lnSpc>
              <a:spcBef>
                <a:spcPts val="0"/>
              </a:spcBef>
              <a:spcAft>
                <a:spcPts val="0"/>
              </a:spcAft>
              <a:buNone/>
            </a:pPr>
            <a:r>
              <a:rPr lang="en"/>
              <a:t>Optional Protocol Requirements</a:t>
            </a:r>
            <a:endParaRPr/>
          </a:p>
          <a:p>
            <a:pPr indent="0" lvl="0" marL="0" rtl="0">
              <a:lnSpc>
                <a:spcPct val="100000"/>
              </a:lnSpc>
              <a:spcBef>
                <a:spcPts val="0"/>
              </a:spcBef>
              <a:spcAft>
                <a:spcPts val="0"/>
              </a:spcAft>
              <a:buNone/>
            </a:pPr>
            <a:r>
              <a:rPr lang="en"/>
              <a:t>Protocol Extensions</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
        <p:nvSpPr>
          <p:cNvPr id="1826" name="Shape 1826"/>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Protocols</a:t>
            </a:r>
            <a:endParaRPr/>
          </a:p>
        </p:txBody>
      </p:sp>
    </p:spTree>
  </p:cSld>
  <p:clrMapOvr>
    <a:masterClrMapping/>
  </p:clrMapOvr>
</p:sld>
</file>

<file path=ppt/slides/slide2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30" name="Shape 1830"/>
        <p:cNvGrpSpPr/>
        <p:nvPr/>
      </p:nvGrpSpPr>
      <p:grpSpPr>
        <a:xfrm>
          <a:off x="0" y="0"/>
          <a:ext cx="0" cy="0"/>
          <a:chOff x="0" y="0"/>
          <a:chExt cx="0" cy="0"/>
        </a:xfrm>
      </p:grpSpPr>
      <p:sp>
        <p:nvSpPr>
          <p:cNvPr id="1831" name="Shape 1831"/>
          <p:cNvSpPr txBox="1"/>
          <p:nvPr>
            <p:ph idx="2" type="body"/>
          </p:nvPr>
        </p:nvSpPr>
        <p:spPr>
          <a:xfrm>
            <a:off x="5174225" y="1352625"/>
            <a:ext cx="38232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The Problem That Generics Solve</a:t>
            </a:r>
            <a:endParaRPr/>
          </a:p>
          <a:p>
            <a:pPr indent="0" lvl="0" marL="0" rtl="0">
              <a:lnSpc>
                <a:spcPct val="100000"/>
              </a:lnSpc>
              <a:spcBef>
                <a:spcPts val="0"/>
              </a:spcBef>
              <a:spcAft>
                <a:spcPts val="0"/>
              </a:spcAft>
              <a:buNone/>
            </a:pPr>
            <a:r>
              <a:rPr lang="en"/>
              <a:t>Generic Function</a:t>
            </a:r>
            <a:endParaRPr/>
          </a:p>
          <a:p>
            <a:pPr indent="0" lvl="0" marL="0" rtl="0">
              <a:lnSpc>
                <a:spcPct val="100000"/>
              </a:lnSpc>
              <a:spcBef>
                <a:spcPts val="0"/>
              </a:spcBef>
              <a:spcAft>
                <a:spcPts val="0"/>
              </a:spcAft>
              <a:buNone/>
            </a:pPr>
            <a:r>
              <a:rPr lang="en"/>
              <a:t>Type Parameters</a:t>
            </a:r>
            <a:endParaRPr/>
          </a:p>
          <a:p>
            <a:pPr indent="0" lvl="0" marL="0" rtl="0">
              <a:lnSpc>
                <a:spcPct val="100000"/>
              </a:lnSpc>
              <a:spcBef>
                <a:spcPts val="0"/>
              </a:spcBef>
              <a:spcAft>
                <a:spcPts val="0"/>
              </a:spcAft>
              <a:buNone/>
            </a:pPr>
            <a:r>
              <a:rPr lang="en"/>
              <a:t>Naming Type Parameters</a:t>
            </a:r>
            <a:endParaRPr/>
          </a:p>
          <a:p>
            <a:pPr indent="0" lvl="0" marL="0" rtl="0">
              <a:lnSpc>
                <a:spcPct val="100000"/>
              </a:lnSpc>
              <a:spcBef>
                <a:spcPts val="0"/>
              </a:spcBef>
              <a:spcAft>
                <a:spcPts val="0"/>
              </a:spcAft>
              <a:buNone/>
            </a:pPr>
            <a:r>
              <a:rPr lang="en"/>
              <a:t>Generic Types</a:t>
            </a:r>
            <a:endParaRPr/>
          </a:p>
          <a:p>
            <a:pPr indent="0" lvl="0" marL="0" rtl="0">
              <a:lnSpc>
                <a:spcPct val="100000"/>
              </a:lnSpc>
              <a:spcBef>
                <a:spcPts val="0"/>
              </a:spcBef>
              <a:spcAft>
                <a:spcPts val="0"/>
              </a:spcAft>
              <a:buNone/>
            </a:pPr>
            <a:r>
              <a:rPr lang="en"/>
              <a:t>Extending a Generic Type</a:t>
            </a:r>
            <a:endParaRPr/>
          </a:p>
          <a:p>
            <a:pPr indent="0" lvl="0" marL="0" rtl="0">
              <a:lnSpc>
                <a:spcPct val="100000"/>
              </a:lnSpc>
              <a:spcBef>
                <a:spcPts val="0"/>
              </a:spcBef>
              <a:spcAft>
                <a:spcPts val="0"/>
              </a:spcAft>
              <a:buNone/>
            </a:pPr>
            <a:r>
              <a:rPr lang="en"/>
              <a:t>Type Constraints</a:t>
            </a:r>
            <a:endParaRPr/>
          </a:p>
          <a:p>
            <a:pPr indent="0" lvl="0" marL="0" rtl="0">
              <a:lnSpc>
                <a:spcPct val="100000"/>
              </a:lnSpc>
              <a:spcBef>
                <a:spcPts val="0"/>
              </a:spcBef>
              <a:spcAft>
                <a:spcPts val="0"/>
              </a:spcAft>
              <a:buNone/>
            </a:pPr>
            <a:r>
              <a:rPr lang="en"/>
              <a:t>Associated Types</a:t>
            </a:r>
            <a:endParaRPr/>
          </a:p>
          <a:p>
            <a:pPr indent="0" lvl="0" marL="0" rtl="0">
              <a:lnSpc>
                <a:spcPct val="100000"/>
              </a:lnSpc>
              <a:spcBef>
                <a:spcPts val="0"/>
              </a:spcBef>
              <a:spcAft>
                <a:spcPts val="0"/>
              </a:spcAft>
              <a:buNone/>
            </a:pPr>
            <a:r>
              <a:rPr lang="en"/>
              <a:t>Generic Where Clauses</a:t>
            </a:r>
            <a:endParaRPr/>
          </a:p>
          <a:p>
            <a:pPr indent="0" lvl="0" marL="0" rtl="0">
              <a:lnSpc>
                <a:spcPct val="100000"/>
              </a:lnSpc>
              <a:spcBef>
                <a:spcPts val="0"/>
              </a:spcBef>
              <a:spcAft>
                <a:spcPts val="0"/>
              </a:spcAft>
              <a:buNone/>
            </a:pPr>
            <a:r>
              <a:rPr lang="en"/>
              <a:t>Extensions with a Generic Where Clause</a:t>
            </a:r>
            <a:endParaRPr/>
          </a:p>
          <a:p>
            <a:pPr indent="0" lvl="0" marL="0" rtl="0">
              <a:lnSpc>
                <a:spcPct val="100000"/>
              </a:lnSpc>
              <a:spcBef>
                <a:spcPts val="0"/>
              </a:spcBef>
              <a:spcAft>
                <a:spcPts val="0"/>
              </a:spcAft>
              <a:buNone/>
            </a:pPr>
            <a:r>
              <a:rPr lang="en"/>
              <a:t>Associated Types with a Generic Where Clause</a:t>
            </a:r>
            <a:endParaRPr/>
          </a:p>
          <a:p>
            <a:pPr indent="0" lvl="0" marL="0" rtl="0">
              <a:lnSpc>
                <a:spcPct val="100000"/>
              </a:lnSpc>
              <a:spcBef>
                <a:spcPts val="0"/>
              </a:spcBef>
              <a:spcAft>
                <a:spcPts val="0"/>
              </a:spcAft>
              <a:buNone/>
            </a:pPr>
            <a:r>
              <a:rPr lang="en"/>
              <a:t>Generic Subscripts</a:t>
            </a:r>
            <a:endParaRPr/>
          </a:p>
          <a:p>
            <a:pPr indent="0" lvl="0" marL="0" rtl="0">
              <a:lnSpc>
                <a:spcPct val="100000"/>
              </a:lnSpc>
              <a:spcBef>
                <a:spcPts val="0"/>
              </a:spcBef>
              <a:spcAft>
                <a:spcPts val="0"/>
              </a:spcAft>
              <a:buNone/>
            </a:pPr>
            <a:r>
              <a:t/>
            </a:r>
            <a:endParaRPr/>
          </a:p>
        </p:txBody>
      </p:sp>
      <p:sp>
        <p:nvSpPr>
          <p:cNvPr id="1832" name="Shape 1832"/>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Generics</a:t>
            </a:r>
            <a:endParaRPr/>
          </a:p>
        </p:txBody>
      </p:sp>
    </p:spTree>
  </p:cSld>
  <p:clrMapOvr>
    <a:masterClrMapping/>
  </p:clrMapOvr>
</p:sld>
</file>

<file path=ppt/slides/slide2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36" name="Shape 1836"/>
        <p:cNvGrpSpPr/>
        <p:nvPr/>
      </p:nvGrpSpPr>
      <p:grpSpPr>
        <a:xfrm>
          <a:off x="0" y="0"/>
          <a:ext cx="0" cy="0"/>
          <a:chOff x="0" y="0"/>
          <a:chExt cx="0" cy="0"/>
        </a:xfrm>
      </p:grpSpPr>
      <p:sp>
        <p:nvSpPr>
          <p:cNvPr id="1837" name="Shape 1837"/>
          <p:cNvSpPr txBox="1"/>
          <p:nvPr>
            <p:ph idx="2" type="body"/>
          </p:nvPr>
        </p:nvSpPr>
        <p:spPr>
          <a:xfrm>
            <a:off x="5174225" y="1352625"/>
            <a:ext cx="38232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How ARC works</a:t>
            </a:r>
            <a:endParaRPr/>
          </a:p>
          <a:p>
            <a:pPr indent="0" lvl="0" marL="0" rtl="0">
              <a:lnSpc>
                <a:spcPct val="100000"/>
              </a:lnSpc>
              <a:spcBef>
                <a:spcPts val="0"/>
              </a:spcBef>
              <a:spcAft>
                <a:spcPts val="0"/>
              </a:spcAft>
              <a:buNone/>
            </a:pPr>
            <a:r>
              <a:rPr lang="en"/>
              <a:t>ARC in Action</a:t>
            </a:r>
            <a:endParaRPr/>
          </a:p>
          <a:p>
            <a:pPr indent="0" lvl="0" marL="0" rtl="0">
              <a:lnSpc>
                <a:spcPct val="100000"/>
              </a:lnSpc>
              <a:spcBef>
                <a:spcPts val="0"/>
              </a:spcBef>
              <a:spcAft>
                <a:spcPts val="0"/>
              </a:spcAft>
              <a:buNone/>
            </a:pPr>
            <a:r>
              <a:rPr lang="en"/>
              <a:t>Strong Reference Cycles Between Class Instances</a:t>
            </a:r>
            <a:endParaRPr/>
          </a:p>
          <a:p>
            <a:pPr indent="0" lvl="0" marL="0" rtl="0">
              <a:lnSpc>
                <a:spcPct val="100000"/>
              </a:lnSpc>
              <a:spcBef>
                <a:spcPts val="0"/>
              </a:spcBef>
              <a:spcAft>
                <a:spcPts val="0"/>
              </a:spcAft>
              <a:buNone/>
            </a:pPr>
            <a:r>
              <a:rPr lang="en"/>
              <a:t>Resolving Strong Reference Cycles Between Class Instances</a:t>
            </a:r>
            <a:endParaRPr/>
          </a:p>
          <a:p>
            <a:pPr indent="0" lvl="0" marL="0" rtl="0">
              <a:lnSpc>
                <a:spcPct val="100000"/>
              </a:lnSpc>
              <a:spcBef>
                <a:spcPts val="0"/>
              </a:spcBef>
              <a:spcAft>
                <a:spcPts val="0"/>
              </a:spcAft>
              <a:buNone/>
            </a:pPr>
            <a:r>
              <a:rPr lang="en"/>
              <a:t>Strong Reference Cycles for Closures</a:t>
            </a:r>
            <a:endParaRPr/>
          </a:p>
          <a:p>
            <a:pPr indent="0" lvl="0" marL="0" rtl="0">
              <a:lnSpc>
                <a:spcPct val="100000"/>
              </a:lnSpc>
              <a:spcBef>
                <a:spcPts val="0"/>
              </a:spcBef>
              <a:spcAft>
                <a:spcPts val="0"/>
              </a:spcAft>
              <a:buNone/>
            </a:pPr>
            <a:r>
              <a:rPr lang="en"/>
              <a:t>Resolving Strong Reference Cycles for Closures</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
        <p:nvSpPr>
          <p:cNvPr id="1838" name="Shape 1838"/>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Automatic Reference Counting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u="sng">
                <a:solidFill>
                  <a:schemeClr val="hlink"/>
                </a:solidFill>
                <a:hlinkClick action="ppaction://hlinksldjump" r:id="rId3"/>
              </a:rPr>
              <a:t>Terminology</a:t>
            </a:r>
            <a:endParaRPr/>
          </a:p>
          <a:p>
            <a:pPr indent="0" lvl="0" marL="0" rtl="0">
              <a:lnSpc>
                <a:spcPct val="100000"/>
              </a:lnSpc>
              <a:spcBef>
                <a:spcPts val="0"/>
              </a:spcBef>
              <a:spcAft>
                <a:spcPts val="0"/>
              </a:spcAft>
              <a:buNone/>
            </a:pPr>
            <a:r>
              <a:rPr lang="en" u="sng">
                <a:solidFill>
                  <a:schemeClr val="hlink"/>
                </a:solidFill>
                <a:hlinkClick action="ppaction://hlinksldjump" r:id="rId4"/>
              </a:rPr>
              <a:t>Assignment Operator</a:t>
            </a:r>
            <a:endParaRPr/>
          </a:p>
          <a:p>
            <a:pPr indent="0" lvl="0" marL="0" rtl="0">
              <a:lnSpc>
                <a:spcPct val="100000"/>
              </a:lnSpc>
              <a:spcBef>
                <a:spcPts val="0"/>
              </a:spcBef>
              <a:spcAft>
                <a:spcPts val="0"/>
              </a:spcAft>
              <a:buNone/>
            </a:pPr>
            <a:r>
              <a:rPr lang="en" u="sng">
                <a:solidFill>
                  <a:schemeClr val="hlink"/>
                </a:solidFill>
                <a:hlinkClick action="ppaction://hlinksldjump" r:id="rId5"/>
              </a:rPr>
              <a:t>Arithmetic Operators</a:t>
            </a:r>
            <a:endParaRPr/>
          </a:p>
          <a:p>
            <a:pPr indent="0" lvl="0" marL="0" rtl="0">
              <a:lnSpc>
                <a:spcPct val="100000"/>
              </a:lnSpc>
              <a:spcBef>
                <a:spcPts val="0"/>
              </a:spcBef>
              <a:spcAft>
                <a:spcPts val="0"/>
              </a:spcAft>
              <a:buNone/>
            </a:pPr>
            <a:r>
              <a:rPr lang="en" u="sng">
                <a:solidFill>
                  <a:schemeClr val="hlink"/>
                </a:solidFill>
                <a:hlinkClick action="ppaction://hlinksldjump" r:id="rId6"/>
              </a:rPr>
              <a:t>Compound Assignment Operators </a:t>
            </a:r>
            <a:r>
              <a:rPr lang="en" u="sng">
                <a:solidFill>
                  <a:schemeClr val="hlink"/>
                </a:solidFill>
                <a:hlinkClick action="ppaction://hlinksldjump" r:id="rId7"/>
              </a:rPr>
              <a:t>Comparison Operators</a:t>
            </a:r>
            <a:endParaRPr/>
          </a:p>
          <a:p>
            <a:pPr indent="0" lvl="0" marL="0" rtl="0">
              <a:lnSpc>
                <a:spcPct val="100000"/>
              </a:lnSpc>
              <a:spcBef>
                <a:spcPts val="0"/>
              </a:spcBef>
              <a:spcAft>
                <a:spcPts val="0"/>
              </a:spcAft>
              <a:buNone/>
            </a:pPr>
            <a:r>
              <a:rPr lang="en" u="sng">
                <a:solidFill>
                  <a:schemeClr val="hlink"/>
                </a:solidFill>
                <a:hlinkClick action="ppaction://hlinksldjump" r:id="rId8"/>
              </a:rPr>
              <a:t>Ternary Conditional Operator</a:t>
            </a:r>
            <a:endParaRPr/>
          </a:p>
          <a:p>
            <a:pPr indent="0" lvl="0" marL="0" rtl="0">
              <a:lnSpc>
                <a:spcPct val="100000"/>
              </a:lnSpc>
              <a:spcBef>
                <a:spcPts val="0"/>
              </a:spcBef>
              <a:spcAft>
                <a:spcPts val="0"/>
              </a:spcAft>
              <a:buNone/>
            </a:pPr>
            <a:r>
              <a:rPr lang="en" u="sng">
                <a:solidFill>
                  <a:schemeClr val="hlink"/>
                </a:solidFill>
                <a:hlinkClick action="ppaction://hlinksldjump" r:id="rId9"/>
              </a:rPr>
              <a:t>Nil-Coalescing operator</a:t>
            </a:r>
            <a:endParaRPr/>
          </a:p>
          <a:p>
            <a:pPr indent="0" lvl="0" marL="0" rtl="0">
              <a:lnSpc>
                <a:spcPct val="100000"/>
              </a:lnSpc>
              <a:spcBef>
                <a:spcPts val="0"/>
              </a:spcBef>
              <a:spcAft>
                <a:spcPts val="0"/>
              </a:spcAft>
              <a:buNone/>
            </a:pPr>
            <a:r>
              <a:rPr lang="en" u="sng">
                <a:solidFill>
                  <a:schemeClr val="hlink"/>
                </a:solidFill>
                <a:hlinkClick action="ppaction://hlinksldjump" r:id="rId10"/>
              </a:rPr>
              <a:t>Range Operators</a:t>
            </a:r>
            <a:endParaRPr/>
          </a:p>
          <a:p>
            <a:pPr indent="0" lvl="0" marL="0" rtl="0">
              <a:lnSpc>
                <a:spcPct val="100000"/>
              </a:lnSpc>
              <a:spcBef>
                <a:spcPts val="0"/>
              </a:spcBef>
              <a:spcAft>
                <a:spcPts val="0"/>
              </a:spcAft>
              <a:buNone/>
            </a:pPr>
            <a:r>
              <a:rPr lang="en" u="sng">
                <a:solidFill>
                  <a:schemeClr val="hlink"/>
                </a:solidFill>
                <a:hlinkClick action="ppaction://hlinksldjump" r:id="rId11"/>
              </a:rPr>
              <a:t>Logical Operators</a:t>
            </a:r>
            <a:endParaRPr/>
          </a:p>
          <a:p>
            <a:pPr indent="0" lvl="0" marL="0" rtl="0">
              <a:lnSpc>
                <a:spcPct val="100000"/>
              </a:lnSpc>
              <a:spcBef>
                <a:spcPts val="0"/>
              </a:spcBef>
              <a:spcAft>
                <a:spcPts val="0"/>
              </a:spcAft>
              <a:buNone/>
            </a:pPr>
            <a:r>
              <a:t/>
            </a:r>
            <a:endParaRPr/>
          </a:p>
        </p:txBody>
      </p:sp>
      <p:sp>
        <p:nvSpPr>
          <p:cNvPr id="255" name="Shape 255"/>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Basic Operator</a:t>
            </a:r>
            <a:endParaRPr/>
          </a:p>
        </p:txBody>
      </p:sp>
    </p:spTree>
  </p:cSld>
  <p:clrMapOvr>
    <a:masterClrMapping/>
  </p:clrMapOvr>
</p:sld>
</file>

<file path=ppt/slides/slide2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42" name="Shape 1842"/>
        <p:cNvGrpSpPr/>
        <p:nvPr/>
      </p:nvGrpSpPr>
      <p:grpSpPr>
        <a:xfrm>
          <a:off x="0" y="0"/>
          <a:ext cx="0" cy="0"/>
          <a:chOff x="0" y="0"/>
          <a:chExt cx="0" cy="0"/>
        </a:xfrm>
      </p:grpSpPr>
      <p:sp>
        <p:nvSpPr>
          <p:cNvPr id="1843" name="Shape 1843"/>
          <p:cNvSpPr txBox="1"/>
          <p:nvPr>
            <p:ph idx="2" type="body"/>
          </p:nvPr>
        </p:nvSpPr>
        <p:spPr>
          <a:xfrm>
            <a:off x="5174225" y="1352625"/>
            <a:ext cx="38232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Understanding Conflicting Access to Memroy</a:t>
            </a:r>
            <a:endParaRPr/>
          </a:p>
          <a:p>
            <a:pPr indent="0" lvl="0" marL="0" rtl="0">
              <a:lnSpc>
                <a:spcPct val="100000"/>
              </a:lnSpc>
              <a:spcBef>
                <a:spcPts val="0"/>
              </a:spcBef>
              <a:spcAft>
                <a:spcPts val="0"/>
              </a:spcAft>
              <a:buNone/>
            </a:pPr>
            <a:r>
              <a:rPr lang="en"/>
              <a:t>Conflicting Access to In-Out Parameters</a:t>
            </a:r>
            <a:endParaRPr/>
          </a:p>
          <a:p>
            <a:pPr indent="0" lvl="0" marL="0" rtl="0">
              <a:lnSpc>
                <a:spcPct val="100000"/>
              </a:lnSpc>
              <a:spcBef>
                <a:spcPts val="0"/>
              </a:spcBef>
              <a:spcAft>
                <a:spcPts val="0"/>
              </a:spcAft>
              <a:buNone/>
            </a:pPr>
            <a:r>
              <a:rPr lang="en"/>
              <a:t>Conflicting Access to self in Methods</a:t>
            </a:r>
            <a:endParaRPr/>
          </a:p>
          <a:p>
            <a:pPr indent="0" lvl="0" marL="0" rtl="0">
              <a:lnSpc>
                <a:spcPct val="100000"/>
              </a:lnSpc>
              <a:spcBef>
                <a:spcPts val="0"/>
              </a:spcBef>
              <a:spcAft>
                <a:spcPts val="0"/>
              </a:spcAft>
              <a:buNone/>
            </a:pPr>
            <a:r>
              <a:rPr lang="en"/>
              <a:t>Conflicting Access to Properties</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
        <p:nvSpPr>
          <p:cNvPr id="1844" name="Shape 184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Memory Safety</a:t>
            </a:r>
            <a:endParaRPr/>
          </a:p>
        </p:txBody>
      </p:sp>
    </p:spTree>
  </p:cSld>
  <p:clrMapOvr>
    <a:masterClrMapping/>
  </p:clrMapOvr>
</p:sld>
</file>

<file path=ppt/slides/slide2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48" name="Shape 1848"/>
        <p:cNvGrpSpPr/>
        <p:nvPr/>
      </p:nvGrpSpPr>
      <p:grpSpPr>
        <a:xfrm>
          <a:off x="0" y="0"/>
          <a:ext cx="0" cy="0"/>
          <a:chOff x="0" y="0"/>
          <a:chExt cx="0" cy="0"/>
        </a:xfrm>
      </p:grpSpPr>
      <p:sp>
        <p:nvSpPr>
          <p:cNvPr id="1849" name="Shape 1849"/>
          <p:cNvSpPr txBox="1"/>
          <p:nvPr>
            <p:ph idx="2" type="body"/>
          </p:nvPr>
        </p:nvSpPr>
        <p:spPr>
          <a:xfrm>
            <a:off x="5174225" y="1352625"/>
            <a:ext cx="38232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lt2"/>
                </a:solidFill>
              </a:rPr>
              <a:t>Modules and Sources Files</a:t>
            </a:r>
            <a:endParaRPr>
              <a:solidFill>
                <a:schemeClr val="lt2"/>
              </a:solidFill>
            </a:endParaRPr>
          </a:p>
          <a:p>
            <a:pPr indent="0" lvl="0" marL="0" rtl="0">
              <a:lnSpc>
                <a:spcPct val="100000"/>
              </a:lnSpc>
              <a:spcBef>
                <a:spcPts val="0"/>
              </a:spcBef>
              <a:spcAft>
                <a:spcPts val="0"/>
              </a:spcAft>
              <a:buNone/>
            </a:pPr>
            <a:r>
              <a:rPr lang="en" u="sng">
                <a:solidFill>
                  <a:schemeClr val="hlink"/>
                </a:solidFill>
                <a:hlinkClick action="ppaction://hlinksldjump" r:id="rId3"/>
              </a:rPr>
              <a:t>Access Levels</a:t>
            </a:r>
            <a:endParaRPr/>
          </a:p>
          <a:p>
            <a:pPr indent="0" lvl="0" marL="0" rtl="0">
              <a:lnSpc>
                <a:spcPct val="100000"/>
              </a:lnSpc>
              <a:spcBef>
                <a:spcPts val="0"/>
              </a:spcBef>
              <a:spcAft>
                <a:spcPts val="0"/>
              </a:spcAft>
              <a:buNone/>
            </a:pPr>
            <a:r>
              <a:rPr lang="en">
                <a:solidFill>
                  <a:schemeClr val="lt2"/>
                </a:solidFill>
              </a:rPr>
              <a:t>Access Control Syntax</a:t>
            </a:r>
            <a:endParaRPr>
              <a:solidFill>
                <a:schemeClr val="lt2"/>
              </a:solidFill>
            </a:endParaRPr>
          </a:p>
          <a:p>
            <a:pPr indent="0" lvl="0" marL="0" rtl="0">
              <a:lnSpc>
                <a:spcPct val="100000"/>
              </a:lnSpc>
              <a:spcBef>
                <a:spcPts val="0"/>
              </a:spcBef>
              <a:spcAft>
                <a:spcPts val="0"/>
              </a:spcAft>
              <a:buNone/>
            </a:pPr>
            <a:r>
              <a:rPr lang="en">
                <a:solidFill>
                  <a:schemeClr val="lt2"/>
                </a:solidFill>
              </a:rPr>
              <a:t>Custom Types</a:t>
            </a:r>
            <a:endParaRPr>
              <a:solidFill>
                <a:schemeClr val="lt2"/>
              </a:solidFill>
            </a:endParaRPr>
          </a:p>
          <a:p>
            <a:pPr indent="0" lvl="0" marL="0" rtl="0">
              <a:lnSpc>
                <a:spcPct val="100000"/>
              </a:lnSpc>
              <a:spcBef>
                <a:spcPts val="0"/>
              </a:spcBef>
              <a:spcAft>
                <a:spcPts val="0"/>
              </a:spcAft>
              <a:buNone/>
            </a:pPr>
            <a:r>
              <a:rPr lang="en">
                <a:solidFill>
                  <a:schemeClr val="lt2"/>
                </a:solidFill>
              </a:rPr>
              <a:t>Constants, Variables, Properties, and Subscripts</a:t>
            </a:r>
            <a:endParaRPr>
              <a:solidFill>
                <a:schemeClr val="lt2"/>
              </a:solidFill>
            </a:endParaRPr>
          </a:p>
          <a:p>
            <a:pPr indent="0" lvl="0" marL="0" rtl="0">
              <a:lnSpc>
                <a:spcPct val="100000"/>
              </a:lnSpc>
              <a:spcBef>
                <a:spcPts val="0"/>
              </a:spcBef>
              <a:spcAft>
                <a:spcPts val="0"/>
              </a:spcAft>
              <a:buNone/>
            </a:pPr>
            <a:r>
              <a:rPr lang="en">
                <a:solidFill>
                  <a:schemeClr val="lt2"/>
                </a:solidFill>
              </a:rPr>
              <a:t>Initializers</a:t>
            </a:r>
            <a:endParaRPr>
              <a:solidFill>
                <a:schemeClr val="lt2"/>
              </a:solidFill>
            </a:endParaRPr>
          </a:p>
          <a:p>
            <a:pPr indent="0" lvl="0" marL="0" rtl="0">
              <a:lnSpc>
                <a:spcPct val="100000"/>
              </a:lnSpc>
              <a:spcBef>
                <a:spcPts val="0"/>
              </a:spcBef>
              <a:spcAft>
                <a:spcPts val="0"/>
              </a:spcAft>
              <a:buNone/>
            </a:pPr>
            <a:r>
              <a:rPr lang="en">
                <a:solidFill>
                  <a:schemeClr val="lt2"/>
                </a:solidFill>
              </a:rPr>
              <a:t>Protocols</a:t>
            </a:r>
            <a:endParaRPr>
              <a:solidFill>
                <a:schemeClr val="lt2"/>
              </a:solidFill>
            </a:endParaRPr>
          </a:p>
          <a:p>
            <a:pPr indent="0" lvl="0" marL="0" rtl="0">
              <a:lnSpc>
                <a:spcPct val="100000"/>
              </a:lnSpc>
              <a:spcBef>
                <a:spcPts val="0"/>
              </a:spcBef>
              <a:spcAft>
                <a:spcPts val="0"/>
              </a:spcAft>
              <a:buNone/>
            </a:pPr>
            <a:r>
              <a:rPr lang="en">
                <a:solidFill>
                  <a:schemeClr val="lt2"/>
                </a:solidFill>
              </a:rPr>
              <a:t>Extensions</a:t>
            </a:r>
            <a:endParaRPr>
              <a:solidFill>
                <a:schemeClr val="lt2"/>
              </a:solidFill>
            </a:endParaRPr>
          </a:p>
          <a:p>
            <a:pPr indent="0" lvl="0" marL="0" rtl="0">
              <a:lnSpc>
                <a:spcPct val="100000"/>
              </a:lnSpc>
              <a:spcBef>
                <a:spcPts val="0"/>
              </a:spcBef>
              <a:spcAft>
                <a:spcPts val="0"/>
              </a:spcAft>
              <a:buNone/>
            </a:pPr>
            <a:r>
              <a:rPr lang="en">
                <a:solidFill>
                  <a:schemeClr val="lt2"/>
                </a:solidFill>
              </a:rPr>
              <a:t>Generics</a:t>
            </a:r>
            <a:endParaRPr>
              <a:solidFill>
                <a:schemeClr val="lt2"/>
              </a:solidFill>
            </a:endParaRPr>
          </a:p>
          <a:p>
            <a:pPr indent="0" lvl="0" marL="0" rtl="0">
              <a:lnSpc>
                <a:spcPct val="100000"/>
              </a:lnSpc>
              <a:spcBef>
                <a:spcPts val="0"/>
              </a:spcBef>
              <a:spcAft>
                <a:spcPts val="0"/>
              </a:spcAft>
              <a:buNone/>
            </a:pPr>
            <a:r>
              <a:rPr lang="en">
                <a:solidFill>
                  <a:schemeClr val="lt2"/>
                </a:solidFill>
              </a:rPr>
              <a:t>Type Aliases</a:t>
            </a:r>
            <a:endParaRPr>
              <a:solidFill>
                <a:schemeClr val="lt2"/>
              </a:solidFill>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
        <p:nvSpPr>
          <p:cNvPr id="1850" name="Shape 1850"/>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Access Control</a:t>
            </a:r>
            <a:endParaRPr/>
          </a:p>
        </p:txBody>
      </p:sp>
    </p:spTree>
  </p:cSld>
  <p:clrMapOvr>
    <a:masterClrMapping/>
  </p:clrMapOvr>
</p:sld>
</file>

<file path=ppt/slides/slide2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4" name="Shape 1854"/>
        <p:cNvGrpSpPr/>
        <p:nvPr/>
      </p:nvGrpSpPr>
      <p:grpSpPr>
        <a:xfrm>
          <a:off x="0" y="0"/>
          <a:ext cx="0" cy="0"/>
          <a:chOff x="0" y="0"/>
          <a:chExt cx="0" cy="0"/>
        </a:xfrm>
      </p:grpSpPr>
      <p:sp>
        <p:nvSpPr>
          <p:cNvPr id="1855" name="Shape 18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Access Levels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856" name="Shape 185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04800" lvl="0" marL="457200" marR="101600" rtl="0">
              <a:lnSpc>
                <a:spcPct val="100000"/>
              </a:lnSpc>
              <a:spcBef>
                <a:spcPts val="0"/>
              </a:spcBef>
              <a:spcAft>
                <a:spcPts val="0"/>
              </a:spcAft>
              <a:buClr>
                <a:srgbClr val="007400"/>
              </a:buClr>
              <a:buSzPts val="1200"/>
              <a:buFont typeface="Courier New"/>
              <a:buChar char="●"/>
            </a:pPr>
            <a:r>
              <a:rPr lang="en">
                <a:solidFill>
                  <a:srgbClr val="333333"/>
                </a:solidFill>
              </a:rPr>
              <a:t>Open </a:t>
            </a:r>
            <a:endParaRPr>
              <a:solidFill>
                <a:srgbClr val="333333"/>
              </a:solidFill>
            </a:endParaRPr>
          </a:p>
          <a:p>
            <a:pPr indent="-304800" lvl="0" marL="457200" marR="101600" rtl="0">
              <a:lnSpc>
                <a:spcPct val="100000"/>
              </a:lnSpc>
              <a:spcBef>
                <a:spcPts val="0"/>
              </a:spcBef>
              <a:spcAft>
                <a:spcPts val="0"/>
              </a:spcAft>
              <a:buClr>
                <a:srgbClr val="007400"/>
              </a:buClr>
              <a:buSzPts val="1200"/>
              <a:buFont typeface="Courier New"/>
              <a:buChar char="●"/>
            </a:pPr>
            <a:r>
              <a:rPr lang="en">
                <a:solidFill>
                  <a:srgbClr val="333333"/>
                </a:solidFill>
              </a:rPr>
              <a:t>Public</a:t>
            </a:r>
            <a:endParaRPr>
              <a:solidFill>
                <a:srgbClr val="333333"/>
              </a:solidFill>
            </a:endParaRPr>
          </a:p>
          <a:p>
            <a:pPr indent="-311150" lvl="0" marL="457200" marR="101600" rtl="0">
              <a:lnSpc>
                <a:spcPct val="100000"/>
              </a:lnSpc>
              <a:spcBef>
                <a:spcPts val="0"/>
              </a:spcBef>
              <a:spcAft>
                <a:spcPts val="0"/>
              </a:spcAft>
              <a:buClr>
                <a:srgbClr val="333333"/>
              </a:buClr>
              <a:buSzPts val="1300"/>
              <a:buChar char="●"/>
            </a:pPr>
            <a:r>
              <a:rPr lang="en">
                <a:solidFill>
                  <a:srgbClr val="333333"/>
                </a:solidFill>
              </a:rPr>
              <a:t>Internal</a:t>
            </a:r>
            <a:endParaRPr>
              <a:solidFill>
                <a:srgbClr val="333333"/>
              </a:solidFill>
            </a:endParaRPr>
          </a:p>
          <a:p>
            <a:pPr indent="-311150" lvl="0" marL="457200" marR="101600" rtl="0">
              <a:lnSpc>
                <a:spcPct val="100000"/>
              </a:lnSpc>
              <a:spcBef>
                <a:spcPts val="0"/>
              </a:spcBef>
              <a:spcAft>
                <a:spcPts val="0"/>
              </a:spcAft>
              <a:buClr>
                <a:srgbClr val="333333"/>
              </a:buClr>
              <a:buSzPts val="1300"/>
              <a:buChar char="●"/>
            </a:pPr>
            <a:r>
              <a:rPr lang="en">
                <a:solidFill>
                  <a:srgbClr val="333333"/>
                </a:solidFill>
              </a:rPr>
              <a:t>File-Private</a:t>
            </a:r>
            <a:endParaRPr>
              <a:solidFill>
                <a:srgbClr val="333333"/>
              </a:solidFill>
            </a:endParaRPr>
          </a:p>
          <a:p>
            <a:pPr indent="-311150" lvl="0" marL="457200" marR="101600" rtl="0">
              <a:lnSpc>
                <a:spcPct val="100000"/>
              </a:lnSpc>
              <a:spcBef>
                <a:spcPts val="0"/>
              </a:spcBef>
              <a:spcAft>
                <a:spcPts val="0"/>
              </a:spcAft>
              <a:buClr>
                <a:srgbClr val="333333"/>
              </a:buClr>
              <a:buSzPts val="1300"/>
              <a:buChar char="●"/>
            </a:pPr>
            <a:r>
              <a:rPr lang="en">
                <a:solidFill>
                  <a:srgbClr val="333333"/>
                </a:solidFill>
              </a:rPr>
              <a:t>Private</a:t>
            </a:r>
            <a:endParaRPr>
              <a:solidFill>
                <a:srgbClr val="333333"/>
              </a:solidFill>
            </a:endParaRPr>
          </a:p>
        </p:txBody>
      </p:sp>
    </p:spTree>
  </p:cSld>
  <p:clrMapOvr>
    <a:masterClrMapping/>
  </p:clrMapOvr>
</p:sld>
</file>

<file path=ppt/slides/slide2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0" name="Shape 1860"/>
        <p:cNvGrpSpPr/>
        <p:nvPr/>
      </p:nvGrpSpPr>
      <p:grpSpPr>
        <a:xfrm>
          <a:off x="0" y="0"/>
          <a:ext cx="0" cy="0"/>
          <a:chOff x="0" y="0"/>
          <a:chExt cx="0" cy="0"/>
        </a:xfrm>
      </p:grpSpPr>
      <p:sp>
        <p:nvSpPr>
          <p:cNvPr id="1861" name="Shape 18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862" name="Shape 1862"/>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Guiding Principle of Access Levels</a:t>
            </a:r>
            <a:endParaRPr>
              <a:solidFill>
                <a:srgbClr val="333333"/>
              </a:solidFill>
            </a:endParaRPr>
          </a:p>
          <a:p>
            <a:pPr indent="-298450" lvl="1" marL="914400" rtl="0">
              <a:spcBef>
                <a:spcPts val="0"/>
              </a:spcBef>
              <a:spcAft>
                <a:spcPts val="0"/>
              </a:spcAft>
              <a:buClr>
                <a:srgbClr val="333333"/>
              </a:buClr>
              <a:buSzPts val="1100"/>
              <a:buChar char="○"/>
            </a:pPr>
            <a:r>
              <a:rPr lang="en">
                <a:solidFill>
                  <a:srgbClr val="333333"/>
                </a:solidFill>
              </a:rPr>
              <a:t>A public variable can’t be defined as having an internal, file-private, or private type, because the type might not be available everywhere that the public variable is used.</a:t>
            </a:r>
            <a:endParaRPr>
              <a:solidFill>
                <a:srgbClr val="333333"/>
              </a:solidFill>
            </a:endParaRPr>
          </a:p>
          <a:p>
            <a:pPr indent="-298450" lvl="1" marL="914400" rtl="0">
              <a:spcBef>
                <a:spcPts val="0"/>
              </a:spcBef>
              <a:spcAft>
                <a:spcPts val="0"/>
              </a:spcAft>
              <a:buClr>
                <a:srgbClr val="333333"/>
              </a:buClr>
              <a:buSzPts val="1100"/>
              <a:buChar char="○"/>
            </a:pPr>
            <a:r>
              <a:rPr lang="en">
                <a:solidFill>
                  <a:srgbClr val="333333"/>
                </a:solidFill>
              </a:rPr>
              <a:t>A function can’t have a higher access level than its parameter types and return type, because the function could be used in situations where its constituent types are unavailable to the surrounding code.</a:t>
            </a:r>
            <a:endParaRPr>
              <a:solidFill>
                <a:srgbClr val="333333"/>
              </a:solidFill>
            </a:endParaRPr>
          </a:p>
          <a:p>
            <a:pPr indent="0" lvl="0" marL="0" rtl="0">
              <a:spcBef>
                <a:spcPts val="1100"/>
              </a:spcBef>
              <a:spcAft>
                <a:spcPts val="0"/>
              </a:spcAft>
              <a:buNone/>
            </a:pPr>
            <a:r>
              <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1600"/>
              </a:spcBef>
              <a:spcAft>
                <a:spcPts val="0"/>
              </a:spcAft>
              <a:buClr>
                <a:srgbClr val="333333"/>
              </a:buClr>
              <a:buSzPts val="1200"/>
              <a:buFont typeface="Courier New"/>
              <a:buNone/>
            </a:pPr>
            <a:r>
              <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2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6" name="Shape 1866"/>
        <p:cNvGrpSpPr/>
        <p:nvPr/>
      </p:nvGrpSpPr>
      <p:grpSpPr>
        <a:xfrm>
          <a:off x="0" y="0"/>
          <a:ext cx="0" cy="0"/>
          <a:chOff x="0" y="0"/>
          <a:chExt cx="0" cy="0"/>
        </a:xfrm>
      </p:grpSpPr>
      <p:sp>
        <p:nvSpPr>
          <p:cNvPr id="1867" name="Shape 18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868" name="Shape 186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Default Access Levels</a:t>
            </a:r>
            <a:endParaRPr>
              <a:solidFill>
                <a:srgbClr val="333333"/>
              </a:solidFill>
            </a:endParaRPr>
          </a:p>
          <a:p>
            <a:pPr indent="-298450" lvl="1" marL="914400" rtl="0">
              <a:lnSpc>
                <a:spcPct val="100000"/>
              </a:lnSpc>
              <a:spcBef>
                <a:spcPts val="0"/>
              </a:spcBef>
              <a:spcAft>
                <a:spcPts val="0"/>
              </a:spcAft>
              <a:buClr>
                <a:srgbClr val="333333"/>
              </a:buClr>
              <a:buSzPts val="1100"/>
              <a:buChar char="○"/>
            </a:pPr>
            <a:r>
              <a:rPr lang="en">
                <a:solidFill>
                  <a:srgbClr val="333333"/>
                </a:solidFill>
                <a:highlight>
                  <a:srgbClr val="FFFFFF"/>
                </a:highlight>
              </a:rPr>
              <a:t>have a default access level of internal</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2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2" name="Shape 1872"/>
        <p:cNvGrpSpPr/>
        <p:nvPr/>
      </p:nvGrpSpPr>
      <p:grpSpPr>
        <a:xfrm>
          <a:off x="0" y="0"/>
          <a:ext cx="0" cy="0"/>
          <a:chOff x="0" y="0"/>
          <a:chExt cx="0" cy="0"/>
        </a:xfrm>
      </p:grpSpPr>
      <p:sp>
        <p:nvSpPr>
          <p:cNvPr id="1873" name="Shape 18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874" name="Shape 187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Access Levels for Single-Target Apps</a:t>
            </a:r>
            <a:endParaRPr>
              <a:solidFill>
                <a:srgbClr val="333333"/>
              </a:solidFill>
            </a:endParaRPr>
          </a:p>
          <a:p>
            <a:pPr indent="-298450" lvl="1" marL="914400" rtl="0">
              <a:lnSpc>
                <a:spcPct val="100000"/>
              </a:lnSpc>
              <a:spcBef>
                <a:spcPts val="0"/>
              </a:spcBef>
              <a:spcAft>
                <a:spcPts val="0"/>
              </a:spcAft>
              <a:buClr>
                <a:srgbClr val="333333"/>
              </a:buClr>
              <a:buSzPts val="1100"/>
              <a:buChar char="○"/>
            </a:pPr>
            <a:r>
              <a:rPr lang="en">
                <a:solidFill>
                  <a:srgbClr val="333333"/>
                </a:solidFill>
                <a:highlight>
                  <a:srgbClr val="FFFFFF"/>
                </a:highlight>
              </a:rPr>
              <a:t>don’t need to specify a custom access level</a:t>
            </a:r>
            <a:endParaRPr>
              <a:solidFill>
                <a:srgbClr val="333333"/>
              </a:solidFill>
            </a:endParaRPr>
          </a:p>
          <a:p>
            <a:pPr indent="-228600" lvl="0" marL="457200" marR="101600" rtl="0">
              <a:lnSpc>
                <a:spcPct val="100000"/>
              </a:lnSpc>
              <a:spcBef>
                <a:spcPts val="0"/>
              </a:spcBef>
              <a:spcAft>
                <a:spcPts val="0"/>
              </a:spcAft>
              <a:buClr>
                <a:srgbClr val="333333"/>
              </a:buClr>
              <a:buSzPts val="1100"/>
              <a:buFont typeface="Lato"/>
              <a:buNone/>
            </a:pPr>
            <a:r>
              <a:t/>
            </a:r>
            <a:endParaRPr sz="1100">
              <a:solidFill>
                <a:srgbClr val="007400"/>
              </a:solidFill>
            </a:endParaRPr>
          </a:p>
        </p:txBody>
      </p:sp>
    </p:spTree>
  </p:cSld>
  <p:clrMapOvr>
    <a:masterClrMapping/>
  </p:clrMapOvr>
</p:sld>
</file>

<file path=ppt/slides/slide2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8" name="Shape 1878"/>
        <p:cNvGrpSpPr/>
        <p:nvPr/>
      </p:nvGrpSpPr>
      <p:grpSpPr>
        <a:xfrm>
          <a:off x="0" y="0"/>
          <a:ext cx="0" cy="0"/>
          <a:chOff x="0" y="0"/>
          <a:chExt cx="0" cy="0"/>
        </a:xfrm>
      </p:grpSpPr>
      <p:sp>
        <p:nvSpPr>
          <p:cNvPr id="1879" name="Shape 18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880" name="Shape 1880"/>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Access Levels for Frameworks</a:t>
            </a:r>
            <a:endParaRPr>
              <a:solidFill>
                <a:srgbClr val="333333"/>
              </a:solidFill>
            </a:endParaRPr>
          </a:p>
          <a:p>
            <a:pPr indent="-298450" lvl="1" marL="914400" rtl="0">
              <a:lnSpc>
                <a:spcPct val="100000"/>
              </a:lnSpc>
              <a:spcBef>
                <a:spcPts val="0"/>
              </a:spcBef>
              <a:spcAft>
                <a:spcPts val="0"/>
              </a:spcAft>
              <a:buClr>
                <a:srgbClr val="333333"/>
              </a:buClr>
              <a:buSzPts val="1100"/>
              <a:buChar char="○"/>
            </a:pPr>
            <a:r>
              <a:rPr lang="en">
                <a:solidFill>
                  <a:srgbClr val="333333"/>
                </a:solidFill>
                <a:highlight>
                  <a:srgbClr val="FFFFFF"/>
                </a:highlight>
              </a:rPr>
              <a:t>public-facing interface</a:t>
            </a:r>
            <a:endParaRPr>
              <a:solidFill>
                <a:srgbClr val="333333"/>
              </a:solidFill>
            </a:endParaRPr>
          </a:p>
        </p:txBody>
      </p:sp>
    </p:spTree>
  </p:cSld>
  <p:clrMapOvr>
    <a:masterClrMapping/>
  </p:clrMapOvr>
</p:sld>
</file>

<file path=ppt/slides/slide2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4" name="Shape 1884"/>
        <p:cNvGrpSpPr/>
        <p:nvPr/>
      </p:nvGrpSpPr>
      <p:grpSpPr>
        <a:xfrm>
          <a:off x="0" y="0"/>
          <a:ext cx="0" cy="0"/>
          <a:chOff x="0" y="0"/>
          <a:chExt cx="0" cy="0"/>
        </a:xfrm>
      </p:grpSpPr>
      <p:sp>
        <p:nvSpPr>
          <p:cNvPr id="1885" name="Shape 18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1886" name="Shape 188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Access Levels for Unit Test Targets</a:t>
            </a:r>
            <a:endParaRPr>
              <a:solidFill>
                <a:srgbClr val="333333"/>
              </a:solidFill>
            </a:endParaRPr>
          </a:p>
          <a:p>
            <a:pPr indent="-298450" lvl="1" marL="914400" rtl="0">
              <a:lnSpc>
                <a:spcPct val="100000"/>
              </a:lnSpc>
              <a:spcBef>
                <a:spcPts val="0"/>
              </a:spcBef>
              <a:spcAft>
                <a:spcPts val="0"/>
              </a:spcAft>
              <a:buClr>
                <a:srgbClr val="333333"/>
              </a:buClr>
              <a:buSzPts val="1100"/>
              <a:buChar char="○"/>
            </a:pPr>
            <a:r>
              <a:rPr lang="en" sz="1200">
                <a:solidFill>
                  <a:srgbClr val="666666"/>
                </a:solidFill>
                <a:highlight>
                  <a:srgbClr val="FFFFFF"/>
                </a:highlight>
                <a:latin typeface="Courier New"/>
                <a:ea typeface="Courier New"/>
                <a:cs typeface="Courier New"/>
                <a:sym typeface="Courier New"/>
              </a:rPr>
              <a:t>@testable</a:t>
            </a:r>
            <a:endParaRPr>
              <a:solidFill>
                <a:srgbClr val="333333"/>
              </a:solidFill>
            </a:endParaRPr>
          </a:p>
          <a:p>
            <a:pPr indent="0" lvl="0" marL="0" rtl="0">
              <a:spcBef>
                <a:spcPts val="700"/>
              </a:spcBef>
              <a:spcAft>
                <a:spcPts val="0"/>
              </a:spcAft>
              <a:buNone/>
            </a:pPr>
            <a:r>
              <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1600"/>
              </a:spcBef>
              <a:spcAft>
                <a:spcPts val="0"/>
              </a:spcAft>
              <a:buClr>
                <a:srgbClr val="333333"/>
              </a:buClr>
              <a:buSzPts val="1200"/>
              <a:buFont typeface="Courier New"/>
              <a:buNone/>
            </a:pPr>
            <a:r>
              <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2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90" name="Shape 1890"/>
        <p:cNvGrpSpPr/>
        <p:nvPr/>
      </p:nvGrpSpPr>
      <p:grpSpPr>
        <a:xfrm>
          <a:off x="0" y="0"/>
          <a:ext cx="0" cy="0"/>
          <a:chOff x="0" y="0"/>
          <a:chExt cx="0" cy="0"/>
        </a:xfrm>
      </p:grpSpPr>
      <p:sp>
        <p:nvSpPr>
          <p:cNvPr id="1891" name="Shape 1891"/>
          <p:cNvSpPr txBox="1"/>
          <p:nvPr>
            <p:ph idx="2" type="body"/>
          </p:nvPr>
        </p:nvSpPr>
        <p:spPr>
          <a:xfrm>
            <a:off x="5174225" y="1352625"/>
            <a:ext cx="38232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Bitwise Operations</a:t>
            </a:r>
            <a:endParaRPr/>
          </a:p>
          <a:p>
            <a:pPr indent="0" lvl="0" marL="0" rtl="0">
              <a:lnSpc>
                <a:spcPct val="100000"/>
              </a:lnSpc>
              <a:spcBef>
                <a:spcPts val="0"/>
              </a:spcBef>
              <a:spcAft>
                <a:spcPts val="0"/>
              </a:spcAft>
              <a:buNone/>
            </a:pPr>
            <a:r>
              <a:rPr lang="en"/>
              <a:t>Overflow Operators</a:t>
            </a:r>
            <a:endParaRPr/>
          </a:p>
          <a:p>
            <a:pPr indent="0" lvl="0" marL="0" rtl="0">
              <a:lnSpc>
                <a:spcPct val="100000"/>
              </a:lnSpc>
              <a:spcBef>
                <a:spcPts val="0"/>
              </a:spcBef>
              <a:spcAft>
                <a:spcPts val="0"/>
              </a:spcAft>
              <a:buNone/>
            </a:pPr>
            <a:r>
              <a:rPr lang="en"/>
              <a:t>Precedence and Associativity</a:t>
            </a:r>
            <a:endParaRPr/>
          </a:p>
          <a:p>
            <a:pPr indent="0" lvl="0" marL="0" rtl="0">
              <a:lnSpc>
                <a:spcPct val="100000"/>
              </a:lnSpc>
              <a:spcBef>
                <a:spcPts val="0"/>
              </a:spcBef>
              <a:spcAft>
                <a:spcPts val="0"/>
              </a:spcAft>
              <a:buNone/>
            </a:pPr>
            <a:r>
              <a:rPr lang="en"/>
              <a:t>Operator Methods</a:t>
            </a:r>
            <a:endParaRPr/>
          </a:p>
          <a:p>
            <a:pPr indent="0" lvl="0" marL="0" rtl="0">
              <a:lnSpc>
                <a:spcPct val="100000"/>
              </a:lnSpc>
              <a:spcBef>
                <a:spcPts val="0"/>
              </a:spcBef>
              <a:spcAft>
                <a:spcPts val="0"/>
              </a:spcAft>
              <a:buNone/>
            </a:pPr>
            <a:r>
              <a:rPr lang="en"/>
              <a:t>Custom Operators</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
        <p:nvSpPr>
          <p:cNvPr id="1892" name="Shape 1892"/>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Advanced Operators</a:t>
            </a:r>
            <a:endParaRPr/>
          </a:p>
        </p:txBody>
      </p:sp>
    </p:spTree>
  </p:cSld>
  <p:clrMapOvr>
    <a:masterClrMapping/>
  </p:clrMapOvr>
</p:sld>
</file>

<file path=ppt/slides/slide2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6" name="Shape 1896"/>
        <p:cNvGrpSpPr/>
        <p:nvPr/>
      </p:nvGrpSpPr>
      <p:grpSpPr>
        <a:xfrm>
          <a:off x="0" y="0"/>
          <a:ext cx="0" cy="0"/>
          <a:chOff x="0" y="0"/>
          <a:chExt cx="0" cy="0"/>
        </a:xfrm>
      </p:grpSpPr>
      <p:sp>
        <p:nvSpPr>
          <p:cNvPr id="1897" name="Shape 1897"/>
          <p:cNvSpPr txBox="1"/>
          <p:nvPr>
            <p:ph idx="4294967295"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898" name="Shape 1898"/>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2800">
                <a:solidFill>
                  <a:srgbClr val="000000"/>
                </a:solidFill>
                <a:latin typeface="Raleway"/>
                <a:ea typeface="Raleway"/>
                <a:cs typeface="Raleway"/>
                <a:sym typeface="Raleway"/>
              </a:rPr>
              <a:t>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u="sng">
                <a:solidFill>
                  <a:schemeClr val="hlink"/>
                </a:solidFill>
                <a:hlinkClick action="ppaction://hlinksldjump" r:id="rId3"/>
              </a:rPr>
              <a:t>Constants and Variables</a:t>
            </a:r>
            <a:endParaRPr/>
          </a:p>
          <a:p>
            <a:pPr indent="0" lvl="0" marL="0">
              <a:lnSpc>
                <a:spcPct val="100000"/>
              </a:lnSpc>
              <a:spcBef>
                <a:spcPts val="0"/>
              </a:spcBef>
              <a:spcAft>
                <a:spcPts val="0"/>
              </a:spcAft>
              <a:buNone/>
            </a:pPr>
            <a:r>
              <a:rPr lang="en" u="sng">
                <a:solidFill>
                  <a:schemeClr val="hlink"/>
                </a:solidFill>
                <a:hlinkClick action="ppaction://hlinksldjump" r:id="rId4"/>
              </a:rPr>
              <a:t>Comments</a:t>
            </a:r>
            <a:endParaRPr/>
          </a:p>
          <a:p>
            <a:pPr indent="0" lvl="0" marL="0">
              <a:lnSpc>
                <a:spcPct val="100000"/>
              </a:lnSpc>
              <a:spcBef>
                <a:spcPts val="0"/>
              </a:spcBef>
              <a:spcAft>
                <a:spcPts val="0"/>
              </a:spcAft>
              <a:buNone/>
            </a:pPr>
            <a:r>
              <a:rPr lang="en" u="sng">
                <a:solidFill>
                  <a:schemeClr val="hlink"/>
                </a:solidFill>
                <a:hlinkClick action="ppaction://hlinksldjump" r:id="rId5"/>
              </a:rPr>
              <a:t>Semicolons</a:t>
            </a:r>
            <a:endParaRPr/>
          </a:p>
          <a:p>
            <a:pPr indent="0" lvl="0" marL="0">
              <a:lnSpc>
                <a:spcPct val="100000"/>
              </a:lnSpc>
              <a:spcBef>
                <a:spcPts val="0"/>
              </a:spcBef>
              <a:spcAft>
                <a:spcPts val="0"/>
              </a:spcAft>
              <a:buNone/>
            </a:pPr>
            <a:r>
              <a:rPr lang="en" u="sng">
                <a:solidFill>
                  <a:schemeClr val="hlink"/>
                </a:solidFill>
                <a:hlinkClick action="ppaction://hlinksldjump" r:id="rId6"/>
              </a:rPr>
              <a:t>Integers</a:t>
            </a:r>
            <a:endParaRPr/>
          </a:p>
          <a:p>
            <a:pPr indent="0" lvl="0" marL="0">
              <a:lnSpc>
                <a:spcPct val="100000"/>
              </a:lnSpc>
              <a:spcBef>
                <a:spcPts val="0"/>
              </a:spcBef>
              <a:spcAft>
                <a:spcPts val="0"/>
              </a:spcAft>
              <a:buNone/>
            </a:pPr>
            <a:r>
              <a:rPr lang="en" u="sng">
                <a:solidFill>
                  <a:schemeClr val="hlink"/>
                </a:solidFill>
                <a:hlinkClick action="ppaction://hlinksldjump" r:id="rId7"/>
              </a:rPr>
              <a:t>Floating-Point Numbers</a:t>
            </a:r>
            <a:endParaRPr/>
          </a:p>
          <a:p>
            <a:pPr indent="0" lvl="0" marL="0">
              <a:lnSpc>
                <a:spcPct val="100000"/>
              </a:lnSpc>
              <a:spcBef>
                <a:spcPts val="0"/>
              </a:spcBef>
              <a:spcAft>
                <a:spcPts val="0"/>
              </a:spcAft>
              <a:buNone/>
            </a:pPr>
            <a:r>
              <a:rPr lang="en" u="sng">
                <a:solidFill>
                  <a:schemeClr val="hlink"/>
                </a:solidFill>
                <a:hlinkClick action="ppaction://hlinksldjump" r:id="rId8"/>
              </a:rPr>
              <a:t>Type Safety and Type Inference</a:t>
            </a:r>
            <a:endParaRPr/>
          </a:p>
          <a:p>
            <a:pPr indent="0" lvl="0" marL="0">
              <a:lnSpc>
                <a:spcPct val="100000"/>
              </a:lnSpc>
              <a:spcBef>
                <a:spcPts val="0"/>
              </a:spcBef>
              <a:spcAft>
                <a:spcPts val="0"/>
              </a:spcAft>
              <a:buNone/>
            </a:pPr>
            <a:r>
              <a:rPr lang="en" u="sng">
                <a:solidFill>
                  <a:schemeClr val="hlink"/>
                </a:solidFill>
                <a:hlinkClick action="ppaction://hlinksldjump" r:id="rId9"/>
              </a:rPr>
              <a:t>Numeric Literals</a:t>
            </a:r>
            <a:endParaRPr/>
          </a:p>
          <a:p>
            <a:pPr indent="0" lvl="0" marL="0" rtl="0">
              <a:lnSpc>
                <a:spcPct val="100000"/>
              </a:lnSpc>
              <a:spcBef>
                <a:spcPts val="0"/>
              </a:spcBef>
              <a:spcAft>
                <a:spcPts val="0"/>
              </a:spcAft>
              <a:buNone/>
            </a:pPr>
            <a:r>
              <a:rPr lang="en" u="sng">
                <a:solidFill>
                  <a:schemeClr val="hlink"/>
                </a:solidFill>
                <a:hlinkClick action="ppaction://hlinksldjump" r:id="rId10"/>
              </a:rPr>
              <a:t>Numeric Type Conversion</a:t>
            </a:r>
            <a:endParaRPr/>
          </a:p>
          <a:p>
            <a:pPr indent="0" lvl="0" marL="0">
              <a:lnSpc>
                <a:spcPct val="100000"/>
              </a:lnSpc>
              <a:spcBef>
                <a:spcPts val="0"/>
              </a:spcBef>
              <a:spcAft>
                <a:spcPts val="0"/>
              </a:spcAft>
              <a:buNone/>
            </a:pPr>
            <a:r>
              <a:rPr lang="en" u="sng">
                <a:solidFill>
                  <a:schemeClr val="hlink"/>
                </a:solidFill>
                <a:hlinkClick action="ppaction://hlinksldjump" r:id="rId11"/>
              </a:rPr>
              <a:t>Type Aliases</a:t>
            </a:r>
            <a:endParaRPr/>
          </a:p>
          <a:p>
            <a:pPr indent="0" lvl="0" marL="0" rtl="0">
              <a:lnSpc>
                <a:spcPct val="100000"/>
              </a:lnSpc>
              <a:spcBef>
                <a:spcPts val="0"/>
              </a:spcBef>
              <a:spcAft>
                <a:spcPts val="0"/>
              </a:spcAft>
              <a:buNone/>
            </a:pPr>
            <a:r>
              <a:rPr lang="en" u="sng">
                <a:solidFill>
                  <a:schemeClr val="hlink"/>
                </a:solidFill>
                <a:hlinkClick action="ppaction://hlinksldjump" r:id="rId12"/>
              </a:rPr>
              <a:t>Booleans</a:t>
            </a:r>
            <a:endParaRPr/>
          </a:p>
          <a:p>
            <a:pPr indent="0" lvl="0" marL="0">
              <a:lnSpc>
                <a:spcPct val="100000"/>
              </a:lnSpc>
              <a:spcBef>
                <a:spcPts val="0"/>
              </a:spcBef>
              <a:spcAft>
                <a:spcPts val="0"/>
              </a:spcAft>
              <a:buNone/>
            </a:pPr>
            <a:r>
              <a:rPr lang="en" u="sng">
                <a:solidFill>
                  <a:schemeClr val="hlink"/>
                </a:solidFill>
                <a:hlinkClick action="ppaction://hlinksldjump" r:id="rId13"/>
              </a:rPr>
              <a:t>Tuples</a:t>
            </a:r>
            <a:endParaRPr/>
          </a:p>
          <a:p>
            <a:pPr indent="0" lvl="0" marL="0" rtl="0">
              <a:lnSpc>
                <a:spcPct val="100000"/>
              </a:lnSpc>
              <a:spcBef>
                <a:spcPts val="0"/>
              </a:spcBef>
              <a:spcAft>
                <a:spcPts val="0"/>
              </a:spcAft>
              <a:buNone/>
            </a:pPr>
            <a:r>
              <a:rPr lang="en" u="sng">
                <a:solidFill>
                  <a:schemeClr val="hlink"/>
                </a:solidFill>
                <a:hlinkClick action="ppaction://hlinksldjump" r:id="rId14"/>
              </a:rPr>
              <a:t>Optionals</a:t>
            </a:r>
            <a:endParaRPr/>
          </a:p>
          <a:p>
            <a:pPr indent="0" lvl="0" marL="0" rtl="0">
              <a:lnSpc>
                <a:spcPct val="100000"/>
              </a:lnSpc>
              <a:spcBef>
                <a:spcPts val="0"/>
              </a:spcBef>
              <a:spcAft>
                <a:spcPts val="0"/>
              </a:spcAft>
              <a:buNone/>
            </a:pPr>
            <a:r>
              <a:rPr lang="en" u="sng">
                <a:solidFill>
                  <a:schemeClr val="hlink"/>
                </a:solidFill>
                <a:hlinkClick action="ppaction://hlinksldjump" r:id="rId15"/>
              </a:rPr>
              <a:t>Error Handling</a:t>
            </a:r>
            <a:endParaRPr/>
          </a:p>
          <a:p>
            <a:pPr indent="0" lvl="0" marL="0">
              <a:lnSpc>
                <a:spcPct val="100000"/>
              </a:lnSpc>
              <a:spcBef>
                <a:spcPts val="0"/>
              </a:spcBef>
              <a:spcAft>
                <a:spcPts val="0"/>
              </a:spcAft>
              <a:buNone/>
            </a:pPr>
            <a:r>
              <a:rPr lang="en" u="sng">
                <a:solidFill>
                  <a:schemeClr val="hlink"/>
                </a:solidFill>
                <a:hlinkClick action="ppaction://hlinksldjump" r:id="rId16"/>
              </a:rPr>
              <a:t>Assertions and Preconditions</a:t>
            </a:r>
            <a:endParaRPr/>
          </a:p>
          <a:p>
            <a:pPr indent="0" lvl="0" marL="0" rtl="0">
              <a:lnSpc>
                <a:spcPct val="100000"/>
              </a:lnSpc>
              <a:spcBef>
                <a:spcPts val="0"/>
              </a:spcBef>
              <a:spcAft>
                <a:spcPts val="0"/>
              </a:spcAft>
              <a:buNone/>
            </a:pPr>
            <a:r>
              <a:t/>
            </a:r>
            <a:endParaRPr/>
          </a:p>
        </p:txBody>
      </p:sp>
      <p:sp>
        <p:nvSpPr>
          <p:cNvPr id="99" name="Shape 99"/>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The Basics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Terminology</a:t>
            </a:r>
            <a:endParaRPr>
              <a:solidFill>
                <a:srgbClr val="333333"/>
              </a:solidFill>
            </a:endParaRPr>
          </a:p>
          <a:p>
            <a:pPr indent="0" lvl="0" marL="0" rtl="0">
              <a:spcBef>
                <a:spcPts val="900"/>
              </a:spcBef>
              <a:spcAft>
                <a:spcPts val="0"/>
              </a:spcAft>
              <a:buNone/>
            </a:pPr>
            <a:r>
              <a:t/>
            </a:r>
            <a:endParaRPr/>
          </a:p>
        </p:txBody>
      </p:sp>
      <p:sp>
        <p:nvSpPr>
          <p:cNvPr id="261" name="Shape 26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solidFill>
                  <a:srgbClr val="333333"/>
                </a:solidFill>
              </a:rPr>
              <a:t>Unary :  </a:t>
            </a:r>
            <a:r>
              <a:rPr lang="en" sz="1200">
                <a:solidFill>
                  <a:srgbClr val="666666"/>
                </a:solidFill>
                <a:highlight>
                  <a:srgbClr val="FFFFFF"/>
                </a:highlight>
                <a:latin typeface="Courier New"/>
                <a:ea typeface="Courier New"/>
                <a:cs typeface="Courier New"/>
                <a:sym typeface="Courier New"/>
              </a:rPr>
              <a:t>-a, !b, c!</a:t>
            </a:r>
            <a:endParaRPr>
              <a:solidFill>
                <a:srgbClr val="333333"/>
              </a:solidFill>
              <a:highlight>
                <a:srgbClr val="FFFFFF"/>
              </a:highlight>
            </a:endParaRPr>
          </a:p>
          <a:p>
            <a:pPr indent="-311150" lvl="0" marL="457200" rtl="0">
              <a:spcBef>
                <a:spcPts val="0"/>
              </a:spcBef>
              <a:spcAft>
                <a:spcPts val="0"/>
              </a:spcAft>
              <a:buSzPts val="1300"/>
              <a:buChar char="●"/>
            </a:pPr>
            <a:r>
              <a:rPr lang="en">
                <a:solidFill>
                  <a:srgbClr val="333333"/>
                </a:solidFill>
              </a:rPr>
              <a:t>Binary:  </a:t>
            </a:r>
            <a:r>
              <a:rPr lang="en" sz="1200">
                <a:solidFill>
                  <a:srgbClr val="666666"/>
                </a:solidFill>
                <a:latin typeface="Courier New"/>
                <a:ea typeface="Courier New"/>
                <a:cs typeface="Courier New"/>
                <a:sym typeface="Courier New"/>
              </a:rPr>
              <a:t>2</a:t>
            </a:r>
            <a:r>
              <a:rPr lang="en" sz="1200">
                <a:solidFill>
                  <a:srgbClr val="666666"/>
                </a:solidFill>
                <a:highlight>
                  <a:srgbClr val="FFFFFF"/>
                </a:highlight>
                <a:latin typeface="Courier New"/>
                <a:ea typeface="Courier New"/>
                <a:cs typeface="Courier New"/>
                <a:sym typeface="Courier New"/>
              </a:rPr>
              <a:t> </a:t>
            </a:r>
            <a:r>
              <a:rPr lang="en" sz="1200">
                <a:solidFill>
                  <a:srgbClr val="666666"/>
                </a:solidFill>
                <a:latin typeface="Courier New"/>
                <a:ea typeface="Courier New"/>
                <a:cs typeface="Courier New"/>
                <a:sym typeface="Courier New"/>
              </a:rPr>
              <a:t>+</a:t>
            </a:r>
            <a:r>
              <a:rPr lang="en" sz="1200">
                <a:solidFill>
                  <a:srgbClr val="666666"/>
                </a:solidFill>
                <a:highlight>
                  <a:srgbClr val="FFFFFF"/>
                </a:highlight>
                <a:latin typeface="Courier New"/>
                <a:ea typeface="Courier New"/>
                <a:cs typeface="Courier New"/>
                <a:sym typeface="Courier New"/>
              </a:rPr>
              <a:t> </a:t>
            </a:r>
            <a:r>
              <a:rPr lang="en" sz="1200">
                <a:solidFill>
                  <a:srgbClr val="666666"/>
                </a:solidFill>
                <a:latin typeface="Courier New"/>
                <a:ea typeface="Courier New"/>
                <a:cs typeface="Courier New"/>
                <a:sym typeface="Courier New"/>
              </a:rPr>
              <a:t>3</a:t>
            </a:r>
            <a:endParaRPr>
              <a:solidFill>
                <a:srgbClr val="333333"/>
              </a:solidFill>
            </a:endParaRPr>
          </a:p>
          <a:p>
            <a:pPr indent="-311150" lvl="0" marL="457200" rtl="0">
              <a:spcBef>
                <a:spcPts val="0"/>
              </a:spcBef>
              <a:spcAft>
                <a:spcPts val="0"/>
              </a:spcAft>
              <a:buSzPts val="1300"/>
              <a:buChar char="●"/>
            </a:pPr>
            <a:r>
              <a:rPr lang="en">
                <a:solidFill>
                  <a:srgbClr val="333333"/>
                </a:solidFill>
              </a:rPr>
              <a:t>Ternary:  </a:t>
            </a:r>
            <a:r>
              <a:rPr lang="en" sz="1200">
                <a:solidFill>
                  <a:srgbClr val="666666"/>
                </a:solidFill>
                <a:latin typeface="Courier New"/>
                <a:ea typeface="Courier New"/>
                <a:cs typeface="Courier New"/>
                <a:sym typeface="Courier New"/>
              </a:rPr>
              <a:t>a</a:t>
            </a:r>
            <a:r>
              <a:rPr lang="en" sz="1200">
                <a:solidFill>
                  <a:srgbClr val="666666"/>
                </a:solidFill>
                <a:highlight>
                  <a:srgbClr val="FFFFFF"/>
                </a:highlight>
                <a:latin typeface="Courier New"/>
                <a:ea typeface="Courier New"/>
                <a:cs typeface="Courier New"/>
                <a:sym typeface="Courier New"/>
              </a:rPr>
              <a:t> </a:t>
            </a:r>
            <a:r>
              <a:rPr lang="en" sz="1200">
                <a:solidFill>
                  <a:srgbClr val="666666"/>
                </a:solidFill>
                <a:latin typeface="Courier New"/>
                <a:ea typeface="Courier New"/>
                <a:cs typeface="Courier New"/>
                <a:sym typeface="Courier New"/>
              </a:rPr>
              <a:t>?</a:t>
            </a:r>
            <a:r>
              <a:rPr lang="en" sz="1200">
                <a:solidFill>
                  <a:srgbClr val="666666"/>
                </a:solidFill>
                <a:highlight>
                  <a:srgbClr val="FFFFFF"/>
                </a:highlight>
                <a:latin typeface="Courier New"/>
                <a:ea typeface="Courier New"/>
                <a:cs typeface="Courier New"/>
                <a:sym typeface="Courier New"/>
              </a:rPr>
              <a:t> </a:t>
            </a:r>
            <a:r>
              <a:rPr lang="en" sz="1200">
                <a:solidFill>
                  <a:srgbClr val="666666"/>
                </a:solidFill>
                <a:latin typeface="Courier New"/>
                <a:ea typeface="Courier New"/>
                <a:cs typeface="Courier New"/>
                <a:sym typeface="Courier New"/>
              </a:rPr>
              <a:t>b</a:t>
            </a:r>
            <a:r>
              <a:rPr lang="en" sz="1200">
                <a:solidFill>
                  <a:srgbClr val="666666"/>
                </a:solidFill>
                <a:highlight>
                  <a:srgbClr val="FFFFFF"/>
                </a:highlight>
                <a:latin typeface="Courier New"/>
                <a:ea typeface="Courier New"/>
                <a:cs typeface="Courier New"/>
                <a:sym typeface="Courier New"/>
              </a:rPr>
              <a:t> </a:t>
            </a:r>
            <a:r>
              <a:rPr lang="en" sz="1200">
                <a:solidFill>
                  <a:srgbClr val="666666"/>
                </a:solidFill>
                <a:latin typeface="Courier New"/>
                <a:ea typeface="Courier New"/>
                <a:cs typeface="Courier New"/>
                <a:sym typeface="Courier New"/>
              </a:rPr>
              <a:t>:</a:t>
            </a:r>
            <a:r>
              <a:rPr lang="en" sz="1200">
                <a:solidFill>
                  <a:srgbClr val="666666"/>
                </a:solidFill>
                <a:highlight>
                  <a:srgbClr val="FFFFFF"/>
                </a:highlight>
                <a:latin typeface="Courier New"/>
                <a:ea typeface="Courier New"/>
                <a:cs typeface="Courier New"/>
                <a:sym typeface="Courier New"/>
              </a:rPr>
              <a:t> </a:t>
            </a:r>
            <a:r>
              <a:rPr lang="en" sz="1200">
                <a:solidFill>
                  <a:srgbClr val="666666"/>
                </a:solidFill>
                <a:latin typeface="Courier New"/>
                <a:ea typeface="Courier New"/>
                <a:cs typeface="Courier New"/>
                <a:sym typeface="Courier New"/>
              </a:rPr>
              <a:t>c</a:t>
            </a:r>
            <a:endParaRPr>
              <a:solidFill>
                <a:srgbClr val="333333"/>
              </a:solidFill>
              <a:highlight>
                <a:srgbClr val="FFFFFF"/>
              </a:highlight>
            </a:endParaRPr>
          </a:p>
          <a:p>
            <a:pPr indent="-228600" lvl="0" marL="457200" marR="101600" rtl="0">
              <a:lnSpc>
                <a:spcPct val="100000"/>
              </a:lnSpc>
              <a:spcBef>
                <a:spcPts val="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Assignment Operator</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267" name="Shape 267"/>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0" marR="101600" rtl="0">
              <a:lnSpc>
                <a:spcPct val="100000"/>
              </a:lnSpc>
              <a:spcBef>
                <a:spcPts val="0"/>
              </a:spcBef>
              <a:spcAft>
                <a:spcPts val="0"/>
              </a:spcAft>
              <a:buNone/>
            </a:pPr>
            <a:r>
              <a:rPr lang="en">
                <a:solidFill>
                  <a:srgbClr val="333333"/>
                </a:solidFill>
              </a:rPr>
              <a:t>-</a:t>
            </a:r>
            <a:endParaRPr>
              <a:solidFill>
                <a:srgbClr val="333333"/>
              </a:solidFill>
            </a:endParaRPr>
          </a:p>
          <a:p>
            <a:pPr indent="0" lvl="0" marL="457200" marR="101600" rtl="0">
              <a:lnSpc>
                <a:spcPct val="100000"/>
              </a:lnSpc>
              <a:spcBef>
                <a:spcPts val="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b</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10</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a</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5</a:t>
            </a:r>
            <a:br>
              <a:rPr lang="en" sz="1400">
                <a:solidFill>
                  <a:srgbClr val="333333"/>
                </a:solidFill>
                <a:latin typeface="Courier New"/>
                <a:ea typeface="Courier New"/>
                <a:cs typeface="Courier New"/>
                <a:sym typeface="Courier New"/>
              </a:rPr>
            </a:br>
            <a:r>
              <a:rPr lang="en" sz="1400">
                <a:solidFill>
                  <a:srgbClr val="3F6E74"/>
                </a:solidFill>
                <a:latin typeface="Courier New"/>
                <a:ea typeface="Courier New"/>
                <a:cs typeface="Courier New"/>
                <a:sym typeface="Courier New"/>
              </a:rPr>
              <a:t>a</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b</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a is now equal to 10</a:t>
            </a:r>
            <a:endParaRPr sz="1400">
              <a:solidFill>
                <a:srgbClr val="333333"/>
              </a:solidFill>
            </a:endParaRPr>
          </a:p>
          <a:p>
            <a:pPr indent="0" lvl="0" marL="0" rtl="0">
              <a:spcBef>
                <a:spcPts val="0"/>
              </a:spcBef>
              <a:spcAft>
                <a:spcPts val="0"/>
              </a:spcAft>
              <a:buNone/>
            </a:pPr>
            <a:r>
              <a:t/>
            </a:r>
            <a:endParaRPr>
              <a:solidFill>
                <a:srgbClr val="333333"/>
              </a:solidFill>
            </a:endParaRPr>
          </a:p>
          <a:p>
            <a:pPr indent="0" lvl="0" marL="0" marR="101600" rtl="0">
              <a:lnSpc>
                <a:spcPct val="100000"/>
              </a:lnSpc>
              <a:spcBef>
                <a:spcPts val="1600"/>
              </a:spcBef>
              <a:spcAft>
                <a:spcPts val="0"/>
              </a:spcAft>
              <a:buNone/>
            </a:pPr>
            <a:r>
              <a:rPr lang="en">
                <a:solidFill>
                  <a:srgbClr val="333333"/>
                </a:solidFill>
              </a:rPr>
              <a:t>-</a:t>
            </a:r>
            <a:endParaRPr>
              <a:solidFill>
                <a:srgbClr val="333333"/>
              </a:solidFill>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x</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y</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1</a:t>
            </a:r>
            <a:r>
              <a:rPr lang="en" sz="1400">
                <a:solidFill>
                  <a:srgbClr val="333333"/>
                </a:solidFill>
                <a:latin typeface="Courier New"/>
                <a:ea typeface="Courier New"/>
                <a:cs typeface="Courier New"/>
                <a:sym typeface="Courier New"/>
              </a:rPr>
              <a:t>, </a:t>
            </a:r>
            <a:r>
              <a:rPr lang="en" sz="1400">
                <a:solidFill>
                  <a:srgbClr val="1C00CF"/>
                </a:solidFill>
                <a:latin typeface="Courier New"/>
                <a:ea typeface="Courier New"/>
                <a:cs typeface="Courier New"/>
                <a:sym typeface="Courier New"/>
              </a:rPr>
              <a:t>2</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x is equal to 1, and y is equal to 2</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273" name="Shape 273"/>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0" marR="101600" rtl="0">
              <a:lnSpc>
                <a:spcPct val="100000"/>
              </a:lnSpc>
              <a:spcBef>
                <a:spcPts val="0"/>
              </a:spcBef>
              <a:spcAft>
                <a:spcPts val="0"/>
              </a:spcAft>
              <a:buNone/>
            </a:pPr>
            <a:r>
              <a:rPr lang="en">
                <a:solidFill>
                  <a:srgbClr val="333333"/>
                </a:solidFill>
              </a:rPr>
              <a:t>-</a:t>
            </a:r>
            <a:endParaRPr>
              <a:solidFill>
                <a:srgbClr val="333333"/>
              </a:solidFill>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AA0D91"/>
                </a:solidFill>
                <a:latin typeface="Courier New"/>
                <a:ea typeface="Courier New"/>
                <a:cs typeface="Courier New"/>
                <a:sym typeface="Courier New"/>
              </a:rPr>
              <a:t>if</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x</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y</a:t>
            </a:r>
            <a:r>
              <a:rPr lang="en" sz="1400">
                <a:solidFill>
                  <a:srgbClr val="333333"/>
                </a:solidFill>
                <a:latin typeface="Courier New"/>
                <a:ea typeface="Courier New"/>
                <a:cs typeface="Courier New"/>
                <a:sym typeface="Courier New"/>
              </a:rPr>
              <a:t> {</a:t>
            </a:r>
            <a:endParaRPr sz="14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This is not valid, because x = y does not return a value.</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a:t>
            </a:r>
            <a:endParaRPr sz="1400">
              <a:solidFill>
                <a:srgbClr val="AA0D91"/>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Arithmetic</a:t>
            </a:r>
            <a:r>
              <a:rPr lang="en">
                <a:solidFill>
                  <a:srgbClr val="333333"/>
                </a:solidFill>
              </a:rPr>
              <a:t> Operators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279" name="Shape 279"/>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marR="101600" rtl="0">
              <a:lnSpc>
                <a:spcPct val="100000"/>
              </a:lnSpc>
              <a:spcBef>
                <a:spcPts val="0"/>
              </a:spcBef>
              <a:spcAft>
                <a:spcPts val="0"/>
              </a:spcAft>
              <a:buClr>
                <a:srgbClr val="333333"/>
              </a:buClr>
              <a:buSzPts val="1300"/>
              <a:buChar char="●"/>
            </a:pPr>
            <a:r>
              <a:rPr lang="en">
                <a:solidFill>
                  <a:srgbClr val="333333"/>
                </a:solidFill>
              </a:rPr>
              <a:t>Addition (</a:t>
            </a:r>
            <a:r>
              <a:rPr lang="en">
                <a:solidFill>
                  <a:srgbClr val="666666"/>
                </a:solidFill>
              </a:rPr>
              <a:t>+</a:t>
            </a:r>
            <a:r>
              <a:rPr lang="en">
                <a:solidFill>
                  <a:srgbClr val="333333"/>
                </a:solidFill>
              </a:rPr>
              <a:t>)</a:t>
            </a:r>
            <a:endParaRPr>
              <a:solidFill>
                <a:srgbClr val="333333"/>
              </a:solidFill>
            </a:endParaRPr>
          </a:p>
          <a:p>
            <a:pPr indent="-311150" lvl="0" marL="457200" rtl="0">
              <a:spcBef>
                <a:spcPts val="0"/>
              </a:spcBef>
              <a:spcAft>
                <a:spcPts val="0"/>
              </a:spcAft>
              <a:buClr>
                <a:srgbClr val="333333"/>
              </a:buClr>
              <a:buSzPts val="1300"/>
              <a:buFont typeface="Arial"/>
              <a:buChar char="●"/>
            </a:pPr>
            <a:r>
              <a:rPr lang="en">
                <a:solidFill>
                  <a:srgbClr val="333333"/>
                </a:solidFill>
              </a:rPr>
              <a:t>Subtraction (</a:t>
            </a:r>
            <a:r>
              <a:rPr lang="en">
                <a:solidFill>
                  <a:srgbClr val="666666"/>
                </a:solidFill>
              </a:rPr>
              <a:t>-</a:t>
            </a:r>
            <a:r>
              <a:rPr lang="en">
                <a:solidFill>
                  <a:srgbClr val="333333"/>
                </a:solidFill>
              </a:rPr>
              <a:t>)</a:t>
            </a:r>
            <a:endParaRPr>
              <a:solidFill>
                <a:srgbClr val="333333"/>
              </a:solidFill>
            </a:endParaRPr>
          </a:p>
          <a:p>
            <a:pPr indent="-311150" lvl="0" marL="457200" rtl="0">
              <a:spcBef>
                <a:spcPts val="0"/>
              </a:spcBef>
              <a:spcAft>
                <a:spcPts val="0"/>
              </a:spcAft>
              <a:buClr>
                <a:srgbClr val="333333"/>
              </a:buClr>
              <a:buSzPts val="1300"/>
              <a:buFont typeface="Arial"/>
              <a:buChar char="●"/>
            </a:pPr>
            <a:r>
              <a:rPr lang="en">
                <a:solidFill>
                  <a:srgbClr val="333333"/>
                </a:solidFill>
              </a:rPr>
              <a:t>Multiplication (</a:t>
            </a:r>
            <a:r>
              <a:rPr lang="en">
                <a:solidFill>
                  <a:srgbClr val="666666"/>
                </a:solidFill>
              </a:rPr>
              <a:t>*</a:t>
            </a:r>
            <a:r>
              <a:rPr lang="en">
                <a:solidFill>
                  <a:srgbClr val="333333"/>
                </a:solidFill>
              </a:rPr>
              <a:t>)</a:t>
            </a:r>
            <a:endParaRPr>
              <a:solidFill>
                <a:srgbClr val="333333"/>
              </a:solidFill>
            </a:endParaRPr>
          </a:p>
          <a:p>
            <a:pPr indent="-311150" lvl="0" marL="457200" rtl="0">
              <a:spcBef>
                <a:spcPts val="0"/>
              </a:spcBef>
              <a:spcAft>
                <a:spcPts val="0"/>
              </a:spcAft>
              <a:buClr>
                <a:srgbClr val="333333"/>
              </a:buClr>
              <a:buSzPts val="1300"/>
              <a:buFont typeface="Arial"/>
              <a:buChar char="●"/>
            </a:pPr>
            <a:r>
              <a:rPr lang="en">
                <a:solidFill>
                  <a:srgbClr val="333333"/>
                </a:solidFill>
              </a:rPr>
              <a:t>Division (</a:t>
            </a:r>
            <a:r>
              <a:rPr lang="en">
                <a:solidFill>
                  <a:srgbClr val="666666"/>
                </a:solidFill>
              </a:rPr>
              <a:t>/</a:t>
            </a:r>
            <a:r>
              <a:rPr lang="en">
                <a:solidFill>
                  <a:srgbClr val="333333"/>
                </a:solidFill>
              </a:rPr>
              <a:t>)</a:t>
            </a:r>
            <a:endParaRPr>
              <a:solidFill>
                <a:srgbClr val="333333"/>
              </a:solidFill>
            </a:endParaRPr>
          </a:p>
          <a:p>
            <a:pPr indent="457200" lvl="0" marL="0" marR="101600" rtl="0">
              <a:lnSpc>
                <a:spcPct val="100000"/>
              </a:lnSpc>
              <a:spcBef>
                <a:spcPts val="1100"/>
              </a:spcBef>
              <a:spcAft>
                <a:spcPts val="0"/>
              </a:spcAft>
              <a:buNone/>
            </a:pPr>
            <a:r>
              <a:rPr lang="en" sz="1400">
                <a:solidFill>
                  <a:srgbClr val="1C00CF"/>
                </a:solidFill>
                <a:latin typeface="Courier New"/>
                <a:ea typeface="Courier New"/>
                <a:cs typeface="Courier New"/>
                <a:sym typeface="Courier New"/>
              </a:rPr>
              <a:t>1</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2</a:t>
            </a: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equals 3</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1C00CF"/>
                </a:solidFill>
                <a:latin typeface="Courier New"/>
                <a:ea typeface="Courier New"/>
                <a:cs typeface="Courier New"/>
                <a:sym typeface="Courier New"/>
              </a:rPr>
              <a:t>5</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3</a:t>
            </a: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equals 2</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1C00CF"/>
                </a:solidFill>
                <a:latin typeface="Courier New"/>
                <a:ea typeface="Courier New"/>
                <a:cs typeface="Courier New"/>
                <a:sym typeface="Courier New"/>
              </a:rPr>
              <a:t>2</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3</a:t>
            </a: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equals 6</a:t>
            </a:r>
            <a:endParaRPr sz="1400">
              <a:solidFill>
                <a:srgbClr val="333333"/>
              </a:solidFill>
              <a:latin typeface="Courier New"/>
              <a:ea typeface="Courier New"/>
              <a:cs typeface="Courier New"/>
              <a:sym typeface="Courier New"/>
            </a:endParaRPr>
          </a:p>
          <a:p>
            <a:pPr indent="457200" lvl="0" marL="0" marR="101600" rtl="0">
              <a:lnSpc>
                <a:spcPct val="100000"/>
              </a:lnSpc>
              <a:spcBef>
                <a:spcPts val="0"/>
              </a:spcBef>
              <a:spcAft>
                <a:spcPts val="0"/>
              </a:spcAft>
              <a:buNone/>
            </a:pPr>
            <a:r>
              <a:rPr lang="en" sz="1400">
                <a:solidFill>
                  <a:srgbClr val="1C00CF"/>
                </a:solidFill>
                <a:latin typeface="Courier New"/>
                <a:ea typeface="Courier New"/>
                <a:cs typeface="Courier New"/>
                <a:sym typeface="Courier New"/>
              </a:rPr>
              <a:t>10.0</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2.5</a:t>
            </a: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equals 4.0</a:t>
            </a:r>
            <a:endParaRPr sz="1400">
              <a:solidFill>
                <a:srgbClr val="007400"/>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400">
              <a:solidFill>
                <a:srgbClr val="333333"/>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85" name="Shape 28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solidFill>
                  <a:srgbClr val="333333"/>
                </a:solidFill>
                <a:highlight>
                  <a:srgbClr val="FFFFFF"/>
                </a:highlight>
              </a:rPr>
              <a:t>Remainder Operator</a:t>
            </a:r>
            <a:endParaRPr>
              <a:solidFill>
                <a:srgbClr val="333333"/>
              </a:solidFill>
              <a:highlight>
                <a:srgbClr val="FFFFFF"/>
              </a:highlight>
            </a:endParaRPr>
          </a:p>
          <a:p>
            <a:pPr indent="0" lvl="0" marL="457200" marR="101600" rtl="0">
              <a:lnSpc>
                <a:spcPct val="100000"/>
              </a:lnSpc>
              <a:spcBef>
                <a:spcPts val="1600"/>
              </a:spcBef>
              <a:spcAft>
                <a:spcPts val="0"/>
              </a:spcAft>
              <a:buNone/>
            </a:pPr>
            <a:r>
              <a:rPr lang="en" sz="1400">
                <a:solidFill>
                  <a:srgbClr val="1C00CF"/>
                </a:solidFill>
                <a:latin typeface="Courier New"/>
                <a:ea typeface="Courier New"/>
                <a:cs typeface="Courier New"/>
                <a:sym typeface="Courier New"/>
              </a:rPr>
              <a:t>9</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4</a:t>
            </a: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equals 1</a:t>
            </a:r>
            <a:endParaRPr sz="1400">
              <a:solidFill>
                <a:srgbClr val="AA0D91"/>
              </a:solidFill>
              <a:latin typeface="Courier New"/>
              <a:ea typeface="Courier New"/>
              <a:cs typeface="Courier New"/>
              <a:sym typeface="Courier New"/>
            </a:endParaRPr>
          </a:p>
          <a:p>
            <a:pPr indent="-311150" lvl="0" marL="457200" rtl="0">
              <a:spcBef>
                <a:spcPts val="1100"/>
              </a:spcBef>
              <a:spcAft>
                <a:spcPts val="0"/>
              </a:spcAft>
              <a:buClr>
                <a:srgbClr val="333333"/>
              </a:buClr>
              <a:buSzPts val="1300"/>
              <a:buChar char="●"/>
            </a:pPr>
            <a:r>
              <a:rPr lang="en">
                <a:solidFill>
                  <a:srgbClr val="333333"/>
                </a:solidFill>
                <a:highlight>
                  <a:srgbClr val="FFFFFF"/>
                </a:highlight>
              </a:rPr>
              <a:t>Unary Minus Operator</a:t>
            </a:r>
            <a:endParaRPr>
              <a:solidFill>
                <a:srgbClr val="333333"/>
              </a:solidFill>
            </a:endParaRPr>
          </a:p>
          <a:p>
            <a:pPr indent="0" lvl="0" marL="457200" marR="101600" rtl="0">
              <a:lnSpc>
                <a:spcPct val="100000"/>
              </a:lnSpc>
              <a:spcBef>
                <a:spcPts val="110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three</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3</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minusThree</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three</a:t>
            </a: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minusThree equals -3</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plusThree</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minusThree</a:t>
            </a: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plusThree equals 3, or "minus minus three"</a:t>
            </a:r>
            <a:endParaRPr sz="14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AA0D91"/>
              </a:solidFill>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91" name="Shape 29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333333"/>
              </a:buClr>
              <a:buSzPts val="1300"/>
              <a:buChar char="●"/>
            </a:pPr>
            <a:r>
              <a:rPr lang="en">
                <a:solidFill>
                  <a:srgbClr val="333333"/>
                </a:solidFill>
                <a:highlight>
                  <a:srgbClr val="FFFFFF"/>
                </a:highlight>
              </a:rPr>
              <a:t>Unary Plus</a:t>
            </a:r>
            <a:r>
              <a:rPr lang="en">
                <a:solidFill>
                  <a:srgbClr val="333333"/>
                </a:solidFill>
                <a:highlight>
                  <a:srgbClr val="FFFFFF"/>
                </a:highlight>
              </a:rPr>
              <a:t> Operator</a:t>
            </a:r>
            <a:endParaRPr sz="1400">
              <a:solidFill>
                <a:srgbClr val="AA0D91"/>
              </a:solidFill>
              <a:latin typeface="Courier New"/>
              <a:ea typeface="Courier New"/>
              <a:cs typeface="Courier New"/>
              <a:sym typeface="Courier New"/>
            </a:endParaRPr>
          </a:p>
          <a:p>
            <a:pPr indent="457200" lvl="0" marL="0" marR="101600" rtl="0">
              <a:lnSpc>
                <a:spcPct val="100000"/>
              </a:lnSpc>
              <a:spcBef>
                <a:spcPts val="160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minusSix</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-6</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alsoMinusSix</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minusSix</a:t>
            </a: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alsoMinusSix equals -6</a:t>
            </a:r>
            <a:endParaRPr sz="14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400">
              <a:solidFill>
                <a:srgbClr val="AA0D91"/>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Compound Assignment</a:t>
            </a:r>
            <a:r>
              <a:rPr lang="en">
                <a:solidFill>
                  <a:srgbClr val="333333"/>
                </a:solidFill>
              </a:rPr>
              <a:t> Operators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297" name="Shape 297"/>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marR="1016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0"/>
              </a:spcBef>
              <a:spcAft>
                <a:spcPts val="0"/>
              </a:spcAft>
              <a:buNone/>
            </a:pP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a</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1</a:t>
            </a:r>
            <a:br>
              <a:rPr lang="en" sz="1400">
                <a:solidFill>
                  <a:srgbClr val="333333"/>
                </a:solidFill>
                <a:latin typeface="Courier New"/>
                <a:ea typeface="Courier New"/>
                <a:cs typeface="Courier New"/>
                <a:sym typeface="Courier New"/>
              </a:rPr>
            </a:br>
            <a:r>
              <a:rPr lang="en" sz="1400">
                <a:solidFill>
                  <a:srgbClr val="3F6E74"/>
                </a:solidFill>
                <a:latin typeface="Courier New"/>
                <a:ea typeface="Courier New"/>
                <a:cs typeface="Courier New"/>
                <a:sym typeface="Courier New"/>
              </a:rPr>
              <a:t>a</a:t>
            </a:r>
            <a:r>
              <a:rPr lang="en" sz="1400">
                <a:solidFill>
                  <a:srgbClr val="333333"/>
                </a:solidFill>
                <a:latin typeface="Courier New"/>
                <a:ea typeface="Courier New"/>
                <a:cs typeface="Courier New"/>
                <a:sym typeface="Courier New"/>
              </a:rPr>
              <a:t> </a:t>
            </a:r>
            <a:r>
              <a:rPr b="1" lang="en" sz="1400">
                <a:solidFill>
                  <a:srgbClr val="333333"/>
                </a:solidFill>
                <a:latin typeface="Courier New"/>
                <a:ea typeface="Courier New"/>
                <a:cs typeface="Courier New"/>
                <a:sym typeface="Courier New"/>
              </a:rPr>
              <a:t>+=</a:t>
            </a:r>
            <a:r>
              <a:rPr lang="en" sz="1400">
                <a:solidFill>
                  <a:srgbClr val="333333"/>
                </a:solidFill>
                <a:latin typeface="Courier New"/>
                <a:ea typeface="Courier New"/>
                <a:cs typeface="Courier New"/>
                <a:sym typeface="Courier New"/>
              </a:rPr>
              <a:t> </a:t>
            </a:r>
            <a:r>
              <a:rPr lang="en" sz="1400">
                <a:solidFill>
                  <a:srgbClr val="1C00CF"/>
                </a:solidFill>
                <a:latin typeface="Courier New"/>
                <a:ea typeface="Courier New"/>
                <a:cs typeface="Courier New"/>
                <a:sym typeface="Courier New"/>
              </a:rPr>
              <a:t>2</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a is now equal to 3</a:t>
            </a:r>
            <a:endParaRPr sz="1400">
              <a:solidFill>
                <a:srgbClr val="333333"/>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01" name="Shape 301"/>
        <p:cNvGrpSpPr/>
        <p:nvPr/>
      </p:nvGrpSpPr>
      <p:grpSpPr>
        <a:xfrm>
          <a:off x="0" y="0"/>
          <a:ext cx="0" cy="0"/>
          <a:chOff x="0" y="0"/>
          <a:chExt cx="0" cy="0"/>
        </a:xfrm>
      </p:grpSpPr>
      <p:sp>
        <p:nvSpPr>
          <p:cNvPr id="302" name="Shape 3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Comparison</a:t>
            </a:r>
            <a:r>
              <a:rPr lang="en">
                <a:solidFill>
                  <a:srgbClr val="333333"/>
                </a:solidFill>
              </a:rPr>
              <a:t> Operators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303" name="Shape 303"/>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333333"/>
              </a:buClr>
              <a:buSzPts val="1300"/>
              <a:buChar char="●"/>
            </a:pPr>
            <a:r>
              <a:rPr lang="en">
                <a:solidFill>
                  <a:srgbClr val="333333"/>
                </a:solidFill>
              </a:rPr>
              <a:t>Equal to (</a:t>
            </a:r>
            <a:r>
              <a:rPr lang="en">
                <a:solidFill>
                  <a:srgbClr val="666666"/>
                </a:solidFill>
              </a:rPr>
              <a:t>a == b</a:t>
            </a:r>
            <a:r>
              <a:rPr lang="en">
                <a:solidFill>
                  <a:srgbClr val="333333"/>
                </a:solidFill>
              </a:rPr>
              <a:t>)</a:t>
            </a:r>
            <a:endParaRPr>
              <a:solidFill>
                <a:srgbClr val="333333"/>
              </a:solidFill>
            </a:endParaRPr>
          </a:p>
          <a:p>
            <a:pPr indent="-311150" lvl="0" marL="457200" rtl="0">
              <a:spcBef>
                <a:spcPts val="0"/>
              </a:spcBef>
              <a:spcAft>
                <a:spcPts val="0"/>
              </a:spcAft>
              <a:buClr>
                <a:srgbClr val="333333"/>
              </a:buClr>
              <a:buSzPts val="1300"/>
              <a:buFont typeface="Arial"/>
              <a:buChar char="●"/>
            </a:pPr>
            <a:r>
              <a:rPr lang="en">
                <a:solidFill>
                  <a:srgbClr val="333333"/>
                </a:solidFill>
              </a:rPr>
              <a:t>Not equal to (</a:t>
            </a:r>
            <a:r>
              <a:rPr lang="en">
                <a:solidFill>
                  <a:srgbClr val="666666"/>
                </a:solidFill>
              </a:rPr>
              <a:t>a != b</a:t>
            </a:r>
            <a:r>
              <a:rPr lang="en">
                <a:solidFill>
                  <a:srgbClr val="333333"/>
                </a:solidFill>
              </a:rPr>
              <a:t>)</a:t>
            </a:r>
            <a:endParaRPr>
              <a:solidFill>
                <a:srgbClr val="333333"/>
              </a:solidFill>
            </a:endParaRPr>
          </a:p>
          <a:p>
            <a:pPr indent="-311150" lvl="0" marL="457200" rtl="0">
              <a:spcBef>
                <a:spcPts val="0"/>
              </a:spcBef>
              <a:spcAft>
                <a:spcPts val="0"/>
              </a:spcAft>
              <a:buClr>
                <a:srgbClr val="333333"/>
              </a:buClr>
              <a:buSzPts val="1300"/>
              <a:buFont typeface="Arial"/>
              <a:buChar char="●"/>
            </a:pPr>
            <a:r>
              <a:rPr lang="en">
                <a:solidFill>
                  <a:srgbClr val="333333"/>
                </a:solidFill>
              </a:rPr>
              <a:t>Greater than (</a:t>
            </a:r>
            <a:r>
              <a:rPr lang="en">
                <a:solidFill>
                  <a:srgbClr val="666666"/>
                </a:solidFill>
              </a:rPr>
              <a:t>a &gt; b</a:t>
            </a:r>
            <a:r>
              <a:rPr lang="en">
                <a:solidFill>
                  <a:srgbClr val="333333"/>
                </a:solidFill>
              </a:rPr>
              <a:t>)</a:t>
            </a:r>
            <a:endParaRPr>
              <a:solidFill>
                <a:srgbClr val="333333"/>
              </a:solidFill>
            </a:endParaRPr>
          </a:p>
          <a:p>
            <a:pPr indent="-311150" lvl="0" marL="457200" rtl="0">
              <a:spcBef>
                <a:spcPts val="0"/>
              </a:spcBef>
              <a:spcAft>
                <a:spcPts val="0"/>
              </a:spcAft>
              <a:buClr>
                <a:srgbClr val="333333"/>
              </a:buClr>
              <a:buSzPts val="1300"/>
              <a:buFont typeface="Arial"/>
              <a:buChar char="●"/>
            </a:pPr>
            <a:r>
              <a:rPr lang="en">
                <a:solidFill>
                  <a:srgbClr val="333333"/>
                </a:solidFill>
              </a:rPr>
              <a:t>Less than (</a:t>
            </a:r>
            <a:r>
              <a:rPr lang="en">
                <a:solidFill>
                  <a:srgbClr val="666666"/>
                </a:solidFill>
              </a:rPr>
              <a:t>a &lt; b</a:t>
            </a:r>
            <a:r>
              <a:rPr lang="en">
                <a:solidFill>
                  <a:srgbClr val="333333"/>
                </a:solidFill>
              </a:rPr>
              <a:t>)</a:t>
            </a:r>
            <a:endParaRPr>
              <a:solidFill>
                <a:srgbClr val="333333"/>
              </a:solidFill>
            </a:endParaRPr>
          </a:p>
          <a:p>
            <a:pPr indent="-311150" lvl="0" marL="457200" rtl="0">
              <a:spcBef>
                <a:spcPts val="0"/>
              </a:spcBef>
              <a:spcAft>
                <a:spcPts val="0"/>
              </a:spcAft>
              <a:buClr>
                <a:srgbClr val="333333"/>
              </a:buClr>
              <a:buSzPts val="1300"/>
              <a:buFont typeface="Arial"/>
              <a:buChar char="●"/>
            </a:pPr>
            <a:r>
              <a:rPr lang="en">
                <a:solidFill>
                  <a:srgbClr val="333333"/>
                </a:solidFill>
              </a:rPr>
              <a:t>Greater than or equal to (</a:t>
            </a:r>
            <a:r>
              <a:rPr lang="en">
                <a:solidFill>
                  <a:srgbClr val="666666"/>
                </a:solidFill>
              </a:rPr>
              <a:t>a &gt;= b</a:t>
            </a:r>
            <a:r>
              <a:rPr lang="en">
                <a:solidFill>
                  <a:srgbClr val="333333"/>
                </a:solidFill>
              </a:rPr>
              <a:t>)</a:t>
            </a:r>
            <a:endParaRPr>
              <a:solidFill>
                <a:srgbClr val="333333"/>
              </a:solidFill>
            </a:endParaRPr>
          </a:p>
          <a:p>
            <a:pPr indent="-311150" lvl="0" marL="457200" rtl="0">
              <a:spcBef>
                <a:spcPts val="0"/>
              </a:spcBef>
              <a:spcAft>
                <a:spcPts val="0"/>
              </a:spcAft>
              <a:buClr>
                <a:srgbClr val="333333"/>
              </a:buClr>
              <a:buSzPts val="1300"/>
              <a:buFont typeface="Arial"/>
              <a:buChar char="●"/>
            </a:pPr>
            <a:r>
              <a:rPr lang="en">
                <a:solidFill>
                  <a:srgbClr val="333333"/>
                </a:solidFill>
              </a:rPr>
              <a:t>Less than or equal to (</a:t>
            </a:r>
            <a:r>
              <a:rPr lang="en">
                <a:solidFill>
                  <a:srgbClr val="666666"/>
                </a:solidFill>
              </a:rPr>
              <a:t>a &lt;= b</a:t>
            </a:r>
            <a:r>
              <a:rPr lang="en">
                <a:solidFill>
                  <a:srgbClr val="333333"/>
                </a:solidFill>
              </a:rPr>
              <a:t>)</a:t>
            </a:r>
            <a:endParaRPr>
              <a:solidFill>
                <a:srgbClr val="333333"/>
              </a:solidFill>
            </a:endParaRPr>
          </a:p>
          <a:p>
            <a:pPr indent="0" lvl="0" marL="457200" marR="101600" rtl="0">
              <a:lnSpc>
                <a:spcPct val="100000"/>
              </a:lnSpc>
              <a:spcBef>
                <a:spcPts val="11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"world"</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"world"</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"hello, world"</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else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"I'm sorry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name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but I don't recognize you"</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"hello, world", because name is indeed equal to "world".</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07" name="Shape 307"/>
        <p:cNvGrpSpPr/>
        <p:nvPr/>
      </p:nvGrpSpPr>
      <p:grpSpPr>
        <a:xfrm>
          <a:off x="0" y="0"/>
          <a:ext cx="0" cy="0"/>
          <a:chOff x="0" y="0"/>
          <a:chExt cx="0" cy="0"/>
        </a:xfrm>
      </p:grpSpPr>
      <p:sp>
        <p:nvSpPr>
          <p:cNvPr id="308" name="Shape 3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309" name="Shape 309"/>
          <p:cNvSpPr txBox="1"/>
          <p:nvPr>
            <p:ph idx="1" type="body"/>
          </p:nvPr>
        </p:nvSpPr>
        <p:spPr>
          <a:xfrm>
            <a:off x="-426250" y="2078875"/>
            <a:ext cx="10102200" cy="2837400"/>
          </a:xfrm>
          <a:prstGeom prst="rect">
            <a:avLst/>
          </a:prstGeom>
        </p:spPr>
        <p:txBody>
          <a:bodyPr anchorCtr="0" anchor="t" bIns="91425" lIns="91425" spcFirstLastPara="1" rIns="91425" wrap="square" tIns="91425">
            <a:noAutofit/>
          </a:bodyPr>
          <a:lstStyle/>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33333"/>
                </a:solidFill>
                <a:latin typeface="Courier New"/>
                <a:ea typeface="Courier New"/>
                <a:cs typeface="Courier New"/>
                <a:sym typeface="Courier New"/>
              </a:rPr>
              <a:t>(</a:t>
            </a:r>
            <a:r>
              <a:rPr lang="en" sz="1200">
                <a:solidFill>
                  <a:srgbClr val="1C00CF"/>
                </a:solidFill>
                <a:latin typeface="Courier New"/>
                <a:ea typeface="Courier New"/>
                <a:cs typeface="Courier New"/>
                <a:sym typeface="Courier New"/>
              </a:rPr>
              <a:t>1</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"zebra"</a:t>
            </a:r>
            <a:r>
              <a:rPr lang="en" sz="1200">
                <a:solidFill>
                  <a:srgbClr val="333333"/>
                </a:solidFill>
                <a:latin typeface="Courier New"/>
                <a:ea typeface="Courier New"/>
                <a:cs typeface="Courier New"/>
                <a:sym typeface="Courier New"/>
              </a:rPr>
              <a:t>) &lt; (</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"apple"</a:t>
            </a:r>
            <a:r>
              <a:rPr lang="en" sz="1200">
                <a:solidFill>
                  <a:srgbClr val="333333"/>
                </a:solidFill>
                <a:latin typeface="Courier New"/>
                <a:ea typeface="Courier New"/>
                <a:cs typeface="Courier New"/>
                <a:sym typeface="Courier New"/>
              </a:rPr>
              <a:t>)</a:t>
            </a:r>
            <a:r>
              <a:rPr lang="en" sz="1200">
                <a:solidFill>
                  <a:srgbClr val="007400"/>
                </a:solidFill>
                <a:latin typeface="Courier New"/>
                <a:ea typeface="Courier New"/>
                <a:cs typeface="Courier New"/>
                <a:sym typeface="Courier New"/>
              </a:rPr>
              <a:t>// true because 1 is less than 2; "zebra" and "apple" are not compared</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r>
              <a:rPr lang="en" sz="1200">
                <a:solidFill>
                  <a:srgbClr val="1C00CF"/>
                </a:solidFill>
                <a:latin typeface="Courier New"/>
                <a:ea typeface="Courier New"/>
                <a:cs typeface="Courier New"/>
                <a:sym typeface="Courier New"/>
              </a:rPr>
              <a:t>3</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"apple"</a:t>
            </a:r>
            <a:r>
              <a:rPr lang="en" sz="1200">
                <a:solidFill>
                  <a:srgbClr val="333333"/>
                </a:solidFill>
                <a:latin typeface="Courier New"/>
                <a:ea typeface="Courier New"/>
                <a:cs typeface="Courier New"/>
                <a:sym typeface="Courier New"/>
              </a:rPr>
              <a:t>) &lt; (</a:t>
            </a:r>
            <a:r>
              <a:rPr lang="en" sz="1200">
                <a:solidFill>
                  <a:srgbClr val="1C00CF"/>
                </a:solidFill>
                <a:latin typeface="Courier New"/>
                <a:ea typeface="Courier New"/>
                <a:cs typeface="Courier New"/>
                <a:sym typeface="Courier New"/>
              </a:rPr>
              <a:t>3</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"bird"</a:t>
            </a: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true because 3 is equal to 3, and "apple" is less than "bird"</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r>
              <a:rPr lang="en" sz="1200">
                <a:solidFill>
                  <a:srgbClr val="1C00CF"/>
                </a:solidFill>
                <a:latin typeface="Courier New"/>
                <a:ea typeface="Courier New"/>
                <a:cs typeface="Courier New"/>
                <a:sym typeface="Courier New"/>
              </a:rPr>
              <a:t>4</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"dog"</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4</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"dog"</a:t>
            </a: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true because 4 is equal to 4, and "dog" is equal to "dog"</a:t>
            </a:r>
            <a:endParaRPr sz="1200">
              <a:solidFill>
                <a:srgbClr val="007400"/>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"blue"</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a:t>
            </a:r>
            <a:r>
              <a:rPr lang="en" sz="1200">
                <a:solidFill>
                  <a:srgbClr val="333333"/>
                </a:solidFill>
                <a:latin typeface="Courier New"/>
                <a:ea typeface="Courier New"/>
                <a:cs typeface="Courier New"/>
                <a:sym typeface="Courier New"/>
              </a:rPr>
              <a:t>) &lt; (</a:t>
            </a:r>
            <a:r>
              <a:rPr lang="en" sz="1200">
                <a:solidFill>
                  <a:srgbClr val="C41A16"/>
                </a:solidFill>
                <a:latin typeface="Courier New"/>
                <a:ea typeface="Courier New"/>
                <a:cs typeface="Courier New"/>
                <a:sym typeface="Courier New"/>
              </a:rPr>
              <a:t>"purple"</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a:t>
            </a: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OK, evaluates to true</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"blue"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false</a:t>
            </a:r>
            <a:r>
              <a:rPr lang="en" sz="1200">
                <a:solidFill>
                  <a:srgbClr val="333333"/>
                </a:solidFill>
                <a:latin typeface="Courier New"/>
                <a:ea typeface="Courier New"/>
                <a:cs typeface="Courier New"/>
                <a:sym typeface="Courier New"/>
              </a:rPr>
              <a:t>) &lt; (</a:t>
            </a:r>
            <a:r>
              <a:rPr lang="en" sz="1200">
                <a:solidFill>
                  <a:srgbClr val="C41A16"/>
                </a:solidFill>
                <a:latin typeface="Courier New"/>
                <a:ea typeface="Courier New"/>
                <a:cs typeface="Courier New"/>
                <a:sym typeface="Courier New"/>
              </a:rPr>
              <a:t>"purple"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true</a:t>
            </a: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Error because &lt; can't compare Boolean value</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Ternary</a:t>
            </a:r>
            <a:r>
              <a:rPr lang="en">
                <a:solidFill>
                  <a:srgbClr val="333333"/>
                </a:solidFill>
              </a:rPr>
              <a:t> Conditional Operator</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315" name="Shape 31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marR="101600" rtl="0">
              <a:lnSpc>
                <a:spcPct val="100000"/>
              </a:lnSpc>
              <a:spcBef>
                <a:spcPts val="0"/>
              </a:spcBef>
              <a:spcAft>
                <a:spcPts val="0"/>
              </a:spcAft>
              <a:buClr>
                <a:srgbClr val="333333"/>
              </a:buClr>
              <a:buSzPts val="1300"/>
              <a:buChar char="●"/>
            </a:pPr>
            <a:r>
              <a:rPr lang="en">
                <a:solidFill>
                  <a:srgbClr val="666666"/>
                </a:solidFill>
              </a:rPr>
              <a:t>question</a:t>
            </a:r>
            <a:r>
              <a:rPr lang="en">
                <a:solidFill>
                  <a:srgbClr val="666666"/>
                </a:solidFill>
                <a:highlight>
                  <a:srgbClr val="FFFFFF"/>
                </a:highlight>
              </a:rPr>
              <a:t> </a:t>
            </a:r>
            <a:r>
              <a:rPr lang="en">
                <a:solidFill>
                  <a:srgbClr val="666666"/>
                </a:solidFill>
              </a:rPr>
              <a:t>?</a:t>
            </a:r>
            <a:r>
              <a:rPr lang="en">
                <a:solidFill>
                  <a:srgbClr val="666666"/>
                </a:solidFill>
                <a:highlight>
                  <a:srgbClr val="FFFFFF"/>
                </a:highlight>
              </a:rPr>
              <a:t> </a:t>
            </a:r>
            <a:r>
              <a:rPr lang="en">
                <a:solidFill>
                  <a:srgbClr val="666666"/>
                </a:solidFill>
              </a:rPr>
              <a:t>answer1</a:t>
            </a:r>
            <a:r>
              <a:rPr lang="en">
                <a:solidFill>
                  <a:srgbClr val="666666"/>
                </a:solidFill>
                <a:highlight>
                  <a:srgbClr val="FFFFFF"/>
                </a:highlight>
              </a:rPr>
              <a:t> </a:t>
            </a:r>
            <a:r>
              <a:rPr lang="en">
                <a:solidFill>
                  <a:srgbClr val="666666"/>
                </a:solidFill>
              </a:rPr>
              <a:t>:</a:t>
            </a:r>
            <a:r>
              <a:rPr lang="en">
                <a:solidFill>
                  <a:srgbClr val="666666"/>
                </a:solidFill>
                <a:highlight>
                  <a:srgbClr val="FFFFFF"/>
                </a:highlight>
              </a:rPr>
              <a:t> </a:t>
            </a:r>
            <a:r>
              <a:rPr lang="en">
                <a:solidFill>
                  <a:srgbClr val="666666"/>
                </a:solidFill>
              </a:rPr>
              <a:t>answer2</a:t>
            </a:r>
            <a:endParaRPr>
              <a:solidFill>
                <a:srgbClr val="666666"/>
              </a:solidFill>
            </a:endParaRPr>
          </a:p>
          <a:p>
            <a:pPr indent="0" lvl="0" marL="457200" marR="101600" rtl="0">
              <a:lnSpc>
                <a:spcPct val="100000"/>
              </a:lnSpc>
              <a:spcBef>
                <a:spcPts val="0"/>
              </a:spcBef>
              <a:spcAft>
                <a:spcPts val="0"/>
              </a:spcAft>
              <a:buNone/>
            </a:pPr>
            <a:r>
              <a:t/>
            </a:r>
            <a:endParaRPr sz="14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contentHeight</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40</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hasHeader</a:t>
            </a:r>
            <a:r>
              <a:rPr lang="en" sz="1400">
                <a:solidFill>
                  <a:srgbClr val="333333"/>
                </a:solidFill>
                <a:latin typeface="Courier New"/>
                <a:ea typeface="Courier New"/>
                <a:cs typeface="Courier New"/>
                <a:sym typeface="Courier New"/>
              </a:rPr>
              <a:t> = </a:t>
            </a:r>
            <a:r>
              <a:rPr lang="en" sz="1400">
                <a:solidFill>
                  <a:srgbClr val="AA0D91"/>
                </a:solidFill>
                <a:latin typeface="Courier New"/>
                <a:ea typeface="Courier New"/>
                <a:cs typeface="Courier New"/>
                <a:sym typeface="Courier New"/>
              </a:rPr>
              <a:t>true</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rowHeight</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contentHeight</a:t>
            </a:r>
            <a:r>
              <a:rPr lang="en" sz="1400">
                <a:solidFill>
                  <a:srgbClr val="333333"/>
                </a:solidFill>
                <a:latin typeface="Courier New"/>
                <a:ea typeface="Courier New"/>
                <a:cs typeface="Courier New"/>
                <a:sym typeface="Courier New"/>
              </a:rPr>
              <a:t> + </a:t>
            </a:r>
            <a:r>
              <a:rPr b="1" lang="en" sz="1400">
                <a:solidFill>
                  <a:srgbClr val="333333"/>
                </a:solidFill>
                <a:latin typeface="Courier New"/>
                <a:ea typeface="Courier New"/>
                <a:cs typeface="Courier New"/>
                <a:sym typeface="Courier New"/>
              </a:rPr>
              <a:t>(</a:t>
            </a:r>
            <a:r>
              <a:rPr b="1" lang="en" sz="1400">
                <a:solidFill>
                  <a:srgbClr val="3F6E74"/>
                </a:solidFill>
                <a:latin typeface="Courier New"/>
                <a:ea typeface="Courier New"/>
                <a:cs typeface="Courier New"/>
                <a:sym typeface="Courier New"/>
              </a:rPr>
              <a:t>hasHeader</a:t>
            </a:r>
            <a:r>
              <a:rPr b="1" lang="en" sz="1400">
                <a:solidFill>
                  <a:srgbClr val="333333"/>
                </a:solidFill>
                <a:latin typeface="Courier New"/>
                <a:ea typeface="Courier New"/>
                <a:cs typeface="Courier New"/>
                <a:sym typeface="Courier New"/>
              </a:rPr>
              <a:t> ? </a:t>
            </a:r>
            <a:r>
              <a:rPr b="1" lang="en" sz="1400">
                <a:solidFill>
                  <a:srgbClr val="1C00CF"/>
                </a:solidFill>
                <a:latin typeface="Courier New"/>
                <a:ea typeface="Courier New"/>
                <a:cs typeface="Courier New"/>
                <a:sym typeface="Courier New"/>
              </a:rPr>
              <a:t>50</a:t>
            </a:r>
            <a:r>
              <a:rPr b="1" lang="en" sz="1400">
                <a:solidFill>
                  <a:srgbClr val="333333"/>
                </a:solidFill>
                <a:latin typeface="Courier New"/>
                <a:ea typeface="Courier New"/>
                <a:cs typeface="Courier New"/>
                <a:sym typeface="Courier New"/>
              </a:rPr>
              <a:t> : </a:t>
            </a:r>
            <a:r>
              <a:rPr b="1" lang="en" sz="1400">
                <a:solidFill>
                  <a:srgbClr val="1C00CF"/>
                </a:solidFill>
                <a:latin typeface="Courier New"/>
                <a:ea typeface="Courier New"/>
                <a:cs typeface="Courier New"/>
                <a:sym typeface="Courier New"/>
              </a:rPr>
              <a:t>20</a:t>
            </a:r>
            <a:r>
              <a:rPr b="1"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rowHeight is equal to 90</a:t>
            </a:r>
            <a:endParaRPr sz="1400">
              <a:solidFill>
                <a:srgbClr val="007400"/>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400">
              <a:solidFill>
                <a:srgbClr val="333333"/>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Basic types : </a:t>
            </a:r>
            <a:r>
              <a:rPr b="1" lang="en"/>
              <a:t> Int(Int8, UInt8, Int32, UInt32, Int64, UInt64), Double, Float, Bool, String</a:t>
            </a:r>
            <a:endParaRPr b="1"/>
          </a:p>
          <a:p>
            <a:pPr indent="-311150" lvl="0" marL="457200">
              <a:spcBef>
                <a:spcPts val="0"/>
              </a:spcBef>
              <a:spcAft>
                <a:spcPts val="0"/>
              </a:spcAft>
              <a:buSzPts val="1300"/>
              <a:buChar char="●"/>
            </a:pPr>
            <a:r>
              <a:rPr lang="en"/>
              <a:t>Collection types: </a:t>
            </a:r>
            <a:r>
              <a:rPr b="1" lang="en"/>
              <a:t>Array, Set, Dictionary</a:t>
            </a:r>
            <a:endParaRPr b="1"/>
          </a:p>
          <a:p>
            <a:pPr indent="-311150" lvl="0" marL="457200" rtl="0">
              <a:spcBef>
                <a:spcPts val="0"/>
              </a:spcBef>
              <a:spcAft>
                <a:spcPts val="0"/>
              </a:spcAft>
              <a:buSzPts val="1300"/>
              <a:buChar char="●"/>
            </a:pPr>
            <a:r>
              <a:rPr lang="en"/>
              <a:t>Advanced types: </a:t>
            </a:r>
            <a:r>
              <a:rPr b="1" lang="en"/>
              <a:t>Tuple</a:t>
            </a:r>
            <a:endParaRPr b="1"/>
          </a:p>
          <a:p>
            <a:pPr indent="-311150" lvl="0" marL="457200" rtl="0">
              <a:spcBef>
                <a:spcPts val="0"/>
              </a:spcBef>
              <a:spcAft>
                <a:spcPts val="0"/>
              </a:spcAft>
              <a:buSzPts val="1300"/>
              <a:buChar char="●"/>
            </a:pPr>
            <a:r>
              <a:rPr b="1" lang="en"/>
              <a:t>Optional</a:t>
            </a:r>
            <a:endParaRPr b="1"/>
          </a:p>
          <a:p>
            <a:pPr indent="-311150" lvl="0" marL="457200">
              <a:spcBef>
                <a:spcPts val="0"/>
              </a:spcBef>
              <a:spcAft>
                <a:spcPts val="0"/>
              </a:spcAft>
              <a:buSzPts val="1300"/>
              <a:buChar char="●"/>
            </a:pPr>
            <a:r>
              <a:rPr b="1" lang="en"/>
              <a:t>Type-safe language</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Nil-Coalescing Operator</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321" name="Shape 32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marR="101600" rtl="0">
              <a:lnSpc>
                <a:spcPct val="100000"/>
              </a:lnSpc>
              <a:spcBef>
                <a:spcPts val="0"/>
              </a:spcBef>
              <a:spcAft>
                <a:spcPts val="0"/>
              </a:spcAft>
              <a:buClr>
                <a:srgbClr val="333333"/>
              </a:buClr>
              <a:buSzPts val="1300"/>
              <a:buChar char="●"/>
            </a:pPr>
            <a:r>
              <a:rPr lang="en">
                <a:solidFill>
                  <a:srgbClr val="333333"/>
                </a:solidFill>
              </a:rPr>
              <a:t>A</a:t>
            </a:r>
            <a:endParaRPr>
              <a:solidFill>
                <a:srgbClr val="333333"/>
              </a:solidFill>
            </a:endParaRPr>
          </a:p>
          <a:p>
            <a:pPr indent="0" lvl="0" marL="457200" rtl="0">
              <a:spcBef>
                <a:spcPts val="1100"/>
              </a:spcBef>
              <a:spcAft>
                <a:spcPts val="0"/>
              </a:spcAft>
              <a:buNone/>
            </a:pPr>
            <a:r>
              <a:rPr lang="en" sz="1400">
                <a:solidFill>
                  <a:srgbClr val="3F6E74"/>
                </a:solidFill>
                <a:latin typeface="Courier New"/>
                <a:ea typeface="Courier New"/>
                <a:cs typeface="Courier New"/>
                <a:sym typeface="Courier New"/>
              </a:rPr>
              <a:t>a</a:t>
            </a:r>
            <a:r>
              <a:rPr lang="en" sz="1400">
                <a:solidFill>
                  <a:srgbClr val="333333"/>
                </a:solidFill>
                <a:latin typeface="Courier New"/>
                <a:ea typeface="Courier New"/>
                <a:cs typeface="Courier New"/>
                <a:sym typeface="Courier New"/>
              </a:rPr>
              <a:t> != </a:t>
            </a:r>
            <a:r>
              <a:rPr lang="en" sz="1400">
                <a:solidFill>
                  <a:srgbClr val="AA0D91"/>
                </a:solidFill>
                <a:latin typeface="Courier New"/>
                <a:ea typeface="Courier New"/>
                <a:cs typeface="Courier New"/>
                <a:sym typeface="Courier New"/>
              </a:rPr>
              <a:t>nil</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a</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b</a:t>
            </a:r>
            <a:endParaRPr>
              <a:solidFill>
                <a:srgbClr val="333333"/>
              </a:solidFill>
            </a:endParaRPr>
          </a:p>
          <a:p>
            <a:pPr indent="-228600" lvl="0" marL="457200" marR="101600" rtl="0">
              <a:lnSpc>
                <a:spcPct val="100000"/>
              </a:lnSpc>
              <a:spcBef>
                <a:spcPts val="1100"/>
              </a:spcBef>
              <a:spcAft>
                <a:spcPts val="0"/>
              </a:spcAft>
              <a:buClr>
                <a:srgbClr val="333333"/>
              </a:buClr>
              <a:buSzPts val="1400"/>
              <a:buFont typeface="Courier New"/>
              <a:buNone/>
            </a:pPr>
            <a:r>
              <a:t/>
            </a:r>
            <a:endParaRPr sz="1400">
              <a:solidFill>
                <a:srgbClr val="AA0D91"/>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defaultColorName</a:t>
            </a:r>
            <a:r>
              <a:rPr lang="en" sz="1400">
                <a:solidFill>
                  <a:srgbClr val="333333"/>
                </a:solidFill>
                <a:latin typeface="Courier New"/>
                <a:ea typeface="Courier New"/>
                <a:cs typeface="Courier New"/>
                <a:sym typeface="Courier New"/>
              </a:rPr>
              <a:t> = </a:t>
            </a:r>
            <a:r>
              <a:rPr lang="en" sz="1400">
                <a:solidFill>
                  <a:srgbClr val="C41A16"/>
                </a:solidFill>
                <a:latin typeface="Courier New"/>
                <a:ea typeface="Courier New"/>
                <a:cs typeface="Courier New"/>
                <a:sym typeface="Courier New"/>
              </a:rPr>
              <a:t>"red"</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userDefinedColorName</a:t>
            </a:r>
            <a:r>
              <a:rPr lang="en" sz="1400">
                <a:solidFill>
                  <a:srgbClr val="333333"/>
                </a:solidFill>
                <a:latin typeface="Courier New"/>
                <a:ea typeface="Courier New"/>
                <a:cs typeface="Courier New"/>
                <a:sym typeface="Courier New"/>
              </a:rPr>
              <a:t>: </a:t>
            </a:r>
            <a:r>
              <a:rPr lang="en" sz="1400">
                <a:solidFill>
                  <a:srgbClr val="5C2699"/>
                </a:solidFill>
                <a:latin typeface="Courier New"/>
                <a:ea typeface="Courier New"/>
                <a:cs typeface="Courier New"/>
                <a:sym typeface="Courier New"/>
              </a:rPr>
              <a:t>String</a:t>
            </a: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defaults to nil</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colorNameToUse</a:t>
            </a:r>
            <a:r>
              <a:rPr lang="en" sz="1400">
                <a:solidFill>
                  <a:srgbClr val="333333"/>
                </a:solidFill>
                <a:latin typeface="Courier New"/>
                <a:ea typeface="Courier New"/>
                <a:cs typeface="Courier New"/>
                <a:sym typeface="Courier New"/>
              </a:rPr>
              <a:t> = </a:t>
            </a:r>
            <a:r>
              <a:rPr b="1" lang="en" sz="1400">
                <a:solidFill>
                  <a:srgbClr val="3F6E74"/>
                </a:solidFill>
                <a:latin typeface="Courier New"/>
                <a:ea typeface="Courier New"/>
                <a:cs typeface="Courier New"/>
                <a:sym typeface="Courier New"/>
              </a:rPr>
              <a:t>userDefinedColorName</a:t>
            </a:r>
            <a:r>
              <a:rPr b="1" lang="en" sz="1400">
                <a:solidFill>
                  <a:srgbClr val="333333"/>
                </a:solidFill>
                <a:latin typeface="Courier New"/>
                <a:ea typeface="Courier New"/>
                <a:cs typeface="Courier New"/>
                <a:sym typeface="Courier New"/>
              </a:rPr>
              <a:t> ?? </a:t>
            </a:r>
            <a:r>
              <a:rPr b="1" lang="en" sz="1400">
                <a:solidFill>
                  <a:srgbClr val="3F6E74"/>
                </a:solidFill>
                <a:latin typeface="Courier New"/>
                <a:ea typeface="Courier New"/>
                <a:cs typeface="Courier New"/>
                <a:sym typeface="Courier New"/>
              </a:rPr>
              <a:t>defaultColorName</a:t>
            </a:r>
            <a:br>
              <a:rPr b="1"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userDefinedColorName is nil, so colorNameToUse is set to the default of "red"</a:t>
            </a:r>
            <a:endParaRPr sz="1400">
              <a:solidFill>
                <a:srgbClr val="007400"/>
              </a:solidFill>
              <a:latin typeface="Courier New"/>
              <a:ea typeface="Courier New"/>
              <a:cs typeface="Courier New"/>
              <a:sym typeface="Courier New"/>
            </a:endParaRPr>
          </a:p>
          <a:p>
            <a:pPr indent="457200" lvl="0" marL="0" marR="101600" rtl="0">
              <a:lnSpc>
                <a:spcPct val="100000"/>
              </a:lnSpc>
              <a:spcBef>
                <a:spcPts val="0"/>
              </a:spcBef>
              <a:spcAft>
                <a:spcPts val="0"/>
              </a:spcAft>
              <a:buNone/>
            </a:pPr>
            <a:r>
              <a:t/>
            </a:r>
            <a:endParaRPr sz="1400">
              <a:solidFill>
                <a:srgbClr val="333333"/>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400">
              <a:solidFill>
                <a:srgbClr val="333333"/>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Range</a:t>
            </a:r>
            <a:r>
              <a:rPr lang="en">
                <a:solidFill>
                  <a:srgbClr val="333333"/>
                </a:solidFill>
              </a:rPr>
              <a:t> Operators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327" name="Shape 327"/>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Closed Range Operator : </a:t>
            </a:r>
            <a:r>
              <a:rPr lang="en">
                <a:solidFill>
                  <a:srgbClr val="333333"/>
                </a:solidFill>
                <a:highlight>
                  <a:srgbClr val="FFFFFF"/>
                </a:highlight>
              </a:rPr>
              <a:t>(</a:t>
            </a:r>
            <a:r>
              <a:rPr lang="en">
                <a:solidFill>
                  <a:srgbClr val="666666"/>
                </a:solidFill>
              </a:rPr>
              <a:t>a...b</a:t>
            </a:r>
            <a:r>
              <a:rPr lang="en">
                <a:solidFill>
                  <a:srgbClr val="333333"/>
                </a:solidFill>
                <a:highlight>
                  <a:srgbClr val="FFFFFF"/>
                </a:highlight>
              </a:rPr>
              <a:t>)</a:t>
            </a:r>
            <a:endParaRPr>
              <a:solidFill>
                <a:srgbClr val="333333"/>
              </a:solidFill>
              <a:highlight>
                <a:srgbClr val="FFFFFF"/>
              </a:highlight>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for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index</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1</a:t>
            </a:r>
            <a:r>
              <a:rPr lang="en" sz="1200">
                <a:solidFill>
                  <a:srgbClr val="333333"/>
                </a:solidFill>
                <a:latin typeface="Courier New"/>
                <a:ea typeface="Courier New"/>
                <a:cs typeface="Courier New"/>
                <a:sym typeface="Courier New"/>
              </a:rPr>
              <a:t>...</a:t>
            </a:r>
            <a:r>
              <a:rPr lang="en" sz="1200">
                <a:solidFill>
                  <a:srgbClr val="1C00CF"/>
                </a:solidFill>
                <a:latin typeface="Courier New"/>
                <a:ea typeface="Courier New"/>
                <a:cs typeface="Courier New"/>
                <a:sym typeface="Courier New"/>
              </a:rPr>
              <a:t>5</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index</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times 5 is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index</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5</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1 times 5 is 5</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2 times 5 is 10</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3 times 5 is 15</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4 times 5 is 20</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5 times 5 is 25</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333" name="Shape 333"/>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Half-Open Range Operator</a:t>
            </a:r>
            <a:r>
              <a:rPr lang="en">
                <a:solidFill>
                  <a:srgbClr val="333333"/>
                </a:solidFill>
              </a:rPr>
              <a:t> : </a:t>
            </a:r>
            <a:r>
              <a:rPr lang="en">
                <a:solidFill>
                  <a:srgbClr val="333333"/>
                </a:solidFill>
                <a:highlight>
                  <a:srgbClr val="FFFFFF"/>
                </a:highlight>
              </a:rPr>
              <a:t> (</a:t>
            </a:r>
            <a:r>
              <a:rPr lang="en">
                <a:solidFill>
                  <a:srgbClr val="666666"/>
                </a:solidFill>
              </a:rPr>
              <a:t>a..&lt;b</a:t>
            </a:r>
            <a:r>
              <a:rPr lang="en">
                <a:solidFill>
                  <a:srgbClr val="333333"/>
                </a:solidFill>
                <a:highlight>
                  <a:srgbClr val="FFFFFF"/>
                </a:highlight>
              </a:rPr>
              <a:t>)</a:t>
            </a:r>
            <a:endParaRPr>
              <a:solidFill>
                <a:srgbClr val="333333"/>
              </a:solidFill>
              <a:highlight>
                <a:srgbClr val="FFFFFF"/>
              </a:highlight>
            </a:endParaRPr>
          </a:p>
          <a:p>
            <a:pPr indent="0" lvl="0" marL="457200" marR="101600" rtl="0">
              <a:lnSpc>
                <a:spcPct val="100000"/>
              </a:lnSpc>
              <a:spcBef>
                <a:spcPts val="70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names</a:t>
            </a:r>
            <a:r>
              <a:rPr lang="en" sz="1400">
                <a:solidFill>
                  <a:srgbClr val="333333"/>
                </a:solidFill>
                <a:latin typeface="Courier New"/>
                <a:ea typeface="Courier New"/>
                <a:cs typeface="Courier New"/>
                <a:sym typeface="Courier New"/>
              </a:rPr>
              <a:t> = [</a:t>
            </a:r>
            <a:r>
              <a:rPr lang="en" sz="1400">
                <a:solidFill>
                  <a:srgbClr val="C41A16"/>
                </a:solidFill>
                <a:latin typeface="Courier New"/>
                <a:ea typeface="Courier New"/>
                <a:cs typeface="Courier New"/>
                <a:sym typeface="Courier New"/>
              </a:rPr>
              <a:t>"Anna"</a:t>
            </a:r>
            <a:r>
              <a:rPr lang="en" sz="1400">
                <a:solidFill>
                  <a:srgbClr val="333333"/>
                </a:solidFill>
                <a:latin typeface="Courier New"/>
                <a:ea typeface="Courier New"/>
                <a:cs typeface="Courier New"/>
                <a:sym typeface="Courier New"/>
              </a:rPr>
              <a:t>, </a:t>
            </a:r>
            <a:r>
              <a:rPr lang="en" sz="1400">
                <a:solidFill>
                  <a:srgbClr val="C41A16"/>
                </a:solidFill>
                <a:latin typeface="Courier New"/>
                <a:ea typeface="Courier New"/>
                <a:cs typeface="Courier New"/>
                <a:sym typeface="Courier New"/>
              </a:rPr>
              <a:t>"Alex"</a:t>
            </a:r>
            <a:r>
              <a:rPr lang="en" sz="1400">
                <a:solidFill>
                  <a:srgbClr val="333333"/>
                </a:solidFill>
                <a:latin typeface="Courier New"/>
                <a:ea typeface="Courier New"/>
                <a:cs typeface="Courier New"/>
                <a:sym typeface="Courier New"/>
              </a:rPr>
              <a:t>, </a:t>
            </a:r>
            <a:r>
              <a:rPr lang="en" sz="1400">
                <a:solidFill>
                  <a:srgbClr val="C41A16"/>
                </a:solidFill>
                <a:latin typeface="Courier New"/>
                <a:ea typeface="Courier New"/>
                <a:cs typeface="Courier New"/>
                <a:sym typeface="Courier New"/>
              </a:rPr>
              <a:t>"Brian"</a:t>
            </a:r>
            <a:r>
              <a:rPr lang="en" sz="1400">
                <a:solidFill>
                  <a:srgbClr val="333333"/>
                </a:solidFill>
                <a:latin typeface="Courier New"/>
                <a:ea typeface="Courier New"/>
                <a:cs typeface="Courier New"/>
                <a:sym typeface="Courier New"/>
              </a:rPr>
              <a:t>, </a:t>
            </a:r>
            <a:r>
              <a:rPr lang="en" sz="1400">
                <a:solidFill>
                  <a:srgbClr val="C41A16"/>
                </a:solidFill>
                <a:latin typeface="Courier New"/>
                <a:ea typeface="Courier New"/>
                <a:cs typeface="Courier New"/>
                <a:sym typeface="Courier New"/>
              </a:rPr>
              <a:t>"Jack"</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count</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names</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count</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for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i</a:t>
            </a:r>
            <a:r>
              <a:rPr lang="en" sz="1400">
                <a:solidFill>
                  <a:srgbClr val="333333"/>
                </a:solidFill>
                <a:latin typeface="Courier New"/>
                <a:ea typeface="Courier New"/>
                <a:cs typeface="Courier New"/>
                <a:sym typeface="Courier New"/>
              </a:rPr>
              <a:t> </a:t>
            </a:r>
            <a:r>
              <a:rPr lang="en" sz="1400">
                <a:solidFill>
                  <a:srgbClr val="AA0D91"/>
                </a:solidFill>
                <a:latin typeface="Courier New"/>
                <a:ea typeface="Courier New"/>
                <a:cs typeface="Courier New"/>
                <a:sym typeface="Courier New"/>
              </a:rPr>
              <a:t>in</a:t>
            </a:r>
            <a:r>
              <a:rPr lang="en" sz="1400">
                <a:solidFill>
                  <a:srgbClr val="333333"/>
                </a:solidFill>
                <a:latin typeface="Courier New"/>
                <a:ea typeface="Courier New"/>
                <a:cs typeface="Courier New"/>
                <a:sym typeface="Courier New"/>
              </a:rPr>
              <a:t> </a:t>
            </a:r>
            <a:r>
              <a:rPr lang="en" sz="1400">
                <a:solidFill>
                  <a:srgbClr val="1C00CF"/>
                </a:solidFill>
                <a:latin typeface="Courier New"/>
                <a:ea typeface="Courier New"/>
                <a:cs typeface="Courier New"/>
                <a:sym typeface="Courier New"/>
              </a:rPr>
              <a:t>0</a:t>
            </a:r>
            <a:r>
              <a:rPr lang="en" sz="1400">
                <a:solidFill>
                  <a:srgbClr val="333333"/>
                </a:solidFill>
                <a:latin typeface="Courier New"/>
                <a:ea typeface="Courier New"/>
                <a:cs typeface="Courier New"/>
                <a:sym typeface="Courier New"/>
              </a:rPr>
              <a:t>..&lt;</a:t>
            </a:r>
            <a:r>
              <a:rPr lang="en" sz="1400">
                <a:solidFill>
                  <a:srgbClr val="3F6E74"/>
                </a:solidFill>
                <a:latin typeface="Courier New"/>
                <a:ea typeface="Courier New"/>
                <a:cs typeface="Courier New"/>
                <a:sym typeface="Courier New"/>
              </a:rPr>
              <a:t>count</a:t>
            </a:r>
            <a:r>
              <a:rPr lang="en" sz="1400">
                <a:solidFill>
                  <a:srgbClr val="333333"/>
                </a:solidFill>
                <a:latin typeface="Courier New"/>
                <a:ea typeface="Courier New"/>
                <a:cs typeface="Courier New"/>
                <a:sym typeface="Courier New"/>
              </a:rPr>
              <a:t> {</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print</a:t>
            </a:r>
            <a:r>
              <a:rPr lang="en" sz="1400">
                <a:solidFill>
                  <a:srgbClr val="333333"/>
                </a:solidFill>
                <a:latin typeface="Courier New"/>
                <a:ea typeface="Courier New"/>
                <a:cs typeface="Courier New"/>
                <a:sym typeface="Courier New"/>
              </a:rPr>
              <a:t>(</a:t>
            </a:r>
            <a:r>
              <a:rPr lang="en" sz="1400">
                <a:solidFill>
                  <a:srgbClr val="C41A16"/>
                </a:solidFill>
                <a:latin typeface="Courier New"/>
                <a:ea typeface="Courier New"/>
                <a:cs typeface="Courier New"/>
                <a:sym typeface="Courier New"/>
              </a:rPr>
              <a:t>"Person </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i</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1</a:t>
            </a:r>
            <a:r>
              <a:rPr lang="en" sz="1400">
                <a:solidFill>
                  <a:srgbClr val="333333"/>
                </a:solidFill>
                <a:latin typeface="Courier New"/>
                <a:ea typeface="Courier New"/>
                <a:cs typeface="Courier New"/>
                <a:sym typeface="Courier New"/>
              </a:rPr>
              <a:t>)</a:t>
            </a:r>
            <a:r>
              <a:rPr lang="en" sz="1400">
                <a:solidFill>
                  <a:srgbClr val="C41A16"/>
                </a:solidFill>
                <a:latin typeface="Courier New"/>
                <a:ea typeface="Courier New"/>
                <a:cs typeface="Courier New"/>
                <a:sym typeface="Courier New"/>
              </a:rPr>
              <a:t> is called </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names</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i</a:t>
            </a:r>
            <a:r>
              <a:rPr lang="en" sz="1400">
                <a:solidFill>
                  <a:srgbClr val="333333"/>
                </a:solidFill>
                <a:latin typeface="Courier New"/>
                <a:ea typeface="Courier New"/>
                <a:cs typeface="Courier New"/>
                <a:sym typeface="Courier New"/>
              </a:rPr>
              <a:t>])</a:t>
            </a:r>
            <a:r>
              <a:rPr lang="en" sz="1400">
                <a:solidFill>
                  <a:srgbClr val="C41A16"/>
                </a:solidFill>
                <a:latin typeface="Courier New"/>
                <a:ea typeface="Courier New"/>
                <a:cs typeface="Courier New"/>
                <a:sym typeface="Courier New"/>
              </a:rPr>
              <a:t>"</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Person 1 is called Anna</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Person 2 is called Alex</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Person 3 is called Brian</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Person 4 is called Jack</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339" name="Shape 339"/>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One-Sided Ranges</a:t>
            </a:r>
            <a:r>
              <a:rPr lang="en">
                <a:solidFill>
                  <a:srgbClr val="333333"/>
                </a:solidFill>
              </a:rPr>
              <a:t> </a:t>
            </a:r>
            <a:endParaRPr>
              <a:solidFill>
                <a:srgbClr val="333333"/>
              </a:solidFill>
              <a:highlight>
                <a:srgbClr val="FFFFFF"/>
              </a:highlight>
            </a:endParaRPr>
          </a:p>
          <a:p>
            <a:pPr indent="0" lvl="0" marL="457200" marR="101600" rtl="0">
              <a:lnSpc>
                <a:spcPct val="100000"/>
              </a:lnSpc>
              <a:spcBef>
                <a:spcPts val="700"/>
              </a:spcBef>
              <a:spcAft>
                <a:spcPts val="0"/>
              </a:spcAft>
              <a:buNone/>
            </a:pPr>
            <a:r>
              <a:rPr lang="en" sz="1400">
                <a:solidFill>
                  <a:srgbClr val="AA0D91"/>
                </a:solidFill>
                <a:latin typeface="Courier New"/>
                <a:ea typeface="Courier New"/>
                <a:cs typeface="Courier New"/>
                <a:sym typeface="Courier New"/>
              </a:rPr>
              <a:t>for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name</a:t>
            </a:r>
            <a:r>
              <a:rPr lang="en" sz="1400">
                <a:solidFill>
                  <a:srgbClr val="333333"/>
                </a:solidFill>
                <a:latin typeface="Courier New"/>
                <a:ea typeface="Courier New"/>
                <a:cs typeface="Courier New"/>
                <a:sym typeface="Courier New"/>
              </a:rPr>
              <a:t> </a:t>
            </a:r>
            <a:r>
              <a:rPr lang="en" sz="1400">
                <a:solidFill>
                  <a:srgbClr val="AA0D91"/>
                </a:solidFill>
                <a:latin typeface="Courier New"/>
                <a:ea typeface="Courier New"/>
                <a:cs typeface="Courier New"/>
                <a:sym typeface="Courier New"/>
              </a:rPr>
              <a:t>in</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names</a:t>
            </a:r>
            <a:r>
              <a:rPr lang="en" sz="1400">
                <a:solidFill>
                  <a:srgbClr val="333333"/>
                </a:solidFill>
                <a:latin typeface="Courier New"/>
                <a:ea typeface="Courier New"/>
                <a:cs typeface="Courier New"/>
                <a:sym typeface="Courier New"/>
              </a:rPr>
              <a:t>[</a:t>
            </a:r>
            <a:r>
              <a:rPr lang="en" sz="1400">
                <a:solidFill>
                  <a:srgbClr val="1C00CF"/>
                </a:solidFill>
                <a:latin typeface="Courier New"/>
                <a:ea typeface="Courier New"/>
                <a:cs typeface="Courier New"/>
                <a:sym typeface="Courier New"/>
              </a:rPr>
              <a:t>2</a:t>
            </a:r>
            <a:r>
              <a:rPr lang="en" sz="1400">
                <a:solidFill>
                  <a:srgbClr val="333333"/>
                </a:solidFill>
                <a:latin typeface="Courier New"/>
                <a:ea typeface="Courier New"/>
                <a:cs typeface="Courier New"/>
                <a:sym typeface="Courier New"/>
              </a:rPr>
              <a:t>...] {</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print</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name</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Brian</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Jack</a:t>
            </a:r>
            <a:br>
              <a:rPr lang="en" sz="1400">
                <a:solidFill>
                  <a:srgbClr val="333333"/>
                </a:solidFill>
                <a:latin typeface="Courier New"/>
                <a:ea typeface="Courier New"/>
                <a:cs typeface="Courier New"/>
                <a:sym typeface="Courier New"/>
              </a:rPr>
            </a:b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for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name</a:t>
            </a:r>
            <a:r>
              <a:rPr lang="en" sz="1400">
                <a:solidFill>
                  <a:srgbClr val="333333"/>
                </a:solidFill>
                <a:latin typeface="Courier New"/>
                <a:ea typeface="Courier New"/>
                <a:cs typeface="Courier New"/>
                <a:sym typeface="Courier New"/>
              </a:rPr>
              <a:t> </a:t>
            </a:r>
            <a:r>
              <a:rPr lang="en" sz="1400">
                <a:solidFill>
                  <a:srgbClr val="AA0D91"/>
                </a:solidFill>
                <a:latin typeface="Courier New"/>
                <a:ea typeface="Courier New"/>
                <a:cs typeface="Courier New"/>
                <a:sym typeface="Courier New"/>
              </a:rPr>
              <a:t>in</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names</a:t>
            </a:r>
            <a:r>
              <a:rPr lang="en" sz="1400">
                <a:solidFill>
                  <a:srgbClr val="333333"/>
                </a:solidFill>
                <a:latin typeface="Courier New"/>
                <a:ea typeface="Courier New"/>
                <a:cs typeface="Courier New"/>
                <a:sym typeface="Courier New"/>
              </a:rPr>
              <a:t>[...</a:t>
            </a:r>
            <a:r>
              <a:rPr lang="en" sz="1400">
                <a:solidFill>
                  <a:srgbClr val="1C00CF"/>
                </a:solidFill>
                <a:latin typeface="Courier New"/>
                <a:ea typeface="Courier New"/>
                <a:cs typeface="Courier New"/>
                <a:sym typeface="Courier New"/>
              </a:rPr>
              <a:t>2</a:t>
            </a:r>
            <a:r>
              <a:rPr lang="en" sz="1400">
                <a:solidFill>
                  <a:srgbClr val="333333"/>
                </a:solidFill>
                <a:latin typeface="Courier New"/>
                <a:ea typeface="Courier New"/>
                <a:cs typeface="Courier New"/>
                <a:sym typeface="Courier New"/>
              </a:rPr>
              <a:t>] {</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print</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name</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Anna</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Alex</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Brian</a:t>
            </a:r>
            <a:endParaRPr sz="1400">
              <a:solidFill>
                <a:srgbClr val="333333"/>
              </a:solidFill>
              <a:highlight>
                <a:srgbClr val="FFFFFF"/>
              </a:highlight>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Logical</a:t>
            </a:r>
            <a:r>
              <a:rPr lang="en">
                <a:solidFill>
                  <a:srgbClr val="333333"/>
                </a:solidFill>
              </a:rPr>
              <a:t> Operators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345" name="Shape 34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marR="101600" rtl="0">
              <a:lnSpc>
                <a:spcPct val="100000"/>
              </a:lnSpc>
              <a:spcBef>
                <a:spcPts val="0"/>
              </a:spcBef>
              <a:spcAft>
                <a:spcPts val="0"/>
              </a:spcAft>
              <a:buClr>
                <a:srgbClr val="333333"/>
              </a:buClr>
              <a:buSzPts val="1300"/>
              <a:buChar char="●"/>
            </a:pPr>
            <a:r>
              <a:rPr lang="en">
                <a:solidFill>
                  <a:srgbClr val="333333"/>
                </a:solidFill>
              </a:rPr>
              <a:t>Logical NOT (</a:t>
            </a:r>
            <a:r>
              <a:rPr lang="en">
                <a:solidFill>
                  <a:srgbClr val="666666"/>
                </a:solidFill>
              </a:rPr>
              <a:t>!a</a:t>
            </a:r>
            <a:r>
              <a:rPr lang="en">
                <a:solidFill>
                  <a:srgbClr val="333333"/>
                </a:solidFill>
              </a:rPr>
              <a:t>)</a:t>
            </a:r>
            <a:endParaRPr>
              <a:solidFill>
                <a:srgbClr val="333333"/>
              </a:solidFill>
            </a:endParaRPr>
          </a:p>
          <a:p>
            <a:pPr indent="-311150" lvl="0" marL="457200" rtl="0">
              <a:spcBef>
                <a:spcPts val="0"/>
              </a:spcBef>
              <a:spcAft>
                <a:spcPts val="0"/>
              </a:spcAft>
              <a:buClr>
                <a:srgbClr val="333333"/>
              </a:buClr>
              <a:buSzPts val="1300"/>
              <a:buFont typeface="Arial"/>
              <a:buChar char="●"/>
            </a:pPr>
            <a:r>
              <a:rPr lang="en">
                <a:solidFill>
                  <a:srgbClr val="333333"/>
                </a:solidFill>
              </a:rPr>
              <a:t>Logical AND (</a:t>
            </a:r>
            <a:r>
              <a:rPr lang="en">
                <a:solidFill>
                  <a:srgbClr val="666666"/>
                </a:solidFill>
              </a:rPr>
              <a:t>a &amp;&amp; b</a:t>
            </a:r>
            <a:r>
              <a:rPr lang="en">
                <a:solidFill>
                  <a:srgbClr val="333333"/>
                </a:solidFill>
              </a:rPr>
              <a:t>)</a:t>
            </a:r>
            <a:endParaRPr>
              <a:solidFill>
                <a:srgbClr val="333333"/>
              </a:solidFill>
            </a:endParaRPr>
          </a:p>
          <a:p>
            <a:pPr indent="-311150" lvl="0" marL="457200" rtl="0">
              <a:spcBef>
                <a:spcPts val="0"/>
              </a:spcBef>
              <a:spcAft>
                <a:spcPts val="0"/>
              </a:spcAft>
              <a:buClr>
                <a:srgbClr val="333333"/>
              </a:buClr>
              <a:buSzPts val="1300"/>
              <a:buFont typeface="Arial"/>
              <a:buChar char="●"/>
            </a:pPr>
            <a:r>
              <a:rPr lang="en">
                <a:solidFill>
                  <a:srgbClr val="333333"/>
                </a:solidFill>
              </a:rPr>
              <a:t>Logical OR (</a:t>
            </a:r>
            <a:r>
              <a:rPr lang="en">
                <a:solidFill>
                  <a:srgbClr val="666666"/>
                </a:solidFill>
              </a:rPr>
              <a:t>a || b</a:t>
            </a:r>
            <a:r>
              <a:rPr lang="en">
                <a:solidFill>
                  <a:srgbClr val="333333"/>
                </a:solidFill>
              </a:rPr>
              <a:t>)</a:t>
            </a:r>
            <a:endParaRPr>
              <a:solidFill>
                <a:srgbClr val="333333"/>
              </a:solidFill>
            </a:endParaRPr>
          </a:p>
          <a:p>
            <a:pPr indent="457200" lvl="0" marL="0" marR="101600" rtl="0">
              <a:lnSpc>
                <a:spcPct val="100000"/>
              </a:lnSpc>
              <a:spcBef>
                <a:spcPts val="1100"/>
              </a:spcBef>
              <a:spcAft>
                <a:spcPts val="0"/>
              </a:spcAft>
              <a:buNone/>
            </a:pPr>
            <a:r>
              <a:rPr lang="en" sz="1400">
                <a:solidFill>
                  <a:srgbClr val="1C00CF"/>
                </a:solidFill>
                <a:latin typeface="Courier New"/>
                <a:ea typeface="Courier New"/>
                <a:cs typeface="Courier New"/>
                <a:sym typeface="Courier New"/>
              </a:rPr>
              <a:t>1</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2</a:t>
            </a: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equals 3</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1C00CF"/>
                </a:solidFill>
                <a:latin typeface="Courier New"/>
                <a:ea typeface="Courier New"/>
                <a:cs typeface="Courier New"/>
                <a:sym typeface="Courier New"/>
              </a:rPr>
              <a:t>5</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3</a:t>
            </a: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equals 2</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1C00CF"/>
                </a:solidFill>
                <a:latin typeface="Courier New"/>
                <a:ea typeface="Courier New"/>
                <a:cs typeface="Courier New"/>
                <a:sym typeface="Courier New"/>
              </a:rPr>
              <a:t>2</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3</a:t>
            </a: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equals 6</a:t>
            </a:r>
            <a:endParaRPr sz="1400">
              <a:solidFill>
                <a:srgbClr val="333333"/>
              </a:solidFill>
              <a:latin typeface="Courier New"/>
              <a:ea typeface="Courier New"/>
              <a:cs typeface="Courier New"/>
              <a:sym typeface="Courier New"/>
            </a:endParaRPr>
          </a:p>
          <a:p>
            <a:pPr indent="457200" lvl="0" marL="0" marR="101600" rtl="0">
              <a:lnSpc>
                <a:spcPct val="100000"/>
              </a:lnSpc>
              <a:spcBef>
                <a:spcPts val="0"/>
              </a:spcBef>
              <a:spcAft>
                <a:spcPts val="0"/>
              </a:spcAft>
              <a:buNone/>
            </a:pPr>
            <a:r>
              <a:rPr lang="en" sz="1400">
                <a:solidFill>
                  <a:srgbClr val="1C00CF"/>
                </a:solidFill>
                <a:latin typeface="Courier New"/>
                <a:ea typeface="Courier New"/>
                <a:cs typeface="Courier New"/>
                <a:sym typeface="Courier New"/>
              </a:rPr>
              <a:t>10.0</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2.5</a:t>
            </a: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equals 4.0</a:t>
            </a:r>
            <a:endParaRPr sz="1400">
              <a:solidFill>
                <a:srgbClr val="007400"/>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400">
              <a:solidFill>
                <a:srgbClr val="333333"/>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u="sng">
                <a:solidFill>
                  <a:schemeClr val="hlink"/>
                </a:solidFill>
                <a:hlinkClick action="ppaction://hlinksldjump" r:id="rId3"/>
              </a:rPr>
              <a:t>String Literals</a:t>
            </a:r>
            <a:endParaRPr/>
          </a:p>
          <a:p>
            <a:pPr indent="0" lvl="0" marL="0" rtl="0">
              <a:lnSpc>
                <a:spcPct val="100000"/>
              </a:lnSpc>
              <a:spcBef>
                <a:spcPts val="0"/>
              </a:spcBef>
              <a:spcAft>
                <a:spcPts val="0"/>
              </a:spcAft>
              <a:buNone/>
            </a:pPr>
            <a:r>
              <a:rPr lang="en" u="sng">
                <a:solidFill>
                  <a:schemeClr val="hlink"/>
                </a:solidFill>
                <a:hlinkClick action="ppaction://hlinksldjump" r:id="rId4"/>
              </a:rPr>
              <a:t>Initializing an Empty String</a:t>
            </a:r>
            <a:endParaRPr/>
          </a:p>
          <a:p>
            <a:pPr indent="0" lvl="0" marL="0" rtl="0">
              <a:lnSpc>
                <a:spcPct val="100000"/>
              </a:lnSpc>
              <a:spcBef>
                <a:spcPts val="0"/>
              </a:spcBef>
              <a:spcAft>
                <a:spcPts val="0"/>
              </a:spcAft>
              <a:buNone/>
            </a:pPr>
            <a:r>
              <a:rPr lang="en" u="sng">
                <a:solidFill>
                  <a:schemeClr val="hlink"/>
                </a:solidFill>
                <a:hlinkClick action="ppaction://hlinksldjump" r:id="rId5"/>
              </a:rPr>
              <a:t>String Mutability</a:t>
            </a:r>
            <a:endParaRPr/>
          </a:p>
          <a:p>
            <a:pPr indent="0" lvl="0" marL="0" rtl="0">
              <a:lnSpc>
                <a:spcPct val="100000"/>
              </a:lnSpc>
              <a:spcBef>
                <a:spcPts val="0"/>
              </a:spcBef>
              <a:spcAft>
                <a:spcPts val="0"/>
              </a:spcAft>
              <a:buNone/>
            </a:pPr>
            <a:r>
              <a:rPr lang="en" u="sng">
                <a:solidFill>
                  <a:schemeClr val="hlink"/>
                </a:solidFill>
                <a:hlinkClick action="ppaction://hlinksldjump" r:id="rId6"/>
              </a:rPr>
              <a:t>Strings Are Value Types</a:t>
            </a:r>
            <a:endParaRPr/>
          </a:p>
          <a:p>
            <a:pPr indent="0" lvl="0" marL="0" rtl="0">
              <a:lnSpc>
                <a:spcPct val="100000"/>
              </a:lnSpc>
              <a:spcBef>
                <a:spcPts val="0"/>
              </a:spcBef>
              <a:spcAft>
                <a:spcPts val="0"/>
              </a:spcAft>
              <a:buNone/>
            </a:pPr>
            <a:r>
              <a:rPr lang="en" u="sng">
                <a:solidFill>
                  <a:schemeClr val="hlink"/>
                </a:solidFill>
                <a:hlinkClick action="ppaction://hlinksldjump" r:id="rId7"/>
              </a:rPr>
              <a:t>Working with Characters Concatenating</a:t>
            </a:r>
            <a:r>
              <a:rPr lang="en"/>
              <a:t> </a:t>
            </a:r>
            <a:endParaRPr/>
          </a:p>
          <a:p>
            <a:pPr indent="0" lvl="0" marL="0" rtl="0">
              <a:lnSpc>
                <a:spcPct val="100000"/>
              </a:lnSpc>
              <a:spcBef>
                <a:spcPts val="0"/>
              </a:spcBef>
              <a:spcAft>
                <a:spcPts val="0"/>
              </a:spcAft>
              <a:buNone/>
            </a:pPr>
            <a:r>
              <a:rPr lang="en" u="sng">
                <a:solidFill>
                  <a:schemeClr val="hlink"/>
                </a:solidFill>
                <a:hlinkClick action="ppaction://hlinksldjump" r:id="rId8"/>
              </a:rPr>
              <a:t>Concatenating String and Characters</a:t>
            </a:r>
            <a:endParaRPr/>
          </a:p>
          <a:p>
            <a:pPr indent="0" lvl="0" marL="0" rtl="0">
              <a:lnSpc>
                <a:spcPct val="100000"/>
              </a:lnSpc>
              <a:spcBef>
                <a:spcPts val="0"/>
              </a:spcBef>
              <a:spcAft>
                <a:spcPts val="0"/>
              </a:spcAft>
              <a:buNone/>
            </a:pPr>
            <a:r>
              <a:rPr lang="en" u="sng">
                <a:solidFill>
                  <a:schemeClr val="hlink"/>
                </a:solidFill>
                <a:hlinkClick action="ppaction://hlinksldjump" r:id="rId9"/>
              </a:rPr>
              <a:t>String Interpolation</a:t>
            </a:r>
            <a:endParaRPr/>
          </a:p>
          <a:p>
            <a:pPr indent="0" lvl="0" marL="0" rtl="0">
              <a:lnSpc>
                <a:spcPct val="100000"/>
              </a:lnSpc>
              <a:spcBef>
                <a:spcPts val="0"/>
              </a:spcBef>
              <a:spcAft>
                <a:spcPts val="0"/>
              </a:spcAft>
              <a:buNone/>
            </a:pPr>
            <a:r>
              <a:rPr lang="en" u="sng">
                <a:solidFill>
                  <a:schemeClr val="hlink"/>
                </a:solidFill>
                <a:hlinkClick action="ppaction://hlinksldjump" r:id="rId10"/>
              </a:rPr>
              <a:t>Unicode</a:t>
            </a:r>
            <a:endParaRPr/>
          </a:p>
          <a:p>
            <a:pPr indent="0" lvl="0" marL="0" rtl="0">
              <a:lnSpc>
                <a:spcPct val="100000"/>
              </a:lnSpc>
              <a:spcBef>
                <a:spcPts val="0"/>
              </a:spcBef>
              <a:spcAft>
                <a:spcPts val="0"/>
              </a:spcAft>
              <a:buNone/>
            </a:pPr>
            <a:r>
              <a:rPr lang="en" u="sng">
                <a:solidFill>
                  <a:schemeClr val="hlink"/>
                </a:solidFill>
                <a:hlinkClick action="ppaction://hlinksldjump" r:id="rId11"/>
              </a:rPr>
              <a:t>Counting Characters</a:t>
            </a:r>
            <a:endParaRPr/>
          </a:p>
          <a:p>
            <a:pPr indent="0" lvl="0" marL="0" rtl="0">
              <a:lnSpc>
                <a:spcPct val="100000"/>
              </a:lnSpc>
              <a:spcBef>
                <a:spcPts val="0"/>
              </a:spcBef>
              <a:spcAft>
                <a:spcPts val="0"/>
              </a:spcAft>
              <a:buNone/>
            </a:pPr>
            <a:r>
              <a:rPr lang="en" u="sng">
                <a:solidFill>
                  <a:schemeClr val="hlink"/>
                </a:solidFill>
                <a:hlinkClick action="ppaction://hlinksldjump" r:id="rId12"/>
              </a:rPr>
              <a:t>Accessing and Modifying a String</a:t>
            </a:r>
            <a:endParaRPr/>
          </a:p>
          <a:p>
            <a:pPr indent="0" lvl="0" marL="0" rtl="0">
              <a:lnSpc>
                <a:spcPct val="100000"/>
              </a:lnSpc>
              <a:spcBef>
                <a:spcPts val="0"/>
              </a:spcBef>
              <a:spcAft>
                <a:spcPts val="0"/>
              </a:spcAft>
              <a:buNone/>
            </a:pPr>
            <a:r>
              <a:rPr lang="en" u="sng">
                <a:solidFill>
                  <a:schemeClr val="hlink"/>
                </a:solidFill>
                <a:hlinkClick action="ppaction://hlinksldjump" r:id="rId13"/>
              </a:rPr>
              <a:t>Substrings</a:t>
            </a:r>
            <a:endParaRPr/>
          </a:p>
          <a:p>
            <a:pPr indent="0" lvl="0" marL="0" rtl="0">
              <a:lnSpc>
                <a:spcPct val="100000"/>
              </a:lnSpc>
              <a:spcBef>
                <a:spcPts val="0"/>
              </a:spcBef>
              <a:spcAft>
                <a:spcPts val="0"/>
              </a:spcAft>
              <a:buNone/>
            </a:pPr>
            <a:r>
              <a:rPr lang="en" u="sng">
                <a:solidFill>
                  <a:schemeClr val="hlink"/>
                </a:solidFill>
                <a:hlinkClick action="ppaction://hlinksldjump" r:id="rId14"/>
              </a:rPr>
              <a:t>Comparing Strings</a:t>
            </a:r>
            <a:endParaRPr/>
          </a:p>
          <a:p>
            <a:pPr indent="0" lvl="0" marL="0" rtl="0">
              <a:lnSpc>
                <a:spcPct val="100000"/>
              </a:lnSpc>
              <a:spcBef>
                <a:spcPts val="0"/>
              </a:spcBef>
              <a:spcAft>
                <a:spcPts val="0"/>
              </a:spcAft>
              <a:buNone/>
            </a:pPr>
            <a:r>
              <a:rPr lang="en" u="sng">
                <a:solidFill>
                  <a:schemeClr val="hlink"/>
                </a:solidFill>
                <a:hlinkClick action="ppaction://hlinksldjump" r:id="rId15"/>
              </a:rPr>
              <a:t>Unicode Representations of Strings</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
        <p:nvSpPr>
          <p:cNvPr id="351" name="Shape 351"/>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Strings and</a:t>
            </a:r>
            <a:r>
              <a:rPr lang="en"/>
              <a:t> Characters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357" name="Shape 357"/>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marR="101600" rtl="0">
              <a:lnSpc>
                <a:spcPct val="100000"/>
              </a:lnSpc>
              <a:spcBef>
                <a:spcPts val="0"/>
              </a:spcBef>
              <a:spcAft>
                <a:spcPts val="0"/>
              </a:spcAft>
              <a:buClr>
                <a:srgbClr val="333333"/>
              </a:buClr>
              <a:buSzPts val="1300"/>
              <a:buChar char="●"/>
            </a:pPr>
            <a:r>
              <a:rPr lang="en">
                <a:solidFill>
                  <a:srgbClr val="333333"/>
                </a:solidFill>
              </a:rPr>
              <a:t>String &lt;-&gt; NSString</a:t>
            </a:r>
            <a:endParaRPr>
              <a:solidFill>
                <a:srgbClr val="333333"/>
              </a:solidFill>
            </a:endParaRPr>
          </a:p>
          <a:p>
            <a:pPr indent="0" lvl="0" marL="457200" marR="101600" rtl="0">
              <a:lnSpc>
                <a:spcPct val="100000"/>
              </a:lnSpc>
              <a:spcBef>
                <a:spcPts val="0"/>
              </a:spcBef>
              <a:spcAft>
                <a:spcPts val="0"/>
              </a:spcAft>
              <a:buNone/>
            </a:pPr>
            <a:r>
              <a:t/>
            </a:r>
            <a:endParaRPr sz="14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swiftString: String = "Swift"</a:t>
            </a:r>
            <a:endParaRPr sz="14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b="1" lang="en" sz="1400">
                <a:solidFill>
                  <a:srgbClr val="333333"/>
                </a:solidFill>
                <a:latin typeface="Courier New"/>
                <a:ea typeface="Courier New"/>
                <a:cs typeface="Courier New"/>
                <a:sym typeface="Courier New"/>
              </a:rPr>
              <a:t>(swiftString as NSString)</a:t>
            </a:r>
            <a:r>
              <a:rPr lang="en" sz="1400">
                <a:solidFill>
                  <a:srgbClr val="333333"/>
                </a:solidFill>
                <a:latin typeface="Courier New"/>
                <a:ea typeface="Courier New"/>
                <a:cs typeface="Courier New"/>
                <a:sym typeface="Courier New"/>
              </a:rPr>
              <a:t>.contains("Swift")</a:t>
            </a:r>
            <a:br>
              <a:rPr lang="en" sz="1400">
                <a:solidFill>
                  <a:srgbClr val="333333"/>
                </a:solidFill>
                <a:latin typeface="Courier New"/>
                <a:ea typeface="Courier New"/>
                <a:cs typeface="Courier New"/>
                <a:sym typeface="Courier New"/>
              </a:rPr>
            </a:br>
            <a:endParaRPr sz="1400">
              <a:solidFill>
                <a:srgbClr val="333333"/>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String Literals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363" name="Shape 363"/>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0" marR="101600" rtl="0">
              <a:lnSpc>
                <a:spcPct val="100000"/>
              </a:lnSpc>
              <a:spcBef>
                <a:spcPts val="0"/>
              </a:spcBef>
              <a:spcAft>
                <a:spcPts val="0"/>
              </a:spcAft>
              <a:buNone/>
            </a:pPr>
            <a:r>
              <a:t/>
            </a:r>
            <a:endParaRPr sz="14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someString</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"Some string literal value"</a:t>
            </a:r>
            <a:endParaRPr sz="1200">
              <a:solidFill>
                <a:srgbClr val="C41A16"/>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C41A16"/>
              </a:solidFill>
              <a:latin typeface="Courier New"/>
              <a:ea typeface="Courier New"/>
              <a:cs typeface="Courier New"/>
              <a:sym typeface="Courier New"/>
            </a:endParaRPr>
          </a:p>
          <a:p>
            <a:pPr indent="-311150" lvl="0" marL="457200" rtl="0">
              <a:lnSpc>
                <a:spcPct val="100000"/>
              </a:lnSpc>
              <a:spcBef>
                <a:spcPts val="0"/>
              </a:spcBef>
              <a:spcAft>
                <a:spcPts val="0"/>
              </a:spcAft>
              <a:buClr>
                <a:srgbClr val="333333"/>
              </a:buClr>
              <a:buSzPts val="1300"/>
              <a:buChar char="●"/>
            </a:pPr>
            <a:r>
              <a:rPr lang="en">
                <a:solidFill>
                  <a:srgbClr val="333333"/>
                </a:solidFill>
              </a:rPr>
              <a:t>Multiple </a:t>
            </a:r>
            <a:r>
              <a:rPr lang="en">
                <a:solidFill>
                  <a:srgbClr val="333333"/>
                </a:solidFill>
              </a:rPr>
              <a:t>String Literals</a:t>
            </a:r>
            <a:endParaRPr sz="1200">
              <a:solidFill>
                <a:srgbClr val="C41A16"/>
              </a:solidFill>
              <a:latin typeface="Courier New"/>
              <a:ea typeface="Courier New"/>
              <a:cs typeface="Courier New"/>
              <a:sym typeface="Courier New"/>
            </a:endParaRPr>
          </a:p>
          <a:p>
            <a:pPr indent="0" lvl="0" marL="0" marR="101600" rtl="0">
              <a:lnSpc>
                <a:spcPct val="100000"/>
              </a:lnSpc>
              <a:spcBef>
                <a:spcPts val="700"/>
              </a:spcBef>
              <a:spcAft>
                <a:spcPts val="0"/>
              </a:spcAft>
              <a:buNone/>
            </a:pPr>
            <a:r>
              <a:t/>
            </a:r>
            <a:endParaRPr sz="12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quotation</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C41A16"/>
                </a:solidFill>
                <a:latin typeface="Courier New"/>
                <a:ea typeface="Courier New"/>
                <a:cs typeface="Courier New"/>
                <a:sym typeface="Courier New"/>
              </a:rPr>
              <a:t>The White Rabbit put on his spectacles.  "Where shall I begin,</a:t>
            </a:r>
            <a:br>
              <a:rPr lang="en" sz="1200">
                <a:solidFill>
                  <a:srgbClr val="333333"/>
                </a:solidFill>
                <a:latin typeface="Courier New"/>
                <a:ea typeface="Courier New"/>
                <a:cs typeface="Courier New"/>
                <a:sym typeface="Courier New"/>
              </a:rPr>
            </a:br>
            <a:r>
              <a:rPr lang="en" sz="1200">
                <a:solidFill>
                  <a:srgbClr val="C41A16"/>
                </a:solidFill>
                <a:latin typeface="Courier New"/>
                <a:ea typeface="Courier New"/>
                <a:cs typeface="Courier New"/>
                <a:sym typeface="Courier New"/>
              </a:rPr>
              <a:t>please your Majesty?" he asked.</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C41A16"/>
                </a:solidFill>
                <a:latin typeface="Courier New"/>
                <a:ea typeface="Courier New"/>
                <a:cs typeface="Courier New"/>
                <a:sym typeface="Courier New"/>
              </a:rPr>
              <a:t>"Begin at the beginning," the King said gravely, "and go on</a:t>
            </a:r>
            <a:br>
              <a:rPr lang="en" sz="1200">
                <a:solidFill>
                  <a:srgbClr val="333333"/>
                </a:solidFill>
                <a:latin typeface="Courier New"/>
                <a:ea typeface="Courier New"/>
                <a:cs typeface="Courier New"/>
                <a:sym typeface="Courier New"/>
              </a:rPr>
            </a:br>
            <a:r>
              <a:rPr lang="en" sz="1200">
                <a:solidFill>
                  <a:srgbClr val="C41A16"/>
                </a:solidFill>
                <a:latin typeface="Courier New"/>
                <a:ea typeface="Courier New"/>
                <a:cs typeface="Courier New"/>
                <a:sym typeface="Courier New"/>
              </a:rPr>
              <a:t>till you come to the end; then stop."</a:t>
            </a:r>
            <a:br>
              <a:rPr lang="en" sz="1200">
                <a:solidFill>
                  <a:srgbClr val="333333"/>
                </a:solidFill>
                <a:latin typeface="Courier New"/>
                <a:ea typeface="Courier New"/>
                <a:cs typeface="Courier New"/>
                <a:sym typeface="Courier New"/>
              </a:rPr>
            </a:br>
            <a:r>
              <a:rPr lang="en" sz="1200">
                <a:solidFill>
                  <a:srgbClr val="C41A16"/>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369" name="Shape 369"/>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228600" lvl="0" marL="457200" marR="101600" rtl="0">
              <a:lnSpc>
                <a:spcPct val="100000"/>
              </a:lnSpc>
              <a:spcBef>
                <a:spcPts val="0"/>
              </a:spcBef>
              <a:spcAft>
                <a:spcPts val="0"/>
              </a:spcAft>
              <a:buClr>
                <a:srgbClr val="333333"/>
              </a:buClr>
              <a:buSzPts val="1200"/>
              <a:buFont typeface="Courier New"/>
              <a:buNone/>
            </a:pPr>
            <a:r>
              <a:t/>
            </a:r>
            <a:endParaRPr sz="1400">
              <a:solidFill>
                <a:srgbClr val="007400"/>
              </a:solidFill>
              <a:latin typeface="Courier New"/>
              <a:ea typeface="Courier New"/>
              <a:cs typeface="Courier New"/>
              <a:sym typeface="Courier New"/>
            </a:endParaRPr>
          </a:p>
        </p:txBody>
      </p:sp>
      <p:pic>
        <p:nvPicPr>
          <p:cNvPr id="370" name="Shape 370"/>
          <p:cNvPicPr preferRelativeResize="0"/>
          <p:nvPr/>
        </p:nvPicPr>
        <p:blipFill>
          <a:blip r:embed="rId3">
            <a:alphaModFix/>
          </a:blip>
          <a:stretch>
            <a:fillRect/>
          </a:stretch>
        </p:blipFill>
        <p:spPr>
          <a:xfrm>
            <a:off x="956650" y="2179400"/>
            <a:ext cx="6283549" cy="1590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376" name="Shape 37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Special Characters in String Literals</a:t>
            </a:r>
            <a:endParaRPr>
              <a:solidFill>
                <a:srgbClr val="333333"/>
              </a:solidFill>
            </a:endParaRPr>
          </a:p>
          <a:p>
            <a:pPr indent="-298450" lvl="1" marL="914400" rtl="0">
              <a:spcBef>
                <a:spcPts val="0"/>
              </a:spcBef>
              <a:spcAft>
                <a:spcPts val="0"/>
              </a:spcAft>
              <a:buClr>
                <a:srgbClr val="333333"/>
              </a:buClr>
              <a:buSzPts val="1100"/>
              <a:buFont typeface="Arial"/>
              <a:buChar char="○"/>
            </a:pPr>
            <a:r>
              <a:rPr lang="en">
                <a:solidFill>
                  <a:srgbClr val="333333"/>
                </a:solidFill>
              </a:rPr>
              <a:t>The escaped special characters </a:t>
            </a:r>
            <a:r>
              <a:rPr lang="en">
                <a:solidFill>
                  <a:srgbClr val="666666"/>
                </a:solidFill>
              </a:rPr>
              <a:t>\0</a:t>
            </a:r>
            <a:r>
              <a:rPr lang="en">
                <a:solidFill>
                  <a:srgbClr val="333333"/>
                </a:solidFill>
              </a:rPr>
              <a:t> (null character), </a:t>
            </a:r>
            <a:r>
              <a:rPr lang="en">
                <a:solidFill>
                  <a:srgbClr val="666666"/>
                </a:solidFill>
              </a:rPr>
              <a:t>\\</a:t>
            </a:r>
            <a:r>
              <a:rPr lang="en">
                <a:solidFill>
                  <a:srgbClr val="333333"/>
                </a:solidFill>
              </a:rPr>
              <a:t> (backslash), </a:t>
            </a:r>
            <a:r>
              <a:rPr lang="en">
                <a:solidFill>
                  <a:srgbClr val="666666"/>
                </a:solidFill>
              </a:rPr>
              <a:t>\t</a:t>
            </a:r>
            <a:r>
              <a:rPr lang="en">
                <a:solidFill>
                  <a:srgbClr val="333333"/>
                </a:solidFill>
              </a:rPr>
              <a:t> (horizontal tab), </a:t>
            </a:r>
            <a:r>
              <a:rPr lang="en">
                <a:solidFill>
                  <a:srgbClr val="666666"/>
                </a:solidFill>
              </a:rPr>
              <a:t>\n</a:t>
            </a:r>
            <a:r>
              <a:rPr lang="en">
                <a:solidFill>
                  <a:srgbClr val="333333"/>
                </a:solidFill>
              </a:rPr>
              <a:t> (line feed), </a:t>
            </a:r>
            <a:r>
              <a:rPr lang="en">
                <a:solidFill>
                  <a:srgbClr val="666666"/>
                </a:solidFill>
              </a:rPr>
              <a:t>\r</a:t>
            </a:r>
            <a:r>
              <a:rPr lang="en">
                <a:solidFill>
                  <a:srgbClr val="333333"/>
                </a:solidFill>
              </a:rPr>
              <a:t> (carriage return), </a:t>
            </a:r>
            <a:r>
              <a:rPr lang="en">
                <a:solidFill>
                  <a:srgbClr val="666666"/>
                </a:solidFill>
              </a:rPr>
              <a:t>\"</a:t>
            </a:r>
            <a:r>
              <a:rPr lang="en">
                <a:solidFill>
                  <a:srgbClr val="333333"/>
                </a:solidFill>
              </a:rPr>
              <a:t> (double quotation mark) and </a:t>
            </a:r>
            <a:r>
              <a:rPr lang="en">
                <a:solidFill>
                  <a:srgbClr val="666666"/>
                </a:solidFill>
              </a:rPr>
              <a:t>\'</a:t>
            </a:r>
            <a:r>
              <a:rPr lang="en">
                <a:solidFill>
                  <a:srgbClr val="333333"/>
                </a:solidFill>
              </a:rPr>
              <a:t> (single quotation mark)</a:t>
            </a:r>
            <a:endParaRPr>
              <a:solidFill>
                <a:srgbClr val="333333"/>
              </a:solidFill>
            </a:endParaRPr>
          </a:p>
          <a:p>
            <a:pPr indent="-298450" lvl="1" marL="914400" rtl="0">
              <a:lnSpc>
                <a:spcPct val="100000"/>
              </a:lnSpc>
              <a:spcBef>
                <a:spcPts val="0"/>
              </a:spcBef>
              <a:spcAft>
                <a:spcPts val="0"/>
              </a:spcAft>
              <a:buClr>
                <a:srgbClr val="333333"/>
              </a:buClr>
              <a:buSzPts val="1100"/>
              <a:buChar char="○"/>
            </a:pPr>
            <a:r>
              <a:rPr lang="en">
                <a:solidFill>
                  <a:srgbClr val="333333"/>
                </a:solidFill>
                <a:highlight>
                  <a:srgbClr val="FFFFFF"/>
                </a:highlight>
              </a:rPr>
              <a:t>An arbitrary Unicode scalar, written as </a:t>
            </a:r>
            <a:r>
              <a:rPr lang="en">
                <a:solidFill>
                  <a:srgbClr val="666666"/>
                </a:solidFill>
              </a:rPr>
              <a:t>\u{</a:t>
            </a:r>
            <a:r>
              <a:rPr i="1" lang="en">
                <a:solidFill>
                  <a:srgbClr val="333333"/>
                </a:solidFill>
              </a:rPr>
              <a:t>n</a:t>
            </a:r>
            <a:r>
              <a:rPr lang="en">
                <a:solidFill>
                  <a:srgbClr val="666666"/>
                </a:solidFill>
              </a:rPr>
              <a:t>}</a:t>
            </a:r>
            <a:r>
              <a:rPr lang="en">
                <a:solidFill>
                  <a:srgbClr val="333333"/>
                </a:solidFill>
                <a:highlight>
                  <a:srgbClr val="FFFFFF"/>
                </a:highlight>
              </a:rPr>
              <a:t>, where </a:t>
            </a:r>
            <a:r>
              <a:rPr i="1" lang="en">
                <a:solidFill>
                  <a:srgbClr val="333333"/>
                </a:solidFill>
              </a:rPr>
              <a:t>n</a:t>
            </a:r>
            <a:r>
              <a:rPr lang="en">
                <a:solidFill>
                  <a:srgbClr val="333333"/>
                </a:solidFill>
                <a:highlight>
                  <a:srgbClr val="FFFFFF"/>
                </a:highlight>
              </a:rPr>
              <a:t> is a 1–8 digit hexadecimal number with a value equal to a valid Unicode code point</a:t>
            </a:r>
            <a:endParaRPr>
              <a:solidFill>
                <a:srgbClr val="333333"/>
              </a:solidFill>
            </a:endParaRPr>
          </a:p>
          <a:p>
            <a:pPr indent="0" lvl="0" marL="0" marR="101600" rtl="0">
              <a:lnSpc>
                <a:spcPct val="100000"/>
              </a:lnSpc>
              <a:spcBef>
                <a:spcPts val="700"/>
              </a:spcBef>
              <a:spcAft>
                <a:spcPts val="0"/>
              </a:spcAft>
              <a:buNone/>
            </a:pPr>
            <a:r>
              <a:t/>
            </a:r>
            <a:endParaRPr sz="14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wiseWords</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"\"Imagination is more important than knowledge\" - Einstein"</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"Imagination is more important than knowledge" - Einstein</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dollarSign</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"\u{24}"</a:t>
            </a: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  Unicode scalar U+0024</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blackHeart</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"\u{2665}"</a:t>
            </a: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  Unicode scalar U+2665</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sparklingHeart</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"\u{1F496}"</a:t>
            </a: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 Unicode scalar U+1F496</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Constants and Variables</a:t>
            </a:r>
            <a:endParaRPr/>
          </a:p>
        </p:txBody>
      </p:sp>
      <p:sp>
        <p:nvSpPr>
          <p:cNvPr id="111" name="Shape 111"/>
          <p:cNvSpPr txBox="1"/>
          <p:nvPr>
            <p:ph idx="1" type="body"/>
          </p:nvPr>
        </p:nvSpPr>
        <p:spPr>
          <a:xfrm>
            <a:off x="729450" y="2078875"/>
            <a:ext cx="7688700" cy="2780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Constants with the </a:t>
            </a:r>
            <a:r>
              <a:rPr lang="en">
                <a:solidFill>
                  <a:srgbClr val="FF0000"/>
                </a:solidFill>
              </a:rPr>
              <a:t>let</a:t>
            </a:r>
            <a:r>
              <a:rPr lang="en"/>
              <a:t> keywo</a:t>
            </a:r>
            <a:r>
              <a:rPr lang="en"/>
              <a:t>rd</a:t>
            </a:r>
            <a:endParaRPr/>
          </a:p>
          <a:p>
            <a:pPr indent="0" lvl="0" marL="457200" marR="101600" rtl="0">
              <a:lnSpc>
                <a:spcPct val="100000"/>
              </a:lnSpc>
              <a:spcBef>
                <a:spcPts val="160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maximumNumberOfLoginAttempts:Int</a:t>
            </a:r>
            <a:endParaRPr sz="1400">
              <a:solidFill>
                <a:srgbClr val="1C00CF"/>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maximumNumberOfLoginAttempts</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10</a:t>
            </a:r>
            <a:endParaRPr sz="1400"/>
          </a:p>
          <a:p>
            <a:pPr indent="0" lvl="0" marL="0" rtl="0">
              <a:spcBef>
                <a:spcPts val="0"/>
              </a:spcBef>
              <a:spcAft>
                <a:spcPts val="0"/>
              </a:spcAft>
              <a:buNone/>
            </a:pPr>
            <a:r>
              <a:t/>
            </a:r>
            <a:endParaRPr/>
          </a:p>
          <a:p>
            <a:pPr indent="-317500" lvl="0" marL="457200" rtl="0">
              <a:spcBef>
                <a:spcPts val="1600"/>
              </a:spcBef>
              <a:spcAft>
                <a:spcPts val="0"/>
              </a:spcAft>
              <a:buClr>
                <a:srgbClr val="1C00CF"/>
              </a:buClr>
              <a:buSzPts val="1400"/>
              <a:buChar char="●"/>
            </a:pPr>
            <a:r>
              <a:rPr lang="en"/>
              <a:t>Variables with the </a:t>
            </a:r>
            <a:r>
              <a:rPr lang="en">
                <a:solidFill>
                  <a:srgbClr val="FF0000"/>
                </a:solidFill>
              </a:rPr>
              <a:t>var</a:t>
            </a:r>
            <a:r>
              <a:rPr lang="en"/>
              <a:t> keyword</a:t>
            </a:r>
            <a:endParaRPr/>
          </a:p>
          <a:p>
            <a:pPr indent="0" lvl="0" marL="457200" marR="101600" rtl="0">
              <a:lnSpc>
                <a:spcPct val="100000"/>
              </a:lnSpc>
              <a:spcBef>
                <a:spcPts val="1600"/>
              </a:spcBef>
              <a:spcAft>
                <a:spcPts val="0"/>
              </a:spcAft>
              <a:buNone/>
            </a:pP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currentLoginAttempt:Int</a:t>
            </a:r>
            <a:endParaRPr sz="1400">
              <a:solidFill>
                <a:srgbClr val="1C00CF"/>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currentLoginAttempt</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0</a:t>
            </a:r>
            <a:endParaRPr sz="1400">
              <a:latin typeface="Courier New"/>
              <a:ea typeface="Courier New"/>
              <a:cs typeface="Courier New"/>
              <a:sym typeface="Courier New"/>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382" name="Shape 382"/>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threeDoubleQuotationMarks</a:t>
            </a:r>
            <a:r>
              <a:rPr lang="en" sz="1400">
                <a:solidFill>
                  <a:srgbClr val="333333"/>
                </a:solidFill>
                <a:latin typeface="Courier New"/>
                <a:ea typeface="Courier New"/>
                <a:cs typeface="Courier New"/>
                <a:sym typeface="Courier New"/>
              </a:rPr>
              <a:t> = </a:t>
            </a:r>
            <a:r>
              <a:rPr lang="en" sz="1400">
                <a:solidFill>
                  <a:srgbClr val="C41A16"/>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C41A16"/>
                </a:solidFill>
                <a:latin typeface="Courier New"/>
                <a:ea typeface="Courier New"/>
                <a:cs typeface="Courier New"/>
                <a:sym typeface="Courier New"/>
              </a:rPr>
              <a:t>Escaping the first quotation mark \"""</a:t>
            </a:r>
            <a:br>
              <a:rPr lang="en" sz="1400">
                <a:solidFill>
                  <a:srgbClr val="333333"/>
                </a:solidFill>
                <a:latin typeface="Courier New"/>
                <a:ea typeface="Courier New"/>
                <a:cs typeface="Courier New"/>
                <a:sym typeface="Courier New"/>
              </a:rPr>
            </a:br>
            <a:r>
              <a:rPr lang="en" sz="1400">
                <a:solidFill>
                  <a:srgbClr val="C41A16"/>
                </a:solidFill>
                <a:latin typeface="Courier New"/>
                <a:ea typeface="Courier New"/>
                <a:cs typeface="Courier New"/>
                <a:sym typeface="Courier New"/>
              </a:rPr>
              <a:t>Escaping all three quotation marks \"\"\"</a:t>
            </a:r>
            <a:endParaRPr sz="14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C41A16"/>
                </a:solidFill>
                <a:latin typeface="Courier New"/>
                <a:ea typeface="Courier New"/>
                <a:cs typeface="Courier New"/>
                <a:sym typeface="Courier New"/>
              </a:rPr>
              <a:t>"""</a:t>
            </a:r>
            <a:endParaRPr sz="1400">
              <a:solidFill>
                <a:srgbClr val="C41A16"/>
              </a:solidFill>
              <a:latin typeface="Courier New"/>
              <a:ea typeface="Courier New"/>
              <a:cs typeface="Courier New"/>
              <a:sym typeface="Courier New"/>
            </a:endParaRPr>
          </a:p>
          <a:p>
            <a:pPr indent="0" lvl="0" marL="0" marR="101600" rtl="0">
              <a:lnSpc>
                <a:spcPct val="100000"/>
              </a:lnSpc>
              <a:spcBef>
                <a:spcPts val="0"/>
              </a:spcBef>
              <a:spcAft>
                <a:spcPts val="0"/>
              </a:spcAft>
              <a:buNone/>
            </a:pPr>
            <a:r>
              <a:rPr lang="en" sz="1400">
                <a:solidFill>
                  <a:srgbClr val="6AA84F"/>
                </a:solidFill>
                <a:latin typeface="Courier New"/>
                <a:ea typeface="Courier New"/>
                <a:cs typeface="Courier New"/>
                <a:sym typeface="Courier New"/>
              </a:rPr>
              <a:t>//"Escaping the first quotation mark """\nEscaping all three quotation marks """"</a:t>
            </a:r>
            <a:endParaRPr sz="1400">
              <a:solidFill>
                <a:srgbClr val="6AA84F"/>
              </a:solidFill>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Initializing an Empty String</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388" name="Shape 38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marR="1016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0"/>
              </a:spcBef>
              <a:spcAft>
                <a:spcPts val="0"/>
              </a:spcAft>
              <a:buNone/>
            </a:pP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emptyString</a:t>
            </a:r>
            <a:r>
              <a:rPr lang="en" sz="1400">
                <a:solidFill>
                  <a:srgbClr val="333333"/>
                </a:solidFill>
                <a:latin typeface="Courier New"/>
                <a:ea typeface="Courier New"/>
                <a:cs typeface="Courier New"/>
                <a:sym typeface="Courier New"/>
              </a:rPr>
              <a:t> = </a:t>
            </a:r>
            <a:r>
              <a:rPr lang="en" sz="1400">
                <a:solidFill>
                  <a:srgbClr val="C41A16"/>
                </a:solidFill>
                <a:latin typeface="Courier New"/>
                <a:ea typeface="Courier New"/>
                <a:cs typeface="Courier New"/>
                <a:sym typeface="Courier New"/>
              </a:rPr>
              <a:t>""</a:t>
            </a: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empty string literal</a:t>
            </a:r>
            <a:endParaRPr sz="14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anotherEmptyString</a:t>
            </a:r>
            <a:r>
              <a:rPr lang="en" sz="1400">
                <a:solidFill>
                  <a:srgbClr val="333333"/>
                </a:solidFill>
                <a:latin typeface="Courier New"/>
                <a:ea typeface="Courier New"/>
                <a:cs typeface="Courier New"/>
                <a:sym typeface="Courier New"/>
              </a:rPr>
              <a:t> = </a:t>
            </a:r>
            <a:r>
              <a:rPr lang="en" sz="1400">
                <a:solidFill>
                  <a:srgbClr val="3F6E74"/>
                </a:solidFill>
                <a:latin typeface="Courier New"/>
                <a:ea typeface="Courier New"/>
                <a:cs typeface="Courier New"/>
                <a:sym typeface="Courier New"/>
              </a:rPr>
              <a:t>String</a:t>
            </a: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 initializer syntax</a:t>
            </a:r>
            <a:br>
              <a:rPr lang="en" sz="1400">
                <a:solidFill>
                  <a:srgbClr val="333333"/>
                </a:solidFill>
                <a:latin typeface="Courier New"/>
                <a:ea typeface="Courier New"/>
                <a:cs typeface="Courier New"/>
                <a:sym typeface="Courier New"/>
              </a:rPr>
            </a:br>
            <a:endParaRPr sz="14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400">
                <a:solidFill>
                  <a:srgbClr val="007400"/>
                </a:solidFill>
                <a:latin typeface="Courier New"/>
                <a:ea typeface="Courier New"/>
                <a:cs typeface="Courier New"/>
                <a:sym typeface="Courier New"/>
              </a:rPr>
              <a:t>// these two strings are both empty, and are equivalent to each other</a:t>
            </a:r>
            <a:endParaRPr sz="14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400">
                <a:solidFill>
                  <a:srgbClr val="AA0D91"/>
                </a:solidFill>
                <a:latin typeface="Courier New"/>
                <a:ea typeface="Courier New"/>
                <a:cs typeface="Courier New"/>
                <a:sym typeface="Courier New"/>
              </a:rPr>
              <a:t>if</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emptyString</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isEmpty</a:t>
            </a:r>
            <a:r>
              <a:rPr lang="en" sz="1400">
                <a:solidFill>
                  <a:srgbClr val="333333"/>
                </a:solidFill>
                <a:latin typeface="Courier New"/>
                <a:ea typeface="Courier New"/>
                <a:cs typeface="Courier New"/>
                <a:sym typeface="Courier New"/>
              </a:rPr>
              <a:t> {</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print</a:t>
            </a:r>
            <a:r>
              <a:rPr lang="en" sz="1400">
                <a:solidFill>
                  <a:srgbClr val="333333"/>
                </a:solidFill>
                <a:latin typeface="Courier New"/>
                <a:ea typeface="Courier New"/>
                <a:cs typeface="Courier New"/>
                <a:sym typeface="Courier New"/>
              </a:rPr>
              <a:t>(</a:t>
            </a:r>
            <a:r>
              <a:rPr lang="en" sz="1400">
                <a:solidFill>
                  <a:srgbClr val="C41A16"/>
                </a:solidFill>
                <a:latin typeface="Courier New"/>
                <a:ea typeface="Courier New"/>
                <a:cs typeface="Courier New"/>
                <a:sym typeface="Courier New"/>
              </a:rPr>
              <a:t>"Nothing to see here"</a:t>
            </a: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Prints "Nothing to see here"</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String Mutability</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394" name="Shape 39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marR="1016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0"/>
              </a:spcBef>
              <a:spcAft>
                <a:spcPts val="0"/>
              </a:spcAft>
              <a:buNone/>
            </a:pPr>
            <a:r>
              <a:rPr lang="en" sz="1400">
                <a:solidFill>
                  <a:srgbClr val="AA0D91"/>
                </a:solidFill>
                <a:latin typeface="Courier New"/>
                <a:ea typeface="Courier New"/>
                <a:cs typeface="Courier New"/>
                <a:sym typeface="Courier New"/>
              </a:rPr>
              <a:t>var</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variableString</a:t>
            </a:r>
            <a:r>
              <a:rPr lang="en" sz="1400">
                <a:solidFill>
                  <a:srgbClr val="333333"/>
                </a:solidFill>
                <a:latin typeface="Courier New"/>
                <a:ea typeface="Courier New"/>
                <a:cs typeface="Courier New"/>
                <a:sym typeface="Courier New"/>
              </a:rPr>
              <a:t> = </a:t>
            </a:r>
            <a:r>
              <a:rPr lang="en" sz="1400">
                <a:solidFill>
                  <a:srgbClr val="C41A16"/>
                </a:solidFill>
                <a:latin typeface="Courier New"/>
                <a:ea typeface="Courier New"/>
                <a:cs typeface="Courier New"/>
                <a:sym typeface="Courier New"/>
              </a:rPr>
              <a:t>"Horse"</a:t>
            </a:r>
            <a:br>
              <a:rPr lang="en" sz="1400">
                <a:solidFill>
                  <a:srgbClr val="333333"/>
                </a:solidFill>
                <a:latin typeface="Courier New"/>
                <a:ea typeface="Courier New"/>
                <a:cs typeface="Courier New"/>
                <a:sym typeface="Courier New"/>
              </a:rPr>
            </a:br>
            <a:r>
              <a:rPr lang="en" sz="1400">
                <a:solidFill>
                  <a:srgbClr val="3F6E74"/>
                </a:solidFill>
                <a:latin typeface="Courier New"/>
                <a:ea typeface="Courier New"/>
                <a:cs typeface="Courier New"/>
                <a:sym typeface="Courier New"/>
              </a:rPr>
              <a:t>variableString</a:t>
            </a:r>
            <a:r>
              <a:rPr lang="en" sz="1400">
                <a:solidFill>
                  <a:srgbClr val="333333"/>
                </a:solidFill>
                <a:latin typeface="Courier New"/>
                <a:ea typeface="Courier New"/>
                <a:cs typeface="Courier New"/>
                <a:sym typeface="Courier New"/>
              </a:rPr>
              <a:t> += </a:t>
            </a:r>
            <a:r>
              <a:rPr lang="en" sz="1400">
                <a:solidFill>
                  <a:srgbClr val="C41A16"/>
                </a:solidFill>
                <a:latin typeface="Courier New"/>
                <a:ea typeface="Courier New"/>
                <a:cs typeface="Courier New"/>
                <a:sym typeface="Courier New"/>
              </a:rPr>
              <a:t>" and carriage"</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variableString is now "Horse and carriage"</a:t>
            </a:r>
            <a:br>
              <a:rPr lang="en" sz="1400">
                <a:solidFill>
                  <a:srgbClr val="333333"/>
                </a:solidFill>
                <a:latin typeface="Courier New"/>
                <a:ea typeface="Courier New"/>
                <a:cs typeface="Courier New"/>
                <a:sym typeface="Courier New"/>
              </a:rPr>
            </a:b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constantString</a:t>
            </a:r>
            <a:r>
              <a:rPr lang="en" sz="1400">
                <a:solidFill>
                  <a:srgbClr val="333333"/>
                </a:solidFill>
                <a:latin typeface="Courier New"/>
                <a:ea typeface="Courier New"/>
                <a:cs typeface="Courier New"/>
                <a:sym typeface="Courier New"/>
              </a:rPr>
              <a:t> = </a:t>
            </a:r>
            <a:r>
              <a:rPr lang="en" sz="1400">
                <a:solidFill>
                  <a:srgbClr val="C41A16"/>
                </a:solidFill>
                <a:latin typeface="Courier New"/>
                <a:ea typeface="Courier New"/>
                <a:cs typeface="Courier New"/>
                <a:sym typeface="Courier New"/>
              </a:rPr>
              <a:t>"Highlander"</a:t>
            </a:r>
            <a:br>
              <a:rPr lang="en" sz="1400">
                <a:solidFill>
                  <a:srgbClr val="333333"/>
                </a:solidFill>
                <a:latin typeface="Courier New"/>
                <a:ea typeface="Courier New"/>
                <a:cs typeface="Courier New"/>
                <a:sym typeface="Courier New"/>
              </a:rPr>
            </a:br>
            <a:r>
              <a:rPr lang="en" sz="1400">
                <a:solidFill>
                  <a:srgbClr val="3F6E74"/>
                </a:solidFill>
                <a:latin typeface="Courier New"/>
                <a:ea typeface="Courier New"/>
                <a:cs typeface="Courier New"/>
                <a:sym typeface="Courier New"/>
              </a:rPr>
              <a:t>constantString</a:t>
            </a:r>
            <a:r>
              <a:rPr lang="en" sz="1400">
                <a:solidFill>
                  <a:srgbClr val="333333"/>
                </a:solidFill>
                <a:latin typeface="Courier New"/>
                <a:ea typeface="Courier New"/>
                <a:cs typeface="Courier New"/>
                <a:sym typeface="Courier New"/>
              </a:rPr>
              <a:t> += </a:t>
            </a:r>
            <a:r>
              <a:rPr lang="en" sz="1400">
                <a:solidFill>
                  <a:srgbClr val="C41A16"/>
                </a:solidFill>
                <a:latin typeface="Courier New"/>
                <a:ea typeface="Courier New"/>
                <a:cs typeface="Courier New"/>
                <a:sym typeface="Courier New"/>
              </a:rPr>
              <a:t>" and another Highlander"</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this reports a compile-time error - a constant string cannot be modified</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Strings Are Value Types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400" name="Shape 400"/>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marR="101600" rtl="0">
              <a:lnSpc>
                <a:spcPct val="100000"/>
              </a:lnSpc>
              <a:spcBef>
                <a:spcPts val="0"/>
              </a:spcBef>
              <a:spcAft>
                <a:spcPts val="0"/>
              </a:spcAft>
              <a:buClr>
                <a:srgbClr val="333333"/>
              </a:buClr>
              <a:buSzPts val="1300"/>
              <a:buChar char="●"/>
            </a:pPr>
            <a:r>
              <a:rPr lang="en">
                <a:solidFill>
                  <a:srgbClr val="333333"/>
                </a:solidFill>
                <a:highlight>
                  <a:srgbClr val="FFFFFF"/>
                </a:highlight>
              </a:rPr>
              <a:t>Swift’s </a:t>
            </a:r>
            <a:r>
              <a:rPr lang="en">
                <a:solidFill>
                  <a:srgbClr val="666666"/>
                </a:solidFill>
              </a:rPr>
              <a:t>String</a:t>
            </a:r>
            <a:r>
              <a:rPr lang="en">
                <a:solidFill>
                  <a:srgbClr val="333333"/>
                </a:solidFill>
                <a:highlight>
                  <a:srgbClr val="FFFFFF"/>
                </a:highlight>
              </a:rPr>
              <a:t> type is a </a:t>
            </a:r>
            <a:r>
              <a:rPr i="1" lang="en">
                <a:solidFill>
                  <a:srgbClr val="333333"/>
                </a:solidFill>
              </a:rPr>
              <a:t>value type</a:t>
            </a:r>
            <a:r>
              <a:rPr lang="en">
                <a:solidFill>
                  <a:srgbClr val="333333"/>
                </a:solidFill>
                <a:highlight>
                  <a:srgbClr val="FFFFFF"/>
                </a:highlight>
              </a:rPr>
              <a:t>. If you create a new </a:t>
            </a:r>
            <a:r>
              <a:rPr lang="en">
                <a:solidFill>
                  <a:srgbClr val="666666"/>
                </a:solidFill>
              </a:rPr>
              <a:t>String</a:t>
            </a:r>
            <a:r>
              <a:rPr lang="en">
                <a:solidFill>
                  <a:srgbClr val="333333"/>
                </a:solidFill>
                <a:highlight>
                  <a:srgbClr val="FFFFFF"/>
                </a:highlight>
              </a:rPr>
              <a:t> value, that </a:t>
            </a:r>
            <a:r>
              <a:rPr lang="en">
                <a:solidFill>
                  <a:srgbClr val="666666"/>
                </a:solidFill>
              </a:rPr>
              <a:t>String</a:t>
            </a:r>
            <a:r>
              <a:rPr lang="en">
                <a:solidFill>
                  <a:srgbClr val="333333"/>
                </a:solidFill>
                <a:highlight>
                  <a:srgbClr val="FFFFFF"/>
                </a:highlight>
              </a:rPr>
              <a:t> value is </a:t>
            </a:r>
            <a:r>
              <a:rPr i="1" lang="en">
                <a:solidFill>
                  <a:srgbClr val="333333"/>
                </a:solidFill>
              </a:rPr>
              <a:t>copied</a:t>
            </a:r>
            <a:r>
              <a:rPr lang="en">
                <a:solidFill>
                  <a:srgbClr val="333333"/>
                </a:solidFill>
                <a:highlight>
                  <a:srgbClr val="FFFFFF"/>
                </a:highlight>
              </a:rPr>
              <a:t> when it’s passed to a function or method, or when it’s assigned to a constant or variable.</a:t>
            </a:r>
            <a:endParaRPr>
              <a:solidFill>
                <a:srgbClr val="333333"/>
              </a:solidFill>
            </a:endParaRPr>
          </a:p>
          <a:p>
            <a:pPr indent="0" lvl="0" marL="0" marR="101600" rtl="0">
              <a:lnSpc>
                <a:spcPct val="100000"/>
              </a:lnSpc>
              <a:spcBef>
                <a:spcPts val="0"/>
              </a:spcBef>
              <a:spcAft>
                <a:spcPts val="0"/>
              </a:spcAft>
              <a:buNone/>
            </a:pPr>
            <a:r>
              <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Working with Characters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406" name="Shape 40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marR="101600" rtl="0">
              <a:lnSpc>
                <a:spcPct val="100000"/>
              </a:lnSpc>
              <a:spcBef>
                <a:spcPts val="0"/>
              </a:spcBef>
              <a:spcAft>
                <a:spcPts val="0"/>
              </a:spcAft>
              <a:buClr>
                <a:srgbClr val="333333"/>
              </a:buClr>
              <a:buSzPts val="1300"/>
              <a:buChar char="●"/>
            </a:pPr>
            <a:r>
              <a:t/>
            </a:r>
            <a:endParaRPr sz="14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for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character</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"Dog!🐶"</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character</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D</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o</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g</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AA0D91"/>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catCharacters</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Character</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"C"</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"t"</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catString</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catCharacters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catString</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"Cat!🐱"</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900"/>
              </a:spcAft>
              <a:buNone/>
            </a:pPr>
            <a:r>
              <a:rPr lang="en">
                <a:solidFill>
                  <a:srgbClr val="333333"/>
                </a:solidFill>
              </a:rPr>
              <a:t>Concatenating Strings and Characters</a:t>
            </a:r>
            <a:endParaRPr/>
          </a:p>
        </p:txBody>
      </p:sp>
      <p:sp>
        <p:nvSpPr>
          <p:cNvPr id="412" name="Shape 412"/>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marR="101600" rtl="0">
              <a:lnSpc>
                <a:spcPct val="100000"/>
              </a:lnSpc>
              <a:spcBef>
                <a:spcPts val="0"/>
              </a:spcBef>
              <a:spcAft>
                <a:spcPts val="0"/>
              </a:spcAft>
              <a:buClr>
                <a:srgbClr val="333333"/>
              </a:buClr>
              <a:buSzPts val="1300"/>
              <a:buChar char="●"/>
            </a:pPr>
            <a:r>
              <a:rPr lang="en">
                <a:solidFill>
                  <a:srgbClr val="333333"/>
                </a:solidFill>
                <a:highlight>
                  <a:srgbClr val="FFFFFF"/>
                </a:highlight>
              </a:rPr>
              <a:t>addition operator (</a:t>
            </a:r>
            <a:r>
              <a:rPr lang="en">
                <a:solidFill>
                  <a:srgbClr val="666666"/>
                </a:solidFill>
              </a:rPr>
              <a:t>+</a:t>
            </a:r>
            <a:r>
              <a:rPr lang="en">
                <a:solidFill>
                  <a:srgbClr val="333333"/>
                </a:solidFill>
                <a:highlight>
                  <a:srgbClr val="FFFFFF"/>
                </a:highlight>
              </a:rPr>
              <a:t>)</a:t>
            </a:r>
            <a:endParaRPr>
              <a:solidFill>
                <a:srgbClr val="333333"/>
              </a:solidFill>
              <a:highlight>
                <a:srgbClr val="FFFFFF"/>
              </a:highlight>
            </a:endParaRPr>
          </a:p>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string1</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"hello"</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string2</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 there"</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welcome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string1</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string2</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welcome now equals "hello there"</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instruction</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"look over"</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instruction</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string2</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instruction now equals "look over there"</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007400"/>
              </a:buClr>
              <a:buSzPts val="1200"/>
              <a:buFont typeface="Courier New"/>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exclamationMark</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Character</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welcome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append</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exclamationMark</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welcome now equals "hello there!</a:t>
            </a:r>
            <a:r>
              <a:rPr lang="en" sz="1200">
                <a:solidFill>
                  <a:srgbClr val="007400"/>
                </a:solidFill>
                <a:latin typeface="Courier New"/>
                <a:ea typeface="Courier New"/>
                <a:cs typeface="Courier New"/>
                <a:sym typeface="Courier New"/>
              </a:rPr>
              <a:t>"</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String Interpolation</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418" name="Shape 41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marR="101600" rtl="0">
              <a:lnSpc>
                <a:spcPct val="100000"/>
              </a:lnSpc>
              <a:spcBef>
                <a:spcPts val="0"/>
              </a:spcBef>
              <a:spcAft>
                <a:spcPts val="0"/>
              </a:spcAft>
              <a:buClr>
                <a:srgbClr val="333333"/>
              </a:buClr>
              <a:buSzPts val="1300"/>
              <a:buChar char="●"/>
            </a:pPr>
            <a:r>
              <a:rPr lang="en">
                <a:solidFill>
                  <a:srgbClr val="666666"/>
                </a:solidFill>
                <a:highlight>
                  <a:srgbClr val="FFFFFF"/>
                </a:highlight>
              </a:rPr>
              <a:t>\()</a:t>
            </a:r>
            <a:endParaRPr>
              <a:solidFill>
                <a:srgbClr val="666666"/>
              </a:solidFill>
              <a:highlight>
                <a:srgbClr val="FFFFFF"/>
              </a:highlight>
            </a:endParaRPr>
          </a:p>
          <a:p>
            <a:pPr indent="0" lvl="0" marL="457200" marR="101600" rtl="0">
              <a:lnSpc>
                <a:spcPct val="100000"/>
              </a:lnSpc>
              <a:spcBef>
                <a:spcPts val="0"/>
              </a:spcBef>
              <a:spcAft>
                <a:spcPts val="0"/>
              </a:spcAft>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multiplier</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3</a:t>
            </a:r>
            <a:br>
              <a:rPr lang="en" sz="1400">
                <a:solidFill>
                  <a:srgbClr val="333333"/>
                </a:solidFill>
                <a:latin typeface="Courier New"/>
                <a:ea typeface="Courier New"/>
                <a:cs typeface="Courier New"/>
                <a:sym typeface="Courier New"/>
              </a:rPr>
            </a:b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message</a:t>
            </a:r>
            <a:r>
              <a:rPr lang="en" sz="1400">
                <a:solidFill>
                  <a:srgbClr val="333333"/>
                </a:solidFill>
                <a:latin typeface="Courier New"/>
                <a:ea typeface="Courier New"/>
                <a:cs typeface="Courier New"/>
                <a:sym typeface="Courier New"/>
              </a:rPr>
              <a:t> = </a:t>
            </a:r>
            <a:r>
              <a:rPr lang="en" sz="1400">
                <a:solidFill>
                  <a:srgbClr val="C41A16"/>
                </a:solidFill>
                <a:latin typeface="Courier New"/>
                <a:ea typeface="Courier New"/>
                <a:cs typeface="Courier New"/>
                <a:sym typeface="Courier New"/>
              </a:rPr>
              <a:t>"</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multiplier</a:t>
            </a:r>
            <a:r>
              <a:rPr lang="en" sz="1400">
                <a:solidFill>
                  <a:srgbClr val="333333"/>
                </a:solidFill>
                <a:latin typeface="Courier New"/>
                <a:ea typeface="Courier New"/>
                <a:cs typeface="Courier New"/>
                <a:sym typeface="Courier New"/>
              </a:rPr>
              <a:t>)</a:t>
            </a:r>
            <a:r>
              <a:rPr lang="en" sz="1400">
                <a:solidFill>
                  <a:srgbClr val="C41A16"/>
                </a:solidFill>
                <a:latin typeface="Courier New"/>
                <a:ea typeface="Courier New"/>
                <a:cs typeface="Courier New"/>
                <a:sym typeface="Courier New"/>
              </a:rPr>
              <a:t> times 2.5 is </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Double</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multiplier</a:t>
            </a:r>
            <a:r>
              <a:rPr lang="en" sz="1400">
                <a:solidFill>
                  <a:srgbClr val="333333"/>
                </a:solidFill>
                <a:latin typeface="Courier New"/>
                <a:ea typeface="Courier New"/>
                <a:cs typeface="Courier New"/>
                <a:sym typeface="Courier New"/>
              </a:rPr>
              <a:t>) * </a:t>
            </a:r>
            <a:r>
              <a:rPr lang="en" sz="1400">
                <a:solidFill>
                  <a:srgbClr val="1C00CF"/>
                </a:solidFill>
                <a:latin typeface="Courier New"/>
                <a:ea typeface="Courier New"/>
                <a:cs typeface="Courier New"/>
                <a:sym typeface="Courier New"/>
              </a:rPr>
              <a:t>2.5</a:t>
            </a:r>
            <a:r>
              <a:rPr lang="en" sz="1400">
                <a:solidFill>
                  <a:srgbClr val="333333"/>
                </a:solidFill>
                <a:latin typeface="Courier New"/>
                <a:ea typeface="Courier New"/>
                <a:cs typeface="Courier New"/>
                <a:sym typeface="Courier New"/>
              </a:rPr>
              <a:t>)</a:t>
            </a:r>
            <a:r>
              <a:rPr lang="en" sz="1400">
                <a:solidFill>
                  <a:srgbClr val="C41A16"/>
                </a:solidFill>
                <a:latin typeface="Courier New"/>
                <a:ea typeface="Courier New"/>
                <a:cs typeface="Courier New"/>
                <a:sym typeface="Courier New"/>
              </a:rPr>
              <a:t>"</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 message is "3 times 2.5 is 7.5"</a:t>
            </a:r>
            <a:endParaRPr>
              <a:solidFill>
                <a:srgbClr val="333333"/>
              </a:solidFill>
            </a:endParaRPr>
          </a:p>
          <a:p>
            <a:pPr indent="-228600" lvl="0" marL="457200" marR="101600" rtl="0">
              <a:lnSpc>
                <a:spcPct val="100000"/>
              </a:lnSpc>
              <a:spcBef>
                <a:spcPts val="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Shape 4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Unicode</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424" name="Shape 42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Behind the scenes, Swift’s native </a:t>
            </a:r>
            <a:r>
              <a:rPr lang="en">
                <a:solidFill>
                  <a:srgbClr val="666666"/>
                </a:solidFill>
              </a:rPr>
              <a:t>String</a:t>
            </a:r>
            <a:r>
              <a:rPr lang="en">
                <a:solidFill>
                  <a:srgbClr val="333333"/>
                </a:solidFill>
                <a:highlight>
                  <a:srgbClr val="FFFFFF"/>
                </a:highlight>
              </a:rPr>
              <a:t> type is built from </a:t>
            </a:r>
            <a:r>
              <a:rPr i="1" lang="en">
                <a:solidFill>
                  <a:srgbClr val="333333"/>
                </a:solidFill>
              </a:rPr>
              <a:t>Unicode scalar</a:t>
            </a:r>
            <a:r>
              <a:rPr lang="en">
                <a:solidFill>
                  <a:srgbClr val="333333"/>
                </a:solidFill>
                <a:highlight>
                  <a:srgbClr val="FFFFFF"/>
                </a:highlight>
              </a:rPr>
              <a:t> values. A Unicode scalar is a unique 21-bit number for a character or modifier, such as </a:t>
            </a:r>
            <a:r>
              <a:rPr lang="en">
                <a:solidFill>
                  <a:srgbClr val="666666"/>
                </a:solidFill>
              </a:rPr>
              <a:t>U+0061</a:t>
            </a:r>
            <a:r>
              <a:rPr lang="en">
                <a:solidFill>
                  <a:srgbClr val="333333"/>
                </a:solidFill>
                <a:highlight>
                  <a:srgbClr val="FFFFFF"/>
                </a:highlight>
              </a:rPr>
              <a:t> for </a:t>
            </a:r>
            <a:r>
              <a:rPr b="1" lang="en">
                <a:solidFill>
                  <a:srgbClr val="666666"/>
                </a:solidFill>
              </a:rPr>
              <a:t>LATIN SMALL LETTER A</a:t>
            </a:r>
            <a:r>
              <a:rPr lang="en">
                <a:solidFill>
                  <a:srgbClr val="333333"/>
                </a:solidFill>
                <a:highlight>
                  <a:srgbClr val="FFFFFF"/>
                </a:highlight>
              </a:rPr>
              <a:t> (</a:t>
            </a:r>
            <a:r>
              <a:rPr lang="en">
                <a:solidFill>
                  <a:srgbClr val="666666"/>
                </a:solidFill>
              </a:rPr>
              <a:t>"a"</a:t>
            </a:r>
            <a:r>
              <a:rPr lang="en">
                <a:solidFill>
                  <a:srgbClr val="333333"/>
                </a:solidFill>
                <a:highlight>
                  <a:srgbClr val="FFFFFF"/>
                </a:highlight>
              </a:rPr>
              <a:t>), or </a:t>
            </a:r>
            <a:r>
              <a:rPr lang="en">
                <a:solidFill>
                  <a:srgbClr val="666666"/>
                </a:solidFill>
              </a:rPr>
              <a:t>U+1F425</a:t>
            </a:r>
            <a:r>
              <a:rPr lang="en">
                <a:solidFill>
                  <a:srgbClr val="333333"/>
                </a:solidFill>
                <a:highlight>
                  <a:srgbClr val="FFFFFF"/>
                </a:highlight>
              </a:rPr>
              <a:t> for </a:t>
            </a:r>
            <a:r>
              <a:rPr b="1" lang="en">
                <a:solidFill>
                  <a:srgbClr val="666666"/>
                </a:solidFill>
              </a:rPr>
              <a:t>FRONT-FACING BABY CHICK</a:t>
            </a:r>
            <a:r>
              <a:rPr lang="en">
                <a:solidFill>
                  <a:srgbClr val="333333"/>
                </a:solidFill>
                <a:highlight>
                  <a:srgbClr val="FFFFFF"/>
                </a:highlight>
              </a:rPr>
              <a:t> (</a:t>
            </a:r>
            <a:r>
              <a:rPr lang="en">
                <a:solidFill>
                  <a:srgbClr val="666666"/>
                </a:solidFill>
              </a:rPr>
              <a:t>"🐥"</a:t>
            </a:r>
            <a:r>
              <a:rPr lang="en">
                <a:solidFill>
                  <a:srgbClr val="333333"/>
                </a:solidFill>
                <a:highlight>
                  <a:srgbClr val="FFFFFF"/>
                </a:highlight>
              </a:rPr>
              <a:t>).</a:t>
            </a:r>
            <a:endParaRPr>
              <a:solidFill>
                <a:srgbClr val="333333"/>
              </a:solidFill>
            </a:endParaRPr>
          </a:p>
          <a:p>
            <a:pPr indent="-228600" lvl="0" marL="457200" marR="101600" rtl="0">
              <a:lnSpc>
                <a:spcPct val="100000"/>
              </a:lnSpc>
              <a:spcBef>
                <a:spcPts val="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430" name="Shape 430"/>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Extended Grapheme Clusters</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eAcute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Character</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"\u{E9}"</a:t>
            </a: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é</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combinedEAcute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Character</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"\u{65}\u{301}"</a:t>
            </a: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e followed by ́</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eAcute is é, combinedEAcute is é</a:t>
            </a:r>
            <a:endParaRPr sz="1200">
              <a:solidFill>
                <a:srgbClr val="AA0D91"/>
              </a:solidFill>
              <a:highlight>
                <a:srgbClr val="FFFFFF"/>
              </a:highlight>
              <a:latin typeface="Courier New"/>
              <a:ea typeface="Courier New"/>
              <a:cs typeface="Courier New"/>
              <a:sym typeface="Courier New"/>
            </a:endParaRPr>
          </a:p>
          <a:p>
            <a:pPr indent="0" lvl="0" marL="457200" marR="101600" rtl="0">
              <a:lnSpc>
                <a:spcPct val="100000"/>
              </a:lnSpc>
              <a:spcBef>
                <a:spcPts val="800"/>
              </a:spcBef>
              <a:spcAft>
                <a:spcPts val="0"/>
              </a:spcAft>
              <a:buNone/>
            </a:pPr>
            <a:r>
              <a:rPr lang="en" sz="1200">
                <a:solidFill>
                  <a:srgbClr val="AA0D91"/>
                </a:solidFill>
                <a:highlight>
                  <a:srgbClr val="FFFFFF"/>
                </a:highlight>
                <a:latin typeface="Courier New"/>
                <a:ea typeface="Courier New"/>
                <a:cs typeface="Courier New"/>
                <a:sym typeface="Courier New"/>
              </a:rPr>
              <a:t>let</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precomposed</a:t>
            </a:r>
            <a:r>
              <a:rPr lang="en" sz="1200">
                <a:solidFill>
                  <a:srgbClr val="333333"/>
                </a:solidFill>
                <a:highlight>
                  <a:srgbClr val="FFFFFF"/>
                </a:highlight>
                <a:latin typeface="Courier New"/>
                <a:ea typeface="Courier New"/>
                <a:cs typeface="Courier New"/>
                <a:sym typeface="Courier New"/>
              </a:rPr>
              <a:t>: </a:t>
            </a:r>
            <a:r>
              <a:rPr lang="en" sz="1200">
                <a:solidFill>
                  <a:srgbClr val="5C2699"/>
                </a:solidFill>
                <a:highlight>
                  <a:srgbClr val="FFFFFF"/>
                </a:highlight>
                <a:latin typeface="Courier New"/>
                <a:ea typeface="Courier New"/>
                <a:cs typeface="Courier New"/>
                <a:sym typeface="Courier New"/>
              </a:rPr>
              <a:t>Character</a:t>
            </a:r>
            <a:r>
              <a:rPr lang="en" sz="1200">
                <a:solidFill>
                  <a:srgbClr val="333333"/>
                </a:solidFill>
                <a:highlight>
                  <a:srgbClr val="FFFFFF"/>
                </a:highlight>
                <a:latin typeface="Courier New"/>
                <a:ea typeface="Courier New"/>
                <a:cs typeface="Courier New"/>
                <a:sym typeface="Courier New"/>
              </a:rPr>
              <a:t> = </a:t>
            </a:r>
            <a:r>
              <a:rPr lang="en" sz="1200">
                <a:solidFill>
                  <a:srgbClr val="C41A16"/>
                </a:solidFill>
                <a:highlight>
                  <a:srgbClr val="FFFFFF"/>
                </a:highlight>
                <a:latin typeface="Courier New"/>
                <a:ea typeface="Courier New"/>
                <a:cs typeface="Courier New"/>
                <a:sym typeface="Courier New"/>
              </a:rPr>
              <a:t>"\u{D55C}"</a:t>
            </a:r>
            <a:r>
              <a:rPr lang="en" sz="1200">
                <a:solidFill>
                  <a:srgbClr val="333333"/>
                </a:solidFill>
                <a:highlight>
                  <a:srgbClr val="FFFFFF"/>
                </a:highlight>
                <a:latin typeface="Courier New"/>
                <a:ea typeface="Courier New"/>
                <a:cs typeface="Courier New"/>
                <a:sym typeface="Courier New"/>
              </a:rPr>
              <a:t>                  </a:t>
            </a:r>
            <a:r>
              <a:rPr lang="en" sz="1200">
                <a:solidFill>
                  <a:srgbClr val="007400"/>
                </a:solidFill>
                <a:highlight>
                  <a:srgbClr val="FFFFFF"/>
                </a:highlight>
                <a:latin typeface="Courier New"/>
                <a:ea typeface="Courier New"/>
                <a:cs typeface="Courier New"/>
                <a:sym typeface="Courier New"/>
              </a:rPr>
              <a:t>// 한</a:t>
            </a:r>
            <a:br>
              <a:rPr lang="en" sz="1200">
                <a:solidFill>
                  <a:srgbClr val="333333"/>
                </a:solidFill>
                <a:highlight>
                  <a:srgbClr val="FFFFFF"/>
                </a:highlight>
                <a:latin typeface="Courier New"/>
                <a:ea typeface="Courier New"/>
                <a:cs typeface="Courier New"/>
                <a:sym typeface="Courier New"/>
              </a:rPr>
            </a:br>
            <a:r>
              <a:rPr lang="en" sz="1200">
                <a:solidFill>
                  <a:srgbClr val="AA0D91"/>
                </a:solidFill>
                <a:highlight>
                  <a:srgbClr val="FFFFFF"/>
                </a:highlight>
                <a:latin typeface="Courier New"/>
                <a:ea typeface="Courier New"/>
                <a:cs typeface="Courier New"/>
                <a:sym typeface="Courier New"/>
              </a:rPr>
              <a:t>let</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decomposed</a:t>
            </a:r>
            <a:r>
              <a:rPr lang="en" sz="1200">
                <a:solidFill>
                  <a:srgbClr val="333333"/>
                </a:solidFill>
                <a:highlight>
                  <a:srgbClr val="FFFFFF"/>
                </a:highlight>
                <a:latin typeface="Courier New"/>
                <a:ea typeface="Courier New"/>
                <a:cs typeface="Courier New"/>
                <a:sym typeface="Courier New"/>
              </a:rPr>
              <a:t>: </a:t>
            </a:r>
            <a:r>
              <a:rPr lang="en" sz="1200">
                <a:solidFill>
                  <a:srgbClr val="5C2699"/>
                </a:solidFill>
                <a:highlight>
                  <a:srgbClr val="FFFFFF"/>
                </a:highlight>
                <a:latin typeface="Courier New"/>
                <a:ea typeface="Courier New"/>
                <a:cs typeface="Courier New"/>
                <a:sym typeface="Courier New"/>
              </a:rPr>
              <a:t>Character</a:t>
            </a:r>
            <a:r>
              <a:rPr lang="en" sz="1200">
                <a:solidFill>
                  <a:srgbClr val="333333"/>
                </a:solidFill>
                <a:highlight>
                  <a:srgbClr val="FFFFFF"/>
                </a:highlight>
                <a:latin typeface="Courier New"/>
                <a:ea typeface="Courier New"/>
                <a:cs typeface="Courier New"/>
                <a:sym typeface="Courier New"/>
              </a:rPr>
              <a:t> = </a:t>
            </a:r>
            <a:r>
              <a:rPr lang="en" sz="1200">
                <a:solidFill>
                  <a:srgbClr val="C41A16"/>
                </a:solidFill>
                <a:highlight>
                  <a:srgbClr val="FFFFFF"/>
                </a:highlight>
                <a:latin typeface="Courier New"/>
                <a:ea typeface="Courier New"/>
                <a:cs typeface="Courier New"/>
                <a:sym typeface="Courier New"/>
              </a:rPr>
              <a:t>"\u{1112}\u{1161}\u{11AB}"</a:t>
            </a:r>
            <a:r>
              <a:rPr lang="en" sz="1200">
                <a:solidFill>
                  <a:srgbClr val="333333"/>
                </a:solidFill>
                <a:highlight>
                  <a:srgbClr val="FFFFFF"/>
                </a:highlight>
                <a:latin typeface="Courier New"/>
                <a:ea typeface="Courier New"/>
                <a:cs typeface="Courier New"/>
                <a:sym typeface="Courier New"/>
              </a:rPr>
              <a:t>   </a:t>
            </a:r>
            <a:r>
              <a:rPr lang="en" sz="1200">
                <a:solidFill>
                  <a:srgbClr val="007400"/>
                </a:solidFill>
                <a:highlight>
                  <a:srgbClr val="FFFFFF"/>
                </a:highlight>
                <a:latin typeface="Courier New"/>
                <a:ea typeface="Courier New"/>
                <a:cs typeface="Courier New"/>
                <a:sym typeface="Courier New"/>
              </a:rPr>
              <a:t>// ᄒ, ᅡ, ᆫ</a:t>
            </a:r>
            <a:br>
              <a:rPr lang="en" sz="1200">
                <a:solidFill>
                  <a:srgbClr val="333333"/>
                </a:solidFill>
                <a:highlight>
                  <a:srgbClr val="FFFFFF"/>
                </a:highlight>
                <a:latin typeface="Courier New"/>
                <a:ea typeface="Courier New"/>
                <a:cs typeface="Courier New"/>
                <a:sym typeface="Courier New"/>
              </a:rPr>
            </a:br>
            <a:r>
              <a:rPr lang="en" sz="1200">
                <a:solidFill>
                  <a:srgbClr val="007400"/>
                </a:solidFill>
                <a:highlight>
                  <a:srgbClr val="FFFFFF"/>
                </a:highlight>
                <a:latin typeface="Courier New"/>
                <a:ea typeface="Courier New"/>
                <a:cs typeface="Courier New"/>
                <a:sym typeface="Courier New"/>
              </a:rPr>
              <a:t>// precomposed is 한, decomposed is 한</a:t>
            </a:r>
            <a:endParaRPr sz="1200">
              <a:solidFill>
                <a:srgbClr val="007400"/>
              </a:solidFill>
              <a:highlight>
                <a:srgbClr val="FFFFFF"/>
              </a:highlight>
              <a:latin typeface="Courier New"/>
              <a:ea typeface="Courier New"/>
              <a:cs typeface="Courier New"/>
              <a:sym typeface="Courier New"/>
            </a:endParaRPr>
          </a:p>
          <a:p>
            <a:pPr indent="-228600" lvl="0" marL="457200" marR="101600" rtl="0">
              <a:lnSpc>
                <a:spcPct val="100000"/>
              </a:lnSpc>
              <a:spcBef>
                <a:spcPts val="160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enclosedEAcute</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Character</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"\u{E9}\u{20DD}"</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enclosedEAcute is </a:t>
            </a:r>
            <a:r>
              <a:rPr lang="en" sz="1050">
                <a:solidFill>
                  <a:srgbClr val="007400"/>
                </a:solidFill>
                <a:highlight>
                  <a:srgbClr val="FFFFFF"/>
                </a:highlight>
                <a:latin typeface="Courier New"/>
                <a:ea typeface="Courier New"/>
                <a:cs typeface="Courier New"/>
                <a:sym typeface="Courier New"/>
              </a:rPr>
              <a:t>é</a:t>
            </a:r>
            <a:endParaRPr sz="1050">
              <a:solidFill>
                <a:srgbClr val="007400"/>
              </a:solidFill>
              <a:highlight>
                <a:srgbClr val="FFFFFF"/>
              </a:highlight>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AA0D91"/>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regionalIndicatorForUS</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Character</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"\u{1F1FA}\u{1F1F8}"</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regionalIndicatorForUS is 🇺🇸</a:t>
            </a:r>
            <a:endParaRPr sz="1200">
              <a:solidFill>
                <a:srgbClr val="007400"/>
              </a:solidFill>
              <a:highlight>
                <a:srgbClr val="FFFFFF"/>
              </a:highlight>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Counting Characters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436" name="Shape 43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unusualMenagerie</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"Koala 🐨, Snail 🐌, Penguin 🐧, Dromedary 🐪"</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"unusualMenagerie has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unusualMenagerie</a:t>
            </a:r>
            <a:r>
              <a:rPr lang="en" sz="1200">
                <a:solidFill>
                  <a:srgbClr val="333333"/>
                </a:solidFill>
                <a:latin typeface="Courier New"/>
                <a:ea typeface="Courier New"/>
                <a:cs typeface="Courier New"/>
                <a:sym typeface="Courier New"/>
              </a:rPr>
              <a:t>.</a:t>
            </a:r>
            <a:r>
              <a:rPr b="1" lang="en" sz="1200">
                <a:solidFill>
                  <a:srgbClr val="3F6E74"/>
                </a:solidFill>
                <a:latin typeface="Courier New"/>
                <a:ea typeface="Courier New"/>
                <a:cs typeface="Courier New"/>
                <a:sym typeface="Courier New"/>
              </a:rPr>
              <a:t>count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characters"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"unusualMenagerie has 40 characters"</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AA0D91"/>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word</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"cafe"</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 number of characters in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word</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is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word</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count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"the number of characters in cafe is 4"</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word</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"\u{301}"</a:t>
            </a: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COMBINING ACUTE ACCENT, U+0301</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 number of characters in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word</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is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word</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count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"the number of characters in café is 4"</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Comments</a:t>
            </a:r>
            <a:endParaRPr/>
          </a:p>
        </p:txBody>
      </p:sp>
      <p:sp>
        <p:nvSpPr>
          <p:cNvPr id="117" name="Shape 117"/>
          <p:cNvSpPr txBox="1"/>
          <p:nvPr>
            <p:ph idx="1" type="body"/>
          </p:nvPr>
        </p:nvSpPr>
        <p:spPr>
          <a:xfrm>
            <a:off x="729450" y="2078875"/>
            <a:ext cx="7688700" cy="2823000"/>
          </a:xfrm>
          <a:prstGeom prst="rect">
            <a:avLst/>
          </a:prstGeom>
        </p:spPr>
        <p:txBody>
          <a:bodyPr anchorCtr="0" anchor="t" bIns="91425" lIns="91425" spcFirstLastPara="1" rIns="91425" wrap="square" tIns="91425">
            <a:noAutofit/>
          </a:bodyPr>
          <a:lstStyle/>
          <a:p>
            <a:pPr indent="457200" lvl="0" marL="0" marR="101600" rtl="0">
              <a:lnSpc>
                <a:spcPct val="100000"/>
              </a:lnSpc>
              <a:spcBef>
                <a:spcPts val="0"/>
              </a:spcBef>
              <a:spcAft>
                <a:spcPts val="0"/>
              </a:spcAft>
              <a:buNone/>
            </a:pPr>
            <a:r>
              <a:rPr lang="en" sz="1400">
                <a:solidFill>
                  <a:srgbClr val="007400"/>
                </a:solidFill>
                <a:latin typeface="Courier New"/>
                <a:ea typeface="Courier New"/>
                <a:cs typeface="Courier New"/>
                <a:sym typeface="Courier New"/>
              </a:rPr>
              <a:t>// This is a comment.</a:t>
            </a:r>
            <a:endParaRPr sz="1400">
              <a:solidFill>
                <a:srgbClr val="007400"/>
              </a:solidFill>
              <a:latin typeface="Courier New"/>
              <a:ea typeface="Courier New"/>
              <a:cs typeface="Courier New"/>
              <a:sym typeface="Courier New"/>
            </a:endParaRPr>
          </a:p>
          <a:p>
            <a:pPr indent="457200" lvl="0" marL="0" marR="101600" rtl="0">
              <a:lnSpc>
                <a:spcPct val="100000"/>
              </a:lnSpc>
              <a:spcBef>
                <a:spcPts val="0"/>
              </a:spcBef>
              <a:spcAft>
                <a:spcPts val="0"/>
              </a:spcAft>
              <a:buNone/>
            </a:pPr>
            <a:r>
              <a:t/>
            </a:r>
            <a:endParaRPr sz="1400">
              <a:solidFill>
                <a:srgbClr val="007400"/>
              </a:solidFill>
              <a:latin typeface="Courier New"/>
              <a:ea typeface="Courier New"/>
              <a:cs typeface="Courier New"/>
              <a:sym typeface="Courier New"/>
            </a:endParaRPr>
          </a:p>
          <a:p>
            <a:pPr indent="457200" lvl="0" marL="0" rtl="0">
              <a:spcBef>
                <a:spcPts val="0"/>
              </a:spcBef>
              <a:spcAft>
                <a:spcPts val="0"/>
              </a:spcAft>
              <a:buNone/>
            </a:pPr>
            <a:r>
              <a:rPr lang="en" sz="1400">
                <a:solidFill>
                  <a:srgbClr val="007400"/>
                </a:solidFill>
                <a:latin typeface="Courier New"/>
                <a:ea typeface="Courier New"/>
                <a:cs typeface="Courier New"/>
                <a:sym typeface="Courier New"/>
              </a:rPr>
              <a:t>/* This is also a comment</a:t>
            </a: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	</a:t>
            </a:r>
            <a:r>
              <a:rPr lang="en" sz="1400">
                <a:solidFill>
                  <a:srgbClr val="007400"/>
                </a:solidFill>
                <a:latin typeface="Courier New"/>
                <a:ea typeface="Courier New"/>
                <a:cs typeface="Courier New"/>
                <a:sym typeface="Courier New"/>
              </a:rPr>
              <a:t>but is written over multiple lines. */</a:t>
            </a:r>
            <a:endParaRPr sz="1400">
              <a:solidFill>
                <a:srgbClr val="007400"/>
              </a:solidFill>
              <a:latin typeface="Courier New"/>
              <a:ea typeface="Courier New"/>
              <a:cs typeface="Courier New"/>
              <a:sym typeface="Courier New"/>
            </a:endParaRPr>
          </a:p>
          <a:p>
            <a:pPr indent="-311150" lvl="0" marL="457200" rtl="0">
              <a:spcBef>
                <a:spcPts val="1600"/>
              </a:spcBef>
              <a:spcAft>
                <a:spcPts val="0"/>
              </a:spcAft>
              <a:buSzPts val="1300"/>
              <a:buChar char="●"/>
            </a:pPr>
            <a:r>
              <a:rPr lang="en"/>
              <a:t>nested</a:t>
            </a:r>
            <a:endParaRPr/>
          </a:p>
          <a:p>
            <a:pPr indent="0" lvl="0" marL="457200" marR="101600" rtl="0">
              <a:lnSpc>
                <a:spcPct val="100000"/>
              </a:lnSpc>
              <a:spcBef>
                <a:spcPts val="1600"/>
              </a:spcBef>
              <a:spcAft>
                <a:spcPts val="0"/>
              </a:spcAft>
              <a:buNone/>
            </a:pPr>
            <a:r>
              <a:rPr lang="en" sz="1400">
                <a:solidFill>
                  <a:srgbClr val="007400"/>
                </a:solidFill>
                <a:latin typeface="Courier New"/>
                <a:ea typeface="Courier New"/>
                <a:cs typeface="Courier New"/>
                <a:sym typeface="Courier New"/>
              </a:rPr>
              <a:t>/* This is the start of the first multiline comment.</a:t>
            </a:r>
            <a:endParaRPr sz="1400">
              <a:solidFill>
                <a:srgbClr val="333333"/>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400">
                <a:solidFill>
                  <a:srgbClr val="007400"/>
                </a:solidFill>
                <a:latin typeface="Courier New"/>
                <a:ea typeface="Courier New"/>
                <a:cs typeface="Courier New"/>
                <a:sym typeface="Courier New"/>
              </a:rPr>
              <a:t>/* This is the second, nested multiline comment. */</a:t>
            </a:r>
            <a:br>
              <a:rPr lang="en" sz="1400">
                <a:solidFill>
                  <a:srgbClr val="333333"/>
                </a:solidFill>
                <a:latin typeface="Courier New"/>
                <a:ea typeface="Courier New"/>
                <a:cs typeface="Courier New"/>
                <a:sym typeface="Courier New"/>
              </a:rPr>
            </a:br>
            <a:r>
              <a:rPr lang="en" sz="1400">
                <a:solidFill>
                  <a:srgbClr val="007400"/>
                </a:solidFill>
                <a:latin typeface="Courier New"/>
                <a:ea typeface="Courier New"/>
                <a:cs typeface="Courier New"/>
                <a:sym typeface="Courier New"/>
              </a:rPr>
              <a:t>This is the end of the first multiline comment.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Shape 4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Accessing and Modifying a String</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442" name="Shape 442"/>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String Indices - </a:t>
            </a:r>
            <a:r>
              <a:rPr lang="en" sz="1200">
                <a:solidFill>
                  <a:srgbClr val="666666"/>
                </a:solidFill>
                <a:highlight>
                  <a:srgbClr val="FFFFFF"/>
                </a:highlight>
                <a:latin typeface="Courier New"/>
                <a:ea typeface="Courier New"/>
                <a:cs typeface="Courier New"/>
                <a:sym typeface="Courier New"/>
              </a:rPr>
              <a:t>String.Index</a:t>
            </a:r>
            <a:endParaRPr sz="1200">
              <a:solidFill>
                <a:srgbClr val="666666"/>
              </a:solidFill>
              <a:highlight>
                <a:srgbClr val="FFFFFF"/>
              </a:highlight>
              <a:latin typeface="Courier New"/>
              <a:ea typeface="Courier New"/>
              <a:cs typeface="Courier New"/>
              <a:sym typeface="Courier New"/>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"Guten Tag!"</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startIndex</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G</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index</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before</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endIndex</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index</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after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startIndex</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u</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index</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index</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startIndex</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offsetBy</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7</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index</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a</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Shape 4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448" name="Shape 44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700"/>
              </a:spcBef>
              <a:spcAft>
                <a:spcPts val="0"/>
              </a:spcAft>
              <a:buNone/>
            </a:pP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endIndex</a:t>
            </a: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Error</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index</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after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endIndex</a:t>
            </a:r>
            <a:r>
              <a:rPr lang="en" sz="1200">
                <a:solidFill>
                  <a:srgbClr val="333333"/>
                </a:solidFill>
                <a:latin typeface="Courier New"/>
                <a:ea typeface="Courier New"/>
                <a:cs typeface="Courier New"/>
                <a:sym typeface="Courier New"/>
              </a:rPr>
              <a:t>) </a:t>
            </a:r>
            <a:r>
              <a:rPr lang="en" sz="1200">
                <a:solidFill>
                  <a:srgbClr val="007400"/>
                </a:solidFill>
                <a:latin typeface="Courier New"/>
                <a:ea typeface="Courier New"/>
                <a:cs typeface="Courier New"/>
                <a:sym typeface="Courier New"/>
              </a:rPr>
              <a:t>// Error</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AA0D91"/>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for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index</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indices</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index</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terminator</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"G u t e n   T a g ! "</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454" name="Shape 454"/>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Inserting:   </a:t>
            </a:r>
            <a:r>
              <a:rPr lang="en" sz="1200">
                <a:solidFill>
                  <a:srgbClr val="666666"/>
                </a:solidFill>
                <a:highlight>
                  <a:srgbClr val="FFFFFF"/>
                </a:highlight>
                <a:latin typeface="Courier New"/>
                <a:ea typeface="Courier New"/>
                <a:cs typeface="Courier New"/>
                <a:sym typeface="Courier New"/>
              </a:rPr>
              <a:t>insert(_:at:)  insert(contentsOf:at:)</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welcome</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"hello"</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welcome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insert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welcome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endIndex</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welcome now equals "hello!"</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welcome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insert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contentsOf</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 there"</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welcome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index</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before</a:t>
            </a:r>
            <a:r>
              <a:rPr lang="en" sz="1200">
                <a:solidFill>
                  <a:srgbClr val="333333"/>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welcome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endIndex</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welcome now equals "hello there!"</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460" name="Shape 460"/>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Removing</a:t>
            </a:r>
            <a:r>
              <a:rPr lang="en">
                <a:solidFill>
                  <a:srgbClr val="333333"/>
                </a:solidFill>
              </a:rPr>
              <a:t> :   </a:t>
            </a:r>
            <a:r>
              <a:rPr lang="en" sz="1200">
                <a:solidFill>
                  <a:srgbClr val="666666"/>
                </a:solidFill>
                <a:highlight>
                  <a:srgbClr val="FFFFFF"/>
                </a:highlight>
                <a:latin typeface="Courier New"/>
                <a:ea typeface="Courier New"/>
                <a:cs typeface="Courier New"/>
                <a:sym typeface="Courier New"/>
              </a:rPr>
              <a:t>remove</a:t>
            </a:r>
            <a:r>
              <a:rPr lang="en" sz="1200">
                <a:solidFill>
                  <a:srgbClr val="666666"/>
                </a:solidFill>
                <a:highlight>
                  <a:srgbClr val="FFFFFF"/>
                </a:highlight>
                <a:latin typeface="Courier New"/>
                <a:ea typeface="Courier New"/>
                <a:cs typeface="Courier New"/>
                <a:sym typeface="Courier New"/>
              </a:rPr>
              <a:t>(at:)  </a:t>
            </a:r>
            <a:r>
              <a:rPr lang="en" sz="1200">
                <a:solidFill>
                  <a:srgbClr val="666666"/>
                </a:solidFill>
                <a:highlight>
                  <a:srgbClr val="FFFFFF"/>
                </a:highlight>
                <a:latin typeface="Courier New"/>
                <a:ea typeface="Courier New"/>
                <a:cs typeface="Courier New"/>
                <a:sym typeface="Courier New"/>
              </a:rPr>
              <a:t>removeSubrange</a:t>
            </a:r>
            <a:r>
              <a:rPr lang="en" sz="1200">
                <a:solidFill>
                  <a:srgbClr val="666666"/>
                </a:solidFill>
                <a:highlight>
                  <a:srgbClr val="FFFFFF"/>
                </a:highlight>
                <a:latin typeface="Courier New"/>
                <a:ea typeface="Courier New"/>
                <a:cs typeface="Courier New"/>
                <a:sym typeface="Courier New"/>
              </a:rPr>
              <a:t>(_:)</a:t>
            </a:r>
            <a:endParaRPr>
              <a:solidFill>
                <a:srgbClr val="333333"/>
              </a:solidFill>
            </a:endParaRPr>
          </a:p>
          <a:p>
            <a:pPr indent="0" lvl="0" marL="457200" marR="101600" rtl="0">
              <a:lnSpc>
                <a:spcPct val="100000"/>
              </a:lnSpc>
              <a:spcBef>
                <a:spcPts val="700"/>
              </a:spcBef>
              <a:spcAft>
                <a:spcPts val="0"/>
              </a:spcAft>
              <a:buNone/>
            </a:pPr>
            <a:r>
              <a:rPr lang="en" sz="1200">
                <a:solidFill>
                  <a:srgbClr val="3F6E74"/>
                </a:solidFill>
                <a:latin typeface="Courier New"/>
                <a:ea typeface="Courier New"/>
                <a:cs typeface="Courier New"/>
                <a:sym typeface="Courier New"/>
              </a:rPr>
              <a:t>welcome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remove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welcome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index</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before</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welcome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endIndex</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welcome now equals "hello there"</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range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welcome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index</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welcome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endIndex</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offsetBy</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-6</a:t>
            </a:r>
            <a:r>
              <a:rPr lang="en" sz="1200">
                <a:solidFill>
                  <a:srgbClr val="333333"/>
                </a:solidFill>
                <a:latin typeface="Courier New"/>
                <a:ea typeface="Courier New"/>
                <a:cs typeface="Courier New"/>
                <a:sym typeface="Courier New"/>
              </a:rPr>
              <a:t>)..&lt;</a:t>
            </a:r>
            <a:r>
              <a:rPr lang="en" sz="1200">
                <a:solidFill>
                  <a:srgbClr val="3F6E74"/>
                </a:solidFill>
                <a:latin typeface="Courier New"/>
                <a:ea typeface="Courier New"/>
                <a:cs typeface="Courier New"/>
                <a:sym typeface="Courier New"/>
              </a:rPr>
              <a:t>welcome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endIndex</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welcome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removeSubrange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range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welcome now equals "hello"</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Shape 4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Subs</a:t>
            </a:r>
            <a:r>
              <a:rPr lang="en">
                <a:solidFill>
                  <a:srgbClr val="333333"/>
                </a:solidFill>
              </a:rPr>
              <a:t>trings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466" name="Shape 466"/>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When you get a substring from a string—for example, using a subscript or a method like </a:t>
            </a:r>
            <a:r>
              <a:rPr lang="en">
                <a:solidFill>
                  <a:srgbClr val="666666"/>
                </a:solidFill>
              </a:rPr>
              <a:t>prefix(_:)</a:t>
            </a:r>
            <a:r>
              <a:rPr lang="en">
                <a:solidFill>
                  <a:srgbClr val="333333"/>
                </a:solidFill>
                <a:highlight>
                  <a:srgbClr val="FFFFFF"/>
                </a:highlight>
              </a:rPr>
              <a:t>—the result is an instance of </a:t>
            </a:r>
            <a:r>
              <a:rPr lang="en" u="sng">
                <a:solidFill>
                  <a:srgbClr val="7766CC"/>
                </a:solidFill>
                <a:hlinkClick r:id="rId3"/>
              </a:rPr>
              <a:t>Substring</a:t>
            </a:r>
            <a:r>
              <a:rPr lang="en">
                <a:solidFill>
                  <a:srgbClr val="333333"/>
                </a:solidFill>
                <a:highlight>
                  <a:srgbClr val="FFFFFF"/>
                </a:highlight>
              </a:rPr>
              <a:t>, not another string.</a:t>
            </a:r>
            <a:endParaRPr>
              <a:solidFill>
                <a:srgbClr val="333333"/>
              </a:solidFill>
              <a:highlight>
                <a:srgbClr val="FFFFFF"/>
              </a:highlight>
            </a:endParaRPr>
          </a:p>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unlike strings, you use substrings for only a short amount of time while performing actions on a string.</a:t>
            </a:r>
            <a:endParaRPr>
              <a:solidFill>
                <a:srgbClr val="333333"/>
              </a:solidFill>
              <a:highlight>
                <a:srgbClr val="FFFFFF"/>
              </a:highlight>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"Hello, world!"</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index</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firstIndex</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of</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endIndex</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beginning</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greeting</a:t>
            </a:r>
            <a:r>
              <a:rPr lang="en" sz="1200">
                <a:solidFill>
                  <a:srgbClr val="333333"/>
                </a:solidFill>
                <a:latin typeface="Courier New"/>
                <a:ea typeface="Courier New"/>
                <a:cs typeface="Courier New"/>
                <a:sym typeface="Courier New"/>
              </a:rPr>
              <a:t>[..&lt;</a:t>
            </a:r>
            <a:r>
              <a:rPr lang="en" sz="1200">
                <a:solidFill>
                  <a:srgbClr val="3F6E74"/>
                </a:solidFill>
                <a:latin typeface="Courier New"/>
                <a:ea typeface="Courier New"/>
                <a:cs typeface="Courier New"/>
                <a:sym typeface="Courier New"/>
              </a:rPr>
              <a:t>index</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beginning is "Hello"</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Convert the result to a String for long-term storage.</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newString</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beginning</a:t>
            </a:r>
            <a:r>
              <a:rPr lang="en" sz="1200">
                <a:solidFill>
                  <a:srgbClr val="333333"/>
                </a:solidFill>
                <a:latin typeface="Courier New"/>
                <a:ea typeface="Courier New"/>
                <a:cs typeface="Courier New"/>
                <a:sym typeface="Courier New"/>
              </a:rPr>
              <a:t>)</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Shape 4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472" name="Shape 472"/>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457200" marR="101600" rtl="0">
              <a:lnSpc>
                <a:spcPct val="100000"/>
              </a:lnSpc>
              <a:spcBef>
                <a:spcPts val="0"/>
              </a:spcBef>
              <a:spcAft>
                <a:spcPts val="0"/>
              </a:spcAft>
              <a:buNone/>
            </a:pPr>
            <a:r>
              <a:t/>
            </a:r>
            <a:endParaRPr sz="1400">
              <a:solidFill>
                <a:srgbClr val="007400"/>
              </a:solidFill>
              <a:latin typeface="Courier New"/>
              <a:ea typeface="Courier New"/>
              <a:cs typeface="Courier New"/>
              <a:sym typeface="Courier New"/>
            </a:endParaRPr>
          </a:p>
        </p:txBody>
      </p:sp>
      <p:pic>
        <p:nvPicPr>
          <p:cNvPr id="473" name="Shape 473"/>
          <p:cNvPicPr preferRelativeResize="0"/>
          <p:nvPr/>
        </p:nvPicPr>
        <p:blipFill>
          <a:blip r:embed="rId3">
            <a:alphaModFix/>
          </a:blip>
          <a:stretch>
            <a:fillRect/>
          </a:stretch>
        </p:blipFill>
        <p:spPr>
          <a:xfrm>
            <a:off x="2775313" y="2078875"/>
            <a:ext cx="3593379" cy="2837401"/>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Shape 4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Comparing </a:t>
            </a:r>
            <a:r>
              <a:rPr lang="en">
                <a:solidFill>
                  <a:srgbClr val="333333"/>
                </a:solidFill>
              </a:rPr>
              <a:t>Strings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479" name="Shape 479"/>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Swift provides 3 ways to compare textual values: </a:t>
            </a:r>
            <a:endParaRPr>
              <a:solidFill>
                <a:srgbClr val="333333"/>
              </a:solidFill>
              <a:highlight>
                <a:srgbClr val="FFFFFF"/>
              </a:highlight>
            </a:endParaRPr>
          </a:p>
          <a:p>
            <a:pPr indent="-298450" lvl="1" marL="914400" rtl="0">
              <a:lnSpc>
                <a:spcPct val="100000"/>
              </a:lnSpc>
              <a:spcBef>
                <a:spcPts val="0"/>
              </a:spcBef>
              <a:spcAft>
                <a:spcPts val="0"/>
              </a:spcAft>
              <a:buClr>
                <a:srgbClr val="333333"/>
              </a:buClr>
              <a:buSzPts val="1100"/>
              <a:buChar char="○"/>
            </a:pPr>
            <a:r>
              <a:rPr lang="en">
                <a:solidFill>
                  <a:srgbClr val="333333"/>
                </a:solidFill>
                <a:highlight>
                  <a:srgbClr val="FFFFFF"/>
                </a:highlight>
              </a:rPr>
              <a:t>s</a:t>
            </a:r>
            <a:r>
              <a:rPr lang="en">
                <a:solidFill>
                  <a:srgbClr val="333333"/>
                </a:solidFill>
                <a:highlight>
                  <a:srgbClr val="FFFFFF"/>
                </a:highlight>
              </a:rPr>
              <a:t>tring</a:t>
            </a:r>
            <a:r>
              <a:rPr lang="en">
                <a:solidFill>
                  <a:srgbClr val="333333"/>
                </a:solidFill>
                <a:highlight>
                  <a:srgbClr val="FFFFFF"/>
                </a:highlight>
              </a:rPr>
              <a:t> and </a:t>
            </a:r>
            <a:r>
              <a:rPr lang="en">
                <a:solidFill>
                  <a:srgbClr val="333333"/>
                </a:solidFill>
                <a:highlight>
                  <a:srgbClr val="FFFFFF"/>
                </a:highlight>
              </a:rPr>
              <a:t>character equality</a:t>
            </a:r>
            <a:endParaRPr>
              <a:solidFill>
                <a:srgbClr val="333333"/>
              </a:solidFill>
              <a:highlight>
                <a:srgbClr val="FFFFFF"/>
              </a:highlight>
            </a:endParaRPr>
          </a:p>
          <a:p>
            <a:pPr indent="-298450" lvl="1" marL="914400" rtl="0">
              <a:lnSpc>
                <a:spcPct val="100000"/>
              </a:lnSpc>
              <a:spcBef>
                <a:spcPts val="0"/>
              </a:spcBef>
              <a:spcAft>
                <a:spcPts val="0"/>
              </a:spcAft>
              <a:buClr>
                <a:srgbClr val="333333"/>
              </a:buClr>
              <a:buSzPts val="1100"/>
              <a:buChar char="○"/>
            </a:pPr>
            <a:r>
              <a:rPr lang="en">
                <a:solidFill>
                  <a:srgbClr val="333333"/>
                </a:solidFill>
                <a:highlight>
                  <a:srgbClr val="FFFFFF"/>
                </a:highlight>
              </a:rPr>
              <a:t>prefix equality</a:t>
            </a:r>
            <a:endParaRPr>
              <a:solidFill>
                <a:srgbClr val="333333"/>
              </a:solidFill>
              <a:highlight>
                <a:srgbClr val="FFFFFF"/>
              </a:highlight>
            </a:endParaRPr>
          </a:p>
          <a:p>
            <a:pPr indent="-298450" lvl="1" marL="914400" rtl="0">
              <a:lnSpc>
                <a:spcPct val="100000"/>
              </a:lnSpc>
              <a:spcBef>
                <a:spcPts val="0"/>
              </a:spcBef>
              <a:spcAft>
                <a:spcPts val="0"/>
              </a:spcAft>
              <a:buClr>
                <a:srgbClr val="333333"/>
              </a:buClr>
              <a:buSzPts val="1100"/>
              <a:buChar char="○"/>
            </a:pPr>
            <a:r>
              <a:rPr lang="en">
                <a:solidFill>
                  <a:srgbClr val="333333"/>
                </a:solidFill>
                <a:highlight>
                  <a:srgbClr val="FFFFFF"/>
                </a:highlight>
              </a:rPr>
              <a:t>suffix equality</a:t>
            </a:r>
            <a:endParaRPr>
              <a:solidFill>
                <a:srgbClr val="333333"/>
              </a:solidFill>
            </a:endParaRPr>
          </a:p>
          <a:p>
            <a:pPr indent="-311150" lvl="0" marL="457200" rtl="0">
              <a:lnSpc>
                <a:spcPct val="100000"/>
              </a:lnSpc>
              <a:spcBef>
                <a:spcPts val="0"/>
              </a:spcBef>
              <a:spcAft>
                <a:spcPts val="0"/>
              </a:spcAft>
              <a:buClr>
                <a:srgbClr val="333333"/>
              </a:buClr>
              <a:buSzPts val="1300"/>
              <a:buChar char="●"/>
            </a:pPr>
            <a:r>
              <a:rPr lang="en">
                <a:solidFill>
                  <a:srgbClr val="333333"/>
                </a:solidFill>
              </a:rPr>
              <a:t>String and Character Equality</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quotation</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"We're a lot alike, you and I."</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sameQuotation</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"We're a lot alike, you and I."</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quotation</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sameQuotation</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"These two strings are considered equal"</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"These two strings are considered equal"</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Shape 4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485" name="Shape 485"/>
          <p:cNvSpPr txBox="1"/>
          <p:nvPr>
            <p:ph idx="1" type="body"/>
          </p:nvPr>
        </p:nvSpPr>
        <p:spPr>
          <a:xfrm>
            <a:off x="729450" y="2078875"/>
            <a:ext cx="82035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700"/>
              </a:spcBef>
              <a:spcAft>
                <a:spcPts val="0"/>
              </a:spcAft>
              <a:buNone/>
            </a:pPr>
            <a:r>
              <a:rPr lang="en" sz="1200">
                <a:solidFill>
                  <a:srgbClr val="007400"/>
                </a:solidFill>
                <a:latin typeface="Courier New"/>
                <a:ea typeface="Courier New"/>
                <a:cs typeface="Courier New"/>
                <a:sym typeface="Courier New"/>
              </a:rPr>
              <a:t>// "Voulez-vous un café?" using LATIN SMALL LETTER E WITH ACUTE</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eAcuteQuestion</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"Voulez-vous un caf\u{E9}?"</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"Voulez-vous un café?" using LATIN SMALL LETTER E and COMBINING ACUTE ACCENT</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combinedEAcuteQuestion</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"Voulez-vous un caf\u{65}\u{301}?"</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eAcuteQuestion</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combinedEAcuteQuestion</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"These two strings are considered equal"</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"These two strings are considered equal"</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491" name="Shape 491"/>
          <p:cNvSpPr txBox="1"/>
          <p:nvPr>
            <p:ph idx="1" type="body"/>
          </p:nvPr>
        </p:nvSpPr>
        <p:spPr>
          <a:xfrm>
            <a:off x="729450" y="2078875"/>
            <a:ext cx="82035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666666"/>
                </a:solidFill>
              </a:rPr>
              <a:t>LATIN CAPITAL LETTER A</a:t>
            </a:r>
            <a:r>
              <a:rPr lang="en">
                <a:solidFill>
                  <a:srgbClr val="333333"/>
                </a:solidFill>
                <a:highlight>
                  <a:srgbClr val="FFFFFF"/>
                </a:highlight>
              </a:rPr>
              <a:t> (</a:t>
            </a:r>
            <a:r>
              <a:rPr lang="en">
                <a:solidFill>
                  <a:srgbClr val="666666"/>
                </a:solidFill>
              </a:rPr>
              <a:t>U+0041</a:t>
            </a:r>
            <a:r>
              <a:rPr lang="en">
                <a:solidFill>
                  <a:srgbClr val="333333"/>
                </a:solidFill>
                <a:highlight>
                  <a:srgbClr val="FFFFFF"/>
                </a:highlight>
              </a:rPr>
              <a:t>, or </a:t>
            </a:r>
            <a:r>
              <a:rPr lang="en">
                <a:solidFill>
                  <a:srgbClr val="666666"/>
                </a:solidFill>
              </a:rPr>
              <a:t>"A"</a:t>
            </a:r>
            <a:r>
              <a:rPr lang="en">
                <a:solidFill>
                  <a:srgbClr val="333333"/>
                </a:solidFill>
                <a:highlight>
                  <a:srgbClr val="FFFFFF"/>
                </a:highlight>
              </a:rPr>
              <a:t>), as used in </a:t>
            </a:r>
            <a:r>
              <a:rPr b="1" i="1" lang="en">
                <a:solidFill>
                  <a:srgbClr val="333333"/>
                </a:solidFill>
                <a:highlight>
                  <a:srgbClr val="FFFFFF"/>
                </a:highlight>
              </a:rPr>
              <a:t>English</a:t>
            </a:r>
            <a:r>
              <a:rPr lang="en">
                <a:solidFill>
                  <a:srgbClr val="333333"/>
                </a:solidFill>
                <a:highlight>
                  <a:srgbClr val="FFFFFF"/>
                </a:highlight>
              </a:rPr>
              <a:t> vs </a:t>
            </a:r>
            <a:r>
              <a:rPr lang="en">
                <a:solidFill>
                  <a:srgbClr val="666666"/>
                </a:solidFill>
              </a:rPr>
              <a:t>CYRILLIC CAPITAL LETTER A</a:t>
            </a:r>
            <a:r>
              <a:rPr lang="en">
                <a:solidFill>
                  <a:srgbClr val="333333"/>
                </a:solidFill>
                <a:highlight>
                  <a:srgbClr val="FFFFFF"/>
                </a:highlight>
              </a:rPr>
              <a:t> (</a:t>
            </a:r>
            <a:r>
              <a:rPr lang="en">
                <a:solidFill>
                  <a:srgbClr val="666666"/>
                </a:solidFill>
              </a:rPr>
              <a:t>U+0410</a:t>
            </a:r>
            <a:r>
              <a:rPr lang="en">
                <a:solidFill>
                  <a:srgbClr val="333333"/>
                </a:solidFill>
                <a:highlight>
                  <a:srgbClr val="FFFFFF"/>
                </a:highlight>
              </a:rPr>
              <a:t>, or </a:t>
            </a:r>
            <a:r>
              <a:rPr lang="en">
                <a:solidFill>
                  <a:srgbClr val="666666"/>
                </a:solidFill>
              </a:rPr>
              <a:t>"А"</a:t>
            </a:r>
            <a:r>
              <a:rPr lang="en">
                <a:solidFill>
                  <a:srgbClr val="333333"/>
                </a:solidFill>
                <a:highlight>
                  <a:srgbClr val="FFFFFF"/>
                </a:highlight>
              </a:rPr>
              <a:t>), as used in </a:t>
            </a:r>
            <a:r>
              <a:rPr b="1" i="1" lang="en">
                <a:solidFill>
                  <a:srgbClr val="333333"/>
                </a:solidFill>
                <a:highlight>
                  <a:srgbClr val="FFFFFF"/>
                </a:highlight>
              </a:rPr>
              <a:t>Russian</a:t>
            </a:r>
            <a:endParaRPr b="1" i="1">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latinCapitalLetterA</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Character</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"\u{41}"</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cyrillicCapitalLetterA</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Character</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"\u{0410}"</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latinCapitalLetterA</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cyrillicCapitalLetterA</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"These two characters are not equivalent."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"These two characters are not equivalent."</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497" name="Shape 497"/>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Prefix and Suffix Equality  : </a:t>
            </a:r>
            <a:r>
              <a:rPr lang="en" sz="1200">
                <a:solidFill>
                  <a:srgbClr val="666666"/>
                </a:solidFill>
                <a:highlight>
                  <a:srgbClr val="FFFFFF"/>
                </a:highlight>
                <a:latin typeface="Courier New"/>
                <a:ea typeface="Courier New"/>
                <a:cs typeface="Courier New"/>
                <a:sym typeface="Courier New"/>
              </a:rPr>
              <a:t>hasPrefix(_:) hasSuffix(_:)</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romeoAndJuliet</a:t>
            </a:r>
            <a:r>
              <a:rPr lang="en" sz="1200">
                <a:solidFill>
                  <a:srgbClr val="333333"/>
                </a:solidFill>
                <a:latin typeface="Courier New"/>
                <a:ea typeface="Courier New"/>
                <a:cs typeface="Courier New"/>
                <a:sym typeface="Courier New"/>
              </a:rPr>
              <a:t> =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"Act 1 Scene 1: Verona, A public place"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"Act 1 Scene 2: Capulet's mansion"</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"Act 1 Scene 3: A room in Capulet's mansion"</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"Act 1 Scene 4: A street outside Capulet's mansion"</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"Act 1 Scene 5: The Great Hall in Capulet's mansion"</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"Act 2 Scene 1: Outside Capulet's mansion"</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"Act 2 Scene 2: Capulet's orchard"</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"Act 2 Scene 3: Outside Friar Lawrence's cell"</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"Act 2 Scene 4: A street in Verona"</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"Act 2 Scene 5: Capulet's mansion"</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"Act 2 Scene 6: Friar Lawrence's cell"</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Semicolons</a:t>
            </a:r>
            <a:endParaRPr/>
          </a:p>
        </p:txBody>
      </p:sp>
      <p:sp>
        <p:nvSpPr>
          <p:cNvPr id="123" name="Shape 123"/>
          <p:cNvSpPr txBox="1"/>
          <p:nvPr>
            <p:ph idx="1" type="body"/>
          </p:nvPr>
        </p:nvSpPr>
        <p:spPr>
          <a:xfrm>
            <a:off x="729450" y="2078875"/>
            <a:ext cx="7688700" cy="2780400"/>
          </a:xfrm>
          <a:prstGeom prst="rect">
            <a:avLst/>
          </a:prstGeom>
        </p:spPr>
        <p:txBody>
          <a:bodyPr anchorCtr="0" anchor="t" bIns="91425" lIns="91425" spcFirstLastPara="1" rIns="91425" wrap="square" tIns="91425">
            <a:noAutofit/>
          </a:bodyPr>
          <a:lstStyle/>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cat</a:t>
            </a:r>
            <a:r>
              <a:rPr lang="en" sz="1400">
                <a:solidFill>
                  <a:srgbClr val="333333"/>
                </a:solidFill>
                <a:latin typeface="Courier New"/>
                <a:ea typeface="Courier New"/>
                <a:cs typeface="Courier New"/>
                <a:sym typeface="Courier New"/>
              </a:rPr>
              <a:t> = </a:t>
            </a:r>
            <a:r>
              <a:rPr lang="en" sz="1400">
                <a:solidFill>
                  <a:srgbClr val="C41A16"/>
                </a:solidFill>
                <a:latin typeface="Courier New"/>
                <a:ea typeface="Courier New"/>
                <a:cs typeface="Courier New"/>
                <a:sym typeface="Courier New"/>
              </a:rPr>
              <a:t>"🐱"</a:t>
            </a:r>
            <a:endParaRPr sz="1400">
              <a:solidFill>
                <a:srgbClr val="C41A16"/>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C41A16"/>
              </a:buClr>
              <a:buSzPts val="1400"/>
              <a:buFont typeface="Courier New"/>
              <a:buNone/>
            </a:pPr>
            <a:r>
              <a:rPr lang="en" sz="1400">
                <a:solidFill>
                  <a:srgbClr val="3F6E74"/>
                </a:solidFill>
                <a:latin typeface="Courier New"/>
                <a:ea typeface="Courier New"/>
                <a:cs typeface="Courier New"/>
                <a:sym typeface="Courier New"/>
              </a:rPr>
              <a:t>print</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cat</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228600" lvl="0" marL="457200" marR="101600" rtl="0">
              <a:lnSpc>
                <a:spcPct val="160000"/>
              </a:lnSpc>
              <a:spcBef>
                <a:spcPts val="0"/>
              </a:spcBef>
              <a:spcAft>
                <a:spcPts val="0"/>
              </a:spcAft>
              <a:buClr>
                <a:srgbClr val="333333"/>
              </a:buClr>
              <a:buSzPts val="1400"/>
              <a:buFont typeface="Courier New"/>
              <a:buNone/>
            </a:pPr>
            <a:r>
              <a:t/>
            </a:r>
            <a:endParaRPr sz="14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AA0D91"/>
                </a:solidFill>
                <a:latin typeface="Courier New"/>
                <a:ea typeface="Courier New"/>
                <a:cs typeface="Courier New"/>
                <a:sym typeface="Courier New"/>
              </a:rPr>
              <a:t>let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cat</a:t>
            </a:r>
            <a:r>
              <a:rPr lang="en" sz="1400">
                <a:solidFill>
                  <a:srgbClr val="333333"/>
                </a:solidFill>
                <a:latin typeface="Courier New"/>
                <a:ea typeface="Courier New"/>
                <a:cs typeface="Courier New"/>
                <a:sym typeface="Courier New"/>
              </a:rPr>
              <a:t> = </a:t>
            </a:r>
            <a:r>
              <a:rPr lang="en" sz="1400">
                <a:solidFill>
                  <a:srgbClr val="C41A16"/>
                </a:solidFill>
                <a:latin typeface="Courier New"/>
                <a:ea typeface="Courier New"/>
                <a:cs typeface="Courier New"/>
                <a:sym typeface="Courier New"/>
              </a:rPr>
              <a:t>"🐱"</a:t>
            </a:r>
            <a:r>
              <a:rPr lang="en" sz="1400">
                <a:solidFill>
                  <a:srgbClr val="333333"/>
                </a:solidFill>
                <a:latin typeface="Courier New"/>
                <a:ea typeface="Courier New"/>
                <a:cs typeface="Courier New"/>
                <a:sym typeface="Courier New"/>
              </a:rPr>
              <a:t>; </a:t>
            </a:r>
            <a:r>
              <a:rPr lang="en" sz="1400">
                <a:solidFill>
                  <a:srgbClr val="3F6E74"/>
                </a:solidFill>
                <a:latin typeface="Courier New"/>
                <a:ea typeface="Courier New"/>
                <a:cs typeface="Courier New"/>
                <a:sym typeface="Courier New"/>
              </a:rPr>
              <a:t>print</a:t>
            </a:r>
            <a:r>
              <a:rPr lang="en" sz="1400">
                <a:solidFill>
                  <a:srgbClr val="333333"/>
                </a:solidFill>
                <a:latin typeface="Courier New"/>
                <a:ea typeface="Courier New"/>
                <a:cs typeface="Courier New"/>
                <a:sym typeface="Courier New"/>
              </a:rPr>
              <a:t>(</a:t>
            </a:r>
            <a:r>
              <a:rPr lang="en" sz="1400">
                <a:solidFill>
                  <a:srgbClr val="3F6E74"/>
                </a:solidFill>
                <a:latin typeface="Courier New"/>
                <a:ea typeface="Courier New"/>
                <a:cs typeface="Courier New"/>
                <a:sym typeface="Courier New"/>
              </a:rPr>
              <a:t>cat</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rPr lang="en" sz="1400">
                <a:solidFill>
                  <a:srgbClr val="007400"/>
                </a:solidFill>
                <a:latin typeface="Courier New"/>
                <a:ea typeface="Courier New"/>
                <a:cs typeface="Courier New"/>
                <a:sym typeface="Courier New"/>
              </a:rPr>
              <a:t>// Prints "🐱"</a:t>
            </a:r>
            <a:endParaRPr sz="1400">
              <a:solidFill>
                <a:srgbClr val="007400"/>
              </a:solidFill>
              <a:latin typeface="Courier New"/>
              <a:ea typeface="Courier New"/>
              <a:cs typeface="Courier New"/>
              <a:sym typeface="Courier New"/>
            </a:endParaRPr>
          </a:p>
          <a:p>
            <a:pPr indent="0" lvl="0" marL="457200" marR="101600" rtl="0">
              <a:lnSpc>
                <a:spcPct val="160000"/>
              </a:lnSpc>
              <a:spcBef>
                <a:spcPts val="0"/>
              </a:spcBef>
              <a:spcAft>
                <a:spcPts val="0"/>
              </a:spcAft>
              <a:buNone/>
            </a:pPr>
            <a:r>
              <a:t/>
            </a:r>
            <a:endParaRPr/>
          </a:p>
          <a:p>
            <a:pPr indent="0" lvl="0" marL="457200" rtl="0">
              <a:spcBef>
                <a:spcPts val="0"/>
              </a:spcBef>
              <a:spcAft>
                <a:spcPts val="1600"/>
              </a:spcAft>
              <a:buNone/>
            </a:pPr>
            <a:r>
              <a:t/>
            </a:r>
            <a:endParaRPr sz="11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503" name="Shape 503"/>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act1SceneCount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for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scene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romeoAndJuliet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scene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hasPrefix</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"Act 1 "</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act1SceneCount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"There are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act1SceneCount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scenes in Act 1"</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"There are 5 scenes in Act 1"</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Shape 5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509" name="Shape 509"/>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mansionCount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cellCount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a:t>
            </a:r>
            <a:br>
              <a:rPr lang="en" sz="1200">
                <a:solidFill>
                  <a:srgbClr val="333333"/>
                </a:solidFill>
                <a:latin typeface="Courier New"/>
                <a:ea typeface="Courier New"/>
                <a:cs typeface="Courier New"/>
                <a:sym typeface="Courier New"/>
              </a:rPr>
            </a:br>
            <a:r>
              <a:rPr lang="en" sz="1200">
                <a:solidFill>
                  <a:srgbClr val="AA0D91"/>
                </a:solidFill>
                <a:latin typeface="Courier New"/>
                <a:ea typeface="Courier New"/>
                <a:cs typeface="Courier New"/>
                <a:sym typeface="Courier New"/>
              </a:rPr>
              <a:t>for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scene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romeoAndJuliet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scene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hasSuffix</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"Capulet's mansion"</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mansionCount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 </a:t>
            </a:r>
            <a:r>
              <a:rPr lang="en" sz="1200">
                <a:solidFill>
                  <a:srgbClr val="AA0D91"/>
                </a:solidFill>
                <a:latin typeface="Courier New"/>
                <a:ea typeface="Courier New"/>
                <a:cs typeface="Courier New"/>
                <a:sym typeface="Courier New"/>
              </a:rPr>
              <a:t>else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scene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hasSuffix</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"Friar Lawrence's cell"</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cellCount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mansionCount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mansion scenes;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cellCount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cell scenes"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"6 mansion scenes; 2 cell scenes"</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13" name="Shape 513"/>
        <p:cNvGrpSpPr/>
        <p:nvPr/>
      </p:nvGrpSpPr>
      <p:grpSpPr>
        <a:xfrm>
          <a:off x="0" y="0"/>
          <a:ext cx="0" cy="0"/>
          <a:chOff x="0" y="0"/>
          <a:chExt cx="0" cy="0"/>
        </a:xfrm>
      </p:grpSpPr>
      <p:sp>
        <p:nvSpPr>
          <p:cNvPr id="514" name="Shape 5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Unicode Representations of Strings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515" name="Shape 51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A collection of UTF-8 code units (accessed with the string’s </a:t>
            </a:r>
            <a:r>
              <a:rPr lang="en">
                <a:solidFill>
                  <a:srgbClr val="666666"/>
                </a:solidFill>
              </a:rPr>
              <a:t>utf8</a:t>
            </a:r>
            <a:r>
              <a:rPr lang="en">
                <a:solidFill>
                  <a:srgbClr val="333333"/>
                </a:solidFill>
              </a:rPr>
              <a:t> property)</a:t>
            </a:r>
            <a:endParaRPr>
              <a:solidFill>
                <a:srgbClr val="333333"/>
              </a:solidFill>
            </a:endParaRPr>
          </a:p>
          <a:p>
            <a:pPr indent="-311150" lvl="0" marL="457200" rtl="0">
              <a:spcBef>
                <a:spcPts val="0"/>
              </a:spcBef>
              <a:spcAft>
                <a:spcPts val="0"/>
              </a:spcAft>
              <a:buClr>
                <a:srgbClr val="333333"/>
              </a:buClr>
              <a:buSzPts val="1300"/>
              <a:buFont typeface="Arial"/>
              <a:buChar char="●"/>
            </a:pPr>
            <a:r>
              <a:rPr lang="en">
                <a:solidFill>
                  <a:srgbClr val="333333"/>
                </a:solidFill>
              </a:rPr>
              <a:t>A collection of UTF-16 code units (accessed with the string’s </a:t>
            </a:r>
            <a:r>
              <a:rPr lang="en">
                <a:solidFill>
                  <a:srgbClr val="666666"/>
                </a:solidFill>
              </a:rPr>
              <a:t>utf16</a:t>
            </a:r>
            <a:r>
              <a:rPr lang="en">
                <a:solidFill>
                  <a:srgbClr val="333333"/>
                </a:solidFill>
              </a:rPr>
              <a:t> property)</a:t>
            </a:r>
            <a:endParaRPr>
              <a:solidFill>
                <a:srgbClr val="333333"/>
              </a:solidFill>
            </a:endParaRPr>
          </a:p>
          <a:p>
            <a:pPr indent="-311150" lvl="0" marL="457200" rtl="0">
              <a:spcBef>
                <a:spcPts val="0"/>
              </a:spcBef>
              <a:spcAft>
                <a:spcPts val="0"/>
              </a:spcAft>
              <a:buClr>
                <a:srgbClr val="333333"/>
              </a:buClr>
              <a:buSzPts val="1300"/>
              <a:buFont typeface="Arial"/>
              <a:buChar char="●"/>
            </a:pPr>
            <a:r>
              <a:rPr lang="en">
                <a:solidFill>
                  <a:srgbClr val="333333"/>
                </a:solidFill>
              </a:rPr>
              <a:t>A collection of 21-bit Unicode scalar values, equivalent to the string’s UTF-32 encoding form (accessed with the string’s </a:t>
            </a:r>
            <a:r>
              <a:rPr lang="en">
                <a:solidFill>
                  <a:srgbClr val="666666"/>
                </a:solidFill>
              </a:rPr>
              <a:t>unicodeScalars</a:t>
            </a:r>
            <a:r>
              <a:rPr lang="en">
                <a:solidFill>
                  <a:srgbClr val="333333"/>
                </a:solidFill>
              </a:rPr>
              <a:t> property)</a:t>
            </a:r>
            <a:endParaRPr>
              <a:solidFill>
                <a:srgbClr val="333333"/>
              </a:solidFill>
            </a:endParaRPr>
          </a:p>
          <a:p>
            <a:pPr indent="0" lvl="0" marL="457200" marR="101600" rtl="0">
              <a:lnSpc>
                <a:spcPct val="100000"/>
              </a:lnSpc>
              <a:spcBef>
                <a:spcPts val="11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dogString</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"Dog‼🐶"</a:t>
            </a:r>
            <a:endParaRPr sz="1200">
              <a:solidFill>
                <a:srgbClr val="C41A16"/>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C41A16"/>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200">
                <a:solidFill>
                  <a:srgbClr val="666666"/>
                </a:solidFill>
                <a:latin typeface="Courier New"/>
                <a:ea typeface="Courier New"/>
                <a:cs typeface="Courier New"/>
                <a:sym typeface="Courier New"/>
              </a:rPr>
              <a:t>D</a:t>
            </a:r>
            <a:r>
              <a:rPr lang="en" sz="1200">
                <a:solidFill>
                  <a:srgbClr val="333333"/>
                </a:solidFill>
                <a:highlight>
                  <a:srgbClr val="FFFFFF"/>
                </a:highlight>
                <a:latin typeface="Courier New"/>
                <a:ea typeface="Courier New"/>
                <a:cs typeface="Courier New"/>
                <a:sym typeface="Courier New"/>
              </a:rPr>
              <a:t>, </a:t>
            </a:r>
            <a:r>
              <a:rPr lang="en" sz="1200">
                <a:solidFill>
                  <a:srgbClr val="666666"/>
                </a:solidFill>
                <a:latin typeface="Courier New"/>
                <a:ea typeface="Courier New"/>
                <a:cs typeface="Courier New"/>
                <a:sym typeface="Courier New"/>
              </a:rPr>
              <a:t>o</a:t>
            </a:r>
            <a:r>
              <a:rPr lang="en" sz="1200">
                <a:solidFill>
                  <a:srgbClr val="333333"/>
                </a:solidFill>
                <a:highlight>
                  <a:srgbClr val="FFFFFF"/>
                </a:highlight>
                <a:latin typeface="Courier New"/>
                <a:ea typeface="Courier New"/>
                <a:cs typeface="Courier New"/>
                <a:sym typeface="Courier New"/>
              </a:rPr>
              <a:t>, </a:t>
            </a:r>
            <a:r>
              <a:rPr lang="en" sz="1200">
                <a:solidFill>
                  <a:srgbClr val="666666"/>
                </a:solidFill>
                <a:latin typeface="Courier New"/>
                <a:ea typeface="Courier New"/>
                <a:cs typeface="Courier New"/>
                <a:sym typeface="Courier New"/>
              </a:rPr>
              <a:t>g, !!(or </a:t>
            </a:r>
            <a:r>
              <a:rPr lang="en" sz="1200">
                <a:solidFill>
                  <a:srgbClr val="333333"/>
                </a:solidFill>
                <a:highlight>
                  <a:srgbClr val="FFFFFF"/>
                </a:highlight>
                <a:latin typeface="Courier New"/>
                <a:ea typeface="Courier New"/>
                <a:cs typeface="Courier New"/>
                <a:sym typeface="Courier New"/>
              </a:rPr>
              <a:t>Unicode scalar </a:t>
            </a:r>
            <a:r>
              <a:rPr lang="en" sz="1200">
                <a:solidFill>
                  <a:srgbClr val="666666"/>
                </a:solidFill>
                <a:latin typeface="Courier New"/>
                <a:ea typeface="Courier New"/>
                <a:cs typeface="Courier New"/>
                <a:sym typeface="Courier New"/>
              </a:rPr>
              <a:t>U+203C), </a:t>
            </a:r>
            <a:r>
              <a:rPr lang="en" sz="1200">
                <a:solidFill>
                  <a:srgbClr val="333333"/>
                </a:solidFill>
                <a:highlight>
                  <a:srgbClr val="FFFFFF"/>
                </a:highlight>
                <a:latin typeface="Courier New"/>
                <a:ea typeface="Courier New"/>
                <a:cs typeface="Courier New"/>
                <a:sym typeface="Courier New"/>
              </a:rPr>
              <a:t>🐶(or Unicode scalar </a:t>
            </a:r>
            <a:r>
              <a:rPr lang="en" sz="1200">
                <a:solidFill>
                  <a:srgbClr val="666666"/>
                </a:solidFill>
                <a:latin typeface="Courier New"/>
                <a:ea typeface="Courier New"/>
                <a:cs typeface="Courier New"/>
                <a:sym typeface="Courier New"/>
              </a:rPr>
              <a:t>U+1F436)</a:t>
            </a:r>
            <a:endParaRPr sz="1200">
              <a:solidFill>
                <a:srgbClr val="C41A16"/>
              </a:solidFill>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19" name="Shape 519"/>
        <p:cNvGrpSpPr/>
        <p:nvPr/>
      </p:nvGrpSpPr>
      <p:grpSpPr>
        <a:xfrm>
          <a:off x="0" y="0"/>
          <a:ext cx="0" cy="0"/>
          <a:chOff x="0" y="0"/>
          <a:chExt cx="0" cy="0"/>
        </a:xfrm>
      </p:grpSpPr>
      <p:sp>
        <p:nvSpPr>
          <p:cNvPr id="520" name="Shape 5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521" name="Shape 52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UTF-8 Representation</a:t>
            </a:r>
            <a:endParaRPr>
              <a:solidFill>
                <a:srgbClr val="333333"/>
              </a:solidFill>
            </a:endParaRPr>
          </a:p>
          <a:p>
            <a:pPr indent="0" lvl="0" marL="457200" marR="101600" rtl="0">
              <a:lnSpc>
                <a:spcPct val="100000"/>
              </a:lnSpc>
              <a:spcBef>
                <a:spcPts val="700"/>
              </a:spcBef>
              <a:spcAft>
                <a:spcPts val="0"/>
              </a:spcAft>
              <a:buNone/>
            </a:pPr>
            <a:r>
              <a:t/>
            </a:r>
            <a:endParaRPr sz="12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for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codeUnit</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dogString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utf8</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codeUnit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terminator</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"68 111 103 226 128 188 240 159 144 182 "</a:t>
            </a:r>
            <a:endParaRPr sz="1200">
              <a:solidFill>
                <a:srgbClr val="C41A16"/>
              </a:solidFill>
              <a:latin typeface="Courier New"/>
              <a:ea typeface="Courier New"/>
              <a:cs typeface="Courier New"/>
              <a:sym typeface="Courier New"/>
            </a:endParaRPr>
          </a:p>
        </p:txBody>
      </p:sp>
      <p:pic>
        <p:nvPicPr>
          <p:cNvPr id="522" name="Shape 522"/>
          <p:cNvPicPr preferRelativeResize="0"/>
          <p:nvPr/>
        </p:nvPicPr>
        <p:blipFill>
          <a:blip r:embed="rId3">
            <a:alphaModFix/>
          </a:blip>
          <a:stretch>
            <a:fillRect/>
          </a:stretch>
        </p:blipFill>
        <p:spPr>
          <a:xfrm>
            <a:off x="5062625" y="2078875"/>
            <a:ext cx="3562000" cy="1711851"/>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26" name="Shape 526"/>
        <p:cNvGrpSpPr/>
        <p:nvPr/>
      </p:nvGrpSpPr>
      <p:grpSpPr>
        <a:xfrm>
          <a:off x="0" y="0"/>
          <a:ext cx="0" cy="0"/>
          <a:chOff x="0" y="0"/>
          <a:chExt cx="0" cy="0"/>
        </a:xfrm>
      </p:grpSpPr>
      <p:sp>
        <p:nvSpPr>
          <p:cNvPr id="527" name="Shape 5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528" name="Shape 52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UTF-16 Representation</a:t>
            </a:r>
            <a:endParaRPr>
              <a:solidFill>
                <a:srgbClr val="333333"/>
              </a:solidFill>
            </a:endParaRPr>
          </a:p>
          <a:p>
            <a:pPr indent="0" lvl="0" marL="457200" marR="101600" rtl="0">
              <a:lnSpc>
                <a:spcPct val="100000"/>
              </a:lnSpc>
              <a:spcBef>
                <a:spcPts val="700"/>
              </a:spcBef>
              <a:spcAft>
                <a:spcPts val="0"/>
              </a:spcAft>
              <a:buNone/>
            </a:pPr>
            <a:r>
              <a:t/>
            </a:r>
            <a:endParaRPr sz="12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for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codeUnit</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dogString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utf16</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codeUnit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terminator</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"68 111 103 8252 55357 56374 "</a:t>
            </a:r>
            <a:endParaRPr sz="1200">
              <a:solidFill>
                <a:srgbClr val="C41A16"/>
              </a:solidFill>
              <a:latin typeface="Courier New"/>
              <a:ea typeface="Courier New"/>
              <a:cs typeface="Courier New"/>
              <a:sym typeface="Courier New"/>
            </a:endParaRPr>
          </a:p>
        </p:txBody>
      </p:sp>
      <p:pic>
        <p:nvPicPr>
          <p:cNvPr id="529" name="Shape 529"/>
          <p:cNvPicPr preferRelativeResize="0"/>
          <p:nvPr/>
        </p:nvPicPr>
        <p:blipFill>
          <a:blip r:embed="rId3">
            <a:alphaModFix/>
          </a:blip>
          <a:stretch>
            <a:fillRect/>
          </a:stretch>
        </p:blipFill>
        <p:spPr>
          <a:xfrm>
            <a:off x="5108500" y="2135050"/>
            <a:ext cx="3442449" cy="1652668"/>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33" name="Shape 533"/>
        <p:cNvGrpSpPr/>
        <p:nvPr/>
      </p:nvGrpSpPr>
      <p:grpSpPr>
        <a:xfrm>
          <a:off x="0" y="0"/>
          <a:ext cx="0" cy="0"/>
          <a:chOff x="0" y="0"/>
          <a:chExt cx="0" cy="0"/>
        </a:xfrm>
      </p:grpSpPr>
      <p:sp>
        <p:nvSpPr>
          <p:cNvPr id="534" name="Shape 5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535" name="Shape 53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Unicode Scalar Representation</a:t>
            </a:r>
            <a:endParaRPr>
              <a:solidFill>
                <a:srgbClr val="333333"/>
              </a:solidFill>
            </a:endParaRPr>
          </a:p>
          <a:p>
            <a:pPr indent="0" lvl="0" marL="457200" marR="101600" rtl="0">
              <a:lnSpc>
                <a:spcPct val="100000"/>
              </a:lnSpc>
              <a:spcBef>
                <a:spcPts val="700"/>
              </a:spcBef>
              <a:spcAft>
                <a:spcPts val="0"/>
              </a:spcAft>
              <a:buNone/>
            </a:pPr>
            <a:r>
              <a:rPr lang="en" sz="1200">
                <a:solidFill>
                  <a:srgbClr val="AA0D91"/>
                </a:solidFill>
                <a:latin typeface="Courier New"/>
                <a:ea typeface="Courier New"/>
                <a:cs typeface="Courier New"/>
                <a:sym typeface="Courier New"/>
              </a:rPr>
              <a:t>for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scalar</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dogString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unicodeScalars</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scalar</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value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terminator</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"68 111 103 8252 128054</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for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scalar</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dogString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unicodeScalars</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scalar</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D</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o</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g</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a:t>
            </a:r>
            <a:endParaRPr sz="1200">
              <a:solidFill>
                <a:srgbClr val="007400"/>
              </a:solidFill>
              <a:latin typeface="Courier New"/>
              <a:ea typeface="Courier New"/>
              <a:cs typeface="Courier New"/>
              <a:sym typeface="Courier New"/>
            </a:endParaRPr>
          </a:p>
        </p:txBody>
      </p:sp>
      <p:pic>
        <p:nvPicPr>
          <p:cNvPr id="536" name="Shape 536"/>
          <p:cNvPicPr preferRelativeResize="0"/>
          <p:nvPr/>
        </p:nvPicPr>
        <p:blipFill>
          <a:blip r:embed="rId3">
            <a:alphaModFix/>
          </a:blip>
          <a:stretch>
            <a:fillRect/>
          </a:stretch>
        </p:blipFill>
        <p:spPr>
          <a:xfrm>
            <a:off x="5202450" y="2201150"/>
            <a:ext cx="3442449" cy="1652664"/>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Shape 54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u="sng">
                <a:solidFill>
                  <a:schemeClr val="hlink"/>
                </a:solidFill>
                <a:hlinkClick action="ppaction://hlinksldjump" r:id="rId3"/>
              </a:rPr>
              <a:t>Mutability of Collections</a:t>
            </a:r>
            <a:endParaRPr/>
          </a:p>
          <a:p>
            <a:pPr indent="0" lvl="0" marL="0" rtl="0">
              <a:lnSpc>
                <a:spcPct val="100000"/>
              </a:lnSpc>
              <a:spcBef>
                <a:spcPts val="0"/>
              </a:spcBef>
              <a:spcAft>
                <a:spcPts val="0"/>
              </a:spcAft>
              <a:buNone/>
            </a:pPr>
            <a:r>
              <a:rPr lang="en" u="sng">
                <a:solidFill>
                  <a:schemeClr val="hlink"/>
                </a:solidFill>
                <a:hlinkClick action="ppaction://hlinksldjump" r:id="rId4"/>
              </a:rPr>
              <a:t>Arrays</a:t>
            </a:r>
            <a:endParaRPr/>
          </a:p>
          <a:p>
            <a:pPr indent="0" lvl="0" marL="0" rtl="0">
              <a:lnSpc>
                <a:spcPct val="100000"/>
              </a:lnSpc>
              <a:spcBef>
                <a:spcPts val="0"/>
              </a:spcBef>
              <a:spcAft>
                <a:spcPts val="0"/>
              </a:spcAft>
              <a:buNone/>
            </a:pPr>
            <a:r>
              <a:rPr lang="en" u="sng">
                <a:solidFill>
                  <a:schemeClr val="hlink"/>
                </a:solidFill>
                <a:hlinkClick action="ppaction://hlinksldjump" r:id="rId5"/>
              </a:rPr>
              <a:t>Sets</a:t>
            </a:r>
            <a:endParaRPr/>
          </a:p>
          <a:p>
            <a:pPr indent="0" lvl="0" marL="0" rtl="0">
              <a:lnSpc>
                <a:spcPct val="100000"/>
              </a:lnSpc>
              <a:spcBef>
                <a:spcPts val="0"/>
              </a:spcBef>
              <a:spcAft>
                <a:spcPts val="0"/>
              </a:spcAft>
              <a:buNone/>
            </a:pPr>
            <a:r>
              <a:rPr lang="en" u="sng">
                <a:solidFill>
                  <a:schemeClr val="hlink"/>
                </a:solidFill>
                <a:hlinkClick action="ppaction://hlinksldjump" r:id="rId6"/>
              </a:rPr>
              <a:t>Performing Set Operations</a:t>
            </a:r>
            <a:endParaRPr/>
          </a:p>
          <a:p>
            <a:pPr indent="0" lvl="0" marL="0" rtl="0">
              <a:lnSpc>
                <a:spcPct val="100000"/>
              </a:lnSpc>
              <a:spcBef>
                <a:spcPts val="0"/>
              </a:spcBef>
              <a:spcAft>
                <a:spcPts val="0"/>
              </a:spcAft>
              <a:buNone/>
            </a:pPr>
            <a:r>
              <a:rPr lang="en" u="sng">
                <a:solidFill>
                  <a:schemeClr val="hlink"/>
                </a:solidFill>
                <a:hlinkClick action="ppaction://hlinksldjump" r:id="rId7"/>
              </a:rPr>
              <a:t>Dictionaries</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
        <p:nvSpPr>
          <p:cNvPr id="542" name="Shape 542"/>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Collection</a:t>
            </a:r>
            <a:r>
              <a:rPr lang="en"/>
              <a:t> Types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Shape 5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548" name="Shape 548"/>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700"/>
              </a:spcAft>
              <a:buNone/>
            </a:pPr>
            <a:r>
              <a:t/>
            </a:r>
            <a:endParaRPr>
              <a:solidFill>
                <a:srgbClr val="007400"/>
              </a:solidFill>
            </a:endParaRPr>
          </a:p>
        </p:txBody>
      </p:sp>
      <p:pic>
        <p:nvPicPr>
          <p:cNvPr id="549" name="Shape 549"/>
          <p:cNvPicPr preferRelativeResize="0"/>
          <p:nvPr/>
        </p:nvPicPr>
        <p:blipFill>
          <a:blip r:embed="rId3">
            <a:alphaModFix/>
          </a:blip>
          <a:stretch>
            <a:fillRect/>
          </a:stretch>
        </p:blipFill>
        <p:spPr>
          <a:xfrm>
            <a:off x="729450" y="2078875"/>
            <a:ext cx="7688699" cy="2725473"/>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Shape 5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Mutability of Collections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555" name="Shape 55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an </a:t>
            </a:r>
            <a:r>
              <a:rPr b="1" lang="en">
                <a:solidFill>
                  <a:srgbClr val="333333"/>
                </a:solidFill>
                <a:highlight>
                  <a:srgbClr val="FFFFFF"/>
                </a:highlight>
              </a:rPr>
              <a:t>array</a:t>
            </a:r>
            <a:r>
              <a:rPr lang="en">
                <a:solidFill>
                  <a:srgbClr val="333333"/>
                </a:solidFill>
                <a:highlight>
                  <a:srgbClr val="FFFFFF"/>
                </a:highlight>
              </a:rPr>
              <a:t>, a </a:t>
            </a:r>
            <a:r>
              <a:rPr b="1" lang="en">
                <a:solidFill>
                  <a:srgbClr val="333333"/>
                </a:solidFill>
                <a:highlight>
                  <a:srgbClr val="FFFFFF"/>
                </a:highlight>
              </a:rPr>
              <a:t>set</a:t>
            </a:r>
            <a:r>
              <a:rPr lang="en">
                <a:solidFill>
                  <a:srgbClr val="333333"/>
                </a:solidFill>
                <a:highlight>
                  <a:srgbClr val="FFFFFF"/>
                </a:highlight>
              </a:rPr>
              <a:t>, or a </a:t>
            </a:r>
            <a:r>
              <a:rPr b="1" lang="en">
                <a:solidFill>
                  <a:srgbClr val="333333"/>
                </a:solidFill>
                <a:highlight>
                  <a:srgbClr val="FFFFFF"/>
                </a:highlight>
              </a:rPr>
              <a:t>dictionary</a:t>
            </a:r>
            <a:r>
              <a:rPr lang="en">
                <a:solidFill>
                  <a:srgbClr val="333333"/>
                </a:solidFill>
                <a:highlight>
                  <a:srgbClr val="FFFFFF"/>
                </a:highlight>
              </a:rPr>
              <a:t>, and assign it to a variable, the collection that is created will be </a:t>
            </a:r>
            <a:r>
              <a:rPr i="1" lang="en">
                <a:solidFill>
                  <a:srgbClr val="333333"/>
                </a:solidFill>
              </a:rPr>
              <a:t>mutable</a:t>
            </a:r>
            <a:endParaRPr i="1">
              <a:solidFill>
                <a:srgbClr val="333333"/>
              </a:solidFill>
            </a:endParaRPr>
          </a:p>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an </a:t>
            </a:r>
            <a:r>
              <a:rPr b="1" lang="en">
                <a:solidFill>
                  <a:srgbClr val="333333"/>
                </a:solidFill>
                <a:highlight>
                  <a:srgbClr val="FFFFFF"/>
                </a:highlight>
              </a:rPr>
              <a:t>array</a:t>
            </a:r>
            <a:r>
              <a:rPr lang="en">
                <a:solidFill>
                  <a:srgbClr val="333333"/>
                </a:solidFill>
                <a:highlight>
                  <a:srgbClr val="FFFFFF"/>
                </a:highlight>
              </a:rPr>
              <a:t>, a </a:t>
            </a:r>
            <a:r>
              <a:rPr b="1" lang="en">
                <a:solidFill>
                  <a:srgbClr val="333333"/>
                </a:solidFill>
                <a:highlight>
                  <a:srgbClr val="FFFFFF"/>
                </a:highlight>
              </a:rPr>
              <a:t>set</a:t>
            </a:r>
            <a:r>
              <a:rPr lang="en">
                <a:solidFill>
                  <a:srgbClr val="333333"/>
                </a:solidFill>
                <a:highlight>
                  <a:srgbClr val="FFFFFF"/>
                </a:highlight>
              </a:rPr>
              <a:t>, or a </a:t>
            </a:r>
            <a:r>
              <a:rPr b="1" lang="en">
                <a:solidFill>
                  <a:srgbClr val="333333"/>
                </a:solidFill>
                <a:highlight>
                  <a:srgbClr val="FFFFFF"/>
                </a:highlight>
              </a:rPr>
              <a:t>dictionary</a:t>
            </a:r>
            <a:r>
              <a:rPr lang="en">
                <a:solidFill>
                  <a:srgbClr val="333333"/>
                </a:solidFill>
                <a:highlight>
                  <a:srgbClr val="FFFFFF"/>
                </a:highlight>
              </a:rPr>
              <a:t>, and assign it to a constant, the collection that is created will be </a:t>
            </a:r>
            <a:r>
              <a:rPr i="1" lang="en">
                <a:solidFill>
                  <a:srgbClr val="333333"/>
                </a:solidFill>
              </a:rPr>
              <a:t>immutable</a:t>
            </a:r>
            <a:endParaRPr i="1">
              <a:solidFill>
                <a:srgbClr val="333333"/>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Shape 5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Arrays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561" name="Shape 56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An </a:t>
            </a:r>
            <a:r>
              <a:rPr i="1" lang="en">
                <a:solidFill>
                  <a:srgbClr val="333333"/>
                </a:solidFill>
              </a:rPr>
              <a:t>array</a:t>
            </a:r>
            <a:r>
              <a:rPr lang="en">
                <a:solidFill>
                  <a:srgbClr val="333333"/>
                </a:solidFill>
                <a:highlight>
                  <a:srgbClr val="FFFFFF"/>
                </a:highlight>
              </a:rPr>
              <a:t> stores values of the same type in an ordered list.</a:t>
            </a:r>
            <a:endParaRPr>
              <a:solidFill>
                <a:srgbClr val="333333"/>
              </a:solidFill>
              <a:highlight>
                <a:srgbClr val="FFFFFF"/>
              </a:highlight>
            </a:endParaRPr>
          </a:p>
          <a:p>
            <a:pPr indent="-298450" lvl="1" marL="914400" rtl="0">
              <a:lnSpc>
                <a:spcPct val="100000"/>
              </a:lnSpc>
              <a:spcBef>
                <a:spcPts val="0"/>
              </a:spcBef>
              <a:spcAft>
                <a:spcPts val="0"/>
              </a:spcAft>
              <a:buClr>
                <a:srgbClr val="333333"/>
              </a:buClr>
              <a:buSzPts val="1100"/>
              <a:buChar char="○"/>
            </a:pPr>
            <a:r>
              <a:rPr lang="en" sz="1100">
                <a:solidFill>
                  <a:srgbClr val="666666"/>
                </a:solidFill>
                <a:highlight>
                  <a:schemeClr val="lt1"/>
                </a:highlight>
              </a:rPr>
              <a:t>Array&lt;Element&gt;</a:t>
            </a:r>
            <a:endParaRPr>
              <a:solidFill>
                <a:srgbClr val="333333"/>
              </a:solidFill>
              <a:highlight>
                <a:srgbClr val="FFFFFF"/>
              </a:highlight>
            </a:endParaRPr>
          </a:p>
          <a:p>
            <a:pPr indent="-311150" lvl="0" marL="457200" rtl="0">
              <a:lnSpc>
                <a:spcPct val="100000"/>
              </a:lnSpc>
              <a:spcBef>
                <a:spcPts val="0"/>
              </a:spcBef>
              <a:spcAft>
                <a:spcPts val="0"/>
              </a:spcAft>
              <a:buClr>
                <a:srgbClr val="333333"/>
              </a:buClr>
              <a:buSzPts val="1300"/>
              <a:buChar char="●"/>
            </a:pPr>
            <a:r>
              <a:rPr lang="en">
                <a:solidFill>
                  <a:srgbClr val="333333"/>
                </a:solidFill>
              </a:rPr>
              <a:t>Array Type Shorthand Syntax</a:t>
            </a:r>
            <a:endParaRPr>
              <a:solidFill>
                <a:srgbClr val="666666"/>
              </a:solidFill>
              <a:highlight>
                <a:srgbClr val="FFFFFF"/>
              </a:highlight>
            </a:endParaRPr>
          </a:p>
          <a:p>
            <a:pPr indent="-298450" lvl="1" marL="914400" rtl="0">
              <a:lnSpc>
                <a:spcPct val="100000"/>
              </a:lnSpc>
              <a:spcBef>
                <a:spcPts val="0"/>
              </a:spcBef>
              <a:spcAft>
                <a:spcPts val="0"/>
              </a:spcAft>
              <a:buClr>
                <a:srgbClr val="666666"/>
              </a:buClr>
              <a:buSzPts val="1100"/>
              <a:buChar char="○"/>
            </a:pPr>
            <a:r>
              <a:rPr lang="en">
                <a:solidFill>
                  <a:srgbClr val="666666"/>
                </a:solidFill>
                <a:highlight>
                  <a:srgbClr val="FFFFFF"/>
                </a:highlight>
              </a:rPr>
              <a:t>[Element]</a:t>
            </a:r>
            <a:endParaRPr>
              <a:solidFill>
                <a:srgbClr val="666666"/>
              </a:solidFill>
              <a:highlight>
                <a:srgbClr val="FFFFFF"/>
              </a:highlight>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Integers</a:t>
            </a:r>
            <a:endParaRPr/>
          </a:p>
        </p:txBody>
      </p:sp>
      <p:sp>
        <p:nvSpPr>
          <p:cNvPr id="129" name="Shape 129"/>
          <p:cNvSpPr txBox="1"/>
          <p:nvPr>
            <p:ph idx="1" type="body"/>
          </p:nvPr>
        </p:nvSpPr>
        <p:spPr>
          <a:xfrm>
            <a:off x="729450" y="2078875"/>
            <a:ext cx="7688700" cy="2780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solidFill>
                  <a:srgbClr val="333333"/>
                </a:solidFill>
                <a:highlight>
                  <a:srgbClr val="FFFFFF"/>
                </a:highlight>
              </a:rPr>
              <a:t>On a 32-bit platform, </a:t>
            </a:r>
            <a:r>
              <a:rPr lang="en">
                <a:solidFill>
                  <a:srgbClr val="666666"/>
                </a:solidFill>
              </a:rPr>
              <a:t>Int</a:t>
            </a:r>
            <a:r>
              <a:rPr lang="en">
                <a:solidFill>
                  <a:srgbClr val="333333"/>
                </a:solidFill>
                <a:highlight>
                  <a:srgbClr val="FFFFFF"/>
                </a:highlight>
              </a:rPr>
              <a:t> is the same size as </a:t>
            </a:r>
            <a:r>
              <a:rPr lang="en">
                <a:solidFill>
                  <a:srgbClr val="666666"/>
                </a:solidFill>
              </a:rPr>
              <a:t>Int32</a:t>
            </a:r>
            <a:endParaRPr>
              <a:solidFill>
                <a:srgbClr val="666666"/>
              </a:solidFill>
            </a:endParaRPr>
          </a:p>
          <a:p>
            <a:pPr indent="-311150" lvl="0" marL="457200" rtl="0">
              <a:spcBef>
                <a:spcPts val="0"/>
              </a:spcBef>
              <a:spcAft>
                <a:spcPts val="0"/>
              </a:spcAft>
              <a:buClr>
                <a:srgbClr val="666666"/>
              </a:buClr>
              <a:buSzPts val="1300"/>
              <a:buChar char="●"/>
            </a:pPr>
            <a:r>
              <a:rPr lang="en">
                <a:solidFill>
                  <a:srgbClr val="333333"/>
                </a:solidFill>
                <a:highlight>
                  <a:srgbClr val="FFFFFF"/>
                </a:highlight>
              </a:rPr>
              <a:t>On a 32-bit platform, </a:t>
            </a:r>
            <a:r>
              <a:rPr lang="en">
                <a:solidFill>
                  <a:srgbClr val="666666"/>
                </a:solidFill>
              </a:rPr>
              <a:t>UInt</a:t>
            </a:r>
            <a:r>
              <a:rPr lang="en">
                <a:solidFill>
                  <a:srgbClr val="333333"/>
                </a:solidFill>
                <a:highlight>
                  <a:srgbClr val="FFFFFF"/>
                </a:highlight>
              </a:rPr>
              <a:t> is the same size as </a:t>
            </a:r>
            <a:r>
              <a:rPr lang="en">
                <a:solidFill>
                  <a:srgbClr val="666666"/>
                </a:solidFill>
              </a:rPr>
              <a:t>UInt32</a:t>
            </a:r>
            <a:endParaRPr>
              <a:solidFill>
                <a:srgbClr val="666666"/>
              </a:solidFill>
            </a:endParaRPr>
          </a:p>
          <a:p>
            <a:pPr indent="-311150" lvl="0" marL="457200" rtl="0">
              <a:spcBef>
                <a:spcPts val="0"/>
              </a:spcBef>
              <a:spcAft>
                <a:spcPts val="0"/>
              </a:spcAft>
              <a:buClr>
                <a:srgbClr val="666666"/>
              </a:buClr>
              <a:buSzPts val="1300"/>
              <a:buChar char="●"/>
            </a:pPr>
            <a:r>
              <a:rPr lang="en">
                <a:solidFill>
                  <a:srgbClr val="333333"/>
                </a:solidFill>
                <a:highlight>
                  <a:srgbClr val="FFFFFF"/>
                </a:highlight>
              </a:rPr>
              <a:t>On a 64-bit platform, </a:t>
            </a:r>
            <a:r>
              <a:rPr lang="en">
                <a:solidFill>
                  <a:srgbClr val="666666"/>
                </a:solidFill>
              </a:rPr>
              <a:t>Int</a:t>
            </a:r>
            <a:r>
              <a:rPr lang="en">
                <a:solidFill>
                  <a:srgbClr val="333333"/>
                </a:solidFill>
                <a:highlight>
                  <a:srgbClr val="FFFFFF"/>
                </a:highlight>
              </a:rPr>
              <a:t> is the same size as </a:t>
            </a:r>
            <a:r>
              <a:rPr lang="en">
                <a:solidFill>
                  <a:srgbClr val="666666"/>
                </a:solidFill>
              </a:rPr>
              <a:t>Int64</a:t>
            </a:r>
            <a:endParaRPr>
              <a:solidFill>
                <a:srgbClr val="666666"/>
              </a:solidFill>
            </a:endParaRPr>
          </a:p>
          <a:p>
            <a:pPr indent="-311150" lvl="0" marL="457200" rtl="0">
              <a:spcBef>
                <a:spcPts val="0"/>
              </a:spcBef>
              <a:spcAft>
                <a:spcPts val="0"/>
              </a:spcAft>
              <a:buClr>
                <a:srgbClr val="666666"/>
              </a:buClr>
              <a:buSzPts val="1300"/>
              <a:buChar char="●"/>
            </a:pPr>
            <a:r>
              <a:rPr lang="en">
                <a:solidFill>
                  <a:srgbClr val="333333"/>
                </a:solidFill>
                <a:highlight>
                  <a:srgbClr val="FFFFFF"/>
                </a:highlight>
              </a:rPr>
              <a:t>On a 64-bit platform, </a:t>
            </a:r>
            <a:r>
              <a:rPr lang="en">
                <a:solidFill>
                  <a:srgbClr val="666666"/>
                </a:solidFill>
              </a:rPr>
              <a:t>UInt</a:t>
            </a:r>
            <a:r>
              <a:rPr lang="en">
                <a:solidFill>
                  <a:srgbClr val="333333"/>
                </a:solidFill>
                <a:highlight>
                  <a:srgbClr val="FFFFFF"/>
                </a:highlight>
              </a:rPr>
              <a:t> is the same size as </a:t>
            </a:r>
            <a:r>
              <a:rPr lang="en">
                <a:solidFill>
                  <a:srgbClr val="666666"/>
                </a:solidFill>
              </a:rPr>
              <a:t>UInt64</a:t>
            </a:r>
            <a:endParaRPr>
              <a:solidFill>
                <a:srgbClr val="666666"/>
              </a:solidFill>
            </a:endParaRPr>
          </a:p>
          <a:p>
            <a:pPr indent="0" lvl="0" marL="457200" rtl="0">
              <a:spcBef>
                <a:spcPts val="1600"/>
              </a:spcBef>
              <a:spcAft>
                <a:spcPts val="1600"/>
              </a:spcAft>
              <a:buNone/>
            </a:pPr>
            <a:r>
              <a:t/>
            </a:r>
            <a:endParaRPr sz="11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Shape 5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567" name="Shape 567"/>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Creating an Empty Array</a:t>
            </a:r>
            <a:endParaRPr>
              <a:solidFill>
                <a:srgbClr val="333333"/>
              </a:solidFill>
            </a:endParaRPr>
          </a:p>
          <a:p>
            <a:pPr indent="0" lvl="0" marL="457200" marR="101600" rtl="0">
              <a:lnSpc>
                <a:spcPct val="100000"/>
              </a:lnSpc>
              <a:spcBef>
                <a:spcPts val="800"/>
              </a:spcBef>
              <a:spcAft>
                <a:spcPts val="0"/>
              </a:spcAft>
              <a:buClr>
                <a:srgbClr val="000000"/>
              </a:buClr>
              <a:buSzPts val="1100"/>
              <a:buFont typeface="Arial"/>
              <a:buNone/>
            </a:pP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someInts</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Int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"someInts is of type [Int] with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someInts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count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items."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"someInts is of type [Int] with 0 items."</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Clr>
                <a:srgbClr val="000000"/>
              </a:buClr>
              <a:buSzPts val="1100"/>
              <a:buFont typeface="Arial"/>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800"/>
              </a:spcBef>
              <a:spcAft>
                <a:spcPts val="0"/>
              </a:spcAft>
              <a:buClr>
                <a:srgbClr val="333333"/>
              </a:buClr>
              <a:buSzPts val="1200"/>
              <a:buFont typeface="Courier New"/>
              <a:buNone/>
            </a:pPr>
            <a:r>
              <a:rPr lang="en" sz="1200">
                <a:solidFill>
                  <a:srgbClr val="3F6E74"/>
                </a:solidFill>
                <a:highlight>
                  <a:schemeClr val="lt1"/>
                </a:highlight>
                <a:latin typeface="Courier New"/>
                <a:ea typeface="Courier New"/>
                <a:cs typeface="Courier New"/>
                <a:sym typeface="Courier New"/>
              </a:rPr>
              <a:t>someInts</a:t>
            </a:r>
            <a:r>
              <a:rPr lang="en" sz="1200">
                <a:solidFill>
                  <a:srgbClr val="333333"/>
                </a:solidFill>
                <a:highlight>
                  <a:schemeClr val="lt1"/>
                </a:highlight>
                <a:latin typeface="Courier New"/>
                <a:ea typeface="Courier New"/>
                <a:cs typeface="Courier New"/>
                <a:sym typeface="Courier New"/>
              </a:rPr>
              <a:t>.</a:t>
            </a:r>
            <a:r>
              <a:rPr lang="en" sz="1200">
                <a:solidFill>
                  <a:srgbClr val="3F6E74"/>
                </a:solidFill>
                <a:highlight>
                  <a:schemeClr val="lt1"/>
                </a:highlight>
                <a:latin typeface="Courier New"/>
                <a:ea typeface="Courier New"/>
                <a:cs typeface="Courier New"/>
                <a:sym typeface="Courier New"/>
              </a:rPr>
              <a:t>append</a:t>
            </a:r>
            <a:r>
              <a:rPr lang="en" sz="1200">
                <a:solidFill>
                  <a:srgbClr val="333333"/>
                </a:solidFill>
                <a:highlight>
                  <a:schemeClr val="lt1"/>
                </a:highlight>
                <a:latin typeface="Courier New"/>
                <a:ea typeface="Courier New"/>
                <a:cs typeface="Courier New"/>
                <a:sym typeface="Courier New"/>
              </a:rPr>
              <a:t>(</a:t>
            </a:r>
            <a:r>
              <a:rPr lang="en" sz="1200">
                <a:solidFill>
                  <a:srgbClr val="1C00CF"/>
                </a:solidFill>
                <a:highlight>
                  <a:schemeClr val="lt1"/>
                </a:highlight>
                <a:latin typeface="Courier New"/>
                <a:ea typeface="Courier New"/>
                <a:cs typeface="Courier New"/>
                <a:sym typeface="Courier New"/>
              </a:rPr>
              <a:t>3</a:t>
            </a:r>
            <a:r>
              <a:rPr lang="en" sz="1200">
                <a:solidFill>
                  <a:srgbClr val="333333"/>
                </a:solidFill>
                <a:highlight>
                  <a:schemeClr val="lt1"/>
                </a:highlight>
                <a:latin typeface="Courier New"/>
                <a:ea typeface="Courier New"/>
                <a:cs typeface="Courier New"/>
                <a:sym typeface="Courier New"/>
              </a:rPr>
              <a:t>)</a:t>
            </a:r>
            <a:br>
              <a:rPr lang="en" sz="1200">
                <a:solidFill>
                  <a:srgbClr val="333333"/>
                </a:solidFill>
                <a:highlight>
                  <a:schemeClr val="lt1"/>
                </a:highlight>
                <a:latin typeface="Courier New"/>
                <a:ea typeface="Courier New"/>
                <a:cs typeface="Courier New"/>
                <a:sym typeface="Courier New"/>
              </a:rPr>
            </a:br>
            <a:r>
              <a:rPr lang="en" sz="1200">
                <a:solidFill>
                  <a:srgbClr val="007400"/>
                </a:solidFill>
                <a:highlight>
                  <a:schemeClr val="lt1"/>
                </a:highlight>
                <a:latin typeface="Courier New"/>
                <a:ea typeface="Courier New"/>
                <a:cs typeface="Courier New"/>
                <a:sym typeface="Courier New"/>
              </a:rPr>
              <a:t>// someInts now contains 1 value of type Int</a:t>
            </a:r>
            <a:br>
              <a:rPr lang="en" sz="1200">
                <a:solidFill>
                  <a:srgbClr val="333333"/>
                </a:solidFill>
                <a:highlight>
                  <a:schemeClr val="lt1"/>
                </a:highlight>
                <a:latin typeface="Courier New"/>
                <a:ea typeface="Courier New"/>
                <a:cs typeface="Courier New"/>
                <a:sym typeface="Courier New"/>
              </a:rPr>
            </a:br>
            <a:r>
              <a:rPr lang="en" sz="1200">
                <a:solidFill>
                  <a:srgbClr val="3F6E74"/>
                </a:solidFill>
                <a:highlight>
                  <a:schemeClr val="lt1"/>
                </a:highlight>
                <a:latin typeface="Courier New"/>
                <a:ea typeface="Courier New"/>
                <a:cs typeface="Courier New"/>
                <a:sym typeface="Courier New"/>
              </a:rPr>
              <a:t>someInts</a:t>
            </a:r>
            <a:r>
              <a:rPr lang="en" sz="1200">
                <a:solidFill>
                  <a:srgbClr val="333333"/>
                </a:solidFill>
                <a:highlight>
                  <a:schemeClr val="lt1"/>
                </a:highlight>
                <a:latin typeface="Courier New"/>
                <a:ea typeface="Courier New"/>
                <a:cs typeface="Courier New"/>
                <a:sym typeface="Courier New"/>
              </a:rPr>
              <a:t> = []</a:t>
            </a:r>
            <a:br>
              <a:rPr lang="en" sz="1200">
                <a:solidFill>
                  <a:srgbClr val="333333"/>
                </a:solidFill>
                <a:highlight>
                  <a:schemeClr val="lt1"/>
                </a:highlight>
                <a:latin typeface="Courier New"/>
                <a:ea typeface="Courier New"/>
                <a:cs typeface="Courier New"/>
                <a:sym typeface="Courier New"/>
              </a:rPr>
            </a:br>
            <a:r>
              <a:rPr lang="en" sz="1200">
                <a:solidFill>
                  <a:srgbClr val="007400"/>
                </a:solidFill>
                <a:highlight>
                  <a:schemeClr val="lt1"/>
                </a:highlight>
                <a:latin typeface="Courier New"/>
                <a:ea typeface="Courier New"/>
                <a:cs typeface="Courier New"/>
                <a:sym typeface="Courier New"/>
              </a:rPr>
              <a:t>// someInts is now an empty array, but is still of type [Int]</a:t>
            </a:r>
            <a:endParaRPr>
              <a:solidFill>
                <a:srgbClr val="333333"/>
              </a:solidFill>
            </a:endParaRPr>
          </a:p>
          <a:p>
            <a:pPr indent="0" lvl="0" marL="0" marR="101600" rtl="0">
              <a:lnSpc>
                <a:spcPct val="100000"/>
              </a:lnSpc>
              <a:spcBef>
                <a:spcPts val="1600"/>
              </a:spcBef>
              <a:spcAft>
                <a:spcPts val="0"/>
              </a:spcAft>
              <a:buNone/>
            </a:pPr>
            <a:r>
              <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Shape 5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573" name="Shape 573"/>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Creating an Array with a Default Value</a:t>
            </a:r>
            <a:endParaRPr>
              <a:solidFill>
                <a:srgbClr val="333333"/>
              </a:solidFill>
            </a:endParaRPr>
          </a:p>
          <a:p>
            <a:pPr indent="0" lvl="0" marL="457200" marR="101600" rtl="0">
              <a:lnSpc>
                <a:spcPct val="100000"/>
              </a:lnSpc>
              <a:spcBef>
                <a:spcPts val="800"/>
              </a:spcBef>
              <a:spcAft>
                <a:spcPts val="0"/>
              </a:spcAft>
              <a:buNone/>
            </a:pPr>
            <a:r>
              <a:rPr lang="en" sz="1050">
                <a:solidFill>
                  <a:srgbClr val="AA0D91"/>
                </a:solidFill>
                <a:latin typeface="Courier New"/>
                <a:ea typeface="Courier New"/>
                <a:cs typeface="Courier New"/>
                <a:sym typeface="Courier New"/>
              </a:rPr>
              <a:t>v</a:t>
            </a:r>
            <a:r>
              <a:rPr lang="en" sz="1200">
                <a:solidFill>
                  <a:srgbClr val="AA0D91"/>
                </a:solidFill>
                <a:latin typeface="Courier New"/>
                <a:ea typeface="Courier New"/>
                <a:cs typeface="Courier New"/>
                <a:sym typeface="Courier New"/>
              </a:rPr>
              <a:t>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threeDoubles</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Array</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repeating</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0.0</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count</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3</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threeDoubles is of type [Double], and equals [0.0, 0.0, 0.0]</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Shape 5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579" name="Shape 579"/>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Creating an Array by Adding Two Arrays Together</a:t>
            </a:r>
            <a:endParaRPr>
              <a:solidFill>
                <a:srgbClr val="333333"/>
              </a:solidFill>
            </a:endParaRPr>
          </a:p>
          <a:p>
            <a:pPr indent="0" lvl="0" marL="457200" marR="101600" rtl="0">
              <a:lnSpc>
                <a:spcPct val="100000"/>
              </a:lnSpc>
              <a:spcBef>
                <a:spcPts val="800"/>
              </a:spcBef>
              <a:spcAft>
                <a:spcPts val="0"/>
              </a:spcAft>
              <a:buNone/>
            </a:pPr>
            <a:r>
              <a:rPr lang="en" sz="1200">
                <a:solidFill>
                  <a:srgbClr val="AA0D91"/>
                </a:solidFill>
                <a:highlight>
                  <a:srgbClr val="FFFFFF"/>
                </a:highlight>
                <a:latin typeface="Courier New"/>
                <a:ea typeface="Courier New"/>
                <a:cs typeface="Courier New"/>
                <a:sym typeface="Courier New"/>
              </a:rPr>
              <a:t>var</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anotherThreeDoubles</a:t>
            </a:r>
            <a:r>
              <a:rPr lang="en" sz="1200">
                <a:solidFill>
                  <a:srgbClr val="333333"/>
                </a:solidFill>
                <a:highlight>
                  <a:srgbClr val="FFFFFF"/>
                </a:highlight>
                <a:latin typeface="Courier New"/>
                <a:ea typeface="Courier New"/>
                <a:cs typeface="Courier New"/>
                <a:sym typeface="Courier New"/>
              </a:rPr>
              <a:t> = </a:t>
            </a:r>
            <a:r>
              <a:rPr lang="en" sz="1200">
                <a:solidFill>
                  <a:srgbClr val="3F6E74"/>
                </a:solidFill>
                <a:highlight>
                  <a:srgbClr val="FFFFFF"/>
                </a:highlight>
                <a:latin typeface="Courier New"/>
                <a:ea typeface="Courier New"/>
                <a:cs typeface="Courier New"/>
                <a:sym typeface="Courier New"/>
              </a:rPr>
              <a:t>Array</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repeating</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2.5</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count</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3</a:t>
            </a:r>
            <a:r>
              <a:rPr lang="en" sz="1200">
                <a:solidFill>
                  <a:srgbClr val="333333"/>
                </a:solidFill>
                <a:highlight>
                  <a:srgbClr val="FFFFFF"/>
                </a:highlight>
                <a:latin typeface="Courier New"/>
                <a:ea typeface="Courier New"/>
                <a:cs typeface="Courier New"/>
                <a:sym typeface="Courier New"/>
              </a:rPr>
              <a:t>)</a:t>
            </a:r>
            <a:br>
              <a:rPr lang="en" sz="1200">
                <a:solidFill>
                  <a:srgbClr val="333333"/>
                </a:solidFill>
                <a:highlight>
                  <a:srgbClr val="FFFFFF"/>
                </a:highlight>
                <a:latin typeface="Courier New"/>
                <a:ea typeface="Courier New"/>
                <a:cs typeface="Courier New"/>
                <a:sym typeface="Courier New"/>
              </a:rPr>
            </a:br>
            <a:r>
              <a:rPr lang="en" sz="1200">
                <a:solidFill>
                  <a:srgbClr val="007400"/>
                </a:solidFill>
                <a:highlight>
                  <a:srgbClr val="FFFFFF"/>
                </a:highlight>
                <a:latin typeface="Courier New"/>
                <a:ea typeface="Courier New"/>
                <a:cs typeface="Courier New"/>
                <a:sym typeface="Courier New"/>
              </a:rPr>
              <a:t>// anotherThreeDoubles is of type [Double], and equals [2.5, 2.5, 2.5]</a:t>
            </a:r>
            <a:br>
              <a:rPr lang="en" sz="1200">
                <a:solidFill>
                  <a:srgbClr val="333333"/>
                </a:solidFill>
                <a:highlight>
                  <a:srgbClr val="FFFFFF"/>
                </a:highlight>
                <a:latin typeface="Courier New"/>
                <a:ea typeface="Courier New"/>
                <a:cs typeface="Courier New"/>
                <a:sym typeface="Courier New"/>
              </a:rPr>
            </a:br>
            <a:br>
              <a:rPr lang="en" sz="1200">
                <a:solidFill>
                  <a:srgbClr val="333333"/>
                </a:solidFill>
                <a:highlight>
                  <a:srgbClr val="FFFFFF"/>
                </a:highlight>
                <a:latin typeface="Courier New"/>
                <a:ea typeface="Courier New"/>
                <a:cs typeface="Courier New"/>
                <a:sym typeface="Courier New"/>
              </a:rPr>
            </a:br>
            <a:r>
              <a:rPr lang="en" sz="1200">
                <a:solidFill>
                  <a:srgbClr val="AA0D91"/>
                </a:solidFill>
                <a:highlight>
                  <a:srgbClr val="FFFFFF"/>
                </a:highlight>
                <a:latin typeface="Courier New"/>
                <a:ea typeface="Courier New"/>
                <a:cs typeface="Courier New"/>
                <a:sym typeface="Courier New"/>
              </a:rPr>
              <a:t>var</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sixDoubles</a:t>
            </a:r>
            <a:r>
              <a:rPr lang="en" sz="1200">
                <a:solidFill>
                  <a:srgbClr val="333333"/>
                </a:solidFill>
                <a:highlight>
                  <a:srgbClr val="FFFFFF"/>
                </a:highlight>
                <a:latin typeface="Courier New"/>
                <a:ea typeface="Courier New"/>
                <a:cs typeface="Courier New"/>
                <a:sym typeface="Courier New"/>
              </a:rPr>
              <a:t> = </a:t>
            </a:r>
            <a:r>
              <a:rPr lang="en" sz="1200">
                <a:solidFill>
                  <a:srgbClr val="3F6E74"/>
                </a:solidFill>
                <a:highlight>
                  <a:srgbClr val="FFFFFF"/>
                </a:highlight>
                <a:latin typeface="Courier New"/>
                <a:ea typeface="Courier New"/>
                <a:cs typeface="Courier New"/>
                <a:sym typeface="Courier New"/>
              </a:rPr>
              <a:t>threeDoubles</a:t>
            </a:r>
            <a:r>
              <a:rPr lang="en" sz="1200">
                <a:solidFill>
                  <a:srgbClr val="333333"/>
                </a:solidFill>
                <a:highlight>
                  <a:srgbClr val="FFFFFF"/>
                </a:highlight>
                <a:latin typeface="Courier New"/>
                <a:ea typeface="Courier New"/>
                <a:cs typeface="Courier New"/>
                <a:sym typeface="Courier New"/>
              </a:rPr>
              <a:t> + </a:t>
            </a:r>
            <a:r>
              <a:rPr lang="en" sz="1200">
                <a:solidFill>
                  <a:srgbClr val="3F6E74"/>
                </a:solidFill>
                <a:highlight>
                  <a:srgbClr val="FFFFFF"/>
                </a:highlight>
                <a:latin typeface="Courier New"/>
                <a:ea typeface="Courier New"/>
                <a:cs typeface="Courier New"/>
                <a:sym typeface="Courier New"/>
              </a:rPr>
              <a:t>anotherThreeDoubles</a:t>
            </a:r>
            <a:br>
              <a:rPr lang="en" sz="1200">
                <a:solidFill>
                  <a:srgbClr val="333333"/>
                </a:solidFill>
                <a:highlight>
                  <a:srgbClr val="FFFFFF"/>
                </a:highlight>
                <a:latin typeface="Courier New"/>
                <a:ea typeface="Courier New"/>
                <a:cs typeface="Courier New"/>
                <a:sym typeface="Courier New"/>
              </a:rPr>
            </a:br>
            <a:r>
              <a:rPr lang="en" sz="1200">
                <a:solidFill>
                  <a:srgbClr val="007400"/>
                </a:solidFill>
                <a:highlight>
                  <a:srgbClr val="FFFFFF"/>
                </a:highlight>
                <a:latin typeface="Courier New"/>
                <a:ea typeface="Courier New"/>
                <a:cs typeface="Courier New"/>
                <a:sym typeface="Courier New"/>
              </a:rPr>
              <a:t>// sixDoubles is inferred as [Double], and equals [0.0, 0.0, 0.0, 2.5, 2.5, 2.5]</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160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Shape 5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585" name="Shape 58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Creating an Array with an Array Literal : </a:t>
            </a:r>
            <a:r>
              <a:rPr lang="en" sz="1050">
                <a:solidFill>
                  <a:srgbClr val="333333"/>
                </a:solidFill>
                <a:latin typeface="Courier New"/>
                <a:ea typeface="Courier New"/>
                <a:cs typeface="Courier New"/>
                <a:sym typeface="Courier New"/>
              </a:rPr>
              <a:t>[</a:t>
            </a:r>
            <a:r>
              <a:rPr lang="en" sz="1050">
                <a:solidFill>
                  <a:srgbClr val="000000"/>
                </a:solidFill>
                <a:highlight>
                  <a:srgbClr val="E9EFFA"/>
                </a:highlight>
                <a:latin typeface="Courier New"/>
                <a:ea typeface="Courier New"/>
                <a:cs typeface="Courier New"/>
                <a:sym typeface="Courier New"/>
              </a:rPr>
              <a:t>value 1</a:t>
            </a:r>
            <a:r>
              <a:rPr lang="en" sz="1050">
                <a:solidFill>
                  <a:srgbClr val="333333"/>
                </a:solidFill>
                <a:latin typeface="Courier New"/>
                <a:ea typeface="Courier New"/>
                <a:cs typeface="Courier New"/>
                <a:sym typeface="Courier New"/>
              </a:rPr>
              <a:t>, </a:t>
            </a:r>
            <a:r>
              <a:rPr lang="en" sz="1050">
                <a:solidFill>
                  <a:srgbClr val="000000"/>
                </a:solidFill>
                <a:highlight>
                  <a:srgbClr val="E9EFFA"/>
                </a:highlight>
                <a:latin typeface="Courier New"/>
                <a:ea typeface="Courier New"/>
                <a:cs typeface="Courier New"/>
                <a:sym typeface="Courier New"/>
              </a:rPr>
              <a:t>value 2</a:t>
            </a:r>
            <a:r>
              <a:rPr lang="en" sz="1050">
                <a:solidFill>
                  <a:srgbClr val="333333"/>
                </a:solidFill>
                <a:latin typeface="Courier New"/>
                <a:ea typeface="Courier New"/>
                <a:cs typeface="Courier New"/>
                <a:sym typeface="Courier New"/>
              </a:rPr>
              <a:t>, </a:t>
            </a:r>
            <a:r>
              <a:rPr lang="en" sz="1050">
                <a:solidFill>
                  <a:srgbClr val="000000"/>
                </a:solidFill>
                <a:highlight>
                  <a:srgbClr val="E9EFFA"/>
                </a:highlight>
                <a:latin typeface="Courier New"/>
                <a:ea typeface="Courier New"/>
                <a:cs typeface="Courier New"/>
                <a:sym typeface="Courier New"/>
              </a:rPr>
              <a:t>value 3</a:t>
            </a:r>
            <a:r>
              <a:rPr lang="en" sz="1050">
                <a:solidFill>
                  <a:srgbClr val="333333"/>
                </a:solidFill>
                <a:latin typeface="Courier New"/>
                <a:ea typeface="Courier New"/>
                <a:cs typeface="Courier New"/>
                <a:sym typeface="Courier New"/>
              </a:rPr>
              <a:t>]</a:t>
            </a:r>
            <a:endParaRPr sz="1050">
              <a:solidFill>
                <a:srgbClr val="333333"/>
              </a:solidFill>
              <a:latin typeface="Courier New"/>
              <a:ea typeface="Courier New"/>
              <a:cs typeface="Courier New"/>
              <a:sym typeface="Courier New"/>
            </a:endParaRPr>
          </a:p>
          <a:p>
            <a:pPr indent="0" lvl="0" marL="457200" marR="101600" rtl="0">
              <a:lnSpc>
                <a:spcPct val="100000"/>
              </a:lnSpc>
              <a:spcBef>
                <a:spcPts val="800"/>
              </a:spcBef>
              <a:spcAft>
                <a:spcPts val="0"/>
              </a:spcAft>
              <a:buNone/>
            </a:pP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shoppingList</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"Eggs"</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"Milk"</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shoppingList has been initialized with two initial items</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Shape 5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591" name="Shape 59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Accessing and Modifying an Array</a:t>
            </a:r>
            <a:endParaRPr>
              <a:solidFill>
                <a:srgbClr val="333333"/>
              </a:solidFill>
            </a:endParaRPr>
          </a:p>
          <a:p>
            <a:pPr indent="0" lvl="0" marL="457200" marR="101600" rtl="0">
              <a:lnSpc>
                <a:spcPct val="100000"/>
              </a:lnSpc>
              <a:spcBef>
                <a:spcPts val="800"/>
              </a:spcBef>
              <a:spcAft>
                <a:spcPts val="0"/>
              </a:spcAft>
              <a:buNone/>
            </a:pP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 shopping list contains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shoppingList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count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items."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"The shopping list contains 2 items."</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shoppingList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isEmpty</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 shopping list is empty."</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else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"The shopping list is not empty."</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"The shopping list is not empty."</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Shape 5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597" name="Shape 597"/>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666666"/>
                </a:solidFill>
                <a:highlight>
                  <a:srgbClr val="FFFFFF"/>
                </a:highlight>
              </a:rPr>
              <a:t>append(_:)</a:t>
            </a:r>
            <a:endParaRPr>
              <a:solidFill>
                <a:srgbClr val="666666"/>
              </a:solidFill>
              <a:highlight>
                <a:srgbClr val="FFFFFF"/>
              </a:highlight>
            </a:endParaRPr>
          </a:p>
          <a:p>
            <a:pPr indent="-311150" lvl="0" marL="457200" rtl="0">
              <a:lnSpc>
                <a:spcPct val="100000"/>
              </a:lnSpc>
              <a:spcBef>
                <a:spcPts val="0"/>
              </a:spcBef>
              <a:spcAft>
                <a:spcPts val="0"/>
              </a:spcAft>
              <a:buClr>
                <a:srgbClr val="666666"/>
              </a:buClr>
              <a:buSzPts val="1300"/>
              <a:buChar char="●"/>
            </a:pPr>
            <a:r>
              <a:rPr lang="en">
                <a:solidFill>
                  <a:srgbClr val="666666"/>
                </a:solidFill>
                <a:highlight>
                  <a:srgbClr val="FFFFFF"/>
                </a:highlight>
              </a:rPr>
              <a:t>+=</a:t>
            </a:r>
            <a:endParaRPr>
              <a:solidFill>
                <a:srgbClr val="666666"/>
              </a:solidFill>
              <a:highlight>
                <a:srgbClr val="FFFFFF"/>
              </a:highlight>
            </a:endParaRPr>
          </a:p>
          <a:p>
            <a:pPr indent="0" lvl="0" marL="457200" marR="101600" rtl="0">
              <a:lnSpc>
                <a:spcPct val="160000"/>
              </a:lnSpc>
              <a:spcBef>
                <a:spcPts val="800"/>
              </a:spcBef>
              <a:spcAft>
                <a:spcPts val="0"/>
              </a:spcAft>
              <a:buNone/>
            </a:pPr>
            <a:r>
              <a:rPr lang="en" sz="1200">
                <a:solidFill>
                  <a:srgbClr val="3F6E74"/>
                </a:solidFill>
                <a:latin typeface="Courier New"/>
                <a:ea typeface="Courier New"/>
                <a:cs typeface="Courier New"/>
                <a:sym typeface="Courier New"/>
              </a:rPr>
              <a:t>shoppingList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append</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"Flour"</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shoppingList now contains 3 items, and someone is making pancakes</a:t>
            </a:r>
            <a:endParaRPr sz="12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AA0D91"/>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3F6E74"/>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F6E74"/>
                </a:solidFill>
                <a:latin typeface="Courier New"/>
                <a:ea typeface="Courier New"/>
                <a:cs typeface="Courier New"/>
                <a:sym typeface="Courier New"/>
              </a:rPr>
              <a:t>shoppingList</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"Baking Powder"</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shoppingList now contains 4 items</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shoppingList</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"Chocolate Spread"</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"Cheese"</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"Butter"</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shoppingList now contains 7 items</a:t>
            </a:r>
            <a:endParaRPr sz="1200">
              <a:solidFill>
                <a:srgbClr val="AA0D91"/>
              </a:solidFill>
              <a:latin typeface="Courier New"/>
              <a:ea typeface="Courier New"/>
              <a:cs typeface="Courier New"/>
              <a:sym typeface="Courier New"/>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Shape 6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603" name="Shape 603"/>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298450" lvl="1" marL="914400" rtl="0">
              <a:lnSpc>
                <a:spcPct val="100000"/>
              </a:lnSpc>
              <a:spcBef>
                <a:spcPts val="0"/>
              </a:spcBef>
              <a:spcAft>
                <a:spcPts val="0"/>
              </a:spcAft>
              <a:buClr>
                <a:srgbClr val="333333"/>
              </a:buClr>
              <a:buSzPts val="1100"/>
              <a:buChar char="○"/>
            </a:pPr>
            <a:r>
              <a:rPr lang="en">
                <a:solidFill>
                  <a:srgbClr val="333333"/>
                </a:solidFill>
              </a:rPr>
              <a:t>Retrieve a value from the array by using subscript syntax</a:t>
            </a:r>
            <a:endParaRPr>
              <a:solidFill>
                <a:srgbClr val="333333"/>
              </a:solidFill>
            </a:endParaRPr>
          </a:p>
          <a:p>
            <a:pPr indent="0" lvl="0" marL="457200" marR="101600" rtl="0">
              <a:lnSpc>
                <a:spcPct val="100000"/>
              </a:lnSpc>
              <a:spcBef>
                <a:spcPts val="800"/>
              </a:spcBef>
              <a:spcAft>
                <a:spcPts val="0"/>
              </a:spcAft>
              <a:buClr>
                <a:srgbClr val="000000"/>
              </a:buClr>
              <a:buSzPts val="1100"/>
              <a:buFont typeface="Arial"/>
              <a:buNone/>
            </a:pP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firstItem</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shoppingList</a:t>
            </a:r>
            <a:r>
              <a:rPr lang="en" sz="1200">
                <a:solidFill>
                  <a:srgbClr val="333333"/>
                </a:solidFill>
                <a:latin typeface="Courier New"/>
                <a:ea typeface="Courier New"/>
                <a:cs typeface="Courier New"/>
                <a:sym typeface="Courier New"/>
              </a:rPr>
              <a:t>[</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firstItem is equal to "Eggs"</a:t>
            </a:r>
            <a:endParaRPr sz="1200">
              <a:solidFill>
                <a:srgbClr val="007400"/>
              </a:solidFill>
              <a:latin typeface="Courier New"/>
              <a:ea typeface="Courier New"/>
              <a:cs typeface="Courier New"/>
              <a:sym typeface="Courier New"/>
            </a:endParaRPr>
          </a:p>
          <a:p>
            <a:pPr indent="0" lvl="0" marL="0" rtl="0">
              <a:lnSpc>
                <a:spcPct val="100000"/>
              </a:lnSpc>
              <a:spcBef>
                <a:spcPts val="0"/>
              </a:spcBef>
              <a:spcAft>
                <a:spcPts val="0"/>
              </a:spcAft>
              <a:buNone/>
            </a:pPr>
            <a:r>
              <a:t/>
            </a:r>
            <a:endParaRPr>
              <a:solidFill>
                <a:srgbClr val="333333"/>
              </a:solidFill>
            </a:endParaRPr>
          </a:p>
          <a:p>
            <a:pPr indent="-298450" lvl="1" marL="914400" rtl="0">
              <a:lnSpc>
                <a:spcPct val="100000"/>
              </a:lnSpc>
              <a:spcBef>
                <a:spcPts val="800"/>
              </a:spcBef>
              <a:spcAft>
                <a:spcPts val="0"/>
              </a:spcAft>
              <a:buClr>
                <a:srgbClr val="333333"/>
              </a:buClr>
              <a:buSzPts val="1100"/>
              <a:buChar char="○"/>
            </a:pPr>
            <a:r>
              <a:rPr lang="en">
                <a:solidFill>
                  <a:srgbClr val="333333"/>
                </a:solidFill>
              </a:rPr>
              <a:t>Modify</a:t>
            </a:r>
            <a:endParaRPr>
              <a:solidFill>
                <a:srgbClr val="333333"/>
              </a:solidFill>
            </a:endParaRPr>
          </a:p>
          <a:p>
            <a:pPr indent="0" lvl="0" marL="457200" marR="101600" rtl="0">
              <a:lnSpc>
                <a:spcPct val="100000"/>
              </a:lnSpc>
              <a:spcBef>
                <a:spcPts val="800"/>
              </a:spcBef>
              <a:spcAft>
                <a:spcPts val="0"/>
              </a:spcAft>
              <a:buNone/>
            </a:pPr>
            <a:r>
              <a:rPr lang="en" sz="1200">
                <a:solidFill>
                  <a:srgbClr val="3F6E74"/>
                </a:solidFill>
                <a:latin typeface="Courier New"/>
                <a:ea typeface="Courier New"/>
                <a:cs typeface="Courier New"/>
                <a:sym typeface="Courier New"/>
              </a:rPr>
              <a:t>shoppingList</a:t>
            </a:r>
            <a:r>
              <a:rPr lang="en" sz="1200">
                <a:solidFill>
                  <a:srgbClr val="333333"/>
                </a:solidFill>
                <a:latin typeface="Courier New"/>
                <a:ea typeface="Courier New"/>
                <a:cs typeface="Courier New"/>
                <a:sym typeface="Courier New"/>
              </a:rPr>
              <a:t>[</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"Six eggs"</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the first item in the list is now equal to "Six eggs" rather than "Eggs"</a:t>
            </a:r>
            <a:endParaRPr>
              <a:solidFill>
                <a:srgbClr val="333333"/>
              </a:solidFill>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AA0D91"/>
              </a:solidFill>
              <a:latin typeface="Courier New"/>
              <a:ea typeface="Courier New"/>
              <a:cs typeface="Courier New"/>
              <a:sym typeface="Courier New"/>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Shape 6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609" name="Shape 609"/>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298450" lvl="1" marL="914400" rtl="0">
              <a:lnSpc>
                <a:spcPct val="100000"/>
              </a:lnSpc>
              <a:spcBef>
                <a:spcPts val="0"/>
              </a:spcBef>
              <a:spcAft>
                <a:spcPts val="0"/>
              </a:spcAft>
              <a:buClr>
                <a:srgbClr val="333333"/>
              </a:buClr>
              <a:buSzPts val="1100"/>
              <a:buChar char="○"/>
            </a:pPr>
            <a:r>
              <a:rPr lang="en">
                <a:solidFill>
                  <a:srgbClr val="333333"/>
                </a:solidFill>
              </a:rPr>
              <a:t>Modify in Range</a:t>
            </a:r>
            <a:endParaRPr>
              <a:solidFill>
                <a:srgbClr val="333333"/>
              </a:solidFill>
            </a:endParaRPr>
          </a:p>
          <a:p>
            <a:pPr indent="0" lvl="0" marL="457200" marR="101600" rtl="0">
              <a:lnSpc>
                <a:spcPct val="100000"/>
              </a:lnSpc>
              <a:spcBef>
                <a:spcPts val="800"/>
              </a:spcBef>
              <a:spcAft>
                <a:spcPts val="0"/>
              </a:spcAft>
              <a:buNone/>
            </a:pPr>
            <a:r>
              <a:rPr lang="en" sz="1200">
                <a:solidFill>
                  <a:srgbClr val="3F6E74"/>
                </a:solidFill>
                <a:latin typeface="Courier New"/>
                <a:ea typeface="Courier New"/>
                <a:cs typeface="Courier New"/>
                <a:sym typeface="Courier New"/>
              </a:rPr>
              <a:t>shoppingList</a:t>
            </a:r>
            <a:r>
              <a:rPr lang="en" sz="1200">
                <a:solidFill>
                  <a:srgbClr val="333333"/>
                </a:solidFill>
                <a:latin typeface="Courier New"/>
                <a:ea typeface="Courier New"/>
                <a:cs typeface="Courier New"/>
                <a:sym typeface="Courier New"/>
              </a:rPr>
              <a:t>[</a:t>
            </a:r>
            <a:r>
              <a:rPr lang="en" sz="1200">
                <a:solidFill>
                  <a:srgbClr val="1C00CF"/>
                </a:solidFill>
                <a:latin typeface="Courier New"/>
                <a:ea typeface="Courier New"/>
                <a:cs typeface="Courier New"/>
                <a:sym typeface="Courier New"/>
              </a:rPr>
              <a:t>4</a:t>
            </a:r>
            <a:r>
              <a:rPr lang="en" sz="1200">
                <a:solidFill>
                  <a:srgbClr val="333333"/>
                </a:solidFill>
                <a:latin typeface="Courier New"/>
                <a:ea typeface="Courier New"/>
                <a:cs typeface="Courier New"/>
                <a:sym typeface="Courier New"/>
              </a:rPr>
              <a:t>...</a:t>
            </a:r>
            <a:r>
              <a:rPr lang="en" sz="1200">
                <a:solidFill>
                  <a:srgbClr val="1C00CF"/>
                </a:solidFill>
                <a:latin typeface="Courier New"/>
                <a:ea typeface="Courier New"/>
                <a:cs typeface="Courier New"/>
                <a:sym typeface="Courier New"/>
              </a:rPr>
              <a:t>6</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"Bananas"</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"Apples"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shoppingList now contains 6 item</a:t>
            </a:r>
            <a:r>
              <a:rPr lang="en" sz="1200">
                <a:solidFill>
                  <a:srgbClr val="007400"/>
                </a:solidFill>
                <a:latin typeface="Courier New"/>
                <a:ea typeface="Courier New"/>
                <a:cs typeface="Courier New"/>
                <a:sym typeface="Courier New"/>
              </a:rPr>
              <a:t>s</a:t>
            </a:r>
            <a:endParaRPr sz="1200">
              <a:solidFill>
                <a:srgbClr val="007400"/>
              </a:solidFill>
              <a:latin typeface="Courier New"/>
              <a:ea typeface="Courier New"/>
              <a:cs typeface="Courier New"/>
              <a:sym typeface="Courier New"/>
            </a:endParaRPr>
          </a:p>
          <a:p>
            <a:pPr indent="0" lvl="0" marL="0" rtl="0">
              <a:lnSpc>
                <a:spcPct val="100000"/>
              </a:lnSpc>
              <a:spcBef>
                <a:spcPts val="0"/>
              </a:spcBef>
              <a:spcAft>
                <a:spcPts val="0"/>
              </a:spcAft>
              <a:buNone/>
            </a:pPr>
            <a:r>
              <a:t/>
            </a:r>
            <a:endParaRPr>
              <a:solidFill>
                <a:srgbClr val="333333"/>
              </a:solidFill>
            </a:endParaRPr>
          </a:p>
          <a:p>
            <a:pPr indent="-298450" lvl="1" marL="914400" rtl="0">
              <a:lnSpc>
                <a:spcPct val="100000"/>
              </a:lnSpc>
              <a:spcBef>
                <a:spcPts val="800"/>
              </a:spcBef>
              <a:spcAft>
                <a:spcPts val="0"/>
              </a:spcAft>
              <a:buClr>
                <a:srgbClr val="333333"/>
              </a:buClr>
              <a:buSzPts val="1100"/>
              <a:buChar char="○"/>
            </a:pPr>
            <a:r>
              <a:rPr lang="en">
                <a:solidFill>
                  <a:srgbClr val="333333"/>
                </a:solidFill>
              </a:rPr>
              <a:t>Insert at a specified index : </a:t>
            </a:r>
            <a:r>
              <a:rPr lang="en" sz="1200">
                <a:solidFill>
                  <a:srgbClr val="666666"/>
                </a:solidFill>
                <a:highlight>
                  <a:srgbClr val="FFFFFF"/>
                </a:highlight>
                <a:latin typeface="Courier New"/>
                <a:ea typeface="Courier New"/>
                <a:cs typeface="Courier New"/>
                <a:sym typeface="Courier New"/>
              </a:rPr>
              <a:t>insert(_:at:)</a:t>
            </a:r>
            <a:endParaRPr>
              <a:solidFill>
                <a:srgbClr val="333333"/>
              </a:solidFill>
            </a:endParaRPr>
          </a:p>
          <a:p>
            <a:pPr indent="0" lvl="0" marL="457200" marR="101600" rtl="0">
              <a:lnSpc>
                <a:spcPct val="100000"/>
              </a:lnSpc>
              <a:spcBef>
                <a:spcPts val="800"/>
              </a:spcBef>
              <a:spcAft>
                <a:spcPts val="0"/>
              </a:spcAft>
              <a:buNone/>
            </a:pPr>
            <a:r>
              <a:rPr lang="en" sz="1200">
                <a:solidFill>
                  <a:srgbClr val="3F6E74"/>
                </a:solidFill>
                <a:latin typeface="Courier New"/>
                <a:ea typeface="Courier New"/>
                <a:cs typeface="Courier New"/>
                <a:sym typeface="Courier New"/>
              </a:rPr>
              <a:t>shoppingList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insert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"Maple Syrup"</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at</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shoppingList now contains 7 items</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"Maple Syrup" is now the first item in the list</a:t>
            </a:r>
            <a:endParaRPr>
              <a:solidFill>
                <a:srgbClr val="333333"/>
              </a:solidFill>
            </a:endParaRPr>
          </a:p>
          <a:p>
            <a:pPr indent="0" lvl="0" marL="457200" marR="101600" rtl="0">
              <a:lnSpc>
                <a:spcPct val="100000"/>
              </a:lnSpc>
              <a:spcBef>
                <a:spcPts val="0"/>
              </a:spcBef>
              <a:spcAft>
                <a:spcPts val="0"/>
              </a:spcAft>
              <a:buNone/>
            </a:pPr>
            <a:r>
              <a:t/>
            </a:r>
            <a:endParaRPr>
              <a:solidFill>
                <a:srgbClr val="333333"/>
              </a:solidFill>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AA0D91"/>
              </a:solidFill>
              <a:latin typeface="Courier New"/>
              <a:ea typeface="Courier New"/>
              <a:cs typeface="Courier New"/>
              <a:sym typeface="Courier New"/>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Shape 6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615" name="Shape 61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298450" lvl="1" marL="914400" rtl="0">
              <a:lnSpc>
                <a:spcPct val="100000"/>
              </a:lnSpc>
              <a:spcBef>
                <a:spcPts val="0"/>
              </a:spcBef>
              <a:spcAft>
                <a:spcPts val="0"/>
              </a:spcAft>
              <a:buClr>
                <a:srgbClr val="333333"/>
              </a:buClr>
              <a:buSzPts val="1100"/>
              <a:buChar char="○"/>
            </a:pPr>
            <a:r>
              <a:rPr lang="en">
                <a:solidFill>
                  <a:srgbClr val="333333"/>
                </a:solidFill>
              </a:rPr>
              <a:t>Remove at a specified index: </a:t>
            </a:r>
            <a:r>
              <a:rPr lang="en" sz="1200">
                <a:solidFill>
                  <a:srgbClr val="666666"/>
                </a:solidFill>
                <a:highlight>
                  <a:srgbClr val="FFFFFF"/>
                </a:highlight>
                <a:latin typeface="Courier New"/>
                <a:ea typeface="Courier New"/>
                <a:cs typeface="Courier New"/>
                <a:sym typeface="Courier New"/>
              </a:rPr>
              <a:t>remove(at:)</a:t>
            </a:r>
            <a:endParaRPr sz="1200">
              <a:solidFill>
                <a:srgbClr val="666666"/>
              </a:solidFill>
              <a:highlight>
                <a:srgbClr val="FFFFFF"/>
              </a:highlight>
              <a:latin typeface="Courier New"/>
              <a:ea typeface="Courier New"/>
              <a:cs typeface="Courier New"/>
              <a:sym typeface="Courier New"/>
            </a:endParaRPr>
          </a:p>
          <a:p>
            <a:pPr indent="0" lvl="0" marL="457200" marR="101600" rtl="0">
              <a:lnSpc>
                <a:spcPct val="100000"/>
              </a:lnSpc>
              <a:spcBef>
                <a:spcPts val="8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mapleSyrup</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shoppingList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remove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at</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the item that was at index 0 has just been removed</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shoppingList now contains 6 items, and no Maple Syrup</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the mapleSyrup constant is now equal to the removed "Maple Syrup" string</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F6E74"/>
                </a:solidFill>
                <a:latin typeface="Courier New"/>
                <a:ea typeface="Courier New"/>
                <a:cs typeface="Courier New"/>
                <a:sym typeface="Courier New"/>
              </a:rPr>
              <a:t>firstItem</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shoppingList</a:t>
            </a:r>
            <a:r>
              <a:rPr lang="en" sz="1200">
                <a:solidFill>
                  <a:srgbClr val="333333"/>
                </a:solidFill>
                <a:latin typeface="Courier New"/>
                <a:ea typeface="Courier New"/>
                <a:cs typeface="Courier New"/>
                <a:sym typeface="Courier New"/>
              </a:rPr>
              <a:t>[</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007400"/>
                </a:solidFill>
                <a:latin typeface="Courier New"/>
                <a:ea typeface="Courier New"/>
                <a:cs typeface="Courier New"/>
                <a:sym typeface="Courier New"/>
              </a:rPr>
              <a:t>// firstItem is now equal to "Six eggs"</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007400"/>
              </a:buClr>
              <a:buSzPts val="1200"/>
              <a:buFont typeface="Courier New"/>
              <a:buNone/>
            </a:pPr>
            <a:r>
              <a:t/>
            </a:r>
            <a:endParaRPr sz="1200">
              <a:solidFill>
                <a:srgbClr val="007400"/>
              </a:solidFill>
              <a:latin typeface="Courier New"/>
              <a:ea typeface="Courier New"/>
              <a:cs typeface="Courier New"/>
              <a:sym typeface="Courier New"/>
            </a:endParaRPr>
          </a:p>
          <a:p>
            <a:pPr indent="-298450" lvl="1" marL="914400" rtl="0">
              <a:lnSpc>
                <a:spcPct val="100000"/>
              </a:lnSpc>
              <a:spcBef>
                <a:spcPts val="0"/>
              </a:spcBef>
              <a:spcAft>
                <a:spcPts val="0"/>
              </a:spcAft>
              <a:buClr>
                <a:srgbClr val="333333"/>
              </a:buClr>
              <a:buSzPts val="1100"/>
              <a:buChar char="○"/>
            </a:pPr>
            <a:r>
              <a:rPr lang="en">
                <a:solidFill>
                  <a:srgbClr val="333333"/>
                </a:solidFill>
                <a:highlight>
                  <a:srgbClr val="FFFFFF"/>
                </a:highlight>
              </a:rPr>
              <a:t>remove the final item</a:t>
            </a:r>
            <a:r>
              <a:rPr lang="en">
                <a:solidFill>
                  <a:srgbClr val="333333"/>
                </a:solidFill>
              </a:rPr>
              <a:t>: </a:t>
            </a:r>
            <a:r>
              <a:rPr lang="en" sz="1200">
                <a:solidFill>
                  <a:srgbClr val="666666"/>
                </a:solidFill>
                <a:highlight>
                  <a:srgbClr val="FFFFFF"/>
                </a:highlight>
                <a:latin typeface="Courier New"/>
                <a:ea typeface="Courier New"/>
                <a:cs typeface="Courier New"/>
                <a:sym typeface="Courier New"/>
              </a:rPr>
              <a:t>removeLast()</a:t>
            </a:r>
            <a:endParaRPr>
              <a:solidFill>
                <a:srgbClr val="333333"/>
              </a:solidFill>
            </a:endParaRPr>
          </a:p>
          <a:p>
            <a:pPr indent="0" lvl="0" marL="457200" marR="101600" rtl="0">
              <a:lnSpc>
                <a:spcPct val="100000"/>
              </a:lnSpc>
              <a:spcBef>
                <a:spcPts val="8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apples</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shoppingList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removeLast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the last item in the array has just been removed</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shoppingList now contains 5 items, and no apples</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the apples constant is now equal to the removed "Apples" string</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AA0D91"/>
              </a:solidFill>
              <a:latin typeface="Courier New"/>
              <a:ea typeface="Courier New"/>
              <a:cs typeface="Courier New"/>
              <a:sym typeface="Courier New"/>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Shape 6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621" name="Shape 62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Iterating Over an Array</a:t>
            </a:r>
            <a:endParaRPr>
              <a:solidFill>
                <a:srgbClr val="333333"/>
              </a:solidFill>
            </a:endParaRPr>
          </a:p>
          <a:p>
            <a:pPr indent="0" lvl="0" marL="457200" marR="101600" rtl="0">
              <a:lnSpc>
                <a:spcPct val="100000"/>
              </a:lnSpc>
              <a:spcBef>
                <a:spcPts val="800"/>
              </a:spcBef>
              <a:spcAft>
                <a:spcPts val="0"/>
              </a:spcAft>
              <a:buNone/>
            </a:pPr>
            <a:r>
              <a:rPr lang="en" sz="1200">
                <a:solidFill>
                  <a:srgbClr val="AA0D91"/>
                </a:solidFill>
                <a:latin typeface="Courier New"/>
                <a:ea typeface="Courier New"/>
                <a:cs typeface="Courier New"/>
                <a:sym typeface="Courier New"/>
              </a:rPr>
              <a:t>for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item</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shoppingList</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item</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Six eggs</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Milk</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Flour</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Baking Powder</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Bananas</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Floating-Point Numbers</a:t>
            </a:r>
            <a:endParaRPr/>
          </a:p>
        </p:txBody>
      </p:sp>
      <p:sp>
        <p:nvSpPr>
          <p:cNvPr id="135" name="Shape 135"/>
          <p:cNvSpPr txBox="1"/>
          <p:nvPr>
            <p:ph idx="1" type="body"/>
          </p:nvPr>
        </p:nvSpPr>
        <p:spPr>
          <a:xfrm>
            <a:off x="729450" y="2078875"/>
            <a:ext cx="7688700" cy="2780400"/>
          </a:xfrm>
          <a:prstGeom prst="rect">
            <a:avLst/>
          </a:prstGeom>
        </p:spPr>
        <p:txBody>
          <a:bodyPr anchorCtr="0" anchor="t" bIns="91425" lIns="91425" spcFirstLastPara="1" rIns="91425" wrap="square" tIns="91425">
            <a:noAutofit/>
          </a:bodyPr>
          <a:lstStyle/>
          <a:p>
            <a:pPr indent="-311150" lvl="0" marL="457200" rtl="0">
              <a:spcBef>
                <a:spcPts val="1100"/>
              </a:spcBef>
              <a:spcAft>
                <a:spcPts val="0"/>
              </a:spcAft>
              <a:buClr>
                <a:srgbClr val="333333"/>
              </a:buClr>
              <a:buSzPts val="1300"/>
              <a:buFont typeface="Arial"/>
              <a:buChar char="●"/>
            </a:pPr>
            <a:r>
              <a:rPr lang="en">
                <a:solidFill>
                  <a:srgbClr val="666666"/>
                </a:solidFill>
              </a:rPr>
              <a:t>Double</a:t>
            </a:r>
            <a:r>
              <a:rPr lang="en">
                <a:solidFill>
                  <a:srgbClr val="333333"/>
                </a:solidFill>
              </a:rPr>
              <a:t> represents a 64-bit floating-point number</a:t>
            </a:r>
            <a:endParaRPr>
              <a:solidFill>
                <a:srgbClr val="333333"/>
              </a:solidFill>
            </a:endParaRPr>
          </a:p>
          <a:p>
            <a:pPr indent="-311150" lvl="0" marL="457200" rtl="0">
              <a:spcBef>
                <a:spcPts val="0"/>
              </a:spcBef>
              <a:spcAft>
                <a:spcPts val="0"/>
              </a:spcAft>
              <a:buClr>
                <a:srgbClr val="333333"/>
              </a:buClr>
              <a:buSzPts val="1300"/>
              <a:buChar char="●"/>
            </a:pPr>
            <a:r>
              <a:rPr lang="en">
                <a:solidFill>
                  <a:srgbClr val="666666"/>
                </a:solidFill>
              </a:rPr>
              <a:t>Float</a:t>
            </a:r>
            <a:r>
              <a:rPr lang="en">
                <a:solidFill>
                  <a:srgbClr val="333333"/>
                </a:solidFill>
                <a:highlight>
                  <a:srgbClr val="FFFFFF"/>
                </a:highlight>
              </a:rPr>
              <a:t> represents a 32-bit floating-point number</a:t>
            </a:r>
            <a:endParaRPr>
              <a:solidFill>
                <a:srgbClr val="333333"/>
              </a:solidFill>
            </a:endParaRPr>
          </a:p>
          <a:p>
            <a:pPr indent="0" lvl="0" marL="0" rtl="0">
              <a:spcBef>
                <a:spcPts val="1100"/>
              </a:spcBef>
              <a:spcAft>
                <a:spcPts val="0"/>
              </a:spcAft>
              <a:buNone/>
            </a:pPr>
            <a:r>
              <a:rPr lang="en">
                <a:solidFill>
                  <a:srgbClr val="333333"/>
                </a:solidFill>
                <a:highlight>
                  <a:srgbClr val="FFFFFF"/>
                </a:highlight>
              </a:rPr>
              <a:t>	</a:t>
            </a:r>
            <a:endParaRPr>
              <a:solidFill>
                <a:srgbClr val="333333"/>
              </a:solidFill>
              <a:highlight>
                <a:srgbClr val="FFFFFF"/>
              </a:highlight>
            </a:endParaRPr>
          </a:p>
          <a:p>
            <a:pPr indent="0" lvl="0" marL="457200" rtl="0">
              <a:spcBef>
                <a:spcPts val="1600"/>
              </a:spcBef>
              <a:spcAft>
                <a:spcPts val="1600"/>
              </a:spcAft>
              <a:buNone/>
            </a:pPr>
            <a:r>
              <a:t/>
            </a:r>
            <a:endParaRPr sz="11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Shape 6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627" name="Shape 627"/>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If you need the integer index of each item as well as its value, use the </a:t>
            </a:r>
            <a:r>
              <a:rPr lang="en">
                <a:solidFill>
                  <a:srgbClr val="666666"/>
                </a:solidFill>
              </a:rPr>
              <a:t>enumerated()</a:t>
            </a:r>
            <a:endParaRPr>
              <a:solidFill>
                <a:srgbClr val="666666"/>
              </a:solidFill>
            </a:endParaRPr>
          </a:p>
          <a:p>
            <a:pPr indent="0" lvl="0" marL="457200" marR="101600" rtl="0">
              <a:lnSpc>
                <a:spcPct val="100000"/>
              </a:lnSpc>
              <a:spcBef>
                <a:spcPts val="800"/>
              </a:spcBef>
              <a:spcAft>
                <a:spcPts val="0"/>
              </a:spcAft>
              <a:buNone/>
            </a:pPr>
            <a:r>
              <a:rPr lang="en" sz="1200">
                <a:solidFill>
                  <a:srgbClr val="AA0D91"/>
                </a:solidFill>
                <a:latin typeface="Courier New"/>
                <a:ea typeface="Courier New"/>
                <a:cs typeface="Courier New"/>
                <a:sym typeface="Courier New"/>
              </a:rPr>
              <a:t>for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index</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value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shoppingList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enumerated</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"Item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index</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value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Item 1: Six eggs</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Item 2: Milk</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Item 3: Flour</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Item 4: Baking Powder</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Item 5: Bananas</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31" name="Shape 631"/>
        <p:cNvGrpSpPr/>
        <p:nvPr/>
      </p:nvGrpSpPr>
      <p:grpSpPr>
        <a:xfrm>
          <a:off x="0" y="0"/>
          <a:ext cx="0" cy="0"/>
          <a:chOff x="0" y="0"/>
          <a:chExt cx="0" cy="0"/>
        </a:xfrm>
      </p:grpSpPr>
      <p:sp>
        <p:nvSpPr>
          <p:cNvPr id="632" name="Shape 6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Sets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633" name="Shape 633"/>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highlight>
                  <a:srgbClr val="FFFFFF"/>
                </a:highlight>
              </a:rPr>
              <a:t>A </a:t>
            </a:r>
            <a:r>
              <a:rPr i="1" lang="en">
                <a:solidFill>
                  <a:srgbClr val="333333"/>
                </a:solidFill>
              </a:rPr>
              <a:t>set</a:t>
            </a:r>
            <a:r>
              <a:rPr lang="en">
                <a:solidFill>
                  <a:srgbClr val="333333"/>
                </a:solidFill>
                <a:highlight>
                  <a:srgbClr val="FFFFFF"/>
                </a:highlight>
              </a:rPr>
              <a:t> stores distinct values of the same type in a collection with no defined ordering.</a:t>
            </a:r>
            <a:endParaRPr>
              <a:solidFill>
                <a:srgbClr val="333333"/>
              </a:solidFill>
            </a:endParaRPr>
          </a:p>
          <a:p>
            <a:pPr indent="-311150" lvl="0" marL="457200" rtl="0">
              <a:lnSpc>
                <a:spcPct val="100000"/>
              </a:lnSpc>
              <a:spcBef>
                <a:spcPts val="0"/>
              </a:spcBef>
              <a:spcAft>
                <a:spcPts val="0"/>
              </a:spcAft>
              <a:buClr>
                <a:srgbClr val="333333"/>
              </a:buClr>
              <a:buSzPts val="1300"/>
              <a:buChar char="●"/>
            </a:pPr>
            <a:r>
              <a:rPr lang="en">
                <a:solidFill>
                  <a:srgbClr val="333333"/>
                </a:solidFill>
              </a:rPr>
              <a:t>Hash Values for Set Types</a:t>
            </a:r>
            <a:endParaRPr>
              <a:solidFill>
                <a:srgbClr val="333333"/>
              </a:solidFill>
            </a:endParaRPr>
          </a:p>
          <a:p>
            <a:pPr indent="-298450" lvl="1" marL="914400" rtl="0">
              <a:lnSpc>
                <a:spcPct val="100000"/>
              </a:lnSpc>
              <a:spcBef>
                <a:spcPts val="0"/>
              </a:spcBef>
              <a:spcAft>
                <a:spcPts val="0"/>
              </a:spcAft>
              <a:buClr>
                <a:srgbClr val="333333"/>
              </a:buClr>
              <a:buSzPts val="1100"/>
              <a:buChar char="○"/>
            </a:pPr>
            <a:r>
              <a:rPr lang="en">
                <a:solidFill>
                  <a:srgbClr val="333333"/>
                </a:solidFill>
                <a:highlight>
                  <a:srgbClr val="FFFFFF"/>
                </a:highlight>
              </a:rPr>
              <a:t>A type must be </a:t>
            </a:r>
            <a:r>
              <a:rPr i="1" lang="en">
                <a:solidFill>
                  <a:srgbClr val="333333"/>
                </a:solidFill>
              </a:rPr>
              <a:t>hashable</a:t>
            </a:r>
            <a:r>
              <a:rPr lang="en">
                <a:solidFill>
                  <a:srgbClr val="333333"/>
                </a:solidFill>
                <a:highlight>
                  <a:srgbClr val="FFFFFF"/>
                </a:highlight>
              </a:rPr>
              <a:t> in order to be stored in a set—that is, the type must provide a way to compute a </a:t>
            </a:r>
            <a:r>
              <a:rPr i="1" lang="en">
                <a:solidFill>
                  <a:srgbClr val="333333"/>
                </a:solidFill>
              </a:rPr>
              <a:t>hash value</a:t>
            </a:r>
            <a:r>
              <a:rPr lang="en">
                <a:solidFill>
                  <a:srgbClr val="333333"/>
                </a:solidFill>
                <a:highlight>
                  <a:srgbClr val="FFFFFF"/>
                </a:highlight>
              </a:rPr>
              <a:t> for itself.</a:t>
            </a:r>
            <a:endParaRPr>
              <a:solidFill>
                <a:srgbClr val="333333"/>
              </a:solidFill>
              <a:highlight>
                <a:srgbClr val="FFFFFF"/>
              </a:highlight>
            </a:endParaRPr>
          </a:p>
          <a:p>
            <a:pPr indent="-298450" lvl="1" marL="914400" rtl="0">
              <a:lnSpc>
                <a:spcPct val="100000"/>
              </a:lnSpc>
              <a:spcBef>
                <a:spcPts val="0"/>
              </a:spcBef>
              <a:spcAft>
                <a:spcPts val="0"/>
              </a:spcAft>
              <a:buClr>
                <a:srgbClr val="333333"/>
              </a:buClr>
              <a:buSzPts val="1100"/>
              <a:buChar char="○"/>
            </a:pPr>
            <a:r>
              <a:rPr lang="en">
                <a:solidFill>
                  <a:srgbClr val="333333"/>
                </a:solidFill>
                <a:highlight>
                  <a:srgbClr val="FFFFFF"/>
                </a:highlight>
              </a:rPr>
              <a:t>All of Swift’s basic types (such as </a:t>
            </a:r>
            <a:r>
              <a:rPr lang="en">
                <a:solidFill>
                  <a:srgbClr val="666666"/>
                </a:solidFill>
              </a:rPr>
              <a:t>String</a:t>
            </a:r>
            <a:r>
              <a:rPr lang="en">
                <a:solidFill>
                  <a:srgbClr val="333333"/>
                </a:solidFill>
                <a:highlight>
                  <a:srgbClr val="FFFFFF"/>
                </a:highlight>
              </a:rPr>
              <a:t>, </a:t>
            </a:r>
            <a:r>
              <a:rPr lang="en">
                <a:solidFill>
                  <a:srgbClr val="666666"/>
                </a:solidFill>
              </a:rPr>
              <a:t>Int</a:t>
            </a:r>
            <a:r>
              <a:rPr lang="en">
                <a:solidFill>
                  <a:srgbClr val="333333"/>
                </a:solidFill>
                <a:highlight>
                  <a:srgbClr val="FFFFFF"/>
                </a:highlight>
              </a:rPr>
              <a:t>, </a:t>
            </a:r>
            <a:r>
              <a:rPr lang="en">
                <a:solidFill>
                  <a:srgbClr val="666666"/>
                </a:solidFill>
              </a:rPr>
              <a:t>Double</a:t>
            </a:r>
            <a:r>
              <a:rPr lang="en">
                <a:solidFill>
                  <a:srgbClr val="333333"/>
                </a:solidFill>
                <a:highlight>
                  <a:srgbClr val="FFFFFF"/>
                </a:highlight>
              </a:rPr>
              <a:t>, and </a:t>
            </a:r>
            <a:r>
              <a:rPr lang="en">
                <a:solidFill>
                  <a:srgbClr val="666666"/>
                </a:solidFill>
              </a:rPr>
              <a:t>Bool</a:t>
            </a:r>
            <a:r>
              <a:rPr lang="en">
                <a:solidFill>
                  <a:srgbClr val="333333"/>
                </a:solidFill>
                <a:highlight>
                  <a:srgbClr val="FFFFFF"/>
                </a:highlight>
              </a:rPr>
              <a:t>) are hashable by default, and can be used as set value types or dictionary key types. Enumeration case values without associated values (as described in </a:t>
            </a:r>
            <a:r>
              <a:rPr lang="en" u="sng">
                <a:solidFill>
                  <a:srgbClr val="7766CC"/>
                </a:solidFill>
                <a:hlinkClick r:id="rId3"/>
              </a:rPr>
              <a:t>Enumerations</a:t>
            </a:r>
            <a:r>
              <a:rPr lang="en">
                <a:solidFill>
                  <a:srgbClr val="333333"/>
                </a:solidFill>
                <a:highlight>
                  <a:srgbClr val="FFFFFF"/>
                </a:highlight>
              </a:rPr>
              <a:t>) are also hashable by default.</a:t>
            </a:r>
            <a:endParaRPr>
              <a:solidFill>
                <a:srgbClr val="333333"/>
              </a:solidFill>
            </a:endParaRPr>
          </a:p>
          <a:p>
            <a:pPr indent="-228600" lvl="0" marL="457200" marR="101600" rtl="0">
              <a:lnSpc>
                <a:spcPct val="100000"/>
              </a:lnSpc>
              <a:spcBef>
                <a:spcPts val="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37" name="Shape 637"/>
        <p:cNvGrpSpPr/>
        <p:nvPr/>
      </p:nvGrpSpPr>
      <p:grpSpPr>
        <a:xfrm>
          <a:off x="0" y="0"/>
          <a:ext cx="0" cy="0"/>
          <a:chOff x="0" y="0"/>
          <a:chExt cx="0" cy="0"/>
        </a:xfrm>
      </p:grpSpPr>
      <p:sp>
        <p:nvSpPr>
          <p:cNvPr id="638" name="Shape 6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639" name="Shape 639"/>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Set Type Syntax</a:t>
            </a:r>
            <a:endParaRPr>
              <a:solidFill>
                <a:srgbClr val="333333"/>
              </a:solidFill>
            </a:endParaRPr>
          </a:p>
          <a:p>
            <a:pPr indent="-298450" lvl="1" marL="914400" rtl="0">
              <a:lnSpc>
                <a:spcPct val="100000"/>
              </a:lnSpc>
              <a:spcBef>
                <a:spcPts val="0"/>
              </a:spcBef>
              <a:spcAft>
                <a:spcPts val="0"/>
              </a:spcAft>
              <a:buClr>
                <a:srgbClr val="333333"/>
              </a:buClr>
              <a:buSzPts val="1100"/>
              <a:buChar char="○"/>
            </a:pPr>
            <a:r>
              <a:rPr lang="en">
                <a:solidFill>
                  <a:srgbClr val="666666"/>
                </a:solidFill>
                <a:highlight>
                  <a:srgbClr val="FFFFFF"/>
                </a:highlight>
              </a:rPr>
              <a:t>Set&lt;Element&gt;</a:t>
            </a:r>
            <a:endParaRPr>
              <a:solidFill>
                <a:srgbClr val="333333"/>
              </a:solidFill>
            </a:endParaRPr>
          </a:p>
          <a:p>
            <a:pPr indent="-228600" lvl="0" marL="457200" marR="101600" rtl="0">
              <a:lnSpc>
                <a:spcPct val="100000"/>
              </a:lnSpc>
              <a:spcBef>
                <a:spcPts val="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43" name="Shape 643"/>
        <p:cNvGrpSpPr/>
        <p:nvPr/>
      </p:nvGrpSpPr>
      <p:grpSpPr>
        <a:xfrm>
          <a:off x="0" y="0"/>
          <a:ext cx="0" cy="0"/>
          <a:chOff x="0" y="0"/>
          <a:chExt cx="0" cy="0"/>
        </a:xfrm>
      </p:grpSpPr>
      <p:sp>
        <p:nvSpPr>
          <p:cNvPr id="644" name="Shape 6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645" name="Shape 64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Creating and Initializing an Empty Set</a:t>
            </a:r>
            <a:endParaRPr>
              <a:solidFill>
                <a:srgbClr val="333333"/>
              </a:solidFill>
            </a:endParaRPr>
          </a:p>
          <a:p>
            <a:pPr indent="0" lvl="0" marL="457200" marR="101600" rtl="0">
              <a:lnSpc>
                <a:spcPct val="100000"/>
              </a:lnSpc>
              <a:spcBef>
                <a:spcPts val="800"/>
              </a:spcBef>
              <a:spcAft>
                <a:spcPts val="0"/>
              </a:spcAft>
              <a:buNone/>
            </a:pP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letters</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Set</a:t>
            </a:r>
            <a:r>
              <a:rPr lang="en" sz="1200">
                <a:solidFill>
                  <a:srgbClr val="333333"/>
                </a:solidFill>
                <a:latin typeface="Courier New"/>
                <a:ea typeface="Courier New"/>
                <a:cs typeface="Courier New"/>
                <a:sym typeface="Courier New"/>
              </a:rPr>
              <a:t>&lt;</a:t>
            </a:r>
            <a:r>
              <a:rPr lang="en" sz="1200">
                <a:solidFill>
                  <a:srgbClr val="5C2699"/>
                </a:solidFill>
                <a:latin typeface="Courier New"/>
                <a:ea typeface="Courier New"/>
                <a:cs typeface="Courier New"/>
                <a:sym typeface="Courier New"/>
              </a:rPr>
              <a:t>Character</a:t>
            </a:r>
            <a:r>
              <a:rPr lang="en" sz="1200">
                <a:solidFill>
                  <a:srgbClr val="333333"/>
                </a:solidFill>
                <a:latin typeface="Courier New"/>
                <a:ea typeface="Courier New"/>
                <a:cs typeface="Courier New"/>
                <a:sym typeface="Courier New"/>
              </a:rPr>
              <a:t>&gt;()</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"letters is of type Set&lt;Character&gt; with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letters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count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items."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"letters is of type Set&lt;Character&gt; with 0 items."</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3F6E74"/>
                </a:solidFill>
                <a:latin typeface="Courier New"/>
                <a:ea typeface="Courier New"/>
                <a:cs typeface="Courier New"/>
                <a:sym typeface="Courier New"/>
              </a:rPr>
              <a:t>letters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insert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letters now contains 1 value of type Character</a:t>
            </a:r>
            <a:br>
              <a:rPr lang="en" sz="1200">
                <a:solidFill>
                  <a:srgbClr val="333333"/>
                </a:solidFill>
                <a:latin typeface="Courier New"/>
                <a:ea typeface="Courier New"/>
                <a:cs typeface="Courier New"/>
                <a:sym typeface="Courier New"/>
              </a:rPr>
            </a:br>
            <a:r>
              <a:rPr lang="en" sz="1200">
                <a:solidFill>
                  <a:srgbClr val="3F6E74"/>
                </a:solidFill>
                <a:latin typeface="Courier New"/>
                <a:ea typeface="Courier New"/>
                <a:cs typeface="Courier New"/>
                <a:sym typeface="Courier New"/>
              </a:rPr>
              <a:t>letters</a:t>
            </a:r>
            <a:r>
              <a:rPr lang="en" sz="1200">
                <a:solidFill>
                  <a:srgbClr val="333333"/>
                </a:solidFill>
                <a:latin typeface="Courier New"/>
                <a:ea typeface="Courier New"/>
                <a:cs typeface="Courier New"/>
                <a:sym typeface="Courier New"/>
              </a:rPr>
              <a:t> = []</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letters is now an empty set, but is still of type Set&lt;Character&gt;</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49" name="Shape 649"/>
        <p:cNvGrpSpPr/>
        <p:nvPr/>
      </p:nvGrpSpPr>
      <p:grpSpPr>
        <a:xfrm>
          <a:off x="0" y="0"/>
          <a:ext cx="0" cy="0"/>
          <a:chOff x="0" y="0"/>
          <a:chExt cx="0" cy="0"/>
        </a:xfrm>
      </p:grpSpPr>
      <p:sp>
        <p:nvSpPr>
          <p:cNvPr id="650" name="Shape 6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651" name="Shape 65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Creating a Set with an Array Literal</a:t>
            </a:r>
            <a:endParaRPr>
              <a:solidFill>
                <a:srgbClr val="333333"/>
              </a:solidFill>
            </a:endParaRPr>
          </a:p>
          <a:p>
            <a:pPr indent="0" lvl="0" marL="457200" marR="101600" rtl="0">
              <a:lnSpc>
                <a:spcPct val="100000"/>
              </a:lnSpc>
              <a:spcBef>
                <a:spcPts val="800"/>
              </a:spcBef>
              <a:spcAft>
                <a:spcPts val="0"/>
              </a:spcAft>
              <a:buNone/>
            </a:pP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favoriteGenres</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Set</a:t>
            </a:r>
            <a:r>
              <a:rPr lang="en" sz="1200">
                <a:solidFill>
                  <a:srgbClr val="333333"/>
                </a:solidFill>
                <a:latin typeface="Courier New"/>
                <a:ea typeface="Courier New"/>
                <a:cs typeface="Courier New"/>
                <a:sym typeface="Courier New"/>
              </a:rPr>
              <a:t>&lt;</a:t>
            </a:r>
            <a:r>
              <a:rPr lang="en" sz="1200">
                <a:solidFill>
                  <a:srgbClr val="5C2699"/>
                </a:solidFill>
                <a:latin typeface="Courier New"/>
                <a:ea typeface="Courier New"/>
                <a:cs typeface="Courier New"/>
                <a:sym typeface="Courier New"/>
              </a:rPr>
              <a:t>String</a:t>
            </a:r>
            <a:r>
              <a:rPr lang="en" sz="1200">
                <a:solidFill>
                  <a:srgbClr val="333333"/>
                </a:solidFill>
                <a:latin typeface="Courier New"/>
                <a:ea typeface="Courier New"/>
                <a:cs typeface="Courier New"/>
                <a:sym typeface="Courier New"/>
              </a:rPr>
              <a:t>&gt; = [</a:t>
            </a:r>
            <a:r>
              <a:rPr lang="en" sz="1200">
                <a:solidFill>
                  <a:srgbClr val="C41A16"/>
                </a:solidFill>
                <a:latin typeface="Courier New"/>
                <a:ea typeface="Courier New"/>
                <a:cs typeface="Courier New"/>
                <a:sym typeface="Courier New"/>
              </a:rPr>
              <a:t>"Rock"</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"Classical"</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"Hip hop"</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favoriteGenres has been initialized with three initial items</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var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favoriteGenres</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Set</a:t>
            </a:r>
            <a:r>
              <a:rPr lang="en" sz="1200">
                <a:solidFill>
                  <a:srgbClr val="333333"/>
                </a:solidFill>
                <a:latin typeface="Courier New"/>
                <a:ea typeface="Courier New"/>
                <a:cs typeface="Courier New"/>
                <a:sym typeface="Courier New"/>
              </a:rPr>
              <a:t> = [</a:t>
            </a:r>
            <a:r>
              <a:rPr lang="en" sz="1200">
                <a:solidFill>
                  <a:srgbClr val="C41A16"/>
                </a:solidFill>
                <a:latin typeface="Courier New"/>
                <a:ea typeface="Courier New"/>
                <a:cs typeface="Courier New"/>
                <a:sym typeface="Courier New"/>
              </a:rPr>
              <a:t>"Rock"</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"Classical"</a:t>
            </a:r>
            <a:r>
              <a:rPr lang="en" sz="1200">
                <a:solidFill>
                  <a:srgbClr val="333333"/>
                </a:solidFill>
                <a:latin typeface="Courier New"/>
                <a:ea typeface="Courier New"/>
                <a:cs typeface="Courier New"/>
                <a:sym typeface="Courier New"/>
              </a:rPr>
              <a:t>, </a:t>
            </a:r>
            <a:r>
              <a:rPr lang="en" sz="1200">
                <a:solidFill>
                  <a:srgbClr val="C41A16"/>
                </a:solidFill>
                <a:latin typeface="Courier New"/>
                <a:ea typeface="Courier New"/>
                <a:cs typeface="Courier New"/>
                <a:sym typeface="Courier New"/>
              </a:rPr>
              <a:t>"Hip hop"</a:t>
            </a:r>
            <a:r>
              <a:rPr lang="en" sz="1200">
                <a:solidFill>
                  <a:srgbClr val="333333"/>
                </a:solidFill>
                <a:latin typeface="Courier New"/>
                <a:ea typeface="Courier New"/>
                <a:cs typeface="Courier New"/>
                <a:sym typeface="Courier New"/>
              </a:rPr>
              <a:t>]</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55" name="Shape 655"/>
        <p:cNvGrpSpPr/>
        <p:nvPr/>
      </p:nvGrpSpPr>
      <p:grpSpPr>
        <a:xfrm>
          <a:off x="0" y="0"/>
          <a:ext cx="0" cy="0"/>
          <a:chOff x="0" y="0"/>
          <a:chExt cx="0" cy="0"/>
        </a:xfrm>
      </p:grpSpPr>
      <p:sp>
        <p:nvSpPr>
          <p:cNvPr id="656" name="Shape 6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657" name="Shape 657"/>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Accessing and Modifying a Set</a:t>
            </a:r>
            <a:endParaRPr>
              <a:solidFill>
                <a:srgbClr val="333333"/>
              </a:solidFill>
            </a:endParaRPr>
          </a:p>
          <a:p>
            <a:pPr indent="0" lvl="0" marL="457200" marR="101600" rtl="0">
              <a:lnSpc>
                <a:spcPct val="100000"/>
              </a:lnSpc>
              <a:spcBef>
                <a:spcPts val="800"/>
              </a:spcBef>
              <a:spcAft>
                <a:spcPts val="0"/>
              </a:spcAft>
              <a:buNone/>
            </a:pP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"I have </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favoriteGenres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count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favorite music genres."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"I have 3 favorite music genres."</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AA0D91"/>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favoriteGenres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isEmpty</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"As far as music goes, I'm not picky."</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else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"I have particular music preferences."</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"I have particular music preferences."</a:t>
            </a:r>
            <a:endParaRPr sz="1400">
              <a:solidFill>
                <a:srgbClr val="007400"/>
              </a:solidFill>
              <a:latin typeface="Courier New"/>
              <a:ea typeface="Courier New"/>
              <a:cs typeface="Courier New"/>
              <a:sym typeface="Courier New"/>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61" name="Shape 661"/>
        <p:cNvGrpSpPr/>
        <p:nvPr/>
      </p:nvGrpSpPr>
      <p:grpSpPr>
        <a:xfrm>
          <a:off x="0" y="0"/>
          <a:ext cx="0" cy="0"/>
          <a:chOff x="0" y="0"/>
          <a:chExt cx="0" cy="0"/>
        </a:xfrm>
      </p:grpSpPr>
      <p:sp>
        <p:nvSpPr>
          <p:cNvPr id="662" name="Shape 6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663" name="Shape 663"/>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sz="1200">
                <a:solidFill>
                  <a:srgbClr val="666666"/>
                </a:solidFill>
                <a:highlight>
                  <a:srgbClr val="FFFFFF"/>
                </a:highlight>
                <a:latin typeface="Courier New"/>
                <a:ea typeface="Courier New"/>
                <a:cs typeface="Courier New"/>
                <a:sym typeface="Courier New"/>
              </a:rPr>
              <a:t>insert(_:), remove(_:)</a:t>
            </a:r>
            <a:endParaRPr sz="1200">
              <a:solidFill>
                <a:srgbClr val="666666"/>
              </a:solidFill>
              <a:highlight>
                <a:srgbClr val="FFFFFF"/>
              </a:highlight>
              <a:latin typeface="Courier New"/>
              <a:ea typeface="Courier New"/>
              <a:cs typeface="Courier New"/>
              <a:sym typeface="Courier New"/>
            </a:endParaRPr>
          </a:p>
          <a:p>
            <a:pPr indent="0" lvl="0" marL="457200" marR="101600" rtl="0">
              <a:lnSpc>
                <a:spcPct val="100000"/>
              </a:lnSpc>
              <a:spcBef>
                <a:spcPts val="800"/>
              </a:spcBef>
              <a:spcAft>
                <a:spcPts val="0"/>
              </a:spcAft>
              <a:buNone/>
            </a:pPr>
            <a:r>
              <a:rPr lang="en" sz="1200">
                <a:solidFill>
                  <a:srgbClr val="3F6E74"/>
                </a:solidFill>
                <a:latin typeface="Courier New"/>
                <a:ea typeface="Courier New"/>
                <a:cs typeface="Courier New"/>
                <a:sym typeface="Courier New"/>
              </a:rPr>
              <a:t>favoriteGenres</a:t>
            </a:r>
            <a:r>
              <a:rPr lang="en" sz="1200">
                <a:solidFill>
                  <a:srgbClr val="333333"/>
                </a:solidFill>
                <a:latin typeface="Courier New"/>
                <a:ea typeface="Courier New"/>
                <a:cs typeface="Courier New"/>
                <a:sym typeface="Courier New"/>
              </a:rPr>
              <a:t>.</a:t>
            </a:r>
            <a:r>
              <a:rPr b="1" lang="en" sz="1200">
                <a:solidFill>
                  <a:srgbClr val="3F6E74"/>
                </a:solidFill>
                <a:latin typeface="Courier New"/>
                <a:ea typeface="Courier New"/>
                <a:cs typeface="Courier New"/>
                <a:sym typeface="Courier New"/>
              </a:rPr>
              <a:t>insert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"Jazz"</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favoriteGenres now contains 4 items</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t/>
            </a:r>
            <a:endParaRPr sz="1200">
              <a:solidFill>
                <a:srgbClr val="AA0D91"/>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removedGenre</a:t>
            </a:r>
            <a:r>
              <a:rPr lang="en" sz="1200">
                <a:solidFill>
                  <a:srgbClr val="333333"/>
                </a:solidFill>
                <a:latin typeface="Courier New"/>
                <a:ea typeface="Courier New"/>
                <a:cs typeface="Courier New"/>
                <a:sym typeface="Courier New"/>
              </a:rPr>
              <a:t> = </a:t>
            </a:r>
            <a:r>
              <a:rPr lang="en" sz="1200">
                <a:solidFill>
                  <a:srgbClr val="3F6E74"/>
                </a:solidFill>
                <a:latin typeface="Courier New"/>
                <a:ea typeface="Courier New"/>
                <a:cs typeface="Courier New"/>
                <a:sym typeface="Courier New"/>
              </a:rPr>
              <a:t>favoriteGenres</a:t>
            </a:r>
            <a:r>
              <a:rPr lang="en" sz="1200">
                <a:solidFill>
                  <a:srgbClr val="333333"/>
                </a:solidFill>
                <a:latin typeface="Courier New"/>
                <a:ea typeface="Courier New"/>
                <a:cs typeface="Courier New"/>
                <a:sym typeface="Courier New"/>
              </a:rPr>
              <a:t>.</a:t>
            </a:r>
            <a:r>
              <a:rPr b="1" lang="en" sz="1200">
                <a:solidFill>
                  <a:srgbClr val="3F6E74"/>
                </a:solidFill>
                <a:latin typeface="Courier New"/>
                <a:ea typeface="Courier New"/>
                <a:cs typeface="Courier New"/>
                <a:sym typeface="Courier New"/>
              </a:rPr>
              <a:t>remove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"Rock"</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removedGenre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 I'm over it."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else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"I never much cared for that."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"Rock? I'm over it."</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67" name="Shape 667"/>
        <p:cNvGrpSpPr/>
        <p:nvPr/>
      </p:nvGrpSpPr>
      <p:grpSpPr>
        <a:xfrm>
          <a:off x="0" y="0"/>
          <a:ext cx="0" cy="0"/>
          <a:chOff x="0" y="0"/>
          <a:chExt cx="0" cy="0"/>
        </a:xfrm>
      </p:grpSpPr>
      <p:sp>
        <p:nvSpPr>
          <p:cNvPr id="668" name="Shape 6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669" name="Shape 669"/>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sz="1200">
                <a:solidFill>
                  <a:srgbClr val="666666"/>
                </a:solidFill>
                <a:highlight>
                  <a:srgbClr val="FFFFFF"/>
                </a:highlight>
                <a:latin typeface="Courier New"/>
                <a:ea typeface="Courier New"/>
                <a:cs typeface="Courier New"/>
                <a:sym typeface="Courier New"/>
              </a:rPr>
              <a:t>contains(_:)</a:t>
            </a:r>
            <a:endParaRPr sz="1200">
              <a:solidFill>
                <a:srgbClr val="666666"/>
              </a:solidFill>
              <a:highlight>
                <a:srgbClr val="FFFFFF"/>
              </a:highlight>
              <a:latin typeface="Courier New"/>
              <a:ea typeface="Courier New"/>
              <a:cs typeface="Courier New"/>
              <a:sym typeface="Courier New"/>
            </a:endParaRPr>
          </a:p>
          <a:p>
            <a:pPr indent="0" lvl="0" marL="457200" marR="101600" rtl="0">
              <a:lnSpc>
                <a:spcPct val="100000"/>
              </a:lnSpc>
              <a:spcBef>
                <a:spcPts val="800"/>
              </a:spcBef>
              <a:spcAft>
                <a:spcPts val="0"/>
              </a:spcAft>
              <a:buNone/>
            </a:pPr>
            <a:r>
              <a:rPr lang="en" sz="1200">
                <a:solidFill>
                  <a:srgbClr val="AA0D91"/>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favoriteGenres</a:t>
            </a:r>
            <a:r>
              <a:rPr lang="en" sz="1200">
                <a:solidFill>
                  <a:srgbClr val="333333"/>
                </a:solidFill>
                <a:latin typeface="Courier New"/>
                <a:ea typeface="Courier New"/>
                <a:cs typeface="Courier New"/>
                <a:sym typeface="Courier New"/>
              </a:rPr>
              <a:t>.</a:t>
            </a:r>
            <a:r>
              <a:rPr b="1" lang="en" sz="1200">
                <a:solidFill>
                  <a:srgbClr val="3F6E74"/>
                </a:solidFill>
                <a:latin typeface="Courier New"/>
                <a:ea typeface="Courier New"/>
                <a:cs typeface="Courier New"/>
                <a:sym typeface="Courier New"/>
              </a:rPr>
              <a:t>contains</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"Funk"</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"I get up on the good foot."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else</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"It's too funky in here."</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Prints "It's too funky in here.</a:t>
            </a:r>
            <a:r>
              <a:rPr lang="en" sz="1200">
                <a:solidFill>
                  <a:srgbClr val="007400"/>
                </a:solidFill>
                <a:latin typeface="Courier New"/>
                <a:ea typeface="Courier New"/>
                <a:cs typeface="Courier New"/>
                <a:sym typeface="Courier New"/>
              </a:rPr>
              <a:t>"</a:t>
            </a:r>
            <a:endParaRPr sz="1200">
              <a:solidFill>
                <a:srgbClr val="666666"/>
              </a:solidFill>
              <a:highlight>
                <a:srgbClr val="FFFFFF"/>
              </a:highlight>
              <a:latin typeface="Courier New"/>
              <a:ea typeface="Courier New"/>
              <a:cs typeface="Courier New"/>
              <a:sym typeface="Courier New"/>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73" name="Shape 673"/>
        <p:cNvGrpSpPr/>
        <p:nvPr/>
      </p:nvGrpSpPr>
      <p:grpSpPr>
        <a:xfrm>
          <a:off x="0" y="0"/>
          <a:ext cx="0" cy="0"/>
          <a:chOff x="0" y="0"/>
          <a:chExt cx="0" cy="0"/>
        </a:xfrm>
      </p:grpSpPr>
      <p:sp>
        <p:nvSpPr>
          <p:cNvPr id="674" name="Shape 6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675" name="Shape 675"/>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Iterating Over a Set</a:t>
            </a:r>
            <a:endParaRPr>
              <a:solidFill>
                <a:srgbClr val="333333"/>
              </a:solidFill>
            </a:endParaRPr>
          </a:p>
          <a:p>
            <a:pPr indent="0" lvl="0" marL="457200" marR="101600" rtl="0">
              <a:lnSpc>
                <a:spcPct val="100000"/>
              </a:lnSpc>
              <a:spcBef>
                <a:spcPts val="800"/>
              </a:spcBef>
              <a:spcAft>
                <a:spcPts val="0"/>
              </a:spcAft>
              <a:buNone/>
            </a:pPr>
            <a:r>
              <a:rPr lang="en" sz="1200">
                <a:solidFill>
                  <a:srgbClr val="AA0D91"/>
                </a:solidFill>
                <a:latin typeface="Courier New"/>
                <a:ea typeface="Courier New"/>
                <a:cs typeface="Courier New"/>
                <a:sym typeface="Courier New"/>
              </a:rPr>
              <a:t>for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genre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favoriteGenres</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genre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Classical</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Jazz</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Hip hop</a:t>
            </a:r>
            <a:endParaRPr sz="1200">
              <a:solidFill>
                <a:srgbClr val="007400"/>
              </a:solidFill>
              <a:latin typeface="Courier New"/>
              <a:ea typeface="Courier New"/>
              <a:cs typeface="Courier New"/>
              <a:sym typeface="Courier New"/>
            </a:endParaRPr>
          </a:p>
          <a:p>
            <a:pPr indent="0" lvl="0" marL="457200" marR="101600" rtl="0">
              <a:lnSpc>
                <a:spcPct val="100000"/>
              </a:lnSpc>
              <a:spcBef>
                <a:spcPts val="0"/>
              </a:spcBef>
              <a:spcAft>
                <a:spcPts val="0"/>
              </a:spcAft>
              <a:buNone/>
            </a:pPr>
            <a:r>
              <a:t/>
            </a:r>
            <a:endParaRPr sz="12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333333"/>
              </a:buClr>
              <a:buSzPts val="1200"/>
              <a:buFont typeface="Courier New"/>
              <a:buNone/>
            </a:pPr>
            <a:r>
              <a:rPr lang="en" sz="1200">
                <a:solidFill>
                  <a:srgbClr val="AA0D91"/>
                </a:solidFill>
                <a:latin typeface="Courier New"/>
                <a:ea typeface="Courier New"/>
                <a:cs typeface="Courier New"/>
                <a:sym typeface="Courier New"/>
              </a:rPr>
              <a:t>for</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genre</a:t>
            </a:r>
            <a:r>
              <a:rPr lang="en" sz="1200">
                <a:solidFill>
                  <a:srgbClr val="333333"/>
                </a:solidFill>
                <a:latin typeface="Courier New"/>
                <a:ea typeface="Courier New"/>
                <a:cs typeface="Courier New"/>
                <a:sym typeface="Courier New"/>
              </a:rPr>
              <a:t> </a:t>
            </a:r>
            <a:r>
              <a:rPr lang="en" sz="1200">
                <a:solidFill>
                  <a:srgbClr val="AA0D91"/>
                </a:solidFill>
                <a:latin typeface="Courier New"/>
                <a:ea typeface="Courier New"/>
                <a:cs typeface="Courier New"/>
                <a:sym typeface="Courier New"/>
              </a:rPr>
              <a:t>in</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favoriteGenres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sorted</a:t>
            </a:r>
            <a:r>
              <a:rPr lang="en" sz="1200">
                <a:solidFill>
                  <a:srgbClr val="333333"/>
                </a:solidFill>
                <a:latin typeface="Courier New"/>
                <a:ea typeface="Courier New"/>
                <a:cs typeface="Courier New"/>
                <a:sym typeface="Courier New"/>
              </a:rPr>
              <a:t>() {</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print</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genre</a:t>
            </a:r>
            <a:r>
              <a:rPr lang="en" sz="1200">
                <a:solidFill>
                  <a:srgbClr val="333333"/>
                </a:solidFill>
                <a:latin typeface="Courier New"/>
                <a:ea typeface="Courier New"/>
                <a:cs typeface="Courier New"/>
                <a:sym typeface="Courier New"/>
              </a:rPr>
              <a:t>)</a:t>
            </a:r>
            <a:r>
              <a:rPr lang="en" sz="1200">
                <a:solidFill>
                  <a:srgbClr val="C41A16"/>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Classical</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Hip hop</a:t>
            </a:r>
            <a:br>
              <a:rPr lang="en" sz="1200">
                <a:solidFill>
                  <a:srgbClr val="333333"/>
                </a:solidFill>
                <a:latin typeface="Courier New"/>
                <a:ea typeface="Courier New"/>
                <a:cs typeface="Courier New"/>
                <a:sym typeface="Courier New"/>
              </a:rPr>
            </a:br>
            <a:r>
              <a:rPr lang="en" sz="1200">
                <a:solidFill>
                  <a:srgbClr val="007400"/>
                </a:solidFill>
                <a:latin typeface="Courier New"/>
                <a:ea typeface="Courier New"/>
                <a:cs typeface="Courier New"/>
                <a:sym typeface="Courier New"/>
              </a:rPr>
              <a:t>// Jazz</a:t>
            </a:r>
            <a:endParaRPr sz="1200">
              <a:solidFill>
                <a:srgbClr val="007400"/>
              </a:solidFill>
              <a:latin typeface="Courier New"/>
              <a:ea typeface="Courier New"/>
              <a:cs typeface="Courier New"/>
              <a:sym typeface="Courier New"/>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79" name="Shape 679"/>
        <p:cNvGrpSpPr/>
        <p:nvPr/>
      </p:nvGrpSpPr>
      <p:grpSpPr>
        <a:xfrm>
          <a:off x="0" y="0"/>
          <a:ext cx="0" cy="0"/>
          <a:chOff x="0" y="0"/>
          <a:chExt cx="0" cy="0"/>
        </a:xfrm>
      </p:grpSpPr>
      <p:sp>
        <p:nvSpPr>
          <p:cNvPr id="680" name="Shape 6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Performing Set Operations</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solidFill>
                <a:srgbClr val="333333"/>
              </a:solidFill>
            </a:endParaRPr>
          </a:p>
          <a:p>
            <a:pPr indent="0" lvl="0" marL="0" rtl="0">
              <a:spcBef>
                <a:spcPts val="900"/>
              </a:spcBef>
              <a:spcAft>
                <a:spcPts val="0"/>
              </a:spcAft>
              <a:buNone/>
            </a:pPr>
            <a:r>
              <a:t/>
            </a:r>
            <a:endParaRPr/>
          </a:p>
        </p:txBody>
      </p:sp>
      <p:sp>
        <p:nvSpPr>
          <p:cNvPr id="681" name="Shape 681"/>
          <p:cNvSpPr txBox="1"/>
          <p:nvPr>
            <p:ph idx="1" type="body"/>
          </p:nvPr>
        </p:nvSpPr>
        <p:spPr>
          <a:xfrm>
            <a:off x="729450" y="2078875"/>
            <a:ext cx="7688700" cy="283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Char char="●"/>
            </a:pPr>
            <a:r>
              <a:rPr lang="en">
                <a:solidFill>
                  <a:srgbClr val="333333"/>
                </a:solidFill>
              </a:rPr>
              <a:t>Fundamental Set Operations</a:t>
            </a:r>
            <a:endParaRPr>
              <a:solidFill>
                <a:srgbClr val="333333"/>
              </a:solidFill>
            </a:endParaRPr>
          </a:p>
          <a:p>
            <a:pPr indent="0" lvl="0" marL="0" marR="101600" rtl="0">
              <a:lnSpc>
                <a:spcPct val="100000"/>
              </a:lnSpc>
              <a:spcBef>
                <a:spcPts val="800"/>
              </a:spcBef>
              <a:spcAft>
                <a:spcPts val="0"/>
              </a:spcAft>
              <a:buNone/>
            </a:pPr>
            <a:r>
              <a:t/>
            </a:r>
            <a:endParaRPr sz="1400">
              <a:solidFill>
                <a:srgbClr val="007400"/>
              </a:solidFill>
              <a:latin typeface="Courier New"/>
              <a:ea typeface="Courier New"/>
              <a:cs typeface="Courier New"/>
              <a:sym typeface="Courier New"/>
            </a:endParaRPr>
          </a:p>
          <a:p>
            <a:pPr indent="-228600" lvl="0" marL="457200" marR="101600" rtl="0">
              <a:lnSpc>
                <a:spcPct val="100000"/>
              </a:lnSpc>
              <a:spcBef>
                <a:spcPts val="0"/>
              </a:spcBef>
              <a:spcAft>
                <a:spcPts val="0"/>
              </a:spcAft>
              <a:buClr>
                <a:srgbClr val="AA0D91"/>
              </a:buClr>
              <a:buSzPts val="1400"/>
              <a:buFont typeface="Courier New"/>
              <a:buNone/>
            </a:pPr>
            <a:r>
              <a:t/>
            </a:r>
            <a:endParaRPr sz="1400">
              <a:solidFill>
                <a:srgbClr val="AA0D91"/>
              </a:solidFill>
              <a:latin typeface="Courier New"/>
              <a:ea typeface="Courier New"/>
              <a:cs typeface="Courier New"/>
              <a:sym typeface="Courier New"/>
            </a:endParaRPr>
          </a:p>
          <a:p>
            <a:pPr indent="0" lvl="0" marL="0" rtl="0">
              <a:spcBef>
                <a:spcPts val="0"/>
              </a:spcBef>
              <a:spcAft>
                <a:spcPts val="0"/>
              </a:spcAft>
              <a:buNone/>
            </a:pPr>
            <a:r>
              <a:t/>
            </a:r>
            <a:endParaRPr>
              <a:solidFill>
                <a:srgbClr val="333333"/>
              </a:solidFill>
            </a:endParaRPr>
          </a:p>
          <a:p>
            <a:pPr indent="-228600" lvl="0" marL="457200" marR="101600" rtl="0">
              <a:lnSpc>
                <a:spcPct val="100000"/>
              </a:lnSpc>
              <a:spcBef>
                <a:spcPts val="1600"/>
              </a:spcBef>
              <a:spcAft>
                <a:spcPts val="0"/>
              </a:spcAft>
              <a:buClr>
                <a:srgbClr val="333333"/>
              </a:buClr>
              <a:buSzPts val="1400"/>
              <a:buFont typeface="Courier New"/>
              <a:buNone/>
            </a:pPr>
            <a:r>
              <a:t/>
            </a:r>
            <a:endParaRPr sz="1400">
              <a:solidFill>
                <a:srgbClr val="007400"/>
              </a:solidFill>
              <a:latin typeface="Courier New"/>
              <a:ea typeface="Courier New"/>
              <a:cs typeface="Courier New"/>
              <a:sym typeface="Courier New"/>
            </a:endParaRPr>
          </a:p>
        </p:txBody>
      </p:sp>
      <p:pic>
        <p:nvPicPr>
          <p:cNvPr id="682" name="Shape 682"/>
          <p:cNvPicPr preferRelativeResize="0"/>
          <p:nvPr/>
        </p:nvPicPr>
        <p:blipFill>
          <a:blip r:embed="rId3">
            <a:alphaModFix/>
          </a:blip>
          <a:stretch>
            <a:fillRect/>
          </a:stretch>
        </p:blipFill>
        <p:spPr>
          <a:xfrm>
            <a:off x="4170100" y="1921925"/>
            <a:ext cx="4154825" cy="3151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