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16"/>
  </p:notesMasterIdLst>
  <p:sldIdLst>
    <p:sldId id="256" r:id="rId2"/>
    <p:sldId id="261" r:id="rId3"/>
    <p:sldId id="264" r:id="rId4"/>
    <p:sldId id="260" r:id="rId5"/>
    <p:sldId id="263" r:id="rId6"/>
    <p:sldId id="257" r:id="rId7"/>
    <p:sldId id="265" r:id="rId8"/>
    <p:sldId id="266" r:id="rId9"/>
    <p:sldId id="267" r:id="rId10"/>
    <p:sldId id="268" r:id="rId11"/>
    <p:sldId id="269" r:id="rId12"/>
    <p:sldId id="258"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0657" autoAdjust="0"/>
  </p:normalViewPr>
  <p:slideViewPr>
    <p:cSldViewPr snapToGrid="0">
      <p:cViewPr varScale="1">
        <p:scale>
          <a:sx n="70" d="100"/>
          <a:sy n="70" d="100"/>
        </p:scale>
        <p:origin x="58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E145DE-EAE3-4176-8A61-E47D7123467A}" type="datetimeFigureOut">
              <a:rPr lang="en-US" smtClean="0"/>
              <a:t>12/25/2018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0C4688-134B-46FA-9579-BF3D31CFD0FF}" type="slidenum">
              <a:rPr lang="en-US" smtClean="0"/>
              <a:t>‹#›</a:t>
            </a:fld>
            <a:endParaRPr lang="en-US"/>
          </a:p>
        </p:txBody>
      </p:sp>
    </p:spTree>
    <p:extLst>
      <p:ext uri="{BB962C8B-B14F-4D97-AF65-F5344CB8AC3E}">
        <p14:creationId xmlns:p14="http://schemas.microsoft.com/office/powerpoint/2010/main" val="1605148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0C4688-134B-46FA-9579-BF3D31CFD0FF}" type="slidenum">
              <a:rPr lang="en-US" smtClean="0"/>
              <a:t>4</a:t>
            </a:fld>
            <a:endParaRPr lang="en-US"/>
          </a:p>
        </p:txBody>
      </p:sp>
    </p:spTree>
    <p:extLst>
      <p:ext uri="{BB962C8B-B14F-4D97-AF65-F5344CB8AC3E}">
        <p14:creationId xmlns:p14="http://schemas.microsoft.com/office/powerpoint/2010/main" val="3368249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753E77C-198A-427E-826E-95F9AD7862DB}" type="datetimeFigureOut">
              <a:rPr lang="en-US" smtClean="0"/>
              <a:t>12/25/2018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E50C7E-000C-444C-BC7D-4D0C03EA3B0A}" type="slidenum">
              <a:rPr lang="en-US" smtClean="0"/>
              <a:t>‹#›</a:t>
            </a:fld>
            <a:endParaRPr lang="en-US"/>
          </a:p>
        </p:txBody>
      </p:sp>
    </p:spTree>
    <p:extLst>
      <p:ext uri="{BB962C8B-B14F-4D97-AF65-F5344CB8AC3E}">
        <p14:creationId xmlns:p14="http://schemas.microsoft.com/office/powerpoint/2010/main" val="1379773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53E77C-198A-427E-826E-95F9AD7862DB}" type="datetimeFigureOut">
              <a:rPr lang="en-US" smtClean="0"/>
              <a:t>12/25/2018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50C7E-000C-444C-BC7D-4D0C03EA3B0A}" type="slidenum">
              <a:rPr lang="en-US" smtClean="0"/>
              <a:t>‹#›</a:t>
            </a:fld>
            <a:endParaRPr lang="en-US"/>
          </a:p>
        </p:txBody>
      </p:sp>
    </p:spTree>
    <p:extLst>
      <p:ext uri="{BB962C8B-B14F-4D97-AF65-F5344CB8AC3E}">
        <p14:creationId xmlns:p14="http://schemas.microsoft.com/office/powerpoint/2010/main" val="3529329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53E77C-198A-427E-826E-95F9AD7862DB}" type="datetimeFigureOut">
              <a:rPr lang="en-US" smtClean="0"/>
              <a:t>12/25/2018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50C7E-000C-444C-BC7D-4D0C03EA3B0A}" type="slidenum">
              <a:rPr lang="en-US" smtClean="0"/>
              <a:t>‹#›</a:t>
            </a:fld>
            <a:endParaRPr lang="en-US"/>
          </a:p>
        </p:txBody>
      </p:sp>
    </p:spTree>
    <p:extLst>
      <p:ext uri="{BB962C8B-B14F-4D97-AF65-F5344CB8AC3E}">
        <p14:creationId xmlns:p14="http://schemas.microsoft.com/office/powerpoint/2010/main" val="345659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53E77C-198A-427E-826E-95F9AD7862DB}" type="datetimeFigureOut">
              <a:rPr lang="en-US" smtClean="0"/>
              <a:t>12/25/2018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E50C7E-000C-444C-BC7D-4D0C03EA3B0A}" type="slidenum">
              <a:rPr lang="en-US" smtClean="0"/>
              <a:t>‹#›</a:t>
            </a:fld>
            <a:endParaRPr lang="en-US"/>
          </a:p>
        </p:txBody>
      </p:sp>
    </p:spTree>
    <p:extLst>
      <p:ext uri="{BB962C8B-B14F-4D97-AF65-F5344CB8AC3E}">
        <p14:creationId xmlns:p14="http://schemas.microsoft.com/office/powerpoint/2010/main" val="1160143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4753E77C-198A-427E-826E-95F9AD7862DB}" type="datetimeFigureOut">
              <a:rPr lang="en-US" smtClean="0"/>
              <a:t>12/25/2018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E50C7E-000C-444C-BC7D-4D0C03EA3B0A}" type="slidenum">
              <a:rPr lang="en-US" smtClean="0"/>
              <a:t>‹#›</a:t>
            </a:fld>
            <a:endParaRPr lang="en-US"/>
          </a:p>
        </p:txBody>
      </p:sp>
    </p:spTree>
    <p:extLst>
      <p:ext uri="{BB962C8B-B14F-4D97-AF65-F5344CB8AC3E}">
        <p14:creationId xmlns:p14="http://schemas.microsoft.com/office/powerpoint/2010/main" val="744334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753E77C-198A-427E-826E-95F9AD7862DB}" type="datetimeFigureOut">
              <a:rPr lang="en-US" smtClean="0"/>
              <a:t>12/25/2018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8E50C7E-000C-444C-BC7D-4D0C03EA3B0A}" type="slidenum">
              <a:rPr lang="en-US" smtClean="0"/>
              <a:t>‹#›</a:t>
            </a:fld>
            <a:endParaRPr lang="en-US"/>
          </a:p>
        </p:txBody>
      </p:sp>
    </p:spTree>
    <p:extLst>
      <p:ext uri="{BB962C8B-B14F-4D97-AF65-F5344CB8AC3E}">
        <p14:creationId xmlns:p14="http://schemas.microsoft.com/office/powerpoint/2010/main" val="1948973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753E77C-198A-427E-826E-95F9AD7862DB}" type="datetimeFigureOut">
              <a:rPr lang="en-US" smtClean="0"/>
              <a:t>12/25/2018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E50C7E-000C-444C-BC7D-4D0C03EA3B0A}"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61202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53E77C-198A-427E-826E-95F9AD7862DB}" type="datetimeFigureOut">
              <a:rPr lang="en-US" smtClean="0"/>
              <a:t>12/25/2018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E50C7E-000C-444C-BC7D-4D0C03EA3B0A}" type="slidenum">
              <a:rPr lang="en-US" smtClean="0"/>
              <a:t>‹#›</a:t>
            </a:fld>
            <a:endParaRPr lang="en-US"/>
          </a:p>
        </p:txBody>
      </p:sp>
    </p:spTree>
    <p:extLst>
      <p:ext uri="{BB962C8B-B14F-4D97-AF65-F5344CB8AC3E}">
        <p14:creationId xmlns:p14="http://schemas.microsoft.com/office/powerpoint/2010/main" val="3648575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53E77C-198A-427E-826E-95F9AD7862DB}" type="datetimeFigureOut">
              <a:rPr lang="en-US" smtClean="0"/>
              <a:t>12/25/2018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E50C7E-000C-444C-BC7D-4D0C03EA3B0A}" type="slidenum">
              <a:rPr lang="en-US" smtClean="0"/>
              <a:t>‹#›</a:t>
            </a:fld>
            <a:endParaRPr lang="en-US"/>
          </a:p>
        </p:txBody>
      </p:sp>
    </p:spTree>
    <p:extLst>
      <p:ext uri="{BB962C8B-B14F-4D97-AF65-F5344CB8AC3E}">
        <p14:creationId xmlns:p14="http://schemas.microsoft.com/office/powerpoint/2010/main" val="1182056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2"/>
      </p:bgRef>
    </p:bg>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4753E77C-198A-427E-826E-95F9AD7862DB}" type="datetimeFigureOut">
              <a:rPr lang="en-US" smtClean="0"/>
              <a:t>12/25/2018</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38E50C7E-000C-444C-BC7D-4D0C03EA3B0A}" type="slidenum">
              <a:rPr lang="en-US" smtClean="0"/>
              <a:t>‹#›</a:t>
            </a:fld>
            <a:endParaRPr lang="en-US"/>
          </a:p>
        </p:txBody>
      </p:sp>
    </p:spTree>
    <p:extLst>
      <p:ext uri="{BB962C8B-B14F-4D97-AF65-F5344CB8AC3E}">
        <p14:creationId xmlns:p14="http://schemas.microsoft.com/office/powerpoint/2010/main" val="3574332605"/>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tx1">
              <a:lumMod val="8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753E77C-198A-427E-826E-95F9AD7862DB}" type="datetimeFigureOut">
              <a:rPr lang="en-US" smtClean="0"/>
              <a:t>12/25/2018</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38E50C7E-000C-444C-BC7D-4D0C03EA3B0A}" type="slidenum">
              <a:rPr lang="en-US" smtClean="0"/>
              <a:t>‹#›</a:t>
            </a:fld>
            <a:endParaRPr lang="en-US"/>
          </a:p>
        </p:txBody>
      </p:sp>
    </p:spTree>
    <p:extLst>
      <p:ext uri="{BB962C8B-B14F-4D97-AF65-F5344CB8AC3E}">
        <p14:creationId xmlns:p14="http://schemas.microsoft.com/office/powerpoint/2010/main" val="89202719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753E77C-198A-427E-826E-95F9AD7862DB}" type="datetimeFigureOut">
              <a:rPr lang="en-US" smtClean="0"/>
              <a:t>12/25/2018</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38E50C7E-000C-444C-BC7D-4D0C03EA3B0A}" type="slidenum">
              <a:rPr lang="en-US" smtClean="0"/>
              <a:t>‹#›</a:t>
            </a:fld>
            <a:endParaRPr lang="en-US"/>
          </a:p>
        </p:txBody>
      </p:sp>
    </p:spTree>
    <p:extLst>
      <p:ext uri="{BB962C8B-B14F-4D97-AF65-F5344CB8AC3E}">
        <p14:creationId xmlns:p14="http://schemas.microsoft.com/office/powerpoint/2010/main" val="1730153910"/>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esheninger.blogspot.com/2013/11/leading-in-digital-age.html" TargetMode="External"/><Relationship Id="rId2" Type="http://schemas.openxmlformats.org/officeDocument/2006/relationships/image" Target="../media/image13.jpg"/><Relationship Id="rId1" Type="http://schemas.openxmlformats.org/officeDocument/2006/relationships/slideLayout" Target="../slideLayouts/slideLayout8.xml"/><Relationship Id="rId4" Type="http://schemas.openxmlformats.org/officeDocument/2006/relationships/hyperlink" Target="https://creativecommons.org/licenses/by/3.0/"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esheninger.blogspot.com/2013/11/leading-in-digital-age.html" TargetMode="External"/><Relationship Id="rId2" Type="http://schemas.openxmlformats.org/officeDocument/2006/relationships/image" Target="../media/image13.jpg"/><Relationship Id="rId1" Type="http://schemas.openxmlformats.org/officeDocument/2006/relationships/slideLayout" Target="../slideLayouts/slideLayout8.xml"/><Relationship Id="rId4" Type="http://schemas.openxmlformats.org/officeDocument/2006/relationships/hyperlink" Target="https://creativecommons.org/licenses/by/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sbe.net/pages/illinois-state-report-card-data.aspx" TargetMode="External"/><Relationship Id="rId2" Type="http://schemas.openxmlformats.org/officeDocument/2006/relationships/hyperlink" Target="https://datacatalog.cookcountyil.go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AAABA-80F5-445C-8E7F-AB65D991250F}"/>
              </a:ext>
            </a:extLst>
          </p:cNvPr>
          <p:cNvSpPr>
            <a:spLocks noGrp="1"/>
          </p:cNvSpPr>
          <p:nvPr>
            <p:ph type="ctrTitle"/>
          </p:nvPr>
        </p:nvSpPr>
        <p:spPr/>
        <p:txBody>
          <a:bodyPr/>
          <a:lstStyle/>
          <a:p>
            <a:r>
              <a:rPr lang="en-US" dirty="0"/>
              <a:t>Education in Illinois and Chicago</a:t>
            </a:r>
          </a:p>
        </p:txBody>
      </p:sp>
      <p:sp>
        <p:nvSpPr>
          <p:cNvPr id="3" name="Subtitle 2">
            <a:extLst>
              <a:ext uri="{FF2B5EF4-FFF2-40B4-BE49-F238E27FC236}">
                <a16:creationId xmlns:a16="http://schemas.microsoft.com/office/drawing/2014/main" id="{B11AD5FC-85B2-4827-B811-69168ABF250C}"/>
              </a:ext>
            </a:extLst>
          </p:cNvPr>
          <p:cNvSpPr>
            <a:spLocks noGrp="1"/>
          </p:cNvSpPr>
          <p:nvPr>
            <p:ph type="subTitle" idx="1"/>
          </p:nvPr>
        </p:nvSpPr>
        <p:spPr/>
        <p:txBody>
          <a:bodyPr>
            <a:normAutofit/>
          </a:bodyPr>
          <a:lstStyle/>
          <a:p>
            <a:r>
              <a:rPr lang="en-US" sz="2400" dirty="0">
                <a:solidFill>
                  <a:schemeClr val="bg1"/>
                </a:solidFill>
              </a:rPr>
              <a:t>Comparing Cost-Effectiveness Across Districts</a:t>
            </a:r>
          </a:p>
          <a:p>
            <a:r>
              <a:rPr lang="en-US" sz="2400" dirty="0">
                <a:solidFill>
                  <a:schemeClr val="bg1"/>
                </a:solidFill>
              </a:rPr>
              <a:t>Ed Wise</a:t>
            </a:r>
          </a:p>
        </p:txBody>
      </p:sp>
    </p:spTree>
    <p:extLst>
      <p:ext uri="{BB962C8B-B14F-4D97-AF65-F5344CB8AC3E}">
        <p14:creationId xmlns:p14="http://schemas.microsoft.com/office/powerpoint/2010/main" val="1775218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E4798E4E-6061-46B6-9314-DAA77E3234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570" y="506420"/>
            <a:ext cx="5321808" cy="5321808"/>
          </a:xfrm>
          <a:prstGeom prst="rect">
            <a:avLst/>
          </a:prstGeom>
        </p:spPr>
      </p:pic>
      <p:sp>
        <p:nvSpPr>
          <p:cNvPr id="2" name="Title 1">
            <a:extLst>
              <a:ext uri="{FF2B5EF4-FFF2-40B4-BE49-F238E27FC236}">
                <a16:creationId xmlns:a16="http://schemas.microsoft.com/office/drawing/2014/main" id="{D542403B-C565-4AD8-8901-69D36A85A326}"/>
              </a:ext>
            </a:extLst>
          </p:cNvPr>
          <p:cNvSpPr>
            <a:spLocks noGrp="1"/>
          </p:cNvSpPr>
          <p:nvPr>
            <p:ph type="title"/>
          </p:nvPr>
        </p:nvSpPr>
        <p:spPr>
          <a:xfrm>
            <a:off x="993853" y="1604772"/>
            <a:ext cx="3648456" cy="3648456"/>
          </a:xfrm>
          <a:prstGeom prst="roundRect">
            <a:avLst>
              <a:gd name="adj" fmla="val 14141"/>
            </a:avLst>
          </a:prstGeom>
          <a:solidFill>
            <a:schemeClr val="accent2"/>
          </a:solidFill>
          <a:ln>
            <a:noFill/>
          </a:ln>
        </p:spPr>
        <p:txBody>
          <a:bodyPr>
            <a:normAutofit/>
          </a:bodyPr>
          <a:lstStyle/>
          <a:p>
            <a:r>
              <a:rPr lang="en-US" sz="3300" dirty="0">
                <a:solidFill>
                  <a:srgbClr val="FFFFFF"/>
                </a:solidFill>
              </a:rPr>
              <a:t>Proportion of budget collected Through Property Taxes</a:t>
            </a:r>
          </a:p>
        </p:txBody>
      </p:sp>
      <p:sp>
        <p:nvSpPr>
          <p:cNvPr id="21" name="TextBox 20">
            <a:extLst>
              <a:ext uri="{FF2B5EF4-FFF2-40B4-BE49-F238E27FC236}">
                <a16:creationId xmlns:a16="http://schemas.microsoft.com/office/drawing/2014/main" id="{EA360EC3-FFE7-4742-B5C9-188262AEEADB}"/>
              </a:ext>
            </a:extLst>
          </p:cNvPr>
          <p:cNvSpPr txBox="1"/>
          <p:nvPr/>
        </p:nvSpPr>
        <p:spPr>
          <a:xfrm>
            <a:off x="0" y="5880365"/>
            <a:ext cx="12192000" cy="646331"/>
          </a:xfrm>
          <a:prstGeom prst="rect">
            <a:avLst/>
          </a:prstGeom>
          <a:noFill/>
        </p:spPr>
        <p:txBody>
          <a:bodyPr wrap="square" rtlCol="0">
            <a:spAutoFit/>
          </a:bodyPr>
          <a:lstStyle/>
          <a:p>
            <a:pPr algn="ctr"/>
            <a:r>
              <a:rPr lang="en-US" dirty="0"/>
              <a:t>Chart shows relationship between % of funding spent on teachers and testing performance.  CPS does manage the district very efficiently relative to other districts.</a:t>
            </a:r>
          </a:p>
        </p:txBody>
      </p:sp>
      <p:sp>
        <p:nvSpPr>
          <p:cNvPr id="23" name="Arrow: Left 22">
            <a:extLst>
              <a:ext uri="{FF2B5EF4-FFF2-40B4-BE49-F238E27FC236}">
                <a16:creationId xmlns:a16="http://schemas.microsoft.com/office/drawing/2014/main" id="{4E4F9A86-9ABB-4D4E-B7FD-B998110E33EC}"/>
              </a:ext>
            </a:extLst>
          </p:cNvPr>
          <p:cNvSpPr/>
          <p:nvPr/>
        </p:nvSpPr>
        <p:spPr>
          <a:xfrm rot="1765645">
            <a:off x="6879250" y="4675358"/>
            <a:ext cx="772510" cy="44143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6C8F42F7-93D5-49A9-8CC2-9541DF432D4E}"/>
              </a:ext>
            </a:extLst>
          </p:cNvPr>
          <p:cNvSpPr txBox="1"/>
          <p:nvPr/>
        </p:nvSpPr>
        <p:spPr>
          <a:xfrm>
            <a:off x="7545150" y="4731136"/>
            <a:ext cx="1470648" cy="382016"/>
          </a:xfrm>
          <a:prstGeom prst="rect">
            <a:avLst/>
          </a:prstGeom>
          <a:noFill/>
        </p:spPr>
        <p:txBody>
          <a:bodyPr wrap="square" rtlCol="0">
            <a:spAutoFit/>
          </a:bodyPr>
          <a:lstStyle/>
          <a:p>
            <a:r>
              <a:rPr lang="en-US" dirty="0">
                <a:solidFill>
                  <a:schemeClr val="bg1"/>
                </a:solidFill>
              </a:rPr>
              <a:t>CPS</a:t>
            </a:r>
          </a:p>
        </p:txBody>
      </p:sp>
    </p:spTree>
    <p:extLst>
      <p:ext uri="{BB962C8B-B14F-4D97-AF65-F5344CB8AC3E}">
        <p14:creationId xmlns:p14="http://schemas.microsoft.com/office/powerpoint/2010/main" val="764012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D2FE0-BB4F-4681-A487-D2CB17147919}"/>
              </a:ext>
            </a:extLst>
          </p:cNvPr>
          <p:cNvSpPr>
            <a:spLocks noGrp="1"/>
          </p:cNvSpPr>
          <p:nvPr>
            <p:ph type="title"/>
          </p:nvPr>
        </p:nvSpPr>
        <p:spPr>
          <a:xfrm>
            <a:off x="6736080" y="1700463"/>
            <a:ext cx="5038825" cy="2291773"/>
          </a:xfrm>
        </p:spPr>
        <p:txBody>
          <a:bodyPr vert="horz" wrap="square" lIns="274320" tIns="182880" rIns="274320" bIns="182880" rtlCol="0" anchorCtr="1">
            <a:normAutofit/>
          </a:bodyPr>
          <a:lstStyle/>
          <a:p>
            <a:r>
              <a:rPr lang="en-US" sz="1500" dirty="0"/>
              <a:t>Spending little on administration is a plus as the relationship between administrative spending and test performance is negative.</a:t>
            </a:r>
          </a:p>
        </p:txBody>
      </p:sp>
      <p:pic>
        <p:nvPicPr>
          <p:cNvPr id="4" name="Picture 3" descr="A close up of a map&#10;&#10;Description automatically generated">
            <a:extLst>
              <a:ext uri="{FF2B5EF4-FFF2-40B4-BE49-F238E27FC236}">
                <a16:creationId xmlns:a16="http://schemas.microsoft.com/office/drawing/2014/main" id="{3DC08E1C-C5D4-4CAB-A5CE-C7B8F270B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530" y="315825"/>
            <a:ext cx="6043113" cy="5972680"/>
          </a:xfrm>
          <a:prstGeom prst="rect">
            <a:avLst/>
          </a:prstGeom>
        </p:spPr>
      </p:pic>
    </p:spTree>
    <p:extLst>
      <p:ext uri="{BB962C8B-B14F-4D97-AF65-F5344CB8AC3E}">
        <p14:creationId xmlns:p14="http://schemas.microsoft.com/office/powerpoint/2010/main" val="3434582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2403B-C565-4AD8-8901-69D36A85A326}"/>
              </a:ext>
            </a:extLst>
          </p:cNvPr>
          <p:cNvSpPr>
            <a:spLocks noGrp="1"/>
          </p:cNvSpPr>
          <p:nvPr>
            <p:ph type="title"/>
          </p:nvPr>
        </p:nvSpPr>
        <p:spPr>
          <a:xfrm>
            <a:off x="300625" y="105465"/>
            <a:ext cx="4484690" cy="6697943"/>
          </a:xfrm>
        </p:spPr>
        <p:txBody>
          <a:bodyPr>
            <a:normAutofit fontScale="90000"/>
          </a:bodyPr>
          <a:lstStyle/>
          <a:p>
            <a:pPr algn="ctr"/>
            <a:r>
              <a:rPr lang="en-US" dirty="0"/>
              <a:t>Comparing the performance of CPS vs NON-CPS districts does show that non-Cps districts perform better. This was confirmed with a significant students t-test result showing that non-cps schools had a greater rate of meeting performance standards (by about 17%) </a:t>
            </a:r>
          </a:p>
        </p:txBody>
      </p:sp>
      <p:pic>
        <p:nvPicPr>
          <p:cNvPr id="7" name="Picture 6" descr="A close up of a mans face&#10;&#10;Description automatically generated">
            <a:extLst>
              <a:ext uri="{FF2B5EF4-FFF2-40B4-BE49-F238E27FC236}">
                <a16:creationId xmlns:a16="http://schemas.microsoft.com/office/drawing/2014/main" id="{195AD47D-19F0-4754-B8C0-34CE4CF708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348" y="160057"/>
            <a:ext cx="4868700" cy="3245800"/>
          </a:xfrm>
          <a:prstGeom prst="rect">
            <a:avLst/>
          </a:prstGeom>
        </p:spPr>
      </p:pic>
      <p:sp>
        <p:nvSpPr>
          <p:cNvPr id="8" name="TextBox 7">
            <a:extLst>
              <a:ext uri="{FF2B5EF4-FFF2-40B4-BE49-F238E27FC236}">
                <a16:creationId xmlns:a16="http://schemas.microsoft.com/office/drawing/2014/main" id="{F62E0BCF-90FC-44C3-8EA2-2D7220AC897C}"/>
              </a:ext>
            </a:extLst>
          </p:cNvPr>
          <p:cNvSpPr txBox="1"/>
          <p:nvPr/>
        </p:nvSpPr>
        <p:spPr>
          <a:xfrm>
            <a:off x="6023211" y="203640"/>
            <a:ext cx="3630804" cy="369332"/>
          </a:xfrm>
          <a:prstGeom prst="rect">
            <a:avLst/>
          </a:prstGeom>
          <a:noFill/>
        </p:spPr>
        <p:txBody>
          <a:bodyPr wrap="square" rtlCol="0">
            <a:spAutoFit/>
          </a:bodyPr>
          <a:lstStyle/>
          <a:p>
            <a:r>
              <a:rPr lang="en-US" dirty="0">
                <a:solidFill>
                  <a:schemeClr val="bg1"/>
                </a:solidFill>
              </a:rPr>
              <a:t>NON-CPS Performance Distribution </a:t>
            </a:r>
          </a:p>
        </p:txBody>
      </p:sp>
      <p:pic>
        <p:nvPicPr>
          <p:cNvPr id="13" name="Picture 12" descr="A close up of a map&#10;&#10;Description automatically generated">
            <a:extLst>
              <a:ext uri="{FF2B5EF4-FFF2-40B4-BE49-F238E27FC236}">
                <a16:creationId xmlns:a16="http://schemas.microsoft.com/office/drawing/2014/main" id="{CDA44B4E-0737-4718-A0E6-66A47450E5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3348" y="3429000"/>
            <a:ext cx="4868702" cy="3245801"/>
          </a:xfrm>
          <a:prstGeom prst="rect">
            <a:avLst/>
          </a:prstGeom>
        </p:spPr>
      </p:pic>
      <p:sp>
        <p:nvSpPr>
          <p:cNvPr id="14" name="TextBox 13">
            <a:extLst>
              <a:ext uri="{FF2B5EF4-FFF2-40B4-BE49-F238E27FC236}">
                <a16:creationId xmlns:a16="http://schemas.microsoft.com/office/drawing/2014/main" id="{42C64A2D-BBF5-465D-A700-FBD7E709E0FB}"/>
              </a:ext>
            </a:extLst>
          </p:cNvPr>
          <p:cNvSpPr txBox="1"/>
          <p:nvPr/>
        </p:nvSpPr>
        <p:spPr>
          <a:xfrm>
            <a:off x="5822296" y="3449440"/>
            <a:ext cx="3630804" cy="369332"/>
          </a:xfrm>
          <a:prstGeom prst="rect">
            <a:avLst/>
          </a:prstGeom>
          <a:noFill/>
        </p:spPr>
        <p:txBody>
          <a:bodyPr wrap="square" rtlCol="0">
            <a:spAutoFit/>
          </a:bodyPr>
          <a:lstStyle/>
          <a:p>
            <a:pPr algn="ctr"/>
            <a:r>
              <a:rPr lang="en-US" dirty="0">
                <a:solidFill>
                  <a:schemeClr val="bg1"/>
                </a:solidFill>
              </a:rPr>
              <a:t>CPS Performance Distribution </a:t>
            </a:r>
          </a:p>
        </p:txBody>
      </p:sp>
    </p:spTree>
    <p:extLst>
      <p:ext uri="{BB962C8B-B14F-4D97-AF65-F5344CB8AC3E}">
        <p14:creationId xmlns:p14="http://schemas.microsoft.com/office/powerpoint/2010/main" val="321428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3867FA9-F34E-4C6A-9418-227749D18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0460AF-407A-479D-AA07-22D366767044}"/>
              </a:ext>
            </a:extLst>
          </p:cNvPr>
          <p:cNvSpPr>
            <a:spLocks noGrp="1"/>
          </p:cNvSpPr>
          <p:nvPr>
            <p:ph type="title"/>
          </p:nvPr>
        </p:nvSpPr>
        <p:spPr>
          <a:xfrm>
            <a:off x="804672" y="1290025"/>
            <a:ext cx="4475892" cy="1188720"/>
          </a:xfrm>
          <a:solidFill>
            <a:srgbClr val="FFFFFF"/>
          </a:solidFill>
          <a:ln>
            <a:solidFill>
              <a:srgbClr val="404040"/>
            </a:solidFill>
          </a:ln>
        </p:spPr>
        <p:txBody>
          <a:bodyPr vert="horz" lIns="182880" tIns="182880" rIns="182880" bIns="182880" rtlCol="0" anchor="ctr">
            <a:normAutofit/>
          </a:bodyPr>
          <a:lstStyle/>
          <a:p>
            <a:r>
              <a:rPr lang="en-US" sz="2800" dirty="0"/>
              <a:t>Conclusions</a:t>
            </a:r>
          </a:p>
        </p:txBody>
      </p:sp>
      <p:sp>
        <p:nvSpPr>
          <p:cNvPr id="4" name="Text Placeholder 3">
            <a:extLst>
              <a:ext uri="{FF2B5EF4-FFF2-40B4-BE49-F238E27FC236}">
                <a16:creationId xmlns:a16="http://schemas.microsoft.com/office/drawing/2014/main" id="{AE213885-2A60-47C5-9EB8-AFCC582CF809}"/>
              </a:ext>
            </a:extLst>
          </p:cNvPr>
          <p:cNvSpPr>
            <a:spLocks noGrp="1"/>
          </p:cNvSpPr>
          <p:nvPr>
            <p:ph type="body" sz="half" idx="2"/>
          </p:nvPr>
        </p:nvSpPr>
        <p:spPr>
          <a:xfrm>
            <a:off x="804672" y="2858703"/>
            <a:ext cx="4475892" cy="3042547"/>
          </a:xfrm>
        </p:spPr>
        <p:txBody>
          <a:bodyPr vert="horz" lIns="91440" tIns="45720" rIns="91440" bIns="45720" rtlCol="0">
            <a:normAutofit fontScale="85000" lnSpcReduction="10000"/>
          </a:bodyPr>
          <a:lstStyle/>
          <a:p>
            <a:pPr marL="342900" indent="-342900">
              <a:buFont typeface="+mj-lt"/>
              <a:buAutoNum type="arabicPeriod"/>
            </a:pPr>
            <a:r>
              <a:rPr lang="en-US" sz="1800" dirty="0"/>
              <a:t>1. Not surprisingly, the CPS is strained as the tax base is too small to support the school system.</a:t>
            </a:r>
          </a:p>
          <a:p>
            <a:pPr marL="342900" indent="-342900">
              <a:buFont typeface="+mj-lt"/>
              <a:buAutoNum type="arabicPeriod"/>
            </a:pPr>
            <a:r>
              <a:rPr lang="en-US" sz="1800" dirty="0"/>
              <a:t>2. The funding from property taxes is modest and that stream of funding may need to grow.</a:t>
            </a:r>
          </a:p>
          <a:p>
            <a:pPr marL="342900" indent="-342900">
              <a:buFont typeface="+mj-lt"/>
              <a:buAutoNum type="arabicPeriod"/>
            </a:pPr>
            <a:r>
              <a:rPr lang="en-US" sz="1800" dirty="0"/>
              <a:t>3. Despite these challenges the CPS district does put its funding in the right place as teachers are paid above the state average and the administrative budget is relatively small.</a:t>
            </a:r>
          </a:p>
          <a:p>
            <a:pPr marL="342900" indent="-342900">
              <a:buFont typeface="+mj-lt"/>
              <a:buAutoNum type="arabicPeriod"/>
            </a:pPr>
            <a:r>
              <a:rPr lang="en-US" sz="1800" dirty="0"/>
              <a:t>4. I hypothesize that the real budget strain for families comes from the inflated cost of housing in CPS areas with strong schools.</a:t>
            </a:r>
          </a:p>
        </p:txBody>
      </p:sp>
      <p:sp>
        <p:nvSpPr>
          <p:cNvPr id="14" name="Rectangle 13">
            <a:extLst>
              <a:ext uri="{FF2B5EF4-FFF2-40B4-BE49-F238E27FC236}">
                <a16:creationId xmlns:a16="http://schemas.microsoft.com/office/drawing/2014/main" id="{2706870B-1C8C-4F56-BE6F-32C120A25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5">
            <a:extLst>
              <a:ext uri="{FF2B5EF4-FFF2-40B4-BE49-F238E27FC236}">
                <a16:creationId xmlns:a16="http://schemas.microsoft.com/office/drawing/2014/main" id="{D9846419-992A-4596-AD2F-FC827020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02A8604B-2DA7-46B3-8CB0-65C34230A90C}"/>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064692" y="1575641"/>
            <a:ext cx="4159568" cy="3390047"/>
          </a:xfrm>
          <a:prstGeom prst="rect">
            <a:avLst/>
          </a:prstGeom>
        </p:spPr>
      </p:pic>
      <p:sp>
        <p:nvSpPr>
          <p:cNvPr id="7" name="TextBox 6">
            <a:extLst>
              <a:ext uri="{FF2B5EF4-FFF2-40B4-BE49-F238E27FC236}">
                <a16:creationId xmlns:a16="http://schemas.microsoft.com/office/drawing/2014/main" id="{6472532A-53CF-47A7-9F74-9CA3D651F761}"/>
              </a:ext>
            </a:extLst>
          </p:cNvPr>
          <p:cNvSpPr txBox="1"/>
          <p:nvPr/>
        </p:nvSpPr>
        <p:spPr>
          <a:xfrm>
            <a:off x="8933248" y="4765633"/>
            <a:ext cx="229101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esheninger.blogspot.com/2013/11/leading-in-digital-age.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1930615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460AF-407A-479D-AA07-22D366767044}"/>
              </a:ext>
            </a:extLst>
          </p:cNvPr>
          <p:cNvSpPr>
            <a:spLocks noGrp="1"/>
          </p:cNvSpPr>
          <p:nvPr>
            <p:ph type="title"/>
          </p:nvPr>
        </p:nvSpPr>
        <p:spPr>
          <a:xfrm>
            <a:off x="804672" y="1290025"/>
            <a:ext cx="4475892" cy="1188720"/>
          </a:xfrm>
          <a:solidFill>
            <a:srgbClr val="FFFFFF"/>
          </a:solidFill>
          <a:ln>
            <a:solidFill>
              <a:srgbClr val="404040"/>
            </a:solidFill>
          </a:ln>
        </p:spPr>
        <p:txBody>
          <a:bodyPr vert="horz" lIns="182880" tIns="182880" rIns="182880" bIns="182880" rtlCol="0" anchor="ctr">
            <a:normAutofit/>
          </a:bodyPr>
          <a:lstStyle/>
          <a:p>
            <a:r>
              <a:rPr lang="en-US" sz="2800" dirty="0"/>
              <a:t>Next steps</a:t>
            </a:r>
          </a:p>
        </p:txBody>
      </p:sp>
      <p:sp>
        <p:nvSpPr>
          <p:cNvPr id="4" name="Text Placeholder 3">
            <a:extLst>
              <a:ext uri="{FF2B5EF4-FFF2-40B4-BE49-F238E27FC236}">
                <a16:creationId xmlns:a16="http://schemas.microsoft.com/office/drawing/2014/main" id="{AE213885-2A60-47C5-9EB8-AFCC582CF809}"/>
              </a:ext>
            </a:extLst>
          </p:cNvPr>
          <p:cNvSpPr>
            <a:spLocks noGrp="1"/>
          </p:cNvSpPr>
          <p:nvPr>
            <p:ph type="body" sz="half" idx="2"/>
          </p:nvPr>
        </p:nvSpPr>
        <p:spPr>
          <a:xfrm>
            <a:off x="804672" y="2858703"/>
            <a:ext cx="4475892" cy="3042547"/>
          </a:xfrm>
        </p:spPr>
        <p:txBody>
          <a:bodyPr vert="horz" lIns="91440" tIns="45720" rIns="91440" bIns="45720" rtlCol="0" anchor="ctr">
            <a:noAutofit/>
          </a:bodyPr>
          <a:lstStyle/>
          <a:p>
            <a:pPr indent="-228600">
              <a:buFont typeface="Arial" panose="020B0604020202020204" pitchFamily="34" charset="0"/>
              <a:buChar char="•"/>
            </a:pPr>
            <a:r>
              <a:rPr lang="en-US" sz="2000" dirty="0"/>
              <a:t>My next steps in the series of analysis would be to compare the relationship between property value and school performance in the CPS district.</a:t>
            </a:r>
          </a:p>
        </p:txBody>
      </p:sp>
      <p:pic>
        <p:nvPicPr>
          <p:cNvPr id="6" name="Content Placeholder 5">
            <a:extLst>
              <a:ext uri="{FF2B5EF4-FFF2-40B4-BE49-F238E27FC236}">
                <a16:creationId xmlns:a16="http://schemas.microsoft.com/office/drawing/2014/main" id="{02A8604B-2DA7-46B3-8CB0-65C34230A90C}"/>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064692" y="1575641"/>
            <a:ext cx="4159568" cy="3390047"/>
          </a:xfrm>
          <a:prstGeom prst="rect">
            <a:avLst/>
          </a:prstGeom>
        </p:spPr>
      </p:pic>
      <p:sp>
        <p:nvSpPr>
          <p:cNvPr id="7" name="TextBox 6">
            <a:extLst>
              <a:ext uri="{FF2B5EF4-FFF2-40B4-BE49-F238E27FC236}">
                <a16:creationId xmlns:a16="http://schemas.microsoft.com/office/drawing/2014/main" id="{6472532A-53CF-47A7-9F74-9CA3D651F761}"/>
              </a:ext>
            </a:extLst>
          </p:cNvPr>
          <p:cNvSpPr txBox="1"/>
          <p:nvPr/>
        </p:nvSpPr>
        <p:spPr>
          <a:xfrm>
            <a:off x="8933248" y="4765633"/>
            <a:ext cx="229101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esheninger.blogspot.com/2013/11/leading-in-digital-age.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679940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22F11-ED58-458C-8532-CF7354A4A1B5}"/>
              </a:ext>
            </a:extLst>
          </p:cNvPr>
          <p:cNvSpPr>
            <a:spLocks noGrp="1"/>
          </p:cNvSpPr>
          <p:nvPr>
            <p:ph type="title"/>
          </p:nvPr>
        </p:nvSpPr>
        <p:spPr/>
        <p:txBody>
          <a:bodyPr/>
          <a:lstStyle/>
          <a:p>
            <a:r>
              <a:rPr lang="en-US" dirty="0"/>
              <a:t>Big decisions</a:t>
            </a:r>
          </a:p>
        </p:txBody>
      </p:sp>
      <p:sp>
        <p:nvSpPr>
          <p:cNvPr id="3" name="Content Placeholder 2">
            <a:extLst>
              <a:ext uri="{FF2B5EF4-FFF2-40B4-BE49-F238E27FC236}">
                <a16:creationId xmlns:a16="http://schemas.microsoft.com/office/drawing/2014/main" id="{7A990089-E9B5-404D-8107-5AD980E121BF}"/>
              </a:ext>
            </a:extLst>
          </p:cNvPr>
          <p:cNvSpPr>
            <a:spLocks noGrp="1"/>
          </p:cNvSpPr>
          <p:nvPr>
            <p:ph idx="1"/>
          </p:nvPr>
        </p:nvSpPr>
        <p:spPr>
          <a:xfrm>
            <a:off x="2231136" y="2638045"/>
            <a:ext cx="7729728" cy="1870894"/>
          </a:xfrm>
        </p:spPr>
        <p:txBody>
          <a:bodyPr/>
          <a:lstStyle/>
          <a:p>
            <a:r>
              <a:rPr lang="en-US" dirty="0"/>
              <a:t>Living in Chicago provides many obvious advantages</a:t>
            </a:r>
          </a:p>
          <a:p>
            <a:r>
              <a:rPr lang="en-US" dirty="0"/>
              <a:t>One of the challenges is living in the city on a budget</a:t>
            </a:r>
          </a:p>
          <a:p>
            <a:r>
              <a:rPr lang="en-US" dirty="0"/>
              <a:t>Challenges are magnified after starting a family</a:t>
            </a:r>
          </a:p>
          <a:p>
            <a:r>
              <a:rPr lang="en-US" dirty="0"/>
              <a:t>Balancing quality of life, budget and access to education is difficult</a:t>
            </a:r>
          </a:p>
        </p:txBody>
      </p:sp>
      <p:sp>
        <p:nvSpPr>
          <p:cNvPr id="4" name="TextBox 3">
            <a:extLst>
              <a:ext uri="{FF2B5EF4-FFF2-40B4-BE49-F238E27FC236}">
                <a16:creationId xmlns:a16="http://schemas.microsoft.com/office/drawing/2014/main" id="{8B9AF738-2DE0-4138-8948-64389E60C9E4}"/>
              </a:ext>
            </a:extLst>
          </p:cNvPr>
          <p:cNvSpPr txBox="1"/>
          <p:nvPr/>
        </p:nvSpPr>
        <p:spPr>
          <a:xfrm>
            <a:off x="930166" y="4508939"/>
            <a:ext cx="10736317" cy="954107"/>
          </a:xfrm>
          <a:prstGeom prst="rect">
            <a:avLst/>
          </a:prstGeom>
          <a:noFill/>
        </p:spPr>
        <p:txBody>
          <a:bodyPr wrap="square" rtlCol="0">
            <a:spAutoFit/>
          </a:bodyPr>
          <a:lstStyle/>
          <a:p>
            <a:pPr algn="ctr"/>
            <a:r>
              <a:rPr lang="en-US" sz="2800" dirty="0"/>
              <a:t>Does CPS provide a quality and cost-effective option when compared to districts outside of the city?</a:t>
            </a:r>
          </a:p>
        </p:txBody>
      </p:sp>
    </p:spTree>
    <p:extLst>
      <p:ext uri="{BB962C8B-B14F-4D97-AF65-F5344CB8AC3E}">
        <p14:creationId xmlns:p14="http://schemas.microsoft.com/office/powerpoint/2010/main" val="1988303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F042B-2033-4BCF-98AD-D3CB5FA1D01F}"/>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B82DBCEE-0415-444C-B48D-619F287881A9}"/>
              </a:ext>
            </a:extLst>
          </p:cNvPr>
          <p:cNvSpPr>
            <a:spLocks noGrp="1"/>
          </p:cNvSpPr>
          <p:nvPr>
            <p:ph idx="1"/>
          </p:nvPr>
        </p:nvSpPr>
        <p:spPr/>
        <p:txBody>
          <a:bodyPr>
            <a:normAutofit/>
          </a:bodyPr>
          <a:lstStyle/>
          <a:p>
            <a:r>
              <a:rPr lang="en-US" sz="2800" dirty="0">
                <a:hlinkClick r:id="rId2"/>
              </a:rPr>
              <a:t>Cook County Data Catalog (pretty impressive but declining)</a:t>
            </a:r>
            <a:r>
              <a:rPr lang="en-US" sz="2800" dirty="0"/>
              <a:t> (My data is from 2013)</a:t>
            </a:r>
          </a:p>
          <a:p>
            <a:r>
              <a:rPr lang="en-US" sz="2800" dirty="0">
                <a:hlinkClick r:id="rId3"/>
              </a:rPr>
              <a:t>Illinois State Board of Education</a:t>
            </a:r>
            <a:r>
              <a:rPr lang="en-US" sz="2800" dirty="0"/>
              <a:t> (Exhaustive Data Sources)</a:t>
            </a:r>
          </a:p>
        </p:txBody>
      </p:sp>
    </p:spTree>
    <p:extLst>
      <p:ext uri="{BB962C8B-B14F-4D97-AF65-F5344CB8AC3E}">
        <p14:creationId xmlns:p14="http://schemas.microsoft.com/office/powerpoint/2010/main" val="2897760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2403B-C565-4AD8-8901-69D36A85A326}"/>
              </a:ext>
            </a:extLst>
          </p:cNvPr>
          <p:cNvSpPr>
            <a:spLocks noGrp="1"/>
          </p:cNvSpPr>
          <p:nvPr>
            <p:ph type="title"/>
          </p:nvPr>
        </p:nvSpPr>
        <p:spPr>
          <a:xfrm>
            <a:off x="993853" y="1604772"/>
            <a:ext cx="3648456" cy="3648456"/>
          </a:xfrm>
          <a:prstGeom prst="roundRect">
            <a:avLst>
              <a:gd name="adj" fmla="val 14141"/>
            </a:avLst>
          </a:prstGeom>
          <a:solidFill>
            <a:schemeClr val="accent2"/>
          </a:solidFill>
          <a:ln>
            <a:noFill/>
          </a:ln>
        </p:spPr>
        <p:txBody>
          <a:bodyPr>
            <a:normAutofit/>
          </a:bodyPr>
          <a:lstStyle/>
          <a:p>
            <a:r>
              <a:rPr lang="en-US" dirty="0">
                <a:solidFill>
                  <a:srgbClr val="FFFFFF"/>
                </a:solidFill>
              </a:rPr>
              <a:t>Tax Base And Test Performance</a:t>
            </a:r>
          </a:p>
        </p:txBody>
      </p:sp>
      <p:sp>
        <p:nvSpPr>
          <p:cNvPr id="28" name="Rounded Rectangle 17">
            <a:extLst>
              <a:ext uri="{FF2B5EF4-FFF2-40B4-BE49-F238E27FC236}">
                <a16:creationId xmlns:a16="http://schemas.microsoft.com/office/drawing/2014/main" id="{167795A7-9891-4E29-A02F-6280F2067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1411" y="1442330"/>
            <a:ext cx="3973340" cy="3973340"/>
          </a:xfrm>
          <a:prstGeom prst="roundRect">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FC3232A-5F5F-47C7-B5C8-325EE2DEF7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18743" y="640080"/>
            <a:ext cx="5934456"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411B43A-26CB-435C-A34A-5D4E1310D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3335" y="802767"/>
            <a:ext cx="560527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ell phone&#10;&#10;Description automatically generated">
            <a:extLst>
              <a:ext uri="{FF2B5EF4-FFF2-40B4-BE49-F238E27FC236}">
                <a16:creationId xmlns:a16="http://schemas.microsoft.com/office/drawing/2014/main" id="{40523E30-2093-4521-9D99-7829CFF032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8145" y="802767"/>
            <a:ext cx="4846320" cy="4846320"/>
          </a:xfrm>
          <a:prstGeom prst="rect">
            <a:avLst/>
          </a:prstGeom>
        </p:spPr>
      </p:pic>
      <p:sp>
        <p:nvSpPr>
          <p:cNvPr id="15" name="Arrow: Left 14">
            <a:extLst>
              <a:ext uri="{FF2B5EF4-FFF2-40B4-BE49-F238E27FC236}">
                <a16:creationId xmlns:a16="http://schemas.microsoft.com/office/drawing/2014/main" id="{C7BD9ADE-11CF-4AE2-8A39-318F0F0016D8}"/>
              </a:ext>
            </a:extLst>
          </p:cNvPr>
          <p:cNvSpPr/>
          <p:nvPr/>
        </p:nvSpPr>
        <p:spPr>
          <a:xfrm rot="1765645">
            <a:off x="7441324" y="4303986"/>
            <a:ext cx="772510" cy="44143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06E3CDB-6C31-43AF-8395-C27F99331E4C}"/>
              </a:ext>
            </a:extLst>
          </p:cNvPr>
          <p:cNvSpPr txBox="1"/>
          <p:nvPr/>
        </p:nvSpPr>
        <p:spPr>
          <a:xfrm>
            <a:off x="8146314" y="4540469"/>
            <a:ext cx="1470648" cy="382016"/>
          </a:xfrm>
          <a:prstGeom prst="rect">
            <a:avLst/>
          </a:prstGeom>
          <a:noFill/>
        </p:spPr>
        <p:txBody>
          <a:bodyPr wrap="square" rtlCol="0">
            <a:spAutoFit/>
          </a:bodyPr>
          <a:lstStyle/>
          <a:p>
            <a:r>
              <a:rPr lang="en-US" dirty="0">
                <a:solidFill>
                  <a:schemeClr val="bg1"/>
                </a:solidFill>
              </a:rPr>
              <a:t>CPS</a:t>
            </a:r>
          </a:p>
        </p:txBody>
      </p:sp>
      <p:sp>
        <p:nvSpPr>
          <p:cNvPr id="17" name="TextBox 16">
            <a:extLst>
              <a:ext uri="{FF2B5EF4-FFF2-40B4-BE49-F238E27FC236}">
                <a16:creationId xmlns:a16="http://schemas.microsoft.com/office/drawing/2014/main" id="{21C4BB1A-CDA6-4FD6-9489-7A527664915B}"/>
              </a:ext>
            </a:extLst>
          </p:cNvPr>
          <p:cNvSpPr txBox="1"/>
          <p:nvPr/>
        </p:nvSpPr>
        <p:spPr>
          <a:xfrm>
            <a:off x="202029" y="5455068"/>
            <a:ext cx="5295722" cy="1200329"/>
          </a:xfrm>
          <a:prstGeom prst="rect">
            <a:avLst/>
          </a:prstGeom>
          <a:noFill/>
        </p:spPr>
        <p:txBody>
          <a:bodyPr wrap="square" rtlCol="0">
            <a:spAutoFit/>
          </a:bodyPr>
          <a:lstStyle/>
          <a:p>
            <a:pPr algn="ctr"/>
            <a:r>
              <a:rPr lang="en-US" dirty="0"/>
              <a:t>Chart shows relationship between tax base and testing performance across the state of Illinois with color indicating school district. Tax base is lacking for the number of students CPS has to support.</a:t>
            </a:r>
          </a:p>
        </p:txBody>
      </p:sp>
    </p:spTree>
    <p:extLst>
      <p:ext uri="{BB962C8B-B14F-4D97-AF65-F5344CB8AC3E}">
        <p14:creationId xmlns:p14="http://schemas.microsoft.com/office/powerpoint/2010/main" val="4152969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D2FE0-BB4F-4681-A487-D2CB17147919}"/>
              </a:ext>
            </a:extLst>
          </p:cNvPr>
          <p:cNvSpPr>
            <a:spLocks noGrp="1"/>
          </p:cNvSpPr>
          <p:nvPr>
            <p:ph type="title"/>
          </p:nvPr>
        </p:nvSpPr>
        <p:spPr>
          <a:xfrm>
            <a:off x="6688783" y="2277207"/>
            <a:ext cx="4797453" cy="1990010"/>
          </a:xfrm>
        </p:spPr>
        <p:txBody>
          <a:bodyPr vert="horz" wrap="square" lIns="274320" tIns="182880" rIns="274320" bIns="182880" rtlCol="0" anchorCtr="1">
            <a:normAutofit fontScale="90000"/>
          </a:bodyPr>
          <a:lstStyle/>
          <a:p>
            <a:r>
              <a:rPr lang="en-US" dirty="0"/>
              <a:t>Outside of Chicago the relationship between tax base and performance is considerable.</a:t>
            </a:r>
          </a:p>
        </p:txBody>
      </p:sp>
      <p:sp>
        <p:nvSpPr>
          <p:cNvPr id="15" name="Rectangle 14">
            <a:extLst>
              <a:ext uri="{FF2B5EF4-FFF2-40B4-BE49-F238E27FC236}">
                <a16:creationId xmlns:a16="http://schemas.microsoft.com/office/drawing/2014/main" id="{F129D792-FFE5-4D55-9FFB-16CA1B3295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map&#10;&#10;Description automatically generated">
            <a:extLst>
              <a:ext uri="{FF2B5EF4-FFF2-40B4-BE49-F238E27FC236}">
                <a16:creationId xmlns:a16="http://schemas.microsoft.com/office/drawing/2014/main" id="{B54643F5-92E0-472E-A529-D11B6A945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77" y="311749"/>
            <a:ext cx="5962822" cy="5920927"/>
          </a:xfrm>
          <a:prstGeom prst="rect">
            <a:avLst/>
          </a:prstGeom>
        </p:spPr>
      </p:pic>
    </p:spTree>
    <p:extLst>
      <p:ext uri="{BB962C8B-B14F-4D97-AF65-F5344CB8AC3E}">
        <p14:creationId xmlns:p14="http://schemas.microsoft.com/office/powerpoint/2010/main" val="4164180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2403B-C565-4AD8-8901-69D36A85A326}"/>
              </a:ext>
            </a:extLst>
          </p:cNvPr>
          <p:cNvSpPr>
            <a:spLocks noGrp="1"/>
          </p:cNvSpPr>
          <p:nvPr>
            <p:ph type="title"/>
          </p:nvPr>
        </p:nvSpPr>
        <p:spPr>
          <a:xfrm>
            <a:off x="993853" y="1604772"/>
            <a:ext cx="3648456" cy="3648456"/>
          </a:xfrm>
          <a:prstGeom prst="roundRect">
            <a:avLst>
              <a:gd name="adj" fmla="val 14141"/>
            </a:avLst>
          </a:prstGeom>
          <a:solidFill>
            <a:schemeClr val="accent2"/>
          </a:solidFill>
          <a:ln>
            <a:noFill/>
          </a:ln>
        </p:spPr>
        <p:txBody>
          <a:bodyPr>
            <a:normAutofit/>
          </a:bodyPr>
          <a:lstStyle/>
          <a:p>
            <a:r>
              <a:rPr lang="en-US" sz="3300" dirty="0">
                <a:solidFill>
                  <a:srgbClr val="FFFFFF"/>
                </a:solidFill>
              </a:rPr>
              <a:t>Proportion of budget collected Through Property Taxes</a:t>
            </a:r>
          </a:p>
        </p:txBody>
      </p:sp>
      <p:sp>
        <p:nvSpPr>
          <p:cNvPr id="18" name="Rounded Rectangle 17">
            <a:extLst>
              <a:ext uri="{FF2B5EF4-FFF2-40B4-BE49-F238E27FC236}">
                <a16:creationId xmlns:a16="http://schemas.microsoft.com/office/drawing/2014/main" id="{167795A7-9891-4E29-A02F-6280F2067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1411" y="1442330"/>
            <a:ext cx="3973340" cy="3973340"/>
          </a:xfrm>
          <a:prstGeom prst="roundRect">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FC3232A-5F5F-47C7-B5C8-325EE2DEF7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18743" y="640080"/>
            <a:ext cx="5934456"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411B43A-26CB-435C-A34A-5D4E1310D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3335" y="802767"/>
            <a:ext cx="560527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screenshot of a cell phone&#10;&#10;Description automatically generated">
            <a:extLst>
              <a:ext uri="{FF2B5EF4-FFF2-40B4-BE49-F238E27FC236}">
                <a16:creationId xmlns:a16="http://schemas.microsoft.com/office/drawing/2014/main" id="{1628F9AB-9DC6-4D03-BF54-2EFD5EA24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839" y="823778"/>
            <a:ext cx="4916749" cy="4916749"/>
          </a:xfrm>
          <a:prstGeom prst="rect">
            <a:avLst/>
          </a:prstGeom>
        </p:spPr>
      </p:pic>
      <p:sp>
        <p:nvSpPr>
          <p:cNvPr id="21" name="TextBox 20">
            <a:extLst>
              <a:ext uri="{FF2B5EF4-FFF2-40B4-BE49-F238E27FC236}">
                <a16:creationId xmlns:a16="http://schemas.microsoft.com/office/drawing/2014/main" id="{EA360EC3-FFE7-4742-B5C9-188262AEEADB}"/>
              </a:ext>
            </a:extLst>
          </p:cNvPr>
          <p:cNvSpPr txBox="1"/>
          <p:nvPr/>
        </p:nvSpPr>
        <p:spPr>
          <a:xfrm>
            <a:off x="0" y="5880365"/>
            <a:ext cx="12192000" cy="923330"/>
          </a:xfrm>
          <a:prstGeom prst="rect">
            <a:avLst/>
          </a:prstGeom>
          <a:noFill/>
        </p:spPr>
        <p:txBody>
          <a:bodyPr wrap="square" rtlCol="0">
            <a:spAutoFit/>
          </a:bodyPr>
          <a:lstStyle/>
          <a:p>
            <a:pPr algn="ctr"/>
            <a:r>
              <a:rPr lang="en-US" dirty="0"/>
              <a:t>Chart shows relationship between % of funding from local property taxes and testing performance.  Here we see that the % of funding coming from local property taxes for CPS is modest. There are several considerations, such as the rich and poor neighborhoods in Chicago cancel each other out, but it seems difficult to overcome an undersized tax base with this modest rate.</a:t>
            </a:r>
          </a:p>
        </p:txBody>
      </p:sp>
      <p:sp>
        <p:nvSpPr>
          <p:cNvPr id="23" name="Arrow: Left 22">
            <a:extLst>
              <a:ext uri="{FF2B5EF4-FFF2-40B4-BE49-F238E27FC236}">
                <a16:creationId xmlns:a16="http://schemas.microsoft.com/office/drawing/2014/main" id="{4E4F9A86-9ABB-4D4E-B7FD-B998110E33EC}"/>
              </a:ext>
            </a:extLst>
          </p:cNvPr>
          <p:cNvSpPr/>
          <p:nvPr/>
        </p:nvSpPr>
        <p:spPr>
          <a:xfrm rot="1765645">
            <a:off x="8654552" y="4634729"/>
            <a:ext cx="772510" cy="44143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6C8F42F7-93D5-49A9-8CC2-9541DF432D4E}"/>
              </a:ext>
            </a:extLst>
          </p:cNvPr>
          <p:cNvSpPr txBox="1"/>
          <p:nvPr/>
        </p:nvSpPr>
        <p:spPr>
          <a:xfrm>
            <a:off x="9359542" y="4871212"/>
            <a:ext cx="1470648" cy="382016"/>
          </a:xfrm>
          <a:prstGeom prst="rect">
            <a:avLst/>
          </a:prstGeom>
          <a:noFill/>
        </p:spPr>
        <p:txBody>
          <a:bodyPr wrap="square" rtlCol="0">
            <a:spAutoFit/>
          </a:bodyPr>
          <a:lstStyle/>
          <a:p>
            <a:r>
              <a:rPr lang="en-US" dirty="0">
                <a:solidFill>
                  <a:schemeClr val="bg1"/>
                </a:solidFill>
              </a:rPr>
              <a:t>CPS</a:t>
            </a:r>
          </a:p>
        </p:txBody>
      </p:sp>
    </p:spTree>
    <p:extLst>
      <p:ext uri="{BB962C8B-B14F-4D97-AF65-F5344CB8AC3E}">
        <p14:creationId xmlns:p14="http://schemas.microsoft.com/office/powerpoint/2010/main" val="3428059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D2FE0-BB4F-4681-A487-D2CB17147919}"/>
              </a:ext>
            </a:extLst>
          </p:cNvPr>
          <p:cNvSpPr>
            <a:spLocks noGrp="1"/>
          </p:cNvSpPr>
          <p:nvPr>
            <p:ph type="title"/>
          </p:nvPr>
        </p:nvSpPr>
        <p:spPr>
          <a:xfrm>
            <a:off x="6736080" y="1700463"/>
            <a:ext cx="5038825" cy="2291773"/>
          </a:xfrm>
        </p:spPr>
        <p:txBody>
          <a:bodyPr vert="horz" wrap="square" lIns="274320" tIns="182880" rIns="274320" bIns="182880" rtlCol="0" anchorCtr="1">
            <a:normAutofit fontScale="90000"/>
          </a:bodyPr>
          <a:lstStyle/>
          <a:p>
            <a:r>
              <a:rPr lang="en-US" sz="1500" dirty="0"/>
              <a:t>Across the state there is a moderate to strong relationship between funding from local property taxes and testing performance. There are several possible drivers for this relationship. For one, the districts to the right of the X-axis are probably more affluent </a:t>
            </a:r>
            <a:r>
              <a:rPr lang="en-US" sz="1500" dirty="0" err="1"/>
              <a:t>comminuties</a:t>
            </a:r>
            <a:r>
              <a:rPr lang="en-US" sz="1500" dirty="0"/>
              <a:t>.</a:t>
            </a:r>
          </a:p>
        </p:txBody>
      </p:sp>
      <p:sp>
        <p:nvSpPr>
          <p:cNvPr id="9" name="Rectangle 8">
            <a:extLst>
              <a:ext uri="{FF2B5EF4-FFF2-40B4-BE49-F238E27FC236}">
                <a16:creationId xmlns:a16="http://schemas.microsoft.com/office/drawing/2014/main" id="{F129D792-FFE5-4D55-9FFB-16CA1B3295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map&#10;&#10;Description automatically generated">
            <a:extLst>
              <a:ext uri="{FF2B5EF4-FFF2-40B4-BE49-F238E27FC236}">
                <a16:creationId xmlns:a16="http://schemas.microsoft.com/office/drawing/2014/main" id="{A399586B-A896-4AAB-8E3B-6BFB0C762E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7092"/>
            <a:ext cx="6095998" cy="6053168"/>
          </a:xfrm>
          <a:prstGeom prst="rect">
            <a:avLst/>
          </a:prstGeom>
        </p:spPr>
      </p:pic>
    </p:spTree>
    <p:extLst>
      <p:ext uri="{BB962C8B-B14F-4D97-AF65-F5344CB8AC3E}">
        <p14:creationId xmlns:p14="http://schemas.microsoft.com/office/powerpoint/2010/main" val="4099464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798FA422-434B-487E-8406-89717310C2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0718" y="774274"/>
            <a:ext cx="4919472" cy="4919472"/>
          </a:xfrm>
          <a:prstGeom prst="rect">
            <a:avLst/>
          </a:prstGeom>
        </p:spPr>
      </p:pic>
      <p:sp>
        <p:nvSpPr>
          <p:cNvPr id="2" name="Title 1">
            <a:extLst>
              <a:ext uri="{FF2B5EF4-FFF2-40B4-BE49-F238E27FC236}">
                <a16:creationId xmlns:a16="http://schemas.microsoft.com/office/drawing/2014/main" id="{D542403B-C565-4AD8-8901-69D36A85A326}"/>
              </a:ext>
            </a:extLst>
          </p:cNvPr>
          <p:cNvSpPr>
            <a:spLocks noGrp="1"/>
          </p:cNvSpPr>
          <p:nvPr>
            <p:ph type="title"/>
          </p:nvPr>
        </p:nvSpPr>
        <p:spPr>
          <a:xfrm>
            <a:off x="1074820" y="1604772"/>
            <a:ext cx="3759993" cy="3648456"/>
          </a:xfrm>
          <a:prstGeom prst="roundRect">
            <a:avLst>
              <a:gd name="adj" fmla="val 14141"/>
            </a:avLst>
          </a:prstGeom>
          <a:solidFill>
            <a:schemeClr val="accent2"/>
          </a:solidFill>
          <a:ln>
            <a:noFill/>
          </a:ln>
        </p:spPr>
        <p:txBody>
          <a:bodyPr>
            <a:normAutofit/>
          </a:bodyPr>
          <a:lstStyle/>
          <a:p>
            <a:r>
              <a:rPr lang="en-US" sz="3300" dirty="0">
                <a:solidFill>
                  <a:srgbClr val="FFFFFF"/>
                </a:solidFill>
              </a:rPr>
              <a:t>Proportion of budget Spent on instructors</a:t>
            </a:r>
          </a:p>
        </p:txBody>
      </p:sp>
      <p:sp>
        <p:nvSpPr>
          <p:cNvPr id="21" name="TextBox 20">
            <a:extLst>
              <a:ext uri="{FF2B5EF4-FFF2-40B4-BE49-F238E27FC236}">
                <a16:creationId xmlns:a16="http://schemas.microsoft.com/office/drawing/2014/main" id="{EA360EC3-FFE7-4742-B5C9-188262AEEADB}"/>
              </a:ext>
            </a:extLst>
          </p:cNvPr>
          <p:cNvSpPr txBox="1"/>
          <p:nvPr/>
        </p:nvSpPr>
        <p:spPr>
          <a:xfrm>
            <a:off x="0" y="5880365"/>
            <a:ext cx="12192000" cy="646331"/>
          </a:xfrm>
          <a:prstGeom prst="rect">
            <a:avLst/>
          </a:prstGeom>
          <a:noFill/>
        </p:spPr>
        <p:txBody>
          <a:bodyPr wrap="square" rtlCol="0">
            <a:spAutoFit/>
          </a:bodyPr>
          <a:lstStyle/>
          <a:p>
            <a:pPr algn="ctr"/>
            <a:r>
              <a:rPr lang="en-US" dirty="0"/>
              <a:t>Chart shows relationship between % of funding spent on teachers and testing performance.  CPS is a little above middle of the road in spending no instructors but the relationship seems weak if existent at all.</a:t>
            </a:r>
          </a:p>
        </p:txBody>
      </p:sp>
      <p:sp>
        <p:nvSpPr>
          <p:cNvPr id="23" name="Arrow: Left 22">
            <a:extLst>
              <a:ext uri="{FF2B5EF4-FFF2-40B4-BE49-F238E27FC236}">
                <a16:creationId xmlns:a16="http://schemas.microsoft.com/office/drawing/2014/main" id="{4E4F9A86-9ABB-4D4E-B7FD-B998110E33EC}"/>
              </a:ext>
            </a:extLst>
          </p:cNvPr>
          <p:cNvSpPr/>
          <p:nvPr/>
        </p:nvSpPr>
        <p:spPr>
          <a:xfrm rot="1765645">
            <a:off x="8339082" y="4582049"/>
            <a:ext cx="772510" cy="44143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6C8F42F7-93D5-49A9-8CC2-9541DF432D4E}"/>
              </a:ext>
            </a:extLst>
          </p:cNvPr>
          <p:cNvSpPr txBox="1"/>
          <p:nvPr/>
        </p:nvSpPr>
        <p:spPr>
          <a:xfrm>
            <a:off x="9170200" y="4705068"/>
            <a:ext cx="1470648" cy="382016"/>
          </a:xfrm>
          <a:prstGeom prst="rect">
            <a:avLst/>
          </a:prstGeom>
          <a:noFill/>
        </p:spPr>
        <p:txBody>
          <a:bodyPr wrap="square" rtlCol="0">
            <a:spAutoFit/>
          </a:bodyPr>
          <a:lstStyle/>
          <a:p>
            <a:r>
              <a:rPr lang="en-US" dirty="0">
                <a:solidFill>
                  <a:schemeClr val="bg1"/>
                </a:solidFill>
              </a:rPr>
              <a:t>CPS</a:t>
            </a:r>
          </a:p>
        </p:txBody>
      </p:sp>
    </p:spTree>
    <p:extLst>
      <p:ext uri="{BB962C8B-B14F-4D97-AF65-F5344CB8AC3E}">
        <p14:creationId xmlns:p14="http://schemas.microsoft.com/office/powerpoint/2010/main" val="941669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D2FE0-BB4F-4681-A487-D2CB17147919}"/>
              </a:ext>
            </a:extLst>
          </p:cNvPr>
          <p:cNvSpPr>
            <a:spLocks noGrp="1"/>
          </p:cNvSpPr>
          <p:nvPr>
            <p:ph type="title"/>
          </p:nvPr>
        </p:nvSpPr>
        <p:spPr>
          <a:xfrm>
            <a:off x="6736080" y="1700463"/>
            <a:ext cx="5038825" cy="2291773"/>
          </a:xfrm>
        </p:spPr>
        <p:txBody>
          <a:bodyPr vert="horz" wrap="square" lIns="274320" tIns="182880" rIns="274320" bIns="182880" rtlCol="0" anchorCtr="1">
            <a:normAutofit/>
          </a:bodyPr>
          <a:lstStyle/>
          <a:p>
            <a:r>
              <a:rPr lang="en-US" sz="1500" dirty="0"/>
              <a:t>As suspected from the previous chart the relationship between % of funding spent on instruction and testing performance is weak.</a:t>
            </a:r>
          </a:p>
        </p:txBody>
      </p:sp>
      <p:pic>
        <p:nvPicPr>
          <p:cNvPr id="5" name="Picture 4" descr="A close up of a map&#10;&#10;Description automatically generated">
            <a:extLst>
              <a:ext uri="{FF2B5EF4-FFF2-40B4-BE49-F238E27FC236}">
                <a16:creationId xmlns:a16="http://schemas.microsoft.com/office/drawing/2014/main" id="{DBF60E4B-7E45-46BF-B24D-9CA2DAC61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095" y="404087"/>
            <a:ext cx="6092631" cy="6049825"/>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8ADE4277-6D4A-4B29-B140-9699C70747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221" y="404087"/>
            <a:ext cx="6010497" cy="6053328"/>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0025FDC9-83B1-4532-9F5A-726A3634E7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221" y="400583"/>
            <a:ext cx="6096159" cy="6053328"/>
          </a:xfrm>
          <a:prstGeom prst="rect">
            <a:avLst/>
          </a:prstGeom>
        </p:spPr>
      </p:pic>
    </p:spTree>
    <p:extLst>
      <p:ext uri="{BB962C8B-B14F-4D97-AF65-F5344CB8AC3E}">
        <p14:creationId xmlns:p14="http://schemas.microsoft.com/office/powerpoint/2010/main" val="23075355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635D4D"/>
      </a:dk2>
      <a:lt2>
        <a:srgbClr val="D8D6BA"/>
      </a:lt2>
      <a:accent1>
        <a:srgbClr val="9CBEBD"/>
      </a:accent1>
      <a:accent2>
        <a:srgbClr val="D2CB6C"/>
      </a:accent2>
      <a:accent3>
        <a:srgbClr val="9D9A93"/>
      </a:accent3>
      <a:accent4>
        <a:srgbClr val="C89F5D"/>
      </a:accent4>
      <a:accent5>
        <a:srgbClr val="A9A57C"/>
      </a:accent5>
      <a:accent6>
        <a:srgbClr val="95A39D"/>
      </a:accent6>
      <a:hlink>
        <a:srgbClr val="D25814"/>
      </a:hlink>
      <a:folHlink>
        <a:srgbClr val="849A0A"/>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0BDC4BB7-8AF9-46FD-8C32-AB93AC9C41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584</Words>
  <Application>Microsoft Office PowerPoint</Application>
  <PresentationFormat>Widescreen</PresentationFormat>
  <Paragraphs>41</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Gill Sans MT</vt:lpstr>
      <vt:lpstr>Parcel</vt:lpstr>
      <vt:lpstr>Education in Illinois and Chicago</vt:lpstr>
      <vt:lpstr>Big decisions</vt:lpstr>
      <vt:lpstr>Data sources</vt:lpstr>
      <vt:lpstr>Tax Base And Test Performance</vt:lpstr>
      <vt:lpstr>Outside of Chicago the relationship between tax base and performance is considerable.</vt:lpstr>
      <vt:lpstr>Proportion of budget collected Through Property Taxes</vt:lpstr>
      <vt:lpstr>Across the state there is a moderate to strong relationship between funding from local property taxes and testing performance. There are several possible drivers for this relationship. For one, the districts to the right of the X-axis are probably more affluent comminuties.</vt:lpstr>
      <vt:lpstr>Proportion of budget Spent on instructors</vt:lpstr>
      <vt:lpstr>As suspected from the previous chart the relationship between % of funding spent on instruction and testing performance is weak.</vt:lpstr>
      <vt:lpstr>Proportion of budget collected Through Property Taxes</vt:lpstr>
      <vt:lpstr>Spending little on administration is a plus as the relationship between administrative spending and test performance is negative.</vt:lpstr>
      <vt:lpstr>Comparing the performance of CPS vs NON-CPS districts does show that non-Cps districts perform better. This was confirmed with a significant students t-test result showing that non-cps schools had a greater rate of meeting performance standards (by about 17%) </vt:lpstr>
      <vt:lpstr>Conclusions</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 in Illinois and Chicago</dc:title>
  <dc:creator>Ed Wise</dc:creator>
  <cp:lastModifiedBy>Ed Wise</cp:lastModifiedBy>
  <cp:revision>21</cp:revision>
  <dcterms:created xsi:type="dcterms:W3CDTF">2018-12-26T01:15:18Z</dcterms:created>
  <dcterms:modified xsi:type="dcterms:W3CDTF">2018-12-26T03:14:45Z</dcterms:modified>
</cp:coreProperties>
</file>