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7" r:id="rId3"/>
  </p:sldIdLst>
  <p:sldSz cx="155448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17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1F724-7E12-4D64-B8A2-2E91038D0008}" type="datetimeFigureOut">
              <a:rPr lang="en-US" smtClean="0"/>
              <a:t>5/13/2018</a:t>
            </a:fld>
            <a:endParaRPr lang="en-US"/>
          </a:p>
        </p:txBody>
      </p:sp>
      <p:sp>
        <p:nvSpPr>
          <p:cNvPr id="4" name="Slide Image Placeholder 3"/>
          <p:cNvSpPr>
            <a:spLocks noGrp="1" noRot="1" noChangeAspect="1"/>
          </p:cNvSpPr>
          <p:nvPr>
            <p:ph type="sldImg" idx="2"/>
          </p:nvPr>
        </p:nvSpPr>
        <p:spPr>
          <a:xfrm>
            <a:off x="1044575" y="1143000"/>
            <a:ext cx="4768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9AC5F-34FB-4D69-AD08-5ABA12AEBC7F}" type="slidenum">
              <a:rPr lang="en-US" smtClean="0"/>
              <a:t>‹#›</a:t>
            </a:fld>
            <a:endParaRPr lang="en-US"/>
          </a:p>
        </p:txBody>
      </p:sp>
    </p:spTree>
    <p:extLst>
      <p:ext uri="{BB962C8B-B14F-4D97-AF65-F5344CB8AC3E}">
        <p14:creationId xmlns:p14="http://schemas.microsoft.com/office/powerpoint/2010/main" val="328995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9AC5F-34FB-4D69-AD08-5ABA12AEBC7F}" type="slidenum">
              <a:rPr lang="en-US" smtClean="0"/>
              <a:t>1</a:t>
            </a:fld>
            <a:endParaRPr lang="en-US"/>
          </a:p>
        </p:txBody>
      </p:sp>
    </p:spTree>
    <p:extLst>
      <p:ext uri="{BB962C8B-B14F-4D97-AF65-F5344CB8AC3E}">
        <p14:creationId xmlns:p14="http://schemas.microsoft.com/office/powerpoint/2010/main" val="3759701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1646133"/>
            <a:ext cx="13213080" cy="3501813"/>
          </a:xfrm>
        </p:spPr>
        <p:txBody>
          <a:bodyPr anchor="b"/>
          <a:lstStyle>
            <a:lvl1pPr algn="ctr">
              <a:defRPr sz="8800"/>
            </a:lvl1pPr>
          </a:lstStyle>
          <a:p>
            <a:r>
              <a:rPr lang="en-US"/>
              <a:t>Click to edit Master title style</a:t>
            </a:r>
            <a:endParaRPr lang="en-US" dirty="0"/>
          </a:p>
        </p:txBody>
      </p:sp>
      <p:sp>
        <p:nvSpPr>
          <p:cNvPr id="3" name="Subtitle 2"/>
          <p:cNvSpPr>
            <a:spLocks noGrp="1"/>
          </p:cNvSpPr>
          <p:nvPr>
            <p:ph type="subTitle" idx="1"/>
          </p:nvPr>
        </p:nvSpPr>
        <p:spPr>
          <a:xfrm>
            <a:off x="1943100" y="5282989"/>
            <a:ext cx="116586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9F56BB-7E0C-4442-B5CE-2CD6224B5921}"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110104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F56BB-7E0C-4442-B5CE-2CD6224B5921}"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265586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535517"/>
            <a:ext cx="3351848"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8706" y="535517"/>
            <a:ext cx="9861233"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F56BB-7E0C-4442-B5CE-2CD6224B5921}"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133668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F56BB-7E0C-4442-B5CE-2CD6224B5921}"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35802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10" y="2507618"/>
            <a:ext cx="1340739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1060610" y="6731215"/>
            <a:ext cx="1340739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9F56BB-7E0C-4442-B5CE-2CD6224B5921}"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311976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8705" y="2677584"/>
            <a:ext cx="660654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69555" y="2677584"/>
            <a:ext cx="660654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9F56BB-7E0C-4442-B5CE-2CD6224B5921}" type="datetimeFigureOut">
              <a:rPr lang="en-US" smtClean="0"/>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111243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535519"/>
            <a:ext cx="1340739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0731" y="2465706"/>
            <a:ext cx="6576178"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Edit Master text styles</a:t>
            </a:r>
          </a:p>
        </p:txBody>
      </p:sp>
      <p:sp>
        <p:nvSpPr>
          <p:cNvPr id="4" name="Content Placeholder 3"/>
          <p:cNvSpPr>
            <a:spLocks noGrp="1"/>
          </p:cNvSpPr>
          <p:nvPr>
            <p:ph sz="half" idx="2"/>
          </p:nvPr>
        </p:nvSpPr>
        <p:spPr>
          <a:xfrm>
            <a:off x="1070731" y="3674110"/>
            <a:ext cx="6576178"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69556" y="2465706"/>
            <a:ext cx="6608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Edit Master text styles</a:t>
            </a:r>
          </a:p>
        </p:txBody>
      </p:sp>
      <p:sp>
        <p:nvSpPr>
          <p:cNvPr id="6" name="Content Placeholder 5"/>
          <p:cNvSpPr>
            <a:spLocks noGrp="1"/>
          </p:cNvSpPr>
          <p:nvPr>
            <p:ph sz="quarter" idx="4"/>
          </p:nvPr>
        </p:nvSpPr>
        <p:spPr>
          <a:xfrm>
            <a:off x="7869556" y="3674110"/>
            <a:ext cx="6608565"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F56BB-7E0C-4442-B5CE-2CD6224B5921}" type="datetimeFigureOut">
              <a:rPr lang="en-US" smtClean="0"/>
              <a:t>5/13/2018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285926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9F56BB-7E0C-4442-B5CE-2CD6224B5921}" type="datetimeFigureOut">
              <a:rPr lang="en-US" smtClean="0"/>
              <a:t>5/13/2018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42720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F56BB-7E0C-4442-B5CE-2CD6224B5921}" type="datetimeFigureOut">
              <a:rPr lang="en-US" smtClean="0"/>
              <a:t>5/13/2018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378679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6608565" y="1448226"/>
            <a:ext cx="7869555"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Edit Master text styles</a:t>
            </a:r>
          </a:p>
        </p:txBody>
      </p:sp>
      <p:sp>
        <p:nvSpPr>
          <p:cNvPr id="5" name="Date Placeholder 4"/>
          <p:cNvSpPr>
            <a:spLocks noGrp="1"/>
          </p:cNvSpPr>
          <p:nvPr>
            <p:ph type="dt" sz="half" idx="10"/>
          </p:nvPr>
        </p:nvSpPr>
        <p:spPr/>
        <p:txBody>
          <a:bodyPr/>
          <a:lstStyle/>
          <a:p>
            <a:fld id="{229F56BB-7E0C-4442-B5CE-2CD6224B5921}" type="datetimeFigureOut">
              <a:rPr lang="en-US" smtClean="0"/>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244127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8565" y="1448226"/>
            <a:ext cx="7869555"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Edit Master text styles</a:t>
            </a:r>
          </a:p>
        </p:txBody>
      </p:sp>
      <p:sp>
        <p:nvSpPr>
          <p:cNvPr id="5" name="Date Placeholder 4"/>
          <p:cNvSpPr>
            <a:spLocks noGrp="1"/>
          </p:cNvSpPr>
          <p:nvPr>
            <p:ph type="dt" sz="half" idx="10"/>
          </p:nvPr>
        </p:nvSpPr>
        <p:spPr/>
        <p:txBody>
          <a:bodyPr/>
          <a:lstStyle/>
          <a:p>
            <a:fld id="{229F56BB-7E0C-4442-B5CE-2CD6224B5921}" type="datetimeFigureOut">
              <a:rPr lang="en-US" smtClean="0"/>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01A3E-E317-4F72-9173-6376437101DF}" type="slidenum">
              <a:rPr lang="en-US" smtClean="0"/>
              <a:t>‹#›</a:t>
            </a:fld>
            <a:endParaRPr lang="en-US"/>
          </a:p>
        </p:txBody>
      </p:sp>
    </p:spTree>
    <p:extLst>
      <p:ext uri="{BB962C8B-B14F-4D97-AF65-F5344CB8AC3E}">
        <p14:creationId xmlns:p14="http://schemas.microsoft.com/office/powerpoint/2010/main" val="255864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535519"/>
            <a:ext cx="1340739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8705" y="9322649"/>
            <a:ext cx="349758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229F56BB-7E0C-4442-B5CE-2CD6224B5921}" type="datetimeFigureOut">
              <a:rPr lang="en-US" smtClean="0"/>
              <a:t>5/13/2018</a:t>
            </a:fld>
            <a:endParaRPr lang="en-US"/>
          </a:p>
        </p:txBody>
      </p:sp>
      <p:sp>
        <p:nvSpPr>
          <p:cNvPr id="5" name="Footer Placeholder 4"/>
          <p:cNvSpPr>
            <a:spLocks noGrp="1"/>
          </p:cNvSpPr>
          <p:nvPr>
            <p:ph type="ftr" sz="quarter" idx="3"/>
          </p:nvPr>
        </p:nvSpPr>
        <p:spPr>
          <a:xfrm>
            <a:off x="5149215" y="9322649"/>
            <a:ext cx="524637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978515" y="9322649"/>
            <a:ext cx="349758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77B01A3E-E317-4F72-9173-6376437101DF}" type="slidenum">
              <a:rPr lang="en-US" smtClean="0"/>
              <a:t>‹#›</a:t>
            </a:fld>
            <a:endParaRPr lang="en-US"/>
          </a:p>
        </p:txBody>
      </p:sp>
    </p:spTree>
    <p:extLst>
      <p:ext uri="{BB962C8B-B14F-4D97-AF65-F5344CB8AC3E}">
        <p14:creationId xmlns:p14="http://schemas.microsoft.com/office/powerpoint/2010/main" val="19387597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2.jpeg"/><Relationship Id="rId12"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1.gif"/><Relationship Id="rId1" Type="http://schemas.openxmlformats.org/officeDocument/2006/relationships/slideLayout" Target="../slideLayouts/slideLayout1.xml"/><Relationship Id="rId6" Type="http://schemas.openxmlformats.org/officeDocument/2006/relationships/hyperlink" Target="https://www.wcpfc.int/wcpfc-public-domain-aggregated-catcheffort-data-download-page" TargetMode="External"/><Relationship Id="rId11" Type="http://schemas.openxmlformats.org/officeDocument/2006/relationships/image" Target="../media/image6.jpeg"/><Relationship Id="rId5" Type="http://schemas.openxmlformats.org/officeDocument/2006/relationships/hyperlink" Target="https://swfsc.noaa.gov/textblock.aspx?Division=FRD&amp;id=21601" TargetMode="External"/><Relationship Id="rId15" Type="http://schemas.openxmlformats.org/officeDocument/2006/relationships/image" Target="../media/image10.gif"/><Relationship Id="rId10" Type="http://schemas.openxmlformats.org/officeDocument/2006/relationships/image" Target="../media/image5.jpeg"/><Relationship Id="rId4" Type="http://schemas.openxmlformats.org/officeDocument/2006/relationships/hyperlink" Target="http://www.iotc.org/cmm/resolution-1203-recording-catch-and-effort-fishing-vessels-iotc-area-competence" TargetMode="External"/><Relationship Id="rId9" Type="http://schemas.openxmlformats.org/officeDocument/2006/relationships/image" Target="../media/image4.jpeg"/><Relationship Id="rId1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617AE8-BBBD-41C3-9973-31BFFE9FCCF5}"/>
              </a:ext>
            </a:extLst>
          </p:cNvPr>
          <p:cNvSpPr txBox="1"/>
          <p:nvPr/>
        </p:nvSpPr>
        <p:spPr>
          <a:xfrm>
            <a:off x="230905" y="224710"/>
            <a:ext cx="11790792" cy="520463"/>
          </a:xfrm>
          <a:prstGeom prst="rect">
            <a:avLst/>
          </a:prstGeom>
          <a:noFill/>
        </p:spPr>
        <p:txBody>
          <a:bodyPr wrap="none" rtlCol="0">
            <a:spAutoFit/>
          </a:bodyPr>
          <a:lstStyle/>
          <a:p>
            <a:pPr algn="ctr"/>
            <a:r>
              <a:rPr lang="en-US" sz="2782" b="1" dirty="0">
                <a:latin typeface="Arial" panose="020B0604020202020204" pitchFamily="34" charset="0"/>
                <a:cs typeface="Arial" panose="020B0604020202020204" pitchFamily="34" charset="0"/>
              </a:rPr>
              <a:t>Tuna (</a:t>
            </a:r>
            <a:r>
              <a:rPr lang="en-US" sz="2782" b="1" i="1" dirty="0" err="1">
                <a:latin typeface="Arial" panose="020B0604020202020204" pitchFamily="34" charset="0"/>
                <a:cs typeface="Arial" panose="020B0604020202020204" pitchFamily="34" charset="0"/>
              </a:rPr>
              <a:t>Thunnus</a:t>
            </a:r>
            <a:r>
              <a:rPr lang="en-US" sz="2782" b="1" dirty="0">
                <a:latin typeface="Arial" panose="020B0604020202020204" pitchFamily="34" charset="0"/>
                <a:cs typeface="Arial" panose="020B0604020202020204" pitchFamily="34" charset="0"/>
              </a:rPr>
              <a:t> spp.) Catch by </a:t>
            </a:r>
            <a:r>
              <a:rPr lang="en-US" sz="2782" b="1" dirty="0" err="1">
                <a:latin typeface="Arial" panose="020B0604020202020204" pitchFamily="34" charset="0"/>
                <a:cs typeface="Arial" panose="020B0604020202020204" pitchFamily="34" charset="0"/>
              </a:rPr>
              <a:t>Longliner</a:t>
            </a:r>
            <a:r>
              <a:rPr lang="en-US" sz="2782" b="1" dirty="0">
                <a:latin typeface="Arial" panose="020B0604020202020204" pitchFamily="34" charset="0"/>
                <a:cs typeface="Arial" panose="020B0604020202020204" pitchFamily="34" charset="0"/>
              </a:rPr>
              <a:t> in WCPFC Convention Area</a:t>
            </a:r>
          </a:p>
        </p:txBody>
      </p:sp>
      <p:sp>
        <p:nvSpPr>
          <p:cNvPr id="5" name="TextBox 4">
            <a:extLst>
              <a:ext uri="{FF2B5EF4-FFF2-40B4-BE49-F238E27FC236}">
                <a16:creationId xmlns:a16="http://schemas.microsoft.com/office/drawing/2014/main" id="{8300EC8E-90C1-4B96-A6C9-B0618C0AC855}"/>
              </a:ext>
            </a:extLst>
          </p:cNvPr>
          <p:cNvSpPr txBox="1"/>
          <p:nvPr/>
        </p:nvSpPr>
        <p:spPr>
          <a:xfrm>
            <a:off x="246340" y="4106346"/>
            <a:ext cx="3672841" cy="1015663"/>
          </a:xfrm>
          <a:prstGeom prst="rect">
            <a:avLst/>
          </a:prstGeom>
          <a:noFill/>
        </p:spPr>
        <p:txBody>
          <a:bodyPr wrap="square" rtlCol="0">
            <a:spAutoFit/>
          </a:bodyPr>
          <a:lstStyle>
            <a:defPPr>
              <a:defRPr lang="en-US"/>
            </a:defPPr>
            <a:lvl1pPr>
              <a:defRPr sz="1400">
                <a:latin typeface="Arial" panose="020B0604020202020204" pitchFamily="34" charset="0"/>
                <a:cs typeface="Arial" panose="020B0604020202020204" pitchFamily="34" charset="0"/>
              </a:defRPr>
            </a:lvl1pPr>
          </a:lstStyle>
          <a:p>
            <a:r>
              <a:rPr lang="en-US" sz="1200" dirty="0"/>
              <a:t>Western and Central Pacific Fisheries Commission is one of regional fisheries body that established to manage fisheries management, especially tuna and other big pelagic fishes in western and central of Pacific Ocean.</a:t>
            </a:r>
          </a:p>
        </p:txBody>
      </p:sp>
      <p:pic>
        <p:nvPicPr>
          <p:cNvPr id="1026" name="Picture 2" descr="Related image">
            <a:extLst>
              <a:ext uri="{FF2B5EF4-FFF2-40B4-BE49-F238E27FC236}">
                <a16:creationId xmlns:a16="http://schemas.microsoft.com/office/drawing/2014/main" id="{30AEEB15-DB8D-46AA-B76B-14B5C5747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12" y="1257632"/>
            <a:ext cx="3672841" cy="28379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67D96F-5CC9-4135-B1DE-6A73C59B1213}"/>
              </a:ext>
            </a:extLst>
          </p:cNvPr>
          <p:cNvSpPr txBox="1"/>
          <p:nvPr/>
        </p:nvSpPr>
        <p:spPr>
          <a:xfrm flipH="1">
            <a:off x="230905" y="8966917"/>
            <a:ext cx="8290561"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Sources:</a:t>
            </a:r>
          </a:p>
          <a:p>
            <a:r>
              <a:rPr lang="en-US" sz="1200" dirty="0">
                <a:latin typeface="Arial" panose="020B0604020202020204" pitchFamily="34" charset="0"/>
                <a:cs typeface="Arial" panose="020B0604020202020204" pitchFamily="34" charset="0"/>
              </a:rPr>
              <a:t>IOTC (</a:t>
            </a:r>
            <a:r>
              <a:rPr lang="en-US" sz="1200" dirty="0">
                <a:latin typeface="Arial" panose="020B0604020202020204" pitchFamily="34" charset="0"/>
                <a:cs typeface="Arial" panose="020B0604020202020204" pitchFamily="34" charset="0"/>
                <a:hlinkClick r:id="rId4"/>
              </a:rPr>
              <a:t>http://www.iotc.org/cmm/resolution-1203-recording-catch-and-effort-fishing-vessels-iotc-area-competence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NOAA (</a:t>
            </a:r>
            <a:r>
              <a:rPr lang="en-US" sz="1200" dirty="0">
                <a:latin typeface="Arial" panose="020B0604020202020204" pitchFamily="34" charset="0"/>
                <a:cs typeface="Arial" panose="020B0604020202020204" pitchFamily="34" charset="0"/>
                <a:hlinkClick r:id="rId5"/>
              </a:rPr>
              <a:t>https://swfsc.noaa.gov/textblock.aspx?Division=FRD&amp;id=21601</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WCPFC (</a:t>
            </a:r>
            <a:r>
              <a:rPr lang="en-US" sz="1200" u="sng" dirty="0">
                <a:latin typeface="Arial" panose="020B0604020202020204" pitchFamily="34" charset="0"/>
                <a:cs typeface="Arial" panose="020B0604020202020204" pitchFamily="34" charset="0"/>
                <a:hlinkClick r:id="rId6"/>
              </a:rPr>
              <a:t>https://www.wcpfc.int/wcpfc-public-domain-aggregated-catcheffort-data-download-page</a:t>
            </a:r>
            <a:r>
              <a:rPr lang="en-US" sz="1200" dirty="0">
                <a:latin typeface="Arial" panose="020B0604020202020204" pitchFamily="34" charset="0"/>
                <a:cs typeface="Arial" panose="020B0604020202020204" pitchFamily="34" charset="0"/>
              </a:rPr>
              <a:t>)</a:t>
            </a:r>
          </a:p>
        </p:txBody>
      </p:sp>
      <p:pic>
        <p:nvPicPr>
          <p:cNvPr id="15" name="Picture 14">
            <a:extLst>
              <a:ext uri="{FF2B5EF4-FFF2-40B4-BE49-F238E27FC236}">
                <a16:creationId xmlns:a16="http://schemas.microsoft.com/office/drawing/2014/main" id="{39EE509B-636E-4E5D-B1D9-154E06133F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9624" y="1121468"/>
            <a:ext cx="2732168" cy="2469880"/>
          </a:xfrm>
          <a:prstGeom prst="rect">
            <a:avLst/>
          </a:prstGeom>
          <a:ln>
            <a:solidFill>
              <a:schemeClr val="tx1"/>
            </a:solidFill>
          </a:ln>
        </p:spPr>
      </p:pic>
      <p:pic>
        <p:nvPicPr>
          <p:cNvPr id="17" name="Picture 16">
            <a:extLst>
              <a:ext uri="{FF2B5EF4-FFF2-40B4-BE49-F238E27FC236}">
                <a16:creationId xmlns:a16="http://schemas.microsoft.com/office/drawing/2014/main" id="{CD26AC9A-BBD0-46A8-9AA0-FF5C251DFA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01321" y="1121468"/>
            <a:ext cx="2732167" cy="2469880"/>
          </a:xfrm>
          <a:prstGeom prst="rect">
            <a:avLst/>
          </a:prstGeom>
          <a:ln>
            <a:solidFill>
              <a:schemeClr val="tx1"/>
            </a:solidFill>
          </a:ln>
        </p:spPr>
      </p:pic>
      <p:pic>
        <p:nvPicPr>
          <p:cNvPr id="21" name="Picture 20">
            <a:extLst>
              <a:ext uri="{FF2B5EF4-FFF2-40B4-BE49-F238E27FC236}">
                <a16:creationId xmlns:a16="http://schemas.microsoft.com/office/drawing/2014/main" id="{338770E1-56A3-4387-AA88-9A332B4BA1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19624" y="4228289"/>
            <a:ext cx="2732166" cy="2469878"/>
          </a:xfrm>
          <a:prstGeom prst="rect">
            <a:avLst/>
          </a:prstGeom>
          <a:ln>
            <a:solidFill>
              <a:schemeClr val="tx1"/>
            </a:solidFill>
          </a:ln>
        </p:spPr>
      </p:pic>
      <p:pic>
        <p:nvPicPr>
          <p:cNvPr id="23" name="Picture 22">
            <a:extLst>
              <a:ext uri="{FF2B5EF4-FFF2-40B4-BE49-F238E27FC236}">
                <a16:creationId xmlns:a16="http://schemas.microsoft.com/office/drawing/2014/main" id="{A724B5F5-981D-4931-8C62-39B404E8FF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01320" y="4231829"/>
            <a:ext cx="2732168" cy="2469880"/>
          </a:xfrm>
          <a:prstGeom prst="rect">
            <a:avLst/>
          </a:prstGeom>
          <a:ln>
            <a:solidFill>
              <a:schemeClr val="tx1"/>
            </a:solidFill>
          </a:ln>
        </p:spPr>
      </p:pic>
      <p:pic>
        <p:nvPicPr>
          <p:cNvPr id="27" name="Picture 26">
            <a:extLst>
              <a:ext uri="{FF2B5EF4-FFF2-40B4-BE49-F238E27FC236}">
                <a16:creationId xmlns:a16="http://schemas.microsoft.com/office/drawing/2014/main" id="{C199FE26-6F03-4188-95E2-DA16A10809A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01322" y="7338650"/>
            <a:ext cx="2732166" cy="2469878"/>
          </a:xfrm>
          <a:prstGeom prst="rect">
            <a:avLst/>
          </a:prstGeom>
          <a:ln>
            <a:solidFill>
              <a:schemeClr val="tx1"/>
            </a:solidFill>
          </a:ln>
        </p:spPr>
      </p:pic>
      <p:pic>
        <p:nvPicPr>
          <p:cNvPr id="29" name="Picture 28">
            <a:extLst>
              <a:ext uri="{FF2B5EF4-FFF2-40B4-BE49-F238E27FC236}">
                <a16:creationId xmlns:a16="http://schemas.microsoft.com/office/drawing/2014/main" id="{352CA981-219D-43FD-ABF1-0534620190B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19626" y="7338650"/>
            <a:ext cx="2732168" cy="2469880"/>
          </a:xfrm>
          <a:prstGeom prst="rect">
            <a:avLst/>
          </a:prstGeom>
          <a:ln>
            <a:solidFill>
              <a:schemeClr val="tx1"/>
            </a:solidFill>
          </a:ln>
        </p:spPr>
      </p:pic>
      <p:sp>
        <p:nvSpPr>
          <p:cNvPr id="30" name="TextBox 29">
            <a:extLst>
              <a:ext uri="{FF2B5EF4-FFF2-40B4-BE49-F238E27FC236}">
                <a16:creationId xmlns:a16="http://schemas.microsoft.com/office/drawing/2014/main" id="{D49FF249-4A35-4A21-AF9E-4EE9ADF893F5}"/>
              </a:ext>
            </a:extLst>
          </p:cNvPr>
          <p:cNvSpPr txBox="1"/>
          <p:nvPr/>
        </p:nvSpPr>
        <p:spPr>
          <a:xfrm>
            <a:off x="311312" y="660270"/>
            <a:ext cx="9708812"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Edwison S. Firmana (Graduate Student of Dept. of Marine Affairs, University of Rhode Island)</a:t>
            </a:r>
          </a:p>
        </p:txBody>
      </p:sp>
      <p:sp>
        <p:nvSpPr>
          <p:cNvPr id="59" name="TextBox 58">
            <a:extLst>
              <a:ext uri="{FF2B5EF4-FFF2-40B4-BE49-F238E27FC236}">
                <a16:creationId xmlns:a16="http://schemas.microsoft.com/office/drawing/2014/main" id="{1F4552AE-508C-46C6-A3F3-C5684488EA9D}"/>
              </a:ext>
            </a:extLst>
          </p:cNvPr>
          <p:cNvSpPr txBox="1"/>
          <p:nvPr/>
        </p:nvSpPr>
        <p:spPr>
          <a:xfrm>
            <a:off x="230905" y="8033878"/>
            <a:ext cx="3672840" cy="1015663"/>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Tuna Longline is a type of fishing gear that using hooks strung together in a long mainline. Its target is tunas (</a:t>
            </a:r>
            <a:r>
              <a:rPr lang="en-US" sz="1200" i="1" dirty="0" err="1">
                <a:latin typeface="Arial" panose="020B0604020202020204" pitchFamily="34" charset="0"/>
                <a:cs typeface="Arial" panose="020B0604020202020204" pitchFamily="34" charset="0"/>
              </a:rPr>
              <a:t>Thunnus</a:t>
            </a:r>
            <a:r>
              <a:rPr lang="en-US" sz="1200" dirty="0">
                <a:latin typeface="Arial" panose="020B0604020202020204" pitchFamily="34" charset="0"/>
                <a:cs typeface="Arial" panose="020B0604020202020204" pitchFamily="34" charset="0"/>
              </a:rPr>
              <a:t> spp.) and the fishermen retain other value bycatch, for instance bill fishes, such as marlin and swordfish.</a:t>
            </a:r>
          </a:p>
        </p:txBody>
      </p:sp>
      <p:pic>
        <p:nvPicPr>
          <p:cNvPr id="60" name="Picture 59" descr="Image result for tuna longline">
            <a:extLst>
              <a:ext uri="{FF2B5EF4-FFF2-40B4-BE49-F238E27FC236}">
                <a16:creationId xmlns:a16="http://schemas.microsoft.com/office/drawing/2014/main" id="{D6903A34-D0F5-410C-9F0E-070CC6968B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312" y="5271391"/>
            <a:ext cx="3672840" cy="275171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2947E9E0-C43A-4406-865A-2D919308BFD3}"/>
              </a:ext>
            </a:extLst>
          </p:cNvPr>
          <p:cNvSpPr/>
          <p:nvPr/>
        </p:nvSpPr>
        <p:spPr>
          <a:xfrm>
            <a:off x="4102688" y="1216518"/>
            <a:ext cx="5433429" cy="7663636"/>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   Data used are WCPFC data originating from </a:t>
            </a:r>
            <a:r>
              <a:rPr lang="en-US" sz="1200" dirty="0" err="1">
                <a:latin typeface="Arial" panose="020B0604020202020204" pitchFamily="34" charset="0"/>
                <a:cs typeface="Arial" panose="020B0604020202020204" pitchFamily="34" charset="0"/>
              </a:rPr>
              <a:t>Longliner</a:t>
            </a:r>
            <a:r>
              <a:rPr lang="en-US" sz="1200" dirty="0">
                <a:latin typeface="Arial" panose="020B0604020202020204" pitchFamily="34" charset="0"/>
                <a:cs typeface="Arial" panose="020B0604020202020204" pitchFamily="34" charset="0"/>
              </a:rPr>
              <a:t> operating from January 2000 to December 2015 (192 months). The catch data from </a:t>
            </a:r>
            <a:r>
              <a:rPr lang="en-US" sz="1200" dirty="0" err="1">
                <a:latin typeface="Arial" panose="020B0604020202020204" pitchFamily="34" charset="0"/>
                <a:cs typeface="Arial" panose="020B0604020202020204" pitchFamily="34" charset="0"/>
              </a:rPr>
              <a:t>Longliner</a:t>
            </a:r>
            <a:r>
              <a:rPr lang="en-US" sz="1200" dirty="0">
                <a:latin typeface="Arial" panose="020B0604020202020204" pitchFamily="34" charset="0"/>
                <a:cs typeface="Arial" panose="020B0604020202020204" pitchFamily="34" charset="0"/>
              </a:rPr>
              <a:t> consisted of the number of hooks and individual quantities and the total weight (tons) of fish caught from Albacore, Bigeye Tuna, Yellowfin Tuna as main catch, and Stripped Marlin, Black Marlin, Blue Marlin and Swordfish as retained bycatch.</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The objective of this data processing is to describe the fluctuations of both number of tuna fished and average of individual weight based on time series throughout the year. The average weight is calculated from total weight divided by number of individual of fish. As the result, we can see the largest number of individual tuna fished season and the largest average weight of tuna fished within the span of one year.</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From data processing, we see that the trend of number of fish and average weight of Albacore has the opposite pattern. Albacore was most caught in the middle of the year, around May-July, but with the lowest average weight. While at the end and beginning of the year (Des-Jan), the number of Albacore caught very little but has the largest average individual weight.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A similar pattern occurs in Yellowfin Tuna. Yellowfin Tuna is most caught around May-July, and the least caught is in Des-Jan. However, the average individual weight of Yellowfin Tuna does not fluctuate so significantly. The highest individual weight is in December.</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Bigeye Tuna has a different pattern of caught numbers than other two tunas above. The highest number of Bigeye Tuna fished is at the end and the beginning of the year (Dec-Jan) and the least is at the middle of the year (May-June). While the average of individual weight is at the beginning of the year tends to be slightly lower and then increases in mid-year (Aug-Sep).</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The combination of the above information can slightly explain that when the average individual weight reaches the lowest point, and at the same time the number of fish caught reaches the highest position, it is possible that the tuna had spawn only a few months earlier. Many small juveniles are caught.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To ensure the age of the captured tuna, it is necessary to retrieve more detailed data on board, such as length and gonads. The taking of gonads on board the </a:t>
            </a:r>
            <a:r>
              <a:rPr lang="en-US" sz="1200" dirty="0" err="1">
                <a:latin typeface="Arial" panose="020B0604020202020204" pitchFamily="34" charset="0"/>
                <a:cs typeface="Arial" panose="020B0604020202020204" pitchFamily="34" charset="0"/>
              </a:rPr>
              <a:t>Longliner</a:t>
            </a:r>
            <a:r>
              <a:rPr lang="en-US" sz="1200" dirty="0">
                <a:latin typeface="Arial" panose="020B0604020202020204" pitchFamily="34" charset="0"/>
                <a:cs typeface="Arial" panose="020B0604020202020204" pitchFamily="34" charset="0"/>
              </a:rPr>
              <a:t> is possible because the fish's gut, including the gonads, will be thrown away by the fishermen, before the fish is stored in storage.</a:t>
            </a:r>
          </a:p>
          <a:p>
            <a:endParaRPr lang="en-US" sz="1200" dirty="0">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670D8269-FDE2-4E51-A7B9-E4CCD829E4EA}"/>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3877967" y="6714282"/>
            <a:ext cx="1350024" cy="588218"/>
          </a:xfrm>
          <a:prstGeom prst="rect">
            <a:avLst/>
          </a:prstGeom>
          <a:noFill/>
          <a:ln>
            <a:noFill/>
          </a:ln>
        </p:spPr>
      </p:pic>
      <p:pic>
        <p:nvPicPr>
          <p:cNvPr id="18" name="Picture 17">
            <a:extLst>
              <a:ext uri="{FF2B5EF4-FFF2-40B4-BE49-F238E27FC236}">
                <a16:creationId xmlns:a16="http://schemas.microsoft.com/office/drawing/2014/main" id="{12485A85-0B47-42CD-821D-DF530E015E16}"/>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3827415" y="3606848"/>
            <a:ext cx="1400576" cy="611503"/>
          </a:xfrm>
          <a:prstGeom prst="rect">
            <a:avLst/>
          </a:prstGeom>
          <a:noFill/>
          <a:ln>
            <a:noFill/>
          </a:ln>
        </p:spPr>
      </p:pic>
      <p:pic>
        <p:nvPicPr>
          <p:cNvPr id="12" name="Picture 11">
            <a:extLst>
              <a:ext uri="{FF2B5EF4-FFF2-40B4-BE49-F238E27FC236}">
                <a16:creationId xmlns:a16="http://schemas.microsoft.com/office/drawing/2014/main" id="{027D2283-CD41-495B-B0BC-E54E53C60845}"/>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3827415" y="524106"/>
            <a:ext cx="1406073" cy="584789"/>
          </a:xfrm>
          <a:prstGeom prst="rect">
            <a:avLst/>
          </a:prstGeom>
          <a:noFill/>
          <a:ln>
            <a:noFill/>
          </a:ln>
        </p:spPr>
      </p:pic>
      <p:sp>
        <p:nvSpPr>
          <p:cNvPr id="11" name="TextBox 10">
            <a:extLst>
              <a:ext uri="{FF2B5EF4-FFF2-40B4-BE49-F238E27FC236}">
                <a16:creationId xmlns:a16="http://schemas.microsoft.com/office/drawing/2014/main" id="{178C0BE4-33B1-4091-A7C9-B9148CDFD307}"/>
              </a:ext>
            </a:extLst>
          </p:cNvPr>
          <p:cNvSpPr txBox="1"/>
          <p:nvPr/>
        </p:nvSpPr>
        <p:spPr>
          <a:xfrm>
            <a:off x="11049063" y="831896"/>
            <a:ext cx="2904513" cy="276999"/>
          </a:xfrm>
          <a:prstGeom prst="rect">
            <a:avLst/>
          </a:prstGeom>
          <a:noFill/>
          <a:ln>
            <a:noFill/>
          </a:ln>
        </p:spPr>
        <p:txBody>
          <a:bodyPr wrap="none" rtlCol="0">
            <a:spAutoFit/>
          </a:bodyPr>
          <a:lstStyle/>
          <a:p>
            <a:pPr algn="ctr"/>
            <a:r>
              <a:rPr lang="en-US" sz="1200" dirty="0">
                <a:latin typeface="Arial" panose="020B0604020202020204" pitchFamily="34" charset="0"/>
                <a:cs typeface="Arial" panose="020B0604020202020204" pitchFamily="34" charset="0"/>
              </a:rPr>
              <a:t>Albacore tuna / ALB (</a:t>
            </a:r>
            <a:r>
              <a:rPr lang="en-US" sz="1200" i="1" dirty="0" err="1">
                <a:latin typeface="Arial" panose="020B0604020202020204" pitchFamily="34" charset="0"/>
                <a:cs typeface="Arial" panose="020B0604020202020204" pitchFamily="34" charset="0"/>
              </a:rPr>
              <a:t>Thunnus</a:t>
            </a:r>
            <a:r>
              <a:rPr lang="en-US" sz="1200" i="1" dirty="0">
                <a:latin typeface="Arial" panose="020B0604020202020204" pitchFamily="34" charset="0"/>
                <a:cs typeface="Arial" panose="020B0604020202020204" pitchFamily="34" charset="0"/>
              </a:rPr>
              <a:t> </a:t>
            </a:r>
            <a:r>
              <a:rPr lang="en-US" sz="1200" i="1" dirty="0" err="1">
                <a:latin typeface="Arial" panose="020B0604020202020204" pitchFamily="34" charset="0"/>
                <a:cs typeface="Arial" panose="020B0604020202020204" pitchFamily="34" charset="0"/>
              </a:rPr>
              <a:t>alalunga</a:t>
            </a:r>
            <a:r>
              <a:rPr lang="en-US" sz="1200" dirty="0">
                <a:latin typeface="Arial" panose="020B0604020202020204" pitchFamily="34" charset="0"/>
                <a:cs typeface="Arial" panose="020B0604020202020204" pitchFamily="34" charset="0"/>
              </a:rPr>
              <a:t>)</a:t>
            </a:r>
          </a:p>
        </p:txBody>
      </p:sp>
      <p:sp>
        <p:nvSpPr>
          <p:cNvPr id="25" name="TextBox 24">
            <a:extLst>
              <a:ext uri="{FF2B5EF4-FFF2-40B4-BE49-F238E27FC236}">
                <a16:creationId xmlns:a16="http://schemas.microsoft.com/office/drawing/2014/main" id="{17766D1C-8581-4824-A95D-68E438301A89}"/>
              </a:ext>
            </a:extLst>
          </p:cNvPr>
          <p:cNvSpPr txBox="1"/>
          <p:nvPr/>
        </p:nvSpPr>
        <p:spPr>
          <a:xfrm>
            <a:off x="11170991" y="7052999"/>
            <a:ext cx="2902974" cy="276999"/>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Yellowfin tuna / YFT (</a:t>
            </a:r>
            <a:r>
              <a:rPr lang="en-US" sz="1200" i="1" dirty="0" err="1">
                <a:latin typeface="Arial" panose="020B0604020202020204" pitchFamily="34" charset="0"/>
                <a:cs typeface="Arial" panose="020B0604020202020204" pitchFamily="34" charset="0"/>
              </a:rPr>
              <a:t>Thunnus</a:t>
            </a:r>
            <a:r>
              <a:rPr lang="en-US" sz="1200" i="1" dirty="0">
                <a:latin typeface="Arial" panose="020B0604020202020204" pitchFamily="34" charset="0"/>
                <a:cs typeface="Arial" panose="020B0604020202020204" pitchFamily="34" charset="0"/>
              </a:rPr>
              <a:t> </a:t>
            </a:r>
            <a:r>
              <a:rPr lang="en-US" sz="1200" i="1" dirty="0" err="1">
                <a:latin typeface="Arial" panose="020B0604020202020204" pitchFamily="34" charset="0"/>
                <a:cs typeface="Arial" panose="020B0604020202020204" pitchFamily="34" charset="0"/>
              </a:rPr>
              <a:t>alalunga</a:t>
            </a:r>
            <a:r>
              <a:rPr lang="en-US" sz="1200" dirty="0">
                <a:latin typeface="Arial" panose="020B0604020202020204" pitchFamily="34" charset="0"/>
                <a:cs typeface="Arial" panose="020B0604020202020204" pitchFamily="34" charset="0"/>
              </a:rPr>
              <a:t>)</a:t>
            </a:r>
          </a:p>
        </p:txBody>
      </p:sp>
      <p:sp>
        <p:nvSpPr>
          <p:cNvPr id="19" name="TextBox 18">
            <a:extLst>
              <a:ext uri="{FF2B5EF4-FFF2-40B4-BE49-F238E27FC236}">
                <a16:creationId xmlns:a16="http://schemas.microsoft.com/office/drawing/2014/main" id="{CD89D870-4181-4B6B-9115-FE5D432012D5}"/>
              </a:ext>
            </a:extLst>
          </p:cNvPr>
          <p:cNvSpPr txBox="1"/>
          <p:nvPr/>
        </p:nvSpPr>
        <p:spPr>
          <a:xfrm>
            <a:off x="11250949" y="3957074"/>
            <a:ext cx="2743059" cy="276999"/>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Bigeye Tuna / BET (</a:t>
            </a:r>
            <a:r>
              <a:rPr lang="en-US" sz="1200" i="1" dirty="0" err="1">
                <a:latin typeface="Arial" panose="020B0604020202020204" pitchFamily="34" charset="0"/>
                <a:cs typeface="Arial" panose="020B0604020202020204" pitchFamily="34" charset="0"/>
              </a:rPr>
              <a:t>Thunnus</a:t>
            </a:r>
            <a:r>
              <a:rPr lang="en-US" sz="1200" i="1" dirty="0">
                <a:latin typeface="Arial" panose="020B0604020202020204" pitchFamily="34" charset="0"/>
                <a:cs typeface="Arial" panose="020B0604020202020204" pitchFamily="34" charset="0"/>
              </a:rPr>
              <a:t> </a:t>
            </a:r>
            <a:r>
              <a:rPr lang="en-US" sz="1200" i="1" dirty="0" err="1">
                <a:latin typeface="Arial" panose="020B0604020202020204" pitchFamily="34" charset="0"/>
                <a:cs typeface="Arial" panose="020B0604020202020204" pitchFamily="34" charset="0"/>
              </a:rPr>
              <a:t>obesus</a:t>
            </a:r>
            <a:r>
              <a:rPr lang="en-US"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9369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ADDC329-551D-4532-BE80-0B2F2DB6D44A}"/>
              </a:ext>
            </a:extLst>
          </p:cNvPr>
          <p:cNvGrpSpPr/>
          <p:nvPr/>
        </p:nvGrpSpPr>
        <p:grpSpPr>
          <a:xfrm>
            <a:off x="9811405" y="1257632"/>
            <a:ext cx="5517289" cy="7552510"/>
            <a:chOff x="3987569" y="1396305"/>
            <a:chExt cx="5517289" cy="7552510"/>
          </a:xfrm>
        </p:grpSpPr>
        <p:pic>
          <p:nvPicPr>
            <p:cNvPr id="7" name="Picture 6">
              <a:extLst>
                <a:ext uri="{FF2B5EF4-FFF2-40B4-BE49-F238E27FC236}">
                  <a16:creationId xmlns:a16="http://schemas.microsoft.com/office/drawing/2014/main" id="{E6257E6A-7931-41DE-A0F0-0D8901158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418" y="1396305"/>
              <a:ext cx="2732169" cy="2469881"/>
            </a:xfrm>
            <a:prstGeom prst="rect">
              <a:avLst/>
            </a:prstGeom>
            <a:ln>
              <a:solidFill>
                <a:schemeClr val="tx1"/>
              </a:solidFill>
            </a:ln>
          </p:spPr>
        </p:pic>
        <p:pic>
          <p:nvPicPr>
            <p:cNvPr id="8" name="Picture 7">
              <a:extLst>
                <a:ext uri="{FF2B5EF4-FFF2-40B4-BE49-F238E27FC236}">
                  <a16:creationId xmlns:a16="http://schemas.microsoft.com/office/drawing/2014/main" id="{D49C2859-4023-4695-ACA9-1694BA23A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116" y="1399401"/>
              <a:ext cx="2725318" cy="2463687"/>
            </a:xfrm>
            <a:prstGeom prst="rect">
              <a:avLst/>
            </a:prstGeom>
            <a:ln>
              <a:solidFill>
                <a:schemeClr val="tx1"/>
              </a:solidFill>
            </a:ln>
          </p:spPr>
        </p:pic>
        <p:pic>
          <p:nvPicPr>
            <p:cNvPr id="9" name="Picture 8">
              <a:extLst>
                <a:ext uri="{FF2B5EF4-FFF2-40B4-BE49-F238E27FC236}">
                  <a16:creationId xmlns:a16="http://schemas.microsoft.com/office/drawing/2014/main" id="{DE88FDA5-93FC-4903-AFE9-1D8E343AA6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569" y="3929953"/>
              <a:ext cx="2732169" cy="2469881"/>
            </a:xfrm>
            <a:prstGeom prst="rect">
              <a:avLst/>
            </a:prstGeom>
            <a:ln>
              <a:solidFill>
                <a:schemeClr val="tx1"/>
              </a:solidFill>
            </a:ln>
          </p:spPr>
        </p:pic>
        <p:pic>
          <p:nvPicPr>
            <p:cNvPr id="10" name="Picture 9">
              <a:extLst>
                <a:ext uri="{FF2B5EF4-FFF2-40B4-BE49-F238E27FC236}">
                  <a16:creationId xmlns:a16="http://schemas.microsoft.com/office/drawing/2014/main" id="{D3C36A4A-0485-400C-B628-AA3DE07580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9269" y="3934468"/>
              <a:ext cx="2725318" cy="2463687"/>
            </a:xfrm>
            <a:prstGeom prst="rect">
              <a:avLst/>
            </a:prstGeom>
            <a:ln>
              <a:solidFill>
                <a:schemeClr val="tx1"/>
              </a:solidFill>
            </a:ln>
          </p:spPr>
        </p:pic>
        <p:pic>
          <p:nvPicPr>
            <p:cNvPr id="11" name="Picture 10">
              <a:extLst>
                <a:ext uri="{FF2B5EF4-FFF2-40B4-BE49-F238E27FC236}">
                  <a16:creationId xmlns:a16="http://schemas.microsoft.com/office/drawing/2014/main" id="{C4D76F1D-1556-4DCF-AE55-766E87D590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9269" y="6469536"/>
              <a:ext cx="2735589" cy="2472972"/>
            </a:xfrm>
            <a:prstGeom prst="rect">
              <a:avLst/>
            </a:prstGeom>
            <a:ln>
              <a:solidFill>
                <a:schemeClr val="tx1"/>
              </a:solidFill>
            </a:ln>
          </p:spPr>
        </p:pic>
        <p:pic>
          <p:nvPicPr>
            <p:cNvPr id="12" name="Picture 11">
              <a:extLst>
                <a:ext uri="{FF2B5EF4-FFF2-40B4-BE49-F238E27FC236}">
                  <a16:creationId xmlns:a16="http://schemas.microsoft.com/office/drawing/2014/main" id="{233A0D7E-7F8F-4A07-9EF0-23CC93AFAC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7569" y="6478937"/>
              <a:ext cx="2732166" cy="2469878"/>
            </a:xfrm>
            <a:prstGeom prst="rect">
              <a:avLst/>
            </a:prstGeom>
            <a:ln>
              <a:solidFill>
                <a:schemeClr val="tx1"/>
              </a:solidFill>
            </a:ln>
          </p:spPr>
        </p:pic>
      </p:grpSp>
    </p:spTree>
    <p:extLst>
      <p:ext uri="{BB962C8B-B14F-4D97-AF65-F5344CB8AC3E}">
        <p14:creationId xmlns:p14="http://schemas.microsoft.com/office/powerpoint/2010/main" val="26406038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646</Words>
  <Application>Microsoft Office PowerPoint</Application>
  <PresentationFormat>Custom</PresentationFormat>
  <Paragraphs>25</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Edwison Firmana</dc:creator>
  <cp:lastModifiedBy>Edwison Firmana</cp:lastModifiedBy>
  <cp:revision>25</cp:revision>
  <dcterms:created xsi:type="dcterms:W3CDTF">2018-05-13T22:39:42Z</dcterms:created>
  <dcterms:modified xsi:type="dcterms:W3CDTF">2018-05-14T05:19:37Z</dcterms:modified>
</cp:coreProperties>
</file>