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hyperlink" Target="https://creativecommons.org/licenses/by/4.0/" TargetMode="External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8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2229120" y="4725000"/>
            <a:ext cx="23389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432680" y="472500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Implicit Intents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" name="Google Shape;14;p1" descr=""/>
          <p:cNvPicPr/>
          <p:nvPr/>
        </p:nvPicPr>
        <p:blipFill>
          <a:blip r:embed="rId4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pic>
        <p:nvPicPr>
          <p:cNvPr id="6" name="Google Shape;58;p12" descr=""/>
          <p:cNvPicPr/>
          <p:nvPr/>
        </p:nvPicPr>
        <p:blipFill>
          <a:blip r:embed="rId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7" name="Google Shape;59;p12" descr=""/>
          <p:cNvPicPr/>
          <p:nvPr/>
        </p:nvPicPr>
        <p:blipFill>
          <a:blip r:embed="rId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8F6873E-872D-4B0B-A3A7-55F9789D19A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86AAD61-7614-4B76-BC13-589D39EE616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265680" y="192816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0F0A667-A7B0-4042-BB6B-79F5787A634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" name="CustomShape 9"/>
          <p:cNvSpPr/>
          <p:nvPr/>
        </p:nvSpPr>
        <p:spPr>
          <a:xfrm>
            <a:off x="2257200" y="4725000"/>
            <a:ext cx="22827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" name="CustomShape 10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7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" name="CustomShape 11"/>
          <p:cNvSpPr/>
          <p:nvPr/>
        </p:nvSpPr>
        <p:spPr>
          <a:xfrm>
            <a:off x="4432680" y="472500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Implicit Intents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5" name="Google Shape;69;p12" descr=""/>
          <p:cNvPicPr/>
          <p:nvPr/>
        </p:nvPicPr>
        <p:blipFill>
          <a:blip r:embed="rId8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ca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2229120" y="4725000"/>
            <a:ext cx="23389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4432680" y="472500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Implicit Intents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8" name="Google Shape;14;p1" descr=""/>
          <p:cNvPicPr/>
          <p:nvPr/>
        </p:nvPicPr>
        <p:blipFill>
          <a:blip r:embed="rId4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59" name="PlaceHolder 5"/>
          <p:cNvSpPr>
            <a:spLocks noGrp="1"/>
          </p:cNvSpPr>
          <p:nvPr>
            <p:ph type="title"/>
          </p:nvPr>
        </p:nvSpPr>
        <p:spPr>
          <a:xfrm>
            <a:off x="311760" y="100692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4211BD4-F4AF-4A83-83E4-EBD155FB221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34;p2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2240280" y="4761360"/>
            <a:ext cx="22741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4407120" y="473976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Implicit Intents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3" name="Google Shape;142;p27" descr=""/>
          <p:cNvPicPr/>
          <p:nvPr/>
        </p:nvPicPr>
        <p:blipFill>
          <a:blip r:embed="rId4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1A678F4-BE9B-4831-A9D3-8617B5A6573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335;p6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2229120" y="4761360"/>
            <a:ext cx="52963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474FBEC-988E-41EC-BE03-9296ABDE9AA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268;p5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2265480" y="4761360"/>
            <a:ext cx="252756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483440" y="473976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Implicit Intents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92" name="Google Shape;276;p53" descr=""/>
          <p:cNvPicPr/>
          <p:nvPr/>
        </p:nvPicPr>
        <p:blipFill>
          <a:blip r:embed="rId4"/>
          <a:stretch/>
        </p:blipFill>
        <p:spPr>
          <a:xfrm>
            <a:off x="79506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193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2DE3D08-61BA-45A4-9855-22E875CBE05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6;p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2229120" y="4725000"/>
            <a:ext cx="23389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4432680" y="472500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Implicit Intents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38" name="Google Shape;14;p1" descr=""/>
          <p:cNvPicPr/>
          <p:nvPr/>
        </p:nvPicPr>
        <p:blipFill>
          <a:blip r:embed="rId4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239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53AB028-BE6F-47D1-8918-31E91DCEBCB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396;p7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2214720" y="4761360"/>
            <a:ext cx="232524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4497480" y="474516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Implicit Intents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284" name="Google Shape;404;p79" descr=""/>
          <p:cNvPicPr/>
          <p:nvPr/>
        </p:nvPicPr>
        <p:blipFill>
          <a:blip r:embed="rId4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285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D3E334D-9653-4E32-9E59-55845C189D7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73;p1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"/>
          <p:cNvSpPr/>
          <p:nvPr/>
        </p:nvSpPr>
        <p:spPr>
          <a:xfrm>
            <a:off x="2229120" y="4761360"/>
            <a:ext cx="52963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PlaceHolder 4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E381BC4-B724-4566-9BD3-BCBFE098BB6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201;p4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69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>
            <a:off x="2257200" y="4761360"/>
            <a:ext cx="23112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V2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b="0" i="1" lang="en-US" sz="9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Creative Commons Attribution 4.0 International License</a:t>
            </a:r>
            <a:r>
              <a:rPr b="0" i="1" lang="en-US" sz="900" spc="-1" strike="noStrike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4483440" y="473976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Implicit Intents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73" name="Google Shape;209;p40" descr=""/>
          <p:cNvPicPr/>
          <p:nvPr/>
        </p:nvPicPr>
        <p:blipFill>
          <a:blip r:embed="rId4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374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F38E50D-823E-4A03-9DA1-6C23611973D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training/basics/intents/sending.html#AppChooser" TargetMode="Externa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android.com" TargetMode="External"/><Relationship Id="rId2" Type="http://schemas.openxmlformats.org/officeDocument/2006/relationships/hyperlink" Target="https://developer.android.com/reference/android/net/Uri.html" TargetMode="External"/><Relationship Id="rId3" Type="http://schemas.openxmlformats.org/officeDocument/2006/relationships/slideLayout" Target="../slideLayouts/slideLayout6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content/Intent.html#ACTION_CREATE_DOCUMENT" TargetMode="External"/><Relationship Id="rId2" Type="http://schemas.openxmlformats.org/officeDocument/2006/relationships/slideLayout" Target="../slideLayouts/slideLayout6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provider/AlarmClock.html#ACTION_SET_ALARM" TargetMode="External"/><Relationship Id="rId2" Type="http://schemas.openxmlformats.org/officeDocument/2006/relationships/hyperlink" Target="https://developer.android.com/reference/android/provider/MediaStore.html#ACTION_IMAGE_CAPTURE" TargetMode="External"/><Relationship Id="rId3" Type="http://schemas.openxmlformats.org/officeDocument/2006/relationships/hyperlink" Target="https://developer.android.com/reference/android/content/Intent.html#ACTION_CREATE_DOCUMENT" TargetMode="External"/><Relationship Id="rId4" Type="http://schemas.openxmlformats.org/officeDocument/2006/relationships/hyperlink" Target="https://developer.android.com/reference/android/content/Intent.html#ACTION_SENDTO" TargetMode="External"/><Relationship Id="rId5" Type="http://schemas.openxmlformats.org/officeDocument/2006/relationships/slideLayout" Target="../slideLayouts/slideLayout6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guide/components/intents-common.html" TargetMode="External"/><Relationship Id="rId2" Type="http://schemas.openxmlformats.org/officeDocument/2006/relationships/hyperlink" Target="https://developer.android.com/reference/android/content/Intent.html#ACTION_AIRPLANE_MODE_CHANGED" TargetMode="External"/><Relationship Id="rId3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content/Intent.html#ACTION_VIEW" TargetMode="External"/><Relationship Id="rId2" Type="http://schemas.openxmlformats.org/officeDocument/2006/relationships/hyperlink" Target="https://developer.android.com/reference/android/content/Intent.html#ACTION_SEND" TargetMode="External"/><Relationship Id="rId3" Type="http://schemas.openxmlformats.org/officeDocument/2006/relationships/hyperlink" Target="https://developer.android.com/reference/android/content/Intent.html#CATEGORY_ALTERNATIVE" TargetMode="External"/><Relationship Id="rId4" Type="http://schemas.openxmlformats.org/officeDocument/2006/relationships/slideLayout" Target="../slideLayouts/slideLayout6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hyperlink" Target="https://developer.android.com/reference/android/net/Uri.html" TargetMode="Externa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Relationship Id="rId5" Type="http://schemas.openxmlformats.org/officeDocument/2006/relationships/hyperlink" Target="https://developer.android.com/reference/android/content/Intent.html#CATEGORY_ALTERNATIVE" TargetMode="External"/><Relationship Id="rId6" Type="http://schemas.openxmlformats.org/officeDocument/2006/relationships/hyperlink" Target="https://developer.android.com/training/basics/intents/filters.html" TargetMode="External"/><Relationship Id="rId7" Type="http://schemas.openxmlformats.org/officeDocument/2006/relationships/slideLayout" Target="../slideLayouts/slideLayout9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2" Type="http://schemas.openxmlformats.org/officeDocument/2006/relationships/hyperlink" Target="https://codelabs.developers.google.com/codelabs/android-training-activity-with-implicit-intent" TargetMode="External"/><Relationship Id="rId3" Type="http://schemas.openxmlformats.org/officeDocument/2006/relationships/slideLayout" Target="../slideLayouts/slideLayout9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hyperlink" Target="https://developer.android.com/guide/components/fundamentals.html#Components" TargetMode="External"/><Relationship Id="rId3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586D4D1-2D85-484C-90C2-3CC1304C0C9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47E08CB-C2A3-4F94-AF08-91851628C9B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265680" y="192816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fafafa"/>
                </a:solidFill>
                <a:latin typeface="Roboto"/>
                <a:ea typeface="Roboto"/>
              </a:rPr>
              <a:t>Activities and Intents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Shape 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69E9A8E-227D-4C51-9F4B-200DFDEFE27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8" name="TextShape 5"/>
          <p:cNvSpPr txBox="1"/>
          <p:nvPr/>
        </p:nvSpPr>
        <p:spPr>
          <a:xfrm>
            <a:off x="265680" y="564120"/>
            <a:ext cx="4044960" cy="523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afafa"/>
                </a:solidFill>
                <a:latin typeface="Roboto"/>
                <a:ea typeface="Roboto"/>
              </a:rPr>
              <a:t>Android Developer Fundamentals V2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9" name="CustomShape 6"/>
          <p:cNvSpPr/>
          <p:nvPr/>
        </p:nvSpPr>
        <p:spPr>
          <a:xfrm>
            <a:off x="265680" y="3497760"/>
            <a:ext cx="4044960" cy="12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afafa"/>
                </a:solidFill>
                <a:latin typeface="Roboto"/>
                <a:ea typeface="Roboto"/>
              </a:rPr>
              <a:t>Lesson 2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W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h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a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 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s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y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s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m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d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o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s 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w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i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h 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i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m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p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li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c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i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 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I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n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n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1CFC222-F447-4D51-97B1-A25676E1F87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Android runtime matches the implicit intent request with registered intent handlers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If there are multiple matches, an App Chooser will open to let the user decide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How does implicit Intent work?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2C8FB2B-2ADE-4B5B-88BA-A60A95C375D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The Android Runtime keeps a list of registered Apps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Apps have to register via AndroidManifest.xml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Runtime receives the request and looks for matches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Android runtime uses Intent filters for matching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If more than one match, shows a list of possible matches and lets the user choose one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Android runtime starts the requested activity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App Chooser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8D9C079-9C26-45DF-AE92-5453B42AC46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311760" y="1483920"/>
            <a:ext cx="5460120" cy="26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When the Android runtime finds multiple registered activities that can handle an implicit Intent, it displays an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App Chooser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to allow the user to select the handler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57" name="Google Shape;552;p103" descr=""/>
          <p:cNvPicPr/>
          <p:nvPr/>
        </p:nvPicPr>
        <p:blipFill>
          <a:blip r:embed="rId2"/>
          <a:stretch/>
        </p:blipFill>
        <p:spPr>
          <a:xfrm>
            <a:off x="6089760" y="1809000"/>
            <a:ext cx="2520360" cy="186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4caf50"/>
                </a:solidFill>
                <a:latin typeface="Roboto"/>
                <a:ea typeface="Roboto"/>
              </a:rPr>
              <a:t>Sending an implicit Intent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61ADC5D-02B4-4D92-B522-9D04282D435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Sending an implicit Intent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835BF3D-FD97-416F-982F-DF0DCCDFF4F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11760" y="1118520"/>
            <a:ext cx="8657280" cy="35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Create an Intent for an action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Intent intent = new Intent(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Intent.ACTION_CALL_BUTTON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User has pressed Call button — start Activity that can make a call (no data is passed in or returned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Start the Activity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if (intent.resolveActivity(getPackageManager()) != null)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    startActivity(intent);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Avoid exceptions and crashes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228EA02-532E-4511-B4D6-2C7A3498710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11760" y="1076400"/>
            <a:ext cx="8520120" cy="13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Before starting an implicit Activity, use the package manager to check that there is a package with an Activity that matches the given criteria.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380160" y="2632680"/>
            <a:ext cx="8520120" cy="17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35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Consolas"/>
                <a:ea typeface="Consolas"/>
              </a:rPr>
              <a:t>Intent myIntent = new Intent(Intent.ACTION_CALL_BUTTON);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if (intent.resolveActivity(getPackageManager()) != null) {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startActivity(intent);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Sending an implicit Intent with data URI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18DB37F-715B-4778-83C3-51808D1D63F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311760" y="1077840"/>
            <a:ext cx="865728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Create an Intent for action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Intent intent = new Intent(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Intent.ACTION_DIAL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Provide data as a URI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intent.setData(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Uri.parse("tel:8005551234")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Start the Activity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 (intent.resolveActivity(getPackageManager()) != null)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startActivity(intent);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Providing the data as URI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6D18A05-2F0C-4325-9E63-4061BD35D3D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311760" y="1077840"/>
            <a:ext cx="865728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Create an URI from a string using 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Uri.parse(String uri)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onsola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Uri.parse("tel:8005551234")</a:t>
            </a:r>
            <a:endParaRPr b="0" lang="en-US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onsola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Uri.parse("geo:0,0?q=brooklyn%20bridge%2C%20brooklyn%2C%20ny")</a:t>
            </a:r>
            <a:endParaRPr b="0" lang="en-US" sz="16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onsolas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Uri.parse("</a:t>
            </a:r>
            <a:r>
              <a:rPr b="0" lang="en-US" sz="16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http://www.android.com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Uri documentation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Implicit Intent examples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E9AF30B-267D-41AC-B0EE-97A50F064AF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240840" y="984960"/>
            <a:ext cx="861228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Show a web page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Uri uri = Uri.parse("http://www.google.com");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Intent it = new Intent(Intent.ACTION_VIEW,uri);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startActivity(it);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Dial a phone number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Uri uri = Uri.parse("tel:8005551234");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Intent it = new Intent(Intent.ACTION_DIAL, uri);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startActivity(it);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Sending an implicit Intent with extras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6006E41-C9A3-4D9A-B5F8-6C75FD9BBBC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11760" y="1077840"/>
            <a:ext cx="8657280" cy="34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Create an Intent for an action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Intent intent = new Intent(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Intent.ACTION_WEB_SEARCH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Put extras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String</a:t>
            </a:r>
            <a:r>
              <a:rPr b="0" lang="en-US" sz="1600" spc="-1" strike="noStrike">
                <a:solidFill>
                  <a:srgbClr val="303336"/>
                </a:solidFill>
                <a:latin typeface="Consolas"/>
                <a:ea typeface="Consolas"/>
              </a:rPr>
              <a:t> query = edittext.getText().toString();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3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intent.putExtra(SearchManager.</a:t>
            </a:r>
            <a:r>
              <a:rPr b="0" lang="en-US" sz="1600" spc="-1" strike="noStrike">
                <a:solidFill>
                  <a:srgbClr val="303336"/>
                </a:solidFill>
                <a:latin typeface="Consolas"/>
                <a:ea typeface="Consolas"/>
              </a:rPr>
              <a:t>QUERY, query)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Start the Activity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if (intent.resolveActivity(getPackageManager()) != null)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    startActivity(intent);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599"/>
              </a:spcBef>
              <a:spcAft>
                <a:spcPts val="1001"/>
              </a:spcAft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11760" y="734400"/>
            <a:ext cx="8520120" cy="178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ffffff"/>
                </a:solidFill>
                <a:latin typeface="Roboto"/>
                <a:ea typeface="Roboto"/>
              </a:rPr>
              <a:t>2.3 Implicit Intents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5526273-40C5-465C-A724-30EEB70AD2A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C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a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t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e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g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o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r</a:t>
            </a: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D2BBDA9-BA02-4019-9958-7E1E00996BE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311760" y="1036800"/>
            <a:ext cx="8314920" cy="34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Additional information about the kind of component to handle the intent. 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CATEGORY_OPENABLE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Only allow URIs of files that are openable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Consola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CATEGORY_BROWSABLE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4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Only an Activity that can start a web browser to display data referenced by the URI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599"/>
              </a:spcBef>
              <a:spcAft>
                <a:spcPts val="10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Roboto"/>
                <a:ea typeface="Roboto"/>
              </a:rPr>
              <a:t>Sending an implicit Intent with type and category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3D3543B-052A-43C2-B864-3EF425C3307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11760" y="1131840"/>
            <a:ext cx="8831880" cy="35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Create an Intent for an action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Intent intent = new Intent(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Intent.</a:t>
            </a:r>
            <a:r>
              <a:rPr b="1" lang="en-US" sz="18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ACTION_CREATE_DOCUMENT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Set mime type and category for additional information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intent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setType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lang="en-US" sz="1800" spc="-1" strike="noStrike">
                <a:solidFill>
                  <a:srgbClr val="008800"/>
                </a:solidFill>
                <a:latin typeface="Consolas"/>
                <a:ea typeface="Consolas"/>
              </a:rPr>
              <a:t>"application/pdf"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Consolas"/>
              </a:rPr>
              <a:t>); // set MIME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intent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addCategory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Consolas"/>
              </a:rPr>
              <a:t>(</a:t>
            </a:r>
            <a:r>
              <a:rPr b="0" lang="en-US" sz="1800" spc="-1" strike="noStrike">
                <a:solidFill>
                  <a:srgbClr val="660066"/>
                </a:solidFill>
                <a:latin typeface="Consolas"/>
                <a:ea typeface="Consolas"/>
              </a:rPr>
              <a:t>Intent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Consola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CATEGORY_OPENABLE);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continued on next slide...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35000"/>
              </a:lnSpc>
              <a:spcAft>
                <a:spcPts val="10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Roboto"/>
                <a:ea typeface="Roboto"/>
              </a:rPr>
              <a:t>Sending an implicit Intent with type and category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99D13C7-DFD7-404D-B200-DCBA7A35C74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311760" y="925200"/>
            <a:ext cx="8831880" cy="37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3. Start the Activity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if (intent.resolveActivity(getPackageManager()) != null)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  startActivityForResult(myIntent,ACTIVITY_REQUEST_CREATE_FILE);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4. Process returned content URI in 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onActivityResult()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2200" spc="-1" strike="noStrike"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599"/>
              </a:spcBef>
              <a:spcAft>
                <a:spcPts val="1001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Common actions for an implicit Intent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28C52BA-F99F-43F9-846F-3C97E12376E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Common actions include: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ACTION_SET_ALARM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ACTION_IMAGE_CAPTURE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ACTION_CREATE_DOCUMENT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4"/>
              </a:rPr>
              <a:t>ACTION_SENDTO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and many more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Apps that handle common actions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CD4EBEF-52E4-4CE0-96E8-DC74B6C25CB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311760" y="1028880"/>
            <a:ext cx="852012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40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Common actions are usually handled by installed apps (both system apps and other apps), such as:</a:t>
            </a:r>
            <a:endParaRPr b="0" lang="en-US" sz="22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2001"/>
              </a:spcBef>
              <a:buClr>
                <a:srgbClr val="424242"/>
              </a:buClr>
              <a:buFont typeface="Roboto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Alarm Clock, Calendar, Camera, Contacts</a:t>
            </a:r>
            <a:endParaRPr b="0" lang="en-US" sz="22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Font typeface="Roboto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Email, File Storage, Maps, Music/Video</a:t>
            </a:r>
            <a:endParaRPr b="0" lang="en-US" sz="22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Font typeface="Roboto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Notes, Phone, Search, Settings</a:t>
            </a:r>
            <a:endParaRPr b="0" lang="en-US" sz="22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400"/>
              </a:spcBef>
              <a:buClr>
                <a:srgbClr val="424242"/>
              </a:buClr>
              <a:buFont typeface="Roboto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Text Messaging and Web Browsing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6641640" y="2326680"/>
            <a:ext cx="2363400" cy="1728720"/>
          </a:xfrm>
          <a:prstGeom prst="rect">
            <a:avLst/>
          </a:prstGeom>
          <a:noFill/>
          <a:ln w="93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➔"/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List of common actions for an implicit intent</a:t>
            </a:r>
            <a:endParaRPr b="0" lang="en-US" sz="16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➔"/>
            </a:pPr>
            <a:r>
              <a:rPr b="0" lang="en-US" sz="16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List of all available actions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4caf50"/>
                </a:solidFill>
                <a:latin typeface="Roboto"/>
                <a:ea typeface="Roboto"/>
              </a:rPr>
              <a:t>Receiving an Implicit Intent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FCE6EAF-62D8-4E93-ACBE-3673EDAB35C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Register your app to receive an Intent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7A87648-786E-445E-9EE7-00833F73326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Declare one or more Intent filters for the Activity in AndroidManifest.xml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Filter announces ability of Activity to accept an implicit Intent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Filter puts conditions on the Intent that the Activity accepts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Intent filter in AndroidManifest.xml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D6DCD1C-EC41-44C5-89A1-389524200B6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2" name="TextShape 3"/>
          <p:cNvSpPr txBox="1"/>
          <p:nvPr/>
        </p:nvSpPr>
        <p:spPr>
          <a:xfrm>
            <a:off x="83160" y="1076400"/>
            <a:ext cx="92854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3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&lt;activity android:name="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ShareActivity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"&gt;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0000ff"/>
                </a:solidFill>
                <a:latin typeface="Consolas"/>
                <a:ea typeface="Consolas"/>
              </a:rPr>
              <a:t>&lt;intent-filter&gt;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&lt;action android:name="android.intent.action.SEND"/&gt;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&lt;category android:name="android.intent.category.DEFAULT"/&gt;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&lt;data android:mimeType="text/plain"/&gt;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0000ff"/>
                </a:solidFill>
                <a:latin typeface="Consolas"/>
                <a:ea typeface="Consolas"/>
              </a:rPr>
              <a:t>&lt;/intent-filter&gt;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&lt;/activity&gt;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400" spc="-1" strike="noStrike">
                <a:solidFill>
                  <a:srgbClr val="ffffff"/>
                </a:solidFill>
                <a:latin typeface="Roboto"/>
                <a:ea typeface="Roboto"/>
              </a:rPr>
              <a:t>Intent filters: action and category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AC84A3A-D131-438B-BA55-72A0786B1BA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0" y="1012320"/>
            <a:ext cx="9143640" cy="36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20000"/>
              </a:lnSpc>
              <a:buClr>
                <a:srgbClr val="000000"/>
              </a:buClr>
              <a:buFont typeface="Consola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action </a:t>
            </a: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— Match one or more action constants</a:t>
            </a: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onsolas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android.intent.action.VIEW — 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matches any Intent with </a:t>
            </a:r>
            <a:r>
              <a:rPr b="0" lang="en-US" sz="16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ACTION_VIEW</a:t>
            </a:r>
            <a:endParaRPr b="0" lang="en-US" sz="1600" spc="-1" strike="noStrike">
              <a:latin typeface="Arial"/>
            </a:endParaRPr>
          </a:p>
          <a:p>
            <a:pPr lvl="1" marL="914400" indent="-342720">
              <a:lnSpc>
                <a:spcPct val="135000"/>
              </a:lnSpc>
              <a:buClr>
                <a:srgbClr val="000000"/>
              </a:buClr>
              <a:buFont typeface="Consolas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android.intent.action.SEND — 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matches any Intent with </a:t>
            </a:r>
            <a:r>
              <a:rPr b="0" lang="en-US" sz="16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2"/>
              </a:rPr>
              <a:t>ACTION_SEND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35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  <a:p>
            <a:pPr marL="457200" indent="-3805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Consola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Consolas"/>
              </a:rPr>
              <a:t>category </a:t>
            </a: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— additional information (</a:t>
            </a: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list of categories</a:t>
            </a: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Roboto"/>
              </a:rPr>
              <a:t>)</a:t>
            </a:r>
            <a:endParaRPr b="0" lang="en-US" sz="2200" spc="-1" strike="noStrike">
              <a:latin typeface="Arial"/>
            </a:endParaRPr>
          </a:p>
          <a:p>
            <a:pPr lvl="1" marL="914400" indent="-342720">
              <a:lnSpc>
                <a:spcPct val="120000"/>
              </a:lnSpc>
              <a:buClr>
                <a:srgbClr val="000000"/>
              </a:buClr>
              <a:buFont typeface="Consolas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android.intent.category.BROWSABLE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—can be started by web browser</a:t>
            </a:r>
            <a:endParaRPr b="0" lang="en-US" sz="1600" spc="-1" strike="noStrike">
              <a:latin typeface="Arial"/>
            </a:endParaRPr>
          </a:p>
          <a:p>
            <a:pPr lvl="1" marL="914400" indent="-342720">
              <a:lnSpc>
                <a:spcPct val="120000"/>
              </a:lnSpc>
              <a:buClr>
                <a:srgbClr val="000000"/>
              </a:buClr>
              <a:buFont typeface="Consolas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android.intent.category.LAUNCHER</a:t>
            </a: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—Show activity as launcher icon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400" spc="-1" strike="noStrike">
                <a:solidFill>
                  <a:srgbClr val="ffffff"/>
                </a:solidFill>
                <a:latin typeface="Roboto"/>
                <a:ea typeface="Roboto"/>
              </a:rPr>
              <a:t>Intent filters: data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3A10137-CE83-4291-A8C8-518BBA8C6BC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0" y="1012320"/>
            <a:ext cx="9143640" cy="36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80520">
              <a:lnSpc>
                <a:spcPct val="120000"/>
              </a:lnSpc>
              <a:buClr>
                <a:srgbClr val="000000"/>
              </a:buClr>
              <a:buFont typeface="Consola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data 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— Filter on data URIs, MIME type</a:t>
            </a:r>
            <a:endParaRPr b="0" lang="en-US" sz="2400" spc="-1" strike="noStrike">
              <a:latin typeface="Arial"/>
            </a:endParaRPr>
          </a:p>
          <a:p>
            <a:pPr lvl="1" marL="914400" indent="-3427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Consolas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android:scheme="https"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—require URIs to be https protocol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Consolas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android:host="developer.android.com"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—only accept an Intent from specified hosts</a:t>
            </a:r>
            <a:endParaRPr b="0" lang="en-US" sz="1800" spc="-1" strike="noStrike">
              <a:latin typeface="Arial"/>
            </a:endParaRPr>
          </a:p>
          <a:p>
            <a:pPr lvl="1" marL="914400" indent="-342720">
              <a:lnSpc>
                <a:spcPct val="135000"/>
              </a:lnSpc>
              <a:spcBef>
                <a:spcPts val="201"/>
              </a:spcBef>
              <a:buClr>
                <a:srgbClr val="000000"/>
              </a:buClr>
              <a:buFont typeface="Consolas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android:mimeType="text/plain"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—limit the acceptable types of documents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Contents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311760" y="1000080"/>
            <a:ext cx="83984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Intent—recap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Implicit Intent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Sending an implicit Intent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Receiving an implicit Intent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85911AF-B7F2-49EB-AB8B-6CB7FE69768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743A3C2-9527-4EDE-82AB-BBE45EE4178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afafa"/>
                </a:solidFill>
                <a:latin typeface="Roboto"/>
                <a:ea typeface="Roboto"/>
              </a:rPr>
              <a:t>An Activity can have multiple filters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TextShape 3"/>
          <p:cNvSpPr txBox="1"/>
          <p:nvPr/>
        </p:nvSpPr>
        <p:spPr>
          <a:xfrm>
            <a:off x="0" y="1076400"/>
            <a:ext cx="91436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&lt;activity android:name="ShareActivity"&gt;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&lt;intent-filter&gt;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&lt;action android:name="android.intent.action.SEND"/&gt;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...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&lt;/intent-filter&gt;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&lt;intent-filter&gt;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&lt;action android:name="android.intent.action.SEND_MULTIPLE"/&gt;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  ...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  &lt;/intent-filter&gt;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Consolas"/>
              </a:rPr>
              <a:t>&lt;/activity&gt;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4113720" y="4001040"/>
            <a:ext cx="4907160" cy="513720"/>
          </a:xfrm>
          <a:prstGeom prst="rect">
            <a:avLst/>
          </a:prstGeom>
          <a:solidFill>
            <a:srgbClr val="ffffff"/>
          </a:solidFill>
          <a:ln w="1908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An Activity can have several filters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afafa"/>
                </a:solidFill>
                <a:latin typeface="Roboto"/>
                <a:ea typeface="Roboto"/>
              </a:rPr>
              <a:t>A filter can have multiple actions &amp;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113040" y="1076400"/>
            <a:ext cx="89787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35000"/>
              </a:lnSpc>
              <a:spcAft>
                <a:spcPts val="1001"/>
              </a:spcAft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Consolas"/>
              </a:rPr>
              <a:t>&lt;intent-filter&gt;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&lt;action android:name="android.intent.action.SEND"/&gt;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&lt;action android:name="android.intent.action.SEND_MULTIPLE"/&gt;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&lt;category android:name="android.intent.category.DEFAULT"/&gt;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&lt;data android:mimeType="image/*"/&gt;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&lt;data android:mimeType="video/*"/&gt;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Consolas"/>
              </a:rPr>
              <a:t>&lt;/intent-filter&gt;</a:t>
            </a:r>
            <a:b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ACA1B34-E834-43F0-A9C4-AA47D05B9D7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4caf50"/>
                </a:solidFill>
                <a:latin typeface="Roboto"/>
                <a:ea typeface="Roboto"/>
              </a:rPr>
              <a:t>Learn more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10FF463-0F87-462A-BC17-8CDE0B1B520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afafa"/>
                </a:solidFill>
                <a:latin typeface="Roboto"/>
                <a:ea typeface="Roboto"/>
              </a:rPr>
              <a:t>Learn more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235440" y="1096200"/>
            <a:ext cx="8696160" cy="3503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Intent class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Uri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List of common apps that respond to implicit intents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4"/>
              </a:rPr>
              <a:t>List of available actions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5"/>
              </a:rPr>
              <a:t>List of categories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2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6"/>
              </a:rPr>
              <a:t>Intent Filters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9F74DAD-44AF-4DF5-AAAE-5E70060EA16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afafa"/>
                </a:solidFill>
                <a:latin typeface="Roboto"/>
                <a:ea typeface="Roboto"/>
              </a:rPr>
              <a:t>What's Next?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1D07E2F-1BDB-4BAA-928C-0615CA7C9E2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11760" y="2063880"/>
            <a:ext cx="8520120" cy="1383120"/>
          </a:xfrm>
          <a:prstGeom prst="rect">
            <a:avLst/>
          </a:prstGeom>
          <a:noFill/>
          <a:ln w="38160">
            <a:solidFill>
              <a:srgbClr val="4caf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Concept Chapter: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2.3 Implicit Intents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Practical:</a:t>
            </a:r>
            <a:r>
              <a:rPr b="0" lang="en-US" sz="2400" spc="-1" strike="noStrike">
                <a:solidFill>
                  <a:srgbClr val="424242"/>
                </a:solidFill>
                <a:latin typeface="Roboto"/>
                <a:ea typeface="Roboto"/>
              </a:rPr>
              <a:t>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2.3 Implicit Intents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4caf50"/>
                </a:solidFill>
                <a:latin typeface="Roboto"/>
                <a:ea typeface="Roboto"/>
              </a:rPr>
              <a:t>END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495CC32-EA74-474A-BFC9-1A54F8031EB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7" name="TextShape 4"/>
          <p:cNvSpPr txBox="1"/>
          <p:nvPr/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4caf50"/>
                </a:solidFill>
                <a:latin typeface="Roboto"/>
                <a:ea typeface="Roboto"/>
              </a:rPr>
              <a:t>Recap: Intent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28D4814-3A02-4454-89D7-2F16430459B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What is an Intent?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8A170D4-0CD3-46B8-A04B-80175A0097F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278280" y="989640"/>
            <a:ext cx="8724240" cy="186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An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Intent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Description of an operation to be performed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Messaging object used to request an action from another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app component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via the Android system.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4618800" y="2926080"/>
            <a:ext cx="1889280" cy="426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App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2635560" y="2926080"/>
            <a:ext cx="1388520" cy="426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Originator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6"/>
          <p:cNvSpPr/>
          <p:nvPr/>
        </p:nvSpPr>
        <p:spPr>
          <a:xfrm>
            <a:off x="3232080" y="3358080"/>
            <a:ext cx="378360" cy="646560"/>
          </a:xfrm>
          <a:custGeom>
            <a:avLst/>
            <a:gdLst/>
            <a:ahLst/>
            <a:rect l="l" t="t" r="r" b="b"/>
            <a:pathLst>
              <a:path w="15149" h="25877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360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7"/>
          <p:cNvSpPr/>
          <p:nvPr/>
        </p:nvSpPr>
        <p:spPr>
          <a:xfrm>
            <a:off x="2885040" y="3374280"/>
            <a:ext cx="1033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8"/>
          <p:cNvSpPr/>
          <p:nvPr/>
        </p:nvSpPr>
        <p:spPr>
          <a:xfrm>
            <a:off x="4325040" y="3366360"/>
            <a:ext cx="717480" cy="635760"/>
          </a:xfrm>
          <a:custGeom>
            <a:avLst/>
            <a:gdLst/>
            <a:ahLst/>
            <a:rect l="l" t="t" r="r" b="b"/>
            <a:pathLst>
              <a:path w="28713" h="25449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360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9"/>
          <p:cNvSpPr/>
          <p:nvPr/>
        </p:nvSpPr>
        <p:spPr>
          <a:xfrm>
            <a:off x="4584600" y="3374280"/>
            <a:ext cx="11160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10"/>
          <p:cNvSpPr/>
          <p:nvPr/>
        </p:nvSpPr>
        <p:spPr>
          <a:xfrm>
            <a:off x="3603600" y="3786120"/>
            <a:ext cx="1014480" cy="53244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Android System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afafa"/>
                </a:solidFill>
                <a:latin typeface="Roboto"/>
                <a:ea typeface="Roboto"/>
              </a:rPr>
              <a:t>What can an Intent do?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An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Intent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can be used to: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start an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start a Service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deliver a Broadcast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Services and Broadcasts are covered in other lessons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ABBE473-D12B-42DA-9360-759890A90FF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Explicit vs. implicit Intent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B42FB30-C95D-4E28-AD64-A59FF906948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278280" y="1167480"/>
            <a:ext cx="8724240" cy="3394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Explicit Intent 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—</a:t>
            </a: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Starts an Activity of a specific class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Implicit Intent 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— Asks system to find an Activity class with a registered handler that can handle this request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265680" y="1233000"/>
            <a:ext cx="4044960" cy="2037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4caf50"/>
                </a:solidFill>
                <a:latin typeface="Roboto"/>
                <a:ea typeface="Roboto"/>
              </a:rPr>
              <a:t>Implicit Intent overview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EE60147-C9F5-4F68-B814-D047FA3C1A1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afafa"/>
                </a:solidFill>
                <a:latin typeface="Roboto"/>
                <a:ea typeface="Roboto"/>
              </a:rPr>
              <a:t>What you do with an implicit Intent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311760" y="1166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Start an Activity in another app by describing an action you intend to perform, such as "share an article", "view a map", or "take a picture"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Specify an action and optionally provide data with which to perform the 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Don't specify the target Activity class, just the intended 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FE39DF5-386C-4139-9686-04822B92C7C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2020-07-02T16:53:06Z</dcterms:modified>
  <cp:revision>6</cp:revision>
  <dc:subject/>
  <dc:title/>
</cp:coreProperties>
</file>