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hyperlink" Target="https://creativecommons.org/licenses/by/4.0/" TargetMode="External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2197800" y="4761360"/>
            <a:ext cx="234216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407120" y="473976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App testing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" name="Google Shape;14;p1" descr=""/>
          <p:cNvPicPr/>
          <p:nvPr/>
        </p:nvPicPr>
        <p:blipFill>
          <a:blip r:embed="rId4"/>
          <a:stretch/>
        </p:blipFill>
        <p:spPr>
          <a:xfrm>
            <a:off x="7948800" y="4750920"/>
            <a:ext cx="837720" cy="294840"/>
          </a:xfrm>
          <a:prstGeom prst="rect">
            <a:avLst/>
          </a:prstGeom>
          <a:ln>
            <a:noFill/>
          </a:ln>
        </p:spPr>
      </p:pic>
      <p:pic>
        <p:nvPicPr>
          <p:cNvPr id="6" name="Google Shape;58;p12" descr=""/>
          <p:cNvPicPr/>
          <p:nvPr/>
        </p:nvPicPr>
        <p:blipFill>
          <a:blip r:embed="rId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7" name="Google Shape;59;p12" descr=""/>
          <p:cNvPicPr/>
          <p:nvPr/>
        </p:nvPicPr>
        <p:blipFill>
          <a:blip r:embed="rId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sldNum"/>
          </p:nvPr>
        </p:nvSpPr>
        <p:spPr>
          <a:xfrm>
            <a:off x="854856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FE40C86-5215-4725-A07F-15774D2121D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265680" y="192816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2248560" y="4761360"/>
            <a:ext cx="22914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7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>
            <a:off x="4407120" y="473976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App testing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" name="Google Shape;67;p12" descr=""/>
          <p:cNvPicPr/>
          <p:nvPr/>
        </p:nvPicPr>
        <p:blipFill>
          <a:blip r:embed="rId8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14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ca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2197800" y="4761360"/>
            <a:ext cx="234216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4407120" y="473976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App testing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6" name="Google Shape;14;p1" descr=""/>
          <p:cNvPicPr/>
          <p:nvPr/>
        </p:nvPicPr>
        <p:blipFill>
          <a:blip r:embed="rId4"/>
          <a:stretch/>
        </p:blipFill>
        <p:spPr>
          <a:xfrm>
            <a:off x="7948800" y="47509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311760" y="100692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/>
          </p:nvPr>
        </p:nvSpPr>
        <p:spPr>
          <a:xfrm>
            <a:off x="854856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2BA7490-8589-4A4C-B8B6-00DD024FA1F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324;p6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2214720" y="4761360"/>
            <a:ext cx="22993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407120" y="473976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App testing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1" name="Google Shape;332;p66" descr=""/>
          <p:cNvPicPr/>
          <p:nvPr/>
        </p:nvPicPr>
        <p:blipFill>
          <a:blip r:embed="rId4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F7947E7-1BD4-41EE-8EF2-EB40FE4D18C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35;p2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2229120" y="4761360"/>
            <a:ext cx="52963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PlaceHolder 4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93170E5-D49C-45A3-AF59-221942C4856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71;p1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2229120" y="4761360"/>
            <a:ext cx="22795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407120" y="475308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App testing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90" name="Google Shape;79;p14" descr=""/>
          <p:cNvPicPr/>
          <p:nvPr/>
        </p:nvPicPr>
        <p:blipFill>
          <a:blip r:embed="rId4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191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8"/>
          <p:cNvSpPr>
            <a:spLocks noGrp="1"/>
          </p:cNvSpPr>
          <p:nvPr>
            <p:ph type="sldNum"/>
          </p:nvPr>
        </p:nvSpPr>
        <p:spPr>
          <a:xfrm>
            <a:off x="854856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1BFB8C0-C51D-4AC0-98DF-C67DEA10268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196;p4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2229120" y="4761360"/>
            <a:ext cx="23389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4407120" y="473976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App testing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236" name="Google Shape;204;p40" descr=""/>
          <p:cNvPicPr/>
          <p:nvPr/>
        </p:nvPicPr>
        <p:blipFill>
          <a:blip r:embed="rId4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237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53D2AED-7B00-4F36-8D3C-4E2D0396937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63;p5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2305440" y="4761360"/>
            <a:ext cx="52963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PlaceHolder 4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E432367-293F-4A12-8D71-DE3AC43AAF8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5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training/testing/start/index.html" TargetMode="External"/><Relationship Id="rId2" Type="http://schemas.openxmlformats.org/officeDocument/2006/relationships/hyperlink" Target="https://developer.android.com/training/testing/index.html" TargetMode="External"/><Relationship Id="rId3" Type="http://schemas.openxmlformats.org/officeDocument/2006/relationships/hyperlink" Target="https://developer.android.com/training/testing/unit-testing/local-unit-tests.html" TargetMode="External"/><Relationship Id="rId4" Type="http://schemas.openxmlformats.org/officeDocument/2006/relationships/hyperlink" Target="http://junit.org/junit4/" TargetMode="External"/><Relationship Id="rId5" Type="http://schemas.openxmlformats.org/officeDocument/2006/relationships/hyperlink" Target="http://junit.sourceforge.net/javadoc/org/junit/package-summary.html" TargetMode="External"/><Relationship Id="rId6" Type="http://schemas.openxmlformats.org/officeDocument/2006/relationships/hyperlink" Target="https://codelabs.developers.google.com/codelabs/android-testing/index.html" TargetMode="External"/><Relationship Id="rId7" Type="http://schemas.openxmlformats.org/officeDocument/2006/relationships/hyperlink" Target="https://plus.sandbox.google.com/+AndroidDevelopers/posts/TPy1EeSaSg8" TargetMode="External"/><Relationship Id="rId8" Type="http://schemas.openxmlformats.org/officeDocument/2006/relationships/hyperlink" Target="https://www.youtube.com/watch?v=W8LJjfkTKik" TargetMode="External"/><Relationship Id="rId9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2" Type="http://schemas.openxmlformats.org/officeDocument/2006/relationships/hyperlink" Target="https://codelabs.developers.google.com/codelabs/android-training-unit-tests" TargetMode="External"/><Relationship Id="rId3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97803E9-35BD-401E-9D54-7A1FAC4114E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8C7D56D-0330-46A2-BB80-66C60FBDCB5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265680" y="162324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afafa"/>
                </a:solidFill>
                <a:latin typeface="Roboto"/>
                <a:ea typeface="Roboto"/>
              </a:rPr>
              <a:t>Testing, debugging, and using support libraries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D0F9A29-AC83-4F1C-A5E6-32418B568D9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265680" y="564120"/>
            <a:ext cx="4044960" cy="523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afafa"/>
                </a:solidFill>
                <a:latin typeface="Roboto"/>
                <a:ea typeface="Roboto"/>
              </a:rPr>
              <a:t>Android Developer Fundamentals V2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265680" y="3497760"/>
            <a:ext cx="4044960" cy="12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afafa"/>
                </a:solidFill>
                <a:latin typeface="Roboto"/>
                <a:ea typeface="Roboto"/>
              </a:rPr>
              <a:t>Lesson 3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Unit tests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B95B4CE-3719-45C4-A0FA-2FC1449A4B1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Smallest testable parts of your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Isolate each component and demonstrate the individual parts are correct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Java Method tests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2889720" y="3485160"/>
            <a:ext cx="1908360" cy="57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Java method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229400" y="3485160"/>
            <a:ext cx="88380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Inputs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2113200" y="3771360"/>
            <a:ext cx="77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7"/>
          <p:cNvSpPr/>
          <p:nvPr/>
        </p:nvSpPr>
        <p:spPr>
          <a:xfrm>
            <a:off x="5574960" y="3044520"/>
            <a:ext cx="99180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5574960" y="3791160"/>
            <a:ext cx="19083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Graceful Failure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 flipH="1" rot="10800000">
            <a:off x="5574960" y="3771360"/>
            <a:ext cx="776160" cy="4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0"/>
          <p:cNvSpPr/>
          <p:nvPr/>
        </p:nvSpPr>
        <p:spPr>
          <a:xfrm>
            <a:off x="4798440" y="3771360"/>
            <a:ext cx="776160" cy="30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Local unit tests in JUnit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04CA383-ACC5-46A9-A567-0B5AA562623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Compiled and run entirely on your local machine with the Java Virtual Machine (JVM)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Use to test the parts of your app (such as the internal logic):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If you don't need access to Android framework or device/emulator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If you can create fake (mock) objects that pretend to behave like the framework equivalents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Unit tests are written with JUnit, a common unit testing framework for Java.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71000"/>
              </a:lnSpc>
              <a:spcBef>
                <a:spcPts val="799"/>
              </a:spcBef>
              <a:spcAft>
                <a:spcPts val="901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Local unit tests in your project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C2B0DEF-0AF8-4FEC-BF01-39A935E0237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Tests are in the same package as the associated application class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Only org.junit imported — no Android classes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Project path for test classes: .../module-name/src/</a:t>
            </a: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/java/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71000"/>
              </a:lnSpc>
              <a:spcBef>
                <a:spcPts val="799"/>
              </a:spcBef>
              <a:spcAft>
                <a:spcPts val="901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Imports for JUnit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EAD317C-BEA1-4553-A955-6ACEEBBB513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 Annotations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import org.junit.Before;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import org.junit.Test;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import org.junit.runner.RunWith;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 Basic JUnit4 test runner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import org.junit.runners.JUnit4;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 assertThat method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import static org.junit.Assert.assertThat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Testing class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BF25C77-36B1-4D85-9EA7-55944E3D46C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/**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* JUnit4 unit tests for the calculator logic.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* These are local unit tests; no device needed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@RunWith(JUnit4.class) // Specify the test runner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public class CalculatorTest { // Name it what you are testing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ExampleTest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FEC8785-8B5D-455D-AA16-D81A3001C4D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**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* Test for simple addition.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* Each test is identified by a @Test annotation.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*/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@Test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public void addTwoNumbers()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double resultAdd = mCalculator.add(1d, 1d);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assertThat(resultAdd, is(equalTo(2d)));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@Test Annotation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9084CB7-EF96-417D-9487-3CFD50A742E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Tells JUnit this method is a test method (JUnit 4)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Information to the test runner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Not necessary anymore to prefix test methods with "test"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setUp() method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9D56908-F0E6-4AA4-866C-9E84C39CDBE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/**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* Set up the environment for testing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*/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@Before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public void setUp()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mCalculator = new Calculator();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4"/>
          <p:cNvSpPr txBox="1"/>
          <p:nvPr/>
        </p:nvSpPr>
        <p:spPr>
          <a:xfrm>
            <a:off x="208800" y="3578760"/>
            <a:ext cx="9087120" cy="96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Sets up environment for testing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Initialize variables and objects used in multiple tests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tearDown() method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F513B24-00EA-4E09-82C8-D9FF9671959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/**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* Release external resources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*/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@After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public void tearDown()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....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Shape 4"/>
          <p:cNvSpPr txBox="1"/>
          <p:nvPr/>
        </p:nvSpPr>
        <p:spPr>
          <a:xfrm>
            <a:off x="208800" y="3564720"/>
            <a:ext cx="9087120" cy="97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Frees resources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caf50"/>
                </a:solidFill>
                <a:latin typeface="Roboto"/>
                <a:ea typeface="Roboto"/>
              </a:rPr>
              <a:t>Running tests in Android Studio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542E4F5-259A-4F60-92BD-129D11DCB83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11" name="TextShape 4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11760" y="7783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ffffff"/>
                </a:solidFill>
                <a:latin typeface="Roboto"/>
                <a:ea typeface="Roboto"/>
              </a:rPr>
              <a:t>3.2 App testing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93F7793-EB39-4B76-8D0C-DBD92F8F154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Starting a test run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BDE9B13-6B4D-4D98-A3B7-2842D92197E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Right-click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test class and select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Run 'app_name' test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Roboto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Right-click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test package and select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Run tests in 'package'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5" name="Group 4"/>
          <p:cNvGrpSpPr/>
          <p:nvPr/>
        </p:nvGrpSpPr>
        <p:grpSpPr>
          <a:xfrm>
            <a:off x="5354640" y="2574360"/>
            <a:ext cx="3586320" cy="723600"/>
            <a:chOff x="5354640" y="2574360"/>
            <a:chExt cx="3586320" cy="723600"/>
          </a:xfrm>
        </p:grpSpPr>
        <p:pic>
          <p:nvPicPr>
            <p:cNvPr id="416" name="Google Shape;566;p98" descr=""/>
            <p:cNvPicPr/>
            <p:nvPr/>
          </p:nvPicPr>
          <p:blipFill>
            <a:blip r:embed="rId1"/>
            <a:stretch/>
          </p:blipFill>
          <p:spPr>
            <a:xfrm>
              <a:off x="5706000" y="2574360"/>
              <a:ext cx="2895120" cy="723600"/>
            </a:xfrm>
            <a:prstGeom prst="rect">
              <a:avLst/>
            </a:prstGeom>
            <a:ln w="9360">
              <a:solidFill>
                <a:srgbClr val="757575"/>
              </a:solidFill>
              <a:round/>
            </a:ln>
          </p:spPr>
        </p:pic>
        <p:sp>
          <p:nvSpPr>
            <p:cNvPr id="417" name="CustomShape 5"/>
            <p:cNvSpPr/>
            <p:nvPr/>
          </p:nvSpPr>
          <p:spPr>
            <a:xfrm>
              <a:off x="5354640" y="2649240"/>
              <a:ext cx="276120" cy="2689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6"/>
            <p:cNvSpPr/>
            <p:nvPr/>
          </p:nvSpPr>
          <p:spPr>
            <a:xfrm rot="10800000">
              <a:off x="8664840" y="2649600"/>
              <a:ext cx="276120" cy="2689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Passing and failing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C733C7F-BC63-4696-8113-D9E2EC5AF95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21" name="Google Shape;575;p99" descr=""/>
          <p:cNvPicPr/>
          <p:nvPr/>
        </p:nvPicPr>
        <p:blipFill>
          <a:blip r:embed="rId1"/>
          <a:srcRect l="3888" t="40738" r="3311" b="15484"/>
          <a:stretch/>
        </p:blipFill>
        <p:spPr>
          <a:xfrm>
            <a:off x="850680" y="1098000"/>
            <a:ext cx="7579800" cy="2098800"/>
          </a:xfrm>
          <a:prstGeom prst="rect">
            <a:avLst/>
          </a:prstGeom>
          <a:ln>
            <a:noFill/>
          </a:ln>
        </p:spPr>
      </p:pic>
      <p:pic>
        <p:nvPicPr>
          <p:cNvPr id="422" name="Google Shape;576;p99" descr=""/>
          <p:cNvPicPr/>
          <p:nvPr/>
        </p:nvPicPr>
        <p:blipFill>
          <a:blip r:embed="rId2"/>
          <a:srcRect l="0" t="53902" r="0" b="0"/>
          <a:stretch/>
        </p:blipFill>
        <p:spPr>
          <a:xfrm>
            <a:off x="3623040" y="3469320"/>
            <a:ext cx="4974480" cy="1007280"/>
          </a:xfrm>
          <a:prstGeom prst="rect">
            <a:avLst/>
          </a:prstGeom>
          <a:ln>
            <a:noFill/>
          </a:ln>
        </p:spPr>
      </p:pic>
      <p:sp>
        <p:nvSpPr>
          <p:cNvPr id="423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Pass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Shape 4"/>
          <p:cNvSpPr txBox="1"/>
          <p:nvPr/>
        </p:nvSpPr>
        <p:spPr>
          <a:xfrm>
            <a:off x="1126440" y="2089800"/>
            <a:ext cx="22053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Result details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Shape 5"/>
          <p:cNvSpPr txBox="1"/>
          <p:nvPr/>
        </p:nvSpPr>
        <p:spPr>
          <a:xfrm>
            <a:off x="2915280" y="1163520"/>
            <a:ext cx="707400" cy="50544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Fail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601920" y="1339200"/>
            <a:ext cx="707400" cy="39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3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Fail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719280" y="1697760"/>
            <a:ext cx="707400" cy="39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360">
            <a:solidFill>
              <a:srgbClr val="4caf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Pass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caf50"/>
                </a:solidFill>
                <a:latin typeface="Roboto"/>
                <a:ea typeface="Roboto"/>
              </a:rPr>
              <a:t>Testing floating point results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2777CF1-6B43-4DA2-9C45-903615DC368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31" name="TextShape 4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Testing floating point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6A57B22-7C98-4DAF-B390-73167035876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Be careful with floating point tests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Recall from basic computer science: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Floating point arithmetic is not accurate in binary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Test fails with floating point numbers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16B1D96-1AFA-4C79-A670-6862B323098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4149360" y="1719000"/>
            <a:ext cx="2085120" cy="168840"/>
          </a:xfrm>
          <a:prstGeom prst="rect">
            <a:avLst/>
          </a:prstGeom>
          <a:noFill/>
          <a:ln w="2844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4"/>
          <p:cNvSpPr/>
          <p:nvPr/>
        </p:nvSpPr>
        <p:spPr>
          <a:xfrm>
            <a:off x="3329640" y="2709720"/>
            <a:ext cx="2085120" cy="425160"/>
          </a:xfrm>
          <a:prstGeom prst="rect">
            <a:avLst/>
          </a:prstGeom>
          <a:noFill/>
          <a:ln w="2844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39" name="Google Shape;605;p102" descr=""/>
          <p:cNvPicPr/>
          <p:nvPr/>
        </p:nvPicPr>
        <p:blipFill>
          <a:blip r:embed="rId1"/>
          <a:stretch/>
        </p:blipFill>
        <p:spPr>
          <a:xfrm>
            <a:off x="1172160" y="1006560"/>
            <a:ext cx="6798960" cy="3598920"/>
          </a:xfrm>
          <a:prstGeom prst="rect">
            <a:avLst/>
          </a:prstGeom>
          <a:ln w="9360">
            <a:solidFill>
              <a:srgbClr val="757575"/>
            </a:solidFill>
            <a:round/>
          </a:ln>
        </p:spPr>
      </p:pic>
      <p:sp>
        <p:nvSpPr>
          <p:cNvPr id="440" name="TextShape 5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611;p103" descr=""/>
          <p:cNvPicPr/>
          <p:nvPr/>
        </p:nvPicPr>
        <p:blipFill>
          <a:blip r:embed="rId1"/>
          <a:srcRect l="3930" t="31722" r="5266" b="36650"/>
          <a:stretch/>
        </p:blipFill>
        <p:spPr>
          <a:xfrm>
            <a:off x="48960" y="1909080"/>
            <a:ext cx="8895600" cy="1885680"/>
          </a:xfrm>
          <a:prstGeom prst="rect">
            <a:avLst/>
          </a:prstGeom>
          <a:ln>
            <a:noFill/>
          </a:ln>
        </p:spPr>
      </p:pic>
      <p:sp>
        <p:nvSpPr>
          <p:cNvPr id="442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Fix test with floating point numbers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4A0B8DE-B0FF-4075-937D-9F85A783BB1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6037200" y="2298600"/>
            <a:ext cx="661680" cy="168840"/>
          </a:xfrm>
          <a:prstGeom prst="rect">
            <a:avLst/>
          </a:prstGeom>
          <a:noFill/>
          <a:ln w="28440">
            <a:solidFill>
              <a:srgbClr val="4caf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6213600" y="1548000"/>
            <a:ext cx="2272320" cy="621720"/>
          </a:xfrm>
          <a:prstGeom prst="rect">
            <a:avLst/>
          </a:prstGeom>
          <a:noFill/>
          <a:ln w="28440">
            <a:solidFill>
              <a:srgbClr val="4caf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They are the same within .0005 in this test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TextShape 5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afafa"/>
                </a:solidFill>
                <a:latin typeface="Roboto"/>
                <a:ea typeface="Roboto"/>
              </a:rPr>
              <a:t>Learn more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235440" y="1096200"/>
            <a:ext cx="8696160" cy="3503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Getting Started with Testing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Best Practices for Testing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Building Local Unit Tests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4"/>
              </a:rPr>
              <a:t>JUnit 4 Home Page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5"/>
              </a:rPr>
              <a:t>JUnit 4 API Reference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6"/>
              </a:rPr>
              <a:t>Android Testing Codelab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7"/>
              </a:rPr>
              <a:t>Android Tools Protip: Test Size Annotations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8"/>
              </a:rPr>
              <a:t>Android Testing Support - Testing Patterns</a:t>
            </a: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 (video)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155F90B-1929-43EC-9506-43D4CE18DE1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afafa"/>
                </a:solidFill>
                <a:latin typeface="Roboto"/>
                <a:ea typeface="Roboto"/>
              </a:rPr>
              <a:t>What's Next?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3D45559-17C4-4509-817A-B4F80473424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311760" y="2063880"/>
            <a:ext cx="8520120" cy="1383120"/>
          </a:xfrm>
          <a:prstGeom prst="rect">
            <a:avLst/>
          </a:prstGeom>
          <a:noFill/>
          <a:ln w="38160">
            <a:solidFill>
              <a:srgbClr val="4caf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424242"/>
                </a:solidFill>
                <a:latin typeface="Roboto"/>
                <a:ea typeface="Roboto"/>
              </a:rPr>
              <a:t>Concept Chapter: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3.2 App testing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424242"/>
                </a:solidFill>
                <a:latin typeface="Roboto"/>
                <a:ea typeface="Roboto"/>
              </a:rPr>
              <a:t>Practical: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3.2 Unit tests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4caf50"/>
                </a:solidFill>
                <a:latin typeface="Roboto"/>
                <a:ea typeface="Roboto"/>
              </a:rPr>
              <a:t>END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5AFBBD4-DF31-4FDC-9D2B-3CA821FA339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6" name="TextShape 4"/>
          <p:cNvSpPr txBox="1"/>
          <p:nvPr/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Contents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311760" y="1000080"/>
            <a:ext cx="83984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Why testing is worth your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Unit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Note: User interface testing (instrumented testing) is covered in another chapter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830799C-9298-41D2-BD2F-D14A2369CC3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caf50"/>
                </a:solidFill>
                <a:latin typeface="Roboto"/>
                <a:ea typeface="Roboto"/>
              </a:rPr>
              <a:t>Testing rocks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F7390CA-3446-49E0-84C8-5613499BA98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262040" y="2232360"/>
            <a:ext cx="4881600" cy="2371680"/>
          </a:xfrm>
          <a:prstGeom prst="rect">
            <a:avLst/>
          </a:prstGeom>
          <a:solidFill>
            <a:srgbClr val="d9ead3"/>
          </a:solidFill>
          <a:ln w="9360">
            <a:solidFill>
              <a:srgbClr val="b6d7a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TextShape 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Why should you test your app?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2709CCD-D510-42ED-9852-1AFA3337163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Find and fix issues early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Less costly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Takes less effort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Costs to fix bugs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increases with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9" name="Group 5"/>
          <p:cNvGrpSpPr/>
          <p:nvPr/>
        </p:nvGrpSpPr>
        <p:grpSpPr>
          <a:xfrm>
            <a:off x="4000680" y="2236680"/>
            <a:ext cx="5068800" cy="2371680"/>
            <a:chOff x="4000680" y="2236680"/>
            <a:chExt cx="5068800" cy="2371680"/>
          </a:xfrm>
        </p:grpSpPr>
        <p:sp>
          <p:nvSpPr>
            <p:cNvPr id="340" name="CustomShape 6"/>
            <p:cNvSpPr/>
            <p:nvPr/>
          </p:nvSpPr>
          <p:spPr>
            <a:xfrm>
              <a:off x="4928400" y="2630160"/>
              <a:ext cx="2520" cy="164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dk2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7"/>
            <p:cNvSpPr/>
            <p:nvPr/>
          </p:nvSpPr>
          <p:spPr>
            <a:xfrm flipH="1">
              <a:off x="5297400" y="4026600"/>
              <a:ext cx="3399120" cy="4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dk2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8"/>
            <p:cNvSpPr/>
            <p:nvPr/>
          </p:nvSpPr>
          <p:spPr>
            <a:xfrm>
              <a:off x="4382640" y="4031640"/>
              <a:ext cx="521640" cy="18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$1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3" name="CustomShape 9"/>
            <p:cNvSpPr/>
            <p:nvPr/>
          </p:nvSpPr>
          <p:spPr>
            <a:xfrm>
              <a:off x="4803120" y="4022640"/>
              <a:ext cx="1464120" cy="30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Specification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4" name="CustomShape 10"/>
            <p:cNvSpPr/>
            <p:nvPr/>
          </p:nvSpPr>
          <p:spPr>
            <a:xfrm>
              <a:off x="6000840" y="4022640"/>
              <a:ext cx="862560" cy="35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Design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5" name="CustomShape 11"/>
            <p:cNvSpPr/>
            <p:nvPr/>
          </p:nvSpPr>
          <p:spPr>
            <a:xfrm>
              <a:off x="6724440" y="4022640"/>
              <a:ext cx="686520" cy="258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Code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6" name="CustomShape 12"/>
            <p:cNvSpPr/>
            <p:nvPr/>
          </p:nvSpPr>
          <p:spPr>
            <a:xfrm>
              <a:off x="7171920" y="4022640"/>
              <a:ext cx="686520" cy="15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QA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7" name="CustomShape 13"/>
            <p:cNvSpPr/>
            <p:nvPr/>
          </p:nvSpPr>
          <p:spPr>
            <a:xfrm>
              <a:off x="7928280" y="4022640"/>
              <a:ext cx="988560" cy="39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Release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8" name="CustomShape 14"/>
            <p:cNvSpPr/>
            <p:nvPr/>
          </p:nvSpPr>
          <p:spPr>
            <a:xfrm>
              <a:off x="4382640" y="3662280"/>
              <a:ext cx="521640" cy="18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$10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9" name="CustomShape 15"/>
            <p:cNvSpPr/>
            <p:nvPr/>
          </p:nvSpPr>
          <p:spPr>
            <a:xfrm>
              <a:off x="4299120" y="3220200"/>
              <a:ext cx="604800" cy="18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$100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50" name="CustomShape 16"/>
            <p:cNvSpPr/>
            <p:nvPr/>
          </p:nvSpPr>
          <p:spPr>
            <a:xfrm>
              <a:off x="4215960" y="2778120"/>
              <a:ext cx="688320" cy="18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$1000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351" name="Google Shape;442;p83" descr=""/>
            <p:cNvPicPr/>
            <p:nvPr/>
          </p:nvPicPr>
          <p:blipFill>
            <a:blip r:embed="rId1"/>
            <a:stretch/>
          </p:blipFill>
          <p:spPr>
            <a:xfrm>
              <a:off x="7779240" y="2277720"/>
              <a:ext cx="1290240" cy="1675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2" name="Google Shape;443;p83" descr=""/>
            <p:cNvPicPr/>
            <p:nvPr/>
          </p:nvPicPr>
          <p:blipFill>
            <a:blip r:embed="rId2"/>
            <a:stretch/>
          </p:blipFill>
          <p:spPr>
            <a:xfrm>
              <a:off x="6968880" y="2985480"/>
              <a:ext cx="745200" cy="967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3" name="Google Shape;444;p83" descr=""/>
            <p:cNvPicPr/>
            <p:nvPr/>
          </p:nvPicPr>
          <p:blipFill>
            <a:blip r:embed="rId3"/>
            <a:stretch/>
          </p:blipFill>
          <p:spPr>
            <a:xfrm>
              <a:off x="6315840" y="3292200"/>
              <a:ext cx="508680" cy="660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4" name="Google Shape;445;p83" descr=""/>
            <p:cNvPicPr/>
            <p:nvPr/>
          </p:nvPicPr>
          <p:blipFill>
            <a:blip r:embed="rId4"/>
            <a:stretch/>
          </p:blipFill>
          <p:spPr>
            <a:xfrm>
              <a:off x="5856480" y="3487320"/>
              <a:ext cx="358560" cy="465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5" name="Google Shape;446;p83" descr=""/>
            <p:cNvPicPr/>
            <p:nvPr/>
          </p:nvPicPr>
          <p:blipFill>
            <a:blip r:embed="rId5"/>
            <a:stretch/>
          </p:blipFill>
          <p:spPr>
            <a:xfrm>
              <a:off x="5468760" y="3694320"/>
              <a:ext cx="199080" cy="25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6" name="CustomShape 17"/>
            <p:cNvSpPr/>
            <p:nvPr/>
          </p:nvSpPr>
          <p:spPr>
            <a:xfrm>
              <a:off x="4000680" y="2236680"/>
              <a:ext cx="1855440" cy="39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Cost to Fix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7" name="CustomShape 18"/>
            <p:cNvSpPr/>
            <p:nvPr/>
          </p:nvSpPr>
          <p:spPr>
            <a:xfrm>
              <a:off x="6086520" y="4255200"/>
              <a:ext cx="1725480" cy="35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Discovery Time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8" name="CustomShape 19"/>
            <p:cNvSpPr/>
            <p:nvPr/>
          </p:nvSpPr>
          <p:spPr>
            <a:xfrm>
              <a:off x="5671080" y="2417040"/>
              <a:ext cx="2107800" cy="39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Permanent Marker"/>
                  <a:ea typeface="Permanent Marker"/>
                </a:rPr>
                <a:t>Catch bugs early!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Types of testing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981115E-FDE9-4748-AA9D-D503CFA4032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Levels of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Component, integration, protocol,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Types of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Installation, compatibility, regression, acceptance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Performance, scalability, usability, security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User interface and interaction tests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Automated UI testing tools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Instrumented testing (covered in another chapter)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Test-Driven Development (TDD)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7D82ECF-373A-4115-96F5-D568D16F431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Define a test case for a requirement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Write tests that assert all conditions of the test case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Write code against the test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Iterate on and refactor code until it passes the test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Repeat until all requirements have test cases, all tests pass, and all functionality has been implemented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Tests in your project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BB9222C-4307-493C-AAB1-8C5459EE4B3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4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Android Studio creates three source sets for your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main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—code and resources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(test)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—local unit tests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Roboto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(androidTest)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—instrumented tests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caf50"/>
                </a:solidFill>
                <a:latin typeface="Roboto"/>
                <a:ea typeface="Roboto"/>
              </a:rPr>
              <a:t>Local Unit Tests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CE43C2E-1DF7-42EC-9138-A31FA115C2D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2020-07-02T17:07:24Z</dcterms:modified>
  <cp:revision>1</cp:revision>
  <dc:subject/>
  <dc:title/>
</cp:coreProperties>
</file>