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6" r:id="rId3"/>
    <p:sldMasterId id="2147483697" r:id="rId4"/>
    <p:sldMasterId id="2147483698" r:id="rId5"/>
    <p:sldMasterId id="214748369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y="5143500" cx="9144000"/>
  <p:notesSz cx="6858000" cy="9144000"/>
  <p:embeddedFontLst>
    <p:embeddedFont>
      <p:font typeface="Roboto"/>
      <p:regular r:id="rId35"/>
      <p:bold r:id="rId36"/>
      <p:italic r:id="rId37"/>
      <p:boldItalic r:id="rId38"/>
    </p:embeddedFont>
    <p:embeddedFont>
      <p:font typeface="Open Sans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.fntdata"/><Relationship Id="rId20" Type="http://schemas.openxmlformats.org/officeDocument/2006/relationships/slide" Target="slides/slide13.xml"/><Relationship Id="rId42" Type="http://schemas.openxmlformats.org/officeDocument/2006/relationships/font" Target="fonts/OpenSans-boldItalic.fntdata"/><Relationship Id="rId41" Type="http://schemas.openxmlformats.org/officeDocument/2006/relationships/font" Target="fonts/OpenSans-italic.fnt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5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font" Target="fonts/Roboto-regular.fntdata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font" Target="fonts/Roboto-italic.fntdata"/><Relationship Id="rId14" Type="http://schemas.openxmlformats.org/officeDocument/2006/relationships/slide" Target="slides/slide7.xml"/><Relationship Id="rId36" Type="http://schemas.openxmlformats.org/officeDocument/2006/relationships/font" Target="fonts/Roboto-bold.fntdata"/><Relationship Id="rId17" Type="http://schemas.openxmlformats.org/officeDocument/2006/relationships/slide" Target="slides/slide10.xml"/><Relationship Id="rId39" Type="http://schemas.openxmlformats.org/officeDocument/2006/relationships/font" Target="fonts/OpenSans-regular.fntdata"/><Relationship Id="rId16" Type="http://schemas.openxmlformats.org/officeDocument/2006/relationships/slide" Target="slides/slide9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6d0713f7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6d0713f7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7b5464dec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7b5464dec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6d0713f7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6d0713f7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6d0713f7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6d0713f7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6d0713f7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6d0713f7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6d0713f7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6d0713f7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6d0713f7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6d0713f7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692150a8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692150a8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6d0713f7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6d0713f7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6d0713f7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6d0713f7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6d0713f7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6d0713f7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6d0713f7e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6d0713f7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6d0713f7e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6d0713f7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b="1" sz="1200">
              <a:solidFill>
                <a:srgbClr val="666666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6d0713f7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6d0713f7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5b0287de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5b0287de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7b5464dec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17b5464dec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7b5464dec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17b5464dec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7b5464dec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17b5464dec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7b5464dec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7b5464dec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7b5464dec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7b5464dec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6d0713f7e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6d0713f7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6d0713f7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6d0713f7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7b5464dec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7b5464dec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7b5464dec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7b5464dec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7b5464dec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7b5464dec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2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hyperlink" Target="http://creativecommons.org/licenses/by-nc/4.0/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jp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hyperlink" Target="http://creativecommons.org/licenses/by-nc/4.0/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0.jpg"/><Relationship Id="rId3" Type="http://schemas.openxmlformats.org/officeDocument/2006/relationships/image" Target="../media/image9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1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64" name="Google Shape;6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2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2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4407225" y="4735334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RecyclerView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4" name="Google Shape;84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4" name="Google Shape;114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5" name="Google Shape;12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26" name="Google Shape;12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5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1" name="Google Shape;131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2" name="Google Shape;132;p25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5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34" name="Google Shape;13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1" name="Google Shape;151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2" name="Google Shape;152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5" name="Google Shape;155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60" name="Google Shape;160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3" name="Google Shape;163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4" name="Google Shape;164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3" name="Google Shape;173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4" name="Google Shape;174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7" name="Google Shape;177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5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1" name="Google Shape;181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2" name="Google Shape;182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3" name="Google Shape;183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6" name="Google Shape;186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9" name="Google Shape;189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0" name="Google Shape;190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92" name="Google Shape;192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93" name="Google Shape;19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8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38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8" name="Google Shape;198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9" name="Google Shape;199;p38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38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01" name="Google Shape;20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3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5" name="Google Shape;215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6" name="Google Shape;216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9" name="Google Shape;219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3" name="Google Shape;223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24" name="Google Shape;224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7" name="Google Shape;227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8" name="Google Shape;228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7" name="Google Shape;237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8" name="Google Shape;238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1" name="Google Shape;241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5" name="Google Shape;245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6" name="Google Shape;246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7" name="Google Shape;247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50" name="Google Shape;250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3" name="Google Shape;253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4" name="Google Shape;254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56" name="Google Shape;256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51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9" name="Google Shape;259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0" name="Google Shape;260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1" name="Google Shape;261;p51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62" name="Google Shape;262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51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27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2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3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7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7.xml"/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4407225" y="4735334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RecyclerView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3" name="Google Shape;7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4407225" y="4735334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RecyclerView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0" name="Google Shape;140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3" name="Google Shape;143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4407225" y="4735334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RecyclerView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7" name="Google Shape;207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9" name="Google Shape;209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0" name="Google Shape;210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40"/>
          <p:cNvSpPr txBox="1"/>
          <p:nvPr/>
        </p:nvSpPr>
        <p:spPr>
          <a:xfrm>
            <a:off x="23054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eveloper.android.com/.../RecyclerView.ViewHolder.html" TargetMode="External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eveloper.android.com/training/material/lists-cards.html" TargetMode="External"/><Relationship Id="rId4" Type="http://schemas.openxmlformats.org/officeDocument/2006/relationships/hyperlink" Target="https://developer.android.com/reference/android/support/v7/widget/RecyclerView.html" TargetMode="External"/><Relationship Id="rId5" Type="http://schemas.openxmlformats.org/officeDocument/2006/relationships/hyperlink" Target="https://developer.android.com/reference/android/support/v7/widget/RecyclerView.Adapter.html" TargetMode="External"/><Relationship Id="rId6" Type="http://schemas.openxmlformats.org/officeDocument/2006/relationships/hyperlink" Target="https://developer.android.com/.../RecyclerView.ViewHolder.html" TargetMode="External"/><Relationship Id="rId7" Type="http://schemas.openxmlformats.org/officeDocument/2006/relationships/hyperlink" Target="https://developer.android.com/reference/android/support/v7/widget/RecyclerView.LayoutManager.htm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google-developer-training.github.io/android-developer-fundamentals-course-concepts-v2/unit-2-user-experience/lesson-4-user-interaction/4-5-c-recyclerview/4-5-c-recyclerview.html" TargetMode="External"/><Relationship Id="rId4" Type="http://schemas.openxmlformats.org/officeDocument/2006/relationships/hyperlink" Target="https://codelabs.developers.google.com/codelabs/android-training-create-recycler-view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eveloper.android.com/reference/android/support/v7/widget/RecyclerView.html" TargetMode="External"/><Relationship Id="rId4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eloper.android.com/reference/android/support/v7/widget/RecyclerView.html" TargetMode="External"/><Relationship Id="rId4" Type="http://schemas.openxmlformats.org/officeDocument/2006/relationships/hyperlink" Target="https://developer.android.com/.../RecyclerView.LayoutManager.html" TargetMode="External"/><Relationship Id="rId5" Type="http://schemas.openxmlformats.org/officeDocument/2006/relationships/hyperlink" Target="https://developer.android.com/reference/android/support/v7/widget/RecyclerView.Adapter.html" TargetMode="External"/><Relationship Id="rId6" Type="http://schemas.openxmlformats.org/officeDocument/2006/relationships/hyperlink" Target="https://developer.android.com/.../RecyclerView.ViewHolder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android.com/reference/android/support/v7/widget/RecyclerView.html" TargetMode="External"/><Relationship Id="rId4" Type="http://schemas.openxmlformats.org/officeDocument/2006/relationships/hyperlink" Target="https://developer.android.com/reference/android/support/v7/widget/LinearLayoutManager.html" TargetMode="External"/><Relationship Id="rId5" Type="http://schemas.openxmlformats.org/officeDocument/2006/relationships/hyperlink" Target="https://developer.android.com/reference/android/support/v7/widget/GridLayoutManager.html" TargetMode="External"/><Relationship Id="rId6" Type="http://schemas.openxmlformats.org/officeDocument/2006/relationships/hyperlink" Target="https://developer.android.com/reference/android/support/v7/widget/StaggeredGridLayoutManager.html" TargetMode="External"/><Relationship Id="rId7" Type="http://schemas.openxmlformats.org/officeDocument/2006/relationships/hyperlink" Target="https://developer.android.com/reference/android/support/v7/widget/RecyclerView.LayoutManager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eveloper.android.com/reference/android/database/Cursor.html" TargetMode="External"/><Relationship Id="rId4" Type="http://schemas.openxmlformats.org/officeDocument/2006/relationships/hyperlink" Target="https://developer.android.com/reference/android/support/v7/widget/RecyclerView.Adapter.html" TargetMode="External"/><Relationship Id="rId5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5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3" name="Google Shape;273;p5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4</a:t>
            </a:r>
            <a:endParaRPr/>
          </a:p>
        </p:txBody>
      </p:sp>
      <p:sp>
        <p:nvSpPr>
          <p:cNvPr id="274" name="Google Shape;274;p53"/>
          <p:cNvSpPr txBox="1"/>
          <p:nvPr>
            <p:ph idx="4294967295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5" name="Google Shape;275;p5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276" name="Google Shape;276;p53"/>
          <p:cNvSpPr txBox="1"/>
          <p:nvPr/>
        </p:nvSpPr>
        <p:spPr>
          <a:xfrm>
            <a:off x="265500" y="1078275"/>
            <a:ext cx="4045200" cy="178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User Interaction </a:t>
            </a:r>
            <a:endParaRPr b="1" sz="42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7" name="Google Shape;277;p5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2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Adapter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62"/>
          <p:cNvSpPr txBox="1"/>
          <p:nvPr>
            <p:ph idx="1" type="body"/>
          </p:nvPr>
        </p:nvSpPr>
        <p:spPr>
          <a:xfrm>
            <a:off x="311700" y="1076275"/>
            <a:ext cx="8520600" cy="29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Used by the adapter to prepare one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>
                <a:solidFill>
                  <a:schemeClr val="dk1"/>
                </a:solidFill>
              </a:rPr>
              <a:t> with data for one list item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Layout specified in an XML resource file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Can have clickable elements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Is placed by the layout manager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RecyclerView.ViewHolder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8" name="Google Shape;348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9" name="Google Shape;349;p6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ViewHolder?</a:t>
            </a:r>
            <a:endParaRPr/>
          </a:p>
        </p:txBody>
      </p:sp>
      <p:pic>
        <p:nvPicPr>
          <p:cNvPr id="350" name="Google Shape;350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3975" y="3395550"/>
            <a:ext cx="3445825" cy="1097125"/>
          </a:xfrm>
          <a:prstGeom prst="rect">
            <a:avLst/>
          </a:prstGeom>
          <a:noFill/>
          <a:ln cap="flat" cmpd="sng" w="28575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6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RecyclerView</a:t>
            </a:r>
            <a:endParaRPr/>
          </a:p>
        </p:txBody>
      </p:sp>
      <p:sp>
        <p:nvSpPr>
          <p:cNvPr id="356" name="Google Shape;356;p6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8" name="Google Shape;358;p6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64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Implementation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64"/>
          <p:cNvSpPr txBox="1"/>
          <p:nvPr>
            <p:ph idx="1" type="body"/>
          </p:nvPr>
        </p:nvSpPr>
        <p:spPr>
          <a:xfrm>
            <a:off x="311700" y="1076275"/>
            <a:ext cx="870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Add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RecyclerView</a:t>
            </a:r>
            <a:r>
              <a:rPr lang="en">
                <a:solidFill>
                  <a:schemeClr val="dk1"/>
                </a:solidFill>
              </a:rPr>
              <a:t> dependency to build.gradle if needed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Add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RecyclerView</a:t>
            </a:r>
            <a:r>
              <a:rPr lang="en">
                <a:solidFill>
                  <a:schemeClr val="dk1"/>
                </a:solidFill>
              </a:rPr>
              <a:t> to layout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Create XML layout for item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Extend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RecyclerView.Adapter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Extend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RecyclerView.ViewHolder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20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In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onCreate()</a:t>
            </a:r>
            <a:r>
              <a:rPr lang="en">
                <a:solidFill>
                  <a:schemeClr val="dk1"/>
                </a:solidFill>
              </a:rPr>
              <a:t>, create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RecyclerView</a:t>
            </a:r>
            <a:r>
              <a:rPr lang="en">
                <a:solidFill>
                  <a:schemeClr val="dk1"/>
                </a:solidFill>
              </a:rPr>
              <a:t> with adapter and layout manager</a:t>
            </a:r>
            <a:endParaRPr/>
          </a:p>
        </p:txBody>
      </p:sp>
      <p:sp>
        <p:nvSpPr>
          <p:cNvPr id="365" name="Google Shape;365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6" name="Google Shape;366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Summary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5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app/build.gradle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65"/>
          <p:cNvSpPr txBox="1"/>
          <p:nvPr>
            <p:ph idx="1" type="body"/>
          </p:nvPr>
        </p:nvSpPr>
        <p:spPr>
          <a:xfrm>
            <a:off x="145775" y="1076275"/>
            <a:ext cx="894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Add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RecyclerView</a:t>
            </a:r>
            <a:r>
              <a:rPr lang="en">
                <a:solidFill>
                  <a:schemeClr val="dk1"/>
                </a:solidFill>
              </a:rPr>
              <a:t> dependency to build.gradle if needed: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dependencies {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...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compile 'com.android.support:recyclerview-v7:26.1.0'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...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3" name="Google Shape;373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4" name="Google Shape;374;p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dependency to app/build.gradle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6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Activity layout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66"/>
          <p:cNvSpPr txBox="1"/>
          <p:nvPr>
            <p:ph idx="1" type="body"/>
          </p:nvPr>
        </p:nvSpPr>
        <p:spPr>
          <a:xfrm>
            <a:off x="311700" y="1228675"/>
            <a:ext cx="8520600" cy="30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android.support.v7.widget.RecyclerView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android:id="@+id/recyclerview"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android:layout_width="match_parent"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android:layout_height="match_parent"&gt;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&lt;/android.support.v7.widget.RecyclerView&gt;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1" name="Google Shape;381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2" name="Google Shape;382;p6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Add RecyclerView to XML Layout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7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Item layout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6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&lt;LinearLayout …&gt;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&lt;TextView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android:id="@+id/word"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style="@style/word_title" /&gt;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&lt;/LinearLayout&gt;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9" name="Google Shape;389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0" name="Google Shape;390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Create layout for 1 list item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1" name="Google Shape;391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0475" y="1085250"/>
            <a:ext cx="2857625" cy="33124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v_wordlistsql-1.png" id="392" name="Google Shape;392;p67"/>
          <p:cNvPicPr preferRelativeResize="0"/>
          <p:nvPr/>
        </p:nvPicPr>
        <p:blipFill rotWithShape="1">
          <a:blip r:embed="rId4">
            <a:alphaModFix/>
          </a:blip>
          <a:srcRect b="17693" l="9803" r="11263" t="13488"/>
          <a:stretch/>
        </p:blipFill>
        <p:spPr>
          <a:xfrm>
            <a:off x="6051400" y="1725950"/>
            <a:ext cx="1132475" cy="1817525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67"/>
          <p:cNvSpPr/>
          <p:nvPr/>
        </p:nvSpPr>
        <p:spPr>
          <a:xfrm>
            <a:off x="6831675" y="3226375"/>
            <a:ext cx="352200" cy="317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8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Adapter: Create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6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WordListAdapter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extends RecyclerView.Adapter&lt;WordListAdapter.WordViewHolder&gt;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public WordListAdapter(Context context,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LinkedList&lt;String&gt; wordList)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mInflater = LayoutInflater.from(context);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this.mWordList = wordList;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0" name="Google Shape;400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1" name="Google Shape;401;p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Implement the adapter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9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Adapter: onCreateViewHolder()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6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onCreateViewHolder()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inBindViewHolder()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getItemCount()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Let's take a look!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08" name="Google Shape;408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9" name="Google Shape;409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Adapter has 3 required methods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70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Adapter: onCreateViewHolder()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70"/>
          <p:cNvSpPr txBox="1"/>
          <p:nvPr>
            <p:ph idx="1" type="body"/>
          </p:nvPr>
        </p:nvSpPr>
        <p:spPr>
          <a:xfrm>
            <a:off x="84525" y="1076275"/>
            <a:ext cx="8996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WordViewHolder onCreateViewHolder(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ViewGroup parent, int viewType) {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// Create view from layout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View mItemView = mInflater.inflate(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R.layout.wordlist_item, parent, false);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return new WordViewHolder(mItemView, this);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6" name="Google Shape;416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7" name="Google Shape;417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onCreateViewHolder()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71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Adapter: onBindViewHolder()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7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onBindViewHolder(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WordViewHolder holder, int position) {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// Retrieve the data for that position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String mCurrent = mWordList.get(position);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// Add the data to the view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holder.wordItemView.setText(mCurrent);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20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4" name="Google Shape;424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5" name="Google Shape;425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onBindViewHolder()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4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4.4 RecyclerView</a:t>
            </a:r>
            <a:endParaRPr/>
          </a:p>
        </p:txBody>
      </p:sp>
      <p:sp>
        <p:nvSpPr>
          <p:cNvPr id="283" name="Google Shape;283;p54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72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Adapter: getItemCount()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7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@Override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public int getItemCount() {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// Return the number of data items to display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return mWordList.size();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2" name="Google Shape;432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3" name="Google Shape;433;p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getItemCount()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73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Adapter: ViewHolder Class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7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WordViewHolder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extends RecyclerView.ViewHolder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 //.. 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If you want to handle mouse clicks: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WordViewHolder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extends RecyclerView.ViewHolder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implements View.OnClickListener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 //.. 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0" name="Google Shape;440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1" name="Google Shape;441;p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Create the view holder in adapter class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4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ViewHolder: Constructor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7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WordViewHolder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(View itemView, WordListAdapter adapter)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super(itemView);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// Get the layout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wordItemView = itemView.findViewById(R.id.word);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// Associate with this adapter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this.mAdapter = adapter;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// Add click listener, if desired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itemView.setOnClickListener(this);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Implement onClick() if desired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8" name="Google Shape;448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9" name="Google Shape;449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holder constructor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5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Create RecyclerView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75"/>
          <p:cNvSpPr txBox="1"/>
          <p:nvPr>
            <p:ph idx="1" type="body"/>
          </p:nvPr>
        </p:nvSpPr>
        <p:spPr>
          <a:xfrm>
            <a:off x="311700" y="1172675"/>
            <a:ext cx="8520600" cy="33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mRecyclerView = findViewById(R.id.recyclerview);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mAdapter = new WordListAdapter(this, mWordList);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mRecyclerView.setAdapter(mAdapter);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mRecyclerView.setLayoutManager(new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LinearLayoutManager(this));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6" name="Google Shape;456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7" name="Google Shape;457;p7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Create the RecyclerView in Activity onCreate()</a:t>
            </a:r>
            <a:endParaRPr sz="3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7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Practical: RecyclerView </a:t>
            </a:r>
            <a:endParaRPr/>
          </a:p>
        </p:txBody>
      </p:sp>
      <p:sp>
        <p:nvSpPr>
          <p:cNvPr id="463" name="Google Shape;463;p76"/>
          <p:cNvSpPr txBox="1"/>
          <p:nvPr>
            <p:ph idx="1" type="body"/>
          </p:nvPr>
        </p:nvSpPr>
        <p:spPr>
          <a:xfrm>
            <a:off x="311700" y="1533475"/>
            <a:ext cx="8520600" cy="27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This is rather complex with many separate pieces. So, there is a whole practical where you implement a RecyclerView that displays a list of clickable words.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Shows all the steps, one by one with a complete app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64" name="Google Shape;464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7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470" name="Google Shape;470;p77"/>
          <p:cNvSpPr txBox="1"/>
          <p:nvPr>
            <p:ph idx="1" type="body"/>
          </p:nvPr>
        </p:nvSpPr>
        <p:spPr>
          <a:xfrm>
            <a:off x="235500" y="1244075"/>
            <a:ext cx="8696400" cy="30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RecyclerView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RecyclerView</a:t>
            </a:r>
            <a:r>
              <a:rPr lang="en"/>
              <a:t> class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RecyclerView.Adapter</a:t>
            </a:r>
            <a:r>
              <a:rPr lang="en"/>
              <a:t> class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RecyclerView.ViewHolder</a:t>
            </a:r>
            <a:r>
              <a:rPr lang="en"/>
              <a:t> class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RecyclerView.LayoutManager</a:t>
            </a:r>
            <a:r>
              <a:rPr lang="en"/>
              <a:t> class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1" name="Google Shape;471;p7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7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477" name="Google Shape;477;p7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8" name="Google Shape;478;p78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Concept Chapter: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4.5 RecyclerView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4.5 RecyclerView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7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484" name="Google Shape;484;p7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7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6" name="Google Shape;486;p7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9" name="Google Shape;289;p55"/>
          <p:cNvSpPr txBox="1"/>
          <p:nvPr>
            <p:ph idx="1" type="body"/>
          </p:nvPr>
        </p:nvSpPr>
        <p:spPr>
          <a:xfrm>
            <a:off x="311700" y="1000075"/>
            <a:ext cx="839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RecyclerView</a:t>
            </a:r>
            <a:r>
              <a:rPr lang="en">
                <a:solidFill>
                  <a:srgbClr val="000000"/>
                </a:solidFill>
              </a:rPr>
              <a:t> Components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Implementing a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RecyclerView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90" name="Google Shape;290;p5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is a RecyclerView?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56"/>
          <p:cNvSpPr txBox="1"/>
          <p:nvPr>
            <p:ph idx="1" type="body"/>
          </p:nvPr>
        </p:nvSpPr>
        <p:spPr>
          <a:xfrm>
            <a:off x="311700" y="1190300"/>
            <a:ext cx="514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RecyclerView</a:t>
            </a:r>
            <a:r>
              <a:rPr lang="en" sz="2000">
                <a:solidFill>
                  <a:srgbClr val="000000"/>
                </a:solidFill>
              </a:rPr>
              <a:t> is s</a:t>
            </a:r>
            <a:r>
              <a:rPr lang="en" sz="2000">
                <a:solidFill>
                  <a:srgbClr val="000000"/>
                </a:solidFill>
              </a:rPr>
              <a:t>crollable container for large data sets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Efficient 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>
                <a:solidFill>
                  <a:srgbClr val="000000"/>
                </a:solidFill>
              </a:rPr>
              <a:t>Uses and reuses limited number of 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 sz="2000">
                <a:solidFill>
                  <a:srgbClr val="000000"/>
                </a:solidFill>
              </a:rPr>
              <a:t> elements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>
                <a:solidFill>
                  <a:srgbClr val="000000"/>
                </a:solidFill>
              </a:rPr>
              <a:t>Updates changing data fast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97" name="Google Shape;297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8" name="Google Shape;298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0475" y="1085250"/>
            <a:ext cx="2857625" cy="33124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v_wordlistsql-1.png" id="299" name="Google Shape;299;p56"/>
          <p:cNvPicPr preferRelativeResize="0"/>
          <p:nvPr/>
        </p:nvPicPr>
        <p:blipFill rotWithShape="1">
          <a:blip r:embed="rId5">
            <a:alphaModFix/>
          </a:blip>
          <a:srcRect b="17693" l="9803" r="11263" t="13488"/>
          <a:stretch/>
        </p:blipFill>
        <p:spPr>
          <a:xfrm>
            <a:off x="6051400" y="1725950"/>
            <a:ext cx="1132475" cy="181752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56"/>
          <p:cNvSpPr/>
          <p:nvPr/>
        </p:nvSpPr>
        <p:spPr>
          <a:xfrm>
            <a:off x="6831675" y="3226375"/>
            <a:ext cx="352200" cy="317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RecyclerView Components</a:t>
            </a:r>
            <a:endParaRPr/>
          </a:p>
        </p:txBody>
      </p:sp>
      <p:sp>
        <p:nvSpPr>
          <p:cNvPr id="306" name="Google Shape;306;p5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8" name="Google Shape;308;p5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8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Components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58"/>
          <p:cNvSpPr txBox="1"/>
          <p:nvPr>
            <p:ph idx="1" type="body"/>
          </p:nvPr>
        </p:nvSpPr>
        <p:spPr>
          <a:xfrm>
            <a:off x="82125" y="1028525"/>
            <a:ext cx="9061800" cy="35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Data</a:t>
            </a:r>
            <a:endParaRPr b="1"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RecyclerView</a:t>
            </a:r>
            <a:r>
              <a:rPr lang="en" sz="1800"/>
              <a:t> scrolling list for list items—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RecyclerView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Layout</a:t>
            </a:r>
            <a:r>
              <a:rPr lang="en" sz="1800"/>
              <a:t> for one item of data—XML file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Layout manage</a:t>
            </a:r>
            <a:r>
              <a:rPr lang="en" sz="1800"/>
              <a:t>r handles the organization of UI components in a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 sz="1800"/>
              <a:t>—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Recyclerview.LayoutManager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/>
              <a:t> 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Adapter</a:t>
            </a:r>
            <a:r>
              <a:rPr lang="en" sz="1800"/>
              <a:t> connects data to the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RecyclerView</a:t>
            </a:r>
            <a:r>
              <a:rPr lang="en" sz="1800"/>
              <a:t>—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RecyclerView.Adapter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b="1" lang="en" sz="1800"/>
              <a:t>ViewHolder</a:t>
            </a:r>
            <a:r>
              <a:rPr lang="en" sz="1800"/>
              <a:t> has view information for displaying one item—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RecyclerView.ViewHolder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5" name="Google Shape;315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9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Components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3" name="Google Shape;323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components fit together overview</a:t>
            </a:r>
            <a:endParaRPr/>
          </a:p>
        </p:txBody>
      </p:sp>
      <p:pic>
        <p:nvPicPr>
          <p:cNvPr id="324" name="Google Shape;32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488" y="1421725"/>
            <a:ext cx="8261025" cy="263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0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Layout Manager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60"/>
          <p:cNvSpPr txBox="1"/>
          <p:nvPr>
            <p:ph idx="1" type="body"/>
          </p:nvPr>
        </p:nvSpPr>
        <p:spPr>
          <a:xfrm>
            <a:off x="311700" y="954550"/>
            <a:ext cx="8520600" cy="40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Each</a:t>
            </a:r>
            <a:r>
              <a:rPr lang="en" sz="2000"/>
              <a:t>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ViewGroup</a:t>
            </a:r>
            <a:r>
              <a:rPr lang="en" sz="2000"/>
              <a:t> has a layout manager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 to position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 sz="2000"/>
              <a:t> items inside a </a:t>
            </a:r>
            <a:r>
              <a:rPr lang="en" sz="2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RecyclerView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Reuses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 sz="2000"/>
              <a:t> items</a:t>
            </a:r>
            <a:r>
              <a:rPr lang="en" sz="2000"/>
              <a:t> that are no longer visible to the user 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Built-in layout managers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LinearLayoutManager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GridLayoutManager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StaggeredGridLayoutManager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</a:t>
            </a:r>
            <a:r>
              <a:rPr lang="en" sz="2000"/>
              <a:t>xtend </a:t>
            </a:r>
            <a:r>
              <a:rPr lang="en" sz="2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RecyclerView.LayoutManager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1" name="Google Shape;331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2" name="Google Shape;332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layout manager?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61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Adapter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61"/>
          <p:cNvSpPr txBox="1"/>
          <p:nvPr>
            <p:ph idx="1" type="body"/>
          </p:nvPr>
        </p:nvSpPr>
        <p:spPr>
          <a:xfrm>
            <a:off x="831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Helps incompatible interfaces work together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Example: Takes data from database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Cursor</a:t>
            </a:r>
            <a:r>
              <a:rPr lang="en">
                <a:solidFill>
                  <a:schemeClr val="dk1"/>
                </a:solidFill>
              </a:rPr>
              <a:t> and prepares strings to put into a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Intermediary between data and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Manages creating, updating, adding, deleting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items as underlying data changes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RecyclerView.Adapter</a:t>
            </a:r>
            <a:r>
              <a:rPr lang="en"/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9" name="Google Shape;339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0" name="Google Shape;340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adapter?</a:t>
            </a:r>
            <a:endParaRPr/>
          </a:p>
        </p:txBody>
      </p:sp>
      <p:pic>
        <p:nvPicPr>
          <p:cNvPr id="341" name="Google Shape;341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03975" y="3395550"/>
            <a:ext cx="3445825" cy="1097125"/>
          </a:xfrm>
          <a:prstGeom prst="rect">
            <a:avLst/>
          </a:prstGeom>
          <a:noFill/>
          <a:ln cap="flat" cmpd="sng" w="28575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