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embeddedFontLst>
    <p:embeddedFont>
      <p:font typeface="Pacifico"/>
      <p:regular r:id="rId9"/>
    </p:embeddedFont>
    <p:embeddedFont>
      <p:font typeface="Average"/>
      <p:regular r:id="rId10"/>
    </p:embeddedFont>
    <p:embeddedFont>
      <p:font typeface="Nunito Medium"/>
      <p:regular r:id="rId11"/>
      <p:bold r:id="rId12"/>
      <p:italic r:id="rId13"/>
      <p:boldItalic r:id="rId14"/>
    </p:embeddedFont>
    <p:embeddedFont>
      <p:font typeface="Oswald"/>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NunitoMedium-regular.fntdata"/><Relationship Id="rId10" Type="http://schemas.openxmlformats.org/officeDocument/2006/relationships/font" Target="fonts/Average-regular.fntdata"/><Relationship Id="rId13" Type="http://schemas.openxmlformats.org/officeDocument/2006/relationships/font" Target="fonts/NunitoMedium-italic.fntdata"/><Relationship Id="rId12" Type="http://schemas.openxmlformats.org/officeDocument/2006/relationships/font" Target="fonts/NunitoMedium-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Pacifico-regular.fntdata"/><Relationship Id="rId15" Type="http://schemas.openxmlformats.org/officeDocument/2006/relationships/font" Target="fonts/Oswald-regular.fntdata"/><Relationship Id="rId14" Type="http://schemas.openxmlformats.org/officeDocument/2006/relationships/font" Target="fonts/NunitoMedium-boldItalic.fntdata"/><Relationship Id="rId16"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bf936b254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bf936b254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bf26f72f3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bf26f72f3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Mini-Project Group 4</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dk1"/>
                </a:solidFill>
                <a:latin typeface="Pacifico"/>
                <a:ea typeface="Pacifico"/>
                <a:cs typeface="Pacifico"/>
                <a:sym typeface="Pacifico"/>
              </a:rPr>
              <a:t>Interesting Findings</a:t>
            </a:r>
            <a:endParaRPr>
              <a:solidFill>
                <a:schemeClr val="dk1"/>
              </a:solidFill>
              <a:latin typeface="Pacifico"/>
              <a:ea typeface="Pacifico"/>
              <a:cs typeface="Pacifico"/>
              <a:sym typeface="Pacifico"/>
            </a:endParaRPr>
          </a:p>
        </p:txBody>
      </p:sp>
      <p:sp>
        <p:nvSpPr>
          <p:cNvPr id="61" name="Google Shape;61;p13"/>
          <p:cNvSpPr txBox="1"/>
          <p:nvPr/>
        </p:nvSpPr>
        <p:spPr>
          <a:xfrm>
            <a:off x="548675" y="3749500"/>
            <a:ext cx="8263500" cy="64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Nunito Medium"/>
                <a:ea typeface="Nunito Medium"/>
                <a:cs typeface="Nunito Medium"/>
                <a:sym typeface="Nunito Medium"/>
              </a:rPr>
              <a:t>Katelyn Poon, Edwin Lopez, Owen Davis, Isabel Chen, Sethya Pugal</a:t>
            </a:r>
            <a:endParaRPr sz="1800">
              <a:solidFill>
                <a:schemeClr val="dk1"/>
              </a:solidFill>
              <a:latin typeface="Nunito Medium"/>
              <a:ea typeface="Nunito Medium"/>
              <a:cs typeface="Nunito Medium"/>
              <a:sym typeface="Nunito Medium"/>
            </a:endParaRPr>
          </a:p>
        </p:txBody>
      </p:sp>
      <p:pic>
        <p:nvPicPr>
          <p:cNvPr id="62" name="Google Shape;62;p13"/>
          <p:cNvPicPr preferRelativeResize="0"/>
          <p:nvPr/>
        </p:nvPicPr>
        <p:blipFill>
          <a:blip r:embed="rId3">
            <a:alphaModFix/>
          </a:blip>
          <a:stretch>
            <a:fillRect/>
          </a:stretch>
        </p:blipFill>
        <p:spPr>
          <a:xfrm>
            <a:off x="3357775" y="2775088"/>
            <a:ext cx="2428425" cy="269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idx="1" type="body"/>
          </p:nvPr>
        </p:nvSpPr>
        <p:spPr>
          <a:xfrm>
            <a:off x="4572000" y="2615600"/>
            <a:ext cx="3917100" cy="22860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1200"/>
              </a:spcAft>
              <a:buNone/>
            </a:pPr>
            <a:r>
              <a:rPr lang="en" sz="2840">
                <a:solidFill>
                  <a:schemeClr val="dk1"/>
                </a:solidFill>
                <a:latin typeface="Oswald"/>
                <a:ea typeface="Oswald"/>
                <a:cs typeface="Oswald"/>
                <a:sym typeface="Oswald"/>
              </a:rPr>
              <a:t>Exploring the Relationship Between Student Age and Confidence in iEval's Effectiveness </a:t>
            </a:r>
            <a:br>
              <a:rPr lang="en" sz="2840">
                <a:solidFill>
                  <a:schemeClr val="dk1"/>
                </a:solidFill>
                <a:latin typeface="Oswald"/>
                <a:ea typeface="Oswald"/>
                <a:cs typeface="Oswald"/>
                <a:sym typeface="Oswald"/>
              </a:rPr>
            </a:br>
            <a:r>
              <a:rPr lang="en" sz="2840">
                <a:solidFill>
                  <a:schemeClr val="dk1"/>
                </a:solidFill>
                <a:latin typeface="Oswald"/>
                <a:ea typeface="Oswald"/>
                <a:cs typeface="Oswald"/>
                <a:sym typeface="Oswald"/>
              </a:rPr>
              <a:t>(Edwin Lopez)</a:t>
            </a:r>
            <a:r>
              <a:rPr b="1" lang="en" sz="2258">
                <a:latin typeface="Oswald"/>
                <a:ea typeface="Oswald"/>
                <a:cs typeface="Oswald"/>
                <a:sym typeface="Oswald"/>
              </a:rPr>
              <a:t> </a:t>
            </a:r>
            <a:r>
              <a:rPr lang="en" sz="1999"/>
              <a:t>Chi-square  test, p value of 0.52 didn't demonstrate</a:t>
            </a:r>
            <a:r>
              <a:rPr lang="en" sz="1999"/>
              <a:t> a sufficient relationship between student age and confidence in iEval; Despite this, a redesigned study considering factors such as academic year, experience with iEval, duration of enrollment at UCR, and prior attendance at other universities may uncover more substantial insights.</a:t>
            </a:r>
            <a:endParaRPr sz="1999"/>
          </a:p>
        </p:txBody>
      </p:sp>
      <p:pic>
        <p:nvPicPr>
          <p:cNvPr id="68" name="Google Shape;68;p14"/>
          <p:cNvPicPr preferRelativeResize="0"/>
          <p:nvPr/>
        </p:nvPicPr>
        <p:blipFill>
          <a:blip r:embed="rId3">
            <a:alphaModFix/>
          </a:blip>
          <a:stretch>
            <a:fillRect/>
          </a:stretch>
        </p:blipFill>
        <p:spPr>
          <a:xfrm>
            <a:off x="6715575" y="4873663"/>
            <a:ext cx="2428425" cy="269825"/>
          </a:xfrm>
          <a:prstGeom prst="rect">
            <a:avLst/>
          </a:prstGeom>
          <a:noFill/>
          <a:ln>
            <a:noFill/>
          </a:ln>
        </p:spPr>
      </p:pic>
      <p:sp>
        <p:nvSpPr>
          <p:cNvPr id="69" name="Google Shape;69;p14"/>
          <p:cNvSpPr txBox="1"/>
          <p:nvPr>
            <p:ph idx="1" type="body"/>
          </p:nvPr>
        </p:nvSpPr>
        <p:spPr>
          <a:xfrm>
            <a:off x="654900" y="2615588"/>
            <a:ext cx="3917100" cy="2078100"/>
          </a:xfrm>
          <a:prstGeom prst="rect">
            <a:avLst/>
          </a:prstGeom>
        </p:spPr>
        <p:txBody>
          <a:bodyPr anchorCtr="0" anchor="t" bIns="91425" lIns="91425" spcFirstLastPara="1" rIns="91425" wrap="square" tIns="91425">
            <a:normAutofit fontScale="92500"/>
          </a:bodyPr>
          <a:lstStyle/>
          <a:p>
            <a:pPr indent="0" lvl="0" marL="0" rtl="0" algn="l">
              <a:lnSpc>
                <a:spcPct val="105000"/>
              </a:lnSpc>
              <a:spcBef>
                <a:spcPts val="0"/>
              </a:spcBef>
              <a:spcAft>
                <a:spcPts val="1200"/>
              </a:spcAft>
              <a:buNone/>
            </a:pPr>
            <a:r>
              <a:rPr lang="en" sz="2223">
                <a:solidFill>
                  <a:schemeClr val="dk1"/>
                </a:solidFill>
                <a:latin typeface="Oswald"/>
                <a:ea typeface="Oswald"/>
                <a:cs typeface="Oswald"/>
                <a:sym typeface="Oswald"/>
              </a:rPr>
              <a:t>Influence of Passion vs. Salary on Student Feedback in iEval (Isabel Chen)</a:t>
            </a:r>
            <a:br>
              <a:rPr b="1" lang="en" sz="1908">
                <a:solidFill>
                  <a:srgbClr val="FFFFFF"/>
                </a:solidFill>
                <a:latin typeface="Oswald"/>
                <a:ea typeface="Oswald"/>
                <a:cs typeface="Oswald"/>
                <a:sym typeface="Oswald"/>
              </a:rPr>
            </a:br>
            <a:r>
              <a:rPr lang="en" sz="1491"/>
              <a:t>Students</a:t>
            </a:r>
            <a:r>
              <a:rPr lang="en" sz="1437">
                <a:solidFill>
                  <a:srgbClr val="FFFFFF"/>
                </a:solidFill>
              </a:rPr>
              <a:t> </a:t>
            </a:r>
            <a:r>
              <a:rPr lang="en" sz="1491"/>
              <a:t>who chose their major driven by interest or passion are more than twice as likely to voice their opinion in iEval, with a probability of 0.42, compared to those motivated by salary prospects, who have a probability of just 0.20.</a:t>
            </a:r>
            <a:endParaRPr sz="1491"/>
          </a:p>
        </p:txBody>
      </p:sp>
      <p:pic>
        <p:nvPicPr>
          <p:cNvPr id="70" name="Google Shape;70;p14"/>
          <p:cNvPicPr preferRelativeResize="0"/>
          <p:nvPr/>
        </p:nvPicPr>
        <p:blipFill>
          <a:blip r:embed="rId4">
            <a:alphaModFix/>
          </a:blip>
          <a:stretch>
            <a:fillRect/>
          </a:stretch>
        </p:blipFill>
        <p:spPr>
          <a:xfrm>
            <a:off x="4571988" y="251875"/>
            <a:ext cx="4033823" cy="2160649"/>
          </a:xfrm>
          <a:prstGeom prst="rect">
            <a:avLst/>
          </a:prstGeom>
          <a:noFill/>
          <a:ln>
            <a:noFill/>
          </a:ln>
        </p:spPr>
      </p:pic>
      <p:sp>
        <p:nvSpPr>
          <p:cNvPr id="71" name="Google Shape;71;p14"/>
          <p:cNvSpPr txBox="1"/>
          <p:nvPr>
            <p:ph idx="1" type="body"/>
          </p:nvPr>
        </p:nvSpPr>
        <p:spPr>
          <a:xfrm>
            <a:off x="582800" y="411150"/>
            <a:ext cx="3917100" cy="2160600"/>
          </a:xfrm>
          <a:prstGeom prst="rect">
            <a:avLst/>
          </a:prstGeom>
        </p:spPr>
        <p:txBody>
          <a:bodyPr anchorCtr="0" anchor="t" bIns="91425" lIns="91425" spcFirstLastPara="1" rIns="91425" wrap="square" tIns="91425">
            <a:normAutofit fontScale="62500" lnSpcReduction="20000"/>
          </a:bodyPr>
          <a:lstStyle/>
          <a:p>
            <a:pPr indent="0" lvl="0" marL="0" rtl="0" algn="l">
              <a:lnSpc>
                <a:spcPct val="100000"/>
              </a:lnSpc>
              <a:spcBef>
                <a:spcPts val="0"/>
              </a:spcBef>
              <a:spcAft>
                <a:spcPts val="0"/>
              </a:spcAft>
              <a:buNone/>
            </a:pPr>
            <a:r>
              <a:rPr lang="en" sz="3622">
                <a:solidFill>
                  <a:schemeClr val="dk1"/>
                </a:solidFill>
                <a:latin typeface="Oswald"/>
                <a:ea typeface="Oswald"/>
                <a:cs typeface="Oswald"/>
                <a:sym typeface="Oswald"/>
              </a:rPr>
              <a:t>No Belief in Major Change (Katelyn)</a:t>
            </a:r>
            <a:endParaRPr b="1" sz="2880">
              <a:solidFill>
                <a:srgbClr val="FFFFFF"/>
              </a:solidFill>
              <a:latin typeface="Oswald"/>
              <a:ea typeface="Oswald"/>
              <a:cs typeface="Oswald"/>
              <a:sym typeface="Oswald"/>
            </a:endParaRPr>
          </a:p>
          <a:p>
            <a:pPr indent="0" lvl="0" marL="0" rtl="0" algn="l">
              <a:spcBef>
                <a:spcPts val="0"/>
              </a:spcBef>
              <a:spcAft>
                <a:spcPts val="0"/>
              </a:spcAft>
              <a:buNone/>
            </a:pPr>
            <a:r>
              <a:rPr b="1" lang="en" sz="2543">
                <a:latin typeface="Oswald"/>
                <a:ea typeface="Oswald"/>
                <a:cs typeface="Oswald"/>
                <a:sym typeface="Oswald"/>
              </a:rPr>
              <a:t> </a:t>
            </a:r>
            <a:r>
              <a:rPr lang="en" sz="2352"/>
              <a:t>One thing that was surprising was the fact that no one in the survey believed that the iEvals brought major change to classes. It was expected that there would at least be some small minority who believe that iEvals bring major change. </a:t>
            </a:r>
            <a:endParaRPr sz="3145"/>
          </a:p>
          <a:p>
            <a:pPr indent="0" lvl="0" marL="0" rtl="0" algn="l">
              <a:spcBef>
                <a:spcPts val="1200"/>
              </a:spcBef>
              <a:spcAft>
                <a:spcPts val="1200"/>
              </a:spcAft>
              <a:buNone/>
            </a:pPr>
            <a:r>
              <a:t/>
            </a:r>
            <a:endParaRPr sz="1999"/>
          </a:p>
        </p:txBody>
      </p:sp>
      <p:sp>
        <p:nvSpPr>
          <p:cNvPr id="72" name="Google Shape;72;p14"/>
          <p:cNvSpPr/>
          <p:nvPr/>
        </p:nvSpPr>
        <p:spPr>
          <a:xfrm>
            <a:off x="496950" y="2363750"/>
            <a:ext cx="8122746" cy="251850"/>
          </a:xfrm>
          <a:custGeom>
            <a:rect b="b" l="l" r="r" t="t"/>
            <a:pathLst>
              <a:path extrusionOk="0" h="10074" w="320582">
                <a:moveTo>
                  <a:pt x="0" y="7333"/>
                </a:moveTo>
                <a:cubicBezTo>
                  <a:pt x="20420" y="6128"/>
                  <a:pt x="80175" y="-317"/>
                  <a:pt x="122522" y="105"/>
                </a:cubicBezTo>
                <a:cubicBezTo>
                  <a:pt x="164869" y="527"/>
                  <a:pt x="221070" y="9020"/>
                  <a:pt x="254080" y="9863"/>
                </a:cubicBezTo>
                <a:cubicBezTo>
                  <a:pt x="287090" y="10706"/>
                  <a:pt x="309498" y="5947"/>
                  <a:pt x="320582" y="5164"/>
                </a:cubicBezTo>
              </a:path>
            </a:pathLst>
          </a:custGeom>
          <a:noFill/>
          <a:ln cap="flat" cmpd="sng" w="9525">
            <a:solidFill>
              <a:schemeClr val="dk2"/>
            </a:solidFill>
            <a:prstDash val="solid"/>
            <a:round/>
            <a:headEnd len="med" w="med" type="none"/>
            <a:tailEnd len="med" w="med" type="none"/>
          </a:ln>
        </p:spPr>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nvSpPr>
        <p:spPr>
          <a:xfrm>
            <a:off x="446275" y="431525"/>
            <a:ext cx="3949800" cy="137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55">
                <a:solidFill>
                  <a:schemeClr val="dk1"/>
                </a:solidFill>
                <a:latin typeface="Oswald"/>
                <a:ea typeface="Oswald"/>
                <a:cs typeface="Oswald"/>
                <a:sym typeface="Oswald"/>
              </a:rPr>
              <a:t>Gender and Voting (Sethya)</a:t>
            </a:r>
            <a:endParaRPr sz="1755">
              <a:solidFill>
                <a:schemeClr val="dk1"/>
              </a:solidFill>
              <a:latin typeface="Average"/>
              <a:ea typeface="Average"/>
              <a:cs typeface="Average"/>
              <a:sym typeface="Average"/>
            </a:endParaRPr>
          </a:p>
          <a:p>
            <a:pPr indent="0" lvl="0" marL="0" rtl="0" algn="l">
              <a:spcBef>
                <a:spcPts val="0"/>
              </a:spcBef>
              <a:spcAft>
                <a:spcPts val="0"/>
              </a:spcAft>
              <a:buNone/>
            </a:pPr>
            <a:r>
              <a:rPr lang="en" sz="1300">
                <a:solidFill>
                  <a:schemeClr val="dk1"/>
                </a:solidFill>
                <a:latin typeface="Average"/>
                <a:ea typeface="Average"/>
                <a:cs typeface="Average"/>
                <a:sym typeface="Average"/>
              </a:rPr>
              <a:t>Ran a chi square test that proved a strong dependence between voting given male and female. That was like the most significant thing lol. P much everything i did was significant tho 😎.</a:t>
            </a:r>
            <a:endParaRPr sz="1300">
              <a:solidFill>
                <a:schemeClr val="dk1"/>
              </a:solidFill>
              <a:latin typeface="Average"/>
              <a:ea typeface="Average"/>
              <a:cs typeface="Average"/>
              <a:sym typeface="Average"/>
            </a:endParaRPr>
          </a:p>
        </p:txBody>
      </p:sp>
      <p:sp>
        <p:nvSpPr>
          <p:cNvPr id="78" name="Google Shape;78;p15"/>
          <p:cNvSpPr txBox="1"/>
          <p:nvPr/>
        </p:nvSpPr>
        <p:spPr>
          <a:xfrm>
            <a:off x="315800" y="1505275"/>
            <a:ext cx="4080300" cy="118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p:txBody>
      </p:sp>
      <p:sp>
        <p:nvSpPr>
          <p:cNvPr id="79" name="Google Shape;79;p15"/>
          <p:cNvSpPr/>
          <p:nvPr/>
        </p:nvSpPr>
        <p:spPr>
          <a:xfrm>
            <a:off x="176188" y="2657426"/>
            <a:ext cx="8791625" cy="683700"/>
          </a:xfrm>
          <a:custGeom>
            <a:rect b="b" l="l" r="r" t="t"/>
            <a:pathLst>
              <a:path extrusionOk="0" h="27348" w="351665">
                <a:moveTo>
                  <a:pt x="0" y="2410"/>
                </a:moveTo>
                <a:cubicBezTo>
                  <a:pt x="18613" y="4639"/>
                  <a:pt x="76803" y="16144"/>
                  <a:pt x="111680" y="15782"/>
                </a:cubicBezTo>
                <a:cubicBezTo>
                  <a:pt x="146557" y="15421"/>
                  <a:pt x="169267" y="-1687"/>
                  <a:pt x="209264" y="241"/>
                </a:cubicBezTo>
                <a:cubicBezTo>
                  <a:pt x="249262" y="2169"/>
                  <a:pt x="327932" y="22830"/>
                  <a:pt x="351665" y="27348"/>
                </a:cubicBezTo>
              </a:path>
            </a:pathLst>
          </a:custGeom>
          <a:noFill/>
          <a:ln cap="flat" cmpd="sng" w="9525">
            <a:solidFill>
              <a:schemeClr val="dk2"/>
            </a:solidFill>
            <a:prstDash val="solid"/>
            <a:round/>
            <a:headEnd len="med" w="med" type="none"/>
            <a:tailEnd len="med" w="med" type="none"/>
          </a:ln>
        </p:spPr>
      </p:sp>
      <p:pic>
        <p:nvPicPr>
          <p:cNvPr id="80" name="Google Shape;80;p15"/>
          <p:cNvPicPr preferRelativeResize="0"/>
          <p:nvPr/>
        </p:nvPicPr>
        <p:blipFill>
          <a:blip r:embed="rId3">
            <a:alphaModFix/>
          </a:blip>
          <a:stretch>
            <a:fillRect/>
          </a:stretch>
        </p:blipFill>
        <p:spPr>
          <a:xfrm>
            <a:off x="5110175" y="2657424"/>
            <a:ext cx="3356801" cy="2331876"/>
          </a:xfrm>
          <a:prstGeom prst="rect">
            <a:avLst/>
          </a:prstGeom>
          <a:noFill/>
          <a:ln>
            <a:noFill/>
          </a:ln>
        </p:spPr>
      </p:pic>
      <p:sp>
        <p:nvSpPr>
          <p:cNvPr id="81" name="Google Shape;81;p15"/>
          <p:cNvSpPr txBox="1"/>
          <p:nvPr>
            <p:ph type="title"/>
          </p:nvPr>
        </p:nvSpPr>
        <p:spPr>
          <a:xfrm>
            <a:off x="402050" y="2693575"/>
            <a:ext cx="3907800" cy="1779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555"/>
              <a:t>Voting Decline (Owen)</a:t>
            </a:r>
            <a:endParaRPr sz="2555"/>
          </a:p>
          <a:p>
            <a:pPr indent="0" lvl="0" marL="0" rtl="0" algn="l">
              <a:spcBef>
                <a:spcPts val="0"/>
              </a:spcBef>
              <a:spcAft>
                <a:spcPts val="0"/>
              </a:spcAft>
              <a:buNone/>
            </a:pPr>
            <a:r>
              <a:rPr lang="en" sz="1450">
                <a:solidFill>
                  <a:schemeClr val="accent3"/>
                </a:solidFill>
                <a:latin typeface="Average"/>
                <a:ea typeface="Average"/>
                <a:cs typeface="Average"/>
                <a:sym typeface="Average"/>
              </a:rPr>
              <a:t>The survey revealed that as students progressed through college they become less likely to vote. Due to freshmen overwhelmingly wanting to vote it could be interpreted that students are excited to participate in their first election, with interest declining from there.</a:t>
            </a:r>
            <a:endParaRPr sz="1450">
              <a:solidFill>
                <a:schemeClr val="accent3"/>
              </a:solidFill>
              <a:latin typeface="Average"/>
              <a:ea typeface="Average"/>
              <a:cs typeface="Average"/>
              <a:sym typeface="Average"/>
            </a:endParaRPr>
          </a:p>
          <a:p>
            <a:pPr indent="0" lvl="0" marL="0" rtl="0" algn="l">
              <a:spcBef>
                <a:spcPts val="0"/>
              </a:spcBef>
              <a:spcAft>
                <a:spcPts val="0"/>
              </a:spcAft>
              <a:buNone/>
            </a:pPr>
            <a:r>
              <a:t/>
            </a:r>
            <a:endParaRPr/>
          </a:p>
        </p:txBody>
      </p:sp>
      <p:pic>
        <p:nvPicPr>
          <p:cNvPr id="82" name="Google Shape;82;p15"/>
          <p:cNvPicPr preferRelativeResize="0"/>
          <p:nvPr/>
        </p:nvPicPr>
        <p:blipFill>
          <a:blip r:embed="rId4">
            <a:alphaModFix/>
          </a:blip>
          <a:stretch>
            <a:fillRect/>
          </a:stretch>
        </p:blipFill>
        <p:spPr>
          <a:xfrm>
            <a:off x="5119800" y="337750"/>
            <a:ext cx="3337550" cy="1927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