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9" r:id="rId6"/>
    <p:sldId id="298" r:id="rId7"/>
    <p:sldId id="310" r:id="rId8"/>
    <p:sldId id="299" r:id="rId9"/>
    <p:sldId id="346" r:id="rId10"/>
    <p:sldId id="338" r:id="rId11"/>
    <p:sldId id="337" r:id="rId12"/>
    <p:sldId id="339" r:id="rId13"/>
    <p:sldId id="345" r:id="rId14"/>
    <p:sldId id="341" r:id="rId15"/>
    <p:sldId id="342" r:id="rId16"/>
    <p:sldId id="343" r:id="rId17"/>
    <p:sldId id="344" r:id="rId18"/>
    <p:sldId id="347" r:id="rId19"/>
    <p:sldId id="325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09"/>
            <p14:sldId id="298"/>
            <p14:sldId id="310"/>
            <p14:sldId id="299"/>
            <p14:sldId id="346"/>
            <p14:sldId id="338"/>
            <p14:sldId id="337"/>
            <p14:sldId id="339"/>
            <p14:sldId id="345"/>
            <p14:sldId id="341"/>
            <p14:sldId id="342"/>
            <p14:sldId id="343"/>
            <p14:sldId id="344"/>
            <p14:sldId id="347"/>
            <p14:sldId id="32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8" d="100"/>
          <a:sy n="88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pPr marL="339725" indent="-339725">
            <a:lnSpc>
              <a:spcPct val="100000"/>
            </a:lnSpc>
          </a:pPr>
          <a:r>
            <a:rPr lang="en-US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dirty="0"/>
            <a:t> </a:t>
          </a:r>
          <a:r>
            <a:rPr lang="en-US" dirty="0">
              <a:solidFill>
                <a:schemeClr val="tx1">
                  <a:alpha val="60000"/>
                </a:schemeClr>
              </a:solidFill>
            </a:rPr>
            <a:t>Eloquent Scope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/>
      <dgm:t>
        <a:bodyPr/>
        <a:lstStyle/>
        <a:p>
          <a:pPr marL="339725" indent="-320040">
            <a:lnSpc>
              <a:spcPct val="100000"/>
            </a:lnSpc>
            <a:spcAft>
              <a:spcPts val="1000"/>
            </a:spcAft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Relations – an Intro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2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2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2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2" custLinFactNeighborX="-2848">
        <dgm:presLayoutVars>
          <dgm:chMax val="0"/>
          <dgm:chPref val="0"/>
        </dgm:presLayoutVars>
      </dgm:prSet>
      <dgm:spPr/>
    </dgm:pt>
  </dgm:ptLst>
  <dgm:cxnLst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609064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340138" y="862060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194593" y="609064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39725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sz="2500" kern="1200" dirty="0"/>
            <a:t> </a:t>
          </a:r>
          <a:r>
            <a:rPr lang="en-US" sz="2500" kern="1200" dirty="0">
              <a:solidFill>
                <a:schemeClr val="tx1">
                  <a:alpha val="60000"/>
                </a:schemeClr>
              </a:solidFill>
            </a:rPr>
            <a:t>Eloquent Scope</a:t>
          </a:r>
        </a:p>
      </dsp:txBody>
      <dsp:txXfrm>
        <a:off x="1194593" y="609064"/>
        <a:ext cx="3655874" cy="1124426"/>
      </dsp:txXfrm>
    </dsp:sp>
    <dsp:sp modelId="{CD05AFB1-E184-456B-B0D2-9C36C4272D02}">
      <dsp:nvSpPr>
        <dsp:cNvPr id="0" name=""/>
        <dsp:cNvSpPr/>
      </dsp:nvSpPr>
      <dsp:spPr>
        <a:xfrm>
          <a:off x="0" y="2014597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340138" y="2267593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194593" y="2014597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20040" algn="l" defTabSz="111125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Relations – an Intro</a:t>
          </a:r>
        </a:p>
      </dsp:txBody>
      <dsp:txXfrm>
        <a:off x="1194593" y="2014597"/>
        <a:ext cx="3655874" cy="1124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20-Jun-2022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20-Jun-2022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0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6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7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67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86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8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8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9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62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B09-F574-4AEB-818F-D8694B9C0311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1AC1A6A-F867-431C-97BF-F7E6B65193FC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846714EB-B550-4AEB-8F81-A19CAC251A63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6B66A-B7AF-437F-9956-E9B121D659C7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738-A015-49AA-BF6E-4B9C5EA99659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D47-C020-4FF0-B8F3-C89AC9F93C1F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0E62-19FD-4F0D-878F-833B5767946F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8676-A4AB-4277-8805-E4B89E6B9D97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062-27AD-40B2-9A66-7A231D278AC6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75-3870-40A7-A780-2B73048AC864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A23-1520-4464-9F11-D3B9883E6AC0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D279-701F-43A4-8693-B85D86710886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E499961-2E0F-4B7A-8B26-282FC5D9661E}" type="datetime1">
              <a:rPr lang="en-US" smtClean="0"/>
              <a:t>20-Jun-2022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Relationship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/>
          </a:bodyPr>
          <a:lstStyle/>
          <a:p>
            <a:r>
              <a:rPr lang="en-GB" dirty="0"/>
              <a:t>A “Company has many customers”</a:t>
            </a:r>
          </a:p>
          <a:p>
            <a:br>
              <a:rPr lang="en-GB" dirty="0"/>
            </a:br>
            <a:r>
              <a:rPr lang="en-GB" dirty="0"/>
              <a:t>In the Company model return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public function customers()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return $this-&gt;hasMany(Customer::class);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C5240-F79D-1764-27BD-2157243C93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“a Customer belongs to a Company”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 the Company model return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public function company()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return $this-&gt;belongsTo(Company::class);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Relationship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 lnSpcReduction="10000"/>
          </a:bodyPr>
          <a:lstStyle/>
          <a:p>
            <a:r>
              <a:rPr lang="en-GB" dirty="0"/>
              <a:t>Foreign Key.</a:t>
            </a:r>
          </a:p>
          <a:p>
            <a:r>
              <a:rPr lang="en-GB" dirty="0"/>
              <a:t>A FOREIGN KEY is a field (or collection of fields) in one table, that refers to the PRIMARY KEY in another table.</a:t>
            </a:r>
          </a:p>
          <a:p>
            <a:r>
              <a:rPr lang="en-GB" dirty="0"/>
              <a:t>In order to link the customer to a company the customer table needs to store the company id…</a:t>
            </a:r>
          </a:p>
          <a:p>
            <a:r>
              <a:rPr lang="en-GB" dirty="0">
                <a:latin typeface="Consolas" panose="020B0609020204030204" pitchFamily="49" charset="0"/>
              </a:rPr>
              <a:t>$table-&gt;integer('company_id’);</a:t>
            </a:r>
          </a:p>
          <a:p>
            <a:r>
              <a:rPr lang="en-GB" dirty="0"/>
              <a:t>Migration with a new option</a:t>
            </a:r>
          </a:p>
          <a:p>
            <a:r>
              <a:rPr lang="en-GB" dirty="0">
                <a:latin typeface="Consolas" panose="020B0609020204030204" pitchFamily="49" charset="0"/>
              </a:rPr>
              <a:t>php artisan migrate:fresh</a:t>
            </a:r>
          </a:p>
          <a:p>
            <a:r>
              <a:rPr lang="en-GB" dirty="0"/>
              <a:t>Input data with Tinker</a:t>
            </a:r>
          </a:p>
          <a:p>
            <a:r>
              <a:rPr lang="en-GB" dirty="0">
                <a:latin typeface="Consolas" panose="020B0609020204030204" pitchFamily="49" charset="0"/>
              </a:rPr>
              <a:t>$c = Company::create(['name'=&gt;'ABC Company', 'phone'=&gt;'123-123-1234']);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7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Relationship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 fontScale="92500" lnSpcReduction="20000"/>
          </a:bodyPr>
          <a:lstStyle/>
          <a:p>
            <a:r>
              <a:rPr lang="en-GB" dirty="0"/>
              <a:t>Data-Entry Form</a:t>
            </a:r>
          </a:p>
          <a:p>
            <a:r>
              <a:rPr lang="en-GB" dirty="0"/>
              <a:t>To draw an association with the customer to a company the customer table needs to store the company id…</a:t>
            </a:r>
          </a:p>
          <a:p>
            <a:r>
              <a:rPr lang="en-GB" dirty="0"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GB" dirty="0">
                <a:latin typeface="Consolas" panose="020B0609020204030204" pitchFamily="49" charset="0"/>
              </a:rPr>
              <a:t>  &lt;label for="company_id"&gt;Company&lt;/label&gt;</a:t>
            </a:r>
          </a:p>
          <a:p>
            <a:r>
              <a:rPr lang="en-GB" dirty="0">
                <a:latin typeface="Consolas" panose="020B0609020204030204" pitchFamily="49" charset="0"/>
              </a:rPr>
              <a:t>  &lt;select name="company_id" id="company_id" class="form-control"&gt;</a:t>
            </a:r>
          </a:p>
          <a:p>
            <a:r>
              <a:rPr lang="en-GB" dirty="0">
                <a:latin typeface="Consolas" panose="020B0609020204030204" pitchFamily="49" charset="0"/>
              </a:rPr>
              <a:t>    @foreach ($companies as $company)</a:t>
            </a:r>
          </a:p>
          <a:p>
            <a:r>
              <a:rPr lang="en-GB" dirty="0">
                <a:latin typeface="Consolas" panose="020B0609020204030204" pitchFamily="49" charset="0"/>
              </a:rPr>
              <a:t>      &lt;option value=" {{$company-&gt;id}} "&gt; {{$company-&gt;name}} &lt;/option&gt;</a:t>
            </a:r>
          </a:p>
          <a:p>
            <a:r>
              <a:rPr lang="en-GB" dirty="0">
                <a:latin typeface="Consolas" panose="020B0609020204030204" pitchFamily="49" charset="0"/>
              </a:rPr>
              <a:t>    @endforeach</a:t>
            </a:r>
          </a:p>
          <a:p>
            <a:r>
              <a:rPr lang="en-GB" dirty="0">
                <a:latin typeface="Consolas" panose="020B0609020204030204" pitchFamily="49" charset="0"/>
              </a:rPr>
              <a:t>  &lt;/select&gt;</a:t>
            </a:r>
          </a:p>
          <a:p>
            <a:r>
              <a:rPr lang="en-GB" dirty="0">
                <a:latin typeface="Consolas" panose="020B0609020204030204" pitchFamily="49" charset="0"/>
              </a:rPr>
              <a:t>&lt;/div&gt;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7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Relationship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/>
          </a:bodyPr>
          <a:lstStyle/>
          <a:p>
            <a:r>
              <a:rPr lang="en-GB" dirty="0"/>
              <a:t>Data-Entry Form</a:t>
            </a:r>
          </a:p>
          <a:p>
            <a:r>
              <a:rPr lang="en-GB" dirty="0"/>
              <a:t>We need to edit our control file with the necessary changes …</a:t>
            </a:r>
          </a:p>
          <a:p>
            <a:r>
              <a:rPr lang="en-GB" dirty="0">
                <a:latin typeface="Consolas" panose="020B0609020204030204" pitchFamily="49" charset="0"/>
              </a:rPr>
              <a:t>$companies = Company::all();</a:t>
            </a:r>
          </a:p>
          <a:p>
            <a:r>
              <a:rPr lang="en-GB" dirty="0"/>
              <a:t>pass that value into the return statement</a:t>
            </a:r>
          </a:p>
          <a:p>
            <a:r>
              <a:rPr lang="en-GB" dirty="0">
                <a:latin typeface="Consolas" panose="020B0609020204030204" pitchFamily="49" charset="0"/>
              </a:rPr>
              <a:t>return view(‘index.customers', compact('activeCustomers', 'inactiveCustomers', 'companies'));</a:t>
            </a:r>
          </a:p>
          <a:p>
            <a:r>
              <a:rPr lang="en-GB" dirty="0"/>
              <a:t>Validation </a:t>
            </a:r>
          </a:p>
          <a:p>
            <a:r>
              <a:rPr lang="en-GB" dirty="0">
                <a:latin typeface="Consolas" panose="020B0609020204030204" pitchFamily="49" charset="0"/>
              </a:rPr>
              <a:t>'company_id'=&gt; 'required’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5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Tinkering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/>
          </a:bodyPr>
          <a:lstStyle/>
          <a:p>
            <a:r>
              <a:rPr lang="en-GB" dirty="0"/>
              <a:t>Use tinker to see the relationship at work</a:t>
            </a:r>
          </a:p>
          <a:p>
            <a:r>
              <a:rPr lang="en-GB" dirty="0">
                <a:latin typeface="Consolas" panose="020B0609020204030204" pitchFamily="49" charset="0"/>
              </a:rPr>
              <a:t>$company = Company::first();</a:t>
            </a:r>
          </a:p>
          <a:p>
            <a:r>
              <a:rPr lang="en-GB" dirty="0">
                <a:latin typeface="Consolas" panose="020B0609020204030204" pitchFamily="49" charset="0"/>
              </a:rPr>
              <a:t>$company-&gt;customers	</a:t>
            </a:r>
          </a:p>
          <a:p>
            <a:r>
              <a:rPr lang="en-GB" dirty="0">
                <a:latin typeface="Consolas" panose="020B0609020204030204" pitchFamily="49" charset="0"/>
              </a:rPr>
              <a:t>$customer=Customer::first();	</a:t>
            </a:r>
          </a:p>
          <a:p>
            <a:r>
              <a:rPr lang="en-GB" dirty="0">
                <a:latin typeface="Consolas" panose="020B0609020204030204" pitchFamily="49" charset="0"/>
              </a:rPr>
              <a:t>$customer-&gt;company</a:t>
            </a:r>
          </a:p>
        </p:txBody>
      </p:sp>
    </p:spTree>
    <p:extLst>
      <p:ext uri="{BB962C8B-B14F-4D97-AF65-F5344CB8AC3E}">
        <p14:creationId xmlns:p14="http://schemas.microsoft.com/office/powerpoint/2010/main" val="207258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Relationship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/>
          </a:bodyPr>
          <a:lstStyle/>
          <a:p>
            <a:r>
              <a:rPr lang="en-GB" dirty="0"/>
              <a:t>Edit the View file to reflect the changes made</a:t>
            </a:r>
          </a:p>
          <a:p>
            <a:r>
              <a:rPr lang="en-GB" dirty="0">
                <a:latin typeface="Consolas" panose="020B0609020204030204" pitchFamily="49" charset="0"/>
              </a:rPr>
              <a:t>@foreach ($activeCustomers as $activeCustomer)</a:t>
            </a:r>
          </a:p>
          <a:p>
            <a:r>
              <a:rPr lang="en-GB" dirty="0">
                <a:latin typeface="Consolas" panose="020B0609020204030204" pitchFamily="49" charset="0"/>
              </a:rPr>
              <a:t>  &lt;li&gt; {{$activeCustomer-&gt;name}} &lt;span class="text-muted"&gt;({{$activeCustomer-&gt;company-&gt;name}})&lt;/span&gt; &lt;/li&gt;    </a:t>
            </a:r>
          </a:p>
          <a:p>
            <a:r>
              <a:rPr lang="en-GB" dirty="0">
                <a:latin typeface="Consolas" panose="020B0609020204030204" pitchFamily="49" charset="0"/>
              </a:rPr>
              <a:t>@endforeach</a:t>
            </a:r>
          </a:p>
          <a:p>
            <a:r>
              <a:rPr lang="en-GB" dirty="0">
                <a:latin typeface="Consolas" panose="020B0609020204030204" pitchFamily="49" charset="0"/>
              </a:rPr>
              <a:t>@foreach ($inactiveCustomers as $inactiveCustomer)</a:t>
            </a:r>
          </a:p>
          <a:p>
            <a:r>
              <a:rPr lang="en-GB" dirty="0">
                <a:latin typeface="Consolas" panose="020B0609020204030204" pitchFamily="49" charset="0"/>
              </a:rPr>
              <a:t>   &lt;li&gt; {{$inactiveCustomer-&gt;name}} &lt;span class="text-muted"&gt;({{$inactiveCustomer-&gt;comapany-&gt;name}})&lt;/span&gt; &lt;/li&gt;    </a:t>
            </a:r>
          </a:p>
          <a:p>
            <a:r>
              <a:rPr lang="en-GB" dirty="0">
                <a:latin typeface="Consolas" panose="020B0609020204030204" pitchFamily="49" charset="0"/>
              </a:rPr>
              <a:t>@endforeach</a:t>
            </a:r>
          </a:p>
        </p:txBody>
      </p:sp>
    </p:spTree>
    <p:extLst>
      <p:ext uri="{BB962C8B-B14F-4D97-AF65-F5344CB8AC3E}">
        <p14:creationId xmlns:p14="http://schemas.microsoft.com/office/powerpoint/2010/main" val="41572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Wrap-up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We got to know …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Eloquent Scope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Mass Assignment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Relations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One to many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Questions.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0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Last Session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Data-Entry Form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Data Validation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CSRF – Security 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“old” function 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Eloquent Where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“compact” function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we covered in the last session</a:t>
            </a:r>
          </a:p>
        </p:txBody>
      </p:sp>
    </p:spTree>
    <p:extLst>
      <p:ext uri="{BB962C8B-B14F-4D97-AF65-F5344CB8AC3E}">
        <p14:creationId xmlns:p14="http://schemas.microsoft.com/office/powerpoint/2010/main" val="390487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Topics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7328994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Today’s learning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Eloquent Scope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Mass Assignment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Relations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One to many 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endParaRPr lang="en-GB" dirty="0"/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When we complete today’s session, you will learn to …</a:t>
            </a:r>
          </a:p>
        </p:txBody>
      </p:sp>
    </p:spTree>
    <p:extLst>
      <p:ext uri="{BB962C8B-B14F-4D97-AF65-F5344CB8AC3E}">
        <p14:creationId xmlns:p14="http://schemas.microsoft.com/office/powerpoint/2010/main" val="160268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Scope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Eloquent is able to handle many different database drivers behind the scenes.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Eloquent Scopes offer a way of extracting a part of a query from your controller and into your model to simplify your queries and keep them cleaner.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Which queries qualify to be scoped?</a:t>
            </a:r>
            <a:br>
              <a:rPr lang="en-GB" sz="1600" dirty="0"/>
            </a:br>
            <a:r>
              <a:rPr lang="en-GB" sz="1600" dirty="0"/>
              <a:t>If you find yourself repeatedly writing eloquent queries with the same logic then query scopes is the way to go.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Model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400" dirty="0"/>
              <a:t>We have got introduced to the concept of “Model”.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400" dirty="0"/>
              <a:t>The Customer model extends the Model.</a:t>
            </a:r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Scope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Creating new scopes for our “complete” and “incomplete” filters.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Scope creation follows a convention – it always starts with scope and then the name of the scope as follows: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 dirty="0">
                <a:latin typeface="Consolas" panose="020B0609020204030204" pitchFamily="49" charset="0"/>
              </a:rPr>
              <a:t>public function scopeActive($query)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 dirty="0">
                <a:latin typeface="Consolas" panose="020B0609020204030204" pitchFamily="49" charset="0"/>
              </a:rPr>
              <a:t>        return $query-&gt;where( 'active', 1 );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 dirty="0">
                <a:latin typeface="Consolas" panose="020B0609020204030204" pitchFamily="49" charset="0"/>
              </a:rPr>
              <a:t>    }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This scope can be used in the place of our query by referencing the name of the newly created scope.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 dirty="0">
                <a:latin typeface="Consolas" panose="020B0609020204030204" pitchFamily="49" charset="0"/>
              </a:rPr>
              <a:t>$activeCustomers = Customer::active()-&gt;get();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9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Assignment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GB" dirty="0"/>
              <a:t>Reorganising and Cleaning Code.</a:t>
            </a:r>
          </a:p>
          <a:p>
            <a:r>
              <a:rPr lang="en-GB" dirty="0"/>
              <a:t>All the validated data in the Controller is held in a variable called “$data” which we aren’t using.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Customer::create($data);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4EA8F-E334-6A5E-B433-1D0EC6CA13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Enabling Mass-assignment</a:t>
            </a:r>
          </a:p>
          <a:p>
            <a:pPr lvl="1"/>
            <a:r>
              <a:rPr lang="en-GB" dirty="0"/>
              <a:t>There are two approaches to enabling mass assignment –</a:t>
            </a:r>
          </a:p>
          <a:p>
            <a:pPr lvl="1"/>
            <a:r>
              <a:rPr lang="en-GB" dirty="0"/>
              <a:t>We can specify (whitelist) which columns </a:t>
            </a:r>
            <a:r>
              <a:rPr lang="en-GB" b="1" dirty="0"/>
              <a:t>can be</a:t>
            </a:r>
            <a:r>
              <a:rPr lang="en-GB" dirty="0"/>
              <a:t> mass assigned.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protected $fillable ['name', 'email', 'active']; </a:t>
            </a:r>
          </a:p>
          <a:p>
            <a:pPr lvl="1"/>
            <a:r>
              <a:rPr lang="en-GB" dirty="0"/>
              <a:t>The next one is by adding </a:t>
            </a:r>
            <a:r>
              <a:rPr lang="en-GB" b="1" dirty="0"/>
              <a:t>$guarded</a:t>
            </a:r>
            <a:r>
              <a:rPr lang="en-GB" dirty="0"/>
              <a:t> property in model class: … </a:t>
            </a:r>
          </a:p>
          <a:p>
            <a:pPr lvl="2">
              <a:lnSpc>
                <a:spcPct val="110000"/>
              </a:lnSpc>
            </a:pPr>
            <a:r>
              <a:rPr lang="en-GB" dirty="0">
                <a:latin typeface="Consolas" panose="020B0609020204030204" pitchFamily="49" charset="0"/>
              </a:rPr>
              <a:t>protected $guarded = [];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Relationship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Eloquent Relation – One to Many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Eloquent “hasMany” Relationship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Eloquent “belongsTo” Relationship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E4F2EB-CDBF-10B9-C9B9-10163A0F9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7365294" y="2079389"/>
            <a:ext cx="3222449" cy="3215159"/>
          </a:xfrm>
        </p:spPr>
      </p:pic>
    </p:spTree>
    <p:extLst>
      <p:ext uri="{BB962C8B-B14F-4D97-AF65-F5344CB8AC3E}">
        <p14:creationId xmlns:p14="http://schemas.microsoft.com/office/powerpoint/2010/main" val="421646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Relationship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/>
          </a:bodyPr>
          <a:lstStyle/>
          <a:p>
            <a:pPr marL="0" indent="0">
              <a:buNone/>
            </a:pPr>
            <a:r>
              <a:rPr lang="en-GB" dirty="0"/>
              <a:t>Towards understanding One to Many relation let us associate our Customers with a Company.</a:t>
            </a:r>
          </a:p>
          <a:p>
            <a:pPr marL="0" indent="0">
              <a:buNone/>
            </a:pPr>
            <a:r>
              <a:rPr lang="en-GB" dirty="0"/>
              <a:t>A new Model and migration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GB" sz="1600" dirty="0">
                <a:latin typeface="Consolas" panose="020B0609020204030204" pitchFamily="49" charset="0"/>
              </a:rPr>
              <a:t>php artisan make:model Company -m</a:t>
            </a:r>
          </a:p>
          <a:p>
            <a:pPr marL="0" indent="0">
              <a:buNone/>
            </a:pPr>
            <a:r>
              <a:rPr lang="en-GB" dirty="0"/>
              <a:t>Companies migration file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GB" sz="1600" dirty="0">
                <a:latin typeface="Consolas" panose="020B0609020204030204" pitchFamily="49" charset="0"/>
              </a:rPr>
              <a:t>$table-&gt;string(‘name’);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GB" sz="1600" dirty="0">
                <a:latin typeface="Consolas" panose="020B0609020204030204" pitchFamily="49" charset="0"/>
              </a:rPr>
              <a:t>$table-&gt;string(‘phone’);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GB" sz="2000" dirty="0"/>
              <a:t>Mass assignment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GB" sz="1600" dirty="0">
                <a:latin typeface="Consolas" panose="020B0609020204030204" pitchFamily="49" charset="0"/>
              </a:rPr>
              <a:t>protected $guarded = [];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08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1433</TotalTime>
  <Words>920</Words>
  <Application>Microsoft Office PowerPoint</Application>
  <PresentationFormat>Widescreen</PresentationFormat>
  <Paragraphs>168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Consolas</vt:lpstr>
      <vt:lpstr>Wingdings</vt:lpstr>
      <vt:lpstr>RetrospectVTI</vt:lpstr>
      <vt:lpstr>Laravel</vt:lpstr>
      <vt:lpstr>Last Session</vt:lpstr>
      <vt:lpstr>Session Topics</vt:lpstr>
      <vt:lpstr>Today’s learning</vt:lpstr>
      <vt:lpstr>Eloquent Scope</vt:lpstr>
      <vt:lpstr>Eloquent Scope</vt:lpstr>
      <vt:lpstr>Mass Assignment</vt:lpstr>
      <vt:lpstr>One to Many Relationship</vt:lpstr>
      <vt:lpstr>One to Many Relationship</vt:lpstr>
      <vt:lpstr>One to Many Relationship</vt:lpstr>
      <vt:lpstr>One to Many Relationship</vt:lpstr>
      <vt:lpstr>One to Many Relationship</vt:lpstr>
      <vt:lpstr>One to Many Relationship</vt:lpstr>
      <vt:lpstr>Tinkering</vt:lpstr>
      <vt:lpstr>One to Many Relationship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76</cp:revision>
  <dcterms:created xsi:type="dcterms:W3CDTF">2022-06-09T00:16:26Z</dcterms:created>
  <dcterms:modified xsi:type="dcterms:W3CDTF">2022-06-20T05:05:29Z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