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29"/>
  </p:notesMasterIdLst>
  <p:handoutMasterIdLst>
    <p:handoutMasterId r:id="rId30"/>
  </p:handoutMasterIdLst>
  <p:sldIdLst>
    <p:sldId id="256" r:id="rId5"/>
    <p:sldId id="362" r:id="rId6"/>
    <p:sldId id="298" r:id="rId7"/>
    <p:sldId id="364" r:id="rId8"/>
    <p:sldId id="346" r:id="rId9"/>
    <p:sldId id="365"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25"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362"/>
            <p14:sldId id="298"/>
            <p14:sldId id="364"/>
            <p14:sldId id="346"/>
            <p14:sldId id="365"/>
            <p14:sldId id="367"/>
            <p14:sldId id="368"/>
            <p14:sldId id="369"/>
            <p14:sldId id="370"/>
            <p14:sldId id="371"/>
            <p14:sldId id="372"/>
            <p14:sldId id="373"/>
            <p14:sldId id="374"/>
            <p14:sldId id="375"/>
            <p14:sldId id="376"/>
            <p14:sldId id="377"/>
            <p14:sldId id="378"/>
            <p14:sldId id="379"/>
            <p14:sldId id="380"/>
            <p14:sldId id="381"/>
            <p14:sldId id="382"/>
            <p14:sldId id="325"/>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9" autoAdjust="0"/>
  </p:normalViewPr>
  <p:slideViewPr>
    <p:cSldViewPr snapToGrid="0" showGuides="1">
      <p:cViewPr varScale="1">
        <p:scale>
          <a:sx n="88" d="100"/>
          <a:sy n="88" d="100"/>
        </p:scale>
        <p:origin x="374"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pPr marL="339725" indent="-339725">
            <a:lnSpc>
              <a:spcPct val="100000"/>
            </a:lnSpc>
          </a:pPr>
          <a:r>
            <a:rPr lang="en-US" dirty="0">
              <a:solidFill>
                <a:schemeClr val="accent1">
                  <a:lumMod val="50000"/>
                </a:schemeClr>
              </a:solidFill>
            </a:rPr>
            <a:t>1.</a:t>
          </a:r>
          <a:r>
            <a:rPr lang="en-US" dirty="0"/>
            <a:t> </a:t>
          </a:r>
          <a:r>
            <a:rPr lang="en-US" dirty="0">
              <a:solidFill>
                <a:schemeClr val="tx1">
                  <a:alpha val="60000"/>
                </a:schemeClr>
              </a:solidFill>
            </a:rPr>
            <a:t>Resource Controllers</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custT="1"/>
      <dgm:spPr/>
      <dgm:t>
        <a:bodyPr/>
        <a:lstStyle/>
        <a:p>
          <a:pPr marL="339725" indent="-320040">
            <a:lnSpc>
              <a:spcPct val="100000"/>
            </a:lnSpc>
            <a:spcAft>
              <a:spcPts val="1000"/>
            </a:spcAft>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Refactors</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2"/>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2"/>
      <dgm:spPr>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2" custLinFactNeighborX="-2848">
        <dgm:presLayoutVars>
          <dgm:chMax val="0"/>
          <dgm:chPref val="0"/>
        </dgm:presLayoutVars>
      </dgm:prSet>
      <dgm:spPr/>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2"/>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2"/>
      <dgm:spPr>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2" custLinFactNeighborX="-2848">
        <dgm:presLayoutVars>
          <dgm:chMax val="0"/>
          <dgm:chPref val="0"/>
        </dgm:presLayoutVars>
      </dgm:prSet>
      <dgm:spPr/>
    </dgm:pt>
  </dgm:ptLst>
  <dgm:cxnLst>
    <dgm:cxn modelId="{D28FE450-D56C-43DC-901C-B2275D62B369}" type="presOf" srcId="{2EE95FC5-CD6B-4A50-9262-DC414E16C3EA}" destId="{1002F504-21FD-4710-AB54-6DD4AE8B1DEB}"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3CC82EFE-ECBC-4EF1-9AD1-94F2F4D0F7F0}" type="presOf" srcId="{F05611F0-8256-4954-B6CB-ED6B4F2DD397}" destId="{1A91019B-6FF6-4E88-A622-AA77E19BE965}" srcOrd="0" destOrd="0" presId="urn:microsoft.com/office/officeart/2018/2/layout/IconVerticalSolidList"/>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609064"/>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340138" y="862060"/>
          <a:ext cx="618434" cy="618434"/>
        </a:xfrm>
        <a:prstGeom prst="rect">
          <a:avLst/>
        </a:prstGeom>
        <a:blipFill dpi="0" rotWithShape="1">
          <a:blip xmlns:r="http://schemas.openxmlformats.org/officeDocument/2006/relationships" r:embed="rId1">
            <a:alphaModFix amt="5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1194593" y="609064"/>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39725" algn="l" defTabSz="1111250">
            <a:lnSpc>
              <a:spcPct val="100000"/>
            </a:lnSpc>
            <a:spcBef>
              <a:spcPct val="0"/>
            </a:spcBef>
            <a:spcAft>
              <a:spcPct val="35000"/>
            </a:spcAft>
            <a:buNone/>
          </a:pPr>
          <a:r>
            <a:rPr lang="en-US" sz="2500" kern="1200" dirty="0">
              <a:solidFill>
                <a:schemeClr val="accent1">
                  <a:lumMod val="50000"/>
                </a:schemeClr>
              </a:solidFill>
            </a:rPr>
            <a:t>1.</a:t>
          </a:r>
          <a:r>
            <a:rPr lang="en-US" sz="2500" kern="1200" dirty="0"/>
            <a:t> </a:t>
          </a:r>
          <a:r>
            <a:rPr lang="en-US" sz="2500" kern="1200" dirty="0">
              <a:solidFill>
                <a:schemeClr val="tx1">
                  <a:alpha val="60000"/>
                </a:schemeClr>
              </a:solidFill>
            </a:rPr>
            <a:t>Resource Controllers</a:t>
          </a:r>
        </a:p>
      </dsp:txBody>
      <dsp:txXfrm>
        <a:off x="1194593" y="609064"/>
        <a:ext cx="3655874" cy="1124426"/>
      </dsp:txXfrm>
    </dsp:sp>
    <dsp:sp modelId="{CD05AFB1-E184-456B-B0D2-9C36C4272D02}">
      <dsp:nvSpPr>
        <dsp:cNvPr id="0" name=""/>
        <dsp:cNvSpPr/>
      </dsp:nvSpPr>
      <dsp:spPr>
        <a:xfrm>
          <a:off x="0" y="2014597"/>
          <a:ext cx="4954587" cy="1124426"/>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340138" y="2267593"/>
          <a:ext cx="618434" cy="618434"/>
        </a:xfrm>
        <a:prstGeom prst="rect">
          <a:avLst/>
        </a:prstGeom>
        <a:blipFill dpi="0" rotWithShape="1">
          <a:blip xmlns:r="http://schemas.openxmlformats.org/officeDocument/2006/relationships"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1194593" y="2014597"/>
          <a:ext cx="3655874" cy="1124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02" tIns="119002" rIns="119002" bIns="119002" numCol="1" spcCol="1270" anchor="ctr" anchorCtr="0">
          <a:noAutofit/>
        </a:bodyPr>
        <a:lstStyle/>
        <a:p>
          <a:pPr marL="339725" lvl="0" indent="-320040" algn="l" defTabSz="1111250">
            <a:lnSpc>
              <a:spcPct val="100000"/>
            </a:lnSpc>
            <a:spcBef>
              <a:spcPct val="0"/>
            </a:spcBef>
            <a:spcAft>
              <a:spcPts val="1000"/>
            </a:spcAft>
            <a:buNone/>
          </a:pPr>
          <a:r>
            <a:rPr lang="en-US" sz="2500" kern="1200" dirty="0">
              <a:solidFill>
                <a:schemeClr val="accent1">
                  <a:lumMod val="50000"/>
                </a:schemeClr>
              </a:solidFill>
            </a:rPr>
            <a:t>2.</a:t>
          </a:r>
          <a:r>
            <a:rPr lang="en-US" sz="2500" kern="1200" dirty="0"/>
            <a:t> </a:t>
          </a:r>
          <a:r>
            <a:rPr lang="en-US" sz="2500" kern="1200" dirty="0">
              <a:solidFill>
                <a:srgbClr val="000000">
                  <a:alpha val="60000"/>
                </a:srgbClr>
              </a:solidFill>
              <a:latin typeface="Calibri" panose="020F0502020204030204"/>
              <a:ea typeface="+mn-ea"/>
              <a:cs typeface="+mn-cs"/>
            </a:rPr>
            <a:t>Refactors</a:t>
          </a:r>
        </a:p>
      </dsp:txBody>
      <dsp:txXfrm>
        <a:off x="1194593" y="2014597"/>
        <a:ext cx="3655874" cy="11244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22-Jun-2022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22-Jun-2022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240691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24</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22-Jun-2022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LARAVEL TRAINING</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22-Jun-2022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22-Jun-2022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22-Jun-2022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LARAVEL TRAINING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22-Jun-2022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22-Jun-2022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22-Jun-2022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22-Jun-2022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LARAVEL TRAINING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22-Jun-2022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22-Jun-2022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LARAVEL TRAINING</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22-Jun-2022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LARAVEL TRAINING</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22-Jun-2022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22-Jun-2022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a:t>LARAVEL TRAINING</a:t>
            </a:r>
            <a:endParaRPr lang="en-US" dirty="0"/>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40" r:id="rId3"/>
    <p:sldLayoutId id="2147483741" r:id="rId4"/>
    <p:sldLayoutId id="2147483735" r:id="rId5"/>
    <p:sldLayoutId id="2147483738" r:id="rId6"/>
    <p:sldLayoutId id="2147483730" r:id="rId7"/>
    <p:sldLayoutId id="2147483731" r:id="rId8"/>
    <p:sldLayoutId id="2147483732" r:id="rId9"/>
    <p:sldLayoutId id="2147483736" r:id="rId10"/>
    <p:sldLayoutId id="2147483737" r:id="rId11"/>
    <p:sldLayoutId id="2147483733" r:id="rId12"/>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a:t>Trainer: Edward</a:t>
            </a:r>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The update method...</a:t>
            </a:r>
          </a:p>
          <a:p>
            <a:r>
              <a:rPr lang="en-GB" dirty="0"/>
              <a:t>First thing first – data needs to be validated … </a:t>
            </a:r>
          </a:p>
          <a:p>
            <a:pPr lvl="1"/>
            <a:r>
              <a:rPr lang="en-GB" dirty="0">
                <a:latin typeface="Consolas" panose="020B0609020204030204" pitchFamily="49" charset="0"/>
              </a:rPr>
              <a:t>public function update(Customer $customer)</a:t>
            </a:r>
          </a:p>
          <a:p>
            <a:pPr lvl="1"/>
            <a:r>
              <a:rPr lang="en-GB" dirty="0">
                <a:latin typeface="Consolas" panose="020B0609020204030204" pitchFamily="49" charset="0"/>
              </a:rPr>
              <a:t>    {</a:t>
            </a:r>
          </a:p>
          <a:p>
            <a:pPr lvl="1"/>
            <a:r>
              <a:rPr lang="en-GB" dirty="0">
                <a:latin typeface="Consolas" panose="020B0609020204030204" pitchFamily="49" charset="0"/>
              </a:rPr>
              <a:t>        $data = request()-&gt;validate([</a:t>
            </a:r>
          </a:p>
          <a:p>
            <a:pPr lvl="1"/>
            <a:r>
              <a:rPr lang="en-GB" dirty="0">
                <a:latin typeface="Consolas" panose="020B0609020204030204" pitchFamily="49" charset="0"/>
              </a:rPr>
              <a:t>            'name'=&gt;'required|min:3',</a:t>
            </a:r>
          </a:p>
          <a:p>
            <a:pPr lvl="1"/>
            <a:r>
              <a:rPr lang="en-GB" dirty="0">
                <a:latin typeface="Consolas" panose="020B0609020204030204" pitchFamily="49" charset="0"/>
              </a:rPr>
              <a:t>            'email'=&gt;'</a:t>
            </a:r>
            <a:r>
              <a:rPr lang="en-GB" dirty="0" err="1">
                <a:latin typeface="Consolas" panose="020B0609020204030204" pitchFamily="49" charset="0"/>
              </a:rPr>
              <a:t>required|email</a:t>
            </a:r>
            <a:r>
              <a:rPr lang="en-GB" dirty="0">
                <a:latin typeface="Consolas" panose="020B0609020204030204" pitchFamily="49" charset="0"/>
              </a:rPr>
              <a:t>'</a:t>
            </a:r>
          </a:p>
          <a:p>
            <a:pPr lvl="1"/>
            <a:r>
              <a:rPr lang="en-GB" dirty="0">
                <a:latin typeface="Consolas" panose="020B0609020204030204" pitchFamily="49" charset="0"/>
              </a:rPr>
              <a:t>        ]);</a:t>
            </a:r>
          </a:p>
          <a:p>
            <a:pPr lvl="1"/>
            <a:r>
              <a:rPr lang="en-GB" dirty="0">
                <a:latin typeface="Consolas" panose="020B0609020204030204" pitchFamily="49" charset="0"/>
              </a:rPr>
              <a:t>        $customer-&gt;update($data);</a:t>
            </a:r>
          </a:p>
          <a:p>
            <a:pPr lvl="1"/>
            <a:r>
              <a:rPr lang="en-GB" dirty="0">
                <a:latin typeface="Consolas" panose="020B0609020204030204" pitchFamily="49" charset="0"/>
              </a:rPr>
              <a:t>	return redirect('customers/' . $customer-&gt;id);</a:t>
            </a:r>
          </a:p>
          <a:p>
            <a:pPr lvl="1"/>
            <a:r>
              <a:rPr lang="en-GB" dirty="0">
                <a:latin typeface="Consolas" panose="020B0609020204030204" pitchFamily="49" charset="0"/>
              </a:rPr>
              <a:t>    }</a:t>
            </a:r>
          </a:p>
        </p:txBody>
      </p:sp>
    </p:spTree>
    <p:extLst>
      <p:ext uri="{BB962C8B-B14F-4D97-AF65-F5344CB8AC3E}">
        <p14:creationId xmlns:p14="http://schemas.microsoft.com/office/powerpoint/2010/main" val="174830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The create command fails as because of the common Form</a:t>
            </a:r>
          </a:p>
          <a:p>
            <a:r>
              <a:rPr lang="en-GB" dirty="0"/>
              <a:t>The Issue</a:t>
            </a:r>
          </a:p>
          <a:p>
            <a:pPr lvl="1"/>
            <a:r>
              <a:rPr lang="en-GB" dirty="0"/>
              <a:t>We were unable to open create new customer form because the form expects a customer…</a:t>
            </a:r>
          </a:p>
          <a:p>
            <a:pPr lvl="1"/>
            <a:r>
              <a:rPr lang="en-GB" dirty="0"/>
              <a:t>How could we have “old” value (session value) and the customer data of the current id in the value so that we can continue to use the common form for creating or editing records –</a:t>
            </a:r>
          </a:p>
          <a:p>
            <a:r>
              <a:rPr lang="en-GB" dirty="0"/>
              <a:t>A Solution</a:t>
            </a:r>
          </a:p>
          <a:p>
            <a:pPr lvl="1"/>
            <a:r>
              <a:rPr lang="en-GB" dirty="0"/>
              <a:t>Have a new “empty” model created in the Controller… and add the variable to the compact function… </a:t>
            </a:r>
          </a:p>
        </p:txBody>
      </p:sp>
    </p:spTree>
    <p:extLst>
      <p:ext uri="{BB962C8B-B14F-4D97-AF65-F5344CB8AC3E}">
        <p14:creationId xmlns:p14="http://schemas.microsoft.com/office/powerpoint/2010/main" val="1936813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We have our attributes status and company to be worked upon.</a:t>
            </a:r>
          </a:p>
          <a:p>
            <a:r>
              <a:rPr lang="en-GB" dirty="0"/>
              <a:t>Status Attribute</a:t>
            </a:r>
          </a:p>
          <a:p>
            <a:pPr lvl="1"/>
            <a:r>
              <a:rPr lang="en-GB" dirty="0"/>
              <a:t>Add the active column to the validate array.</a:t>
            </a:r>
          </a:p>
          <a:p>
            <a:pPr lvl="1"/>
            <a:r>
              <a:rPr lang="en-GB" dirty="0"/>
              <a:t>$data = request()-&gt;validate([           'name'=&gt;'required|min:3',       'email'=&gt;'</a:t>
            </a:r>
            <a:r>
              <a:rPr lang="en-GB" dirty="0" err="1"/>
              <a:t>required|email</a:t>
            </a:r>
            <a:r>
              <a:rPr lang="en-GB" dirty="0"/>
              <a:t>',            'active'=&gt;'required'</a:t>
            </a:r>
          </a:p>
          <a:p>
            <a:pPr lvl="1"/>
            <a:r>
              <a:rPr lang="en-GB" dirty="0"/>
              <a:t>        ]);</a:t>
            </a:r>
          </a:p>
          <a:p>
            <a:pPr marL="201168" lvl="1" indent="0">
              <a:buNone/>
            </a:pPr>
            <a:r>
              <a:rPr lang="en-GB" dirty="0"/>
              <a:t>This will work in saving the data, but the edit form fails to show this… how do solve this?</a:t>
            </a:r>
          </a:p>
          <a:p>
            <a:pPr marL="384048" lvl="2" indent="0">
              <a:buNone/>
            </a:pPr>
            <a:r>
              <a:rPr lang="en-GB" dirty="0"/>
              <a:t> </a:t>
            </a:r>
            <a:r>
              <a:rPr lang="en-GB" dirty="0">
                <a:latin typeface="Consolas" panose="020B0609020204030204" pitchFamily="49" charset="0"/>
              </a:rPr>
              <a:t>&lt;select name="active" id="active" class="form-control"&gt;</a:t>
            </a:r>
          </a:p>
          <a:p>
            <a:pPr marL="384048" lvl="2" indent="0">
              <a:buNone/>
            </a:pPr>
            <a:r>
              <a:rPr lang="en-GB" dirty="0">
                <a:latin typeface="Consolas" panose="020B0609020204030204" pitchFamily="49" charset="0"/>
              </a:rPr>
              <a:t>        &lt;option value="" disabled&gt;Select Customer Status&lt;/option&gt;</a:t>
            </a:r>
          </a:p>
          <a:p>
            <a:pPr marL="384048" lvl="2" indent="0">
              <a:buNone/>
            </a:pPr>
            <a:r>
              <a:rPr lang="en-GB" dirty="0">
                <a:latin typeface="Consolas" panose="020B0609020204030204" pitchFamily="49" charset="0"/>
              </a:rPr>
              <a:t>        &lt;option value="1" {{ $customer-&gt;active == 'Active' ? 'selected' : '' }}&gt;Active&lt;/option&gt;</a:t>
            </a:r>
          </a:p>
          <a:p>
            <a:pPr marL="384048" lvl="2" indent="0">
              <a:buNone/>
            </a:pPr>
            <a:r>
              <a:rPr lang="en-GB" dirty="0">
                <a:latin typeface="Consolas" panose="020B0609020204030204" pitchFamily="49" charset="0"/>
              </a:rPr>
              <a:t>        &lt;option value="0" {{ $customer-&gt;active == 'Inactive' ? 'selected' : '' }}&gt;Inactive&lt;/option&gt;</a:t>
            </a:r>
          </a:p>
          <a:p>
            <a:pPr marL="384048" lvl="2" indent="0">
              <a:buNone/>
            </a:pPr>
            <a:r>
              <a:rPr lang="en-GB" dirty="0">
                <a:latin typeface="Consolas" panose="020B0609020204030204" pitchFamily="49" charset="0"/>
              </a:rPr>
              <a:t>    &lt;/select&gt;</a:t>
            </a:r>
          </a:p>
        </p:txBody>
      </p:sp>
    </p:spTree>
    <p:extLst>
      <p:ext uri="{BB962C8B-B14F-4D97-AF65-F5344CB8AC3E}">
        <p14:creationId xmlns:p14="http://schemas.microsoft.com/office/powerpoint/2010/main" val="8236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Though we have solved our status attribute this breaks the “create new customer” again .</a:t>
            </a:r>
          </a:p>
          <a:p>
            <a:r>
              <a:rPr lang="en-GB" dirty="0"/>
              <a:t>We are passing an empty model into the view; which means active is equal to null which is not one of the values from our “array” list.</a:t>
            </a:r>
          </a:p>
          <a:p>
            <a:r>
              <a:rPr lang="en-GB" dirty="0"/>
              <a:t>We can add attributes to our customer model that will set defaults for the model.</a:t>
            </a:r>
          </a:p>
          <a:p>
            <a:pPr lvl="1"/>
            <a:r>
              <a:rPr lang="en-GB" dirty="0">
                <a:latin typeface="Consolas" panose="020B0609020204030204" pitchFamily="49" charset="0"/>
              </a:rPr>
              <a:t>protected $attributes = [</a:t>
            </a:r>
          </a:p>
          <a:p>
            <a:pPr lvl="1"/>
            <a:r>
              <a:rPr lang="en-GB" dirty="0">
                <a:latin typeface="Consolas" panose="020B0609020204030204" pitchFamily="49" charset="0"/>
              </a:rPr>
              <a:t>        'active' =&gt; 1</a:t>
            </a:r>
          </a:p>
          <a:p>
            <a:pPr lvl="1"/>
            <a:r>
              <a:rPr lang="en-GB" dirty="0">
                <a:latin typeface="Consolas" panose="020B0609020204030204" pitchFamily="49" charset="0"/>
              </a:rPr>
              <a:t>    ];</a:t>
            </a:r>
          </a:p>
          <a:p>
            <a:r>
              <a:rPr lang="en-GB" dirty="0"/>
              <a:t>The last thing that remains to be solved is choosing company …</a:t>
            </a:r>
          </a:p>
        </p:txBody>
      </p:sp>
    </p:spTree>
    <p:extLst>
      <p:ext uri="{BB962C8B-B14F-4D97-AF65-F5344CB8AC3E}">
        <p14:creationId xmlns:p14="http://schemas.microsoft.com/office/powerpoint/2010/main" val="324244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fontScale="92500" lnSpcReduction="20000"/>
          </a:bodyPr>
          <a:lstStyle/>
          <a:p>
            <a:r>
              <a:rPr lang="en-GB" dirty="0"/>
              <a:t>Company Attribute</a:t>
            </a:r>
          </a:p>
          <a:p>
            <a:r>
              <a:rPr lang="en-GB" dirty="0"/>
              <a:t>Add the company column to the validate array.</a:t>
            </a:r>
          </a:p>
          <a:p>
            <a:pPr lvl="1"/>
            <a:r>
              <a:rPr lang="en-GB" dirty="0">
                <a:latin typeface="Consolas" panose="020B0609020204030204" pitchFamily="49" charset="0"/>
              </a:rPr>
              <a:t>$data = request()-&gt;validate([           'name'=&gt;'required|min:3',       'email'=&gt;'</a:t>
            </a:r>
            <a:r>
              <a:rPr lang="en-GB" dirty="0" err="1">
                <a:latin typeface="Consolas" panose="020B0609020204030204" pitchFamily="49" charset="0"/>
              </a:rPr>
              <a:t>required|email</a:t>
            </a:r>
            <a:r>
              <a:rPr lang="en-GB" dirty="0">
                <a:latin typeface="Consolas" panose="020B0609020204030204" pitchFamily="49" charset="0"/>
              </a:rPr>
              <a:t>',            'active'=&gt;'required’,</a:t>
            </a:r>
          </a:p>
          <a:p>
            <a:pPr lvl="1"/>
            <a:r>
              <a:rPr lang="en-GB" dirty="0">
                <a:latin typeface="Consolas" panose="020B0609020204030204" pitchFamily="49" charset="0"/>
              </a:rPr>
              <a:t>‘company’=&gt;’required’</a:t>
            </a:r>
          </a:p>
          <a:p>
            <a:pPr lvl="1"/>
            <a:r>
              <a:rPr lang="en-GB" dirty="0">
                <a:latin typeface="Consolas" panose="020B0609020204030204" pitchFamily="49" charset="0"/>
              </a:rPr>
              <a:t>        ]);</a:t>
            </a:r>
          </a:p>
          <a:p>
            <a:pPr marL="91440" lvl="1" indent="-91440">
              <a:spcBef>
                <a:spcPts val="1200"/>
              </a:spcBef>
              <a:spcAft>
                <a:spcPts val="200"/>
              </a:spcAft>
              <a:buClr>
                <a:schemeClr val="accent1"/>
              </a:buClr>
              <a:buSzPct val="100000"/>
              <a:buFont typeface="Calibri" panose="020F0502020204030204" pitchFamily="34" charset="0"/>
              <a:buChar char=" "/>
            </a:pPr>
            <a:r>
              <a:rPr lang="en-GB" sz="2100" dirty="0"/>
              <a:t>Edit the form to conditionally display the value to be edited …</a:t>
            </a:r>
          </a:p>
          <a:p>
            <a:pPr lvl="1">
              <a:buSzPct val="100000"/>
            </a:pPr>
            <a:r>
              <a:rPr lang="en-GB" dirty="0">
                <a:latin typeface="Consolas" panose="020B0609020204030204" pitchFamily="49" charset="0"/>
              </a:rPr>
              <a:t> &lt;select name="</a:t>
            </a:r>
            <a:r>
              <a:rPr lang="en-GB" dirty="0" err="1">
                <a:latin typeface="Consolas" panose="020B0609020204030204" pitchFamily="49" charset="0"/>
              </a:rPr>
              <a:t>company_id</a:t>
            </a:r>
            <a:r>
              <a:rPr lang="en-GB" dirty="0">
                <a:latin typeface="Consolas" panose="020B0609020204030204" pitchFamily="49" charset="0"/>
              </a:rPr>
              <a:t>" id="</a:t>
            </a:r>
            <a:r>
              <a:rPr lang="en-GB" dirty="0" err="1">
                <a:latin typeface="Consolas" panose="020B0609020204030204" pitchFamily="49" charset="0"/>
              </a:rPr>
              <a:t>company_id</a:t>
            </a:r>
            <a:r>
              <a:rPr lang="en-GB" dirty="0">
                <a:latin typeface="Consolas" panose="020B0609020204030204" pitchFamily="49" charset="0"/>
              </a:rPr>
              <a:t>" class="form-control"&gt;</a:t>
            </a:r>
          </a:p>
          <a:p>
            <a:pPr lvl="1">
              <a:buSzPct val="100000"/>
            </a:pPr>
            <a:r>
              <a:rPr lang="en-GB" dirty="0">
                <a:latin typeface="Consolas" panose="020B0609020204030204" pitchFamily="49" charset="0"/>
              </a:rPr>
              <a:t>        @foreach ($companies as $company)</a:t>
            </a:r>
          </a:p>
          <a:p>
            <a:pPr lvl="1">
              <a:buSzPct val="100000"/>
            </a:pPr>
            <a:r>
              <a:rPr lang="en-GB" dirty="0">
                <a:latin typeface="Consolas" panose="020B0609020204030204" pitchFamily="49" charset="0"/>
              </a:rPr>
              <a:t>            &lt;option value=" {{$company-&gt;id}} " {{ $company-&gt;id == $customer-&gt;</a:t>
            </a:r>
            <a:r>
              <a:rPr lang="en-GB" dirty="0" err="1">
                <a:latin typeface="Consolas" panose="020B0609020204030204" pitchFamily="49" charset="0"/>
              </a:rPr>
              <a:t>company_id</a:t>
            </a:r>
            <a:r>
              <a:rPr lang="en-GB" dirty="0">
                <a:latin typeface="Consolas" panose="020B0609020204030204" pitchFamily="49" charset="0"/>
              </a:rPr>
              <a:t> ? 'selected’ : ‘’ }}&gt; {{$company-&gt;name}} &lt;/option&gt;</a:t>
            </a:r>
          </a:p>
          <a:p>
            <a:pPr lvl="1">
              <a:buSzPct val="100000"/>
            </a:pPr>
            <a:r>
              <a:rPr lang="en-GB" dirty="0">
                <a:latin typeface="Consolas" panose="020B0609020204030204" pitchFamily="49" charset="0"/>
              </a:rPr>
              <a:t>        @endforeach</a:t>
            </a:r>
          </a:p>
          <a:p>
            <a:pPr lvl="1">
              <a:buSzPct val="100000"/>
            </a:pPr>
            <a:r>
              <a:rPr lang="en-GB" dirty="0">
                <a:latin typeface="Consolas" panose="020B0609020204030204" pitchFamily="49" charset="0"/>
              </a:rPr>
              <a:t>    &lt;/select&gt; </a:t>
            </a:r>
          </a:p>
        </p:txBody>
      </p:sp>
    </p:spTree>
    <p:extLst>
      <p:ext uri="{BB962C8B-B14F-4D97-AF65-F5344CB8AC3E}">
        <p14:creationId xmlns:p14="http://schemas.microsoft.com/office/powerpoint/2010/main" val="297195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Refactors …</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We have the $data variable being assigned and validated in two places, which qualifies for a private function -</a:t>
            </a:r>
          </a:p>
          <a:p>
            <a:pPr lvl="1"/>
            <a:r>
              <a:rPr lang="en-GB" dirty="0">
                <a:latin typeface="Consolas" panose="020B0609020204030204" pitchFamily="49" charset="0"/>
              </a:rPr>
              <a:t>private function </a:t>
            </a:r>
            <a:r>
              <a:rPr lang="en-GB" dirty="0" err="1">
                <a:latin typeface="Consolas" panose="020B0609020204030204" pitchFamily="49" charset="0"/>
              </a:rPr>
              <a:t>validateRequest</a:t>
            </a:r>
            <a:r>
              <a:rPr lang="en-GB" dirty="0">
                <a:latin typeface="Consolas" panose="020B0609020204030204" pitchFamily="49" charset="0"/>
              </a:rPr>
              <a:t>()</a:t>
            </a:r>
          </a:p>
          <a:p>
            <a:pPr lvl="1"/>
            <a:r>
              <a:rPr lang="en-GB" dirty="0">
                <a:latin typeface="Consolas" panose="020B0609020204030204" pitchFamily="49" charset="0"/>
              </a:rPr>
              <a:t>    {</a:t>
            </a:r>
          </a:p>
          <a:p>
            <a:pPr lvl="1"/>
            <a:r>
              <a:rPr lang="en-GB" dirty="0">
                <a:latin typeface="Consolas" panose="020B0609020204030204" pitchFamily="49" charset="0"/>
              </a:rPr>
              <a:t>        return request()-&gt;validate([</a:t>
            </a:r>
          </a:p>
          <a:p>
            <a:pPr lvl="1"/>
            <a:r>
              <a:rPr lang="en-GB" dirty="0">
                <a:latin typeface="Consolas" panose="020B0609020204030204" pitchFamily="49" charset="0"/>
              </a:rPr>
              <a:t>            'name'=&gt;'required|min:3',</a:t>
            </a:r>
          </a:p>
          <a:p>
            <a:pPr lvl="1"/>
            <a:r>
              <a:rPr lang="en-GB" dirty="0">
                <a:latin typeface="Consolas" panose="020B0609020204030204" pitchFamily="49" charset="0"/>
              </a:rPr>
              <a:t>            'email'=&gt;'</a:t>
            </a:r>
            <a:r>
              <a:rPr lang="en-GB" dirty="0" err="1">
                <a:latin typeface="Consolas" panose="020B0609020204030204" pitchFamily="49" charset="0"/>
              </a:rPr>
              <a:t>required|email</a:t>
            </a:r>
            <a:r>
              <a:rPr lang="en-GB" dirty="0">
                <a:latin typeface="Consolas" panose="020B0609020204030204" pitchFamily="49" charset="0"/>
              </a:rPr>
              <a:t>',</a:t>
            </a:r>
          </a:p>
          <a:p>
            <a:pPr lvl="1"/>
            <a:r>
              <a:rPr lang="en-GB" dirty="0">
                <a:latin typeface="Consolas" panose="020B0609020204030204" pitchFamily="49" charset="0"/>
              </a:rPr>
              <a:t>            'active'=&gt;'required',</a:t>
            </a:r>
          </a:p>
          <a:p>
            <a:pPr lvl="1"/>
            <a:r>
              <a:rPr lang="en-GB" dirty="0">
                <a:latin typeface="Consolas" panose="020B0609020204030204" pitchFamily="49" charset="0"/>
              </a:rPr>
              <a:t>            '</a:t>
            </a:r>
            <a:r>
              <a:rPr lang="en-GB" dirty="0" err="1">
                <a:latin typeface="Consolas" panose="020B0609020204030204" pitchFamily="49" charset="0"/>
              </a:rPr>
              <a:t>company_id</a:t>
            </a:r>
            <a:r>
              <a:rPr lang="en-GB" dirty="0">
                <a:latin typeface="Consolas" panose="020B0609020204030204" pitchFamily="49" charset="0"/>
              </a:rPr>
              <a:t>' =&gt; 'required'</a:t>
            </a:r>
          </a:p>
          <a:p>
            <a:pPr lvl="1"/>
            <a:r>
              <a:rPr lang="en-GB" dirty="0">
                <a:latin typeface="Consolas" panose="020B0609020204030204" pitchFamily="49" charset="0"/>
              </a:rPr>
              <a:t>        ]);</a:t>
            </a:r>
          </a:p>
          <a:p>
            <a:pPr lvl="1"/>
            <a:r>
              <a:rPr lang="en-GB" dirty="0">
                <a:latin typeface="Consolas" panose="020B0609020204030204" pitchFamily="49" charset="0"/>
              </a:rPr>
              <a:t>    }</a:t>
            </a:r>
          </a:p>
        </p:txBody>
      </p:sp>
    </p:spTree>
    <p:extLst>
      <p:ext uri="{BB962C8B-B14F-4D97-AF65-F5344CB8AC3E}">
        <p14:creationId xmlns:p14="http://schemas.microsoft.com/office/powerpoint/2010/main" val="134057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Refactors …</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Wherever the validation was used we pass an inline function as follows -</a:t>
            </a:r>
          </a:p>
          <a:p>
            <a:pPr lvl="1"/>
            <a:r>
              <a:rPr lang="en-GB" dirty="0">
                <a:latin typeface="Consolas" panose="020B0609020204030204" pitchFamily="49" charset="0"/>
              </a:rPr>
              <a:t>public function update(Customer $customer)</a:t>
            </a:r>
          </a:p>
          <a:p>
            <a:pPr lvl="1"/>
            <a:r>
              <a:rPr lang="en-GB" dirty="0">
                <a:latin typeface="Consolas" panose="020B0609020204030204" pitchFamily="49" charset="0"/>
              </a:rPr>
              <a:t>    {</a:t>
            </a:r>
          </a:p>
          <a:p>
            <a:pPr lvl="1"/>
            <a:r>
              <a:rPr lang="en-GB" dirty="0">
                <a:latin typeface="Consolas" panose="020B0609020204030204" pitchFamily="49" charset="0"/>
              </a:rPr>
              <a:t>        $customer-&gt;update($this-&gt;</a:t>
            </a:r>
            <a:r>
              <a:rPr lang="en-GB" dirty="0" err="1">
                <a:latin typeface="Consolas" panose="020B0609020204030204" pitchFamily="49" charset="0"/>
              </a:rPr>
              <a:t>validateRequest</a:t>
            </a:r>
            <a:r>
              <a:rPr lang="en-GB" dirty="0">
                <a:latin typeface="Consolas" panose="020B0609020204030204" pitchFamily="49" charset="0"/>
              </a:rPr>
              <a:t>());</a:t>
            </a:r>
          </a:p>
          <a:p>
            <a:pPr lvl="1"/>
            <a:r>
              <a:rPr lang="en-GB" dirty="0">
                <a:latin typeface="Consolas" panose="020B0609020204030204" pitchFamily="49" charset="0"/>
              </a:rPr>
              <a:t>        return redirect('customers/' . $customer-&gt;id);</a:t>
            </a:r>
          </a:p>
          <a:p>
            <a:pPr lvl="1"/>
            <a:r>
              <a:rPr lang="en-GB" dirty="0">
                <a:latin typeface="Consolas" panose="020B0609020204030204" pitchFamily="49" charset="0"/>
              </a:rPr>
              <a:t>    }</a:t>
            </a:r>
          </a:p>
          <a:p>
            <a:pPr lvl="1"/>
            <a:r>
              <a:rPr lang="en-GB" dirty="0">
                <a:latin typeface="Consolas" panose="020B0609020204030204" pitchFamily="49" charset="0"/>
              </a:rPr>
              <a:t>public function store(){</a:t>
            </a:r>
          </a:p>
          <a:p>
            <a:pPr lvl="1"/>
            <a:r>
              <a:rPr lang="en-GB" dirty="0">
                <a:latin typeface="Consolas" panose="020B0609020204030204" pitchFamily="49" charset="0"/>
              </a:rPr>
              <a:t>       Customer::create($this-&gt;</a:t>
            </a:r>
            <a:r>
              <a:rPr lang="en-GB" dirty="0" err="1">
                <a:latin typeface="Consolas" panose="020B0609020204030204" pitchFamily="49" charset="0"/>
              </a:rPr>
              <a:t>validateRequest</a:t>
            </a:r>
            <a:r>
              <a:rPr lang="en-GB" dirty="0">
                <a:latin typeface="Consolas" panose="020B0609020204030204" pitchFamily="49" charset="0"/>
              </a:rPr>
              <a:t>());</a:t>
            </a:r>
          </a:p>
          <a:p>
            <a:pPr lvl="1"/>
            <a:r>
              <a:rPr lang="en-GB" dirty="0">
                <a:latin typeface="Consolas" panose="020B0609020204030204" pitchFamily="49" charset="0"/>
              </a:rPr>
              <a:t>       return redirect('customers');</a:t>
            </a:r>
          </a:p>
          <a:p>
            <a:pPr lvl="1"/>
            <a:r>
              <a:rPr lang="en-GB" dirty="0">
                <a:latin typeface="Consolas" panose="020B0609020204030204" pitchFamily="49" charset="0"/>
              </a:rPr>
              <a:t>    }</a:t>
            </a:r>
          </a:p>
        </p:txBody>
      </p:sp>
    </p:spTree>
    <p:extLst>
      <p:ext uri="{BB962C8B-B14F-4D97-AF65-F5344CB8AC3E}">
        <p14:creationId xmlns:p14="http://schemas.microsoft.com/office/powerpoint/2010/main" val="95634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Refactors …</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Next place that could do with some change is our form with the “active” and “inactive” options – </a:t>
            </a:r>
          </a:p>
          <a:p>
            <a:r>
              <a:rPr lang="en-GB" dirty="0"/>
              <a:t>Add a new public function name </a:t>
            </a:r>
            <a:r>
              <a:rPr lang="en-GB" dirty="0" err="1"/>
              <a:t>ActiveOptions</a:t>
            </a:r>
            <a:endParaRPr lang="en-GB" dirty="0"/>
          </a:p>
          <a:p>
            <a:pPr lvl="1"/>
            <a:r>
              <a:rPr lang="en-GB" dirty="0">
                <a:latin typeface="Consolas" panose="020B0609020204030204" pitchFamily="49" charset="0"/>
              </a:rPr>
              <a:t>public function </a:t>
            </a:r>
            <a:r>
              <a:rPr lang="en-GB" dirty="0" err="1">
                <a:latin typeface="Consolas" panose="020B0609020204030204" pitchFamily="49" charset="0"/>
              </a:rPr>
              <a:t>activeOptions</a:t>
            </a:r>
            <a:r>
              <a:rPr lang="en-GB" dirty="0">
                <a:latin typeface="Consolas" panose="020B0609020204030204" pitchFamily="49" charset="0"/>
              </a:rPr>
              <a:t>()</a:t>
            </a:r>
          </a:p>
          <a:p>
            <a:pPr lvl="1"/>
            <a:r>
              <a:rPr lang="en-GB" dirty="0">
                <a:latin typeface="Consolas" panose="020B0609020204030204" pitchFamily="49" charset="0"/>
              </a:rPr>
              <a:t>    {</a:t>
            </a:r>
          </a:p>
          <a:p>
            <a:pPr lvl="1"/>
            <a:r>
              <a:rPr lang="en-GB" dirty="0">
                <a:latin typeface="Consolas" panose="020B0609020204030204" pitchFamily="49" charset="0"/>
              </a:rPr>
              <a:t>        return [</a:t>
            </a:r>
          </a:p>
          <a:p>
            <a:pPr lvl="1"/>
            <a:r>
              <a:rPr lang="en-GB" dirty="0">
                <a:latin typeface="Consolas" panose="020B0609020204030204" pitchFamily="49" charset="0"/>
              </a:rPr>
              <a:t>            1 =&gt; 'Active',</a:t>
            </a:r>
          </a:p>
          <a:p>
            <a:pPr lvl="1"/>
            <a:r>
              <a:rPr lang="en-GB" dirty="0">
                <a:latin typeface="Consolas" panose="020B0609020204030204" pitchFamily="49" charset="0"/>
              </a:rPr>
              <a:t>            0 =&gt; 'Inactive',</a:t>
            </a:r>
          </a:p>
          <a:p>
            <a:pPr lvl="1"/>
            <a:r>
              <a:rPr lang="en-GB" dirty="0">
                <a:latin typeface="Consolas" panose="020B0609020204030204" pitchFamily="49" charset="0"/>
              </a:rPr>
              <a:t>            </a:t>
            </a:r>
          </a:p>
          <a:p>
            <a:pPr lvl="1"/>
            <a:r>
              <a:rPr lang="en-GB" dirty="0">
                <a:latin typeface="Consolas" panose="020B0609020204030204" pitchFamily="49" charset="0"/>
              </a:rPr>
              <a:t>        ];</a:t>
            </a:r>
          </a:p>
          <a:p>
            <a:pPr lvl="1"/>
            <a:r>
              <a:rPr lang="en-GB" dirty="0">
                <a:latin typeface="Consolas" panose="020B0609020204030204" pitchFamily="49" charset="0"/>
              </a:rPr>
              <a:t>    }</a:t>
            </a:r>
          </a:p>
        </p:txBody>
      </p:sp>
    </p:spTree>
    <p:extLst>
      <p:ext uri="{BB962C8B-B14F-4D97-AF65-F5344CB8AC3E}">
        <p14:creationId xmlns:p14="http://schemas.microsoft.com/office/powerpoint/2010/main" val="68391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18</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Refactors …</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fontScale="92500" lnSpcReduction="20000"/>
          </a:bodyPr>
          <a:lstStyle/>
          <a:p>
            <a:r>
              <a:rPr lang="en-GB" dirty="0"/>
              <a:t>The </a:t>
            </a:r>
            <a:r>
              <a:rPr lang="en-GB" dirty="0" err="1"/>
              <a:t>getActiveAttribute</a:t>
            </a:r>
            <a:r>
              <a:rPr lang="en-GB" dirty="0"/>
              <a:t> function can now be edited to reflect the change</a:t>
            </a:r>
          </a:p>
          <a:p>
            <a:pPr lvl="1"/>
            <a:r>
              <a:rPr lang="en-GB" dirty="0">
                <a:latin typeface="Consolas" panose="020B0609020204030204" pitchFamily="49" charset="0"/>
              </a:rPr>
              <a:t>public function </a:t>
            </a:r>
            <a:r>
              <a:rPr lang="en-GB" dirty="0" err="1">
                <a:latin typeface="Consolas" panose="020B0609020204030204" pitchFamily="49" charset="0"/>
              </a:rPr>
              <a:t>getActiveAttribute</a:t>
            </a:r>
            <a:r>
              <a:rPr lang="en-GB" dirty="0">
                <a:latin typeface="Consolas" panose="020B0609020204030204" pitchFamily="49" charset="0"/>
              </a:rPr>
              <a:t>( $attribute )</a:t>
            </a:r>
          </a:p>
          <a:p>
            <a:pPr lvl="1"/>
            <a:r>
              <a:rPr lang="en-GB" dirty="0">
                <a:latin typeface="Consolas" panose="020B0609020204030204" pitchFamily="49" charset="0"/>
              </a:rPr>
              <a:t>    {</a:t>
            </a:r>
          </a:p>
          <a:p>
            <a:pPr lvl="1"/>
            <a:r>
              <a:rPr lang="en-GB" dirty="0">
                <a:latin typeface="Consolas" panose="020B0609020204030204" pitchFamily="49" charset="0"/>
              </a:rPr>
              <a:t>        return $this-&gt;</a:t>
            </a:r>
            <a:r>
              <a:rPr lang="en-GB" dirty="0" err="1">
                <a:latin typeface="Consolas" panose="020B0609020204030204" pitchFamily="49" charset="0"/>
              </a:rPr>
              <a:t>activeOptions</a:t>
            </a:r>
            <a:r>
              <a:rPr lang="en-GB" dirty="0">
                <a:latin typeface="Consolas" panose="020B0609020204030204" pitchFamily="49" charset="0"/>
              </a:rPr>
              <a:t>()[$attribute];</a:t>
            </a:r>
          </a:p>
          <a:p>
            <a:pPr lvl="1"/>
            <a:r>
              <a:rPr lang="en-GB" dirty="0">
                <a:latin typeface="Consolas" panose="020B0609020204030204" pitchFamily="49" charset="0"/>
              </a:rPr>
              <a:t>    }</a:t>
            </a:r>
          </a:p>
          <a:p>
            <a:r>
              <a:rPr lang="en-GB" dirty="0"/>
              <a:t>The array from inside the model to generate our view</a:t>
            </a:r>
          </a:p>
          <a:p>
            <a:pPr lvl="1"/>
            <a:r>
              <a:rPr lang="en-GB" dirty="0">
                <a:latin typeface="Consolas" panose="020B0609020204030204" pitchFamily="49" charset="0"/>
              </a:rPr>
              <a:t>&lt;select name="active" id="active" class="form-control"&gt;</a:t>
            </a:r>
          </a:p>
          <a:p>
            <a:pPr lvl="1"/>
            <a:r>
              <a:rPr lang="en-GB" dirty="0">
                <a:latin typeface="Consolas" panose="020B0609020204030204" pitchFamily="49" charset="0"/>
              </a:rPr>
              <a:t>        &lt;option value="" disabled&gt;Select Customer Status&lt;/option&gt;</a:t>
            </a:r>
          </a:p>
          <a:p>
            <a:pPr lvl="1"/>
            <a:r>
              <a:rPr lang="en-GB" dirty="0">
                <a:latin typeface="Consolas" panose="020B0609020204030204" pitchFamily="49" charset="0"/>
              </a:rPr>
              <a:t>        @foreach ($customer-&gt;</a:t>
            </a:r>
            <a:r>
              <a:rPr lang="en-GB" dirty="0" err="1">
                <a:latin typeface="Consolas" panose="020B0609020204030204" pitchFamily="49" charset="0"/>
              </a:rPr>
              <a:t>activeOptions</a:t>
            </a:r>
            <a:r>
              <a:rPr lang="en-GB" dirty="0">
                <a:latin typeface="Consolas" panose="020B0609020204030204" pitchFamily="49" charset="0"/>
              </a:rPr>
              <a:t>() as $</a:t>
            </a:r>
            <a:r>
              <a:rPr lang="en-GB" dirty="0" err="1">
                <a:latin typeface="Consolas" panose="020B0609020204030204" pitchFamily="49" charset="0"/>
              </a:rPr>
              <a:t>activeOptionKey</a:t>
            </a:r>
            <a:r>
              <a:rPr lang="en-GB" dirty="0">
                <a:latin typeface="Consolas" panose="020B0609020204030204" pitchFamily="49" charset="0"/>
              </a:rPr>
              <a:t>=&gt;$</a:t>
            </a:r>
            <a:r>
              <a:rPr lang="en-GB" dirty="0" err="1">
                <a:latin typeface="Consolas" panose="020B0609020204030204" pitchFamily="49" charset="0"/>
              </a:rPr>
              <a:t>activeOptionValue</a:t>
            </a:r>
            <a:r>
              <a:rPr lang="en-GB" dirty="0">
                <a:latin typeface="Consolas" panose="020B0609020204030204" pitchFamily="49" charset="0"/>
              </a:rPr>
              <a:t>)</a:t>
            </a:r>
          </a:p>
          <a:p>
            <a:pPr lvl="1"/>
            <a:r>
              <a:rPr lang="en-GB" dirty="0">
                <a:latin typeface="Consolas" panose="020B0609020204030204" pitchFamily="49" charset="0"/>
              </a:rPr>
              <a:t>            &lt;option value="{{$</a:t>
            </a:r>
            <a:r>
              <a:rPr lang="en-GB" dirty="0" err="1">
                <a:latin typeface="Consolas" panose="020B0609020204030204" pitchFamily="49" charset="0"/>
              </a:rPr>
              <a:t>activeOptionKey</a:t>
            </a:r>
            <a:r>
              <a:rPr lang="en-GB" dirty="0">
                <a:latin typeface="Consolas" panose="020B0609020204030204" pitchFamily="49" charset="0"/>
              </a:rPr>
              <a:t>}}" {{ $customer-&gt;active == $</a:t>
            </a:r>
            <a:r>
              <a:rPr lang="en-GB" dirty="0" err="1">
                <a:latin typeface="Consolas" panose="020B0609020204030204" pitchFamily="49" charset="0"/>
              </a:rPr>
              <a:t>activeOptionValue</a:t>
            </a:r>
            <a:r>
              <a:rPr lang="en-GB" dirty="0">
                <a:latin typeface="Consolas" panose="020B0609020204030204" pitchFamily="49" charset="0"/>
              </a:rPr>
              <a:t> ? 'selected' : '' }}&gt;{{$</a:t>
            </a:r>
            <a:r>
              <a:rPr lang="en-GB" dirty="0" err="1">
                <a:latin typeface="Consolas" panose="020B0609020204030204" pitchFamily="49" charset="0"/>
              </a:rPr>
              <a:t>activeOptionValue</a:t>
            </a:r>
            <a:r>
              <a:rPr lang="en-GB" dirty="0">
                <a:latin typeface="Consolas" panose="020B0609020204030204" pitchFamily="49" charset="0"/>
              </a:rPr>
              <a:t>}}&lt;/option&gt;     </a:t>
            </a:r>
          </a:p>
          <a:p>
            <a:pPr lvl="1"/>
            <a:r>
              <a:rPr lang="en-GB" dirty="0">
                <a:latin typeface="Consolas" panose="020B0609020204030204" pitchFamily="49" charset="0"/>
              </a:rPr>
              <a:t>        @endforeach</a:t>
            </a:r>
          </a:p>
          <a:p>
            <a:pPr lvl="1"/>
            <a:r>
              <a:rPr lang="en-GB" dirty="0">
                <a:latin typeface="Consolas" panose="020B0609020204030204" pitchFamily="49" charset="0"/>
              </a:rPr>
              <a:t>    &lt;/select&gt;</a:t>
            </a:r>
          </a:p>
        </p:txBody>
      </p:sp>
    </p:spTree>
    <p:extLst>
      <p:ext uri="{BB962C8B-B14F-4D97-AF65-F5344CB8AC3E}">
        <p14:creationId xmlns:p14="http://schemas.microsoft.com/office/powerpoint/2010/main" val="98924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Refactors …</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The best part of this refactor – to add a new status we add the new status to the array in the </a:t>
            </a:r>
            <a:r>
              <a:rPr lang="en-GB" dirty="0" err="1"/>
              <a:t>activeOptions</a:t>
            </a:r>
            <a:r>
              <a:rPr lang="en-GB" dirty="0"/>
              <a:t> function</a:t>
            </a:r>
          </a:p>
          <a:p>
            <a:pPr lvl="1"/>
            <a:r>
              <a:rPr lang="en-GB" dirty="0">
                <a:latin typeface="Consolas" panose="020B0609020204030204" pitchFamily="49" charset="0"/>
              </a:rPr>
              <a:t>public function </a:t>
            </a:r>
            <a:r>
              <a:rPr lang="en-GB" dirty="0" err="1">
                <a:latin typeface="Consolas" panose="020B0609020204030204" pitchFamily="49" charset="0"/>
              </a:rPr>
              <a:t>activeOptions</a:t>
            </a:r>
            <a:r>
              <a:rPr lang="en-GB" dirty="0">
                <a:latin typeface="Consolas" panose="020B0609020204030204" pitchFamily="49" charset="0"/>
              </a:rPr>
              <a:t>()</a:t>
            </a:r>
          </a:p>
          <a:p>
            <a:pPr lvl="1"/>
            <a:r>
              <a:rPr lang="en-GB" dirty="0">
                <a:latin typeface="Consolas" panose="020B0609020204030204" pitchFamily="49" charset="0"/>
              </a:rPr>
              <a:t>    {</a:t>
            </a:r>
          </a:p>
          <a:p>
            <a:pPr lvl="1"/>
            <a:r>
              <a:rPr lang="en-GB" dirty="0">
                <a:latin typeface="Consolas" panose="020B0609020204030204" pitchFamily="49" charset="0"/>
              </a:rPr>
              <a:t>        return [</a:t>
            </a:r>
          </a:p>
          <a:p>
            <a:pPr lvl="1"/>
            <a:r>
              <a:rPr lang="en-GB" dirty="0">
                <a:latin typeface="Consolas" panose="020B0609020204030204" pitchFamily="49" charset="0"/>
              </a:rPr>
              <a:t>            1 =&gt; 'Active',</a:t>
            </a:r>
          </a:p>
          <a:p>
            <a:pPr lvl="1"/>
            <a:r>
              <a:rPr lang="en-GB" dirty="0">
                <a:latin typeface="Consolas" panose="020B0609020204030204" pitchFamily="49" charset="0"/>
              </a:rPr>
              <a:t>            0 =&gt; 'Inactive',</a:t>
            </a:r>
          </a:p>
          <a:p>
            <a:pPr lvl="1"/>
            <a:r>
              <a:rPr lang="en-GB" dirty="0">
                <a:latin typeface="Consolas" panose="020B0609020204030204" pitchFamily="49" charset="0"/>
              </a:rPr>
              <a:t>            2 =&gt; 'In-Progress',        </a:t>
            </a:r>
          </a:p>
          <a:p>
            <a:pPr lvl="1"/>
            <a:r>
              <a:rPr lang="en-GB" dirty="0">
                <a:latin typeface="Consolas" panose="020B0609020204030204" pitchFamily="49" charset="0"/>
              </a:rPr>
              <a:t>        ];</a:t>
            </a:r>
          </a:p>
          <a:p>
            <a:pPr lvl="1"/>
            <a:r>
              <a:rPr lang="en-GB" dirty="0">
                <a:latin typeface="Consolas" panose="020B0609020204030204" pitchFamily="49" charset="0"/>
              </a:rPr>
              <a:t>    }</a:t>
            </a:r>
          </a:p>
        </p:txBody>
      </p:sp>
    </p:spTree>
    <p:extLst>
      <p:ext uri="{BB962C8B-B14F-4D97-AF65-F5344CB8AC3E}">
        <p14:creationId xmlns:p14="http://schemas.microsoft.com/office/powerpoint/2010/main" val="270801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Last Session</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Actions handled by Resource Controllers …</a:t>
            </a:r>
          </a:p>
          <a:p>
            <a:pPr lvl="1"/>
            <a:r>
              <a:rPr lang="en-GB" dirty="0"/>
              <a:t>Index</a:t>
            </a:r>
          </a:p>
          <a:p>
            <a:pPr lvl="1"/>
            <a:r>
              <a:rPr lang="en-GB" dirty="0"/>
              <a:t>Create</a:t>
            </a:r>
          </a:p>
          <a:p>
            <a:pPr lvl="1"/>
            <a:r>
              <a:rPr lang="en-GB" dirty="0"/>
              <a:t>Store</a:t>
            </a:r>
          </a:p>
          <a:p>
            <a:pPr lvl="1"/>
            <a:r>
              <a:rPr lang="en-GB" dirty="0"/>
              <a:t>show</a:t>
            </a:r>
          </a:p>
          <a:p>
            <a:r>
              <a:rPr lang="en-GB" dirty="0"/>
              <a:t>Accessors</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US" sz="2800" spc="-50" dirty="0">
                <a:solidFill>
                  <a:schemeClr val="tx1">
                    <a:lumMod val="75000"/>
                    <a:lumOff val="25000"/>
                  </a:schemeClr>
                </a:solidFill>
                <a:latin typeface="+mj-lt"/>
                <a:ea typeface="+mj-ea"/>
                <a:cs typeface="+mj-cs"/>
              </a:rPr>
              <a:t>What we covered in the last session</a:t>
            </a:r>
          </a:p>
        </p:txBody>
      </p:sp>
    </p:spTree>
    <p:extLst>
      <p:ext uri="{BB962C8B-B14F-4D97-AF65-F5344CB8AC3E}">
        <p14:creationId xmlns:p14="http://schemas.microsoft.com/office/powerpoint/2010/main" val="958956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20</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The last of the REST-full actions is the destroy method.</a:t>
            </a:r>
          </a:p>
          <a:p>
            <a:r>
              <a:rPr lang="en-GB" dirty="0"/>
              <a:t>Add the route in the web route file</a:t>
            </a:r>
          </a:p>
          <a:p>
            <a:pPr lvl="1"/>
            <a:r>
              <a:rPr lang="en-GB" dirty="0">
                <a:latin typeface="Consolas" panose="020B0609020204030204" pitchFamily="49" charset="0"/>
              </a:rPr>
              <a:t>Route::delete('/customers/{customer}',[</a:t>
            </a:r>
            <a:r>
              <a:rPr lang="en-GB" dirty="0" err="1">
                <a:latin typeface="Consolas" panose="020B0609020204030204" pitchFamily="49" charset="0"/>
              </a:rPr>
              <a:t>CustomersController</a:t>
            </a:r>
            <a:r>
              <a:rPr lang="en-GB" dirty="0">
                <a:latin typeface="Consolas" panose="020B0609020204030204" pitchFamily="49" charset="0"/>
              </a:rPr>
              <a:t>::class, 'destroy']);</a:t>
            </a:r>
          </a:p>
          <a:p>
            <a:r>
              <a:rPr lang="en-GB" dirty="0"/>
              <a:t>Create the destroy function in the controller …</a:t>
            </a:r>
          </a:p>
          <a:p>
            <a:pPr lvl="1"/>
            <a:r>
              <a:rPr lang="en-GB" dirty="0">
                <a:latin typeface="Consolas" panose="020B0609020204030204" pitchFamily="49" charset="0"/>
              </a:rPr>
              <a:t>public function destroy(Customer $customer)</a:t>
            </a:r>
          </a:p>
          <a:p>
            <a:pPr lvl="1"/>
            <a:r>
              <a:rPr lang="en-GB" dirty="0">
                <a:latin typeface="Consolas" panose="020B0609020204030204" pitchFamily="49" charset="0"/>
              </a:rPr>
              <a:t>    {</a:t>
            </a:r>
          </a:p>
          <a:p>
            <a:pPr lvl="1"/>
            <a:r>
              <a:rPr lang="en-GB" dirty="0">
                <a:latin typeface="Consolas" panose="020B0609020204030204" pitchFamily="49" charset="0"/>
              </a:rPr>
              <a:t>        $customer-&gt;delete();</a:t>
            </a:r>
          </a:p>
          <a:p>
            <a:pPr lvl="1"/>
            <a:r>
              <a:rPr lang="en-GB" dirty="0">
                <a:latin typeface="Consolas" panose="020B0609020204030204" pitchFamily="49" charset="0"/>
              </a:rPr>
              <a:t>        return redirect('customers');</a:t>
            </a:r>
          </a:p>
          <a:p>
            <a:pPr lvl="1"/>
            <a:r>
              <a:rPr lang="en-GB" dirty="0">
                <a:latin typeface="Consolas" panose="020B0609020204030204" pitchFamily="49" charset="0"/>
              </a:rPr>
              <a:t>    }</a:t>
            </a:r>
          </a:p>
        </p:txBody>
      </p:sp>
    </p:spTree>
    <p:extLst>
      <p:ext uri="{BB962C8B-B14F-4D97-AF65-F5344CB8AC3E}">
        <p14:creationId xmlns:p14="http://schemas.microsoft.com/office/powerpoint/2010/main" val="204589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21</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Let us have a delete button in the show view beside the “edit” link</a:t>
            </a:r>
          </a:p>
          <a:p>
            <a:pPr lvl="1"/>
            <a:r>
              <a:rPr lang="en-GB" dirty="0">
                <a:latin typeface="Consolas" panose="020B0609020204030204" pitchFamily="49" charset="0"/>
              </a:rPr>
              <a:t>&lt;div class="col-12"&gt;</a:t>
            </a:r>
          </a:p>
          <a:p>
            <a:pPr lvl="1"/>
            <a:r>
              <a:rPr lang="en-GB" dirty="0">
                <a:latin typeface="Consolas" panose="020B0609020204030204" pitchFamily="49" charset="0"/>
              </a:rPr>
              <a:t>        &lt;h1&gt;Details for {{$customer-&gt;name}}&lt;/h1&gt;</a:t>
            </a:r>
          </a:p>
          <a:p>
            <a:pPr lvl="1"/>
            <a:r>
              <a:rPr lang="en-GB" dirty="0">
                <a:latin typeface="Consolas" panose="020B0609020204030204" pitchFamily="49" charset="0"/>
              </a:rPr>
              <a:t>        &lt;p&gt; &lt;a </a:t>
            </a:r>
            <a:r>
              <a:rPr lang="en-GB" dirty="0" err="1">
                <a:latin typeface="Consolas" panose="020B0609020204030204" pitchFamily="49" charset="0"/>
              </a:rPr>
              <a:t>href</a:t>
            </a:r>
            <a:r>
              <a:rPr lang="en-GB" dirty="0">
                <a:latin typeface="Consolas" panose="020B0609020204030204" pitchFamily="49" charset="0"/>
              </a:rPr>
              <a:t>="/customers/{{$customer-&gt;id}}/edit"&gt;Edit&lt;/a&gt; &lt;/p&gt;</a:t>
            </a:r>
          </a:p>
          <a:p>
            <a:pPr lvl="1"/>
            <a:r>
              <a:rPr lang="en-GB" dirty="0">
                <a:latin typeface="Consolas" panose="020B0609020204030204" pitchFamily="49" charset="0"/>
              </a:rPr>
              <a:t>        &lt;form action="/customers/{{$customer-&gt;id}}" method="post"&gt;</a:t>
            </a:r>
          </a:p>
          <a:p>
            <a:pPr lvl="1"/>
            <a:r>
              <a:rPr lang="en-GB" dirty="0">
                <a:latin typeface="Consolas" panose="020B0609020204030204" pitchFamily="49" charset="0"/>
              </a:rPr>
              <a:t>            @method('DELETE')</a:t>
            </a:r>
          </a:p>
          <a:p>
            <a:pPr lvl="1"/>
            <a:r>
              <a:rPr lang="en-GB" dirty="0">
                <a:latin typeface="Consolas" panose="020B0609020204030204" pitchFamily="49" charset="0"/>
              </a:rPr>
              <a:t>            @csrf</a:t>
            </a:r>
          </a:p>
          <a:p>
            <a:pPr lvl="1"/>
            <a:r>
              <a:rPr lang="en-GB" dirty="0">
                <a:latin typeface="Consolas" panose="020B0609020204030204" pitchFamily="49" charset="0"/>
              </a:rPr>
              <a:t>            &lt;button class="</a:t>
            </a:r>
            <a:r>
              <a:rPr lang="en-GB" dirty="0" err="1">
                <a:latin typeface="Consolas" panose="020B0609020204030204" pitchFamily="49" charset="0"/>
              </a:rPr>
              <a:t>btn</a:t>
            </a:r>
            <a:r>
              <a:rPr lang="en-GB" dirty="0">
                <a:latin typeface="Consolas" panose="020B0609020204030204" pitchFamily="49" charset="0"/>
              </a:rPr>
              <a:t> </a:t>
            </a:r>
            <a:r>
              <a:rPr lang="en-GB" dirty="0" err="1">
                <a:latin typeface="Consolas" panose="020B0609020204030204" pitchFamily="49" charset="0"/>
              </a:rPr>
              <a:t>btn</a:t>
            </a:r>
            <a:r>
              <a:rPr lang="en-GB" dirty="0">
                <a:latin typeface="Consolas" panose="020B0609020204030204" pitchFamily="49" charset="0"/>
              </a:rPr>
              <a:t>-danger" type="submit"&gt;Delete&lt;/button&gt;</a:t>
            </a:r>
          </a:p>
          <a:p>
            <a:pPr lvl="1"/>
            <a:r>
              <a:rPr lang="en-GB" dirty="0">
                <a:latin typeface="Consolas" panose="020B0609020204030204" pitchFamily="49" charset="0"/>
              </a:rPr>
              <a:t>        &lt;/form&gt;</a:t>
            </a:r>
          </a:p>
          <a:p>
            <a:pPr lvl="1"/>
            <a:r>
              <a:rPr lang="en-GB" dirty="0">
                <a:latin typeface="Consolas" panose="020B0609020204030204" pitchFamily="49" charset="0"/>
              </a:rPr>
              <a:t>&lt;/div&gt;</a:t>
            </a:r>
          </a:p>
        </p:txBody>
      </p:sp>
    </p:spTree>
    <p:extLst>
      <p:ext uri="{BB962C8B-B14F-4D97-AF65-F5344CB8AC3E}">
        <p14:creationId xmlns:p14="http://schemas.microsoft.com/office/powerpoint/2010/main" val="171603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22</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With that last slide we have implemented all of the REST-</a:t>
            </a:r>
            <a:r>
              <a:rPr lang="en-GB" dirty="0" err="1"/>
              <a:t>ful</a:t>
            </a:r>
            <a:r>
              <a:rPr lang="en-GB" dirty="0"/>
              <a:t> verbs successfully. Two more things on “Resource” REST-full controllers … </a:t>
            </a:r>
          </a:p>
          <a:p>
            <a:r>
              <a:rPr lang="en-GB" dirty="0"/>
              <a:t>We could replace all our web routes with a single line of code if we have been following REST-</a:t>
            </a:r>
            <a:r>
              <a:rPr lang="en-GB" dirty="0" err="1"/>
              <a:t>ful</a:t>
            </a:r>
            <a:r>
              <a:rPr lang="en-GB" dirty="0"/>
              <a:t> Controllers convention.</a:t>
            </a:r>
          </a:p>
          <a:p>
            <a:r>
              <a:rPr lang="en-GB" dirty="0">
                <a:latin typeface="Consolas" panose="020B0609020204030204" pitchFamily="49" charset="0"/>
              </a:rPr>
              <a:t>Route::resource('customers', </a:t>
            </a:r>
            <a:r>
              <a:rPr lang="en-GB" dirty="0" err="1">
                <a:latin typeface="Consolas" panose="020B0609020204030204" pitchFamily="49" charset="0"/>
              </a:rPr>
              <a:t>CustomersController</a:t>
            </a:r>
            <a:r>
              <a:rPr lang="en-GB" dirty="0">
                <a:latin typeface="Consolas" panose="020B0609020204030204" pitchFamily="49" charset="0"/>
              </a:rPr>
              <a:t>::class);</a:t>
            </a:r>
          </a:p>
          <a:p>
            <a:r>
              <a:rPr lang="en-GB" dirty="0"/>
              <a:t>The last time-saver concept on REST-</a:t>
            </a:r>
            <a:r>
              <a:rPr lang="en-GB" dirty="0" err="1"/>
              <a:t>ful</a:t>
            </a:r>
            <a:r>
              <a:rPr lang="en-GB" dirty="0"/>
              <a:t> controllers is on generating the “Controller” –</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make:controller</a:t>
            </a:r>
            <a:r>
              <a:rPr lang="en-GB" dirty="0">
                <a:latin typeface="Consolas" panose="020B0609020204030204" pitchFamily="49" charset="0"/>
              </a:rPr>
              <a:t> </a:t>
            </a:r>
            <a:r>
              <a:rPr lang="en-GB" dirty="0" err="1">
                <a:latin typeface="Consolas" panose="020B0609020204030204" pitchFamily="49" charset="0"/>
              </a:rPr>
              <a:t>TestController</a:t>
            </a:r>
            <a:r>
              <a:rPr lang="en-GB" dirty="0">
                <a:latin typeface="Consolas" panose="020B0609020204030204" pitchFamily="49" charset="0"/>
              </a:rPr>
              <a:t> –r</a:t>
            </a:r>
          </a:p>
          <a:p>
            <a:r>
              <a:rPr lang="en-GB" dirty="0" err="1">
                <a:latin typeface="Consolas" panose="020B0609020204030204" pitchFamily="49" charset="0"/>
              </a:rPr>
              <a:t>php</a:t>
            </a:r>
            <a:r>
              <a:rPr lang="en-GB" dirty="0">
                <a:latin typeface="Consolas" panose="020B0609020204030204" pitchFamily="49" charset="0"/>
              </a:rPr>
              <a:t> artisan </a:t>
            </a:r>
            <a:r>
              <a:rPr lang="en-GB" dirty="0" err="1">
                <a:latin typeface="Consolas" panose="020B0609020204030204" pitchFamily="49" charset="0"/>
              </a:rPr>
              <a:t>make:controller</a:t>
            </a:r>
            <a:r>
              <a:rPr lang="en-GB" dirty="0">
                <a:latin typeface="Consolas" panose="020B0609020204030204" pitchFamily="49" charset="0"/>
              </a:rPr>
              <a:t> </a:t>
            </a:r>
            <a:r>
              <a:rPr lang="en-GB" dirty="0" err="1">
                <a:latin typeface="Consolas" panose="020B0609020204030204" pitchFamily="49" charset="0"/>
              </a:rPr>
              <a:t>TestController</a:t>
            </a:r>
            <a:r>
              <a:rPr lang="en-GB" dirty="0">
                <a:latin typeface="Consolas" panose="020B0609020204030204" pitchFamily="49" charset="0"/>
              </a:rPr>
              <a:t> –r –m Customer</a:t>
            </a:r>
          </a:p>
        </p:txBody>
      </p:sp>
    </p:spTree>
    <p:extLst>
      <p:ext uri="{BB962C8B-B14F-4D97-AF65-F5344CB8AC3E}">
        <p14:creationId xmlns:p14="http://schemas.microsoft.com/office/powerpoint/2010/main" val="3343647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DBFD8A-4240-C78A-0775-9AE03DFA43A7}"/>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5" name="Slide Number Placeholder 4">
            <a:extLst>
              <a:ext uri="{FF2B5EF4-FFF2-40B4-BE49-F238E27FC236}">
                <a16:creationId xmlns:a16="http://schemas.microsoft.com/office/drawing/2014/main" id="{96D51192-29AD-CE70-5B37-14D42B9EB9B0}"/>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23</a:t>
            </a:fld>
            <a:endParaRPr lang="en-US"/>
          </a:p>
        </p:txBody>
      </p:sp>
      <p:sp>
        <p:nvSpPr>
          <p:cNvPr id="34" name="Picture Placeholder 3">
            <a:extLst>
              <a:ext uri="{FF2B5EF4-FFF2-40B4-BE49-F238E27FC236}">
                <a16:creationId xmlns:a16="http://schemas.microsoft.com/office/drawing/2014/main" id="{F67B3FAF-229F-2F61-3105-0EC75A2AC000}"/>
              </a:ext>
            </a:extLst>
          </p:cNvPr>
          <p:cNvSpPr>
            <a:spLocks noGrp="1"/>
          </p:cNvSpPr>
          <p:nvPr>
            <p:ph type="pic" sz="quarter" idx="13"/>
          </p:nvPr>
        </p:nvSpPr>
        <p:spPr>
          <a:xfrm>
            <a:off x="0" y="-243840"/>
            <a:ext cx="12192000" cy="6408000"/>
          </a:xfrm>
        </p:spPr>
      </p:sp>
      <p:sp>
        <p:nvSpPr>
          <p:cNvPr id="29" name="Title 5">
            <a:extLst>
              <a:ext uri="{FF2B5EF4-FFF2-40B4-BE49-F238E27FC236}">
                <a16:creationId xmlns:a16="http://schemas.microsoft.com/office/drawing/2014/main" id="{06FA64FE-32B2-A285-6318-DC58C52AFEB5}"/>
              </a:ext>
            </a:extLst>
          </p:cNvPr>
          <p:cNvSpPr>
            <a:spLocks noGrp="1"/>
          </p:cNvSpPr>
          <p:nvPr>
            <p:ph type="title"/>
          </p:nvPr>
        </p:nvSpPr>
        <p:spPr>
          <a:xfrm>
            <a:off x="0" y="0"/>
            <a:ext cx="12192000" cy="1296537"/>
          </a:xfrm>
        </p:spPr>
        <p:txBody>
          <a:bodyPr anchor="ctr">
            <a:normAutofit/>
          </a:bodyPr>
          <a:lstStyle/>
          <a:p>
            <a:r>
              <a:rPr lang="en-US" dirty="0"/>
              <a:t>Wrap-up</a:t>
            </a:r>
          </a:p>
        </p:txBody>
      </p:sp>
      <p:sp>
        <p:nvSpPr>
          <p:cNvPr id="36" name="Content Placeholder 5">
            <a:extLst>
              <a:ext uri="{FF2B5EF4-FFF2-40B4-BE49-F238E27FC236}">
                <a16:creationId xmlns:a16="http://schemas.microsoft.com/office/drawing/2014/main" id="{E6B55B8E-4FA1-8610-4EDD-E254D56E92EC}"/>
              </a:ext>
            </a:extLst>
          </p:cNvPr>
          <p:cNvSpPr>
            <a:spLocks noGrp="1"/>
          </p:cNvSpPr>
          <p:nvPr>
            <p:ph sz="half" idx="1"/>
          </p:nvPr>
        </p:nvSpPr>
        <p:spPr>
          <a:xfrm>
            <a:off x="744355" y="1933303"/>
            <a:ext cx="10804153" cy="3627649"/>
          </a:xfrm>
        </p:spPr>
        <p:txBody>
          <a:bodyPr>
            <a:normAutofit/>
          </a:bodyPr>
          <a:lstStyle/>
          <a:p>
            <a:pPr marL="227013" indent="-227013">
              <a:buFont typeface="Calibri" panose="020F0502020204030204" pitchFamily="34" charset="0"/>
              <a:buChar char="-"/>
            </a:pPr>
            <a:r>
              <a:rPr lang="en-GB" dirty="0"/>
              <a:t>We got to know …</a:t>
            </a:r>
          </a:p>
          <a:p>
            <a:pPr marL="519621" lvl="1" indent="-227013">
              <a:buFont typeface="Calibri" panose="020F0502020204030204" pitchFamily="34" charset="0"/>
              <a:buChar char="-"/>
            </a:pPr>
            <a:r>
              <a:rPr lang="en-US" dirty="0"/>
              <a:t>Actions handled by Resource Controllers …</a:t>
            </a:r>
          </a:p>
          <a:p>
            <a:pPr marL="702501" lvl="2" indent="-227013">
              <a:buFont typeface="Calibri" panose="020F0502020204030204" pitchFamily="34" charset="0"/>
              <a:buChar char="-"/>
            </a:pPr>
            <a:r>
              <a:rPr lang="en-US" dirty="0"/>
              <a:t>Edit</a:t>
            </a:r>
          </a:p>
          <a:p>
            <a:pPr marL="702501" lvl="2" indent="-227013">
              <a:buFont typeface="Calibri" panose="020F0502020204030204" pitchFamily="34" charset="0"/>
              <a:buChar char="-"/>
            </a:pPr>
            <a:r>
              <a:rPr lang="en-US" dirty="0"/>
              <a:t>Update</a:t>
            </a:r>
          </a:p>
          <a:p>
            <a:pPr marL="702501" lvl="2" indent="-227013">
              <a:buFont typeface="Calibri" panose="020F0502020204030204" pitchFamily="34" charset="0"/>
              <a:buChar char="-"/>
            </a:pPr>
            <a:r>
              <a:rPr lang="en-US" dirty="0"/>
              <a:t>Delete</a:t>
            </a:r>
          </a:p>
          <a:p>
            <a:pPr marL="519621" lvl="1" indent="-227013">
              <a:buFont typeface="Calibri" panose="020F0502020204030204" pitchFamily="34" charset="0"/>
              <a:buChar char="-"/>
            </a:pPr>
            <a:r>
              <a:rPr lang="en-US"/>
              <a:t>Refactors … </a:t>
            </a:r>
            <a:endParaRPr lang="en-GB" dirty="0"/>
          </a:p>
          <a:p>
            <a:pPr marL="227013" indent="-227013">
              <a:buFont typeface="Calibri" panose="020F0502020204030204" pitchFamily="34" charset="0"/>
              <a:buChar char="-"/>
            </a:pPr>
            <a:r>
              <a:rPr lang="en-GB" dirty="0"/>
              <a:t>Questions.</a:t>
            </a:r>
          </a:p>
          <a:p>
            <a:pPr marL="519621" lvl="1" indent="-227013">
              <a:buFont typeface="Calibri" panose="020F0502020204030204" pitchFamily="34" charset="0"/>
              <a:buChar char="-"/>
            </a:pPr>
            <a:endParaRPr lang="en-GB" dirty="0">
              <a:latin typeface="Consolas" panose="020B0609020204030204" pitchFamily="49" charset="0"/>
            </a:endParaRPr>
          </a:p>
        </p:txBody>
      </p:sp>
    </p:spTree>
    <p:extLst>
      <p:ext uri="{BB962C8B-B14F-4D97-AF65-F5344CB8AC3E}">
        <p14:creationId xmlns:p14="http://schemas.microsoft.com/office/powerpoint/2010/main" val="587009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a:bodyPr>
          <a:lstStyle/>
          <a:p>
            <a:endParaRPr lang="en-US" dirty="0">
              <a:solidFill>
                <a:schemeClr val="accent1">
                  <a:lumMod val="40000"/>
                  <a:lumOff val="60000"/>
                </a:schemeClr>
              </a:solidFill>
            </a:endParaRP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a:t>LARAVEL TRAINING</a:t>
            </a:r>
            <a:endParaRPr lang="en-US" dirty="0"/>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a:t>LARAVEL TRAINING</a:t>
            </a:r>
            <a:endParaRPr lang="en-US" dirty="0"/>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3</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a:t>Session Topics</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ext uri="{D42A27DB-BD31-4B8C-83A1-F6EECF244321}">
                <p14:modId xmlns:p14="http://schemas.microsoft.com/office/powerpoint/2010/main" val="2646660113"/>
              </p:ext>
            </p:extLst>
          </p:nvPr>
        </p:nvGraphicFramePr>
        <p:xfrm>
          <a:off x="744538" y="1985990"/>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Tree>
    <p:extLst>
      <p:ext uri="{BB962C8B-B14F-4D97-AF65-F5344CB8AC3E}">
        <p14:creationId xmlns:p14="http://schemas.microsoft.com/office/powerpoint/2010/main" val="3598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747DA-57B5-B79F-C0EE-CCD543BCF932}"/>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EC791C2F-0B94-8BDF-BBF1-1A9AE419E38C}"/>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10" name="Picture Placeholder 9">
            <a:extLst>
              <a:ext uri="{FF2B5EF4-FFF2-40B4-BE49-F238E27FC236}">
                <a16:creationId xmlns:a16="http://schemas.microsoft.com/office/drawing/2014/main" id="{3983E28C-0475-20C2-4875-4CFB9D3A2B49}"/>
              </a:ext>
            </a:extLst>
          </p:cNvPr>
          <p:cNvSpPr>
            <a:spLocks noGrp="1"/>
          </p:cNvSpPr>
          <p:nvPr>
            <p:ph type="pic" sz="quarter" idx="13"/>
          </p:nvPr>
        </p:nvSpPr>
        <p:spPr/>
      </p:sp>
      <p:sp>
        <p:nvSpPr>
          <p:cNvPr id="8" name="Title 7">
            <a:extLst>
              <a:ext uri="{FF2B5EF4-FFF2-40B4-BE49-F238E27FC236}">
                <a16:creationId xmlns:a16="http://schemas.microsoft.com/office/drawing/2014/main" id="{F76585C4-84B4-28E7-2A98-9BF425E92274}"/>
              </a:ext>
            </a:extLst>
          </p:cNvPr>
          <p:cNvSpPr>
            <a:spLocks noGrp="1"/>
          </p:cNvSpPr>
          <p:nvPr>
            <p:ph type="title"/>
          </p:nvPr>
        </p:nvSpPr>
        <p:spPr/>
        <p:txBody>
          <a:bodyPr/>
          <a:lstStyle/>
          <a:p>
            <a:r>
              <a:rPr lang="en-US" dirty="0"/>
              <a:t>Today’s learning</a:t>
            </a:r>
          </a:p>
        </p:txBody>
      </p:sp>
      <p:sp>
        <p:nvSpPr>
          <p:cNvPr id="9" name="Content Placeholder 8">
            <a:extLst>
              <a:ext uri="{FF2B5EF4-FFF2-40B4-BE49-F238E27FC236}">
                <a16:creationId xmlns:a16="http://schemas.microsoft.com/office/drawing/2014/main" id="{7310A6F5-27AF-13BF-230C-A9799A48D795}"/>
              </a:ext>
            </a:extLst>
          </p:cNvPr>
          <p:cNvSpPr>
            <a:spLocks noGrp="1"/>
          </p:cNvSpPr>
          <p:nvPr>
            <p:ph sz="half" idx="1"/>
          </p:nvPr>
        </p:nvSpPr>
        <p:spPr>
          <a:xfrm>
            <a:off x="747981" y="2316479"/>
            <a:ext cx="10905457" cy="3584697"/>
          </a:xfrm>
        </p:spPr>
        <p:txBody>
          <a:bodyPr/>
          <a:lstStyle/>
          <a:p>
            <a:r>
              <a:rPr lang="en-GB" dirty="0"/>
              <a:t>Actions handled by Resource Controllers …</a:t>
            </a:r>
          </a:p>
          <a:p>
            <a:pPr lvl="1"/>
            <a:r>
              <a:rPr lang="en-GB" dirty="0"/>
              <a:t>Edit</a:t>
            </a:r>
          </a:p>
          <a:p>
            <a:pPr lvl="1"/>
            <a:r>
              <a:rPr lang="en-GB" dirty="0"/>
              <a:t>Delete</a:t>
            </a:r>
          </a:p>
          <a:p>
            <a:r>
              <a:rPr lang="en-GB" dirty="0"/>
              <a:t>Refactors</a:t>
            </a:r>
            <a:endParaRPr lang="en-US" dirty="0"/>
          </a:p>
        </p:txBody>
      </p:sp>
      <p:sp>
        <p:nvSpPr>
          <p:cNvPr id="11" name="TextBox 10">
            <a:extLst>
              <a:ext uri="{FF2B5EF4-FFF2-40B4-BE49-F238E27FC236}">
                <a16:creationId xmlns:a16="http://schemas.microsoft.com/office/drawing/2014/main" id="{5C05FE6E-2298-C996-2C8B-B3D5E11EC259}"/>
              </a:ext>
            </a:extLst>
          </p:cNvPr>
          <p:cNvSpPr txBox="1"/>
          <p:nvPr/>
        </p:nvSpPr>
        <p:spPr>
          <a:xfrm>
            <a:off x="747982" y="1659834"/>
            <a:ext cx="10905456" cy="480131"/>
          </a:xfrm>
          <a:prstGeom prst="rect">
            <a:avLst/>
          </a:prstGeom>
          <a:noFill/>
        </p:spPr>
        <p:txBody>
          <a:bodyPr wrap="square" rtlCol="0">
            <a:spAutoFit/>
          </a:bodyPr>
          <a:lstStyle/>
          <a:p>
            <a:pPr>
              <a:lnSpc>
                <a:spcPct val="90000"/>
              </a:lnSpc>
              <a:spcBef>
                <a:spcPct val="0"/>
              </a:spcBef>
            </a:pPr>
            <a:r>
              <a:rPr lang="en-GB" sz="2800" spc="-50" dirty="0">
                <a:solidFill>
                  <a:schemeClr val="tx1">
                    <a:lumMod val="75000"/>
                    <a:lumOff val="25000"/>
                  </a:schemeClr>
                </a:solidFill>
                <a:latin typeface="+mj-lt"/>
                <a:ea typeface="+mj-ea"/>
                <a:cs typeface="+mj-cs"/>
              </a:rPr>
              <a:t>When we complete today’s session, you will learn …</a:t>
            </a:r>
          </a:p>
        </p:txBody>
      </p:sp>
    </p:spTree>
    <p:extLst>
      <p:ext uri="{BB962C8B-B14F-4D97-AF65-F5344CB8AC3E}">
        <p14:creationId xmlns:p14="http://schemas.microsoft.com/office/powerpoint/2010/main" val="31222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9DABD-D9E8-B04E-52FD-0A9CD5601588}"/>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595D9366-9F4F-C5EB-6D39-CF93143FD63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Picture Placeholder 3">
            <a:extLst>
              <a:ext uri="{FF2B5EF4-FFF2-40B4-BE49-F238E27FC236}">
                <a16:creationId xmlns:a16="http://schemas.microsoft.com/office/drawing/2014/main" id="{02E92291-1C72-5522-9C72-4FD90F261EC5}"/>
              </a:ext>
            </a:extLst>
          </p:cNvPr>
          <p:cNvSpPr>
            <a:spLocks noGrp="1"/>
          </p:cNvSpPr>
          <p:nvPr>
            <p:ph type="pic" sz="quarter" idx="13"/>
          </p:nvPr>
        </p:nvSpPr>
        <p:spPr/>
      </p:sp>
      <p:sp>
        <p:nvSpPr>
          <p:cNvPr id="5" name="Title 4">
            <a:extLst>
              <a:ext uri="{FF2B5EF4-FFF2-40B4-BE49-F238E27FC236}">
                <a16:creationId xmlns:a16="http://schemas.microsoft.com/office/drawing/2014/main" id="{B7F07710-3D6E-3EE4-EE18-69027DAC0F3C}"/>
              </a:ext>
            </a:extLst>
          </p:cNvPr>
          <p:cNvSpPr>
            <a:spLocks noGrp="1"/>
          </p:cNvSpPr>
          <p:nvPr>
            <p:ph type="title"/>
          </p:nvPr>
        </p:nvSpPr>
        <p:spPr/>
        <p:txBody>
          <a:bodyPr/>
          <a:lstStyle/>
          <a:p>
            <a:r>
              <a:rPr lang="en-US" dirty="0"/>
              <a:t>Resource Controllers</a:t>
            </a:r>
          </a:p>
        </p:txBody>
      </p:sp>
      <p:sp>
        <p:nvSpPr>
          <p:cNvPr id="6" name="Content Placeholder 5">
            <a:extLst>
              <a:ext uri="{FF2B5EF4-FFF2-40B4-BE49-F238E27FC236}">
                <a16:creationId xmlns:a16="http://schemas.microsoft.com/office/drawing/2014/main" id="{5E254A79-35B9-F5F9-13AF-B3CFFA7E51A4}"/>
              </a:ext>
            </a:extLst>
          </p:cNvPr>
          <p:cNvSpPr>
            <a:spLocks noGrp="1"/>
          </p:cNvSpPr>
          <p:nvPr>
            <p:ph sz="half" idx="1"/>
          </p:nvPr>
        </p:nvSpPr>
        <p:spPr/>
        <p:txBody>
          <a:bodyPr>
            <a:normAutofit/>
          </a:bodyPr>
          <a:lstStyle/>
          <a:p>
            <a:r>
              <a:rPr lang="en-GB" dirty="0"/>
              <a:t>The next step in REST-</a:t>
            </a:r>
            <a:r>
              <a:rPr lang="en-GB" dirty="0" err="1"/>
              <a:t>ful</a:t>
            </a:r>
            <a:r>
              <a:rPr lang="en-GB" dirty="0"/>
              <a:t> resource controller is implementing “edit” action. </a:t>
            </a:r>
          </a:p>
          <a:p>
            <a:r>
              <a:rPr lang="en-GB" dirty="0"/>
              <a:t>The edit action can be implemented using a lot of the same logic as that of create.</a:t>
            </a:r>
          </a:p>
          <a:p>
            <a:r>
              <a:rPr lang="en-GB" dirty="0"/>
              <a:t>Create method has the same form that can be used for edit.</a:t>
            </a:r>
          </a:p>
          <a:p>
            <a:r>
              <a:rPr lang="en-GB" dirty="0"/>
              <a:t>It would be good if we could use the same form, that way we don’t have to maintain two forms.</a:t>
            </a:r>
          </a:p>
          <a:p>
            <a:endParaRPr lang="en-GB" dirty="0"/>
          </a:p>
        </p:txBody>
      </p:sp>
      <p:graphicFrame>
        <p:nvGraphicFramePr>
          <p:cNvPr id="11" name="Table 11">
            <a:extLst>
              <a:ext uri="{FF2B5EF4-FFF2-40B4-BE49-F238E27FC236}">
                <a16:creationId xmlns:a16="http://schemas.microsoft.com/office/drawing/2014/main" id="{2DA5A65E-617A-28CC-1253-61D2C98DEFD6}"/>
              </a:ext>
            </a:extLst>
          </p:cNvPr>
          <p:cNvGraphicFramePr>
            <a:graphicFrameLocks noGrp="1"/>
          </p:cNvGraphicFramePr>
          <p:nvPr>
            <p:ph sz="half" idx="2"/>
            <p:extLst>
              <p:ext uri="{D42A27DB-BD31-4B8C-83A1-F6EECF244321}">
                <p14:modId xmlns:p14="http://schemas.microsoft.com/office/powerpoint/2010/main" val="2870897418"/>
              </p:ext>
            </p:extLst>
          </p:nvPr>
        </p:nvGraphicFramePr>
        <p:xfrm>
          <a:off x="6499225" y="1812924"/>
          <a:ext cx="4954588" cy="3748025"/>
        </p:xfrm>
        <a:graphic>
          <a:graphicData uri="http://schemas.openxmlformats.org/drawingml/2006/table">
            <a:tbl>
              <a:tblPr firstRow="1" bandRow="1">
                <a:tableStyleId>{5940675A-B579-460E-94D1-54222C63F5DA}</a:tableStyleId>
              </a:tblPr>
              <a:tblGrid>
                <a:gridCol w="1238647">
                  <a:extLst>
                    <a:ext uri="{9D8B030D-6E8A-4147-A177-3AD203B41FA5}">
                      <a16:colId xmlns:a16="http://schemas.microsoft.com/office/drawing/2014/main" val="3556158127"/>
                    </a:ext>
                  </a:extLst>
                </a:gridCol>
                <a:gridCol w="1238647">
                  <a:extLst>
                    <a:ext uri="{9D8B030D-6E8A-4147-A177-3AD203B41FA5}">
                      <a16:colId xmlns:a16="http://schemas.microsoft.com/office/drawing/2014/main" val="1832991442"/>
                    </a:ext>
                  </a:extLst>
                </a:gridCol>
                <a:gridCol w="1238647">
                  <a:extLst>
                    <a:ext uri="{9D8B030D-6E8A-4147-A177-3AD203B41FA5}">
                      <a16:colId xmlns:a16="http://schemas.microsoft.com/office/drawing/2014/main" val="1060870069"/>
                    </a:ext>
                  </a:extLst>
                </a:gridCol>
                <a:gridCol w="1238647">
                  <a:extLst>
                    <a:ext uri="{9D8B030D-6E8A-4147-A177-3AD203B41FA5}">
                      <a16:colId xmlns:a16="http://schemas.microsoft.com/office/drawing/2014/main" val="849889738"/>
                    </a:ext>
                  </a:extLst>
                </a:gridCol>
              </a:tblGrid>
              <a:tr h="446339">
                <a:tc>
                  <a:txBody>
                    <a:bodyPr/>
                    <a:lstStyle/>
                    <a:p>
                      <a:pPr algn="l"/>
                      <a:r>
                        <a:rPr lang="en-US" sz="1200" b="1" dirty="0">
                          <a:effectLst/>
                        </a:rPr>
                        <a:t>Verb</a:t>
                      </a:r>
                    </a:p>
                  </a:txBody>
                  <a:tcPr marL="76200" marR="76200" marT="76200" marB="76200" anchor="ctr"/>
                </a:tc>
                <a:tc>
                  <a:txBody>
                    <a:bodyPr/>
                    <a:lstStyle/>
                    <a:p>
                      <a:pPr algn="l"/>
                      <a:r>
                        <a:rPr lang="en-US" sz="1200" b="1" dirty="0">
                          <a:effectLst/>
                        </a:rPr>
                        <a:t>URI</a:t>
                      </a:r>
                    </a:p>
                  </a:txBody>
                  <a:tcPr marL="76200" marR="76200" marT="76200" marB="76200" anchor="ctr"/>
                </a:tc>
                <a:tc>
                  <a:txBody>
                    <a:bodyPr/>
                    <a:lstStyle/>
                    <a:p>
                      <a:pPr algn="l"/>
                      <a:r>
                        <a:rPr lang="en-US" sz="1200" b="1" dirty="0">
                          <a:effectLst/>
                        </a:rPr>
                        <a:t>Action</a:t>
                      </a:r>
                    </a:p>
                  </a:txBody>
                  <a:tcPr marL="76200" marR="76200" marT="76200" marB="76200" anchor="ctr"/>
                </a:tc>
                <a:tc>
                  <a:txBody>
                    <a:bodyPr/>
                    <a:lstStyle/>
                    <a:p>
                      <a:pPr algn="l"/>
                      <a:r>
                        <a:rPr lang="en-US" sz="1200" b="1" dirty="0">
                          <a:effectLst/>
                        </a:rPr>
                        <a:t>Route Name</a:t>
                      </a:r>
                    </a:p>
                  </a:txBody>
                  <a:tcPr marL="76200" marR="76200" marT="76200" marB="76200" anchor="ctr"/>
                </a:tc>
                <a:extLst>
                  <a:ext uri="{0D108BD9-81ED-4DB2-BD59-A6C34878D82A}">
                    <a16:rowId xmlns:a16="http://schemas.microsoft.com/office/drawing/2014/main" val="1682059403"/>
                  </a:ext>
                </a:extLst>
              </a:tr>
              <a:tr h="446339">
                <a:tc>
                  <a:txBody>
                    <a:bodyPr/>
                    <a:lstStyle/>
                    <a:p>
                      <a:pPr algn="l"/>
                      <a:r>
                        <a:rPr lang="en-US" sz="1200" dirty="0">
                          <a:effectLst/>
                        </a:rPr>
                        <a:t>GET</a:t>
                      </a:r>
                    </a:p>
                  </a:txBody>
                  <a:tcPr marL="76200" marR="76200" marT="76200" marB="76200" anchor="ctr">
                    <a:noFill/>
                  </a:tcPr>
                </a:tc>
                <a:tc>
                  <a:txBody>
                    <a:bodyPr/>
                    <a:lstStyle/>
                    <a:p>
                      <a:pPr algn="l"/>
                      <a:r>
                        <a:rPr lang="en-US" sz="1200" dirty="0">
                          <a:effectLst/>
                        </a:rPr>
                        <a:t>/photos</a:t>
                      </a:r>
                    </a:p>
                  </a:txBody>
                  <a:tcPr marL="76200" marR="76200" marT="76200" marB="76200" anchor="ctr">
                    <a:noFill/>
                  </a:tcPr>
                </a:tc>
                <a:tc>
                  <a:txBody>
                    <a:bodyPr/>
                    <a:lstStyle/>
                    <a:p>
                      <a:pPr algn="l"/>
                      <a:r>
                        <a:rPr lang="en-US" sz="1200" dirty="0">
                          <a:effectLst/>
                        </a:rPr>
                        <a:t>index</a:t>
                      </a:r>
                    </a:p>
                  </a:txBody>
                  <a:tcPr marL="76200" marR="76200" marT="76200" marB="76200" anchor="ctr">
                    <a:noFill/>
                  </a:tcPr>
                </a:tc>
                <a:tc>
                  <a:txBody>
                    <a:bodyPr/>
                    <a:lstStyle/>
                    <a:p>
                      <a:pPr algn="l"/>
                      <a:r>
                        <a:rPr lang="en-US" sz="1200" dirty="0" err="1">
                          <a:effectLst/>
                        </a:rPr>
                        <a:t>photos.index</a:t>
                      </a:r>
                      <a:endParaRPr lang="en-US" sz="1200" dirty="0">
                        <a:effectLst/>
                      </a:endParaRPr>
                    </a:p>
                  </a:txBody>
                  <a:tcPr marL="76200" marR="76200" marT="76200" marB="76200" anchor="ctr">
                    <a:noFill/>
                  </a:tcPr>
                </a:tc>
                <a:extLst>
                  <a:ext uri="{0D108BD9-81ED-4DB2-BD59-A6C34878D82A}">
                    <a16:rowId xmlns:a16="http://schemas.microsoft.com/office/drawing/2014/main" val="1339525313"/>
                  </a:ext>
                </a:extLst>
              </a:tr>
              <a:tr h="446339">
                <a:tc>
                  <a:txBody>
                    <a:bodyPr/>
                    <a:lstStyle/>
                    <a:p>
                      <a:pPr algn="l"/>
                      <a:r>
                        <a:rPr lang="en-US" sz="1200">
                          <a:effectLst/>
                        </a:rPr>
                        <a:t>GET</a:t>
                      </a:r>
                    </a:p>
                  </a:txBody>
                  <a:tcPr marL="76200" marR="76200" marT="76200" marB="76200" anchor="ctr"/>
                </a:tc>
                <a:tc>
                  <a:txBody>
                    <a:bodyPr/>
                    <a:lstStyle/>
                    <a:p>
                      <a:pPr algn="l"/>
                      <a:r>
                        <a:rPr lang="en-US" sz="1200">
                          <a:effectLst/>
                        </a:rPr>
                        <a:t>/photos/create</a:t>
                      </a:r>
                    </a:p>
                  </a:txBody>
                  <a:tcPr marL="76200" marR="76200" marT="76200" marB="76200" anchor="ctr"/>
                </a:tc>
                <a:tc>
                  <a:txBody>
                    <a:bodyPr/>
                    <a:lstStyle/>
                    <a:p>
                      <a:pPr algn="l"/>
                      <a:r>
                        <a:rPr lang="en-US" sz="1200">
                          <a:effectLst/>
                        </a:rPr>
                        <a:t>create</a:t>
                      </a:r>
                    </a:p>
                  </a:txBody>
                  <a:tcPr marL="76200" marR="76200" marT="76200" marB="76200" anchor="ctr"/>
                </a:tc>
                <a:tc>
                  <a:txBody>
                    <a:bodyPr/>
                    <a:lstStyle/>
                    <a:p>
                      <a:pPr algn="l"/>
                      <a:r>
                        <a:rPr lang="en-US" sz="1200">
                          <a:effectLst/>
                        </a:rPr>
                        <a:t>photos.create</a:t>
                      </a:r>
                    </a:p>
                  </a:txBody>
                  <a:tcPr marL="76200" marR="76200" marT="76200" marB="76200" anchor="ctr"/>
                </a:tc>
                <a:extLst>
                  <a:ext uri="{0D108BD9-81ED-4DB2-BD59-A6C34878D82A}">
                    <a16:rowId xmlns:a16="http://schemas.microsoft.com/office/drawing/2014/main" val="1914758962"/>
                  </a:ext>
                </a:extLst>
              </a:tr>
              <a:tr h="446339">
                <a:tc>
                  <a:txBody>
                    <a:bodyPr/>
                    <a:lstStyle/>
                    <a:p>
                      <a:pPr algn="l"/>
                      <a:r>
                        <a:rPr lang="en-US" sz="1200">
                          <a:effectLst/>
                        </a:rPr>
                        <a:t>POST</a:t>
                      </a:r>
                    </a:p>
                  </a:txBody>
                  <a:tcPr marL="76200" marR="76200" marT="76200" marB="76200" anchor="ctr"/>
                </a:tc>
                <a:tc>
                  <a:txBody>
                    <a:bodyPr/>
                    <a:lstStyle/>
                    <a:p>
                      <a:pPr algn="l"/>
                      <a:r>
                        <a:rPr lang="en-US" sz="1200">
                          <a:effectLst/>
                        </a:rPr>
                        <a:t>/photos</a:t>
                      </a:r>
                    </a:p>
                  </a:txBody>
                  <a:tcPr marL="76200" marR="76200" marT="76200" marB="76200" anchor="ctr"/>
                </a:tc>
                <a:tc>
                  <a:txBody>
                    <a:bodyPr/>
                    <a:lstStyle/>
                    <a:p>
                      <a:pPr algn="l"/>
                      <a:r>
                        <a:rPr lang="en-US" sz="1200">
                          <a:effectLst/>
                        </a:rPr>
                        <a:t>store</a:t>
                      </a:r>
                    </a:p>
                  </a:txBody>
                  <a:tcPr marL="76200" marR="76200" marT="76200" marB="76200" anchor="ctr"/>
                </a:tc>
                <a:tc>
                  <a:txBody>
                    <a:bodyPr/>
                    <a:lstStyle/>
                    <a:p>
                      <a:pPr algn="l"/>
                      <a:r>
                        <a:rPr lang="en-US" sz="1200">
                          <a:effectLst/>
                        </a:rPr>
                        <a:t>photos.store</a:t>
                      </a:r>
                    </a:p>
                  </a:txBody>
                  <a:tcPr marL="76200" marR="76200" marT="76200" marB="76200" anchor="ctr"/>
                </a:tc>
                <a:extLst>
                  <a:ext uri="{0D108BD9-81ED-4DB2-BD59-A6C34878D82A}">
                    <a16:rowId xmlns:a16="http://schemas.microsoft.com/office/drawing/2014/main" val="2049506377"/>
                  </a:ext>
                </a:extLst>
              </a:tr>
              <a:tr h="446339">
                <a:tc>
                  <a:txBody>
                    <a:bodyPr/>
                    <a:lstStyle/>
                    <a:p>
                      <a:pPr algn="l"/>
                      <a:r>
                        <a:rPr lang="en-US" sz="1200">
                          <a:effectLst/>
                        </a:rPr>
                        <a:t>GET</a:t>
                      </a:r>
                    </a:p>
                  </a:txBody>
                  <a:tcPr marL="76200" marR="76200" marT="76200" marB="76200" anchor="ctr"/>
                </a:tc>
                <a:tc>
                  <a:txBody>
                    <a:bodyPr/>
                    <a:lstStyle/>
                    <a:p>
                      <a:pPr algn="l"/>
                      <a:r>
                        <a:rPr lang="en-US" sz="1200">
                          <a:effectLst/>
                        </a:rPr>
                        <a:t>/photos/{photo}</a:t>
                      </a:r>
                    </a:p>
                  </a:txBody>
                  <a:tcPr marL="76200" marR="76200" marT="76200" marB="76200" anchor="ctr"/>
                </a:tc>
                <a:tc>
                  <a:txBody>
                    <a:bodyPr/>
                    <a:lstStyle/>
                    <a:p>
                      <a:pPr algn="l"/>
                      <a:r>
                        <a:rPr lang="en-US" sz="1200">
                          <a:effectLst/>
                        </a:rPr>
                        <a:t>show</a:t>
                      </a:r>
                    </a:p>
                  </a:txBody>
                  <a:tcPr marL="76200" marR="76200" marT="76200" marB="76200" anchor="ctr"/>
                </a:tc>
                <a:tc>
                  <a:txBody>
                    <a:bodyPr/>
                    <a:lstStyle/>
                    <a:p>
                      <a:pPr algn="l"/>
                      <a:r>
                        <a:rPr lang="en-US" sz="1200">
                          <a:effectLst/>
                        </a:rPr>
                        <a:t>photos.show</a:t>
                      </a:r>
                    </a:p>
                  </a:txBody>
                  <a:tcPr marL="76200" marR="76200" marT="76200" marB="76200" anchor="ctr"/>
                </a:tc>
                <a:extLst>
                  <a:ext uri="{0D108BD9-81ED-4DB2-BD59-A6C34878D82A}">
                    <a16:rowId xmlns:a16="http://schemas.microsoft.com/office/drawing/2014/main" val="1983487975"/>
                  </a:ext>
                </a:extLst>
              </a:tr>
              <a:tr h="623652">
                <a:tc>
                  <a:txBody>
                    <a:bodyPr/>
                    <a:lstStyle/>
                    <a:p>
                      <a:pPr algn="l"/>
                      <a:r>
                        <a:rPr lang="en-US" sz="1200" dirty="0">
                          <a:effectLst/>
                        </a:rPr>
                        <a:t>GET</a:t>
                      </a:r>
                    </a:p>
                  </a:txBody>
                  <a:tcPr marL="76200" marR="76200" marT="76200" marB="76200" anchor="ctr">
                    <a:solidFill>
                      <a:srgbClr val="FFFF00"/>
                    </a:solidFill>
                  </a:tcPr>
                </a:tc>
                <a:tc>
                  <a:txBody>
                    <a:bodyPr/>
                    <a:lstStyle/>
                    <a:p>
                      <a:pPr algn="l"/>
                      <a:r>
                        <a:rPr lang="en-US" sz="1200" dirty="0">
                          <a:effectLst/>
                        </a:rPr>
                        <a:t>/photos/{photo}/edit</a:t>
                      </a:r>
                    </a:p>
                  </a:txBody>
                  <a:tcPr marL="76200" marR="76200" marT="76200" marB="76200" anchor="ctr">
                    <a:solidFill>
                      <a:srgbClr val="FFFF00"/>
                    </a:solidFill>
                  </a:tcPr>
                </a:tc>
                <a:tc>
                  <a:txBody>
                    <a:bodyPr/>
                    <a:lstStyle/>
                    <a:p>
                      <a:pPr algn="l"/>
                      <a:r>
                        <a:rPr lang="en-US" sz="1200" dirty="0">
                          <a:effectLst/>
                        </a:rPr>
                        <a:t>edit</a:t>
                      </a:r>
                    </a:p>
                  </a:txBody>
                  <a:tcPr marL="76200" marR="76200" marT="76200" marB="76200" anchor="ctr">
                    <a:solidFill>
                      <a:srgbClr val="FFFF00"/>
                    </a:solidFill>
                  </a:tcPr>
                </a:tc>
                <a:tc>
                  <a:txBody>
                    <a:bodyPr/>
                    <a:lstStyle/>
                    <a:p>
                      <a:pPr algn="l"/>
                      <a:r>
                        <a:rPr lang="en-US" sz="1200" dirty="0" err="1">
                          <a:effectLst/>
                        </a:rPr>
                        <a:t>photos.edit</a:t>
                      </a:r>
                      <a:endParaRPr lang="en-US" sz="1200" dirty="0">
                        <a:effectLst/>
                      </a:endParaRPr>
                    </a:p>
                  </a:txBody>
                  <a:tcPr marL="76200" marR="76200" marT="76200" marB="76200" anchor="ctr">
                    <a:solidFill>
                      <a:srgbClr val="FFFF00"/>
                    </a:solidFill>
                  </a:tcPr>
                </a:tc>
                <a:extLst>
                  <a:ext uri="{0D108BD9-81ED-4DB2-BD59-A6C34878D82A}">
                    <a16:rowId xmlns:a16="http://schemas.microsoft.com/office/drawing/2014/main" val="2948027308"/>
                  </a:ext>
                </a:extLst>
              </a:tr>
              <a:tr h="446339">
                <a:tc>
                  <a:txBody>
                    <a:bodyPr/>
                    <a:lstStyle/>
                    <a:p>
                      <a:pPr algn="l"/>
                      <a:r>
                        <a:rPr lang="en-US" sz="1200">
                          <a:effectLst/>
                        </a:rPr>
                        <a:t>PUT/PATCH</a:t>
                      </a:r>
                    </a:p>
                  </a:txBody>
                  <a:tcPr marL="76200" marR="76200" marT="76200" marB="76200" anchor="ctr"/>
                </a:tc>
                <a:tc>
                  <a:txBody>
                    <a:bodyPr/>
                    <a:lstStyle/>
                    <a:p>
                      <a:pPr algn="l"/>
                      <a:r>
                        <a:rPr lang="en-US" sz="1200">
                          <a:effectLst/>
                        </a:rPr>
                        <a:t>/photos/{photo}</a:t>
                      </a:r>
                    </a:p>
                  </a:txBody>
                  <a:tcPr marL="76200" marR="76200" marT="76200" marB="76200" anchor="ctr"/>
                </a:tc>
                <a:tc>
                  <a:txBody>
                    <a:bodyPr/>
                    <a:lstStyle/>
                    <a:p>
                      <a:pPr algn="l"/>
                      <a:r>
                        <a:rPr lang="en-US" sz="1200">
                          <a:effectLst/>
                        </a:rPr>
                        <a:t>update</a:t>
                      </a:r>
                    </a:p>
                  </a:txBody>
                  <a:tcPr marL="76200" marR="76200" marT="76200" marB="76200" anchor="ctr"/>
                </a:tc>
                <a:tc>
                  <a:txBody>
                    <a:bodyPr/>
                    <a:lstStyle/>
                    <a:p>
                      <a:pPr algn="l"/>
                      <a:r>
                        <a:rPr lang="en-US" sz="1200">
                          <a:effectLst/>
                        </a:rPr>
                        <a:t>photos.update</a:t>
                      </a:r>
                    </a:p>
                  </a:txBody>
                  <a:tcPr marL="76200" marR="76200" marT="76200" marB="76200" anchor="ctr"/>
                </a:tc>
                <a:extLst>
                  <a:ext uri="{0D108BD9-81ED-4DB2-BD59-A6C34878D82A}">
                    <a16:rowId xmlns:a16="http://schemas.microsoft.com/office/drawing/2014/main" val="2524453830"/>
                  </a:ext>
                </a:extLst>
              </a:tr>
              <a:tr h="446339">
                <a:tc>
                  <a:txBody>
                    <a:bodyPr/>
                    <a:lstStyle/>
                    <a:p>
                      <a:pPr algn="l"/>
                      <a:r>
                        <a:rPr lang="en-US" sz="1200">
                          <a:effectLst/>
                        </a:rPr>
                        <a:t>DELETE</a:t>
                      </a:r>
                    </a:p>
                  </a:txBody>
                  <a:tcPr marL="76200" marR="76200" marT="76200" marB="76200" anchor="ctr"/>
                </a:tc>
                <a:tc>
                  <a:txBody>
                    <a:bodyPr/>
                    <a:lstStyle/>
                    <a:p>
                      <a:pPr algn="l"/>
                      <a:r>
                        <a:rPr lang="en-US" sz="1200">
                          <a:effectLst/>
                        </a:rPr>
                        <a:t>/photos/{photo}</a:t>
                      </a:r>
                    </a:p>
                  </a:txBody>
                  <a:tcPr marL="76200" marR="76200" marT="76200" marB="76200" anchor="ctr"/>
                </a:tc>
                <a:tc>
                  <a:txBody>
                    <a:bodyPr/>
                    <a:lstStyle/>
                    <a:p>
                      <a:pPr algn="l"/>
                      <a:r>
                        <a:rPr lang="en-US" sz="1200">
                          <a:effectLst/>
                        </a:rPr>
                        <a:t>destroy</a:t>
                      </a:r>
                    </a:p>
                  </a:txBody>
                  <a:tcPr marL="76200" marR="76200" marT="76200" marB="76200" anchor="ctr"/>
                </a:tc>
                <a:tc>
                  <a:txBody>
                    <a:bodyPr/>
                    <a:lstStyle/>
                    <a:p>
                      <a:pPr algn="l"/>
                      <a:r>
                        <a:rPr lang="en-US" sz="1200" dirty="0" err="1">
                          <a:effectLst/>
                        </a:rPr>
                        <a:t>photos.destroy</a:t>
                      </a:r>
                      <a:endParaRPr lang="en-US" sz="1200" dirty="0">
                        <a:effectLst/>
                      </a:endParaRPr>
                    </a:p>
                  </a:txBody>
                  <a:tcPr marL="76200" marR="76200" marT="76200" marB="76200" anchor="ctr"/>
                </a:tc>
                <a:extLst>
                  <a:ext uri="{0D108BD9-81ED-4DB2-BD59-A6C34878D82A}">
                    <a16:rowId xmlns:a16="http://schemas.microsoft.com/office/drawing/2014/main" val="4250179826"/>
                  </a:ext>
                </a:extLst>
              </a:tr>
            </a:tbl>
          </a:graphicData>
        </a:graphic>
      </p:graphicFrame>
    </p:spTree>
    <p:extLst>
      <p:ext uri="{BB962C8B-B14F-4D97-AF65-F5344CB8AC3E}">
        <p14:creationId xmlns:p14="http://schemas.microsoft.com/office/powerpoint/2010/main" val="138634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b="1" dirty="0"/>
              <a:t>Action : edit</a:t>
            </a:r>
            <a:endParaRPr lang="en-GB" dirty="0"/>
          </a:p>
          <a:p>
            <a:r>
              <a:rPr lang="en-GB" dirty="0"/>
              <a:t>Cut out the form elements along with the </a:t>
            </a:r>
            <a:r>
              <a:rPr lang="en-GB" dirty="0" err="1"/>
              <a:t>csrf</a:t>
            </a:r>
            <a:r>
              <a:rPr lang="en-GB" dirty="0"/>
              <a:t> directive into a new </a:t>
            </a:r>
            <a:r>
              <a:rPr lang="en-GB" dirty="0" err="1"/>
              <a:t>form.blade.php</a:t>
            </a:r>
            <a:r>
              <a:rPr lang="en-GB" dirty="0"/>
              <a:t> file creating a partial.</a:t>
            </a:r>
          </a:p>
          <a:p>
            <a:r>
              <a:rPr lang="en-GB" dirty="0"/>
              <a:t> Copy  the create file edit –</a:t>
            </a:r>
          </a:p>
          <a:p>
            <a:pPr lvl="1"/>
            <a:r>
              <a:rPr lang="en-GB" dirty="0"/>
              <a:t>Title, heading and button to be changed to reflect “Edit Form”.</a:t>
            </a:r>
          </a:p>
          <a:p>
            <a:pPr lvl="1"/>
            <a:r>
              <a:rPr lang="en-GB" dirty="0"/>
              <a:t>Where is the action going to be?</a:t>
            </a:r>
          </a:p>
          <a:p>
            <a:pPr lvl="1"/>
            <a:r>
              <a:rPr lang="en-GB" dirty="0">
                <a:latin typeface="Consolas" panose="020B0609020204030204" pitchFamily="49" charset="0"/>
              </a:rPr>
              <a:t>form action="/customers/{{$customer-&gt;id}}“</a:t>
            </a:r>
          </a:p>
          <a:p>
            <a:pPr lvl="1"/>
            <a:r>
              <a:rPr lang="en-GB" dirty="0">
                <a:latin typeface="Consolas" panose="020B0609020204030204" pitchFamily="49" charset="0"/>
              </a:rPr>
              <a:t>@method(‘PATCH’)</a:t>
            </a:r>
          </a:p>
          <a:p>
            <a:r>
              <a:rPr lang="en-GB" dirty="0"/>
              <a:t> </a:t>
            </a:r>
          </a:p>
          <a:p>
            <a:endParaRPr lang="en-US" dirty="0"/>
          </a:p>
        </p:txBody>
      </p:sp>
    </p:spTree>
    <p:extLst>
      <p:ext uri="{BB962C8B-B14F-4D97-AF65-F5344CB8AC3E}">
        <p14:creationId xmlns:p14="http://schemas.microsoft.com/office/powerpoint/2010/main" val="297062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fontScale="92500" lnSpcReduction="10000"/>
          </a:bodyPr>
          <a:lstStyle/>
          <a:p>
            <a:r>
              <a:rPr lang="en-GB" dirty="0"/>
              <a:t>Two new Routes to be created to - </a:t>
            </a:r>
          </a:p>
          <a:p>
            <a:r>
              <a:rPr lang="en-GB" dirty="0"/>
              <a:t>One for to bring up the Edit Form.</a:t>
            </a:r>
          </a:p>
          <a:p>
            <a:pPr lvl="1"/>
            <a:r>
              <a:rPr lang="en-GB" dirty="0">
                <a:latin typeface="Consolas" panose="020B0609020204030204" pitchFamily="49" charset="0"/>
              </a:rPr>
              <a:t>Route::patch('customers/{customer}/edit', [</a:t>
            </a:r>
            <a:r>
              <a:rPr lang="en-GB" dirty="0" err="1">
                <a:latin typeface="Consolas" panose="020B0609020204030204" pitchFamily="49" charset="0"/>
              </a:rPr>
              <a:t>CustomersController</a:t>
            </a:r>
            <a:r>
              <a:rPr lang="en-GB" dirty="0">
                <a:latin typeface="Consolas" panose="020B0609020204030204" pitchFamily="49" charset="0"/>
              </a:rPr>
              <a:t>::class, 'edit']);</a:t>
            </a:r>
          </a:p>
          <a:p>
            <a:r>
              <a:rPr lang="en-GB" dirty="0"/>
              <a:t>Next an Update Route for the form action PUT/PATCH that updates the data.</a:t>
            </a:r>
          </a:p>
          <a:p>
            <a:pPr lvl="1"/>
            <a:r>
              <a:rPr lang="en-GB" dirty="0">
                <a:latin typeface="Consolas" panose="020B0609020204030204" pitchFamily="49" charset="0"/>
              </a:rPr>
              <a:t>Route::patch('customers/{customer}', [</a:t>
            </a:r>
            <a:r>
              <a:rPr lang="en-GB" dirty="0" err="1">
                <a:latin typeface="Consolas" panose="020B0609020204030204" pitchFamily="49" charset="0"/>
              </a:rPr>
              <a:t>CustomersController</a:t>
            </a:r>
            <a:r>
              <a:rPr lang="en-GB" dirty="0">
                <a:latin typeface="Consolas" panose="020B0609020204030204" pitchFamily="49" charset="0"/>
              </a:rPr>
              <a:t>::class, 'update']);;</a:t>
            </a:r>
          </a:p>
          <a:p>
            <a:r>
              <a:rPr lang="en-GB" dirty="0"/>
              <a:t>Methods for edit and update action in the controller file</a:t>
            </a:r>
          </a:p>
          <a:p>
            <a:pPr lvl="1"/>
            <a:r>
              <a:rPr lang="en-GB" dirty="0">
                <a:latin typeface="Consolas" panose="020B0609020204030204" pitchFamily="49" charset="0"/>
              </a:rPr>
              <a:t>public function edit(Customer $customer)</a:t>
            </a:r>
          </a:p>
          <a:p>
            <a:pPr lvl="1"/>
            <a:r>
              <a:rPr lang="en-GB" dirty="0">
                <a:latin typeface="Consolas" panose="020B0609020204030204" pitchFamily="49" charset="0"/>
              </a:rPr>
              <a:t>    {</a:t>
            </a:r>
          </a:p>
          <a:p>
            <a:pPr lvl="1"/>
            <a:r>
              <a:rPr lang="en-GB" dirty="0">
                <a:latin typeface="Consolas" panose="020B0609020204030204" pitchFamily="49" charset="0"/>
              </a:rPr>
              <a:t>        $companies = Company::all();</a:t>
            </a:r>
          </a:p>
          <a:p>
            <a:pPr lvl="1"/>
            <a:r>
              <a:rPr lang="en-GB" dirty="0">
                <a:latin typeface="Consolas" panose="020B0609020204030204" pitchFamily="49" charset="0"/>
              </a:rPr>
              <a:t>        return view('</a:t>
            </a:r>
            <a:r>
              <a:rPr lang="en-GB" dirty="0" err="1">
                <a:latin typeface="Consolas" panose="020B0609020204030204" pitchFamily="49" charset="0"/>
              </a:rPr>
              <a:t>customers.edit</a:t>
            </a:r>
            <a:r>
              <a:rPr lang="en-GB" dirty="0">
                <a:latin typeface="Consolas" panose="020B0609020204030204" pitchFamily="49" charset="0"/>
              </a:rPr>
              <a:t>', compact('</a:t>
            </a:r>
            <a:r>
              <a:rPr lang="en-GB" dirty="0" err="1">
                <a:latin typeface="Consolas" panose="020B0609020204030204" pitchFamily="49" charset="0"/>
              </a:rPr>
              <a:t>customer','companies</a:t>
            </a:r>
            <a:r>
              <a:rPr lang="en-GB" dirty="0">
                <a:latin typeface="Consolas" panose="020B0609020204030204" pitchFamily="49" charset="0"/>
              </a:rPr>
              <a:t>'));</a:t>
            </a:r>
          </a:p>
          <a:p>
            <a:pPr lvl="1"/>
            <a:r>
              <a:rPr lang="en-GB" dirty="0">
                <a:latin typeface="Consolas" panose="020B0609020204030204" pitchFamily="49" charset="0"/>
              </a:rPr>
              <a:t>    }</a:t>
            </a:r>
          </a:p>
        </p:txBody>
      </p:sp>
    </p:spTree>
    <p:extLst>
      <p:ext uri="{BB962C8B-B14F-4D97-AF65-F5344CB8AC3E}">
        <p14:creationId xmlns:p14="http://schemas.microsoft.com/office/powerpoint/2010/main" val="22122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To get the edit working...</a:t>
            </a:r>
          </a:p>
          <a:p>
            <a:pPr lvl="1"/>
            <a:r>
              <a:rPr lang="en-GB" dirty="0"/>
              <a:t>We will need a link in our show view</a:t>
            </a:r>
          </a:p>
          <a:p>
            <a:pPr lvl="1"/>
            <a:r>
              <a:rPr lang="en-GB" dirty="0">
                <a:latin typeface="Consolas" panose="020B0609020204030204" pitchFamily="49" charset="0"/>
              </a:rPr>
              <a:t>&lt;p&gt; &lt;a </a:t>
            </a:r>
            <a:r>
              <a:rPr lang="en-GB" dirty="0" err="1">
                <a:latin typeface="Consolas" panose="020B0609020204030204" pitchFamily="49" charset="0"/>
              </a:rPr>
              <a:t>href</a:t>
            </a:r>
            <a:r>
              <a:rPr lang="en-GB" dirty="0">
                <a:latin typeface="Consolas" panose="020B0609020204030204" pitchFamily="49" charset="0"/>
              </a:rPr>
              <a:t>="/customers/{{$customer-&gt;id}}/edit"&gt;Edit&lt;/a&gt; &lt;/p&gt;</a:t>
            </a:r>
          </a:p>
          <a:p>
            <a:r>
              <a:rPr lang="en-GB" dirty="0"/>
              <a:t>Company data too needs to be pulled in for the dropdown field.</a:t>
            </a:r>
          </a:p>
          <a:p>
            <a:pPr lvl="1"/>
            <a:r>
              <a:rPr lang="en-GB" dirty="0">
                <a:latin typeface="Consolas" panose="020B0609020204030204" pitchFamily="49" charset="0"/>
              </a:rPr>
              <a:t>public function edit(Customer $customer)</a:t>
            </a:r>
          </a:p>
          <a:p>
            <a:pPr lvl="1"/>
            <a:r>
              <a:rPr lang="en-GB" dirty="0">
                <a:latin typeface="Consolas" panose="020B0609020204030204" pitchFamily="49" charset="0"/>
              </a:rPr>
              <a:t>    {</a:t>
            </a:r>
          </a:p>
          <a:p>
            <a:pPr lvl="1"/>
            <a:r>
              <a:rPr lang="en-GB" dirty="0">
                <a:latin typeface="Consolas" panose="020B0609020204030204" pitchFamily="49" charset="0"/>
              </a:rPr>
              <a:t>        $companies = Company::all();</a:t>
            </a:r>
          </a:p>
          <a:p>
            <a:pPr lvl="1"/>
            <a:r>
              <a:rPr lang="en-GB" dirty="0">
                <a:latin typeface="Consolas" panose="020B0609020204030204" pitchFamily="49" charset="0"/>
              </a:rPr>
              <a:t>        return view('</a:t>
            </a:r>
            <a:r>
              <a:rPr lang="en-GB" dirty="0" err="1">
                <a:latin typeface="Consolas" panose="020B0609020204030204" pitchFamily="49" charset="0"/>
              </a:rPr>
              <a:t>customers.edit</a:t>
            </a:r>
            <a:r>
              <a:rPr lang="en-GB" dirty="0">
                <a:latin typeface="Consolas" panose="020B0609020204030204" pitchFamily="49" charset="0"/>
              </a:rPr>
              <a:t>', compact('</a:t>
            </a:r>
            <a:r>
              <a:rPr lang="en-GB" dirty="0" err="1">
                <a:latin typeface="Consolas" panose="020B0609020204030204" pitchFamily="49" charset="0"/>
              </a:rPr>
              <a:t>customer','companies</a:t>
            </a:r>
            <a:r>
              <a:rPr lang="en-GB" dirty="0">
                <a:latin typeface="Consolas" panose="020B0609020204030204" pitchFamily="49" charset="0"/>
              </a:rPr>
              <a:t>'));</a:t>
            </a:r>
          </a:p>
          <a:p>
            <a:pPr lvl="1"/>
            <a:r>
              <a:rPr lang="en-GB" dirty="0">
                <a:latin typeface="Consolas" panose="020B0609020204030204" pitchFamily="49" charset="0"/>
              </a:rPr>
              <a:t>    };</a:t>
            </a:r>
          </a:p>
        </p:txBody>
      </p:sp>
    </p:spTree>
    <p:extLst>
      <p:ext uri="{BB962C8B-B14F-4D97-AF65-F5344CB8AC3E}">
        <p14:creationId xmlns:p14="http://schemas.microsoft.com/office/powerpoint/2010/main" val="82903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95382-2C60-8B2A-545B-29EDBCA1AC96}"/>
              </a:ext>
            </a:extLst>
          </p:cNvPr>
          <p:cNvSpPr>
            <a:spLocks noGrp="1"/>
          </p:cNvSpPr>
          <p:nvPr>
            <p:ph type="ftr" sz="quarter" idx="11"/>
          </p:nvPr>
        </p:nvSpPr>
        <p:spPr/>
        <p:txBody>
          <a:bodyPr/>
          <a:lstStyle/>
          <a:p>
            <a:r>
              <a:rPr lang="en-US"/>
              <a:t>LARAVEL TRAINING</a:t>
            </a:r>
            <a:endParaRPr lang="en-US" dirty="0"/>
          </a:p>
        </p:txBody>
      </p:sp>
      <p:sp>
        <p:nvSpPr>
          <p:cNvPr id="3" name="Slide Number Placeholder 2">
            <a:extLst>
              <a:ext uri="{FF2B5EF4-FFF2-40B4-BE49-F238E27FC236}">
                <a16:creationId xmlns:a16="http://schemas.microsoft.com/office/drawing/2014/main" id="{7D69B30E-A7D6-6EFE-93C3-D6C0A0A9CCF6}"/>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0" name="Picture Placeholder 9">
            <a:extLst>
              <a:ext uri="{FF2B5EF4-FFF2-40B4-BE49-F238E27FC236}">
                <a16:creationId xmlns:a16="http://schemas.microsoft.com/office/drawing/2014/main" id="{3149E913-7DB4-261C-CB51-46A5B85D5A39}"/>
              </a:ext>
            </a:extLst>
          </p:cNvPr>
          <p:cNvSpPr>
            <a:spLocks noGrp="1"/>
          </p:cNvSpPr>
          <p:nvPr>
            <p:ph type="pic" sz="quarter" idx="13"/>
          </p:nvPr>
        </p:nvSpPr>
        <p:spPr/>
      </p:sp>
      <p:sp>
        <p:nvSpPr>
          <p:cNvPr id="8" name="Title 7">
            <a:extLst>
              <a:ext uri="{FF2B5EF4-FFF2-40B4-BE49-F238E27FC236}">
                <a16:creationId xmlns:a16="http://schemas.microsoft.com/office/drawing/2014/main" id="{F1F58F7A-2DFE-4422-2497-D49C54A7141D}"/>
              </a:ext>
            </a:extLst>
          </p:cNvPr>
          <p:cNvSpPr>
            <a:spLocks noGrp="1"/>
          </p:cNvSpPr>
          <p:nvPr>
            <p:ph type="title"/>
          </p:nvPr>
        </p:nvSpPr>
        <p:spPr/>
        <p:txBody>
          <a:bodyPr/>
          <a:lstStyle/>
          <a:p>
            <a:r>
              <a:rPr lang="en-US" dirty="0"/>
              <a:t>Resource Controllers</a:t>
            </a:r>
          </a:p>
        </p:txBody>
      </p:sp>
      <p:sp>
        <p:nvSpPr>
          <p:cNvPr id="9" name="Content Placeholder 8">
            <a:extLst>
              <a:ext uri="{FF2B5EF4-FFF2-40B4-BE49-F238E27FC236}">
                <a16:creationId xmlns:a16="http://schemas.microsoft.com/office/drawing/2014/main" id="{B4131FF4-C60B-D9BD-3A0C-E0D521E0F5D5}"/>
              </a:ext>
            </a:extLst>
          </p:cNvPr>
          <p:cNvSpPr>
            <a:spLocks noGrp="1"/>
          </p:cNvSpPr>
          <p:nvPr>
            <p:ph sz="half" idx="1"/>
          </p:nvPr>
        </p:nvSpPr>
        <p:spPr/>
        <p:txBody>
          <a:bodyPr>
            <a:normAutofit/>
          </a:bodyPr>
          <a:lstStyle/>
          <a:p>
            <a:r>
              <a:rPr lang="en-GB" dirty="0"/>
              <a:t>To show the data being edited …</a:t>
            </a:r>
          </a:p>
          <a:p>
            <a:r>
              <a:rPr lang="en-GB" dirty="0"/>
              <a:t>The form’s input field value to has to be conditionally changed like so …</a:t>
            </a:r>
          </a:p>
          <a:p>
            <a:pPr lvl="1"/>
            <a:r>
              <a:rPr lang="en-GB" dirty="0">
                <a:latin typeface="Consolas" panose="020B0609020204030204" pitchFamily="49" charset="0"/>
              </a:rPr>
              <a:t>value="{{old('name') ?? $customer-&gt;name}}”</a:t>
            </a:r>
          </a:p>
          <a:p>
            <a:pPr lvl="1"/>
            <a:r>
              <a:rPr lang="en-GB" dirty="0">
                <a:latin typeface="Consolas" panose="020B0609020204030204" pitchFamily="49" charset="0"/>
              </a:rPr>
              <a:t>value="{{old('email') ?? $customer-&gt;email}}”</a:t>
            </a:r>
          </a:p>
        </p:txBody>
      </p:sp>
    </p:spTree>
    <p:extLst>
      <p:ext uri="{BB962C8B-B14F-4D97-AF65-F5344CB8AC3E}">
        <p14:creationId xmlns:p14="http://schemas.microsoft.com/office/powerpoint/2010/main" val="158035507"/>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65060F-1094-41F3-95E3-03DA10677CAD}">
  <ds:schemaRefs>
    <ds:schemaRef ds:uri="http://schemas.microsoft.com/sharepoint/v3/contenttype/forms"/>
  </ds:schemaRefs>
</ds:datastoreItem>
</file>

<file path=customXml/itemProps2.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2206</TotalTime>
  <Words>1774</Words>
  <Application>Microsoft Office PowerPoint</Application>
  <PresentationFormat>Widescreen</PresentationFormat>
  <Paragraphs>285</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Consolas</vt:lpstr>
      <vt:lpstr>Wingdings</vt:lpstr>
      <vt:lpstr>RetrospectVTI</vt:lpstr>
      <vt:lpstr>Laravel</vt:lpstr>
      <vt:lpstr>Last Session</vt:lpstr>
      <vt:lpstr>Session Topics</vt:lpstr>
      <vt:lpstr>Today’s learning</vt:lpstr>
      <vt:lpstr>Resource Controllers</vt:lpstr>
      <vt:lpstr>Resource Controllers</vt:lpstr>
      <vt:lpstr>Resource Controllers</vt:lpstr>
      <vt:lpstr>Resource Controllers</vt:lpstr>
      <vt:lpstr>Resource Controllers</vt:lpstr>
      <vt:lpstr>Resource Controllers</vt:lpstr>
      <vt:lpstr>Resource Controllers</vt:lpstr>
      <vt:lpstr>Resource Controllers</vt:lpstr>
      <vt:lpstr>Resource Controllers</vt:lpstr>
      <vt:lpstr>Resource Controllers</vt:lpstr>
      <vt:lpstr>Refactors …</vt:lpstr>
      <vt:lpstr>Refactors …</vt:lpstr>
      <vt:lpstr>Refactors …</vt:lpstr>
      <vt:lpstr>Refactors …</vt:lpstr>
      <vt:lpstr>Refactors …</vt:lpstr>
      <vt:lpstr>Resource Controllers</vt:lpstr>
      <vt:lpstr>Resource Controllers</vt:lpstr>
      <vt:lpstr>Resource Controllers</vt:lpstr>
      <vt:lpstr>Wrap-up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113</cp:revision>
  <dcterms:created xsi:type="dcterms:W3CDTF">2022-06-09T00:16:26Z</dcterms:created>
  <dcterms:modified xsi:type="dcterms:W3CDTF">2022-06-22T00:51:36Z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