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2"/>
  </p:notesMasterIdLst>
  <p:handoutMasterIdLst>
    <p:handoutMasterId r:id="rId33"/>
  </p:handoutMasterIdLst>
  <p:sldIdLst>
    <p:sldId id="256" r:id="rId5"/>
    <p:sldId id="362" r:id="rId6"/>
    <p:sldId id="298" r:id="rId7"/>
    <p:sldId id="364" r:id="rId8"/>
    <p:sldId id="383" r:id="rId9"/>
    <p:sldId id="398" r:id="rId10"/>
    <p:sldId id="399" r:id="rId11"/>
    <p:sldId id="400" r:id="rId12"/>
    <p:sldId id="401" r:id="rId13"/>
    <p:sldId id="402" r:id="rId14"/>
    <p:sldId id="403" r:id="rId15"/>
    <p:sldId id="404" r:id="rId16"/>
    <p:sldId id="405" r:id="rId17"/>
    <p:sldId id="413" r:id="rId18"/>
    <p:sldId id="406" r:id="rId19"/>
    <p:sldId id="407" r:id="rId20"/>
    <p:sldId id="408" r:id="rId21"/>
    <p:sldId id="412" r:id="rId22"/>
    <p:sldId id="409" r:id="rId23"/>
    <p:sldId id="410" r:id="rId24"/>
    <p:sldId id="411" r:id="rId25"/>
    <p:sldId id="414" r:id="rId26"/>
    <p:sldId id="415" r:id="rId27"/>
    <p:sldId id="416" r:id="rId28"/>
    <p:sldId id="417" r:id="rId29"/>
    <p:sldId id="325"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62"/>
            <p14:sldId id="298"/>
            <p14:sldId id="364"/>
            <p14:sldId id="383"/>
            <p14:sldId id="398"/>
            <p14:sldId id="399"/>
            <p14:sldId id="400"/>
            <p14:sldId id="401"/>
            <p14:sldId id="402"/>
            <p14:sldId id="403"/>
            <p14:sldId id="404"/>
            <p14:sldId id="405"/>
            <p14:sldId id="413"/>
            <p14:sldId id="406"/>
            <p14:sldId id="407"/>
            <p14:sldId id="408"/>
            <p14:sldId id="412"/>
            <p14:sldId id="409"/>
            <p14:sldId id="410"/>
            <p14:sldId id="411"/>
            <p14:sldId id="414"/>
            <p14:sldId id="415"/>
            <p14:sldId id="416"/>
            <p14:sldId id="417"/>
            <p14:sldId id="325"/>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9" autoAdjust="0"/>
  </p:normalViewPr>
  <p:slideViewPr>
    <p:cSldViewPr snapToGrid="0" showGuides="1">
      <p:cViewPr varScale="1">
        <p:scale>
          <a:sx n="88" d="100"/>
          <a:sy n="88" d="100"/>
        </p:scale>
        <p:origin x="374"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a:solidFill>
                <a:schemeClr val="tx1">
                  <a:alpha val="60000"/>
                </a:schemeClr>
              </a:solidFill>
            </a:rPr>
            <a:t>Model Factory</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Database Seeders</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a:solidFill>
                <a:schemeClr val="tx1">
                  <a:alpha val="60000"/>
                </a:schemeClr>
              </a:solidFill>
            </a:rPr>
            <a:t>Model Factory</a:t>
          </a: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Database Seeders</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24-Jun-2022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24-Jun-2022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27</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24-Jun-2022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LARAVEL TRAINING</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24-Jun-2022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24-Jun-2022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24-Jun-2022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LARAVEL TRAINING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24-Jun-2022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24-Jun-2022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24-Jun-2022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24-Jun-2022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LARAVEL TRAINING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24-Jun-2022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24-Jun-2022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LARAVEL TRAINING</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24-Jun-2022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LARAVEL TRAINING</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24-Jun-2022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24-Jun-2022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a:t>LARAVEL TRAINING</a:t>
            </a:r>
            <a:endParaRPr lang="en-US" dirty="0"/>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lnSpcReduction="10000"/>
          </a:bodyPr>
          <a:lstStyle/>
          <a:p>
            <a:r>
              <a:rPr lang="en-GB" dirty="0"/>
              <a:t>Model Factory</a:t>
            </a:r>
          </a:p>
          <a:p>
            <a:r>
              <a:rPr lang="en-GB" dirty="0"/>
              <a:t>We have created our own Model Factory …</a:t>
            </a:r>
          </a:p>
          <a:p>
            <a:r>
              <a:rPr lang="en-GB" dirty="0"/>
              <a:t>Next, we have to define the fields …</a:t>
            </a:r>
          </a:p>
          <a:p>
            <a:r>
              <a:rPr lang="en-GB" dirty="0"/>
              <a:t>The easiest way to go about would be to refer to our companies migration file</a:t>
            </a:r>
          </a:p>
          <a:p>
            <a:r>
              <a:rPr lang="en-GB" dirty="0"/>
              <a:t>return [</a:t>
            </a:r>
          </a:p>
          <a:p>
            <a:r>
              <a:rPr lang="en-GB" dirty="0"/>
              <a:t>        'name' =&gt; $this-&gt;faker-&gt;company,</a:t>
            </a:r>
          </a:p>
          <a:p>
            <a:r>
              <a:rPr lang="en-GB" dirty="0"/>
              <a:t>         'phone' =&gt; $this-&gt;faker-&gt;</a:t>
            </a:r>
            <a:r>
              <a:rPr lang="en-GB" dirty="0" err="1"/>
              <a:t>phoneNumber</a:t>
            </a:r>
            <a:r>
              <a:rPr lang="en-GB" dirty="0"/>
              <a:t>,</a:t>
            </a:r>
          </a:p>
          <a:p>
            <a:r>
              <a:rPr lang="en-GB" dirty="0"/>
              <a:t>    ];</a:t>
            </a:r>
          </a:p>
          <a:p>
            <a:r>
              <a:rPr lang="en-GB" dirty="0"/>
              <a:t>What needs to be done to use this factory …</a:t>
            </a:r>
          </a:p>
        </p:txBody>
      </p:sp>
    </p:spTree>
    <p:extLst>
      <p:ext uri="{BB962C8B-B14F-4D97-AF65-F5344CB8AC3E}">
        <p14:creationId xmlns:p14="http://schemas.microsoft.com/office/powerpoint/2010/main" val="68689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lnSpcReduction="10000"/>
          </a:bodyPr>
          <a:lstStyle/>
          <a:p>
            <a:r>
              <a:rPr lang="en-GB" dirty="0"/>
              <a:t>Model Factory</a:t>
            </a:r>
          </a:p>
          <a:p>
            <a:r>
              <a:rPr lang="en-GB" dirty="0"/>
              <a:t>See what we have in our database …</a:t>
            </a:r>
          </a:p>
          <a:p>
            <a:r>
              <a:rPr lang="en-GB" dirty="0"/>
              <a:t>Using tinker as before …</a:t>
            </a:r>
          </a:p>
          <a:p>
            <a:r>
              <a:rPr lang="en-GB" dirty="0">
                <a:latin typeface="Consolas" panose="020B0609020204030204" pitchFamily="49" charset="0"/>
              </a:rPr>
              <a:t>Company::all()-&gt;pluck('name’);</a:t>
            </a:r>
          </a:p>
          <a:p>
            <a:r>
              <a:rPr lang="en-GB" dirty="0"/>
              <a:t>Populate data into our database using faker</a:t>
            </a:r>
          </a:p>
          <a:p>
            <a:pPr>
              <a:lnSpc>
                <a:spcPct val="110000"/>
              </a:lnSpc>
            </a:pPr>
            <a:r>
              <a:rPr lang="en-GB" dirty="0">
                <a:latin typeface="Consolas" panose="020B0609020204030204" pitchFamily="49" charset="0"/>
              </a:rPr>
              <a:t>factory(\App\Company::class)-&gt;create();</a:t>
            </a:r>
          </a:p>
          <a:p>
            <a:r>
              <a:rPr lang="en-GB" dirty="0"/>
              <a:t>Check the result in your browser</a:t>
            </a:r>
          </a:p>
          <a:p>
            <a:r>
              <a:rPr lang="en-GB" dirty="0"/>
              <a:t>Try adding 10 more companies …</a:t>
            </a:r>
          </a:p>
          <a:p>
            <a:r>
              <a:rPr lang="en-GB" dirty="0">
                <a:latin typeface="Consolas" panose="020B0609020204030204" pitchFamily="49" charset="0"/>
              </a:rPr>
              <a:t>factory(\App\Company::class, 10)-&gt;create();</a:t>
            </a:r>
          </a:p>
        </p:txBody>
      </p:sp>
    </p:spTree>
    <p:extLst>
      <p:ext uri="{BB962C8B-B14F-4D97-AF65-F5344CB8AC3E}">
        <p14:creationId xmlns:p14="http://schemas.microsoft.com/office/powerpoint/2010/main" val="247155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Model Factory</a:t>
            </a:r>
          </a:p>
          <a:p>
            <a:r>
              <a:rPr lang="en-GB" dirty="0"/>
              <a:t>Now that we have understood the concept of Factory and faker, we will work on creating the entire data for our application in a single command.</a:t>
            </a:r>
          </a:p>
          <a:p>
            <a:r>
              <a:rPr lang="en-GB" dirty="0"/>
              <a:t>It is using Database “</a:t>
            </a:r>
            <a:r>
              <a:rPr lang="en-GB" dirty="0" err="1"/>
              <a:t>seeders</a:t>
            </a:r>
            <a:r>
              <a:rPr lang="en-GB" dirty="0"/>
              <a:t>” that we populate our database base with the whole world of data.</a:t>
            </a:r>
          </a:p>
          <a:p>
            <a:r>
              <a:rPr lang="en-GB" dirty="0"/>
              <a:t>In the database folder under our projects we have a file named </a:t>
            </a:r>
            <a:r>
              <a:rPr lang="en-GB" dirty="0" err="1"/>
              <a:t>DatabaseSeeder</a:t>
            </a:r>
            <a:r>
              <a:rPr lang="en-GB" dirty="0"/>
              <a:t> … </a:t>
            </a:r>
          </a:p>
        </p:txBody>
      </p:sp>
    </p:spTree>
    <p:extLst>
      <p:ext uri="{BB962C8B-B14F-4D97-AF65-F5344CB8AC3E}">
        <p14:creationId xmlns:p14="http://schemas.microsoft.com/office/powerpoint/2010/main" val="3698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err="1"/>
              <a:t>DatabaseSeeder</a:t>
            </a:r>
            <a:endParaRPr lang="en-GB" dirty="0"/>
          </a:p>
          <a:p>
            <a:r>
              <a:rPr lang="en-GB" dirty="0"/>
              <a:t>Inside the public function run method is where we could do all what is needed to do creating data… whether it be users, companies anything that we need for our application.</a:t>
            </a:r>
          </a:p>
          <a:p>
            <a:r>
              <a:rPr lang="en-GB" dirty="0"/>
              <a:t>Let us uncomment the code in there …</a:t>
            </a:r>
          </a:p>
          <a:p>
            <a:r>
              <a:rPr lang="en-GB" dirty="0">
                <a:latin typeface="Consolas" panose="020B0609020204030204" pitchFamily="49" charset="0"/>
              </a:rPr>
              <a:t>$this-&gt;call(</a:t>
            </a:r>
            <a:r>
              <a:rPr lang="en-GB" dirty="0" err="1">
                <a:latin typeface="Consolas" panose="020B0609020204030204" pitchFamily="49" charset="0"/>
              </a:rPr>
              <a:t>UsersTableSeeder</a:t>
            </a:r>
            <a:r>
              <a:rPr lang="en-GB" dirty="0">
                <a:latin typeface="Consolas" panose="020B0609020204030204" pitchFamily="49" charset="0"/>
              </a:rPr>
              <a:t>::class); //for version previous to 8</a:t>
            </a:r>
          </a:p>
          <a:p>
            <a:r>
              <a:rPr lang="en-GB" dirty="0"/>
              <a:t>Next from the command prompt let us see what are the command available …</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db:seed</a:t>
            </a:r>
            <a:endParaRPr lang="en-GB" dirty="0">
              <a:latin typeface="Consolas" panose="020B0609020204030204" pitchFamily="49" charset="0"/>
            </a:endParaRPr>
          </a:p>
          <a:p>
            <a:r>
              <a:rPr lang="en-GB" dirty="0"/>
              <a:t>We get an error that the </a:t>
            </a:r>
            <a:r>
              <a:rPr lang="en-GB" dirty="0" err="1"/>
              <a:t>UsersTableSeeder</a:t>
            </a:r>
            <a:r>
              <a:rPr lang="en-GB" dirty="0"/>
              <a:t> class does not exist. // older versions</a:t>
            </a:r>
          </a:p>
        </p:txBody>
      </p:sp>
    </p:spTree>
    <p:extLst>
      <p:ext uri="{BB962C8B-B14F-4D97-AF65-F5344CB8AC3E}">
        <p14:creationId xmlns:p14="http://schemas.microsoft.com/office/powerpoint/2010/main" val="290949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err="1"/>
              <a:t>DatabaseSeeder</a:t>
            </a:r>
            <a:endParaRPr lang="en-GB" dirty="0"/>
          </a:p>
          <a:p>
            <a:r>
              <a:rPr lang="en-GB" dirty="0"/>
              <a:t>Inside the public function run method is where we could do all what is needed to do creating data… whether it be users, companies anything that we need for our application.</a:t>
            </a:r>
          </a:p>
          <a:p>
            <a:r>
              <a:rPr lang="en-GB" dirty="0">
                <a:latin typeface="Consolas" panose="020B0609020204030204" pitchFamily="49" charset="0"/>
              </a:rPr>
              <a:t>\App\Models\User::factory(10)-&gt;create();</a:t>
            </a:r>
          </a:p>
          <a:p>
            <a:r>
              <a:rPr lang="en-GB" dirty="0"/>
              <a:t>Next from the command prompt let us see what are the command available …</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db:seed</a:t>
            </a:r>
            <a:endParaRPr lang="en-GB" dirty="0">
              <a:latin typeface="Consolas" panose="020B0609020204030204" pitchFamily="49" charset="0"/>
            </a:endParaRPr>
          </a:p>
          <a:p>
            <a:r>
              <a:rPr lang="en-GB" dirty="0"/>
              <a:t>We have successfully seeded our database.</a:t>
            </a:r>
          </a:p>
        </p:txBody>
      </p:sp>
    </p:spTree>
    <p:extLst>
      <p:ext uri="{BB962C8B-B14F-4D97-AF65-F5344CB8AC3E}">
        <p14:creationId xmlns:p14="http://schemas.microsoft.com/office/powerpoint/2010/main" val="304562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err="1"/>
              <a:t>DatabaseSeeder</a:t>
            </a:r>
            <a:endParaRPr lang="en-GB" dirty="0"/>
          </a:p>
          <a:p>
            <a:r>
              <a:rPr lang="en-GB" dirty="0"/>
              <a:t>The </a:t>
            </a:r>
            <a:r>
              <a:rPr lang="en-GB" dirty="0" err="1"/>
              <a:t>DatabaseSeeder</a:t>
            </a:r>
            <a:r>
              <a:rPr lang="en-GB" dirty="0"/>
              <a:t> … as it ships with Laravel does not work.</a:t>
            </a:r>
          </a:p>
          <a:p>
            <a:r>
              <a:rPr lang="en-GB" dirty="0"/>
              <a:t> let us see get back to </a:t>
            </a:r>
            <a:r>
              <a:rPr lang="en-GB" dirty="0" err="1"/>
              <a:t>php</a:t>
            </a:r>
            <a:r>
              <a:rPr lang="en-GB" dirty="0"/>
              <a:t> artisan and see what are the options for “</a:t>
            </a:r>
            <a:r>
              <a:rPr lang="en-GB" dirty="0" err="1"/>
              <a:t>seeder</a:t>
            </a:r>
            <a:r>
              <a:rPr lang="en-GB" dirty="0"/>
              <a:t>”</a:t>
            </a:r>
          </a:p>
          <a:p>
            <a:r>
              <a:rPr lang="en-GB" dirty="0" err="1"/>
              <a:t>seeder</a:t>
            </a:r>
            <a:r>
              <a:rPr lang="en-GB" dirty="0"/>
              <a:t> …</a:t>
            </a:r>
          </a:p>
          <a:p>
            <a:r>
              <a:rPr lang="en-GB" dirty="0" err="1"/>
              <a:t>php</a:t>
            </a:r>
            <a:r>
              <a:rPr lang="en-GB" dirty="0"/>
              <a:t> artisan </a:t>
            </a:r>
            <a:r>
              <a:rPr lang="en-GB" dirty="0" err="1"/>
              <a:t>make:seeder</a:t>
            </a:r>
            <a:r>
              <a:rPr lang="en-GB" dirty="0"/>
              <a:t> </a:t>
            </a:r>
            <a:r>
              <a:rPr lang="en-GB" dirty="0" err="1"/>
              <a:t>UsersTableSeeder</a:t>
            </a:r>
            <a:endParaRPr lang="en-GB" dirty="0"/>
          </a:p>
          <a:p>
            <a:r>
              <a:rPr lang="en-GB" dirty="0"/>
              <a:t>This create “</a:t>
            </a:r>
            <a:r>
              <a:rPr lang="en-GB" dirty="0" err="1"/>
              <a:t>UsersTableSeeder</a:t>
            </a:r>
            <a:r>
              <a:rPr lang="en-GB" dirty="0"/>
              <a:t> in our database folder …  if you examine the files, though both the files look similar the difference is that </a:t>
            </a:r>
            <a:r>
              <a:rPr lang="en-GB" dirty="0" err="1"/>
              <a:t>DatabaseSeeder</a:t>
            </a:r>
            <a:r>
              <a:rPr lang="en-GB" dirty="0"/>
              <a:t> class is main file that orchestrates the smaller files like the newly created </a:t>
            </a:r>
            <a:r>
              <a:rPr lang="en-GB" dirty="0" err="1"/>
              <a:t>UsersTableSeeder</a:t>
            </a:r>
            <a:r>
              <a:rPr lang="en-GB" dirty="0"/>
              <a:t> and similar files that you will create for each of the table you want data to be seeded. </a:t>
            </a:r>
          </a:p>
        </p:txBody>
      </p:sp>
    </p:spTree>
    <p:extLst>
      <p:ext uri="{BB962C8B-B14F-4D97-AF65-F5344CB8AC3E}">
        <p14:creationId xmlns:p14="http://schemas.microsoft.com/office/powerpoint/2010/main" val="176425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err="1"/>
              <a:t>DatabaseSeeder</a:t>
            </a:r>
            <a:endParaRPr lang="en-GB" dirty="0"/>
          </a:p>
          <a:p>
            <a:r>
              <a:rPr lang="en-GB" dirty="0"/>
              <a:t>The </a:t>
            </a:r>
            <a:r>
              <a:rPr lang="en-GB" dirty="0" err="1"/>
              <a:t>DatabaseSeeder</a:t>
            </a:r>
            <a:r>
              <a:rPr lang="en-GB" dirty="0"/>
              <a:t> … is related to the users table …</a:t>
            </a:r>
          </a:p>
          <a:p>
            <a:r>
              <a:rPr lang="en-GB" dirty="0"/>
              <a:t>… and in the </a:t>
            </a:r>
            <a:r>
              <a:rPr lang="en-GB" dirty="0" err="1"/>
              <a:t>UserTableSeeder</a:t>
            </a:r>
            <a:r>
              <a:rPr lang="en-GB" dirty="0"/>
              <a:t> we can execute the exact same function that we ran in tinker to populate data in the table  </a:t>
            </a:r>
          </a:p>
          <a:p>
            <a:r>
              <a:rPr lang="en-GB" dirty="0"/>
              <a:t>public function run()</a:t>
            </a:r>
          </a:p>
          <a:p>
            <a:r>
              <a:rPr lang="en-GB" dirty="0"/>
              <a:t>    {</a:t>
            </a:r>
          </a:p>
          <a:p>
            <a:r>
              <a:rPr lang="en-GB" dirty="0"/>
              <a:t>        factory(\App\User::class, 3)-&gt;create();</a:t>
            </a:r>
          </a:p>
          <a:p>
            <a:r>
              <a:rPr lang="en-GB" dirty="0"/>
              <a:t>    }</a:t>
            </a:r>
          </a:p>
        </p:txBody>
      </p:sp>
    </p:spTree>
    <p:extLst>
      <p:ext uri="{BB962C8B-B14F-4D97-AF65-F5344CB8AC3E}">
        <p14:creationId xmlns:p14="http://schemas.microsoft.com/office/powerpoint/2010/main" val="243841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92500" lnSpcReduction="20000"/>
          </a:bodyPr>
          <a:lstStyle/>
          <a:p>
            <a:r>
              <a:rPr lang="en-GB" dirty="0"/>
              <a:t>Let us see what data we have in our database now. </a:t>
            </a:r>
          </a:p>
          <a:p>
            <a:pPr lvl="1"/>
            <a:r>
              <a:rPr lang="en-GB" dirty="0"/>
              <a:t>Run </a:t>
            </a:r>
            <a:r>
              <a:rPr lang="en-GB" dirty="0" err="1"/>
              <a:t>php</a:t>
            </a:r>
            <a:r>
              <a:rPr lang="en-GB" dirty="0"/>
              <a:t> artisan </a:t>
            </a:r>
            <a:r>
              <a:rPr lang="en-GB" dirty="0" err="1"/>
              <a:t>db:seed</a:t>
            </a:r>
            <a:r>
              <a:rPr lang="en-GB" dirty="0"/>
              <a:t> one more time …</a:t>
            </a:r>
          </a:p>
          <a:p>
            <a:pPr lvl="1"/>
            <a:r>
              <a:rPr lang="en-GB" dirty="0"/>
              <a:t>And this time it does work… we have three additional users added to our table.</a:t>
            </a:r>
          </a:p>
          <a:p>
            <a:r>
              <a:rPr lang="en-GB" dirty="0"/>
              <a:t>What if we wanted to add companies to our database when we run </a:t>
            </a:r>
            <a:r>
              <a:rPr lang="en-GB" dirty="0" err="1"/>
              <a:t>db:seed</a:t>
            </a:r>
            <a:endParaRPr lang="en-GB" dirty="0"/>
          </a:p>
          <a:p>
            <a:pPr lvl="1"/>
            <a:r>
              <a:rPr lang="en-GB" dirty="0"/>
              <a:t>The whole sequence would be like so …</a:t>
            </a:r>
          </a:p>
          <a:p>
            <a:pPr lvl="1"/>
            <a:r>
              <a:rPr lang="en-GB" dirty="0" err="1"/>
              <a:t>php</a:t>
            </a:r>
            <a:r>
              <a:rPr lang="en-GB" dirty="0"/>
              <a:t> artisan </a:t>
            </a:r>
            <a:r>
              <a:rPr lang="en-GB" dirty="0" err="1"/>
              <a:t>make:seeder</a:t>
            </a:r>
            <a:r>
              <a:rPr lang="en-GB" dirty="0"/>
              <a:t> </a:t>
            </a:r>
            <a:r>
              <a:rPr lang="en-GB" dirty="0" err="1"/>
              <a:t>CompaniesTableSeeder</a:t>
            </a:r>
            <a:endParaRPr lang="en-GB" dirty="0"/>
          </a:p>
          <a:p>
            <a:r>
              <a:rPr lang="en-GB" dirty="0"/>
              <a:t>Since we already added a </a:t>
            </a:r>
            <a:r>
              <a:rPr lang="en-GB" dirty="0" err="1"/>
              <a:t>CompanyFactory</a:t>
            </a:r>
            <a:r>
              <a:rPr lang="en-GB" dirty="0"/>
              <a:t> in the previous session …</a:t>
            </a:r>
          </a:p>
          <a:p>
            <a:r>
              <a:rPr lang="en-GB" dirty="0"/>
              <a:t>We can use factory to create some dummy data …</a:t>
            </a:r>
          </a:p>
          <a:p>
            <a:pPr lvl="1"/>
            <a:r>
              <a:rPr lang="en-GB" dirty="0">
                <a:latin typeface="Consolas" panose="020B0609020204030204" pitchFamily="49" charset="0"/>
              </a:rPr>
              <a:t>public function run()</a:t>
            </a:r>
          </a:p>
          <a:p>
            <a:pPr lvl="1"/>
            <a:r>
              <a:rPr lang="en-GB" dirty="0">
                <a:latin typeface="Consolas" panose="020B0609020204030204" pitchFamily="49" charset="0"/>
              </a:rPr>
              <a:t>    {</a:t>
            </a:r>
          </a:p>
          <a:p>
            <a:pPr lvl="1"/>
            <a:r>
              <a:rPr lang="en-GB" dirty="0">
                <a:latin typeface="Consolas" panose="020B0609020204030204" pitchFamily="49" charset="0"/>
              </a:rPr>
              <a:t>        factory(\App\Company::class, 10)-&gt;create();</a:t>
            </a:r>
          </a:p>
          <a:p>
            <a:pPr lvl="1"/>
            <a:r>
              <a:rPr lang="en-GB" dirty="0">
                <a:latin typeface="Consolas" panose="020B0609020204030204" pitchFamily="49" charset="0"/>
              </a:rPr>
              <a:t>    }</a:t>
            </a:r>
          </a:p>
        </p:txBody>
      </p:sp>
    </p:spTree>
    <p:extLst>
      <p:ext uri="{BB962C8B-B14F-4D97-AF65-F5344CB8AC3E}">
        <p14:creationId xmlns:p14="http://schemas.microsoft.com/office/powerpoint/2010/main" val="401526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err="1"/>
              <a:t>DatabaseSeeder</a:t>
            </a:r>
            <a:endParaRPr lang="en-GB" dirty="0"/>
          </a:p>
          <a:p>
            <a:r>
              <a:rPr lang="en-GB" dirty="0"/>
              <a:t>We tell the </a:t>
            </a:r>
            <a:r>
              <a:rPr lang="en-GB" dirty="0" err="1"/>
              <a:t>DatabaseSeeder</a:t>
            </a:r>
            <a:r>
              <a:rPr lang="en-GB" dirty="0"/>
              <a:t> to call the new </a:t>
            </a:r>
            <a:r>
              <a:rPr lang="en-GB" dirty="0" err="1"/>
              <a:t>CustomerTableSeeder</a:t>
            </a:r>
            <a:r>
              <a:rPr lang="en-GB" dirty="0"/>
              <a:t> $this-&gt;call(</a:t>
            </a:r>
            <a:r>
              <a:rPr lang="en-GB" dirty="0" err="1"/>
              <a:t>CustomersTableSeeder</a:t>
            </a:r>
            <a:r>
              <a:rPr lang="en-GB" dirty="0"/>
              <a:t>::class);</a:t>
            </a:r>
          </a:p>
          <a:p>
            <a:r>
              <a:rPr lang="en-GB" dirty="0" err="1"/>
              <a:t>php</a:t>
            </a:r>
            <a:r>
              <a:rPr lang="en-GB" dirty="0"/>
              <a:t> artisan </a:t>
            </a:r>
            <a:r>
              <a:rPr lang="en-GB" dirty="0" err="1"/>
              <a:t>migrate:fresh</a:t>
            </a:r>
            <a:endParaRPr lang="en-GB" dirty="0"/>
          </a:p>
          <a:p>
            <a:r>
              <a:rPr lang="en-GB" dirty="0" err="1"/>
              <a:t>php</a:t>
            </a:r>
            <a:r>
              <a:rPr lang="en-GB" dirty="0"/>
              <a:t> artisan </a:t>
            </a:r>
            <a:r>
              <a:rPr lang="en-GB" dirty="0" err="1"/>
              <a:t>db:seed</a:t>
            </a:r>
            <a:endParaRPr lang="en-GB" dirty="0"/>
          </a:p>
          <a:p>
            <a:r>
              <a:rPr lang="en-GB" dirty="0" err="1"/>
              <a:t>php</a:t>
            </a:r>
            <a:r>
              <a:rPr lang="en-GB" dirty="0"/>
              <a:t> artisan </a:t>
            </a:r>
            <a:r>
              <a:rPr lang="en-GB" dirty="0" err="1"/>
              <a:t>migrate:fresh</a:t>
            </a:r>
            <a:r>
              <a:rPr lang="en-GB"/>
              <a:t> --seed</a:t>
            </a:r>
            <a:endParaRPr lang="en-GB" dirty="0"/>
          </a:p>
        </p:txBody>
      </p:sp>
    </p:spTree>
    <p:extLst>
      <p:ext uri="{BB962C8B-B14F-4D97-AF65-F5344CB8AC3E}">
        <p14:creationId xmlns:p14="http://schemas.microsoft.com/office/powerpoint/2010/main" val="85830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The whole sequence would be like so …</a:t>
            </a:r>
          </a:p>
          <a:p>
            <a:r>
              <a:rPr lang="en-GB" dirty="0"/>
              <a:t>Next we go back to the </a:t>
            </a:r>
            <a:r>
              <a:rPr lang="en-GB" dirty="0" err="1"/>
              <a:t>DatabaseSeeder</a:t>
            </a:r>
            <a:r>
              <a:rPr lang="en-GB" dirty="0"/>
              <a:t> class and add the call method …</a:t>
            </a:r>
          </a:p>
          <a:p>
            <a:r>
              <a:rPr lang="en-GB" dirty="0"/>
              <a:t>public function run()</a:t>
            </a:r>
          </a:p>
          <a:p>
            <a:r>
              <a:rPr lang="en-GB" dirty="0"/>
              <a:t>    {</a:t>
            </a:r>
          </a:p>
          <a:p>
            <a:r>
              <a:rPr lang="en-GB" dirty="0"/>
              <a:t>        $this-&gt;call(</a:t>
            </a:r>
            <a:r>
              <a:rPr lang="en-GB" dirty="0" err="1"/>
              <a:t>UsersTableSeeder</a:t>
            </a:r>
            <a:r>
              <a:rPr lang="en-GB" dirty="0"/>
              <a:t>::class);</a:t>
            </a:r>
          </a:p>
          <a:p>
            <a:r>
              <a:rPr lang="en-GB" dirty="0"/>
              <a:t>        $this-&gt;call(</a:t>
            </a:r>
            <a:r>
              <a:rPr lang="en-GB" dirty="0" err="1"/>
              <a:t>CompaniesTableSeeder</a:t>
            </a:r>
            <a:r>
              <a:rPr lang="en-GB" dirty="0"/>
              <a:t>::class);</a:t>
            </a:r>
          </a:p>
          <a:p>
            <a:r>
              <a:rPr lang="en-GB" dirty="0"/>
              <a:t>    }</a:t>
            </a:r>
          </a:p>
          <a:p>
            <a:r>
              <a:rPr lang="en-GB" dirty="0"/>
              <a:t>When we run the </a:t>
            </a:r>
            <a:r>
              <a:rPr lang="en-GB" dirty="0" err="1"/>
              <a:t>db:seed</a:t>
            </a:r>
            <a:r>
              <a:rPr lang="en-GB" dirty="0"/>
              <a:t> command three records from the </a:t>
            </a:r>
            <a:r>
              <a:rPr lang="en-GB" dirty="0" err="1"/>
              <a:t>UserTableSeeder</a:t>
            </a:r>
            <a:r>
              <a:rPr lang="en-GB" dirty="0"/>
              <a:t> and ten records from </a:t>
            </a:r>
            <a:r>
              <a:rPr lang="en-GB" dirty="0" err="1"/>
              <a:t>CompaniesTableSeeder</a:t>
            </a:r>
            <a:r>
              <a:rPr lang="en-GB" dirty="0"/>
              <a:t> will be populated in the respective tables …</a:t>
            </a:r>
          </a:p>
        </p:txBody>
      </p:sp>
    </p:spTree>
    <p:extLst>
      <p:ext uri="{BB962C8B-B14F-4D97-AF65-F5344CB8AC3E}">
        <p14:creationId xmlns:p14="http://schemas.microsoft.com/office/powerpoint/2010/main" val="3609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Last Session</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Setup User authentication that ships with Laravel …</a:t>
            </a:r>
          </a:p>
          <a:p>
            <a:r>
              <a:rPr lang="en-GB" dirty="0"/>
              <a:t>Using Middleware</a:t>
            </a:r>
          </a:p>
          <a:p>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95895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92500" lnSpcReduction="20000"/>
          </a:bodyPr>
          <a:lstStyle/>
          <a:p>
            <a:r>
              <a:rPr lang="en-GB" dirty="0"/>
              <a:t>Now for the Customers Table </a:t>
            </a:r>
          </a:p>
          <a:p>
            <a:r>
              <a:rPr lang="en-GB" dirty="0"/>
              <a:t>Let’s create a factory and then the </a:t>
            </a:r>
            <a:r>
              <a:rPr lang="en-GB" dirty="0" err="1"/>
              <a:t>seeder</a:t>
            </a:r>
            <a:r>
              <a:rPr lang="en-GB" dirty="0"/>
              <a:t> for our customers.</a:t>
            </a:r>
          </a:p>
          <a:p>
            <a:r>
              <a:rPr lang="en-GB" dirty="0" err="1"/>
              <a:t>php</a:t>
            </a:r>
            <a:r>
              <a:rPr lang="en-GB" dirty="0"/>
              <a:t> artisan </a:t>
            </a:r>
            <a:r>
              <a:rPr lang="en-GB" dirty="0" err="1"/>
              <a:t>make:factory</a:t>
            </a:r>
            <a:r>
              <a:rPr lang="en-GB" dirty="0"/>
              <a:t> </a:t>
            </a:r>
            <a:r>
              <a:rPr lang="en-GB" dirty="0" err="1"/>
              <a:t>CustomerFactory</a:t>
            </a:r>
            <a:r>
              <a:rPr lang="en-GB" dirty="0"/>
              <a:t> –m Customer</a:t>
            </a:r>
          </a:p>
          <a:p>
            <a:r>
              <a:rPr lang="en-GB" dirty="0" err="1"/>
              <a:t>php</a:t>
            </a:r>
            <a:r>
              <a:rPr lang="en-GB" dirty="0"/>
              <a:t> artisan </a:t>
            </a:r>
            <a:r>
              <a:rPr lang="en-GB" dirty="0" err="1"/>
              <a:t>make:seeder</a:t>
            </a:r>
            <a:r>
              <a:rPr lang="en-GB" dirty="0"/>
              <a:t> </a:t>
            </a:r>
            <a:r>
              <a:rPr lang="en-GB" dirty="0" err="1"/>
              <a:t>CustomersTableSeeder</a:t>
            </a:r>
            <a:endParaRPr lang="en-GB" dirty="0"/>
          </a:p>
          <a:p>
            <a:r>
              <a:rPr lang="en-GB" dirty="0"/>
              <a:t>We need to setup our factory and setup our </a:t>
            </a:r>
            <a:r>
              <a:rPr lang="en-GB" dirty="0" err="1"/>
              <a:t>seeder</a:t>
            </a:r>
            <a:r>
              <a:rPr lang="en-GB" dirty="0"/>
              <a:t>.</a:t>
            </a:r>
          </a:p>
          <a:p>
            <a:r>
              <a:rPr lang="en-GB" dirty="0" err="1"/>
              <a:t>CustomerFactory</a:t>
            </a:r>
            <a:endParaRPr lang="en-GB" dirty="0"/>
          </a:p>
          <a:p>
            <a:r>
              <a:rPr lang="en-GB" dirty="0"/>
              <a:t>If we refer back to our migration file, we see we need </a:t>
            </a:r>
            <a:r>
              <a:rPr lang="en-GB" dirty="0" err="1"/>
              <a:t>company_id</a:t>
            </a:r>
            <a:r>
              <a:rPr lang="en-GB" dirty="0"/>
              <a:t>, name, email and active column ...</a:t>
            </a:r>
          </a:p>
          <a:p>
            <a:r>
              <a:rPr lang="en-GB" dirty="0" err="1"/>
              <a:t>Company_id</a:t>
            </a:r>
            <a:r>
              <a:rPr lang="en-GB" dirty="0"/>
              <a:t> is related to the id field in the Company table – we need to be able to generate a company alongside a customer</a:t>
            </a:r>
          </a:p>
          <a:p>
            <a:r>
              <a:rPr lang="en-GB" dirty="0"/>
              <a:t>In other words you can’t have a customer if you don’t have a company</a:t>
            </a:r>
          </a:p>
        </p:txBody>
      </p:sp>
    </p:spTree>
    <p:extLst>
      <p:ext uri="{BB962C8B-B14F-4D97-AF65-F5344CB8AC3E}">
        <p14:creationId xmlns:p14="http://schemas.microsoft.com/office/powerpoint/2010/main" val="266244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7" name="Picture Placeholder 6">
            <a:extLst>
              <a:ext uri="{FF2B5EF4-FFF2-40B4-BE49-F238E27FC236}">
                <a16:creationId xmlns:a16="http://schemas.microsoft.com/office/drawing/2014/main" id="{6F323360-3892-7175-D32E-9BCFB212C81A}"/>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85000" lnSpcReduction="10000"/>
          </a:bodyPr>
          <a:lstStyle/>
          <a:p>
            <a:r>
              <a:rPr lang="en-GB" dirty="0" err="1"/>
              <a:t>CustomerFactory</a:t>
            </a:r>
            <a:endParaRPr lang="en-GB" dirty="0"/>
          </a:p>
          <a:p>
            <a:r>
              <a:rPr lang="en-GB" dirty="0"/>
              <a:t>You can’t have a customer without a company. How do we tackle that?</a:t>
            </a:r>
          </a:p>
          <a:p>
            <a:r>
              <a:rPr lang="en-GB" dirty="0"/>
              <a:t>return [</a:t>
            </a:r>
          </a:p>
          <a:p>
            <a:r>
              <a:rPr lang="en-GB" dirty="0"/>
              <a:t>        '</a:t>
            </a:r>
            <a:r>
              <a:rPr lang="en-GB" dirty="0" err="1"/>
              <a:t>company_id</a:t>
            </a:r>
            <a:r>
              <a:rPr lang="en-GB" dirty="0"/>
              <a:t>' =&gt; Company::factory()-&gt;create(),</a:t>
            </a:r>
          </a:p>
          <a:p>
            <a:r>
              <a:rPr lang="en-GB" dirty="0"/>
              <a:t>            'name' =&gt; $this-&gt;faker-&gt;name(),</a:t>
            </a:r>
          </a:p>
          <a:p>
            <a:r>
              <a:rPr lang="en-GB" dirty="0"/>
              <a:t>            'email' =&gt; $this-&gt;faker-&gt;unique()-&gt;</a:t>
            </a:r>
            <a:r>
              <a:rPr lang="en-GB" dirty="0" err="1"/>
              <a:t>safeEmail</a:t>
            </a:r>
            <a:r>
              <a:rPr lang="en-GB" dirty="0"/>
              <a:t>(),</a:t>
            </a:r>
          </a:p>
          <a:p>
            <a:r>
              <a:rPr lang="en-GB" dirty="0"/>
              <a:t>            'active' =&gt; 1,</a:t>
            </a:r>
          </a:p>
          <a:p>
            <a:r>
              <a:rPr lang="en-GB" dirty="0"/>
              <a:t>    ];</a:t>
            </a:r>
          </a:p>
        </p:txBody>
      </p:sp>
      <p:sp>
        <p:nvSpPr>
          <p:cNvPr id="4" name="Content Placeholder 3">
            <a:extLst>
              <a:ext uri="{FF2B5EF4-FFF2-40B4-BE49-F238E27FC236}">
                <a16:creationId xmlns:a16="http://schemas.microsoft.com/office/drawing/2014/main" id="{1C69F95E-C023-1F3B-21A1-2D6D3E036057}"/>
              </a:ext>
            </a:extLst>
          </p:cNvPr>
          <p:cNvSpPr>
            <a:spLocks noGrp="1"/>
          </p:cNvSpPr>
          <p:nvPr>
            <p:ph sz="half" idx="2"/>
          </p:nvPr>
        </p:nvSpPr>
        <p:spPr/>
        <p:txBody>
          <a:bodyPr/>
          <a:lstStyle/>
          <a:p>
            <a:r>
              <a:rPr lang="en-GB" dirty="0"/>
              <a:t>Database </a:t>
            </a:r>
            <a:r>
              <a:rPr lang="en-GB" dirty="0" err="1"/>
              <a:t>Seeder</a:t>
            </a:r>
            <a:endParaRPr lang="en-GB" dirty="0"/>
          </a:p>
          <a:p>
            <a:r>
              <a:rPr lang="en-GB" dirty="0"/>
              <a:t>Add the create factory command as follows in the </a:t>
            </a:r>
            <a:r>
              <a:rPr lang="en-GB" dirty="0" err="1"/>
              <a:t>seeder</a:t>
            </a:r>
            <a:endParaRPr lang="en-GB" dirty="0"/>
          </a:p>
          <a:p>
            <a:pPr lvl="1"/>
            <a:r>
              <a:rPr lang="en-GB" dirty="0">
                <a:latin typeface="Consolas" panose="020B0609020204030204" pitchFamily="49" charset="0"/>
              </a:rPr>
              <a:t>\App\Models\User::factory(10)-&gt;create();</a:t>
            </a:r>
          </a:p>
          <a:p>
            <a:pPr lvl="1"/>
            <a:r>
              <a:rPr lang="en-GB" dirty="0">
                <a:latin typeface="Consolas" panose="020B0609020204030204" pitchFamily="49" charset="0"/>
              </a:rPr>
              <a:t>        \App\Models\Company::factory(3)-&gt;create();</a:t>
            </a:r>
          </a:p>
          <a:p>
            <a:pPr lvl="1"/>
            <a:r>
              <a:rPr lang="en-GB" dirty="0">
                <a:latin typeface="Consolas" panose="020B0609020204030204" pitchFamily="49" charset="0"/>
              </a:rPr>
              <a:t>        \App\Models\Customer::factory()-&gt;create();</a:t>
            </a:r>
            <a:endParaRPr lang="en-US" dirty="0">
              <a:latin typeface="Consolas" panose="020B0609020204030204" pitchFamily="49" charset="0"/>
            </a:endParaRPr>
          </a:p>
        </p:txBody>
      </p:sp>
    </p:spTree>
    <p:extLst>
      <p:ext uri="{BB962C8B-B14F-4D97-AF65-F5344CB8AC3E}">
        <p14:creationId xmlns:p14="http://schemas.microsoft.com/office/powerpoint/2010/main" val="202796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7" name="Picture Placeholder 6">
            <a:extLst>
              <a:ext uri="{FF2B5EF4-FFF2-40B4-BE49-F238E27FC236}">
                <a16:creationId xmlns:a16="http://schemas.microsoft.com/office/drawing/2014/main" id="{6F323360-3892-7175-D32E-9BCFB212C81A}"/>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 – Old Version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92500" lnSpcReduction="20000"/>
          </a:bodyPr>
          <a:lstStyle/>
          <a:p>
            <a:r>
              <a:rPr lang="en-GB" dirty="0" err="1"/>
              <a:t>CustomerFactory</a:t>
            </a:r>
            <a:endParaRPr lang="en-GB" dirty="0"/>
          </a:p>
          <a:p>
            <a:r>
              <a:rPr lang="en-GB" dirty="0"/>
              <a:t>You can’t have a customer without a company. How do we tackle that?</a:t>
            </a:r>
          </a:p>
          <a:p>
            <a:r>
              <a:rPr lang="en-GB" dirty="0"/>
              <a:t>return [</a:t>
            </a:r>
          </a:p>
          <a:p>
            <a:r>
              <a:rPr lang="en-GB" dirty="0"/>
              <a:t>        '</a:t>
            </a:r>
            <a:r>
              <a:rPr lang="en-GB" dirty="0" err="1"/>
              <a:t>company_id</a:t>
            </a:r>
            <a:r>
              <a:rPr lang="en-GB" dirty="0"/>
              <a:t>' =&gt; factory(Company::class)-&gt;create(),</a:t>
            </a:r>
          </a:p>
          <a:p>
            <a:r>
              <a:rPr lang="en-GB" dirty="0"/>
              <a:t>        'name' =&gt; $faker-&gt;name,</a:t>
            </a:r>
          </a:p>
          <a:p>
            <a:r>
              <a:rPr lang="en-GB" dirty="0"/>
              <a:t>        'email' =&gt; $faker-&gt;unique()-&gt;</a:t>
            </a:r>
            <a:r>
              <a:rPr lang="en-GB" dirty="0" err="1"/>
              <a:t>safeEmail</a:t>
            </a:r>
            <a:r>
              <a:rPr lang="en-GB" dirty="0"/>
              <a:t>,</a:t>
            </a:r>
          </a:p>
          <a:p>
            <a:r>
              <a:rPr lang="en-GB" dirty="0"/>
              <a:t>        'active' =&gt; 1,</a:t>
            </a:r>
          </a:p>
          <a:p>
            <a:r>
              <a:rPr lang="en-GB" dirty="0"/>
              <a:t>    ];</a:t>
            </a:r>
          </a:p>
        </p:txBody>
      </p:sp>
      <p:sp>
        <p:nvSpPr>
          <p:cNvPr id="4" name="Content Placeholder 3">
            <a:extLst>
              <a:ext uri="{FF2B5EF4-FFF2-40B4-BE49-F238E27FC236}">
                <a16:creationId xmlns:a16="http://schemas.microsoft.com/office/drawing/2014/main" id="{1C69F95E-C023-1F3B-21A1-2D6D3E036057}"/>
              </a:ext>
            </a:extLst>
          </p:cNvPr>
          <p:cNvSpPr>
            <a:spLocks noGrp="1"/>
          </p:cNvSpPr>
          <p:nvPr>
            <p:ph sz="half" idx="2"/>
          </p:nvPr>
        </p:nvSpPr>
        <p:spPr/>
        <p:txBody>
          <a:bodyPr/>
          <a:lstStyle/>
          <a:p>
            <a:r>
              <a:rPr lang="en-GB" dirty="0" err="1"/>
              <a:t>CustomerTableSeeder</a:t>
            </a:r>
            <a:endParaRPr lang="en-GB" dirty="0"/>
          </a:p>
          <a:p>
            <a:r>
              <a:rPr lang="en-GB" dirty="0"/>
              <a:t>Add the create factory command as follows in the </a:t>
            </a:r>
            <a:r>
              <a:rPr lang="en-GB" dirty="0" err="1"/>
              <a:t>seeder</a:t>
            </a:r>
            <a:endParaRPr lang="en-GB" dirty="0"/>
          </a:p>
          <a:p>
            <a:r>
              <a:rPr lang="en-GB" dirty="0"/>
              <a:t>public function run()</a:t>
            </a:r>
          </a:p>
          <a:p>
            <a:r>
              <a:rPr lang="en-GB" dirty="0"/>
              <a:t>    {</a:t>
            </a:r>
          </a:p>
          <a:p>
            <a:r>
              <a:rPr lang="en-GB" dirty="0"/>
              <a:t>        factory(Customer::class)-&gt;create();</a:t>
            </a:r>
          </a:p>
          <a:p>
            <a:r>
              <a:rPr lang="en-GB" dirty="0"/>
              <a:t>    }</a:t>
            </a:r>
          </a:p>
          <a:p>
            <a:endParaRPr lang="en-US" dirty="0"/>
          </a:p>
        </p:txBody>
      </p:sp>
    </p:spTree>
    <p:extLst>
      <p:ext uri="{BB962C8B-B14F-4D97-AF65-F5344CB8AC3E}">
        <p14:creationId xmlns:p14="http://schemas.microsoft.com/office/powerpoint/2010/main" val="68695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 using data in csv file</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Have data created in the csv format and place this in the /public/data folder.</a:t>
            </a:r>
          </a:p>
          <a:p>
            <a:r>
              <a:rPr lang="en-GB" dirty="0" err="1"/>
              <a:t>php</a:t>
            </a:r>
            <a:r>
              <a:rPr lang="en-GB" dirty="0"/>
              <a:t> artisan </a:t>
            </a:r>
            <a:r>
              <a:rPr lang="en-GB" dirty="0" err="1"/>
              <a:t>make:seeder</a:t>
            </a:r>
            <a:r>
              <a:rPr lang="en-GB" dirty="0"/>
              <a:t> </a:t>
            </a:r>
            <a:r>
              <a:rPr lang="en-GB" dirty="0" err="1"/>
              <a:t>TestSeeder</a:t>
            </a:r>
            <a:endParaRPr lang="en-GB" dirty="0"/>
          </a:p>
        </p:txBody>
      </p:sp>
    </p:spTree>
    <p:extLst>
      <p:ext uri="{BB962C8B-B14F-4D97-AF65-F5344CB8AC3E}">
        <p14:creationId xmlns:p14="http://schemas.microsoft.com/office/powerpoint/2010/main" val="3458569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 using data in csv file</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fontScale="85000" lnSpcReduction="20000"/>
          </a:bodyPr>
          <a:lstStyle/>
          <a:p>
            <a:r>
              <a:rPr lang="en-GB" dirty="0"/>
              <a:t>inside the </a:t>
            </a:r>
            <a:r>
              <a:rPr lang="en-GB" dirty="0" err="1"/>
              <a:t>TestSeeder</a:t>
            </a:r>
            <a:endParaRPr lang="en-GB" dirty="0"/>
          </a:p>
          <a:p>
            <a:pPr lvl="1"/>
            <a:r>
              <a:rPr lang="en-GB" dirty="0">
                <a:latin typeface="Consolas" panose="020B0609020204030204" pitchFamily="49" charset="0"/>
              </a:rPr>
              <a:t>Company::truncate();</a:t>
            </a:r>
          </a:p>
          <a:p>
            <a:pPr lvl="1"/>
            <a:r>
              <a:rPr lang="en-GB" dirty="0">
                <a:latin typeface="Consolas" panose="020B0609020204030204" pitchFamily="49" charset="0"/>
              </a:rPr>
              <a:t>        $report = </a:t>
            </a:r>
            <a:r>
              <a:rPr lang="en-GB" dirty="0" err="1">
                <a:latin typeface="Consolas" panose="020B0609020204030204" pitchFamily="49" charset="0"/>
              </a:rPr>
              <a:t>fopen</a:t>
            </a:r>
            <a:r>
              <a:rPr lang="en-GB" dirty="0">
                <a:latin typeface="Consolas" panose="020B0609020204030204" pitchFamily="49" charset="0"/>
              </a:rPr>
              <a:t>(</a:t>
            </a:r>
            <a:r>
              <a:rPr lang="en-GB" dirty="0" err="1">
                <a:latin typeface="Consolas" panose="020B0609020204030204" pitchFamily="49" charset="0"/>
              </a:rPr>
              <a:t>public_path</a:t>
            </a:r>
            <a:r>
              <a:rPr lang="en-GB" dirty="0">
                <a:latin typeface="Consolas" panose="020B0609020204030204" pitchFamily="49" charset="0"/>
              </a:rPr>
              <a:t>("data/company.csv"), "r");</a:t>
            </a:r>
          </a:p>
          <a:p>
            <a:pPr lvl="1"/>
            <a:r>
              <a:rPr lang="en-GB" dirty="0">
                <a:latin typeface="Consolas" panose="020B0609020204030204" pitchFamily="49" charset="0"/>
              </a:rPr>
              <a:t>        $</a:t>
            </a:r>
            <a:r>
              <a:rPr lang="en-GB" dirty="0" err="1">
                <a:latin typeface="Consolas" panose="020B0609020204030204" pitchFamily="49" charset="0"/>
              </a:rPr>
              <a:t>dataRow</a:t>
            </a:r>
            <a:r>
              <a:rPr lang="en-GB" dirty="0">
                <a:latin typeface="Consolas" panose="020B0609020204030204" pitchFamily="49" charset="0"/>
              </a:rPr>
              <a:t> = true;</a:t>
            </a:r>
          </a:p>
          <a:p>
            <a:pPr lvl="1"/>
            <a:r>
              <a:rPr lang="en-GB" dirty="0">
                <a:latin typeface="Consolas" panose="020B0609020204030204" pitchFamily="49" charset="0"/>
              </a:rPr>
              <a:t>            while (($data = </a:t>
            </a:r>
            <a:r>
              <a:rPr lang="en-GB" dirty="0" err="1">
                <a:latin typeface="Consolas" panose="020B0609020204030204" pitchFamily="49" charset="0"/>
              </a:rPr>
              <a:t>fgetcsv</a:t>
            </a:r>
            <a:r>
              <a:rPr lang="en-GB" dirty="0">
                <a:latin typeface="Consolas" panose="020B0609020204030204" pitchFamily="49" charset="0"/>
              </a:rPr>
              <a:t>($report, 4000, ",")) !== FALSE) {</a:t>
            </a:r>
          </a:p>
          <a:p>
            <a:pPr lvl="1"/>
            <a:r>
              <a:rPr lang="en-GB" dirty="0">
                <a:latin typeface="Consolas" panose="020B0609020204030204" pitchFamily="49" charset="0"/>
              </a:rPr>
              <a:t>                if (!$</a:t>
            </a:r>
            <a:r>
              <a:rPr lang="en-GB" dirty="0" err="1">
                <a:latin typeface="Consolas" panose="020B0609020204030204" pitchFamily="49" charset="0"/>
              </a:rPr>
              <a:t>dataRow</a:t>
            </a:r>
            <a:r>
              <a:rPr lang="en-GB" dirty="0">
                <a:latin typeface="Consolas" panose="020B0609020204030204" pitchFamily="49" charset="0"/>
              </a:rPr>
              <a:t>) {</a:t>
            </a:r>
          </a:p>
          <a:p>
            <a:pPr lvl="1"/>
            <a:r>
              <a:rPr lang="en-GB" dirty="0">
                <a:latin typeface="Consolas" panose="020B0609020204030204" pitchFamily="49" charset="0"/>
              </a:rPr>
              <a:t>                    Company::create([</a:t>
            </a:r>
          </a:p>
          <a:p>
            <a:pPr lvl="1"/>
            <a:r>
              <a:rPr lang="en-GB" dirty="0">
                <a:latin typeface="Consolas" panose="020B0609020204030204" pitchFamily="49" charset="0"/>
              </a:rPr>
              <a:t>                        "name" =&gt; $data['0'],</a:t>
            </a:r>
          </a:p>
          <a:p>
            <a:pPr lvl="1"/>
            <a:r>
              <a:rPr lang="en-GB" dirty="0">
                <a:latin typeface="Consolas" panose="020B0609020204030204" pitchFamily="49" charset="0"/>
              </a:rPr>
              <a:t>                        "phone" =&gt; $data['1'],</a:t>
            </a:r>
          </a:p>
          <a:p>
            <a:pPr lvl="1"/>
            <a:r>
              <a:rPr lang="en-GB" dirty="0">
                <a:latin typeface="Consolas" panose="020B0609020204030204" pitchFamily="49" charset="0"/>
              </a:rPr>
              <a:t>                    ]);</a:t>
            </a:r>
          </a:p>
          <a:p>
            <a:pPr lvl="1"/>
            <a:r>
              <a:rPr lang="en-GB" dirty="0">
                <a:latin typeface="Consolas" panose="020B0609020204030204" pitchFamily="49" charset="0"/>
              </a:rPr>
              <a:t>                }</a:t>
            </a:r>
          </a:p>
          <a:p>
            <a:pPr lvl="1"/>
            <a:r>
              <a:rPr lang="en-GB" dirty="0">
                <a:latin typeface="Consolas" panose="020B0609020204030204" pitchFamily="49" charset="0"/>
              </a:rPr>
              <a:t>                $</a:t>
            </a:r>
            <a:r>
              <a:rPr lang="en-GB" dirty="0" err="1">
                <a:latin typeface="Consolas" panose="020B0609020204030204" pitchFamily="49" charset="0"/>
              </a:rPr>
              <a:t>dataRow</a:t>
            </a:r>
            <a:r>
              <a:rPr lang="en-GB" dirty="0">
                <a:latin typeface="Consolas" panose="020B0609020204030204" pitchFamily="49" charset="0"/>
              </a:rPr>
              <a:t> = false;</a:t>
            </a:r>
          </a:p>
          <a:p>
            <a:pPr lvl="1"/>
            <a:r>
              <a:rPr lang="en-GB" dirty="0">
                <a:latin typeface="Consolas" panose="020B0609020204030204" pitchFamily="49" charset="0"/>
              </a:rPr>
              <a:t>            }</a:t>
            </a:r>
          </a:p>
          <a:p>
            <a:pPr lvl="1"/>
            <a:endParaRPr lang="en-GB" dirty="0">
              <a:latin typeface="Consolas" panose="020B0609020204030204" pitchFamily="49" charset="0"/>
            </a:endParaRPr>
          </a:p>
          <a:p>
            <a:pPr lvl="1"/>
            <a:r>
              <a:rPr lang="en-GB" dirty="0">
                <a:latin typeface="Consolas" panose="020B0609020204030204" pitchFamily="49" charset="0"/>
              </a:rPr>
              <a:t>        </a:t>
            </a:r>
            <a:r>
              <a:rPr lang="en-GB" dirty="0" err="1">
                <a:latin typeface="Consolas" panose="020B0609020204030204" pitchFamily="49" charset="0"/>
              </a:rPr>
              <a:t>fclose</a:t>
            </a:r>
            <a:r>
              <a:rPr lang="en-GB" dirty="0">
                <a:latin typeface="Consolas" panose="020B0609020204030204" pitchFamily="49" charset="0"/>
              </a:rPr>
              <a:t>($report);</a:t>
            </a:r>
          </a:p>
        </p:txBody>
      </p:sp>
    </p:spTree>
    <p:extLst>
      <p:ext uri="{BB962C8B-B14F-4D97-AF65-F5344CB8AC3E}">
        <p14:creationId xmlns:p14="http://schemas.microsoft.com/office/powerpoint/2010/main" val="286115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Database Seeders using data in csv file</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Have data created in the csv format and place this in the /public/data folder.</a:t>
            </a:r>
          </a:p>
          <a:p>
            <a:r>
              <a:rPr lang="en-GB" dirty="0" err="1"/>
              <a:t>php</a:t>
            </a:r>
            <a:r>
              <a:rPr lang="en-GB" dirty="0"/>
              <a:t> artisan </a:t>
            </a:r>
            <a:r>
              <a:rPr lang="en-GB" dirty="0" err="1"/>
              <a:t>make:seeder</a:t>
            </a:r>
            <a:r>
              <a:rPr lang="en-GB" dirty="0"/>
              <a:t> </a:t>
            </a:r>
            <a:r>
              <a:rPr lang="en-GB" dirty="0" err="1"/>
              <a:t>TestSeeder</a:t>
            </a:r>
            <a:endParaRPr lang="en-GB" dirty="0"/>
          </a:p>
        </p:txBody>
      </p:sp>
    </p:spTree>
    <p:extLst>
      <p:ext uri="{BB962C8B-B14F-4D97-AF65-F5344CB8AC3E}">
        <p14:creationId xmlns:p14="http://schemas.microsoft.com/office/powerpoint/2010/main" val="87537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26</a:t>
            </a:fld>
            <a:endParaRPr lang="en-US"/>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a:t>
            </a:r>
            <a:br>
              <a:rPr lang="en-GB" dirty="0"/>
            </a:br>
            <a:endParaRPr lang="en-GB" dirty="0"/>
          </a:p>
          <a:p>
            <a:pPr marL="519621" lvl="1" indent="-227013">
              <a:buFont typeface="Calibri" panose="020F0502020204030204" pitchFamily="34" charset="0"/>
              <a:buChar char="-"/>
            </a:pPr>
            <a:r>
              <a:rPr lang="en-GB" dirty="0"/>
              <a:t>Factory &amp; Faker</a:t>
            </a:r>
          </a:p>
          <a:p>
            <a:pPr marL="519621" lvl="1" indent="-227013">
              <a:buFont typeface="Calibri" panose="020F0502020204030204" pitchFamily="34" charset="0"/>
              <a:buChar char="-"/>
            </a:pPr>
            <a:r>
              <a:rPr lang="en-GB" dirty="0" err="1"/>
              <a:t>Seeders</a:t>
            </a:r>
            <a:endParaRPr lang="en-GB" dirty="0"/>
          </a:p>
          <a:p>
            <a:pPr marL="519621" lvl="1" indent="-227013">
              <a:buFont typeface="Calibri" panose="020F0502020204030204" pitchFamily="34" charset="0"/>
              <a:buChar char="-"/>
            </a:pPr>
            <a:endParaRPr lang="en-GB" dirty="0"/>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a:t>LARAVEL TRAINING</a:t>
            </a:r>
            <a:endParaRPr lang="en-US" dirty="0"/>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a:t>LARAVEL TRAINING</a:t>
            </a:r>
            <a:endParaRPr lang="en-US" dirty="0"/>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248309128"/>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Today’s learning</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How to setup and use Model Factories in Laravel</a:t>
            </a:r>
          </a:p>
          <a:p>
            <a:r>
              <a:rPr lang="en-GB" dirty="0"/>
              <a:t>The different ways you can populate your database with data</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a:t>
            </a:r>
          </a:p>
        </p:txBody>
      </p:sp>
    </p:spTree>
    <p:extLst>
      <p:ext uri="{BB962C8B-B14F-4D97-AF65-F5344CB8AC3E}">
        <p14:creationId xmlns:p14="http://schemas.microsoft.com/office/powerpoint/2010/main" val="31222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lnSpcReduction="10000"/>
          </a:bodyPr>
          <a:lstStyle/>
          <a:p>
            <a:r>
              <a:rPr lang="en-GB" dirty="0"/>
              <a:t>Generating Data</a:t>
            </a:r>
          </a:p>
          <a:p>
            <a:r>
              <a:rPr lang="en-GB" dirty="0"/>
              <a:t>Laravel has a feature called model factories that allows you to build “fake” data for your models. It is very useful for testing and seeding data into your database to see your code in action before you have real data coming in.</a:t>
            </a:r>
          </a:p>
          <a:p>
            <a:pPr>
              <a:lnSpc>
                <a:spcPct val="110000"/>
              </a:lnSpc>
            </a:pPr>
            <a:r>
              <a:rPr lang="en-GB" dirty="0"/>
              <a:t>As the name suggests Model Factory is the representation of “fake” data that gets created for a specific model.</a:t>
            </a:r>
          </a:p>
          <a:p>
            <a:pPr>
              <a:lnSpc>
                <a:spcPct val="110000"/>
              </a:lnSpc>
            </a:pPr>
            <a:r>
              <a:rPr lang="en-GB" dirty="0"/>
              <a:t>In the development environment it is necessary we have sample data to see the different views and functionalities work.</a:t>
            </a:r>
          </a:p>
          <a:p>
            <a:pPr>
              <a:lnSpc>
                <a:spcPct val="110000"/>
              </a:lnSpc>
            </a:pPr>
            <a:r>
              <a:rPr lang="en-GB" dirty="0"/>
              <a:t>We have been using “tinker” and other third-party tools.</a:t>
            </a:r>
          </a:p>
          <a:p>
            <a:pPr>
              <a:lnSpc>
                <a:spcPct val="110000"/>
              </a:lnSpc>
            </a:pPr>
            <a:r>
              <a:rPr lang="en-GB" dirty="0"/>
              <a:t>It would be to populate our database with a single command.</a:t>
            </a:r>
          </a:p>
        </p:txBody>
      </p:sp>
    </p:spTree>
    <p:extLst>
      <p:ext uri="{BB962C8B-B14F-4D97-AF65-F5344CB8AC3E}">
        <p14:creationId xmlns:p14="http://schemas.microsoft.com/office/powerpoint/2010/main" val="425795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Laravel ships with model factory for the “User”.</a:t>
            </a:r>
          </a:p>
          <a:p>
            <a:pPr lvl="1"/>
            <a:r>
              <a:rPr lang="en-GB" dirty="0"/>
              <a:t>Let us take a look at that, before getting to make one of our own.</a:t>
            </a:r>
          </a:p>
          <a:p>
            <a:pPr lvl="1"/>
            <a:r>
              <a:rPr lang="en-GB" dirty="0"/>
              <a:t>Go ahead an open the user factory class.</a:t>
            </a:r>
          </a:p>
          <a:p>
            <a:pPr lvl="1"/>
            <a:r>
              <a:rPr lang="en-GB" dirty="0"/>
              <a:t>The factories folder is under the database directory.</a:t>
            </a:r>
          </a:p>
          <a:p>
            <a:r>
              <a:rPr lang="en-GB" dirty="0"/>
              <a:t>Model Factory</a:t>
            </a:r>
          </a:p>
          <a:p>
            <a:pPr lvl="1"/>
            <a:r>
              <a:rPr lang="en-GB" dirty="0"/>
              <a:t>Open the file and see how a model factory looks like.</a:t>
            </a:r>
          </a:p>
          <a:p>
            <a:pPr lvl="1"/>
            <a:r>
              <a:rPr lang="en-GB" dirty="0"/>
              <a:t>This is a factory defined for a user, and each of the fields is assigned a data.</a:t>
            </a:r>
          </a:p>
          <a:p>
            <a:pPr lvl="1"/>
            <a:r>
              <a:rPr lang="en-GB" dirty="0"/>
              <a:t>Faker data for each of those fields – and faker is a package that ships with Laravel that generates fake data.</a:t>
            </a:r>
          </a:p>
        </p:txBody>
      </p:sp>
    </p:spTree>
    <p:extLst>
      <p:ext uri="{BB962C8B-B14F-4D97-AF65-F5344CB8AC3E}">
        <p14:creationId xmlns:p14="http://schemas.microsoft.com/office/powerpoint/2010/main" val="336057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Model Factory</a:t>
            </a:r>
          </a:p>
          <a:p>
            <a:r>
              <a:rPr lang="en-GB" dirty="0"/>
              <a:t>Faker is a </a:t>
            </a:r>
            <a:r>
              <a:rPr lang="en-GB" dirty="0" err="1"/>
              <a:t>php</a:t>
            </a:r>
            <a:r>
              <a:rPr lang="en-GB" dirty="0"/>
              <a:t> package that ships with Laravel to generate fake data.</a:t>
            </a:r>
          </a:p>
          <a:p>
            <a:pPr lvl="1"/>
            <a:r>
              <a:rPr lang="en-GB" dirty="0"/>
              <a:t>We have the name field for which we fake name(s).</a:t>
            </a:r>
          </a:p>
          <a:p>
            <a:pPr lvl="1"/>
            <a:r>
              <a:rPr lang="en-GB" dirty="0"/>
              <a:t>The email field for which unique names are generated.</a:t>
            </a:r>
          </a:p>
          <a:p>
            <a:pPr lvl="1"/>
            <a:r>
              <a:rPr lang="en-GB" dirty="0"/>
              <a:t>A verified at timestamp using the function now().</a:t>
            </a:r>
          </a:p>
          <a:p>
            <a:pPr lvl="1"/>
            <a:r>
              <a:rPr lang="en-GB" dirty="0"/>
              <a:t>The password field is assigned encrypted string literal that equals to ‘password’. </a:t>
            </a:r>
          </a:p>
          <a:p>
            <a:pPr lvl="1"/>
            <a:r>
              <a:rPr lang="en-GB" dirty="0"/>
              <a:t>The remember token field would be populated with a random sting of ten characters.</a:t>
            </a:r>
          </a:p>
        </p:txBody>
      </p:sp>
    </p:spTree>
    <p:extLst>
      <p:ext uri="{BB962C8B-B14F-4D97-AF65-F5344CB8AC3E}">
        <p14:creationId xmlns:p14="http://schemas.microsoft.com/office/powerpoint/2010/main" val="132831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Using the Model Factory?</a:t>
            </a:r>
          </a:p>
          <a:p>
            <a:pPr lvl="1"/>
            <a:r>
              <a:rPr lang="en-GB" dirty="0"/>
              <a:t>Let us first see what we have in our database, using tinker.</a:t>
            </a:r>
          </a:p>
          <a:p>
            <a:pPr lvl="1"/>
            <a:r>
              <a:rPr lang="en-GB" dirty="0">
                <a:latin typeface="Consolas" panose="020B0609020204030204" pitchFamily="49" charset="0"/>
              </a:rPr>
              <a:t>User::all()-&gt;pluck(‘name’);</a:t>
            </a:r>
          </a:p>
          <a:p>
            <a:r>
              <a:rPr lang="en-GB" dirty="0"/>
              <a:t>Let us see how to create user(s) using tinker and the factory helper function.</a:t>
            </a:r>
          </a:p>
          <a:p>
            <a:pPr lvl="1"/>
            <a:r>
              <a:rPr lang="en-GB" dirty="0">
                <a:latin typeface="Consolas" panose="020B0609020204030204" pitchFamily="49" charset="0"/>
              </a:rPr>
              <a:t>\App\Models\User::factory()-&gt;create();</a:t>
            </a:r>
          </a:p>
          <a:p>
            <a:pPr lvl="1"/>
            <a:r>
              <a:rPr lang="en-GB" dirty="0">
                <a:latin typeface="Consolas" panose="020B0609020204030204" pitchFamily="49" charset="0"/>
              </a:rPr>
              <a:t>\App\Models\User::factory(3)-&gt;create();</a:t>
            </a:r>
          </a:p>
          <a:p>
            <a:pPr lvl="1"/>
            <a:r>
              <a:rPr lang="en-GB" dirty="0">
                <a:latin typeface="Consolas" panose="020B0609020204030204" pitchFamily="49" charset="0"/>
              </a:rPr>
              <a:t>factory(\App\User::class,3)-&gt;create() // old format</a:t>
            </a:r>
          </a:p>
          <a:p>
            <a:r>
              <a:rPr lang="en-GB" dirty="0"/>
              <a:t>We see faker in action, it has given us data to test with.</a:t>
            </a:r>
          </a:p>
          <a:p>
            <a:pPr lvl="1"/>
            <a:r>
              <a:rPr lang="en-GB" dirty="0">
                <a:latin typeface="Consolas" panose="020B0609020204030204" pitchFamily="49" charset="0"/>
              </a:rPr>
              <a:t>factory(\App\User::class, 3)-&gt;create();</a:t>
            </a:r>
          </a:p>
          <a:p>
            <a:pPr lvl="1"/>
            <a:r>
              <a:rPr lang="en-GB" dirty="0">
                <a:latin typeface="Consolas" panose="020B0609020204030204" pitchFamily="49" charset="0"/>
              </a:rPr>
              <a:t>User::all()-&gt;pluck(‘name’);</a:t>
            </a:r>
          </a:p>
        </p:txBody>
      </p:sp>
    </p:spTree>
    <p:extLst>
      <p:ext uri="{BB962C8B-B14F-4D97-AF65-F5344CB8AC3E}">
        <p14:creationId xmlns:p14="http://schemas.microsoft.com/office/powerpoint/2010/main" val="297463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Model Factories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Model Factory</a:t>
            </a:r>
          </a:p>
          <a:p>
            <a:r>
              <a:rPr lang="en-GB" dirty="0"/>
              <a:t>We have the Company model and we have been creating Companies – let us make one for companies.</a:t>
            </a:r>
          </a:p>
          <a:p>
            <a:r>
              <a:rPr lang="en-GB" dirty="0"/>
              <a:t>Let us call help and see the options for </a:t>
            </a:r>
            <a:r>
              <a:rPr lang="en-GB" dirty="0" err="1"/>
              <a:t>make:factory</a:t>
            </a:r>
            <a:r>
              <a:rPr lang="en-GB" dirty="0"/>
              <a:t> .</a:t>
            </a:r>
          </a:p>
          <a:p>
            <a:r>
              <a:rPr lang="en-GB" dirty="0" err="1">
                <a:latin typeface="Consolas" panose="020B0609020204030204" pitchFamily="49" charset="0"/>
              </a:rPr>
              <a:t>php</a:t>
            </a:r>
            <a:r>
              <a:rPr lang="en-GB" dirty="0">
                <a:latin typeface="Consolas" panose="020B0609020204030204" pitchFamily="49" charset="0"/>
              </a:rPr>
              <a:t> artisan help </a:t>
            </a:r>
            <a:r>
              <a:rPr lang="en-GB" dirty="0" err="1">
                <a:latin typeface="Consolas" panose="020B0609020204030204" pitchFamily="49" charset="0"/>
              </a:rPr>
              <a:t>make:factory</a:t>
            </a:r>
            <a:endParaRPr lang="en-GB" dirty="0">
              <a:latin typeface="Consolas" panose="020B0609020204030204" pitchFamily="49" charset="0"/>
            </a:endParaRPr>
          </a:p>
          <a:p>
            <a:r>
              <a:rPr lang="en-GB" dirty="0"/>
              <a:t>It takes an argument ‘name’ for the class and optionally the model can be passed in ... </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make:factory</a:t>
            </a:r>
            <a:r>
              <a:rPr lang="en-GB" dirty="0">
                <a:latin typeface="Consolas" panose="020B0609020204030204" pitchFamily="49" charset="0"/>
              </a:rPr>
              <a:t> </a:t>
            </a:r>
            <a:r>
              <a:rPr lang="en-GB" dirty="0" err="1">
                <a:latin typeface="Consolas" panose="020B0609020204030204" pitchFamily="49" charset="0"/>
              </a:rPr>
              <a:t>CompanyFactory</a:t>
            </a:r>
            <a:r>
              <a:rPr lang="en-GB" dirty="0">
                <a:latin typeface="Consolas" panose="020B0609020204030204" pitchFamily="49" charset="0"/>
              </a:rPr>
              <a:t> -m Company</a:t>
            </a:r>
          </a:p>
        </p:txBody>
      </p:sp>
    </p:spTree>
    <p:extLst>
      <p:ext uri="{BB962C8B-B14F-4D97-AF65-F5344CB8AC3E}">
        <p14:creationId xmlns:p14="http://schemas.microsoft.com/office/powerpoint/2010/main" val="41928649"/>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65060F-1094-41F3-95E3-03DA10677C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2802</TotalTime>
  <Words>1893</Words>
  <Application>Microsoft Office PowerPoint</Application>
  <PresentationFormat>Widescreen</PresentationFormat>
  <Paragraphs>261</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Consolas</vt:lpstr>
      <vt:lpstr>Wingdings</vt:lpstr>
      <vt:lpstr>RetrospectVTI</vt:lpstr>
      <vt:lpstr>Laravel</vt:lpstr>
      <vt:lpstr>Last Session</vt:lpstr>
      <vt:lpstr>Session Topics</vt:lpstr>
      <vt:lpstr>Today’s learning</vt:lpstr>
      <vt:lpstr>Model Factories</vt:lpstr>
      <vt:lpstr>Model Factories</vt:lpstr>
      <vt:lpstr>Model Factories</vt:lpstr>
      <vt:lpstr>Model Factories</vt:lpstr>
      <vt:lpstr>Model Factories</vt:lpstr>
      <vt:lpstr>Model Factories</vt:lpstr>
      <vt:lpstr>Model Factories</vt:lpstr>
      <vt:lpstr>Database Seeders</vt:lpstr>
      <vt:lpstr>Database Seeders</vt:lpstr>
      <vt:lpstr>Database Seeders</vt:lpstr>
      <vt:lpstr>Database Seeders</vt:lpstr>
      <vt:lpstr>Database Seeders</vt:lpstr>
      <vt:lpstr>Database Seeders</vt:lpstr>
      <vt:lpstr>Database Seeders</vt:lpstr>
      <vt:lpstr>Database Seeders</vt:lpstr>
      <vt:lpstr>Database Seeders</vt:lpstr>
      <vt:lpstr>Database Seeders</vt:lpstr>
      <vt:lpstr>Database Seeders – Old Version</vt:lpstr>
      <vt:lpstr>Database Seeders using data in csv file</vt:lpstr>
      <vt:lpstr>Database Seeders using data in csv file</vt:lpstr>
      <vt:lpstr>Database Seeders using data in csv file</vt:lpstr>
      <vt:lpstr>Wrap-up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141</cp:revision>
  <dcterms:created xsi:type="dcterms:W3CDTF">2022-06-09T00:16:26Z</dcterms:created>
  <dcterms:modified xsi:type="dcterms:W3CDTF">2022-06-24T07:41:27Z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