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36"/>
  </p:notesMasterIdLst>
  <p:handoutMasterIdLst>
    <p:handoutMasterId r:id="rId37"/>
  </p:handoutMasterIdLst>
  <p:sldIdLst>
    <p:sldId id="256" r:id="rId5"/>
    <p:sldId id="362" r:id="rId6"/>
    <p:sldId id="298" r:id="rId7"/>
    <p:sldId id="364" r:id="rId8"/>
    <p:sldId id="383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18" r:id="rId18"/>
    <p:sldId id="445" r:id="rId19"/>
    <p:sldId id="446" r:id="rId20"/>
    <p:sldId id="447" r:id="rId21"/>
    <p:sldId id="448" r:id="rId22"/>
    <p:sldId id="449" r:id="rId23"/>
    <p:sldId id="452" r:id="rId24"/>
    <p:sldId id="450" r:id="rId25"/>
    <p:sldId id="453" r:id="rId26"/>
    <p:sldId id="454" r:id="rId27"/>
    <p:sldId id="456" r:id="rId28"/>
    <p:sldId id="457" r:id="rId29"/>
    <p:sldId id="460" r:id="rId30"/>
    <p:sldId id="461" r:id="rId31"/>
    <p:sldId id="459" r:id="rId32"/>
    <p:sldId id="462" r:id="rId33"/>
    <p:sldId id="325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362"/>
            <p14:sldId id="298"/>
            <p14:sldId id="364"/>
            <p14:sldId id="383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18"/>
            <p14:sldId id="445"/>
            <p14:sldId id="446"/>
            <p14:sldId id="447"/>
            <p14:sldId id="448"/>
            <p14:sldId id="449"/>
            <p14:sldId id="452"/>
            <p14:sldId id="450"/>
            <p14:sldId id="453"/>
            <p14:sldId id="454"/>
            <p14:sldId id="456"/>
            <p14:sldId id="457"/>
            <p14:sldId id="460"/>
            <p14:sldId id="461"/>
            <p14:sldId id="459"/>
            <p14:sldId id="462"/>
            <p14:sldId id="32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88" d="100"/>
          <a:sy n="88" d="100"/>
        </p:scale>
        <p:origin x="37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/>
      <dgm:spPr/>
      <dgm:t>
        <a:bodyPr/>
        <a:lstStyle/>
        <a:p>
          <a:pPr marL="339725" indent="-339725">
            <a:lnSpc>
              <a:spcPct val="100000"/>
            </a:lnSpc>
          </a:pPr>
          <a:r>
            <a:rPr lang="en-US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dirty="0"/>
            <a:t> </a:t>
          </a:r>
          <a:r>
            <a:rPr lang="en-US" dirty="0">
              <a:solidFill>
                <a:schemeClr val="tx1">
                  <a:alpha val="60000"/>
                </a:schemeClr>
              </a:solidFill>
            </a:rPr>
            <a:t>One to Many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/>
      <dgm:t>
        <a:bodyPr/>
        <a:lstStyle/>
        <a:p>
          <a:pPr marL="339725" indent="-320040">
            <a:lnSpc>
              <a:spcPct val="100000"/>
            </a:lnSpc>
            <a:spcAft>
              <a:spcPts val="1000"/>
            </a:spcAft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Many to Many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2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2" custLinFactNeighborX="-2848">
        <dgm:presLayoutVars>
          <dgm:chMax val="0"/>
          <dgm:chPref val="0"/>
        </dgm:presLayoutVars>
      </dgm:prSet>
      <dgm:spPr/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2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2" custLinFactNeighborX="-2848">
        <dgm:presLayoutVars>
          <dgm:chMax val="0"/>
          <dgm:chPref val="0"/>
        </dgm:presLayoutVars>
      </dgm:prSet>
      <dgm:spPr/>
    </dgm:pt>
  </dgm:ptLst>
  <dgm:cxnLst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609064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340138" y="862060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1194593" y="609064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39725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sz="2500" kern="1200" dirty="0"/>
            <a:t> </a:t>
          </a:r>
          <a:r>
            <a:rPr lang="en-US" sz="2500" kern="1200" dirty="0">
              <a:solidFill>
                <a:schemeClr val="tx1">
                  <a:alpha val="60000"/>
                </a:schemeClr>
              </a:solidFill>
            </a:rPr>
            <a:t>One to Many</a:t>
          </a:r>
        </a:p>
      </dsp:txBody>
      <dsp:txXfrm>
        <a:off x="1194593" y="609064"/>
        <a:ext cx="3655874" cy="1124426"/>
      </dsp:txXfrm>
    </dsp:sp>
    <dsp:sp modelId="{CD05AFB1-E184-456B-B0D2-9C36C4272D02}">
      <dsp:nvSpPr>
        <dsp:cNvPr id="0" name=""/>
        <dsp:cNvSpPr/>
      </dsp:nvSpPr>
      <dsp:spPr>
        <a:xfrm>
          <a:off x="0" y="2014597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340138" y="2267593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1194593" y="2014597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20040" algn="l" defTabSz="1111250">
            <a:lnSpc>
              <a:spcPct val="100000"/>
            </a:lnSpc>
            <a:spcBef>
              <a:spcPct val="0"/>
            </a:spcBef>
            <a:spcAft>
              <a:spcPts val="1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Many to Many</a:t>
          </a:r>
        </a:p>
      </dsp:txBody>
      <dsp:txXfrm>
        <a:off x="1194593" y="2014597"/>
        <a:ext cx="3655874" cy="1124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30-Jun-2022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30-Jun-2022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B09-F574-4AEB-818F-D8694B9C0311}" type="datetime1">
              <a:rPr lang="en-US" smtClean="0"/>
              <a:t>30-Jun-2022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71AC1A6A-F867-431C-97BF-F7E6B65193FC}" type="datetime1">
              <a:rPr lang="en-US" smtClean="0"/>
              <a:t>30-Jun-2022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846714EB-B550-4AEB-8F81-A19CAC251A63}" type="datetime1">
              <a:rPr lang="en-US" smtClean="0"/>
              <a:t>30-Jun-2022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6B66A-B7AF-437F-9956-E9B121D659C7}" type="datetime1">
              <a:rPr lang="en-US" smtClean="0"/>
              <a:t>30-Jun-2022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738-A015-49AA-BF6E-4B9C5EA99659}" type="datetime1">
              <a:rPr lang="en-US" smtClean="0"/>
              <a:t>30-Jun-2022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D47-C020-4FF0-B8F3-C89AC9F93C1F}" type="datetime1">
              <a:rPr lang="en-US" smtClean="0"/>
              <a:t>30-Jun-2022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0E62-19FD-4F0D-878F-833B5767946F}" type="datetime1">
              <a:rPr lang="en-US" smtClean="0"/>
              <a:t>30-Jun-2022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8676-A4AB-4277-8805-E4B89E6B9D97}" type="datetime1">
              <a:rPr lang="en-US" smtClean="0"/>
              <a:t>30-Jun-2022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062-27AD-40B2-9A66-7A231D278AC6}" type="datetime1">
              <a:rPr lang="en-US" smtClean="0"/>
              <a:t>30-Jun-2022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75-3870-40A7-A780-2B73048AC864}" type="datetime1">
              <a:rPr lang="en-US" smtClean="0"/>
              <a:t>30-Jun-2022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A23-1520-4464-9F11-D3B9883E6AC0}" type="datetime1">
              <a:rPr lang="en-US" smtClean="0"/>
              <a:t>30-Jun-2022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D279-701F-43A4-8693-B85D86710886}" type="datetime1">
              <a:rPr lang="en-US" smtClean="0"/>
              <a:t>30-Jun-2022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E499961-2E0F-4B7A-8B26-282FC5D9661E}" type="datetime1">
              <a:rPr lang="en-US" smtClean="0"/>
              <a:t>30-Jun-2022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88952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Trainer: Edward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save the data let us create a user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 = User::factory()-&gt;create();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$post = new Post([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'title'=&gt;’Awesome Title',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'body'=&gt; 'An example body text',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'user_id' =&gt; $user-&gt;id,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]);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$post-&gt;save();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dd($post);</a:t>
            </a:r>
          </a:p>
        </p:txBody>
      </p:sp>
    </p:spTree>
    <p:extLst>
      <p:ext uri="{BB962C8B-B14F-4D97-AF65-F5344CB8AC3E}">
        <p14:creationId xmlns:p14="http://schemas.microsoft.com/office/powerpoint/2010/main" val="314902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us check out the short form for this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 = User::factory()-&gt;create();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$user</a:t>
            </a:r>
            <a:r>
              <a:rPr lang="en-GB" dirty="0">
                <a:latin typeface="Consolas" panose="020B0609020204030204" pitchFamily="49" charset="0"/>
              </a:rPr>
              <a:t>-&gt;posts()-&gt;create([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'title' =&gt; 'title 2',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'body' =&gt; 'body text 2'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]);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dd($user-&gt;posts);</a:t>
            </a:r>
          </a:p>
          <a:p>
            <a:r>
              <a:rPr lang="en-GB" dirty="0"/>
              <a:t>The user_id is being set for us automatically via ORM.</a:t>
            </a:r>
          </a:p>
        </p:txBody>
      </p:sp>
    </p:spTree>
    <p:extLst>
      <p:ext uri="{BB962C8B-B14F-4D97-AF65-F5344CB8AC3E}">
        <p14:creationId xmlns:p14="http://schemas.microsoft.com/office/powerpoint/2010/main" val="109219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Updating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 = User::factory()-&gt;create();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$user-&gt;posts()-&gt;create([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'title' =&gt; 'title 2',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'body' =&gt; 'body text 2'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]);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$user-&gt;posts-&gt;first()-&gt;title = 'New Title';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$user-&gt;push(); //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notice we are calling push on the user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return $user-&gt;posts;</a:t>
            </a:r>
          </a:p>
        </p:txBody>
      </p:sp>
    </p:spTree>
    <p:extLst>
      <p:ext uri="{BB962C8B-B14F-4D97-AF65-F5344CB8AC3E}">
        <p14:creationId xmlns:p14="http://schemas.microsoft.com/office/powerpoint/2010/main" val="199538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Updating</a:t>
            </a:r>
          </a:p>
          <a:p>
            <a:endParaRPr lang="en-GB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 = User::find(3);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$user-&gt;posts-&gt;first()-&gt;title = 'changed New Title';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$user-&gt;posts-&gt;first()-&gt;body = 'changed body text 2';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$user-&gt;push();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return $user-&gt;posts;</a:t>
            </a:r>
          </a:p>
        </p:txBody>
      </p:sp>
    </p:spTree>
    <p:extLst>
      <p:ext uri="{BB962C8B-B14F-4D97-AF65-F5344CB8AC3E}">
        <p14:creationId xmlns:p14="http://schemas.microsoft.com/office/powerpoint/2010/main" val="206584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to Many</a:t>
            </a:r>
          </a:p>
          <a:p>
            <a:r>
              <a:rPr lang="en-GB" dirty="0"/>
              <a:t>Laravel Many To Many Relationship relates a record on the table to one or many records in another table and vice versa.</a:t>
            </a:r>
          </a:p>
          <a:p>
            <a:r>
              <a:rPr lang="en-GB" dirty="0"/>
              <a:t>Unlike Laravel One to Many and One to One, the link is a pivot table in this relationship. The pivot table is a table where you define between the connection between the two tables to link them.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3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to Many</a:t>
            </a:r>
          </a:p>
          <a:p>
            <a:r>
              <a:rPr lang="en-GB" dirty="0"/>
              <a:t>We will continue to work with out user table and its model but now we will be adding a new independent table for roles.</a:t>
            </a:r>
          </a:p>
          <a:p>
            <a:r>
              <a:rPr lang="en-GB" dirty="0"/>
              <a:t>Typically in an application you are going to have a set number of roles that a user could be attached to or detached to as they gain or lose permission.</a:t>
            </a:r>
          </a:p>
          <a:p>
            <a:r>
              <a:rPr lang="en-GB" dirty="0"/>
              <a:t>Let us focus on the database and the relationship to make this work. 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3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Roles Table</a:t>
            </a:r>
          </a:p>
          <a:p>
            <a:r>
              <a:rPr lang="en-GB" dirty="0"/>
              <a:t>Let us make a new model for our roles.  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php artisan make:model Role -m</a:t>
            </a:r>
          </a:p>
          <a:p>
            <a:r>
              <a:rPr lang="en-GB" dirty="0"/>
              <a:t>Modify the migration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Schema::create('roles', function (Blueprint $table)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$table-&gt;id();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$table-&gt;string('name');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$table-&gt;timestamps();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1996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Pivot table</a:t>
            </a:r>
          </a:p>
          <a:p>
            <a:r>
              <a:rPr lang="en-GB" dirty="0"/>
              <a:t>In a many to many relationship you have two totally independent tables that are not related to one another.  There is a third table what is called a pivot table that connects them.  We are not going to have a user_id in the roles table and in the same way we are not going to have a roles_id in the user table.  We will have a third table for that.</a:t>
            </a:r>
          </a:p>
          <a:p>
            <a:r>
              <a:rPr lang="en-GB" dirty="0"/>
              <a:t>Lets get that table created.</a:t>
            </a:r>
          </a:p>
        </p:txBody>
      </p:sp>
    </p:spTree>
    <p:extLst>
      <p:ext uri="{BB962C8B-B14F-4D97-AF65-F5344CB8AC3E}">
        <p14:creationId xmlns:p14="http://schemas.microsoft.com/office/powerpoint/2010/main" val="340561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Migration</a:t>
            </a:r>
          </a:p>
          <a:p>
            <a:r>
              <a:rPr lang="en-GB" dirty="0"/>
              <a:t>What is the convention in naming a pivot table?  We maintain the alphabetical order. </a:t>
            </a:r>
          </a:p>
          <a:p>
            <a:r>
              <a:rPr lang="en-GB" dirty="0">
                <a:latin typeface="Consolas" panose="020B0609020204030204" pitchFamily="49" charset="0"/>
              </a:rPr>
              <a:t>php artisan make:migration create_role_user_table --create role_user</a:t>
            </a:r>
          </a:p>
          <a:p>
            <a:endParaRPr lang="en-GB" dirty="0"/>
          </a:p>
          <a:p>
            <a:r>
              <a:rPr lang="en-GB" dirty="0"/>
              <a:t>What would be the table definition? </a:t>
            </a:r>
          </a:p>
        </p:txBody>
      </p:sp>
    </p:spTree>
    <p:extLst>
      <p:ext uri="{BB962C8B-B14F-4D97-AF65-F5344CB8AC3E}">
        <p14:creationId xmlns:p14="http://schemas.microsoft.com/office/powerpoint/2010/main" val="298654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Migration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Schema::create('role_user', function (Blueprint $table)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$table-&gt;id();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$table-&gt;unsignedBigInteger('role_id');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$table-&gt;unsignedBigInteger('user_id');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$table-&gt;timestamps();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});</a:t>
            </a:r>
          </a:p>
          <a:p>
            <a:r>
              <a:rPr lang="en-GB" dirty="0"/>
              <a:t>Timestamps are optional.</a:t>
            </a:r>
          </a:p>
          <a:p>
            <a:r>
              <a:rPr lang="en-GB" dirty="0"/>
              <a:t>Let us add a couple of roles very quickly in our roles table.</a:t>
            </a:r>
          </a:p>
        </p:txBody>
      </p:sp>
    </p:spTree>
    <p:extLst>
      <p:ext uri="{BB962C8B-B14F-4D97-AF65-F5344CB8AC3E}">
        <p14:creationId xmlns:p14="http://schemas.microsoft.com/office/powerpoint/2010/main" val="335538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B747DA-57B5-B79F-C0EE-CCD543BC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91C2F-0B94-8BDF-BBF1-1A9AE419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83E28C-0475-20C2-4875-4CFB9D3A2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6585C4-84B4-28E7-2A98-9BF425E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0A6F5-27AF-13BF-230C-A9799A48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2316479"/>
            <a:ext cx="10905457" cy="3584697"/>
          </a:xfrm>
        </p:spPr>
        <p:txBody>
          <a:bodyPr/>
          <a:lstStyle/>
          <a:p>
            <a:r>
              <a:rPr lang="en-GB" dirty="0"/>
              <a:t>Configuring Laravel Events and …</a:t>
            </a:r>
          </a:p>
          <a:p>
            <a:r>
              <a:rPr lang="en-GB" dirty="0"/>
              <a:t>Listeners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E6E-2298-C996-2C8B-B3D5E11EC259}"/>
              </a:ext>
            </a:extLst>
          </p:cNvPr>
          <p:cNvSpPr txBox="1"/>
          <p:nvPr/>
        </p:nvSpPr>
        <p:spPr>
          <a:xfrm>
            <a:off x="747982" y="1659834"/>
            <a:ext cx="109054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What we covered in the last session</a:t>
            </a:r>
          </a:p>
        </p:txBody>
      </p:sp>
    </p:spTree>
    <p:extLst>
      <p:ext uri="{BB962C8B-B14F-4D97-AF65-F5344CB8AC3E}">
        <p14:creationId xmlns:p14="http://schemas.microsoft.com/office/powerpoint/2010/main" val="958956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Many to Many Relation</a:t>
            </a:r>
          </a:p>
          <a:p>
            <a:pPr lvl="1"/>
            <a:r>
              <a:rPr lang="en-GB" dirty="0"/>
              <a:t>in the user class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public function roles()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    return $this-&gt;belongsToMany(Role::class);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GB" dirty="0"/>
              <a:t>In the role class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public function users()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    return $this-&gt;belongsToMany(User::class);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16778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us create a user</a:t>
            </a:r>
          </a:p>
          <a:p>
            <a:pPr lvl="1"/>
            <a:r>
              <a:rPr lang="en-GB" dirty="0"/>
              <a:t>Route::get('/', function () {</a:t>
            </a:r>
          </a:p>
          <a:p>
            <a:pPr lvl="1"/>
            <a:r>
              <a:rPr lang="en-GB" dirty="0"/>
              <a:t>User::factory()-&gt;create();</a:t>
            </a:r>
          </a:p>
          <a:p>
            <a:pPr lvl="1"/>
            <a:r>
              <a:rPr lang="en-GB" dirty="0"/>
              <a:t>return User::first();</a:t>
            </a:r>
          </a:p>
          <a:p>
            <a:pPr lvl="1"/>
            <a:r>
              <a:rPr lang="en-GB" dirty="0"/>
              <a:t>});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3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Attach Roles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Route::get('/', function ()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 = User::first();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$roles = Role::all();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$user-&gt;roles()-&gt;attach($roles);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dd($roles);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});</a:t>
            </a:r>
          </a:p>
          <a:p>
            <a:r>
              <a:rPr lang="en-GB" dirty="0"/>
              <a:t>We see that user of id 1 has been attached a role of id 1 &amp; 2</a:t>
            </a:r>
          </a:p>
        </p:txBody>
      </p:sp>
    </p:spTree>
    <p:extLst>
      <p:ext uri="{BB962C8B-B14F-4D97-AF65-F5344CB8AC3E}">
        <p14:creationId xmlns:p14="http://schemas.microsoft.com/office/powerpoint/2010/main" val="215155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Detach Roles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Let us detach the first role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>
                <a:latin typeface="Consolas" panose="020B0609020204030204" pitchFamily="49" charset="0"/>
              </a:rPr>
              <a:t>Route::get('/', function () {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$user = User::first();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$roles = Role::first();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$user-&gt;roles()-&gt;detach($roles);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dd($roles);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94671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Timestamps</a:t>
            </a:r>
            <a:br>
              <a:rPr lang="en-GB" dirty="0"/>
            </a:br>
            <a:endParaRPr lang="en-GB" dirty="0"/>
          </a:p>
          <a:p>
            <a:r>
              <a:rPr lang="en-GB" dirty="0"/>
              <a:t>Let us make the timestamps work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public function roles()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return $this-&gt;belongsToMany(\App\Models\Role::class)-&gt;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withTimestamps()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GB" dirty="0"/>
              <a:t>Same change to be done in the user model too</a:t>
            </a:r>
          </a:p>
        </p:txBody>
      </p:sp>
    </p:spTree>
    <p:extLst>
      <p:ext uri="{BB962C8B-B14F-4D97-AF65-F5344CB8AC3E}">
        <p14:creationId xmlns:p14="http://schemas.microsoft.com/office/powerpoint/2010/main" val="2530084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Timestamps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Route::get('/', function ()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 = User::first();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$roles = Role::first();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$user-&gt;roles()-&gt;attach($roles);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dd($roles);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});</a:t>
            </a:r>
          </a:p>
          <a:p>
            <a:r>
              <a:rPr lang="en-GB" dirty="0"/>
              <a:t>Check out the changes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643553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us add some more roles into our database</a:t>
            </a:r>
          </a:p>
          <a:p>
            <a:pPr lvl="1"/>
            <a:r>
              <a:rPr lang="en-GB" dirty="0"/>
              <a:t>(Modify user, delete_comments, edit comments)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Route::get('/', function ()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 = User::first();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$user-&gt;roles()-&gt;attach([1,3,5]);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dd($user-&gt;roles);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});</a:t>
            </a:r>
          </a:p>
          <a:p>
            <a:r>
              <a:rPr lang="en-GB" dirty="0"/>
              <a:t>We notice a problem and the problem is our user has a duplicate </a:t>
            </a:r>
          </a:p>
          <a:p>
            <a:r>
              <a:rPr lang="en-GB" dirty="0"/>
              <a:t>The solution to this problem is another method that Laravel has called sync </a:t>
            </a:r>
          </a:p>
        </p:txBody>
      </p:sp>
    </p:spTree>
    <p:extLst>
      <p:ext uri="{BB962C8B-B14F-4D97-AF65-F5344CB8AC3E}">
        <p14:creationId xmlns:p14="http://schemas.microsoft.com/office/powerpoint/2010/main" val="889588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Sync</a:t>
            </a:r>
          </a:p>
          <a:p>
            <a:r>
              <a:rPr lang="en-GB" dirty="0"/>
              <a:t>Instead of attach let us use sync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Route::get('/', function ()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 = User::first();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$user-&gt;roles()-&gt;sync([1,3,5]);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dd($user-&gt;roles);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});</a:t>
            </a:r>
          </a:p>
          <a:p>
            <a:r>
              <a:rPr lang="en-GB" dirty="0"/>
              <a:t>Instead of 1, 3, 5  let us attach 2 &amp; 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708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Synch without detach</a:t>
            </a:r>
          </a:p>
          <a:p>
            <a:r>
              <a:rPr lang="en-GB" dirty="0"/>
              <a:t>You want to add roles but do note want to delete 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Route::get('/', function ()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 = User::first();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$user-&gt;roles()-&gt;syncWithoutDetaching([3]);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dd($user-&gt;roles);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});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1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relation works in the reverse too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Route::get('/', function ()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$role = Role::find(3);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$role-&gt;users()-&gt;sync([2]);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</a:rPr>
              <a:t>});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75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Topics</a:t>
            </a:r>
            <a:endParaRPr lang="ru-RU" dirty="0"/>
          </a:p>
        </p:txBody>
      </p:sp>
      <p:graphicFrame>
        <p:nvGraphicFramePr>
          <p:cNvPr id="10" name="Content Placeholder 2" descr="Smart Art objec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89050705"/>
              </p:ext>
            </p:extLst>
          </p:nvPr>
        </p:nvGraphicFramePr>
        <p:xfrm>
          <a:off x="744538" y="1985990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Content Placeholder 5" descr="Woman with laptop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4384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Wrap-up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933303"/>
            <a:ext cx="10804153" cy="3627649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We got to know …</a:t>
            </a:r>
            <a:br>
              <a:rPr lang="en-GB" dirty="0"/>
            </a:br>
            <a:endParaRPr lang="en-GB" dirty="0"/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Events &amp;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Listeners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/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Questions.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09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822FC9-970B-D4FE-F808-EB16116E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585DF-C0C1-3948-BD1A-260BA98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B747DA-57B5-B79F-C0EE-CCD543BC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91C2F-0B94-8BDF-BBF1-1A9AE419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83E28C-0475-20C2-4875-4CFB9D3A2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6585C4-84B4-28E7-2A98-9BF425E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0A6F5-27AF-13BF-230C-A9799A48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2316479"/>
            <a:ext cx="10905457" cy="3584697"/>
          </a:xfrm>
        </p:spPr>
        <p:txBody>
          <a:bodyPr/>
          <a:lstStyle/>
          <a:p>
            <a:r>
              <a:rPr lang="en-GB" dirty="0"/>
              <a:t>One to many relationship</a:t>
            </a:r>
          </a:p>
          <a:p>
            <a:r>
              <a:rPr lang="en-GB" dirty="0"/>
              <a:t>Many to many relationship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E6E-2298-C996-2C8B-B3D5E11EC259}"/>
              </a:ext>
            </a:extLst>
          </p:cNvPr>
          <p:cNvSpPr txBox="1"/>
          <p:nvPr/>
        </p:nvSpPr>
        <p:spPr>
          <a:xfrm>
            <a:off x="747982" y="1659834"/>
            <a:ext cx="109054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When we complete today’s session, you will learn …</a:t>
            </a:r>
          </a:p>
        </p:txBody>
      </p:sp>
    </p:spTree>
    <p:extLst>
      <p:ext uri="{BB962C8B-B14F-4D97-AF65-F5344CB8AC3E}">
        <p14:creationId xmlns:p14="http://schemas.microsoft.com/office/powerpoint/2010/main" val="312221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Placeholder 7" descr="Logo&#10;&#10;Description automatically generated">
            <a:extLst>
              <a:ext uri="{FF2B5EF4-FFF2-40B4-BE49-F238E27FC236}">
                <a16:creationId xmlns:a16="http://schemas.microsoft.com/office/drawing/2014/main" id="{0C8CAD33-19C4-D4C5-20BA-29DC4665F8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75" b="3275"/>
          <a:stretch>
            <a:fillRect/>
          </a:stretch>
        </p:blipFill>
        <p:spPr>
          <a:xfrm>
            <a:off x="954564" y="2502779"/>
            <a:ext cx="10263416" cy="381492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Eloquent relationship is a very important feature in Laravel that allows you to relate the tables in a very easy format.</a:t>
            </a:r>
          </a:p>
        </p:txBody>
      </p:sp>
    </p:spTree>
    <p:extLst>
      <p:ext uri="{BB962C8B-B14F-4D97-AF65-F5344CB8AC3E}">
        <p14:creationId xmlns:p14="http://schemas.microsoft.com/office/powerpoint/2010/main" val="425795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Eloquent relationship is a very important feature in Laravel that allows you to relate the tables in a very easy format.</a:t>
            </a:r>
          </a:p>
          <a:p>
            <a:r>
              <a:rPr lang="en-GB" dirty="0"/>
              <a:t>This is the most commonly used relation in Eloquent ORM.  A one-to-many relationship in Laravel defines as a Single model owning multiple models.</a:t>
            </a:r>
          </a:p>
          <a:p>
            <a:r>
              <a:rPr lang="en-GB" dirty="0"/>
              <a:t>Let us take the example of a user having many posts. </a:t>
            </a:r>
          </a:p>
          <a:p>
            <a:r>
              <a:rPr lang="en-GB" dirty="0"/>
              <a:t>A user has many number of posts.  But a post belongs to a user.  Let us work on a fresh installation of Laravel.</a:t>
            </a:r>
          </a:p>
          <a:p>
            <a:endParaRPr lang="en-GB" dirty="0"/>
          </a:p>
          <a:p>
            <a:pPr lvl="1"/>
            <a:r>
              <a:rPr lang="en-GB" dirty="0">
                <a:latin typeface="Consolas" panose="020B0609020204030204" pitchFamily="49" charset="0"/>
              </a:rPr>
              <a:t>php artisan make:model Post -m</a:t>
            </a:r>
          </a:p>
        </p:txBody>
      </p:sp>
    </p:spTree>
    <p:extLst>
      <p:ext uri="{BB962C8B-B14F-4D97-AF65-F5344CB8AC3E}">
        <p14:creationId xmlns:p14="http://schemas.microsoft.com/office/powerpoint/2010/main" val="165836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Mass assignment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protected $guarded = [];</a:t>
            </a:r>
          </a:p>
          <a:p>
            <a:r>
              <a:rPr lang="en-GB" dirty="0"/>
              <a:t> Migration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Schema::create('posts', function (Blueprint $table)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$table-&gt;id();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$table-&gt;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unsignedBigInteger('user_id');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$table-&gt;string(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'title</a:t>
            </a:r>
            <a:r>
              <a:rPr lang="en-GB" dirty="0">
                <a:latin typeface="Consolas" panose="020B0609020204030204" pitchFamily="49" charset="0"/>
              </a:rPr>
              <a:t>');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$table-&gt;text(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'body</a:t>
            </a:r>
            <a:r>
              <a:rPr lang="en-GB" dirty="0">
                <a:latin typeface="Consolas" panose="020B0609020204030204" pitchFamily="49" charset="0"/>
              </a:rPr>
              <a:t>');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    $table-&gt;timestamps();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41738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Setting up the Relationship</a:t>
            </a:r>
          </a:p>
          <a:p>
            <a:pPr lvl="1"/>
            <a:r>
              <a:rPr lang="en-GB" dirty="0"/>
              <a:t>In the post model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public function user()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    return $this-&gt;belongsTo(User::class);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GB" dirty="0"/>
              <a:t>In the user model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public function posts()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    return $this-&gt;hasMany(Post::class);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3390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9DABD-D9E8-B04E-52FD-0A9CD560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D9366-9F4F-C5EB-6D39-CF93143F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5E7A06-60F2-3901-AE8A-B20FC6A2E8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F07710-3D6E-3EE4-EE18-69027DA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Eloquent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54A79-35B9-F5F9-13AF-B3CFFA7E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Web Routes to try out the relationships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Route::get('/', function () {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$post = new Post([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'title'=&gt;'Awesome Title',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    'body'=&gt; 'An example body text'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]);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</a:rPr>
              <a:t>    dd($post);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});</a:t>
            </a:r>
          </a:p>
          <a:p>
            <a:r>
              <a:rPr lang="en-GB" dirty="0"/>
              <a:t>We have created data for the post model but we have not saved it</a:t>
            </a:r>
          </a:p>
        </p:txBody>
      </p:sp>
    </p:spTree>
    <p:extLst>
      <p:ext uri="{BB962C8B-B14F-4D97-AF65-F5344CB8AC3E}">
        <p14:creationId xmlns:p14="http://schemas.microsoft.com/office/powerpoint/2010/main" val="41805750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3457</TotalTime>
  <Words>1602</Words>
  <Application>Microsoft Office PowerPoint</Application>
  <PresentationFormat>Widescreen</PresentationFormat>
  <Paragraphs>290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Consolas</vt:lpstr>
      <vt:lpstr>Wingdings</vt:lpstr>
      <vt:lpstr>RetrospectVTI</vt:lpstr>
      <vt:lpstr>Laravel</vt:lpstr>
      <vt:lpstr>Last Session</vt:lpstr>
      <vt:lpstr>Session Topics</vt:lpstr>
      <vt:lpstr>Today’s learning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Eloquent Relationships</vt:lpstr>
      <vt:lpstr>Wrap-up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Edward Edwards</dc:creator>
  <cp:lastModifiedBy>Edward Edwards</cp:lastModifiedBy>
  <cp:revision>216</cp:revision>
  <dcterms:created xsi:type="dcterms:W3CDTF">2022-06-09T00:16:26Z</dcterms:created>
  <dcterms:modified xsi:type="dcterms:W3CDTF">2022-06-30T08:26:45Z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