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2"/>
  </p:notesMasterIdLst>
  <p:handoutMasterIdLst>
    <p:handoutMasterId r:id="rId23"/>
  </p:handoutMasterIdLst>
  <p:sldIdLst>
    <p:sldId id="256" r:id="rId5"/>
    <p:sldId id="362" r:id="rId6"/>
    <p:sldId id="298" r:id="rId7"/>
    <p:sldId id="364" r:id="rId8"/>
    <p:sldId id="437" r:id="rId9"/>
    <p:sldId id="470" r:id="rId10"/>
    <p:sldId id="471" r:id="rId11"/>
    <p:sldId id="476" r:id="rId12"/>
    <p:sldId id="473" r:id="rId13"/>
    <p:sldId id="474" r:id="rId14"/>
    <p:sldId id="477" r:id="rId15"/>
    <p:sldId id="478" r:id="rId16"/>
    <p:sldId id="479" r:id="rId17"/>
    <p:sldId id="480" r:id="rId18"/>
    <p:sldId id="481" r:id="rId19"/>
    <p:sldId id="325"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62"/>
            <p14:sldId id="298"/>
            <p14:sldId id="364"/>
            <p14:sldId id="437"/>
            <p14:sldId id="470"/>
            <p14:sldId id="471"/>
            <p14:sldId id="476"/>
            <p14:sldId id="473"/>
            <p14:sldId id="474"/>
            <p14:sldId id="477"/>
            <p14:sldId id="478"/>
            <p14:sldId id="479"/>
            <p14:sldId id="480"/>
            <p14:sldId id="481"/>
            <p14:sldId id="325"/>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9" autoAdjust="0"/>
  </p:normalViewPr>
  <p:slideViewPr>
    <p:cSldViewPr snapToGrid="0" showGuides="1">
      <p:cViewPr varScale="1">
        <p:scale>
          <a:sx n="88" d="100"/>
          <a:sy n="88" d="100"/>
        </p:scale>
        <p:origin x="374"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a:solidFill>
                <a:schemeClr val="tx1">
                  <a:alpha val="60000"/>
                </a:schemeClr>
              </a:solidFill>
            </a:rPr>
            <a:t>Queues</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Pagination</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a:solidFill>
                <a:schemeClr val="tx1">
                  <a:alpha val="60000"/>
                </a:schemeClr>
              </a:solidFill>
            </a:rPr>
            <a:t>Queues</a:t>
          </a: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Pagination</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04-Jul-2022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04-Jul-2022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17</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04-Jul-2022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LARAVEL TRAINING</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dirty="0"/>
              <a:t>Click icon to add picture</a:t>
            </a:r>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04-Jul-2022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dirty="0"/>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dirty="0"/>
              <a:t>Click icon to add picture</a:t>
            </a:r>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04-Jul-2022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LARAVEL TRAINING</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04-Jul-2022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LARAVEL TRAINING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04-Jul-2022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04-Jul-2022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04-Jul-2022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LARAVEL TRAINING</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dirty="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04-Jul-2022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LARAVEL TRAINING</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04-Jul-2022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dirty="0"/>
              <a:t>Click icon to add picture</a:t>
            </a:r>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04-Jul-2022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LARAVEL TRAINING</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04-Jul-2022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LARAVEL TRAINING</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04-Jul-2022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LARAVEL TRAINING</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04-Jul-2022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LARAVEL TRAINING</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If we check the inbox the email is not there.</a:t>
            </a:r>
          </a:p>
          <a:p>
            <a:r>
              <a:rPr lang="en-GB" dirty="0"/>
              <a:t>The sending of mail has been differed to prioritize things, and we see th</a:t>
            </a:r>
            <a:r>
              <a:rPr lang="en-GB" sz="2000" dirty="0"/>
              <a:t>at job has been queued up.</a:t>
            </a:r>
          </a:p>
          <a:p>
            <a:r>
              <a:rPr lang="en-GB" dirty="0"/>
              <a:t>In order for the queued jobs to run we need to have a worker.</a:t>
            </a:r>
            <a:endParaRPr lang="en-GB" sz="2000" dirty="0"/>
          </a:p>
          <a:p>
            <a:r>
              <a:rPr lang="en-GB" sz="2000" dirty="0"/>
              <a:t>In production you set up something behind the scenes like supervisor to run it for you.</a:t>
            </a:r>
          </a:p>
          <a:p>
            <a:r>
              <a:rPr lang="en-GB" sz="2000" dirty="0"/>
              <a:t>In development there is another command that we can run. The artisan command to run queued jobs is </a:t>
            </a:r>
            <a:r>
              <a:rPr lang="en-GB" sz="2000" dirty="0" err="1"/>
              <a:t>php</a:t>
            </a:r>
            <a:r>
              <a:rPr lang="en-GB" sz="2000" dirty="0"/>
              <a:t> artisan </a:t>
            </a:r>
            <a:r>
              <a:rPr lang="en-GB" sz="2000" dirty="0" err="1"/>
              <a:t>queue:work</a:t>
            </a:r>
            <a:r>
              <a:rPr lang="en-GB" sz="2000" dirty="0"/>
              <a:t> and this starts processing jobs on the queue as a daemon.  Let us check that out.  </a:t>
            </a:r>
          </a:p>
          <a:p>
            <a:r>
              <a:rPr lang="en-GB" sz="2000" dirty="0" err="1">
                <a:latin typeface="Consolas" panose="020B0609020204030204" pitchFamily="49" charset="0"/>
              </a:rPr>
              <a:t>php</a:t>
            </a:r>
            <a:r>
              <a:rPr lang="en-GB" sz="2000" dirty="0">
                <a:latin typeface="Consolas" panose="020B0609020204030204" pitchFamily="49" charset="0"/>
              </a:rPr>
              <a:t> artisan </a:t>
            </a:r>
            <a:r>
              <a:rPr lang="en-GB" sz="2000" dirty="0" err="1">
                <a:latin typeface="Consolas" panose="020B0609020204030204" pitchFamily="49" charset="0"/>
              </a:rPr>
              <a:t>queue:work</a:t>
            </a:r>
            <a:endParaRPr lang="en-GB" sz="2000" dirty="0">
              <a:latin typeface="Consolas" panose="020B0609020204030204" pitchFamily="49" charset="0"/>
            </a:endParaRPr>
          </a:p>
        </p:txBody>
      </p:sp>
    </p:spTree>
    <p:extLst>
      <p:ext uri="{BB962C8B-B14F-4D97-AF65-F5344CB8AC3E}">
        <p14:creationId xmlns:p14="http://schemas.microsoft.com/office/powerpoint/2010/main" val="149943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err="1">
                <a:latin typeface="Consolas" panose="020B0609020204030204" pitchFamily="49" charset="0"/>
              </a:rPr>
              <a:t>php</a:t>
            </a:r>
            <a:r>
              <a:rPr lang="en-GB" sz="2000" dirty="0">
                <a:latin typeface="Consolas" panose="020B0609020204030204" pitchFamily="49" charset="0"/>
              </a:rPr>
              <a:t> artisan </a:t>
            </a:r>
            <a:r>
              <a:rPr lang="en-GB" sz="2000" dirty="0" err="1">
                <a:latin typeface="Consolas" panose="020B0609020204030204" pitchFamily="49" charset="0"/>
              </a:rPr>
              <a:t>queue:work</a:t>
            </a:r>
            <a:endParaRPr lang="en-GB" sz="2000" dirty="0">
              <a:latin typeface="Consolas" panose="020B0609020204030204" pitchFamily="49" charset="0"/>
            </a:endParaRPr>
          </a:p>
          <a:p>
            <a:r>
              <a:rPr lang="en-GB" dirty="0"/>
              <a:t>We see that the queue is being processed</a:t>
            </a:r>
          </a:p>
          <a:p>
            <a:r>
              <a:rPr lang="en-GB" dirty="0"/>
              <a:t>Examining our database will show that the list is empty, and the mail application tells us we have the mail.</a:t>
            </a:r>
          </a:p>
          <a:p>
            <a:r>
              <a:rPr lang="en-GB" sz="2000" dirty="0"/>
              <a:t>On the users’ end  we have a user </a:t>
            </a:r>
            <a:r>
              <a:rPr lang="en-GB" sz="2000"/>
              <a:t>friendly interface.</a:t>
            </a:r>
            <a:endParaRPr lang="en-GB" sz="2000" dirty="0"/>
          </a:p>
          <a:p>
            <a:endParaRPr lang="en-GB" sz="2000" dirty="0">
              <a:latin typeface="Consolas" panose="020B0609020204030204" pitchFamily="49" charset="0"/>
            </a:endParaRPr>
          </a:p>
        </p:txBody>
      </p:sp>
    </p:spTree>
    <p:extLst>
      <p:ext uri="{BB962C8B-B14F-4D97-AF65-F5344CB8AC3E}">
        <p14:creationId xmlns:p14="http://schemas.microsoft.com/office/powerpoint/2010/main" val="66416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Pagination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“In other frameworks, pagination can be very painful. We hope Laravel's approach to pagination will be a breath of fresh air. Laravel's paginator is integrated with the query builder and Eloquent ORM and provides convenient, easy-to-use pagination of database records with zero configuration.</a:t>
            </a:r>
          </a:p>
          <a:p>
            <a:r>
              <a:rPr lang="en-GB" sz="2000" dirty="0"/>
              <a:t>By default, the HTML generated by the paginator is compatible with the Tailwind CSS framework; however, Bootstrap pagination support is also available.” – Laravel Documentation.</a:t>
            </a:r>
          </a:p>
          <a:p>
            <a:r>
              <a:rPr lang="en-GB" sz="2000" dirty="0"/>
              <a:t>Laravel paginator is integrated with the query builder and Eloquent ORM. The paginate method automatically takes care of setting the required limit and the defined offset.</a:t>
            </a:r>
            <a:endParaRPr lang="en-GB" dirty="0"/>
          </a:p>
          <a:p>
            <a:r>
              <a:rPr lang="en-GB" sz="2000" dirty="0"/>
              <a:t>Laravel out of the box take care of setting limit and offset based on the current page being viewed by user. By default, the current page is detected by the value of ?page query string argument on the HTTP request. And for sure, this value is detected by Laravel automatically and insert into links generated by paginator.</a:t>
            </a:r>
          </a:p>
        </p:txBody>
      </p:sp>
    </p:spTree>
    <p:extLst>
      <p:ext uri="{BB962C8B-B14F-4D97-AF65-F5344CB8AC3E}">
        <p14:creationId xmlns:p14="http://schemas.microsoft.com/office/powerpoint/2010/main" val="220993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Pagination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What if I needed to paginate my </a:t>
            </a:r>
            <a:r>
              <a:rPr lang="en-GB" dirty="0"/>
              <a:t>big list of values in the index view </a:t>
            </a:r>
            <a:r>
              <a:rPr lang="en-GB" sz="2000" dirty="0"/>
              <a:t>to show only 15 records at a time?</a:t>
            </a:r>
          </a:p>
          <a:p>
            <a:r>
              <a:rPr lang="en-GB" dirty="0"/>
              <a:t>Of course links would be necessary to progress to the next page.</a:t>
            </a:r>
          </a:p>
          <a:p>
            <a:r>
              <a:rPr lang="en-GB" sz="2000" dirty="0"/>
              <a:t>Laravel make this very easy to implement.</a:t>
            </a:r>
          </a:p>
          <a:p>
            <a:r>
              <a:rPr lang="en-GB" dirty="0"/>
              <a:t>Let us get to do this …</a:t>
            </a:r>
            <a:endParaRPr lang="en-GB" sz="2000" dirty="0"/>
          </a:p>
        </p:txBody>
      </p:sp>
    </p:spTree>
    <p:extLst>
      <p:ext uri="{BB962C8B-B14F-4D97-AF65-F5344CB8AC3E}">
        <p14:creationId xmlns:p14="http://schemas.microsoft.com/office/powerpoint/2010/main" val="39886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Pagination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Customers Controller</a:t>
            </a:r>
          </a:p>
          <a:p>
            <a:r>
              <a:rPr lang="en-GB" sz="2000" dirty="0"/>
              <a:t>Index method is the one responsible for the “getting” our the Customers.</a:t>
            </a:r>
          </a:p>
          <a:p>
            <a:r>
              <a:rPr lang="en-GB" sz="2000" dirty="0"/>
              <a:t>To “paginate” for 15 records to be displayed, it is as simple as substituting the “get” with paginate and passing 15 for an argument – like so.</a:t>
            </a:r>
          </a:p>
          <a:p>
            <a:r>
              <a:rPr lang="en-GB" sz="2000" dirty="0">
                <a:latin typeface="Consolas" panose="020B0609020204030204" pitchFamily="49" charset="0"/>
              </a:rPr>
              <a:t>$customers = Customer::paginate(15); </a:t>
            </a:r>
          </a:p>
          <a:p>
            <a:r>
              <a:rPr lang="en-GB" sz="2000" dirty="0"/>
              <a:t>Let us check out the result on the view.</a:t>
            </a:r>
          </a:p>
        </p:txBody>
      </p:sp>
    </p:spTree>
    <p:extLst>
      <p:ext uri="{BB962C8B-B14F-4D97-AF65-F5344CB8AC3E}">
        <p14:creationId xmlns:p14="http://schemas.microsoft.com/office/powerpoint/2010/main" val="231554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Pagination</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Links</a:t>
            </a:r>
          </a:p>
          <a:p>
            <a:r>
              <a:rPr lang="en-GB" sz="2000" dirty="0"/>
              <a:t>In the view </a:t>
            </a:r>
          </a:p>
          <a:p>
            <a:pPr lvl="1"/>
            <a:r>
              <a:rPr lang="en-GB" dirty="0">
                <a:latin typeface="Consolas" panose="020B0609020204030204" pitchFamily="49" charset="0"/>
              </a:rPr>
              <a:t>&lt;div class="class-12 d-flex justify-content-</a:t>
            </a:r>
            <a:r>
              <a:rPr lang="en-GB" dirty="0" err="1">
                <a:latin typeface="Consolas" panose="020B0609020204030204" pitchFamily="49" charset="0"/>
              </a:rPr>
              <a:t>center</a:t>
            </a:r>
            <a:r>
              <a:rPr lang="en-GB" dirty="0">
                <a:latin typeface="Consolas" panose="020B0609020204030204" pitchFamily="49" charset="0"/>
              </a:rPr>
              <a:t> pt-5"&gt;</a:t>
            </a:r>
          </a:p>
          <a:p>
            <a:pPr lvl="1"/>
            <a:r>
              <a:rPr lang="en-GB" dirty="0">
                <a:latin typeface="Consolas" panose="020B0609020204030204" pitchFamily="49" charset="0"/>
              </a:rPr>
              <a:t>    {{$customers-&gt;links()}}</a:t>
            </a:r>
          </a:p>
          <a:p>
            <a:pPr lvl="1"/>
            <a:r>
              <a:rPr lang="en-GB" dirty="0">
                <a:latin typeface="Consolas" panose="020B0609020204030204" pitchFamily="49" charset="0"/>
              </a:rPr>
              <a:t>&lt;/div&gt;</a:t>
            </a:r>
          </a:p>
          <a:p>
            <a:r>
              <a:rPr lang="en-GB" dirty="0"/>
              <a:t>To factory generate some data for our view</a:t>
            </a:r>
            <a:endParaRPr lang="en-GB" sz="2000" dirty="0"/>
          </a:p>
          <a:p>
            <a:pPr lvl="1"/>
            <a:r>
              <a:rPr lang="en-GB" dirty="0">
                <a:latin typeface="Consolas" panose="020B0609020204030204" pitchFamily="49" charset="0"/>
              </a:rPr>
              <a:t>\App\Models\Customer::factory(100)-&gt;create();</a:t>
            </a:r>
          </a:p>
        </p:txBody>
      </p:sp>
    </p:spTree>
    <p:extLst>
      <p:ext uri="{BB962C8B-B14F-4D97-AF65-F5344CB8AC3E}">
        <p14:creationId xmlns:p14="http://schemas.microsoft.com/office/powerpoint/2010/main" val="395208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dirty="0"/>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16</a:t>
            </a:fld>
            <a:endParaRPr lang="en-US" dirty="0"/>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a:t>
            </a:r>
            <a:br>
              <a:rPr lang="en-GB" dirty="0"/>
            </a:br>
            <a:endParaRPr lang="en-GB" dirty="0"/>
          </a:p>
          <a:p>
            <a:pPr marL="519621" lvl="1" indent="-227013">
              <a:buFont typeface="Calibri" panose="020F0502020204030204" pitchFamily="34" charset="0"/>
              <a:buChar char="-"/>
            </a:pPr>
            <a:r>
              <a:rPr lang="en-GB" dirty="0"/>
              <a:t>Queues </a:t>
            </a:r>
          </a:p>
          <a:p>
            <a:pPr marL="519621" lvl="1" indent="-227013">
              <a:buFont typeface="Calibri" panose="020F0502020204030204" pitchFamily="34" charset="0"/>
              <a:buChar char="-"/>
            </a:pPr>
            <a:r>
              <a:rPr lang="en-GB"/>
              <a:t>Pagination</a:t>
            </a:r>
            <a:endParaRPr lang="en-GB" dirty="0"/>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dirty="0"/>
              <a:t>LARAVEL TRAINING</a:t>
            </a:r>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Last Session</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Manage pivot table data in Many to Many relationship</a:t>
            </a:r>
            <a:br>
              <a:rPr lang="en-GB" dirty="0"/>
            </a:br>
            <a:r>
              <a:rPr lang="en-GB" dirty="0"/>
              <a:t>	Keywords like attach, detach, sync, pivot etc.</a:t>
            </a:r>
          </a:p>
          <a:p>
            <a:r>
              <a:rPr lang="en-GB" dirty="0"/>
              <a:t>One to One Relationship</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95895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dirty="0"/>
              <a:t>LARAVEL TRAINING</a:t>
            </a:r>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2728131854"/>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Today’s learning</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US" dirty="0"/>
              <a:t>How to handle Queues in Laravel</a:t>
            </a:r>
          </a:p>
          <a:p>
            <a:r>
              <a:rPr lang="en-US" dirty="0"/>
              <a:t>Pagination</a:t>
            </a:r>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a:t>
            </a:r>
          </a:p>
        </p:txBody>
      </p:sp>
    </p:spTree>
    <p:extLst>
      <p:ext uri="{BB962C8B-B14F-4D97-AF65-F5344CB8AC3E}">
        <p14:creationId xmlns:p14="http://schemas.microsoft.com/office/powerpoint/2010/main" val="31222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Introduction</a:t>
            </a:r>
          </a:p>
          <a:p>
            <a:r>
              <a:rPr lang="en-GB" dirty="0"/>
              <a:t>“The Laravel queue service provides a unified API across a variety of different queue back-ends. Queues allow you to defer the processing of a time consuming task, such as sending an e-mail, until a later time which drastically speeds up web requests to your application.” – Laravel Documentation</a:t>
            </a:r>
          </a:p>
          <a:p>
            <a:endParaRPr lang="en-GB" sz="2000" dirty="0"/>
          </a:p>
        </p:txBody>
      </p:sp>
    </p:spTree>
    <p:extLst>
      <p:ext uri="{BB962C8B-B14F-4D97-AF65-F5344CB8AC3E}">
        <p14:creationId xmlns:p14="http://schemas.microsoft.com/office/powerpoint/2010/main" val="16583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What is queuing?</a:t>
            </a:r>
          </a:p>
          <a:p>
            <a:r>
              <a:rPr lang="en-GB" dirty="0"/>
              <a:t>Queuing is about n</a:t>
            </a:r>
            <a:r>
              <a:rPr lang="en-GB" sz="2000" dirty="0"/>
              <a:t>ot blocking the user, because of a process intensive job.</a:t>
            </a:r>
          </a:p>
          <a:p>
            <a:r>
              <a:rPr lang="en-GB" dirty="0"/>
              <a:t>Let us simulate this </a:t>
            </a:r>
            <a:r>
              <a:rPr lang="en-GB" sz="2000" dirty="0"/>
              <a:t>example… </a:t>
            </a:r>
            <a:br>
              <a:rPr lang="en-GB" sz="2000" dirty="0"/>
            </a:br>
            <a:r>
              <a:rPr lang="en-GB" sz="2000" dirty="0"/>
              <a:t>if in the listener for notifying the admin if a sleep(10) is added it can be seen the user </a:t>
            </a:r>
            <a:r>
              <a:rPr lang="en-GB" dirty="0"/>
              <a:t>has to </a:t>
            </a:r>
            <a:r>
              <a:rPr lang="en-GB" sz="2000" dirty="0"/>
              <a:t>wait the whole length of time.</a:t>
            </a:r>
          </a:p>
          <a:p>
            <a:r>
              <a:rPr lang="en-GB" dirty="0"/>
              <a:t>Such events need to be set aside as </a:t>
            </a:r>
            <a:r>
              <a:rPr lang="en-GB" sz="2000" dirty="0"/>
              <a:t>background events to be processed at a differed time</a:t>
            </a:r>
          </a:p>
          <a:p>
            <a:r>
              <a:rPr lang="en-GB" dirty="0"/>
              <a:t>User events need to be prioritised rather than kept waiting</a:t>
            </a:r>
            <a:r>
              <a:rPr lang="en-GB" sz="2000" dirty="0"/>
              <a:t>.  And queues are meant for that.</a:t>
            </a:r>
          </a:p>
        </p:txBody>
      </p:sp>
    </p:spTree>
    <p:extLst>
      <p:ext uri="{BB962C8B-B14F-4D97-AF65-F5344CB8AC3E}">
        <p14:creationId xmlns:p14="http://schemas.microsoft.com/office/powerpoint/2010/main" val="105482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To simulate a time intensive process let us add a time interval of ten seconds on the welcome new customer listener.</a:t>
            </a:r>
          </a:p>
          <a:p>
            <a:pPr lvl="1"/>
            <a:r>
              <a:rPr lang="en-GB" dirty="0">
                <a:latin typeface="Consolas" panose="020B0609020204030204" pitchFamily="49" charset="0"/>
              </a:rPr>
              <a:t>public function handle($event)</a:t>
            </a:r>
          </a:p>
          <a:p>
            <a:pPr lvl="1"/>
            <a:r>
              <a:rPr lang="en-GB" dirty="0">
                <a:latin typeface="Consolas" panose="020B0609020204030204" pitchFamily="49" charset="0"/>
              </a:rPr>
              <a:t>    {</a:t>
            </a:r>
          </a:p>
          <a:p>
            <a:pPr lvl="1"/>
            <a:r>
              <a:rPr lang="en-GB" dirty="0">
                <a:latin typeface="Consolas" panose="020B0609020204030204" pitchFamily="49" charset="0"/>
              </a:rPr>
              <a:t>        sleep(10);</a:t>
            </a:r>
          </a:p>
          <a:p>
            <a:pPr lvl="1"/>
            <a:r>
              <a:rPr lang="en-GB" dirty="0">
                <a:latin typeface="Consolas" panose="020B0609020204030204" pitchFamily="49" charset="0"/>
              </a:rPr>
              <a:t>        Mail::to($event-&gt;customer-&gt;email)-&gt;send(new </a:t>
            </a:r>
            <a:r>
              <a:rPr lang="en-GB" dirty="0" err="1">
                <a:latin typeface="Consolas" panose="020B0609020204030204" pitchFamily="49" charset="0"/>
              </a:rPr>
              <a:t>WelcomeNewUserMail</a:t>
            </a:r>
            <a:r>
              <a:rPr lang="en-GB" dirty="0">
                <a:latin typeface="Consolas" panose="020B0609020204030204" pitchFamily="49" charset="0"/>
              </a:rPr>
              <a:t>());</a:t>
            </a:r>
          </a:p>
          <a:p>
            <a:pPr lvl="1"/>
            <a:r>
              <a:rPr lang="en-GB" dirty="0">
                <a:latin typeface="Consolas" panose="020B0609020204030204" pitchFamily="49" charset="0"/>
              </a:rPr>
              <a:t>    }</a:t>
            </a:r>
          </a:p>
          <a:p>
            <a:r>
              <a:rPr lang="en-GB" sz="2000" dirty="0"/>
              <a:t>Let’s try registering a new customer… </a:t>
            </a:r>
            <a:r>
              <a:rPr lang="en-GB" sz="2000" dirty="0">
                <a:latin typeface="Consolas" panose="020B0609020204030204" pitchFamily="49" charset="0"/>
              </a:rPr>
              <a:t> </a:t>
            </a:r>
          </a:p>
          <a:p>
            <a:endParaRPr lang="en-GB" sz="2000" dirty="0"/>
          </a:p>
          <a:p>
            <a:endParaRPr lang="en-GB" sz="2000" dirty="0"/>
          </a:p>
        </p:txBody>
      </p:sp>
    </p:spTree>
    <p:extLst>
      <p:ext uri="{BB962C8B-B14F-4D97-AF65-F5344CB8AC3E}">
        <p14:creationId xmlns:p14="http://schemas.microsoft.com/office/powerpoint/2010/main" val="139480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sz="2000" dirty="0"/>
              <a:t>Now that we have a time-intensive event what we need to do is implement should queue at the class level.</a:t>
            </a:r>
          </a:p>
          <a:p>
            <a:r>
              <a:rPr lang="en-GB" sz="2000" dirty="0">
                <a:latin typeface="Consolas" panose="020B0609020204030204" pitchFamily="49" charset="0"/>
              </a:rPr>
              <a:t>class </a:t>
            </a:r>
            <a:r>
              <a:rPr lang="en-GB" sz="2000" dirty="0" err="1">
                <a:latin typeface="Consolas" panose="020B0609020204030204" pitchFamily="49" charset="0"/>
              </a:rPr>
              <a:t>WelcomeNewCustomerListener</a:t>
            </a:r>
            <a:r>
              <a:rPr lang="en-GB" sz="2000" dirty="0">
                <a:latin typeface="Consolas" panose="020B0609020204030204" pitchFamily="49" charset="0"/>
              </a:rPr>
              <a:t> implements </a:t>
            </a:r>
            <a:r>
              <a:rPr lang="en-GB" sz="2000" dirty="0" err="1">
                <a:latin typeface="Consolas" panose="020B0609020204030204" pitchFamily="49" charset="0"/>
              </a:rPr>
              <a:t>ShouldQueue</a:t>
            </a:r>
            <a:endParaRPr lang="en-GB" sz="2000" dirty="0"/>
          </a:p>
          <a:p>
            <a:r>
              <a:rPr lang="en-GB" sz="2000" dirty="0"/>
              <a:t>(make sure the namespace is imported at the top …)</a:t>
            </a:r>
          </a:p>
          <a:p>
            <a:r>
              <a:rPr lang="en-GB" sz="2000" dirty="0"/>
              <a:t>Examining the config file will show a list of all the available drivers that works with queues. </a:t>
            </a:r>
          </a:p>
          <a:p>
            <a:pPr lvl="1"/>
            <a:r>
              <a:rPr lang="en-GB" dirty="0"/>
              <a:t>“sync” – operates like normal, with no queuing at all.</a:t>
            </a:r>
          </a:p>
          <a:p>
            <a:pPr lvl="1"/>
            <a:r>
              <a:rPr lang="en-GB" dirty="0"/>
              <a:t>Redis – is used in production.</a:t>
            </a:r>
          </a:p>
          <a:p>
            <a:pPr lvl="1"/>
            <a:r>
              <a:rPr lang="en-GB" dirty="0"/>
              <a:t>null – ignores anything that is queued </a:t>
            </a:r>
          </a:p>
          <a:p>
            <a:pPr lvl="1"/>
            <a:r>
              <a:rPr lang="en-GB" dirty="0"/>
              <a:t>database – is the one used for development</a:t>
            </a:r>
          </a:p>
        </p:txBody>
      </p:sp>
    </p:spTree>
    <p:extLst>
      <p:ext uri="{BB962C8B-B14F-4D97-AF65-F5344CB8AC3E}">
        <p14:creationId xmlns:p14="http://schemas.microsoft.com/office/powerpoint/2010/main" val="298269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dirty="0"/>
              <a:t>LARAVEL TRAINING</a:t>
            </a:r>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Picture Placeholder 8">
            <a:extLst>
              <a:ext uri="{FF2B5EF4-FFF2-40B4-BE49-F238E27FC236}">
                <a16:creationId xmlns:a16="http://schemas.microsoft.com/office/drawing/2014/main" id="{D75E7A06-60F2-3901-AE8A-B20FC6A2E823}"/>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Queues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pPr marL="0" indent="0">
              <a:buNone/>
            </a:pPr>
            <a:r>
              <a:rPr lang="en-GB" sz="2000" dirty="0"/>
              <a:t>Let us go to the command terminal and run </a:t>
            </a:r>
            <a:r>
              <a:rPr lang="en-GB" sz="2000" dirty="0" err="1"/>
              <a:t>php</a:t>
            </a:r>
            <a:r>
              <a:rPr lang="en-GB" sz="2000" dirty="0"/>
              <a:t> artisan. </a:t>
            </a:r>
          </a:p>
          <a:p>
            <a:pPr marL="578358" lvl="1" indent="-285750"/>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queue:table</a:t>
            </a:r>
            <a:endParaRPr lang="en-GB" dirty="0">
              <a:latin typeface="Consolas" panose="020B0609020204030204" pitchFamily="49" charset="0"/>
            </a:endParaRPr>
          </a:p>
          <a:p>
            <a:pPr marL="0" indent="0">
              <a:buNone/>
            </a:pPr>
            <a:r>
              <a:rPr lang="en-GB" sz="2000" dirty="0"/>
              <a:t>Running </a:t>
            </a:r>
            <a:r>
              <a:rPr lang="en-GB" sz="2000" dirty="0" err="1"/>
              <a:t>php</a:t>
            </a:r>
            <a:r>
              <a:rPr lang="en-GB" sz="2000" dirty="0"/>
              <a:t> artisan </a:t>
            </a:r>
            <a:r>
              <a:rPr lang="en-GB" sz="2000" dirty="0" err="1"/>
              <a:t>queue:table</a:t>
            </a:r>
            <a:r>
              <a:rPr lang="en-GB" sz="2000" dirty="0"/>
              <a:t> creates a migration file inside our migrations folder</a:t>
            </a:r>
          </a:p>
          <a:p>
            <a:pPr marL="0" indent="0">
              <a:buNone/>
            </a:pPr>
            <a:r>
              <a:rPr lang="en-GB" sz="2000" dirty="0"/>
              <a:t>The migration file creates a  job table</a:t>
            </a:r>
            <a:r>
              <a:rPr lang="en-GB" dirty="0"/>
              <a:t> for managing queues.</a:t>
            </a:r>
            <a:endParaRPr lang="en-GB" sz="2000" dirty="0"/>
          </a:p>
          <a:p>
            <a:pPr marL="578358" lvl="1" indent="-285750"/>
            <a:r>
              <a:rPr lang="en-GB" dirty="0" err="1">
                <a:latin typeface="Consolas" panose="020B0609020204030204" pitchFamily="49" charset="0"/>
              </a:rPr>
              <a:t>php</a:t>
            </a:r>
            <a:r>
              <a:rPr lang="en-GB" dirty="0">
                <a:latin typeface="Consolas" panose="020B0609020204030204" pitchFamily="49" charset="0"/>
              </a:rPr>
              <a:t> artisan migrate </a:t>
            </a:r>
          </a:p>
          <a:p>
            <a:pPr marL="0" indent="0">
              <a:buNone/>
            </a:pPr>
            <a:r>
              <a:rPr lang="en-GB" sz="2000" dirty="0"/>
              <a:t>Let’s examine the new jobs table.</a:t>
            </a:r>
          </a:p>
          <a:p>
            <a:pPr marL="0" indent="0">
              <a:buNone/>
            </a:pPr>
            <a:r>
              <a:rPr lang="en-GB" dirty="0"/>
              <a:t>Next, </a:t>
            </a:r>
            <a:r>
              <a:rPr lang="en-GB" sz="2000" dirty="0"/>
              <a:t>we need to change our queue connection from sync to database in our .env file.  </a:t>
            </a:r>
          </a:p>
          <a:p>
            <a:pPr marL="0" indent="0">
              <a:buNone/>
            </a:pPr>
            <a:r>
              <a:rPr lang="en-GB" dirty="0"/>
              <a:t>Let us try adding </a:t>
            </a:r>
            <a:r>
              <a:rPr lang="en-GB" sz="2000" dirty="0"/>
              <a:t>a new customer to our application once more. The create method executes without waiting…!</a:t>
            </a:r>
          </a:p>
        </p:txBody>
      </p:sp>
    </p:spTree>
    <p:extLst>
      <p:ext uri="{BB962C8B-B14F-4D97-AF65-F5344CB8AC3E}">
        <p14:creationId xmlns:p14="http://schemas.microsoft.com/office/powerpoint/2010/main" val="3371394783"/>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C65060F-1094-41F3-95E3-03DA10677C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4001</TotalTime>
  <Words>1021</Words>
  <Application>Microsoft Office PowerPoint</Application>
  <PresentationFormat>Widescreen</PresentationFormat>
  <Paragraphs>125</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Consolas</vt:lpstr>
      <vt:lpstr>Wingdings</vt:lpstr>
      <vt:lpstr>RetrospectVTI</vt:lpstr>
      <vt:lpstr>Laravel</vt:lpstr>
      <vt:lpstr>Last Session</vt:lpstr>
      <vt:lpstr>Session Topics</vt:lpstr>
      <vt:lpstr>Today’s learning</vt:lpstr>
      <vt:lpstr>Queues</vt:lpstr>
      <vt:lpstr>Queues</vt:lpstr>
      <vt:lpstr>Queues</vt:lpstr>
      <vt:lpstr>Queues</vt:lpstr>
      <vt:lpstr>Queues</vt:lpstr>
      <vt:lpstr>Queues</vt:lpstr>
      <vt:lpstr>Queues</vt:lpstr>
      <vt:lpstr>Pagination</vt:lpstr>
      <vt:lpstr>Pagination</vt:lpstr>
      <vt:lpstr>Pagination</vt:lpstr>
      <vt:lpstr>Pagination</vt:lpstr>
      <vt:lpstr>Wrap-up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248</cp:revision>
  <dcterms:created xsi:type="dcterms:W3CDTF">2022-06-09T00:16:26Z</dcterms:created>
  <dcterms:modified xsi:type="dcterms:W3CDTF">2022-07-04T05:14:49Z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