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0"/>
  </p:notesMasterIdLst>
  <p:handoutMasterIdLst>
    <p:handoutMasterId r:id="rId21"/>
  </p:handoutMasterIdLst>
  <p:sldIdLst>
    <p:sldId id="256" r:id="rId5"/>
    <p:sldId id="318" r:id="rId6"/>
    <p:sldId id="298" r:id="rId7"/>
    <p:sldId id="306" r:id="rId8"/>
    <p:sldId id="320" r:id="rId9"/>
    <p:sldId id="328" r:id="rId10"/>
    <p:sldId id="322" r:id="rId11"/>
    <p:sldId id="330" r:id="rId12"/>
    <p:sldId id="325" r:id="rId13"/>
    <p:sldId id="331" r:id="rId14"/>
    <p:sldId id="326" r:id="rId15"/>
    <p:sldId id="280" r:id="rId16"/>
    <p:sldId id="281" r:id="rId17"/>
    <p:sldId id="262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49" autoAdjust="0"/>
  </p:normalViewPr>
  <p:slideViewPr>
    <p:cSldViewPr snapToGrid="0" showGuides="1">
      <p:cViewPr varScale="1">
        <p:scale>
          <a:sx n="88" d="100"/>
          <a:sy n="88" d="100"/>
        </p:scale>
        <p:origin x="37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28-Jun-2022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28-Jun-2022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83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1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32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DB16D-2A93-46B5-BFAD-175C1BF247AC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0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92C4CF0-BD34-45B4-94FF-59AD3A70A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0165"/>
          </a:xfrm>
          <a:noFill/>
        </p:spPr>
        <p:txBody>
          <a:bodyPr lIns="0" tIns="792000"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4804496" y="0"/>
            <a:ext cx="7387504" cy="644652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488254"/>
            <a:ext cx="3517567" cy="1087974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3625" y="2038720"/>
            <a:ext cx="3517567" cy="3311706"/>
          </a:xfrm>
        </p:spPr>
        <p:txBody>
          <a:bodyPr lIns="91440" rIns="91440">
            <a:normAutofit/>
          </a:bodyPr>
          <a:lstStyle>
            <a:lvl1pPr marL="216000" indent="-216000">
              <a:spcAft>
                <a:spcPts val="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67CFAFF0-612E-4C67-89F5-6E5BE08BBD26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F66DD5E-2E55-4BFB-8214-2B5C5051F2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99113" y="1692275"/>
            <a:ext cx="6592887" cy="3190875"/>
          </a:xfrm>
          <a:solidFill>
            <a:schemeClr val="bg1">
              <a:lumMod val="85000"/>
              <a:alpha val="5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A38BEF-96DA-4CBE-8464-985906D9F5F1}"/>
              </a:ext>
            </a:extLst>
          </p:cNvPr>
          <p:cNvCxnSpPr>
            <a:cxnSpLocks/>
          </p:cNvCxnSpPr>
          <p:nvPr userDrawn="1"/>
        </p:nvCxnSpPr>
        <p:spPr>
          <a:xfrm>
            <a:off x="723686" y="1767848"/>
            <a:ext cx="3291840" cy="0"/>
          </a:xfrm>
          <a:prstGeom prst="line">
            <a:avLst/>
          </a:prstGeom>
          <a:ln w="158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39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62E62-E8FA-42DE-BC7E-BA73A13FCB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3200" cy="64008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7EED-32E8-4384-BFBB-06742F30AA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56422" y="5034909"/>
            <a:ext cx="6835291" cy="817251"/>
          </a:xfrm>
          <a:solidFill>
            <a:srgbClr val="262626"/>
          </a:solidFill>
        </p:spPr>
        <p:txBody>
          <a:bodyPr lIns="396000" tIns="0" anchor="ctr" anchorCtr="0">
            <a:normAutofit/>
          </a:bodyPr>
          <a:lstStyle>
            <a:lvl1pPr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Subtitle</a:t>
            </a:r>
            <a:endParaRPr lang="ru-RU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3EC876B-6AD7-452A-94C9-45B89DA7D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6143" y="3975295"/>
            <a:ext cx="6835858" cy="1089350"/>
          </a:xfrm>
          <a:custGeom>
            <a:avLst/>
            <a:gdLst>
              <a:gd name="connsiteX0" fmla="*/ 0 w 6906198"/>
              <a:gd name="connsiteY0" fmla="*/ 0 h 1089350"/>
              <a:gd name="connsiteX1" fmla="*/ 6906198 w 6906198"/>
              <a:gd name="connsiteY1" fmla="*/ 0 h 1089350"/>
              <a:gd name="connsiteX2" fmla="*/ 6906198 w 6906198"/>
              <a:gd name="connsiteY2" fmla="*/ 1089350 h 1089350"/>
              <a:gd name="connsiteX3" fmla="*/ 3805731 w 6906198"/>
              <a:gd name="connsiteY3" fmla="*/ 1089350 h 1089350"/>
              <a:gd name="connsiteX4" fmla="*/ 218470 w 6906198"/>
              <a:gd name="connsiteY4" fmla="*/ 1089350 h 1089350"/>
              <a:gd name="connsiteX5" fmla="*/ 0 w 6906198"/>
              <a:gd name="connsiteY5" fmla="*/ 1089350 h 10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06198" h="1089350">
                <a:moveTo>
                  <a:pt x="0" y="0"/>
                </a:moveTo>
                <a:lnTo>
                  <a:pt x="6906198" y="0"/>
                </a:lnTo>
                <a:lnTo>
                  <a:pt x="6906198" y="1089350"/>
                </a:lnTo>
                <a:lnTo>
                  <a:pt x="3805731" y="1089350"/>
                </a:lnTo>
                <a:lnTo>
                  <a:pt x="218470" y="1089350"/>
                </a:lnTo>
                <a:lnTo>
                  <a:pt x="0" y="1089350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396000" tIns="252000" anchor="t" anchorCtr="0">
            <a:noAutofit/>
          </a:bodyPr>
          <a:lstStyle>
            <a:lvl1pPr>
              <a:lnSpc>
                <a:spcPct val="9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First Lesson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10AB5-E047-427B-9192-3F2FCCB479A8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8635" y="0"/>
            <a:ext cx="3998873" cy="5852160"/>
          </a:xfrm>
          <a:solidFill>
            <a:srgbClr val="262626"/>
          </a:solidFill>
        </p:spPr>
        <p:txBody>
          <a:bodyPr lIns="360000" tIns="46800" rIns="360000" anchor="ctr" anchorCtr="0">
            <a:normAutofit/>
          </a:bodyPr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5">
            <a:extLst>
              <a:ext uri="{FF2B5EF4-FFF2-40B4-BE49-F238E27FC236}">
                <a16:creationId xmlns:a16="http://schemas.microsoft.com/office/drawing/2014/main" id="{00A2BA60-500D-4BD0-8C7F-2936FDDD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A15CAF8A-4447-43DC-806A-EDF8F67CEF87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371A0A82-5458-43A1-AD4C-A4FF7CD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051" y="6446838"/>
            <a:ext cx="6818262" cy="365125"/>
          </a:xfrm>
        </p:spPr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4" name="Slide Number Placeholder 7">
            <a:extLst>
              <a:ext uri="{FF2B5EF4-FFF2-40B4-BE49-F238E27FC236}">
                <a16:creationId xmlns:a16="http://schemas.microsoft.com/office/drawing/2014/main" id="{2ABD9582-0263-41AF-B003-2E748948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0596" y="6446838"/>
            <a:ext cx="617912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2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6D98FB-63BC-47E4-B0B7-A668009D8919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1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68D50-9B7E-48D8-BA61-26F821F2D492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78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 userDrawn="1"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1D64-315E-4A42-8F97-98F6E9F18FE8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1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BD1-ED00-4C83-A8CB-C0B72BA0D1B2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720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4355" y="1812759"/>
            <a:ext cx="4954159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F227ADD-898B-46CB-92A8-AC4962D20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99901" y="1812759"/>
            <a:ext cx="4954159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8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ictur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23A7-3FED-4723-933B-D797967FA1A7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7BF857FE-9EDF-40AC-A282-858EC0C2C6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408000"/>
          </a:xfrm>
        </p:spPr>
        <p:txBody>
          <a:bodyPr anchor="ctr" anchorCtr="0"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BBD3378-DD0B-4070-88AA-07DEEA1B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6537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 lIns="684000" tIns="108000" anchor="ctr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8349DBD-05C9-497A-BAB7-08CE307FB9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7981" y="1812759"/>
            <a:ext cx="10905457" cy="4088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0AF26B-41C3-4BBB-A8E9-8EAB965C6D7A}"/>
              </a:ext>
            </a:extLst>
          </p:cNvPr>
          <p:cNvCxnSpPr/>
          <p:nvPr userDrawn="1"/>
        </p:nvCxnSpPr>
        <p:spPr>
          <a:xfrm>
            <a:off x="-600" y="1283417"/>
            <a:ext cx="121932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2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C21F8EC-6CCD-434E-925E-0A9FF574DA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464540"/>
            <a:ext cx="10058400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84DCF-896A-4E8E-90E9-55AF9F6B043C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DEBF4F-95EE-485E-BCD1-56682C51B64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31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00011-C6D4-4366-B4EA-14E725719E71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5C68E9-6B5E-46D9-AAB7-BE93B1378B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07362"/>
            <a:ext cx="12192000" cy="4493433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7DEE74D2-9B60-4DE8-9A31-91D3CBA8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0332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90A09A4-2667-45F1-9F4E-37A50F1F5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347" y="2346008"/>
            <a:ext cx="10058400" cy="3748194"/>
          </a:xfrm>
        </p:spPr>
        <p:txBody>
          <a:bodyPr numCol="2" spcCol="540000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14E254-0C82-4865-9922-29444D17B571}"/>
              </a:ext>
            </a:extLst>
          </p:cNvPr>
          <p:cNvCxnSpPr/>
          <p:nvPr userDrawn="1"/>
        </p:nvCxnSpPr>
        <p:spPr>
          <a:xfrm>
            <a:off x="0" y="1900553"/>
            <a:ext cx="12192000" cy="0"/>
          </a:xfrm>
          <a:prstGeom prst="line">
            <a:avLst/>
          </a:prstGeom>
          <a:ln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06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B6B1-78A5-47F1-B65B-92BCFBABE2FB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4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CE49-182B-4D96-A278-DB18A937BE06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EA62E-23B1-4E1B-931E-E627A1BBE278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4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0013BCF-C1C7-4842-A5E6-59F06DE513B6}" type="datetime1">
              <a:rPr lang="en-US" smtClean="0"/>
              <a:t>28-Jun-2022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051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 dirty="0"/>
              <a:t>LARAVEL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0596" y="6446838"/>
            <a:ext cx="617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34" r:id="rId2"/>
    <p:sldLayoutId id="2147483740" r:id="rId3"/>
    <p:sldLayoutId id="2147483741" r:id="rId4"/>
    <p:sldLayoutId id="2147483735" r:id="rId5"/>
    <p:sldLayoutId id="2147483738" r:id="rId6"/>
    <p:sldLayoutId id="2147483730" r:id="rId7"/>
    <p:sldLayoutId id="2147483731" r:id="rId8"/>
    <p:sldLayoutId id="2147483732" r:id="rId9"/>
    <p:sldLayoutId id="2147483736" r:id="rId10"/>
    <p:sldLayoutId id="2147483737" r:id="rId11"/>
    <p:sldLayoutId id="2147483733" r:id="rId12"/>
    <p:sldLayoutId id="214748374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1D26BD-C777-4D54-BB49-2E97776B30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88952" cy="4914912"/>
          </a:xfrm>
          <a:prstGeom prst="rect">
            <a:avLst/>
          </a:prstGeom>
        </p:spPr>
      </p:pic>
      <p:sp>
        <p:nvSpPr>
          <p:cNvPr id="24" name="Rectangle 17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2D56-3115-4658-A559-1918ADBF3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Laravel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8BE92-E817-4C9A-B197-64FAE3ED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66359"/>
            <a:ext cx="3073745" cy="1188721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Trainer: Edward</a:t>
            </a: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85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Controllers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files handle the Application logic in the MVC model. </a:t>
            </a:r>
          </a:p>
          <a:p>
            <a:r>
              <a:rPr lang="en-US" dirty="0"/>
              <a:t>We have managed and passed data inside of our Route’s closure function.</a:t>
            </a:r>
          </a:p>
          <a:p>
            <a:r>
              <a:rPr lang="en-US" dirty="0"/>
              <a:t>We will now move the logic into the proper place meant for the same – a Controller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3C222C-C57C-9D2C-D52D-1CD35664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5B0E2-D026-636E-8E7C-7AD67E033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Controllers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artisan to create Controller file</a:t>
            </a:r>
          </a:p>
          <a:p>
            <a:r>
              <a:rPr lang="en-GB" dirty="0" err="1">
                <a:latin typeface="Consolas" panose="020B0609020204030204" pitchFamily="49" charset="0"/>
              </a:rPr>
              <a:t>php</a:t>
            </a:r>
            <a:r>
              <a:rPr lang="en-GB" dirty="0">
                <a:latin typeface="Consolas" panose="020B0609020204030204" pitchFamily="49" charset="0"/>
              </a:rPr>
              <a:t> artisan help </a:t>
            </a:r>
            <a:r>
              <a:rPr lang="en-GB" dirty="0" err="1">
                <a:latin typeface="Consolas" panose="020B0609020204030204" pitchFamily="49" charset="0"/>
              </a:rPr>
              <a:t>make:controller</a:t>
            </a:r>
            <a:endParaRPr lang="en-US" dirty="0">
              <a:latin typeface="Consolas" panose="020B0609020204030204" pitchFamily="49" charset="0"/>
            </a:endParaRPr>
          </a:p>
          <a:p>
            <a:br>
              <a:rPr lang="en-US" dirty="0"/>
            </a:b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php artisan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make:controller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urier New" panose="02070309020205020404" pitchFamily="49" charset="0"/>
              </a:rPr>
              <a:t>CustomersController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33C6A3-1074-AE66-9BBA-3C6E33BF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BAFF52-D0E9-1AD1-59D9-CA75BA33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Controllers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we create our customer function and copy the logic that we created in the route file. </a:t>
            </a:r>
          </a:p>
          <a:p>
            <a:pPr marL="402336" lvl="1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public function list(){</a:t>
            </a:r>
          </a:p>
          <a:p>
            <a:pPr marL="402336" lvl="1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$customers =[</a:t>
            </a:r>
          </a:p>
          <a:p>
            <a:pPr marL="402336" lvl="1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'Tom',</a:t>
            </a:r>
          </a:p>
          <a:p>
            <a:pPr marL="402336" lvl="1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'Dick',</a:t>
            </a:r>
          </a:p>
          <a:p>
            <a:pPr marL="402336" lvl="1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'Harry'</a:t>
            </a:r>
          </a:p>
          <a:p>
            <a:pPr marL="402336" lvl="1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];</a:t>
            </a:r>
          </a:p>
          <a:p>
            <a:pPr marL="402336" lvl="1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return view('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pages.customers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', ['customers' =&gt; $customers]);</a:t>
            </a:r>
          </a:p>
          <a:p>
            <a:pPr marL="402336" lvl="1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9C96A4-886D-3FAF-5615-1E42FE31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2CC0F-F02A-601F-F126-831FE58C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83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Controllers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we pass the ‘directive’ as the second argument to the route file entry as follows: </a:t>
            </a:r>
          </a:p>
          <a:p>
            <a:pPr marL="402336" lvl="1" indent="0">
              <a:buNone/>
            </a:pPr>
            <a:r>
              <a:rPr lang="en-GB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Route::get('customers', [</a:t>
            </a:r>
            <a:r>
              <a:rPr lang="en-GB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CustomersController</a:t>
            </a:r>
            <a:r>
              <a:rPr lang="en-GB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::class, 'index’]);</a:t>
            </a:r>
          </a:p>
          <a:p>
            <a:pPr marL="402336" lvl="1" indent="0">
              <a:buNone/>
            </a:pPr>
            <a:r>
              <a:rPr lang="en-GB" sz="2000" dirty="0"/>
              <a:t>and import the Controller</a:t>
            </a:r>
            <a:r>
              <a:rPr lang="en-GB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402336" lvl="1" indent="0">
              <a:buNone/>
            </a:pPr>
            <a:r>
              <a:rPr lang="en-GB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use App\Http\Controllers\</a:t>
            </a:r>
            <a:r>
              <a:rPr lang="en-GB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CustomersController</a:t>
            </a:r>
            <a:r>
              <a:rPr lang="en-GB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02336" lvl="1" indent="0">
              <a:buNone/>
            </a:pPr>
            <a:r>
              <a:rPr lang="en-US" sz="2000" dirty="0"/>
              <a:t>Old syntax </a:t>
            </a:r>
          </a:p>
          <a:p>
            <a:pPr marL="402336" lvl="1" indent="0">
              <a:buNone/>
            </a:pP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Route::get(‘customers’,’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CustomersController@list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dirty="0"/>
              <a:t>This is a runup to what will come later – The Restful Controllers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A8E14A-D23A-7F68-923D-D4C565AD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4C7B2-4C52-F475-DFA8-CBC24B9D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Data in the closure function</a:t>
            </a:r>
          </a:p>
          <a:p>
            <a:r>
              <a:rPr lang="en-US" dirty="0"/>
              <a:t>Passing Data two Views</a:t>
            </a:r>
          </a:p>
          <a:p>
            <a:r>
              <a:rPr lang="en-US" dirty="0"/>
              <a:t>New concepts</a:t>
            </a:r>
          </a:p>
          <a:p>
            <a:pPr lvl="1"/>
            <a:r>
              <a:rPr lang="en-US" dirty="0"/>
              <a:t>Controllers are your Orchestrators</a:t>
            </a:r>
          </a:p>
          <a:p>
            <a:r>
              <a:rPr lang="en-US" dirty="0"/>
              <a:t>Questions.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13380-0478-261A-ED8D-33D99CF5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24279-E54D-12F2-7B6A-F49C99B6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8FE7D-043F-42AF-B4AB-DB9AFF936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892956"/>
            <a:ext cx="10113645" cy="74368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14" name="Picture Placeholder 13" descr="Students group&#10;">
            <a:extLst>
              <a:ext uri="{FF2B5EF4-FFF2-40B4-BE49-F238E27FC236}">
                <a16:creationId xmlns:a16="http://schemas.microsoft.com/office/drawing/2014/main" id="{E923BD5B-22B6-4E92-B95F-5F7B6467380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2" y="0"/>
            <a:ext cx="12183550" cy="457835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822FC9-970B-D4FE-F808-EB16116E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585DF-C0C1-3948-BD1A-260BA985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9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DA0C30-D459-D5A3-2296-44DEFB85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Session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D99B-3492-F1E2-1C0B-C16543BD6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535C0-4247-CEC2-1493-5F6CCBE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3AD40-D692-26D9-1E02-93BCAB8E3027}"/>
              </a:ext>
            </a:extLst>
          </p:cNvPr>
          <p:cNvSpPr txBox="1">
            <a:spLocks/>
          </p:cNvSpPr>
          <p:nvPr/>
        </p:nvSpPr>
        <p:spPr>
          <a:xfrm>
            <a:off x="1097280" y="2120900"/>
            <a:ext cx="9833316" cy="374819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we covered in the last session …</a:t>
            </a:r>
          </a:p>
          <a:p>
            <a:pPr lvl="1"/>
            <a:r>
              <a:rPr lang="en-US" dirty="0"/>
              <a:t>Setting up a development environment </a:t>
            </a:r>
          </a:p>
          <a:p>
            <a:pPr lvl="1"/>
            <a:r>
              <a:rPr lang="en-US" dirty="0"/>
              <a:t>Created a few Routes</a:t>
            </a:r>
          </a:p>
          <a:p>
            <a:pPr lvl="1"/>
            <a:r>
              <a:rPr lang="en-US" dirty="0"/>
              <a:t>Create a few view pages …</a:t>
            </a:r>
          </a:p>
        </p:txBody>
      </p:sp>
    </p:spTree>
    <p:extLst>
      <p:ext uri="{BB962C8B-B14F-4D97-AF65-F5344CB8AC3E}">
        <p14:creationId xmlns:p14="http://schemas.microsoft.com/office/powerpoint/2010/main" val="210186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A person using a computer">
            <a:extLst>
              <a:ext uri="{FF2B5EF4-FFF2-40B4-BE49-F238E27FC236}">
                <a16:creationId xmlns:a16="http://schemas.microsoft.com/office/drawing/2014/main" id="{1FE05F69-81FE-41EC-874F-C9DA7048A5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11" y="0"/>
            <a:ext cx="12187578" cy="640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15B35-3E87-AB47-A668-38DD000A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B78239-2280-4550-A468-F95E9029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F458A5-2AF5-4290-8A07-8B68C223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  <a:endParaRPr lang="ru-RU" dirty="0"/>
          </a:p>
        </p:txBody>
      </p:sp>
      <p:grpSp>
        <p:nvGrpSpPr>
          <p:cNvPr id="2" name="Group 1" descr="Smart Art object">
            <a:extLst>
              <a:ext uri="{FF2B5EF4-FFF2-40B4-BE49-F238E27FC236}">
                <a16:creationId xmlns:a16="http://schemas.microsoft.com/office/drawing/2014/main" id="{40881F18-645E-D9B5-2427-038DCEFEA9A5}"/>
              </a:ext>
            </a:extLst>
          </p:cNvPr>
          <p:cNvGrpSpPr/>
          <p:nvPr/>
        </p:nvGrpSpPr>
        <p:grpSpPr>
          <a:xfrm>
            <a:off x="744538" y="2624644"/>
            <a:ext cx="4954587" cy="2407141"/>
            <a:chOff x="744538" y="1988918"/>
            <a:chExt cx="4954587" cy="14033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B83AB2-DEFD-0D1F-667C-781B9E3F9173}"/>
                </a:ext>
              </a:extLst>
            </p:cNvPr>
            <p:cNvSpPr/>
            <p:nvPr/>
          </p:nvSpPr>
          <p:spPr>
            <a:xfrm>
              <a:off x="744538" y="1988918"/>
              <a:ext cx="4954587" cy="623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" name="Rectangle 4" descr="Pencil">
              <a:extLst>
                <a:ext uri="{FF2B5EF4-FFF2-40B4-BE49-F238E27FC236}">
                  <a16:creationId xmlns:a16="http://schemas.microsoft.com/office/drawing/2014/main" id="{6584CEAE-AF55-A5FC-3B69-2C3DA8BC5011}"/>
                </a:ext>
              </a:extLst>
            </p:cNvPr>
            <p:cNvSpPr/>
            <p:nvPr/>
          </p:nvSpPr>
          <p:spPr>
            <a:xfrm>
              <a:off x="933208" y="2129251"/>
              <a:ext cx="343037" cy="343037"/>
            </a:xfrm>
            <a:prstGeom prst="rect">
              <a:avLst/>
            </a:prstGeom>
            <a:blipFill dpi="0" rotWithShape="1">
              <a:blip r:embed="rId4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6AFB090-B7EB-FBF4-EAB3-3EF0C3597E91}"/>
                </a:ext>
              </a:extLst>
            </p:cNvPr>
            <p:cNvSpPr/>
            <p:nvPr/>
          </p:nvSpPr>
          <p:spPr>
            <a:xfrm>
              <a:off x="1344327" y="1988918"/>
              <a:ext cx="4234207" cy="623705"/>
            </a:xfrm>
            <a:custGeom>
              <a:avLst/>
              <a:gdLst>
                <a:gd name="connsiteX0" fmla="*/ 0 w 4234207"/>
                <a:gd name="connsiteY0" fmla="*/ 0 h 623705"/>
                <a:gd name="connsiteX1" fmla="*/ 4234207 w 4234207"/>
                <a:gd name="connsiteY1" fmla="*/ 0 h 623705"/>
                <a:gd name="connsiteX2" fmla="*/ 4234207 w 4234207"/>
                <a:gd name="connsiteY2" fmla="*/ 623705 h 623705"/>
                <a:gd name="connsiteX3" fmla="*/ 0 w 4234207"/>
                <a:gd name="connsiteY3" fmla="*/ 623705 h 623705"/>
                <a:gd name="connsiteX4" fmla="*/ 0 w 4234207"/>
                <a:gd name="connsiteY4" fmla="*/ 0 h 6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4207" h="623705">
                  <a:moveTo>
                    <a:pt x="0" y="0"/>
                  </a:moveTo>
                  <a:lnTo>
                    <a:pt x="4234207" y="0"/>
                  </a:lnTo>
                  <a:lnTo>
                    <a:pt x="4234207" y="623705"/>
                  </a:lnTo>
                  <a:lnTo>
                    <a:pt x="0" y="623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09" tIns="66009" rIns="66009" bIns="6600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accent1">
                      <a:lumMod val="50000"/>
                    </a:schemeClr>
                  </a:solidFill>
                </a:rPr>
                <a:t>Lesson 1.</a:t>
              </a:r>
              <a:r>
                <a:rPr lang="en-US" sz="1900" kern="1200" dirty="0"/>
                <a:t> </a:t>
              </a:r>
              <a:r>
                <a:rPr lang="en-US" sz="1900" kern="1200" dirty="0">
                  <a:solidFill>
                    <a:schemeClr val="tx1">
                      <a:alpha val="60000"/>
                    </a:schemeClr>
                  </a:solidFill>
                </a:rPr>
                <a:t>Passing data to Views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8DBEDA-F977-D06E-5D23-7BDE71DA4403}"/>
                </a:ext>
              </a:extLst>
            </p:cNvPr>
            <p:cNvSpPr/>
            <p:nvPr/>
          </p:nvSpPr>
          <p:spPr>
            <a:xfrm>
              <a:off x="744538" y="2768549"/>
              <a:ext cx="4954587" cy="62370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ectangle 8" descr="Beaker">
              <a:extLst>
                <a:ext uri="{FF2B5EF4-FFF2-40B4-BE49-F238E27FC236}">
                  <a16:creationId xmlns:a16="http://schemas.microsoft.com/office/drawing/2014/main" id="{682E690D-EB31-141A-1593-20EF5455FE08}"/>
                </a:ext>
              </a:extLst>
            </p:cNvPr>
            <p:cNvSpPr/>
            <p:nvPr/>
          </p:nvSpPr>
          <p:spPr>
            <a:xfrm>
              <a:off x="933208" y="2908883"/>
              <a:ext cx="343037" cy="343037"/>
            </a:xfrm>
            <a:prstGeom prst="rect">
              <a:avLst/>
            </a:prstGeom>
            <a:blipFill dpi="0" rotWithShape="1">
              <a:blip r:embed="rId6"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646CEDA-B645-68B3-8A08-852DCDAED9E5}"/>
                </a:ext>
              </a:extLst>
            </p:cNvPr>
            <p:cNvSpPr/>
            <p:nvPr/>
          </p:nvSpPr>
          <p:spPr>
            <a:xfrm>
              <a:off x="1344327" y="2768549"/>
              <a:ext cx="4234207" cy="623705"/>
            </a:xfrm>
            <a:custGeom>
              <a:avLst/>
              <a:gdLst>
                <a:gd name="connsiteX0" fmla="*/ 0 w 4234207"/>
                <a:gd name="connsiteY0" fmla="*/ 0 h 623705"/>
                <a:gd name="connsiteX1" fmla="*/ 4234207 w 4234207"/>
                <a:gd name="connsiteY1" fmla="*/ 0 h 623705"/>
                <a:gd name="connsiteX2" fmla="*/ 4234207 w 4234207"/>
                <a:gd name="connsiteY2" fmla="*/ 623705 h 623705"/>
                <a:gd name="connsiteX3" fmla="*/ 0 w 4234207"/>
                <a:gd name="connsiteY3" fmla="*/ 623705 h 623705"/>
                <a:gd name="connsiteX4" fmla="*/ 0 w 4234207"/>
                <a:gd name="connsiteY4" fmla="*/ 0 h 62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4207" h="623705">
                  <a:moveTo>
                    <a:pt x="0" y="0"/>
                  </a:moveTo>
                  <a:lnTo>
                    <a:pt x="4234207" y="0"/>
                  </a:lnTo>
                  <a:lnTo>
                    <a:pt x="4234207" y="623705"/>
                  </a:lnTo>
                  <a:lnTo>
                    <a:pt x="0" y="62370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6009" tIns="66009" rIns="66009" bIns="66009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>
                  <a:solidFill>
                    <a:schemeClr val="accent1">
                      <a:lumMod val="50000"/>
                    </a:schemeClr>
                  </a:solidFill>
                </a:rPr>
                <a:t>Lesson 2.</a:t>
              </a:r>
              <a:r>
                <a:rPr lang="en-US" sz="1900" kern="1200" dirty="0"/>
                <a:t> </a:t>
              </a:r>
              <a:r>
                <a:rPr lang="en-US" sz="1900" kern="1200" dirty="0">
                  <a:solidFill>
                    <a:schemeClr val="tx1">
                      <a:alpha val="60000"/>
                    </a:schemeClr>
                  </a:solidFill>
                </a:rPr>
                <a:t>Controllers</a:t>
              </a:r>
            </a:p>
          </p:txBody>
        </p:sp>
      </p:grpSp>
      <p:pic>
        <p:nvPicPr>
          <p:cNvPr id="6" name="Content Placeholder 5" descr="Woman with laptop">
            <a:extLst>
              <a:ext uri="{FF2B5EF4-FFF2-40B4-BE49-F238E27FC236}">
                <a16:creationId xmlns:a16="http://schemas.microsoft.com/office/drawing/2014/main" id="{BF79C0FC-6A53-48FD-A2FB-DC1F7E6C6B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986706"/>
            <a:ext cx="5357813" cy="3746655"/>
          </a:xfrm>
        </p:spPr>
      </p:pic>
    </p:spTree>
    <p:extLst>
      <p:ext uri="{BB962C8B-B14F-4D97-AF65-F5344CB8AC3E}">
        <p14:creationId xmlns:p14="http://schemas.microsoft.com/office/powerpoint/2010/main" val="35984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4AFB8E-7698-D904-B980-93468B59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A80DD-E62D-75AD-A8B6-3B70501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B43D5B3-3DF6-01A5-6AFA-45040CB517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87A04A-A677-B078-F839-154B7334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1: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58B8D-EAE4-5C63-F18D-DA11C30BD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get to know the flexibility of Routes.</a:t>
            </a:r>
          </a:p>
          <a:p>
            <a:r>
              <a:rPr lang="en-GB" dirty="0"/>
              <a:t>In this session will learn how Routes can be used to manage data.</a:t>
            </a:r>
          </a:p>
          <a:p>
            <a:r>
              <a:rPr lang="en-GB" dirty="0"/>
              <a:t>Accessing folders inside of views</a:t>
            </a:r>
          </a:p>
          <a:p>
            <a:r>
              <a:rPr lang="en-GB" dirty="0"/>
              <a:t>The new short and clean blade syntax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052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4AFB8E-7698-D904-B980-93468B59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A80DD-E62D-75AD-A8B6-3B70501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EC21F29-CD57-27B6-1EE2-758AE81C2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87A04A-A677-B078-F839-154B7334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1: Organising folders under Views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58B8D-EAE4-5C63-F18D-DA11C30BD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Staying organised  with view folders</a:t>
            </a:r>
          </a:p>
          <a:p>
            <a:r>
              <a:rPr lang="en-GB" dirty="0"/>
              <a:t>Adding pages to your views folder can get cluttered quickly </a:t>
            </a:r>
          </a:p>
          <a:p>
            <a:r>
              <a:rPr lang="en-GB" dirty="0"/>
              <a:t>Related view pages into it’s own folder </a:t>
            </a:r>
          </a:p>
          <a:p>
            <a:endParaRPr lang="en-GB" dirty="0"/>
          </a:p>
        </p:txBody>
      </p:sp>
      <p:pic>
        <p:nvPicPr>
          <p:cNvPr id="17" name="Content Placeholder 16" descr="Icon&#10;&#10;Description automatically generated">
            <a:extLst>
              <a:ext uri="{FF2B5EF4-FFF2-40B4-BE49-F238E27FC236}">
                <a16:creationId xmlns:a16="http://schemas.microsoft.com/office/drawing/2014/main" id="{9854AA8F-8417-00E2-E136-EB01F6B05C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02475" y="1812925"/>
            <a:ext cx="3748088" cy="3748088"/>
          </a:xfrm>
        </p:spPr>
      </p:pic>
    </p:spTree>
    <p:extLst>
      <p:ext uri="{BB962C8B-B14F-4D97-AF65-F5344CB8AC3E}">
        <p14:creationId xmlns:p14="http://schemas.microsoft.com/office/powerpoint/2010/main" val="397632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4AFB8E-7698-D904-B980-93468B59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A80DD-E62D-75AD-A8B6-3B70501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0AF325E-EF27-C62F-FF21-C4005F033A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87A04A-A677-B078-F839-154B7334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1: Managing Data using Route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58B8D-EAE4-5C63-F18D-DA11C30BD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Web Page most often will have to handle data.</a:t>
            </a:r>
          </a:p>
          <a:p>
            <a:r>
              <a:rPr lang="en-GB" dirty="0"/>
              <a:t>We saw View Routes in the last session. The short notation would not suffice for creating a data set.</a:t>
            </a:r>
          </a:p>
          <a:p>
            <a:r>
              <a:rPr lang="en-GB" dirty="0"/>
              <a:t>The closure function can be used to  generate an array of data</a:t>
            </a:r>
          </a:p>
          <a:p>
            <a:endParaRPr lang="en-GB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EAC3AC-5988-E358-2EA6-1842CFB26D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>
                <a:latin typeface="Consolas" panose="020B0609020204030204" pitchFamily="49" charset="0"/>
              </a:rPr>
              <a:t>Route::get(‘customers’, function(){</a:t>
            </a:r>
          </a:p>
          <a:p>
            <a:r>
              <a:rPr lang="en-GB" dirty="0">
                <a:latin typeface="Consolas" panose="020B0609020204030204" pitchFamily="49" charset="0"/>
              </a:rPr>
              <a:t>	return view(‘customers’);</a:t>
            </a:r>
          </a:p>
          <a:p>
            <a:r>
              <a:rPr lang="en-GB" dirty="0">
                <a:latin typeface="Consolas" panose="020B0609020204030204" pitchFamily="49" charset="0"/>
              </a:rPr>
              <a:t>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29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4AFB8E-7698-D904-B980-93468B59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A80DD-E62D-75AD-A8B6-3B70501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CCD21B-CC98-76AE-B08A-8BA815C6E7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87A04A-A677-B078-F839-154B7334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1: Managing Data using Route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58B8D-EAE4-5C63-F18D-DA11C30BD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can data be made available to a view page? </a:t>
            </a:r>
          </a:p>
          <a:p>
            <a:r>
              <a:rPr lang="en-GB" dirty="0"/>
              <a:t>View functions accepts  an array as a second argument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1E8683-FFA9-82B1-501F-79215C6E51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GB" dirty="0">
                <a:latin typeface="Consolas" panose="020B0609020204030204" pitchFamily="49" charset="0"/>
              </a:rPr>
              <a:t>Route::get(‘customers’, function(){</a:t>
            </a:r>
          </a:p>
          <a:p>
            <a:r>
              <a:rPr lang="en-GB" dirty="0">
                <a:latin typeface="Consolas" panose="020B0609020204030204" pitchFamily="49" charset="0"/>
              </a:rPr>
              <a:t>	$customers =[</a:t>
            </a:r>
          </a:p>
          <a:p>
            <a:r>
              <a:rPr lang="en-GB" dirty="0">
                <a:latin typeface="Consolas" panose="020B0609020204030204" pitchFamily="49" charset="0"/>
              </a:rPr>
              <a:t>	‘Tom’,</a:t>
            </a:r>
          </a:p>
          <a:p>
            <a:r>
              <a:rPr lang="en-GB" dirty="0">
                <a:latin typeface="Consolas" panose="020B0609020204030204" pitchFamily="49" charset="0"/>
              </a:rPr>
              <a:t>	‘Dick’,</a:t>
            </a:r>
          </a:p>
          <a:p>
            <a:r>
              <a:rPr lang="en-GB" dirty="0">
                <a:latin typeface="Consolas" panose="020B0609020204030204" pitchFamily="49" charset="0"/>
              </a:rPr>
              <a:t>	‘Harry’</a:t>
            </a:r>
          </a:p>
          <a:p>
            <a:r>
              <a:rPr lang="en-GB" dirty="0">
                <a:latin typeface="Consolas" panose="020B0609020204030204" pitchFamily="49" charset="0"/>
              </a:rPr>
              <a:t>	];</a:t>
            </a:r>
          </a:p>
          <a:p>
            <a:r>
              <a:rPr lang="en-GB" dirty="0">
                <a:latin typeface="Consolas" panose="020B0609020204030204" pitchFamily="49" charset="0"/>
              </a:rPr>
              <a:t>	return view(‘customers’, </a:t>
            </a:r>
            <a:r>
              <a:rPr lang="en-GB" dirty="0">
                <a:highlight>
                  <a:srgbClr val="FFFF00"/>
                </a:highlight>
                <a:latin typeface="Consolas" panose="020B0609020204030204" pitchFamily="49" charset="0"/>
              </a:rPr>
              <a:t>[customers =&gt; $customers,]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r>
              <a:rPr lang="en-GB" dirty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7992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FD99D9-68AC-DA89-993D-E80595284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1: Managing Data using Route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28D7AA-EFF6-F12C-A536-543DF0DB7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cap="none" dirty="0"/>
              <a:t>PHP syntax to display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E8D7DD3-8B40-C0FF-361C-0B5ADA3C8F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&lt;?</a:t>
            </a:r>
            <a:r>
              <a:rPr lang="en-GB" sz="1400" dirty="0" err="1">
                <a:latin typeface="Consolas" panose="020B0609020204030204" pitchFamily="49" charset="0"/>
              </a:rPr>
              <a:t>php</a:t>
            </a:r>
            <a:endParaRPr lang="en-GB" sz="1400" dirty="0"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	foreach ($customers as $customer) {</a:t>
            </a:r>
          </a:p>
          <a:p>
            <a:pPr marL="201168" lvl="1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	    echo ‘&lt;li&gt;’ . $customer . ‘&lt;li&gt;’;</a:t>
            </a:r>
          </a:p>
          <a:p>
            <a:pPr marL="201168" lvl="1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?&gt;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B97F8F-73B9-4F03-18FA-48C65E21F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cap="none" dirty="0"/>
              <a:t>Blade syntax to display 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394197A-5C6A-0374-B611-6C82A8615D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pt-BR" sz="1400" dirty="0">
                <a:latin typeface="Consolas" panose="020B0609020204030204" pitchFamily="49" charset="0"/>
              </a:rPr>
              <a:t>@foreach($customers as $customer)</a:t>
            </a:r>
          </a:p>
          <a:p>
            <a:pPr marL="201168" lvl="1" indent="0">
              <a:buNone/>
            </a:pPr>
            <a:r>
              <a:rPr lang="pt-BR" sz="1400" dirty="0">
                <a:latin typeface="Consolas" panose="020B0609020204030204" pitchFamily="49" charset="0"/>
              </a:rPr>
              <a:t>	&lt;li&gt;{{$customer}}&lt;/li&gt;</a:t>
            </a:r>
          </a:p>
          <a:p>
            <a:pPr marL="201168" lvl="1" indent="0">
              <a:buNone/>
            </a:pPr>
            <a:r>
              <a:rPr lang="pt-BR" sz="1400" dirty="0">
                <a:latin typeface="Consolas" panose="020B0609020204030204" pitchFamily="49" charset="0"/>
              </a:rPr>
              <a:t>@endforeach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A46D04-C685-EB46-7AE2-74022D8F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0B68-B2C7-D646-C292-D1BA70F5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7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4AFB8E-7698-D904-B980-93468B59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LARAVEL TRAINING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A80DD-E62D-75AD-A8B6-3B70501B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B43D5B3-3DF6-01A5-6AFA-45040CB517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87A04A-A677-B078-F839-154B7334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2: Objectives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58B8D-EAE4-5C63-F18D-DA11C30BD2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You learn how to create a Controller file using “artisan”.</a:t>
            </a:r>
          </a:p>
          <a:p>
            <a:r>
              <a:rPr lang="en-GB" dirty="0"/>
              <a:t>You will understand why it is necessary to have every functions organized to the respective places in Model View Controller paradigm.</a:t>
            </a:r>
          </a:p>
        </p:txBody>
      </p:sp>
    </p:spTree>
    <p:extLst>
      <p:ext uri="{BB962C8B-B14F-4D97-AF65-F5344CB8AC3E}">
        <p14:creationId xmlns:p14="http://schemas.microsoft.com/office/powerpoint/2010/main" val="37278535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lassic-Corporate_Teach a Course_02_Win32_MO - v3" id="{9EE2A5A3-E40E-40AC-9760-FB610F2897F3}" vid="{7FC277D3-686C-411B-BE49-3E65515A7D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C65060F-1094-41F3-95E3-03DA10677C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09386F-CDB5-4CE9-AE70-AE4E53A633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8F16D9-EB65-4F11-9CD9-58377B437CF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 slides</Template>
  <TotalTime>1489</TotalTime>
  <Words>607</Words>
  <Application>Microsoft Office PowerPoint</Application>
  <PresentationFormat>Widescreen</PresentationFormat>
  <Paragraphs>116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Calibri Light</vt:lpstr>
      <vt:lpstr>Consolas</vt:lpstr>
      <vt:lpstr>Courier New</vt:lpstr>
      <vt:lpstr>Wingdings</vt:lpstr>
      <vt:lpstr>RetrospectVTI</vt:lpstr>
      <vt:lpstr>Laravel</vt:lpstr>
      <vt:lpstr>Last Session</vt:lpstr>
      <vt:lpstr>Course Outline</vt:lpstr>
      <vt:lpstr>Lesson 1: Objectives</vt:lpstr>
      <vt:lpstr>Lesson 1: Organising folders under Views</vt:lpstr>
      <vt:lpstr>Lesson 1: Managing Data using Route</vt:lpstr>
      <vt:lpstr>Lesson 1: Managing Data using Route</vt:lpstr>
      <vt:lpstr>Lesson 1: Managing Data using Route</vt:lpstr>
      <vt:lpstr>Lesson 2: Objectives</vt:lpstr>
      <vt:lpstr>Lesson 2: Controllers</vt:lpstr>
      <vt:lpstr>Lesson 2: Controllers</vt:lpstr>
      <vt:lpstr>Lesson 2: Controllers</vt:lpstr>
      <vt:lpstr>Lesson 1: Controllers</vt:lpstr>
      <vt:lpstr>Wrap-up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 a Course</dc:title>
  <dc:creator>Edward Edwards</dc:creator>
  <cp:lastModifiedBy>Edward Edwards</cp:lastModifiedBy>
  <cp:revision>28</cp:revision>
  <dcterms:created xsi:type="dcterms:W3CDTF">2022-06-09T00:16:26Z</dcterms:created>
  <dcterms:modified xsi:type="dcterms:W3CDTF">2022-06-28T11:04:28Z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