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25"/>
  </p:notesMasterIdLst>
  <p:handoutMasterIdLst>
    <p:handoutMasterId r:id="rId26"/>
  </p:handoutMasterIdLst>
  <p:sldIdLst>
    <p:sldId id="256" r:id="rId5"/>
    <p:sldId id="318" r:id="rId6"/>
    <p:sldId id="319" r:id="rId7"/>
    <p:sldId id="314" r:id="rId8"/>
    <p:sldId id="316" r:id="rId9"/>
    <p:sldId id="298" r:id="rId10"/>
    <p:sldId id="261" r:id="rId11"/>
    <p:sldId id="317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297" r:id="rId20"/>
    <p:sldId id="258" r:id="rId21"/>
    <p:sldId id="274" r:id="rId22"/>
    <p:sldId id="275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9" autoAdjust="0"/>
  </p:normalViewPr>
  <p:slideViewPr>
    <p:cSldViewPr snapToGrid="0" showGuides="1">
      <p:cViewPr varScale="1">
        <p:scale>
          <a:sx n="82" d="100"/>
          <a:sy n="82" d="100"/>
        </p:scale>
        <p:origin x="672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14-Jun-2022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14-Jun-2022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86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40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1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5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70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4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4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55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2B09-F574-4AEB-818F-D8694B9C0311}" type="datetime1">
              <a:rPr lang="en-US" smtClean="0"/>
              <a:t>14-Jun-2022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D279-701F-43A4-8693-B85D86710886}" type="datetime1">
              <a:rPr lang="en-US" smtClean="0"/>
              <a:t>14-Jun-2022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71AC1A6A-F867-431C-97BF-F7E6B65193FC}" type="datetime1">
              <a:rPr lang="en-US" smtClean="0"/>
              <a:t>14-Jun-2022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846714EB-B550-4AEB-8F81-A19CAC251A63}" type="datetime1">
              <a:rPr lang="en-US" smtClean="0"/>
              <a:t>14-Jun-2022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E6B66A-B7AF-437F-9956-E9B121D659C7}" type="datetime1">
              <a:rPr lang="en-US" smtClean="0"/>
              <a:t>14-Jun-2022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14-Jun-2022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7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8738-A015-49AA-BF6E-4B9C5EA99659}" type="datetime1">
              <a:rPr lang="en-US" smtClean="0"/>
              <a:t>14-Jun-2022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2272-D6EE-4BAB-B320-42E181206A46}" type="datetime1">
              <a:rPr lang="en-US" smtClean="0"/>
              <a:t>14-Jun-2022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6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D47-C020-4FF0-B8F3-C89AC9F93C1F}" type="datetime1">
              <a:rPr lang="en-US" smtClean="0"/>
              <a:t>14-Jun-2022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0E62-19FD-4F0D-878F-833B5767946F}" type="datetime1">
              <a:rPr lang="en-US" smtClean="0"/>
              <a:t>14-Jun-2022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8676-A4AB-4277-8805-E4B89E6B9D97}" type="datetime1">
              <a:rPr lang="en-US" smtClean="0"/>
              <a:t>14-Jun-2022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062-27AD-40B2-9A66-7A231D278AC6}" type="datetime1">
              <a:rPr lang="en-US" smtClean="0"/>
              <a:t>14-Jun-2022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7F75-3870-40A7-A780-2B73048AC864}" type="datetime1">
              <a:rPr lang="en-US" smtClean="0"/>
              <a:t>14-Jun-2022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A23-1520-4464-9F11-D3B9883E6AC0}" type="datetime1">
              <a:rPr lang="en-US" smtClean="0"/>
              <a:t>14-Jun-2022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E499961-2E0F-4B7A-8B26-282FC5D9661E}" type="datetime1">
              <a:rPr lang="en-US" smtClean="0"/>
              <a:t>14-Jun-2022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28" r:id="rId3"/>
    <p:sldLayoutId id="2147483740" r:id="rId4"/>
    <p:sldLayoutId id="2147483741" r:id="rId5"/>
    <p:sldLayoutId id="2147483735" r:id="rId6"/>
    <p:sldLayoutId id="2147483738" r:id="rId7"/>
    <p:sldLayoutId id="2147483730" r:id="rId8"/>
    <p:sldLayoutId id="2147483731" r:id="rId9"/>
    <p:sldLayoutId id="2147483732" r:id="rId10"/>
    <p:sldLayoutId id="2147483736" r:id="rId11"/>
    <p:sldLayoutId id="2147483737" r:id="rId12"/>
    <p:sldLayoutId id="2147483733" r:id="rId13"/>
    <p:sldLayoutId id="214748374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hyperlink" Target="https://getcomposer.org/download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hyperlink" Target="https://en.wikipedia.org/wiki/Larave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9.x/controllers#resource-controllers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fif"/><Relationship Id="rId4" Type="http://schemas.openxmlformats.org/officeDocument/2006/relationships/hyperlink" Target="https://www.apachefriend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88952" cy="4914912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Laravel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66359"/>
            <a:ext cx="3073745" cy="1188721"/>
          </a:xfrm>
        </p:spPr>
        <p:txBody>
          <a:bodyPr anchor="ctr">
            <a:normAutofit/>
          </a:bodyPr>
          <a:lstStyle/>
          <a:p>
            <a:r>
              <a:rPr lang="en-US" sz="1500" dirty="0"/>
              <a:t>Trainer: Edward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-17417"/>
            <a:ext cx="12187578" cy="6408000"/>
          </a:xfr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C20C462-EA1B-2CBA-75E9-9D523DE0A775}"/>
              </a:ext>
            </a:extLst>
          </p:cNvPr>
          <p:cNvSpPr txBox="1">
            <a:spLocks/>
          </p:cNvSpPr>
          <p:nvPr/>
        </p:nvSpPr>
        <p:spPr>
          <a:xfrm>
            <a:off x="6240619" y="1808398"/>
            <a:ext cx="5458701" cy="4200416"/>
          </a:xfrm>
          <a:prstGeom prst="rect">
            <a:avLst/>
          </a:prstGeom>
        </p:spPr>
        <p:txBody>
          <a:bodyPr vert="horz" lIns="0" tIns="45720" rIns="0" bIns="45720" numCol="1" spcCol="54000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Composer is an application-level dependency manager for the PHP programming language that provides a standard format for managing dependencies of PHP software and required libraries. It was developed by Nils </a:t>
            </a:r>
            <a:r>
              <a:rPr lang="en-GB" sz="1600" dirty="0" err="1"/>
              <a:t>Adermann</a:t>
            </a:r>
            <a:r>
              <a:rPr lang="en-GB" sz="1600" dirty="0"/>
              <a:t> and Jordi </a:t>
            </a:r>
            <a:r>
              <a:rPr lang="en-GB" sz="1600" dirty="0" err="1"/>
              <a:t>Boggiano</a:t>
            </a:r>
            <a:r>
              <a:rPr lang="en-GB" sz="1600" dirty="0"/>
              <a:t>, who continue to manage the project.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Download Composer at </a:t>
            </a:r>
            <a:r>
              <a:rPr lang="en-GB" sz="1600" dirty="0">
                <a:hlinkClick r:id="rId4"/>
              </a:rPr>
              <a:t>https://getcomposer.org/download/</a:t>
            </a:r>
            <a:endParaRPr lang="en-US" sz="1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817"/>
            <a:ext cx="12192000" cy="1296537"/>
          </a:xfrm>
        </p:spPr>
        <p:txBody>
          <a:bodyPr/>
          <a:lstStyle/>
          <a:p>
            <a:r>
              <a:rPr lang="en-US" dirty="0"/>
              <a:t>Composer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979E7C-FDAE-7A0A-9589-745B5884D35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43051" y="2200913"/>
            <a:ext cx="5277677" cy="26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5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817"/>
            <a:ext cx="12192000" cy="1296537"/>
          </a:xfrm>
        </p:spPr>
        <p:txBody>
          <a:bodyPr/>
          <a:lstStyle/>
          <a:p>
            <a:r>
              <a:rPr lang="en-US" dirty="0"/>
              <a:t>Laravel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6" y="1812759"/>
            <a:ext cx="5458701" cy="4200416"/>
          </a:xfrm>
        </p:spPr>
        <p:txBody>
          <a:bodyPr numCol="1" spcCol="540000">
            <a:normAutofit lnSpcReduction="10000"/>
          </a:bodyPr>
          <a:lstStyle/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Laravel is a free, open-source PHP web framework, created by Taylor </a:t>
            </a:r>
            <a:r>
              <a:rPr lang="en-GB" sz="1600" dirty="0" err="1"/>
              <a:t>Otwell</a:t>
            </a:r>
            <a:r>
              <a:rPr lang="en-GB" sz="1600" dirty="0"/>
              <a:t> and intended for the development of web applications following the model–view–controller architectural pattern and based on Symfony. </a:t>
            </a:r>
            <a:r>
              <a:rPr lang="en-GB" sz="1600" dirty="0">
                <a:hlinkClick r:id="rId4"/>
              </a:rPr>
              <a:t>https://en.wikipedia.org/wiki/Laravel</a:t>
            </a:r>
            <a:endParaRPr lang="en-GB" sz="1600" dirty="0"/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Laravel Installation </a:t>
            </a:r>
          </a:p>
          <a:p>
            <a:pPr marL="292608" lvl="1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composer create-project </a:t>
            </a:r>
            <a:r>
              <a:rPr lang="en-US" sz="1400" dirty="0" err="1">
                <a:latin typeface="Consolas" panose="020B0609020204030204" pitchFamily="49" charset="0"/>
              </a:rPr>
              <a:t>laravel</a:t>
            </a:r>
            <a:r>
              <a:rPr lang="en-US" sz="1400" dirty="0">
                <a:latin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</a:rPr>
              <a:t>laravel</a:t>
            </a:r>
            <a:r>
              <a:rPr lang="en-US" sz="1400" dirty="0">
                <a:latin typeface="Consolas" panose="020B0609020204030204" pitchFamily="49" charset="0"/>
              </a:rPr>
              <a:t> example-app</a:t>
            </a:r>
          </a:p>
          <a:p>
            <a:pPr marL="292608" lvl="1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400" dirty="0"/>
              <a:t>alternatively … </a:t>
            </a:r>
          </a:p>
          <a:p>
            <a:pPr marL="292608" lvl="1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composer create-project --prefer-</a:t>
            </a:r>
            <a:r>
              <a:rPr lang="en-US" sz="1400" dirty="0" err="1">
                <a:latin typeface="Consolas" panose="020B0609020204030204" pitchFamily="49" charset="0"/>
              </a:rPr>
              <a:t>dist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laravel</a:t>
            </a:r>
            <a:r>
              <a:rPr lang="en-US" sz="1400" dirty="0">
                <a:latin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</a:rPr>
              <a:t>laravel</a:t>
            </a:r>
            <a:r>
              <a:rPr lang="en-US" sz="1400" dirty="0">
                <a:latin typeface="Consolas" panose="020B0609020204030204" pitchFamily="49" charset="0"/>
              </a:rPr>
              <a:t>:^7.0 blog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Artisan</a:t>
            </a:r>
          </a:p>
          <a:p>
            <a:pPr marL="292608" lvl="1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400" dirty="0"/>
              <a:t>Artisan is the name of the command-line interface included with Laravel. It provides several helpful commands for your use while developing your application.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B6FCA-3730-810F-1779-D727CAEEAD3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18585" y="2836320"/>
            <a:ext cx="5277677" cy="21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7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2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Routes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657" y="2604280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pPr marL="216000" indent="0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2400" dirty="0"/>
              <a:t>After this session you get to know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</a:p>
          <a:p>
            <a:pPr marL="404813" indent="-215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FFFFF"/>
                </a:solidFill>
              </a:rPr>
              <a:t>the concept of Routes in Laravel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4656015" y="2065566"/>
            <a:ext cx="7534264" cy="27268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B821F-B541-46B1-BC2A-76D9C1F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2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ED949-3E7C-2BDB-790B-8BD91C3E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680F7-DCC6-9538-8744-457BE465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FA97CCA-7342-2382-2887-179480DF5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F697A14-3F80-3775-6EED-34499AA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805CBA-C0E4-C342-3A78-9004B48899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Route – is how you tell Laravel to respond to the different addresses…</a:t>
            </a:r>
          </a:p>
          <a:p>
            <a:r>
              <a:rPr lang="en-GB" dirty="0"/>
              <a:t>The most basic Laravel routes accept a URI and a Closure, providing a very simple and expressive method of defining routes. It makes the routes easy and convenient to understand and working on it.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29A741-7292-86C1-3F61-C2CB30F8A4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67512" lvl="2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667512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Route::get('/', function () {</a:t>
            </a:r>
          </a:p>
          <a:p>
            <a:pPr marL="667512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return view('welcome');</a:t>
            </a:r>
          </a:p>
          <a:p>
            <a:pPr marL="667512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  <a:p>
            <a:pPr marL="667512" lvl="2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667512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Route::get('contact', function () {</a:t>
            </a:r>
          </a:p>
          <a:p>
            <a:pPr marL="667512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return ‘Contact Us’;</a:t>
            </a:r>
          </a:p>
          <a:p>
            <a:pPr marL="667512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  <a:p>
            <a:pPr marL="667512" lvl="2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667512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Route::get('about', function () {</a:t>
            </a:r>
          </a:p>
          <a:p>
            <a:pPr marL="667512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return ‘About Us';</a:t>
            </a:r>
          </a:p>
          <a:p>
            <a:pPr marL="667512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83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ED949-3E7C-2BDB-790B-8BD91C3E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680F7-DCC6-9538-8744-457BE465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FA97CCA-7342-2382-2887-179480DF5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F697A14-3F80-3775-6EED-34499AA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805CBA-C0E4-C342-3A78-9004B48899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Routes wouldn’t be complete without the mention of Views. </a:t>
            </a:r>
          </a:p>
          <a:p>
            <a:r>
              <a:rPr lang="en-GB" dirty="0"/>
              <a:t>Views are ultimately HTML and CSS that gets rendered in the browser.  Views contain the HTML served by your application and separate your controller / application logic from your presentation logic. Views are stored in the “resources”/ “views” directory.</a:t>
            </a:r>
          </a:p>
          <a:p>
            <a:r>
              <a:rPr lang="en-GB" dirty="0"/>
              <a:t>Separation of Concerns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29A741-7292-86C1-3F61-C2CB30F8A4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67512" lvl="2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667512" lvl="2" indent="0">
              <a:buNone/>
            </a:pPr>
            <a:r>
              <a:rPr lang="en-GB" dirty="0">
                <a:cs typeface="Courier New" panose="02070309020205020404" pitchFamily="49" charset="0"/>
              </a:rPr>
              <a:t>Let us create our views “</a:t>
            </a:r>
            <a:r>
              <a:rPr lang="en-GB" dirty="0" err="1">
                <a:cs typeface="Courier New" panose="02070309020205020404" pitchFamily="49" charset="0"/>
              </a:rPr>
              <a:t>contact.blade.php</a:t>
            </a:r>
            <a:r>
              <a:rPr lang="en-GB" dirty="0">
                <a:cs typeface="Courier New" panose="02070309020205020404" pitchFamily="49" charset="0"/>
              </a:rPr>
              <a:t>”</a:t>
            </a:r>
          </a:p>
          <a:p>
            <a:pPr marL="667512" lvl="2" indent="0">
              <a:buNone/>
            </a:pPr>
            <a:endParaRPr lang="en-GB" dirty="0">
              <a:cs typeface="Courier New" panose="02070309020205020404" pitchFamily="49" charset="0"/>
            </a:endParaRPr>
          </a:p>
          <a:p>
            <a:pPr marL="667512" lvl="2" indent="0">
              <a:buNone/>
            </a:pP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&lt;h1&gt;Contact Us&lt;/h1&gt;</a:t>
            </a:r>
          </a:p>
          <a:p>
            <a:pPr marL="667512" lvl="2" indent="0">
              <a:buNone/>
            </a:pP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&lt;p&gt;Company Name&lt;/p&gt;</a:t>
            </a:r>
          </a:p>
          <a:p>
            <a:pPr marL="667512" lvl="2" indent="0">
              <a:buNone/>
            </a:pP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&lt;p&gt;123 – 123 - 1234&lt;/p&gt;</a:t>
            </a:r>
          </a:p>
          <a:p>
            <a:pPr marL="667512" lvl="2" indent="0">
              <a:buNone/>
            </a:pPr>
            <a:endParaRPr lang="en-GB" dirty="0">
              <a:cs typeface="Courier New" panose="02070309020205020404" pitchFamily="49" charset="0"/>
            </a:endParaRPr>
          </a:p>
          <a:p>
            <a:pPr marL="667512" lvl="2" indent="0">
              <a:buNone/>
            </a:pPr>
            <a:r>
              <a:rPr lang="en-GB" dirty="0">
                <a:cs typeface="Courier New" panose="02070309020205020404" pitchFamily="49" charset="0"/>
              </a:rPr>
              <a:t>and edit out routes accordingly…</a:t>
            </a:r>
          </a:p>
          <a:p>
            <a:pPr marL="667512" lvl="2" indent="0">
              <a:buNone/>
            </a:pPr>
            <a:endParaRPr lang="en-GB" dirty="0">
              <a:cs typeface="Courier New" panose="02070309020205020404" pitchFamily="49" charset="0"/>
            </a:endParaRPr>
          </a:p>
          <a:p>
            <a:pPr marL="667512" lvl="2" indent="0">
              <a:buNone/>
            </a:pP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Route::get('/', function () {</a:t>
            </a:r>
          </a:p>
          <a:p>
            <a:pPr marL="667512" lvl="2" indent="0">
              <a:buNone/>
            </a:pP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	return view(‘contact’;</a:t>
            </a:r>
          </a:p>
          <a:p>
            <a:pPr marL="667512" lvl="2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3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ED949-3E7C-2BDB-790B-8BD91C3E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680F7-DCC6-9538-8744-457BE465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FA97CCA-7342-2382-2887-179480DF5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F697A14-3F80-3775-6EED-34499AA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805CBA-C0E4-C342-3A78-9004B48899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Routes can be modified to make the code a little cleaner …</a:t>
            </a:r>
          </a:p>
          <a:p>
            <a:r>
              <a:rPr lang="en-GB" dirty="0"/>
              <a:t>If your only concern is to display a view, then the Route could take on the format like so …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29A741-7292-86C1-3F61-C2CB30F8A4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67512" lvl="2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667512" lvl="2" indent="0">
              <a:buNone/>
            </a:pP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Route::view(‘welcome’, ‘welcome’);</a:t>
            </a:r>
          </a:p>
          <a:p>
            <a:pPr marL="667512" lvl="2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8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Man is writing something">
            <a:extLst>
              <a:ext uri="{FF2B5EF4-FFF2-40B4-BE49-F238E27FC236}">
                <a16:creationId xmlns:a16="http://schemas.microsoft.com/office/drawing/2014/main" id="{0A33CFDA-BCA7-49BA-9355-8A965303C93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8" y="0"/>
            <a:ext cx="12173884" cy="6400800"/>
          </a:xfrm>
        </p:spPr>
      </p:pic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8BB1268-1039-4D54-B4AA-86EDC245C8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what we learned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46076-8F22-4F03-8E34-958F0BBF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143" y="3975295"/>
            <a:ext cx="6835858" cy="1089350"/>
          </a:xfrm>
        </p:spPr>
        <p:txBody>
          <a:bodyPr/>
          <a:lstStyle/>
          <a:p>
            <a:r>
              <a:rPr lang="en-US" dirty="0"/>
              <a:t>First Lesson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4EF85-69A0-4736-9657-2914C80CE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</p:spPr>
        <p:txBody>
          <a:bodyPr>
            <a:normAutofit/>
          </a:bodyPr>
          <a:lstStyle/>
          <a:p>
            <a:r>
              <a:rPr lang="en-US" sz="1600" dirty="0"/>
              <a:t>Environment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Composer</a:t>
            </a:r>
          </a:p>
          <a:p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XAMPP / LAMP / MAMP / WAMP.</a:t>
            </a:r>
          </a:p>
          <a:p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Artisan commands</a:t>
            </a:r>
          </a:p>
          <a:p>
            <a:r>
              <a:rPr lang="en-US" sz="1600" dirty="0"/>
              <a:t>Routes</a:t>
            </a:r>
            <a:br>
              <a:rPr lang="en-US" sz="1600" dirty="0"/>
            </a:b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Routes in Laravel</a:t>
            </a:r>
          </a:p>
          <a:p>
            <a:r>
              <a:rPr lang="en-US" sz="1600" dirty="0"/>
              <a:t>View as in MVC</a:t>
            </a:r>
            <a:br>
              <a:rPr lang="en-US" sz="1600" dirty="0"/>
            </a:b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Views are the presentation part of the MVC.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22FA7-2183-4CD3-91EF-85FD4580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cxnSp>
        <p:nvCxnSpPr>
          <p:cNvPr id="24" name="Straight Connector 23" descr="Line">
            <a:extLst>
              <a:ext uri="{FF2B5EF4-FFF2-40B4-BE49-F238E27FC236}">
                <a16:creationId xmlns:a16="http://schemas.microsoft.com/office/drawing/2014/main" id="{D1EE87BC-47EA-4487-9066-EB3C39096F51}"/>
              </a:ext>
            </a:extLst>
          </p:cNvPr>
          <p:cNvCxnSpPr>
            <a:cxnSpLocks/>
          </p:cNvCxnSpPr>
          <p:nvPr/>
        </p:nvCxnSpPr>
        <p:spPr>
          <a:xfrm>
            <a:off x="5770474" y="4973957"/>
            <a:ext cx="329184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6A36E-F0DA-4D85-BCF8-6898A25A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3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learned what it takes to setup a Laravel Development Environment.</a:t>
            </a:r>
          </a:p>
          <a:p>
            <a:r>
              <a:rPr lang="en-GB" dirty="0"/>
              <a:t>We learned that Route is how you tell Laravel how to respond to different addresses</a:t>
            </a:r>
            <a:r>
              <a:rPr lang="en-US" dirty="0"/>
              <a:t>.</a:t>
            </a:r>
          </a:p>
          <a:p>
            <a:r>
              <a:rPr lang="en-GB" dirty="0"/>
              <a:t>“get a route accepting the “</a:t>
            </a:r>
            <a:r>
              <a:rPr lang="en-GB" dirty="0" err="1"/>
              <a:t>uri</a:t>
            </a:r>
            <a:r>
              <a:rPr lang="en-GB" dirty="0"/>
              <a:t>” as a parameter and return me a “view”</a:t>
            </a:r>
            <a:endParaRPr lang="en-US" dirty="0"/>
          </a:p>
          <a:p>
            <a:r>
              <a:rPr lang="en-US" dirty="0"/>
              <a:t>Just like the route handling a get request you can have routes handle post request, delete request etc.</a:t>
            </a:r>
          </a:p>
          <a:p>
            <a:r>
              <a:rPr lang="en-GB" dirty="0"/>
              <a:t>We could also pass in some html tags 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added new routes that returned some text.</a:t>
            </a:r>
          </a:p>
          <a:p>
            <a:r>
              <a:rPr lang="en-GB" dirty="0"/>
              <a:t>Then we saw how we could step up things by adding some HTML</a:t>
            </a:r>
          </a:p>
          <a:p>
            <a:r>
              <a:rPr lang="en-GB" dirty="0"/>
              <a:t>That brought us to the concept of views</a:t>
            </a:r>
            <a:r>
              <a:rPr lang="en-US" dirty="0"/>
              <a:t>.</a:t>
            </a:r>
          </a:p>
          <a:p>
            <a:r>
              <a:rPr lang="en-US" dirty="0"/>
              <a:t>Views introduced us to the naming convention “</a:t>
            </a:r>
            <a:r>
              <a:rPr lang="en-US" dirty="0" err="1"/>
              <a:t>yourname.blade.php</a:t>
            </a:r>
            <a:r>
              <a:rPr lang="en-US" dirty="0"/>
              <a:t>”.</a:t>
            </a:r>
          </a:p>
          <a:p>
            <a:r>
              <a:rPr lang="en-US" dirty="0"/>
              <a:t>“blade” is a rendering engine that ships with Laravel.</a:t>
            </a:r>
          </a:p>
          <a:p>
            <a:r>
              <a:rPr lang="en-GB" dirty="0"/>
              <a:t>Any view that you create in the views folder follows the naming convention of “</a:t>
            </a:r>
            <a:r>
              <a:rPr lang="en-GB" dirty="0" err="1"/>
              <a:t>yourname.blade.php</a:t>
            </a:r>
            <a:r>
              <a:rPr lang="en-GB" dirty="0"/>
              <a:t>”. 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568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Routes are flexible in that - it can be modified to use the view function as in the example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Route::view(‘contact’, ‘contact’);</a:t>
            </a:r>
            <a:r>
              <a:rPr lang="en-GB" dirty="0"/>
              <a:t>.</a:t>
            </a:r>
          </a:p>
          <a:p>
            <a:r>
              <a:rPr lang="en-US" dirty="0"/>
              <a:t>Questions.</a:t>
            </a:r>
          </a:p>
        </p:txBody>
      </p:sp>
    </p:spTree>
    <p:extLst>
      <p:ext uri="{BB962C8B-B14F-4D97-AF65-F5344CB8AC3E}">
        <p14:creationId xmlns:p14="http://schemas.microsoft.com/office/powerpoint/2010/main" val="14105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DDA0C30-D459-D5A3-2296-44DEFB85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D99B-3492-F1E2-1C0B-C16543BD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535C0-4247-CEC2-1493-5F6CCBE0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E3AD40-D692-26D9-1E02-93BCAB8E3027}"/>
              </a:ext>
            </a:extLst>
          </p:cNvPr>
          <p:cNvSpPr txBox="1">
            <a:spLocks/>
          </p:cNvSpPr>
          <p:nvPr/>
        </p:nvSpPr>
        <p:spPr>
          <a:xfrm>
            <a:off x="1097280" y="2120900"/>
            <a:ext cx="9833316" cy="374819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the requirements to get you started in learning Laravel …</a:t>
            </a:r>
          </a:p>
          <a:p>
            <a:pPr lvl="1"/>
            <a:r>
              <a:rPr lang="en-US" dirty="0"/>
              <a:t>PHP (Knowledge of PHP programming) </a:t>
            </a:r>
          </a:p>
          <a:p>
            <a:pPr lvl="1"/>
            <a:r>
              <a:rPr lang="en-US" dirty="0"/>
              <a:t>As we go along get to understand OOP (classes, objects, properties, methods, dependencies, traits, and other “keywords.”)</a:t>
            </a:r>
          </a:p>
          <a:p>
            <a:pPr lvl="1"/>
            <a:r>
              <a:rPr lang="en-US" dirty="0"/>
              <a:t>Stop reading, start writing. (In fact, after finishing every lesson or section, immediately try it in practice.)</a:t>
            </a:r>
          </a:p>
          <a:p>
            <a:pPr lvl="1"/>
            <a:r>
              <a:rPr lang="en-US" dirty="0"/>
              <a:t>Google and </a:t>
            </a:r>
            <a:r>
              <a:rPr lang="en-US" dirty="0" err="1"/>
              <a:t>StackOveflow</a:t>
            </a:r>
            <a:endParaRPr lang="en-US" dirty="0"/>
          </a:p>
          <a:p>
            <a:pPr lvl="1"/>
            <a:r>
              <a:rPr lang="en-US" dirty="0"/>
              <a:t>Participate in discussion forums and have a mentor!</a:t>
            </a:r>
          </a:p>
        </p:txBody>
      </p:sp>
    </p:spTree>
    <p:extLst>
      <p:ext uri="{BB962C8B-B14F-4D97-AF65-F5344CB8AC3E}">
        <p14:creationId xmlns:p14="http://schemas.microsoft.com/office/powerpoint/2010/main" val="2101861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8FE7D-043F-42AF-B4AB-DB9AFF93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892956"/>
            <a:ext cx="10113645" cy="74368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4" name="Picture Placeholder 13" descr="Students group&#10;">
            <a:extLst>
              <a:ext uri="{FF2B5EF4-FFF2-40B4-BE49-F238E27FC236}">
                <a16:creationId xmlns:a16="http://schemas.microsoft.com/office/drawing/2014/main" id="{E923BD5B-22B6-4E92-B95F-5F7B646738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2" y="0"/>
            <a:ext cx="12183550" cy="457835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822FC9-970B-D4FE-F808-EB16116E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585DF-C0C1-3948-BD1A-260BA985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DDA0C30-D459-D5A3-2296-44DEFB85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take-away from today’s session…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D99B-3492-F1E2-1C0B-C16543BD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535C0-4247-CEC2-1493-5F6CCBE0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E3AD40-D692-26D9-1E02-93BCAB8E3027}"/>
              </a:ext>
            </a:extLst>
          </p:cNvPr>
          <p:cNvSpPr txBox="1">
            <a:spLocks/>
          </p:cNvSpPr>
          <p:nvPr/>
        </p:nvSpPr>
        <p:spPr>
          <a:xfrm>
            <a:off x="1097280" y="2120900"/>
            <a:ext cx="9833316" cy="374819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complete today’s session, you will learn to …</a:t>
            </a:r>
          </a:p>
          <a:p>
            <a:pPr lvl="1"/>
            <a:r>
              <a:rPr lang="en-US" dirty="0"/>
              <a:t>Scaffold an empty Laravel Project</a:t>
            </a:r>
          </a:p>
          <a:p>
            <a:pPr lvl="1"/>
            <a:r>
              <a:rPr lang="en-US" dirty="0"/>
              <a:t>Create a few Routes for your brand new Laravel application</a:t>
            </a:r>
          </a:p>
          <a:p>
            <a:pPr lvl="1"/>
            <a:r>
              <a:rPr lang="en-US" dirty="0"/>
              <a:t>Create HTML “view” pages for your application …</a:t>
            </a:r>
          </a:p>
        </p:txBody>
      </p:sp>
    </p:spTree>
    <p:extLst>
      <p:ext uri="{BB962C8B-B14F-4D97-AF65-F5344CB8AC3E}">
        <p14:creationId xmlns:p14="http://schemas.microsoft.com/office/powerpoint/2010/main" val="24635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DA70638-D8DD-FBFC-F3E7-3037884591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1A33DEE-CB81-240D-4D68-D2808DAF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Framework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6C3B588-F524-EDC1-45F6-878FE9715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PHP Framework</a:t>
            </a:r>
          </a:p>
          <a:p>
            <a:r>
              <a:rPr lang="en-US" dirty="0"/>
              <a:t>Follows the MVC (Model – View – Controller Pattern</a:t>
            </a:r>
          </a:p>
          <a:p>
            <a:pPr lvl="1"/>
            <a:r>
              <a:rPr lang="en-GB" dirty="0"/>
              <a:t>divides the logic of a web application into three distinct areas, or concerns: model, view, and controller</a:t>
            </a:r>
            <a:r>
              <a:rPr lang="en-US" dirty="0"/>
              <a:t>.</a:t>
            </a:r>
          </a:p>
          <a:p>
            <a:r>
              <a:rPr lang="en-US" dirty="0"/>
              <a:t>Makes the development process easy with best practices in place.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A3186-4752-D0C1-737C-B47A387D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2A1AB-7723-5374-2226-73438F5D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683723E-B93C-DA26-E184-A2799FAB452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894" r="2894"/>
          <a:stretch/>
        </p:blipFill>
        <p:spPr>
          <a:xfrm>
            <a:off x="5088835" y="1576229"/>
            <a:ext cx="6864502" cy="3422968"/>
          </a:xfrm>
        </p:spPr>
      </p:pic>
    </p:spTree>
    <p:extLst>
      <p:ext uri="{BB962C8B-B14F-4D97-AF65-F5344CB8AC3E}">
        <p14:creationId xmlns:p14="http://schemas.microsoft.com/office/powerpoint/2010/main" val="57236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DDA0C30-D459-D5A3-2296-44DEFB85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Laravel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D99B-3492-F1E2-1C0B-C16543BD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535C0-4247-CEC2-1493-5F6CCBE0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E3AD40-D692-26D9-1E02-93BCAB8E3027}"/>
              </a:ext>
            </a:extLst>
          </p:cNvPr>
          <p:cNvSpPr txBox="1">
            <a:spLocks/>
          </p:cNvSpPr>
          <p:nvPr/>
        </p:nvSpPr>
        <p:spPr>
          <a:xfrm>
            <a:off x="1097280" y="2120900"/>
            <a:ext cx="9833316" cy="374819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Innovative Template Engine</a:t>
            </a:r>
          </a:p>
          <a:p>
            <a:r>
              <a:rPr lang="en-US" dirty="0"/>
              <a:t>“Artisan” - Automating Programming Tasks</a:t>
            </a:r>
          </a:p>
          <a:p>
            <a:r>
              <a:rPr lang="en-US" dirty="0"/>
              <a:t>Database Migration</a:t>
            </a:r>
          </a:p>
          <a:p>
            <a:r>
              <a:rPr lang="en-US" dirty="0"/>
              <a:t>MVC Architecture Support</a:t>
            </a:r>
          </a:p>
          <a:p>
            <a:r>
              <a:rPr lang="en-US" dirty="0"/>
              <a:t>Eloquent ORM (active record implementation)</a:t>
            </a:r>
          </a:p>
          <a:p>
            <a:r>
              <a:rPr lang="en-US" dirty="0">
                <a:hlinkClick r:id="rId2"/>
              </a:rPr>
              <a:t>Resource Controllers</a:t>
            </a:r>
            <a:endParaRPr lang="en-US" dirty="0"/>
          </a:p>
          <a:p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86029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person using a computer">
            <a:extLst>
              <a:ext uri="{FF2B5EF4-FFF2-40B4-BE49-F238E27FC236}">
                <a16:creationId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15B35-3E87-AB47-A668-38DD000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ru-RU" dirty="0"/>
          </a:p>
        </p:txBody>
      </p:sp>
      <p:grpSp>
        <p:nvGrpSpPr>
          <p:cNvPr id="2" name="Group 1" descr="Smart Art object">
            <a:extLst>
              <a:ext uri="{FF2B5EF4-FFF2-40B4-BE49-F238E27FC236}">
                <a16:creationId xmlns:a16="http://schemas.microsoft.com/office/drawing/2014/main" id="{40881F18-645E-D9B5-2427-038DCEFEA9A5}"/>
              </a:ext>
            </a:extLst>
          </p:cNvPr>
          <p:cNvGrpSpPr/>
          <p:nvPr/>
        </p:nvGrpSpPr>
        <p:grpSpPr>
          <a:xfrm>
            <a:off x="744538" y="1988917"/>
            <a:ext cx="4954587" cy="3744443"/>
            <a:chOff x="744538" y="1988918"/>
            <a:chExt cx="4954587" cy="21829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B83AB2-DEFD-0D1F-667C-781B9E3F9173}"/>
                </a:ext>
              </a:extLst>
            </p:cNvPr>
            <p:cNvSpPr/>
            <p:nvPr/>
          </p:nvSpPr>
          <p:spPr>
            <a:xfrm>
              <a:off x="744538" y="1988918"/>
              <a:ext cx="4954587" cy="62370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Rectangle 4" descr="Pencil">
              <a:extLst>
                <a:ext uri="{FF2B5EF4-FFF2-40B4-BE49-F238E27FC236}">
                  <a16:creationId xmlns:a16="http://schemas.microsoft.com/office/drawing/2014/main" id="{6584CEAE-AF55-A5FC-3B69-2C3DA8BC5011}"/>
                </a:ext>
              </a:extLst>
            </p:cNvPr>
            <p:cNvSpPr/>
            <p:nvPr/>
          </p:nvSpPr>
          <p:spPr>
            <a:xfrm>
              <a:off x="933208" y="2129251"/>
              <a:ext cx="343037" cy="343037"/>
            </a:xfrm>
            <a:prstGeom prst="rect">
              <a:avLst/>
            </a:prstGeom>
            <a:blipFill dpi="0" rotWithShape="1"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6AFB090-B7EB-FBF4-EAB3-3EF0C3597E91}"/>
                </a:ext>
              </a:extLst>
            </p:cNvPr>
            <p:cNvSpPr/>
            <p:nvPr/>
          </p:nvSpPr>
          <p:spPr>
            <a:xfrm>
              <a:off x="1344327" y="1988918"/>
              <a:ext cx="4234207" cy="623705"/>
            </a:xfrm>
            <a:custGeom>
              <a:avLst/>
              <a:gdLst>
                <a:gd name="connsiteX0" fmla="*/ 0 w 4234207"/>
                <a:gd name="connsiteY0" fmla="*/ 0 h 623705"/>
                <a:gd name="connsiteX1" fmla="*/ 4234207 w 4234207"/>
                <a:gd name="connsiteY1" fmla="*/ 0 h 623705"/>
                <a:gd name="connsiteX2" fmla="*/ 4234207 w 4234207"/>
                <a:gd name="connsiteY2" fmla="*/ 623705 h 623705"/>
                <a:gd name="connsiteX3" fmla="*/ 0 w 4234207"/>
                <a:gd name="connsiteY3" fmla="*/ 623705 h 623705"/>
                <a:gd name="connsiteX4" fmla="*/ 0 w 4234207"/>
                <a:gd name="connsiteY4" fmla="*/ 0 h 62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4207" h="623705">
                  <a:moveTo>
                    <a:pt x="0" y="0"/>
                  </a:moveTo>
                  <a:lnTo>
                    <a:pt x="4234207" y="0"/>
                  </a:lnTo>
                  <a:lnTo>
                    <a:pt x="4234207" y="623705"/>
                  </a:lnTo>
                  <a:lnTo>
                    <a:pt x="0" y="6237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09" tIns="66009" rIns="66009" bIns="6600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>
                  <a:solidFill>
                    <a:schemeClr val="accent1">
                      <a:lumMod val="50000"/>
                    </a:schemeClr>
                  </a:solidFill>
                </a:rPr>
                <a:t>Lesson 1.</a:t>
              </a:r>
              <a:r>
                <a:rPr lang="en-US" sz="1900" kern="1200" dirty="0"/>
                <a:t> </a:t>
              </a:r>
              <a:r>
                <a:rPr lang="en-US" sz="1900" kern="1200" dirty="0">
                  <a:solidFill>
                    <a:schemeClr val="tx1">
                      <a:alpha val="60000"/>
                    </a:schemeClr>
                  </a:solidFill>
                </a:rPr>
                <a:t>Environment Setup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8DBEDA-F977-D06E-5D23-7BDE71DA4403}"/>
                </a:ext>
              </a:extLst>
            </p:cNvPr>
            <p:cNvSpPr/>
            <p:nvPr/>
          </p:nvSpPr>
          <p:spPr>
            <a:xfrm>
              <a:off x="744538" y="2768549"/>
              <a:ext cx="4954587" cy="62370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 descr="Beaker">
              <a:extLst>
                <a:ext uri="{FF2B5EF4-FFF2-40B4-BE49-F238E27FC236}">
                  <a16:creationId xmlns:a16="http://schemas.microsoft.com/office/drawing/2014/main" id="{682E690D-EB31-141A-1593-20EF5455FE08}"/>
                </a:ext>
              </a:extLst>
            </p:cNvPr>
            <p:cNvSpPr/>
            <p:nvPr/>
          </p:nvSpPr>
          <p:spPr>
            <a:xfrm>
              <a:off x="933208" y="2908883"/>
              <a:ext cx="343037" cy="343037"/>
            </a:xfrm>
            <a:prstGeom prst="rect">
              <a:avLst/>
            </a:prstGeom>
            <a:blipFill dpi="0" rotWithShape="1">
              <a:blip r:embed="rId6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646CEDA-B645-68B3-8A08-852DCDAED9E5}"/>
                </a:ext>
              </a:extLst>
            </p:cNvPr>
            <p:cNvSpPr/>
            <p:nvPr/>
          </p:nvSpPr>
          <p:spPr>
            <a:xfrm>
              <a:off x="1344327" y="2768549"/>
              <a:ext cx="4234207" cy="623705"/>
            </a:xfrm>
            <a:custGeom>
              <a:avLst/>
              <a:gdLst>
                <a:gd name="connsiteX0" fmla="*/ 0 w 4234207"/>
                <a:gd name="connsiteY0" fmla="*/ 0 h 623705"/>
                <a:gd name="connsiteX1" fmla="*/ 4234207 w 4234207"/>
                <a:gd name="connsiteY1" fmla="*/ 0 h 623705"/>
                <a:gd name="connsiteX2" fmla="*/ 4234207 w 4234207"/>
                <a:gd name="connsiteY2" fmla="*/ 623705 h 623705"/>
                <a:gd name="connsiteX3" fmla="*/ 0 w 4234207"/>
                <a:gd name="connsiteY3" fmla="*/ 623705 h 623705"/>
                <a:gd name="connsiteX4" fmla="*/ 0 w 4234207"/>
                <a:gd name="connsiteY4" fmla="*/ 0 h 62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4207" h="623705">
                  <a:moveTo>
                    <a:pt x="0" y="0"/>
                  </a:moveTo>
                  <a:lnTo>
                    <a:pt x="4234207" y="0"/>
                  </a:lnTo>
                  <a:lnTo>
                    <a:pt x="4234207" y="623705"/>
                  </a:lnTo>
                  <a:lnTo>
                    <a:pt x="0" y="6237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09" tIns="66009" rIns="66009" bIns="6600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>
                  <a:solidFill>
                    <a:schemeClr val="accent1">
                      <a:lumMod val="50000"/>
                    </a:schemeClr>
                  </a:solidFill>
                </a:rPr>
                <a:t>Lesson 2.</a:t>
              </a:r>
              <a:r>
                <a:rPr lang="en-US" sz="1900" kern="1200" dirty="0"/>
                <a:t> </a:t>
              </a:r>
              <a:r>
                <a:rPr lang="en-US" sz="1900" kern="1200" dirty="0">
                  <a:solidFill>
                    <a:schemeClr val="tx1">
                      <a:alpha val="60000"/>
                    </a:schemeClr>
                  </a:solidFill>
                </a:rPr>
                <a:t>Routes – a glimpse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502A2C-79AA-080B-A4E4-4105D46611E8}"/>
                </a:ext>
              </a:extLst>
            </p:cNvPr>
            <p:cNvSpPr/>
            <p:nvPr/>
          </p:nvSpPr>
          <p:spPr>
            <a:xfrm>
              <a:off x="744538" y="3548181"/>
              <a:ext cx="4954587" cy="62370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 descr="Open Book">
              <a:extLst>
                <a:ext uri="{FF2B5EF4-FFF2-40B4-BE49-F238E27FC236}">
                  <a16:creationId xmlns:a16="http://schemas.microsoft.com/office/drawing/2014/main" id="{817B6923-C4C5-1F96-1656-1C5C0B905D0B}"/>
                </a:ext>
              </a:extLst>
            </p:cNvPr>
            <p:cNvSpPr/>
            <p:nvPr/>
          </p:nvSpPr>
          <p:spPr>
            <a:xfrm>
              <a:off x="933208" y="3688515"/>
              <a:ext cx="343037" cy="343037"/>
            </a:xfrm>
            <a:prstGeom prst="rect">
              <a:avLst/>
            </a:prstGeom>
            <a:blipFill dpi="0" rotWithShape="1">
              <a:blip r:embed="rId8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9D743B-BF47-A104-0245-13349164B475}"/>
                </a:ext>
              </a:extLst>
            </p:cNvPr>
            <p:cNvSpPr/>
            <p:nvPr/>
          </p:nvSpPr>
          <p:spPr>
            <a:xfrm>
              <a:off x="1344327" y="3548181"/>
              <a:ext cx="4234207" cy="623705"/>
            </a:xfrm>
            <a:custGeom>
              <a:avLst/>
              <a:gdLst>
                <a:gd name="connsiteX0" fmla="*/ 0 w 4234207"/>
                <a:gd name="connsiteY0" fmla="*/ 0 h 623705"/>
                <a:gd name="connsiteX1" fmla="*/ 4234207 w 4234207"/>
                <a:gd name="connsiteY1" fmla="*/ 0 h 623705"/>
                <a:gd name="connsiteX2" fmla="*/ 4234207 w 4234207"/>
                <a:gd name="connsiteY2" fmla="*/ 623705 h 623705"/>
                <a:gd name="connsiteX3" fmla="*/ 0 w 4234207"/>
                <a:gd name="connsiteY3" fmla="*/ 623705 h 623705"/>
                <a:gd name="connsiteX4" fmla="*/ 0 w 4234207"/>
                <a:gd name="connsiteY4" fmla="*/ 0 h 62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4207" h="623705">
                  <a:moveTo>
                    <a:pt x="0" y="0"/>
                  </a:moveTo>
                  <a:lnTo>
                    <a:pt x="4234207" y="0"/>
                  </a:lnTo>
                  <a:lnTo>
                    <a:pt x="4234207" y="623705"/>
                  </a:lnTo>
                  <a:lnTo>
                    <a:pt x="0" y="6237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09" tIns="66009" rIns="66009" bIns="6600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>
                  <a:solidFill>
                    <a:schemeClr val="accent1">
                      <a:lumMod val="50000"/>
                    </a:schemeClr>
                  </a:solidFill>
                </a:rPr>
                <a:t>Lesson 3.</a:t>
              </a:r>
              <a:r>
                <a:rPr lang="en-US" sz="1900" kern="1200" dirty="0"/>
                <a:t> </a:t>
              </a:r>
              <a:r>
                <a:rPr lang="en-US" sz="1900" kern="1200" dirty="0">
                  <a:solidFill>
                    <a:schemeClr val="tx1">
                      <a:alpha val="60000"/>
                    </a:schemeClr>
                  </a:solidFill>
                </a:rPr>
                <a:t>Views – a glimpse</a:t>
              </a:r>
            </a:p>
          </p:txBody>
        </p:sp>
      </p:grpSp>
      <p:pic>
        <p:nvPicPr>
          <p:cNvPr id="6" name="Content Placeholder 5" descr="Woman with laptop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86706"/>
            <a:ext cx="5357813" cy="3746655"/>
          </a:xfrm>
        </p:spPr>
      </p:pic>
    </p:spTree>
    <p:extLst>
      <p:ext uri="{BB962C8B-B14F-4D97-AF65-F5344CB8AC3E}">
        <p14:creationId xmlns:p14="http://schemas.microsoft.com/office/powerpoint/2010/main" val="35984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2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Environment Setup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657" y="2604280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pPr marL="216000" indent="0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will cover these skills:</a:t>
            </a:r>
          </a:p>
          <a:p>
            <a:pPr marL="404813" indent="-215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FFFFF"/>
                </a:solidFill>
              </a:rPr>
              <a:t>Laravel Ecosystem</a:t>
            </a:r>
            <a:r>
              <a:rPr lang="en-US" dirty="0">
                <a:solidFill>
                  <a:srgbClr val="FFFFFF"/>
                </a:solidFill>
              </a:rPr>
              <a:t> Setup</a:t>
            </a:r>
          </a:p>
          <a:p>
            <a:pPr marL="697421" lvl="1" indent="-215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XAMPP</a:t>
            </a:r>
          </a:p>
          <a:p>
            <a:pPr marL="697421" lvl="1" indent="-215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Composer</a:t>
            </a:r>
          </a:p>
          <a:p>
            <a:pPr marL="697421" lvl="1" indent="-215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Artisan</a:t>
            </a:r>
          </a:p>
        </p:txBody>
      </p:sp>
      <p:pic>
        <p:nvPicPr>
          <p:cNvPr id="6" name="Content Placeholder 5" descr="Laptop screen with some code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6015" y="10"/>
            <a:ext cx="7534264" cy="68579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B821F-B541-46B1-BC2A-76D9C1F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1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3CAC-108A-7752-51FC-F28549313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Laravel Homestead</a:t>
            </a:r>
          </a:p>
          <a:p>
            <a:r>
              <a:rPr lang="en-GB" dirty="0"/>
              <a:t>Laravel Homestead is an official, pre-packaged Vagrant box that provides you a wonderful development environment without requiring you to install PHP, a web server, and any other server software on your local machine. Vagrant provides a simple, elegant way to manage and provision Virtual Machines.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7172F-943A-7293-045A-E0FBF05C70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Laravel Sail</a:t>
            </a:r>
          </a:p>
          <a:p>
            <a:r>
              <a:rPr lang="en-GB" dirty="0"/>
              <a:t>Laravel Sail is a light-weight command-line interface for interacting with Laravel's default Docker development environment. Sail provides a great starting point for building a Laravel application using PHP, MySQL, and Redis without requiring prior Docker experience.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59F28-11E1-2005-09A8-96754921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92C0-673E-0C7D-345F-357F8410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66FD-BF44-52D9-E069-C70B393A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236463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817"/>
            <a:ext cx="12192000" cy="1296537"/>
          </a:xfrm>
        </p:spPr>
        <p:txBody>
          <a:bodyPr/>
          <a:lstStyle/>
          <a:p>
            <a:r>
              <a:rPr lang="en-US" dirty="0"/>
              <a:t>XAMPP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6" y="1812759"/>
            <a:ext cx="5458701" cy="4200416"/>
          </a:xfrm>
        </p:spPr>
        <p:txBody>
          <a:bodyPr numCol="1" spcCol="540000"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XAMPP is the most popular PHP development environment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XAMPP is a completely free, easy to install Apache distribution containing MariaDB, PHP, and Perl. The XAMPP open-source package has been set up to be incredibly easy to install and to use.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Download </a:t>
            </a:r>
            <a:r>
              <a:rPr lang="en-GB" sz="1600" dirty="0" err="1"/>
              <a:t>xamp</a:t>
            </a:r>
            <a:r>
              <a:rPr lang="en-GB" sz="1600" dirty="0"/>
              <a:t> at </a:t>
            </a:r>
            <a:r>
              <a:rPr lang="en-GB" sz="1600" dirty="0">
                <a:hlinkClick r:id="rId4"/>
              </a:rPr>
              <a:t>https://www.apachefriends.org/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B6FCA-3730-810F-1779-D727CAEEAD3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18585" y="2201032"/>
            <a:ext cx="5277677" cy="342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47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lassic-Corporate_Teach a Course_02_Win32_MO - v3" id="{9EE2A5A3-E40E-40AC-9760-FB610F2897F3}" vid="{7FC277D3-686C-411B-BE49-3E65515A7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965</TotalTime>
  <Words>1258</Words>
  <Application>Microsoft Office PowerPoint</Application>
  <PresentationFormat>Widescreen</PresentationFormat>
  <Paragraphs>170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Wingdings</vt:lpstr>
      <vt:lpstr>RetrospectVTI</vt:lpstr>
      <vt:lpstr>Laravel</vt:lpstr>
      <vt:lpstr>Prerequisites</vt:lpstr>
      <vt:lpstr>What do you take-away from today’s session…</vt:lpstr>
      <vt:lpstr>MVC Framework</vt:lpstr>
      <vt:lpstr>Features of Laravel</vt:lpstr>
      <vt:lpstr>Course Outline</vt:lpstr>
      <vt:lpstr>Environment Setup</vt:lpstr>
      <vt:lpstr>Development Tools</vt:lpstr>
      <vt:lpstr>XAMPP</vt:lpstr>
      <vt:lpstr>Composer</vt:lpstr>
      <vt:lpstr>Laravel</vt:lpstr>
      <vt:lpstr>Routes</vt:lpstr>
      <vt:lpstr>Routes</vt:lpstr>
      <vt:lpstr>Routes</vt:lpstr>
      <vt:lpstr>Routes</vt:lpstr>
      <vt:lpstr>First Lesson Summary</vt:lpstr>
      <vt:lpstr>Wrap-up</vt:lpstr>
      <vt:lpstr>Wrap-up</vt:lpstr>
      <vt:lpstr>Wrap-up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a Course</dc:title>
  <dc:creator>Edward Edwards</dc:creator>
  <cp:lastModifiedBy>Edward Edwards</cp:lastModifiedBy>
  <cp:revision>21</cp:revision>
  <dcterms:created xsi:type="dcterms:W3CDTF">2022-06-09T00:16:26Z</dcterms:created>
  <dcterms:modified xsi:type="dcterms:W3CDTF">2022-06-14T00:57:44Z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