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24"/>
  </p:notesMasterIdLst>
  <p:handoutMasterIdLst>
    <p:handoutMasterId r:id="rId25"/>
  </p:handoutMasterIdLst>
  <p:sldIdLst>
    <p:sldId id="256" r:id="rId5"/>
    <p:sldId id="362" r:id="rId6"/>
    <p:sldId id="298" r:id="rId7"/>
    <p:sldId id="364" r:id="rId8"/>
    <p:sldId id="510" r:id="rId9"/>
    <p:sldId id="437" r:id="rId10"/>
    <p:sldId id="512" r:id="rId11"/>
    <p:sldId id="513" r:id="rId12"/>
    <p:sldId id="514" r:id="rId13"/>
    <p:sldId id="515" r:id="rId14"/>
    <p:sldId id="516" r:id="rId15"/>
    <p:sldId id="517" r:id="rId16"/>
    <p:sldId id="519" r:id="rId17"/>
    <p:sldId id="520" r:id="rId18"/>
    <p:sldId id="521" r:id="rId19"/>
    <p:sldId id="522" r:id="rId20"/>
    <p:sldId id="518" r:id="rId21"/>
    <p:sldId id="325" r:id="rId22"/>
    <p:sldId id="29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50564F-E098-4FAB-A1D5-61B885E684A6}">
          <p14:sldIdLst>
            <p14:sldId id="256"/>
            <p14:sldId id="362"/>
            <p14:sldId id="298"/>
            <p14:sldId id="364"/>
            <p14:sldId id="510"/>
            <p14:sldId id="437"/>
            <p14:sldId id="512"/>
            <p14:sldId id="513"/>
            <p14:sldId id="514"/>
            <p14:sldId id="515"/>
            <p14:sldId id="516"/>
            <p14:sldId id="517"/>
            <p14:sldId id="519"/>
            <p14:sldId id="520"/>
            <p14:sldId id="521"/>
            <p14:sldId id="522"/>
            <p14:sldId id="518"/>
            <p14:sldId id="325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9" autoAdjust="0"/>
  </p:normalViewPr>
  <p:slideViewPr>
    <p:cSldViewPr snapToGrid="0" showGuides="1">
      <p:cViewPr varScale="1">
        <p:scale>
          <a:sx n="88" d="100"/>
          <a:sy n="88" d="100"/>
        </p:scale>
        <p:origin x="374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EE95FC5-CD6B-4A50-9262-DC414E16C3EA}">
      <dgm:prSet/>
      <dgm:spPr/>
      <dgm:t>
        <a:bodyPr/>
        <a:lstStyle/>
        <a:p>
          <a:pPr marL="339725" indent="-339725">
            <a:lnSpc>
              <a:spcPct val="100000"/>
            </a:lnSpc>
          </a:pPr>
          <a:r>
            <a:rPr lang="en-US" dirty="0">
              <a:solidFill>
                <a:schemeClr val="accent1">
                  <a:lumMod val="50000"/>
                </a:schemeClr>
              </a:solidFill>
            </a:rPr>
            <a:t>1.</a:t>
          </a:r>
          <a:r>
            <a:rPr lang="en-US" dirty="0"/>
            <a:t> </a:t>
          </a:r>
          <a:r>
            <a:rPr lang="en-US" dirty="0">
              <a:solidFill>
                <a:schemeClr val="tx1">
                  <a:alpha val="60000"/>
                </a:schemeClr>
              </a:solidFill>
            </a:rPr>
            <a:t>Policies</a:t>
          </a:r>
        </a:p>
      </dgm:t>
    </dgm:pt>
    <dgm:pt modelId="{75374347-884B-4721-8CFF-DF080F5B1C79}" type="parTrans" cxnId="{B3F19EC2-A372-4EC3-BFE0-C62FFDFE3DF6}">
      <dgm:prSet/>
      <dgm:spPr/>
      <dgm:t>
        <a:bodyPr/>
        <a:lstStyle/>
        <a:p>
          <a:endParaRPr lang="en-US"/>
        </a:p>
      </dgm:t>
    </dgm:pt>
    <dgm:pt modelId="{C99EBBB1-E916-471C-83C9-ABE85B42AC26}" type="sibTrans" cxnId="{B3F19EC2-A372-4EC3-BFE0-C62FFDFE3DF6}">
      <dgm:prSet/>
      <dgm:spPr/>
      <dgm:t>
        <a:bodyPr/>
        <a:lstStyle/>
        <a:p>
          <a:endParaRPr lang="en-US"/>
        </a:p>
      </dgm:t>
    </dgm:pt>
    <dgm:pt modelId="{F05611F0-8256-4954-B6CB-ED6B4F2DD397}">
      <dgm:prSet custT="1"/>
      <dgm:spPr/>
      <dgm:t>
        <a:bodyPr/>
        <a:lstStyle/>
        <a:p>
          <a:pPr marL="339725" indent="-320040">
            <a:lnSpc>
              <a:spcPct val="100000"/>
            </a:lnSpc>
            <a:spcAft>
              <a:spcPts val="1000"/>
            </a:spcAft>
          </a:pPr>
          <a:r>
            <a:rPr lang="en-US" sz="2500" kern="1200" dirty="0">
              <a:solidFill>
                <a:schemeClr val="accent1">
                  <a:lumMod val="50000"/>
                </a:schemeClr>
              </a:solidFill>
            </a:rPr>
            <a:t>2.</a:t>
          </a:r>
          <a:r>
            <a:rPr lang="en-US" sz="2500" kern="1200" dirty="0"/>
            <a:t> </a:t>
          </a:r>
          <a:r>
            <a:rPr lang="en-US" sz="2500" kern="1200" dirty="0">
              <a:solidFill>
                <a:srgbClr val="000000">
                  <a:alpha val="60000"/>
                </a:srgbClr>
              </a:solidFill>
              <a:latin typeface="Calibri" panose="020F0502020204030204"/>
              <a:ea typeface="+mn-ea"/>
              <a:cs typeface="+mn-cs"/>
            </a:rPr>
            <a:t>Resize Image</a:t>
          </a:r>
        </a:p>
      </dgm:t>
    </dgm:pt>
    <dgm:pt modelId="{CD7328D6-9FAE-4506-9BDB-E06A571EC1D4}" type="parTrans" cxnId="{914FACD2-336A-4471-9E99-312B3F8EAB04}">
      <dgm:prSet/>
      <dgm:spPr/>
      <dgm:t>
        <a:bodyPr/>
        <a:lstStyle/>
        <a:p>
          <a:endParaRPr lang="en-US"/>
        </a:p>
      </dgm:t>
    </dgm:pt>
    <dgm:pt modelId="{6BD5265A-8333-420D-BDB2-65F10B3EBD76}" type="sibTrans" cxnId="{914FACD2-336A-4471-9E99-312B3F8EAB04}">
      <dgm:prSet/>
      <dgm:spPr/>
      <dgm:t>
        <a:bodyPr/>
        <a:lstStyle/>
        <a:p>
          <a:endParaRPr lang="en-US"/>
        </a:p>
      </dgm:t>
    </dgm:pt>
    <dgm:pt modelId="{539F0B2D-763D-4639-B4AA-CC4EE0B8029F}" type="pres">
      <dgm:prSet presAssocID="{D0F07F19-1F50-4B42-A7A0-278DF9D25BB1}" presName="root" presStyleCnt="0">
        <dgm:presLayoutVars>
          <dgm:dir/>
          <dgm:resizeHandles val="exact"/>
        </dgm:presLayoutVars>
      </dgm:prSet>
      <dgm:spPr/>
    </dgm:pt>
    <dgm:pt modelId="{7C57C5FD-BC94-4852-B3EC-3A72C51988CA}" type="pres">
      <dgm:prSet presAssocID="{2EE95FC5-CD6B-4A50-9262-DC414E16C3EA}" presName="compNode" presStyleCnt="0"/>
      <dgm:spPr/>
    </dgm:pt>
    <dgm:pt modelId="{8D5BCCB0-FE2C-4B39-92FA-86E015360BFE}" type="pres">
      <dgm:prSet presAssocID="{2EE95FC5-CD6B-4A50-9262-DC414E16C3EA}" presName="bgRect" presStyleLbl="bgShp" presStyleIdx="0" presStyleCnt="2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B970FC54-593D-4FE9-AFCD-C77EE53A4F01}" type="pres">
      <dgm:prSet presAssocID="{2EE95FC5-CD6B-4A50-9262-DC414E16C3EA}" presName="iconRect" presStyleLbl="node1" presStyleIdx="0" presStyleCnt="2"/>
      <dgm:spPr>
        <a:blipFill dpi="0" rotWithShape="1">
          <a:blip xmlns:r="http://schemas.openxmlformats.org/officeDocument/2006/relationships"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B0477A4-6C5F-46E6-8910-A51FA1F661B5}" type="pres">
      <dgm:prSet presAssocID="{2EE95FC5-CD6B-4A50-9262-DC414E16C3EA}" presName="spaceRect" presStyleCnt="0"/>
      <dgm:spPr/>
    </dgm:pt>
    <dgm:pt modelId="{1002F504-21FD-4710-AB54-6DD4AE8B1DEB}" type="pres">
      <dgm:prSet presAssocID="{2EE95FC5-CD6B-4A50-9262-DC414E16C3EA}" presName="parTx" presStyleLbl="revTx" presStyleIdx="0" presStyleCnt="2" custLinFactNeighborX="-2848">
        <dgm:presLayoutVars>
          <dgm:chMax val="0"/>
          <dgm:chPref val="0"/>
        </dgm:presLayoutVars>
      </dgm:prSet>
      <dgm:spPr/>
    </dgm:pt>
    <dgm:pt modelId="{C5D2D154-D04C-4060-B371-4FA5C99B7538}" type="pres">
      <dgm:prSet presAssocID="{C99EBBB1-E916-471C-83C9-ABE85B42AC26}" presName="sibTrans" presStyleCnt="0"/>
      <dgm:spPr/>
    </dgm:pt>
    <dgm:pt modelId="{0E0B23C8-D5E1-4B41-BDA7-2CE57755BE6A}" type="pres">
      <dgm:prSet presAssocID="{F05611F0-8256-4954-B6CB-ED6B4F2DD397}" presName="compNode" presStyleCnt="0"/>
      <dgm:spPr/>
    </dgm:pt>
    <dgm:pt modelId="{CD05AFB1-E184-456B-B0D2-9C36C4272D02}" type="pres">
      <dgm:prSet presAssocID="{F05611F0-8256-4954-B6CB-ED6B4F2DD397}" presName="bgRect" presStyleLbl="bgShp" presStyleIdx="1" presStyleCnt="2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74FDC127-8DFD-4460-AE93-0411105DEB60}" type="pres">
      <dgm:prSet presAssocID="{F05611F0-8256-4954-B6CB-ED6B4F2DD397}" presName="iconRect" presStyleLbl="node1" presStyleIdx="1" presStyleCnt="2"/>
      <dgm:spPr>
        <a:blipFill dpi="0" rotWithShape="1">
          <a:blip xmlns:r="http://schemas.openxmlformats.org/officeDocument/2006/relationships"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58414D7F-A9B2-47FB-8B18-5EF591AE26CC}" type="pres">
      <dgm:prSet presAssocID="{F05611F0-8256-4954-B6CB-ED6B4F2DD397}" presName="spaceRect" presStyleCnt="0"/>
      <dgm:spPr/>
    </dgm:pt>
    <dgm:pt modelId="{1A91019B-6FF6-4E88-A622-AA77E19BE965}" type="pres">
      <dgm:prSet presAssocID="{F05611F0-8256-4954-B6CB-ED6B4F2DD397}" presName="parTx" presStyleLbl="revTx" presStyleIdx="1" presStyleCnt="2" custLinFactNeighborX="-2848">
        <dgm:presLayoutVars>
          <dgm:chMax val="0"/>
          <dgm:chPref val="0"/>
        </dgm:presLayoutVars>
      </dgm:prSet>
      <dgm:spPr/>
    </dgm:pt>
  </dgm:ptLst>
  <dgm:cxnLst>
    <dgm:cxn modelId="{D28FE450-D56C-43DC-901C-B2275D62B369}" type="presOf" srcId="{2EE95FC5-CD6B-4A50-9262-DC414E16C3EA}" destId="{1002F504-21FD-4710-AB54-6DD4AE8B1DEB}" srcOrd="0" destOrd="0" presId="urn:microsoft.com/office/officeart/2018/2/layout/IconVerticalSolidList"/>
    <dgm:cxn modelId="{FA896689-06F0-4649-9FF7-0D3A04B5B25E}" type="presOf" srcId="{D0F07F19-1F50-4B42-A7A0-278DF9D25BB1}" destId="{539F0B2D-763D-4639-B4AA-CC4EE0B8029F}" srcOrd="0" destOrd="0" presId="urn:microsoft.com/office/officeart/2018/2/layout/IconVerticalSolidList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3CC82EFE-ECBC-4EF1-9AD1-94F2F4D0F7F0}" type="presOf" srcId="{F05611F0-8256-4954-B6CB-ED6B4F2DD397}" destId="{1A91019B-6FF6-4E88-A622-AA77E19BE965}" srcOrd="0" destOrd="0" presId="urn:microsoft.com/office/officeart/2018/2/layout/IconVerticalSolidList"/>
    <dgm:cxn modelId="{3141AECC-0824-4D33-B56E-0AA0BF76ADC4}" type="presParOf" srcId="{539F0B2D-763D-4639-B4AA-CC4EE0B8029F}" destId="{7C57C5FD-BC94-4852-B3EC-3A72C51988CA}" srcOrd="0" destOrd="0" presId="urn:microsoft.com/office/officeart/2018/2/layout/IconVerticalSolidList"/>
    <dgm:cxn modelId="{91B124C7-32BD-48C5-A045-6B89C6FA61EE}" type="presParOf" srcId="{7C57C5FD-BC94-4852-B3EC-3A72C51988CA}" destId="{8D5BCCB0-FE2C-4B39-92FA-86E015360BFE}" srcOrd="0" destOrd="0" presId="urn:microsoft.com/office/officeart/2018/2/layout/IconVerticalSolidList"/>
    <dgm:cxn modelId="{5C408221-FD1D-4546-A6E6-8330B2208253}" type="presParOf" srcId="{7C57C5FD-BC94-4852-B3EC-3A72C51988CA}" destId="{B970FC54-593D-4FE9-AFCD-C77EE53A4F01}" srcOrd="1" destOrd="0" presId="urn:microsoft.com/office/officeart/2018/2/layout/IconVerticalSolidList"/>
    <dgm:cxn modelId="{935E623E-CFDC-4AF8-B6EA-214446B4F401}" type="presParOf" srcId="{7C57C5FD-BC94-4852-B3EC-3A72C51988CA}" destId="{8B0477A4-6C5F-46E6-8910-A51FA1F661B5}" srcOrd="2" destOrd="0" presId="urn:microsoft.com/office/officeart/2018/2/layout/IconVerticalSolidList"/>
    <dgm:cxn modelId="{1E88C30E-19D9-4E39-B8C1-CD0573176A9E}" type="presParOf" srcId="{7C57C5FD-BC94-4852-B3EC-3A72C51988CA}" destId="{1002F504-21FD-4710-AB54-6DD4AE8B1DEB}" srcOrd="3" destOrd="0" presId="urn:microsoft.com/office/officeart/2018/2/layout/IconVerticalSolidList"/>
    <dgm:cxn modelId="{D98E3B47-5678-4183-ABFE-C52A79C56F19}" type="presParOf" srcId="{539F0B2D-763D-4639-B4AA-CC4EE0B8029F}" destId="{C5D2D154-D04C-4060-B371-4FA5C99B7538}" srcOrd="1" destOrd="0" presId="urn:microsoft.com/office/officeart/2018/2/layout/IconVerticalSolidList"/>
    <dgm:cxn modelId="{1C8B9CA9-55DE-4C4A-B6C3-9BF7170578A8}" type="presParOf" srcId="{539F0B2D-763D-4639-B4AA-CC4EE0B8029F}" destId="{0E0B23C8-D5E1-4B41-BDA7-2CE57755BE6A}" srcOrd="2" destOrd="0" presId="urn:microsoft.com/office/officeart/2018/2/layout/IconVerticalSolidList"/>
    <dgm:cxn modelId="{59E394A4-2CB8-4285-8A2E-C7AD9707C88A}" type="presParOf" srcId="{0E0B23C8-D5E1-4B41-BDA7-2CE57755BE6A}" destId="{CD05AFB1-E184-456B-B0D2-9C36C4272D02}" srcOrd="0" destOrd="0" presId="urn:microsoft.com/office/officeart/2018/2/layout/IconVerticalSolidList"/>
    <dgm:cxn modelId="{017797BA-DA8F-42A6-9B4B-2E3B232A9487}" type="presParOf" srcId="{0E0B23C8-D5E1-4B41-BDA7-2CE57755BE6A}" destId="{74FDC127-8DFD-4460-AE93-0411105DEB60}" srcOrd="1" destOrd="0" presId="urn:microsoft.com/office/officeart/2018/2/layout/IconVerticalSolidList"/>
    <dgm:cxn modelId="{75F07183-B2DD-4414-A5B8-8308084B8E3F}" type="presParOf" srcId="{0E0B23C8-D5E1-4B41-BDA7-2CE57755BE6A}" destId="{58414D7F-A9B2-47FB-8B18-5EF591AE26CC}" srcOrd="2" destOrd="0" presId="urn:microsoft.com/office/officeart/2018/2/layout/IconVerticalSolidList"/>
    <dgm:cxn modelId="{04F8BED2-D78F-4CD5-BBBC-7FC8C9F8F207}" type="presParOf" srcId="{0E0B23C8-D5E1-4B41-BDA7-2CE57755BE6A}" destId="{1A91019B-6FF6-4E88-A622-AA77E19BE9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BCCB0-FE2C-4B39-92FA-86E015360BFE}">
      <dsp:nvSpPr>
        <dsp:cNvPr id="0" name=""/>
        <dsp:cNvSpPr/>
      </dsp:nvSpPr>
      <dsp:spPr>
        <a:xfrm>
          <a:off x="0" y="609064"/>
          <a:ext cx="4954587" cy="1124426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0FC54-593D-4FE9-AFCD-C77EE53A4F01}">
      <dsp:nvSpPr>
        <dsp:cNvPr id="0" name=""/>
        <dsp:cNvSpPr/>
      </dsp:nvSpPr>
      <dsp:spPr>
        <a:xfrm>
          <a:off x="340138" y="862060"/>
          <a:ext cx="618434" cy="618434"/>
        </a:xfrm>
        <a:prstGeom prst="rect">
          <a:avLst/>
        </a:prstGeom>
        <a:blipFill dpi="0" rotWithShape="1">
          <a:blip xmlns:r="http://schemas.openxmlformats.org/officeDocument/2006/relationships"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2F504-21FD-4710-AB54-6DD4AE8B1DEB}">
      <dsp:nvSpPr>
        <dsp:cNvPr id="0" name=""/>
        <dsp:cNvSpPr/>
      </dsp:nvSpPr>
      <dsp:spPr>
        <a:xfrm>
          <a:off x="1194593" y="609064"/>
          <a:ext cx="3655874" cy="1124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002" tIns="119002" rIns="119002" bIns="119002" numCol="1" spcCol="1270" anchor="ctr" anchorCtr="0">
          <a:noAutofit/>
        </a:bodyPr>
        <a:lstStyle/>
        <a:p>
          <a:pPr marL="339725" lvl="0" indent="-339725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accent1">
                  <a:lumMod val="50000"/>
                </a:schemeClr>
              </a:solidFill>
            </a:rPr>
            <a:t>1.</a:t>
          </a:r>
          <a:r>
            <a:rPr lang="en-US" sz="2500" kern="1200" dirty="0"/>
            <a:t> </a:t>
          </a:r>
          <a:r>
            <a:rPr lang="en-US" sz="2500" kern="1200" dirty="0">
              <a:solidFill>
                <a:schemeClr val="tx1">
                  <a:alpha val="60000"/>
                </a:schemeClr>
              </a:solidFill>
            </a:rPr>
            <a:t>Policies</a:t>
          </a:r>
        </a:p>
      </dsp:txBody>
      <dsp:txXfrm>
        <a:off x="1194593" y="609064"/>
        <a:ext cx="3655874" cy="1124426"/>
      </dsp:txXfrm>
    </dsp:sp>
    <dsp:sp modelId="{CD05AFB1-E184-456B-B0D2-9C36C4272D02}">
      <dsp:nvSpPr>
        <dsp:cNvPr id="0" name=""/>
        <dsp:cNvSpPr/>
      </dsp:nvSpPr>
      <dsp:spPr>
        <a:xfrm>
          <a:off x="0" y="2014597"/>
          <a:ext cx="4954587" cy="1124426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DC127-8DFD-4460-AE93-0411105DEB60}">
      <dsp:nvSpPr>
        <dsp:cNvPr id="0" name=""/>
        <dsp:cNvSpPr/>
      </dsp:nvSpPr>
      <dsp:spPr>
        <a:xfrm>
          <a:off x="340138" y="2267593"/>
          <a:ext cx="618434" cy="618434"/>
        </a:xfrm>
        <a:prstGeom prst="rect">
          <a:avLst/>
        </a:prstGeom>
        <a:blipFill dpi="0" rotWithShape="1">
          <a:blip xmlns:r="http://schemas.openxmlformats.org/officeDocument/2006/relationships"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1019B-6FF6-4E88-A622-AA77E19BE965}">
      <dsp:nvSpPr>
        <dsp:cNvPr id="0" name=""/>
        <dsp:cNvSpPr/>
      </dsp:nvSpPr>
      <dsp:spPr>
        <a:xfrm>
          <a:off x="1194593" y="2014597"/>
          <a:ext cx="3655874" cy="1124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002" tIns="119002" rIns="119002" bIns="119002" numCol="1" spcCol="1270" anchor="ctr" anchorCtr="0">
          <a:noAutofit/>
        </a:bodyPr>
        <a:lstStyle/>
        <a:p>
          <a:pPr marL="339725" lvl="0" indent="-320040" algn="l" defTabSz="1111250">
            <a:lnSpc>
              <a:spcPct val="100000"/>
            </a:lnSpc>
            <a:spcBef>
              <a:spcPct val="0"/>
            </a:spcBef>
            <a:spcAft>
              <a:spcPts val="1000"/>
            </a:spcAft>
            <a:buNone/>
          </a:pPr>
          <a:r>
            <a:rPr lang="en-US" sz="2500" kern="1200" dirty="0">
              <a:solidFill>
                <a:schemeClr val="accent1">
                  <a:lumMod val="50000"/>
                </a:schemeClr>
              </a:solidFill>
            </a:rPr>
            <a:t>2.</a:t>
          </a:r>
          <a:r>
            <a:rPr lang="en-US" sz="2500" kern="1200" dirty="0"/>
            <a:t> </a:t>
          </a:r>
          <a:r>
            <a:rPr lang="en-US" sz="2500" kern="1200" dirty="0">
              <a:solidFill>
                <a:srgbClr val="000000">
                  <a:alpha val="60000"/>
                </a:srgbClr>
              </a:solidFill>
              <a:latin typeface="Calibri" panose="020F0502020204030204"/>
              <a:ea typeface="+mn-ea"/>
              <a:cs typeface="+mn-cs"/>
            </a:rPr>
            <a:t>Resize Image</a:t>
          </a:r>
        </a:p>
      </dsp:txBody>
      <dsp:txXfrm>
        <a:off x="1194593" y="2014597"/>
        <a:ext cx="3655874" cy="1124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99BE-0F96-4D8C-8AC3-AFAE1A841C66}" type="datetimeFigureOut">
              <a:rPr lang="en-US" smtClean="0"/>
              <a:t>07-Jul-2022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048B-0EBA-466F-928F-37073F3BF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692AC-01A2-4EFF-966B-504F28E82D7A}" type="datetimeFigureOut">
              <a:rPr lang="en-US" noProof="0" smtClean="0"/>
              <a:t>07-Jul-2022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D498D-6977-40EC-8E5E-7EB644D5E75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83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1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32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2B09-F574-4AEB-818F-D8694B9C0311}" type="datetime1">
              <a:rPr lang="en-US" smtClean="0"/>
              <a:t>07-Jul-2022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92C4CF0-BD34-45B4-94FF-59AD3A70A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0165"/>
          </a:xfrm>
          <a:noFill/>
        </p:spPr>
        <p:txBody>
          <a:bodyPr lIns="0" tIns="792000"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4804496" y="0"/>
            <a:ext cx="7387504" cy="6446520"/>
          </a:xfrm>
          <a:prstGeom prst="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488254"/>
            <a:ext cx="3517567" cy="1087974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625" y="2038720"/>
            <a:ext cx="3517567" cy="3311706"/>
          </a:xfrm>
        </p:spPr>
        <p:txBody>
          <a:bodyPr lIns="91440" rIns="91440">
            <a:normAutofit/>
          </a:bodyPr>
          <a:lstStyle>
            <a:lvl1pPr marL="216000" indent="-216000">
              <a:spcAft>
                <a:spcPts val="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71AC1A6A-F867-431C-97BF-F7E6B65193FC}" type="datetime1">
              <a:rPr lang="en-US" smtClean="0"/>
              <a:t>07-Jul-2022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66DD5E-2E55-4BFB-8214-2B5C5051F2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99113" y="1692275"/>
            <a:ext cx="6592887" cy="3190875"/>
          </a:xfrm>
          <a:solidFill>
            <a:schemeClr val="bg1">
              <a:lumMod val="85000"/>
              <a:alpha val="50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A38BEF-96DA-4CBE-8464-985906D9F5F1}"/>
              </a:ext>
            </a:extLst>
          </p:cNvPr>
          <p:cNvCxnSpPr>
            <a:cxnSpLocks/>
          </p:cNvCxnSpPr>
          <p:nvPr userDrawn="1"/>
        </p:nvCxnSpPr>
        <p:spPr>
          <a:xfrm>
            <a:off x="723686" y="1767848"/>
            <a:ext cx="3291840" cy="0"/>
          </a:xfrm>
          <a:prstGeom prst="line">
            <a:avLst/>
          </a:prstGeom>
          <a:ln w="158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39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62E62-E8FA-42DE-BC7E-BA73A13FCB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3200" cy="64008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57EED-32E8-4384-BFBB-06742F30AA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6422" y="5034909"/>
            <a:ext cx="6835291" cy="817251"/>
          </a:xfrm>
          <a:solidFill>
            <a:srgbClr val="262626"/>
          </a:solidFill>
        </p:spPr>
        <p:txBody>
          <a:bodyPr lIns="396000" tIns="0" anchor="ctr" anchorCtr="0">
            <a:normAutofit/>
          </a:bodyPr>
          <a:lstStyle>
            <a:lvl1pPr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Subtitle</a:t>
            </a:r>
            <a:endParaRPr lang="ru-RU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3EC876B-6AD7-452A-94C9-45B89DA7D7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6143" y="3975295"/>
            <a:ext cx="6835858" cy="1089350"/>
          </a:xfrm>
          <a:custGeom>
            <a:avLst/>
            <a:gdLst>
              <a:gd name="connsiteX0" fmla="*/ 0 w 6906198"/>
              <a:gd name="connsiteY0" fmla="*/ 0 h 1089350"/>
              <a:gd name="connsiteX1" fmla="*/ 6906198 w 6906198"/>
              <a:gd name="connsiteY1" fmla="*/ 0 h 1089350"/>
              <a:gd name="connsiteX2" fmla="*/ 6906198 w 6906198"/>
              <a:gd name="connsiteY2" fmla="*/ 1089350 h 1089350"/>
              <a:gd name="connsiteX3" fmla="*/ 3805731 w 6906198"/>
              <a:gd name="connsiteY3" fmla="*/ 1089350 h 1089350"/>
              <a:gd name="connsiteX4" fmla="*/ 218470 w 6906198"/>
              <a:gd name="connsiteY4" fmla="*/ 1089350 h 1089350"/>
              <a:gd name="connsiteX5" fmla="*/ 0 w 6906198"/>
              <a:gd name="connsiteY5" fmla="*/ 1089350 h 10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06198" h="1089350">
                <a:moveTo>
                  <a:pt x="0" y="0"/>
                </a:moveTo>
                <a:lnTo>
                  <a:pt x="6906198" y="0"/>
                </a:lnTo>
                <a:lnTo>
                  <a:pt x="6906198" y="1089350"/>
                </a:lnTo>
                <a:lnTo>
                  <a:pt x="3805731" y="1089350"/>
                </a:lnTo>
                <a:lnTo>
                  <a:pt x="218470" y="1089350"/>
                </a:lnTo>
                <a:lnTo>
                  <a:pt x="0" y="108935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396000" tIns="252000" anchor="t" anchorCtr="0">
            <a:noAutofit/>
          </a:bodyPr>
          <a:lstStyle>
            <a:lvl1pPr>
              <a:lnSpc>
                <a:spcPct val="9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First Lesson 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8635" y="0"/>
            <a:ext cx="3998873" cy="5852160"/>
          </a:xfrm>
          <a:solidFill>
            <a:srgbClr val="262626"/>
          </a:solidFill>
        </p:spPr>
        <p:txBody>
          <a:bodyPr lIns="360000" tIns="46800" rIns="360000" anchor="ctr" anchorCtr="0">
            <a:normAutofit/>
          </a:bodyPr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846714EB-B550-4AEB-8F81-A19CAC251A63}" type="datetime1">
              <a:rPr lang="en-US" smtClean="0"/>
              <a:t>07-Jul-2022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2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E6B66A-B7AF-437F-9956-E9B121D659C7}" type="datetime1">
              <a:rPr lang="en-US" smtClean="0"/>
              <a:t>07-Jul-2022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1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 userDrawn="1"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8738-A015-49AA-BF6E-4B9C5EA99659}" type="datetime1">
              <a:rPr lang="en-US" smtClean="0"/>
              <a:t>07-Jul-2022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DD47-C020-4FF0-B8F3-C89AC9F93C1F}" type="datetime1">
              <a:rPr lang="en-US" smtClean="0"/>
              <a:t>07-Jul-2022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720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1812759"/>
            <a:ext cx="4954159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F227ADD-898B-46CB-92A8-AC4962D2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9901" y="1812759"/>
            <a:ext cx="4954159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78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0E62-19FD-4F0D-878F-833B5767946F}" type="datetime1">
              <a:rPr lang="en-US" smtClean="0"/>
              <a:t>07-Jul-2022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684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981" y="1812759"/>
            <a:ext cx="10905457" cy="4088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32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C21F8EC-6CCD-434E-925E-0A9FF574DA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464540"/>
            <a:ext cx="10058400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8676-A4AB-4277-8805-E4B89E6B9D97}" type="datetime1">
              <a:rPr lang="en-US" smtClean="0"/>
              <a:t>07-Jul-2022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DEBF4F-95EE-485E-BCD1-56682C51B64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1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6062-27AD-40B2-9A66-7A231D278AC6}" type="datetime1">
              <a:rPr lang="en-US" smtClean="0"/>
              <a:t>07-Jul-2022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5C68E9-6B5E-46D9-AAB7-BE93B1378B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7DEE74D2-9B60-4DE8-9A31-91D3CBA8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90A09A4-2667-45F1-9F4E-37A50F1F5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0347" y="2346008"/>
            <a:ext cx="10058400" cy="3748194"/>
          </a:xfrm>
        </p:spPr>
        <p:txBody>
          <a:bodyPr numCol="2" spcCol="54000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14E254-0C82-4865-9922-29444D17B57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6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7F75-3870-40A7-A780-2B73048AC864}" type="datetime1">
              <a:rPr lang="en-US" smtClean="0"/>
              <a:t>07-Jul-2022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4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9A23-1520-4464-9F11-D3B9883E6AC0}" type="datetime1">
              <a:rPr lang="en-US" smtClean="0"/>
              <a:t>07-Jul-2022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7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D279-701F-43A4-8693-B85D86710886}" type="datetime1">
              <a:rPr lang="en-US" smtClean="0"/>
              <a:t>07-Jul-2022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4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3E499961-2E0F-4B7A-8B26-282FC5D9661E}" type="datetime1">
              <a:rPr lang="en-US" smtClean="0"/>
              <a:t>07-Jul-2022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051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LARAVEL TRAINING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0596" y="6446838"/>
            <a:ext cx="617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34" r:id="rId2"/>
    <p:sldLayoutId id="2147483740" r:id="rId3"/>
    <p:sldLayoutId id="2147483741" r:id="rId4"/>
    <p:sldLayoutId id="2147483735" r:id="rId5"/>
    <p:sldLayoutId id="2147483738" r:id="rId6"/>
    <p:sldLayoutId id="2147483730" r:id="rId7"/>
    <p:sldLayoutId id="2147483731" r:id="rId8"/>
    <p:sldLayoutId id="2147483732" r:id="rId9"/>
    <p:sldLayoutId id="2147483736" r:id="rId10"/>
    <p:sldLayoutId id="2147483737" r:id="rId11"/>
    <p:sldLayoutId id="214748373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1D26BD-C777-4D54-BB49-2E97776B30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88952" cy="4914912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12D56-3115-4658-A559-1918ADBF3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Laravel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8BE92-E817-4C9A-B197-64FAE3ED7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66359"/>
            <a:ext cx="3073745" cy="1188721"/>
          </a:xfrm>
        </p:spPr>
        <p:txBody>
          <a:bodyPr anchor="ctr">
            <a:normAutofit/>
          </a:bodyPr>
          <a:lstStyle/>
          <a:p>
            <a:r>
              <a:rPr lang="en-US" sz="1500" dirty="0"/>
              <a:t>Trainer: Edward</a:t>
            </a: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68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2171ADD-6C4A-FB92-2778-E52B2B5BD5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Lets </a:t>
            </a:r>
            <a:r>
              <a:rPr lang="en-GB" dirty="0"/>
              <a:t>edit the </a:t>
            </a:r>
            <a:r>
              <a:rPr lang="en-GB" sz="2000" dirty="0"/>
              <a:t>index file to implement conditionally showing the create link.</a:t>
            </a:r>
          </a:p>
          <a:p>
            <a:r>
              <a:rPr lang="en-GB" sz="2000" dirty="0"/>
              <a:t>Let us wrap the create add customer link in a new directive that we haven’t touch on.</a:t>
            </a:r>
            <a:br>
              <a:rPr lang="en-GB" sz="2000" dirty="0"/>
            </a:br>
            <a:r>
              <a:rPr lang="en-GB" sz="2000" dirty="0"/>
              <a:t>It is the  ‘can’ directive – can the user perform this. 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@can('create', App\Models\Customer::class)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&lt;p&gt;&lt;a </a:t>
            </a:r>
            <a:r>
              <a:rPr lang="en-GB" dirty="0" err="1">
                <a:latin typeface="Consolas" panose="020B0609020204030204" pitchFamily="49" charset="0"/>
              </a:rPr>
              <a:t>href</a:t>
            </a:r>
            <a:r>
              <a:rPr lang="en-GB" dirty="0">
                <a:latin typeface="Consolas" panose="020B0609020204030204" pitchFamily="49" charset="0"/>
              </a:rPr>
              <a:t>="/customers/create"&gt;Add New Customer&lt;/a&gt;&lt;/p&gt;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@endcan</a:t>
            </a:r>
          </a:p>
          <a:p>
            <a:r>
              <a:rPr lang="en-GB" sz="2000" dirty="0"/>
              <a:t>“can”  accepts arguments, we are authorizing a create and it needs the customer model</a:t>
            </a:r>
          </a:p>
          <a:p>
            <a:r>
              <a:rPr lang="en-GB" dirty="0"/>
              <a:t>Note – be reminded to add the full </a:t>
            </a:r>
            <a:r>
              <a:rPr lang="en-GB" dirty="0" err="1"/>
              <a:t>namespacing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1444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2171ADD-6C4A-FB92-2778-E52B2B5BD5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What if we wanted only admins to be allowed to deletes on “Customer”. </a:t>
            </a:r>
          </a:p>
          <a:p>
            <a:r>
              <a:rPr lang="en-GB" sz="2000" dirty="0"/>
              <a:t>Back to the policy and target the delete method.  We could use the exact same logic that we had before.</a:t>
            </a:r>
          </a:p>
          <a:p>
            <a:r>
              <a:rPr lang="en-GB" sz="2000" dirty="0"/>
              <a:t>  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public function delete(User $user, Customer $customer)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{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return </a:t>
            </a:r>
            <a:r>
              <a:rPr lang="en-GB" dirty="0" err="1">
                <a:latin typeface="Consolas" panose="020B0609020204030204" pitchFamily="49" charset="0"/>
              </a:rPr>
              <a:t>in_array</a:t>
            </a:r>
            <a:r>
              <a:rPr lang="en-GB" dirty="0">
                <a:latin typeface="Consolas" panose="020B0609020204030204" pitchFamily="49" charset="0"/>
              </a:rPr>
              <a:t>($user-&gt;email, [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    'admin@admin.com',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]);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822589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2171ADD-6C4A-FB92-2778-E52B2B5BD5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Let go back to the controller and go to the destroy method and need to authorize this request.  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$this-&gt;authorize('delete', $customer);</a:t>
            </a:r>
          </a:p>
          <a:p>
            <a:r>
              <a:rPr lang="en-GB" dirty="0"/>
              <a:t>Some of the methods has two parameters and some only have one.</a:t>
            </a:r>
          </a:p>
          <a:p>
            <a:pPr lvl="1"/>
            <a:r>
              <a:rPr lang="en-GB" dirty="0"/>
              <a:t>The create method takes in only one argument that makes sense, there is no model, you are creating the model.</a:t>
            </a:r>
            <a:br>
              <a:rPr lang="en-GB" dirty="0"/>
            </a:br>
            <a:r>
              <a:rPr lang="en-GB" dirty="0"/>
              <a:t>You pass in just the user.</a:t>
            </a:r>
          </a:p>
          <a:p>
            <a:pPr lvl="1"/>
            <a:r>
              <a:rPr lang="en-GB" dirty="0"/>
              <a:t>In the destroy method we are receiving a customer so that is what we are going to pass instead.  So u authorize the request. </a:t>
            </a:r>
          </a:p>
        </p:txBody>
      </p:sp>
    </p:spTree>
    <p:extLst>
      <p:ext uri="{BB962C8B-B14F-4D97-AF65-F5344CB8AC3E}">
        <p14:creationId xmlns:p14="http://schemas.microsoft.com/office/powerpoint/2010/main" val="1129675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2171ADD-6C4A-FB92-2778-E52B2B5BD5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What other ways can we authorize a request?  </a:t>
            </a:r>
          </a:p>
          <a:p>
            <a:r>
              <a:rPr lang="en-GB" sz="2000" dirty="0"/>
              <a:t>We can also </a:t>
            </a:r>
            <a:r>
              <a:rPr lang="en-GB" dirty="0"/>
              <a:t>authorize requests via</a:t>
            </a:r>
            <a:r>
              <a:rPr lang="en-GB" sz="2000" dirty="0"/>
              <a:t> middleware. Lets  say from some reason we do not want to show customer information unless you are an administrator. </a:t>
            </a:r>
          </a:p>
          <a:p>
            <a:r>
              <a:rPr lang="en-GB" dirty="0"/>
              <a:t>Lets use the view method in our policy class.  We can use the exact same code that we had.  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public function view(User $user, Customer $customer)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{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return </a:t>
            </a:r>
            <a:r>
              <a:rPr lang="en-GB" dirty="0" err="1">
                <a:latin typeface="Consolas" panose="020B0609020204030204" pitchFamily="49" charset="0"/>
              </a:rPr>
              <a:t>in_array</a:t>
            </a:r>
            <a:r>
              <a:rPr lang="en-GB" dirty="0">
                <a:latin typeface="Consolas" panose="020B0609020204030204" pitchFamily="49" charset="0"/>
              </a:rPr>
              <a:t>($user-&gt;email, [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    'admin@admin.com',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]);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547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2171ADD-6C4A-FB92-2778-E52B2B5BD5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For this implementation we are targeting </a:t>
            </a:r>
            <a:r>
              <a:rPr lang="en-GB" sz="2000" dirty="0"/>
              <a:t>up our </a:t>
            </a:r>
            <a:r>
              <a:rPr lang="en-GB" sz="2000" dirty="0" err="1"/>
              <a:t>web.php</a:t>
            </a:r>
            <a:r>
              <a:rPr lang="en-GB" sz="2000" dirty="0"/>
              <a:t> file (</a:t>
            </a:r>
            <a:r>
              <a:rPr lang="en-GB" sz="2000" dirty="0" err="1"/>
              <a:t>routea</a:t>
            </a:r>
            <a:r>
              <a:rPr lang="en-GB" sz="2000" dirty="0"/>
              <a:t> file)</a:t>
            </a:r>
            <a:br>
              <a:rPr lang="en-GB" sz="2000" dirty="0"/>
            </a:br>
            <a:r>
              <a:rPr lang="en-GB" sz="2000" dirty="0"/>
              <a:t>  Note: It is possible to have policies on an entire resource , but for demonstration purposes we are going to implement it on one route.  The show view is one that we are going to protect.  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Route::get('/customers/{customer}', [</a:t>
            </a:r>
            <a:r>
              <a:rPr lang="en-GB" dirty="0" err="1">
                <a:latin typeface="Consolas" panose="020B0609020204030204" pitchFamily="49" charset="0"/>
              </a:rPr>
              <a:t>CustomersController</a:t>
            </a:r>
            <a:r>
              <a:rPr lang="en-GB" dirty="0">
                <a:latin typeface="Consolas" panose="020B0609020204030204" pitchFamily="49" charset="0"/>
              </a:rPr>
              <a:t>::class, 'show'])-&gt;middleware('</a:t>
            </a:r>
            <a:r>
              <a:rPr lang="en-GB" dirty="0" err="1">
                <a:latin typeface="Consolas" panose="020B0609020204030204" pitchFamily="49" charset="0"/>
              </a:rPr>
              <a:t>can:view,customer</a:t>
            </a:r>
            <a:r>
              <a:rPr lang="en-GB" dirty="0">
                <a:latin typeface="Consolas" panose="020B0609020204030204" pitchFamily="49" charset="0"/>
              </a:rPr>
              <a:t>’);</a:t>
            </a:r>
          </a:p>
          <a:p>
            <a:r>
              <a:rPr lang="en-GB" dirty="0"/>
              <a:t>Be reminded to disable resource route.</a:t>
            </a:r>
          </a:p>
        </p:txBody>
      </p:sp>
    </p:spTree>
    <p:extLst>
      <p:ext uri="{BB962C8B-B14F-4D97-AF65-F5344CB8AC3E}">
        <p14:creationId xmlns:p14="http://schemas.microsoft.com/office/powerpoint/2010/main" val="523406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2171ADD-6C4A-FB92-2778-E52B2B5BD5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As before let’s take care of the link to view details of a customer.</a:t>
            </a:r>
          </a:p>
          <a:p>
            <a:r>
              <a:rPr lang="en-GB" dirty="0"/>
              <a:t>This should show up only if the customer is authorized to view the resource.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&lt;div class="col-4"&gt;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@can('view', $customer)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&lt;a </a:t>
            </a:r>
            <a:r>
              <a:rPr lang="en-GB" dirty="0" err="1">
                <a:latin typeface="Consolas" panose="020B0609020204030204" pitchFamily="49" charset="0"/>
              </a:rPr>
              <a:t>href</a:t>
            </a:r>
            <a:r>
              <a:rPr lang="en-GB" dirty="0">
                <a:latin typeface="Consolas" panose="020B0609020204030204" pitchFamily="49" charset="0"/>
              </a:rPr>
              <a:t>="/customers/{{$customer-&gt;id}}"&gt;{{$customer-&gt;name}}&lt;/a&gt;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@endcan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@cannot('view', $customer)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    {{$customer-&gt;name}}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@endcannot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2170324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2171ADD-6C4A-FB92-2778-E52B2B5BD5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As a last note</a:t>
            </a:r>
          </a:p>
          <a:p>
            <a:r>
              <a:rPr lang="en-GB" dirty="0"/>
              <a:t>Policies are auto discoverable </a:t>
            </a:r>
          </a:p>
          <a:p>
            <a:r>
              <a:rPr lang="en-GB" dirty="0"/>
              <a:t>If you ever needed to register a policy you do it under </a:t>
            </a:r>
            <a:r>
              <a:rPr lang="en-GB" dirty="0" err="1"/>
              <a:t>authserviceprovider</a:t>
            </a:r>
            <a:r>
              <a:rPr lang="en-GB" dirty="0"/>
              <a:t> under providers</a:t>
            </a:r>
          </a:p>
        </p:txBody>
      </p:sp>
    </p:spTree>
    <p:extLst>
      <p:ext uri="{BB962C8B-B14F-4D97-AF65-F5344CB8AC3E}">
        <p14:creationId xmlns:p14="http://schemas.microsoft.com/office/powerpoint/2010/main" val="108122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2171ADD-6C4A-FB92-2778-E52B2B5BD5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Let go back to the controller and go to the destroy method and need to authorize this request.  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$this-&gt;authorize('delete', $customer);</a:t>
            </a:r>
          </a:p>
          <a:p>
            <a:r>
              <a:rPr lang="en-GB" dirty="0"/>
              <a:t>Some of the methods has two parameters and some only have one.</a:t>
            </a:r>
          </a:p>
          <a:p>
            <a:pPr lvl="1"/>
            <a:r>
              <a:rPr lang="en-GB" dirty="0"/>
              <a:t>The create method takes in only one argument that makes sense, there is no model, you are creating the model.</a:t>
            </a:r>
            <a:br>
              <a:rPr lang="en-GB" dirty="0"/>
            </a:br>
            <a:r>
              <a:rPr lang="en-GB" dirty="0"/>
              <a:t>You pass in just the user.</a:t>
            </a:r>
          </a:p>
          <a:p>
            <a:pPr lvl="1"/>
            <a:r>
              <a:rPr lang="en-GB" dirty="0"/>
              <a:t>In the destroy method we are receiving a customer so that is what we are going to pass instead.  So u authorize the request. </a:t>
            </a:r>
          </a:p>
        </p:txBody>
      </p:sp>
    </p:spTree>
    <p:extLst>
      <p:ext uri="{BB962C8B-B14F-4D97-AF65-F5344CB8AC3E}">
        <p14:creationId xmlns:p14="http://schemas.microsoft.com/office/powerpoint/2010/main" val="606471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FD8A-4240-C78A-0775-9AE03DFA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LARAVEL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51192-29AD-CE70-5B37-14D42B9E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F67B3FAF-229F-2F61-3105-0EC75A2AC0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43840"/>
            <a:ext cx="12192000" cy="6408000"/>
          </a:xfrm>
        </p:spPr>
      </p:sp>
      <p:sp>
        <p:nvSpPr>
          <p:cNvPr id="29" name="Title 5">
            <a:extLst>
              <a:ext uri="{FF2B5EF4-FFF2-40B4-BE49-F238E27FC236}">
                <a16:creationId xmlns:a16="http://schemas.microsoft.com/office/drawing/2014/main" id="{06FA64FE-32B2-A285-6318-DC58C52A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</p:spPr>
        <p:txBody>
          <a:bodyPr anchor="ctr">
            <a:normAutofit/>
          </a:bodyPr>
          <a:lstStyle/>
          <a:p>
            <a:r>
              <a:rPr lang="en-US" dirty="0"/>
              <a:t>Wrap-up</a:t>
            </a:r>
          </a:p>
        </p:txBody>
      </p: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E6B55B8E-4FA1-8610-4EDD-E254D56E9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1933303"/>
            <a:ext cx="10804153" cy="3627649"/>
          </a:xfrm>
        </p:spPr>
        <p:txBody>
          <a:bodyPr>
            <a:normAutofit/>
          </a:bodyPr>
          <a:lstStyle/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We got to know …</a:t>
            </a:r>
            <a:br>
              <a:rPr lang="en-GB" dirty="0"/>
            </a:br>
            <a:endParaRPr lang="en-GB" dirty="0"/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/>
              <a:t>Laravel Policies and implementation </a:t>
            </a:r>
            <a:r>
              <a:rPr lang="en-GB"/>
              <a:t>of authorization.</a:t>
            </a:r>
            <a:endParaRPr lang="en-GB" dirty="0"/>
          </a:p>
          <a:p>
            <a:pPr marL="519621" lvl="1" indent="-227013">
              <a:buFont typeface="Calibri" panose="020F0502020204030204" pitchFamily="34" charset="0"/>
              <a:buChar char="-"/>
            </a:pPr>
            <a:endParaRPr lang="en-GB" dirty="0"/>
          </a:p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Questions.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09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28FE7D-043F-42AF-B4AB-DB9AFF93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892956"/>
            <a:ext cx="10113645" cy="74368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6EF91-820B-4DA2-B398-3E168AFF1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808594"/>
            <a:ext cx="10113264" cy="6096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Picture Placeholder 13" descr="Students group&#10;">
            <a:extLst>
              <a:ext uri="{FF2B5EF4-FFF2-40B4-BE49-F238E27FC236}">
                <a16:creationId xmlns:a16="http://schemas.microsoft.com/office/drawing/2014/main" id="{E923BD5B-22B6-4E92-B95F-5F7B6467380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2" y="0"/>
            <a:ext cx="12183550" cy="457835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822FC9-970B-D4FE-F808-EB16116E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585DF-C0C1-3948-BD1A-260BA985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9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B747DA-57B5-B79F-C0EE-CCD543BC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91C2F-0B94-8BDF-BBF1-1A9AE419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983E28C-0475-20C2-4875-4CFB9D3A2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6585C4-84B4-28E7-2A98-9BF425E9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Session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10A6F5-27AF-13BF-230C-A9799A48D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981" y="2316479"/>
            <a:ext cx="10905457" cy="3584697"/>
          </a:xfrm>
        </p:spPr>
        <p:txBody>
          <a:bodyPr/>
          <a:lstStyle/>
          <a:p>
            <a:r>
              <a:rPr lang="en-GB" dirty="0"/>
              <a:t>Image Uploading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5FE6E-2298-C996-2C8B-B3D5E11EC259}"/>
              </a:ext>
            </a:extLst>
          </p:cNvPr>
          <p:cNvSpPr txBox="1"/>
          <p:nvPr/>
        </p:nvSpPr>
        <p:spPr>
          <a:xfrm>
            <a:off x="747982" y="1659834"/>
            <a:ext cx="109054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What we covered in the last session</a:t>
            </a:r>
          </a:p>
        </p:txBody>
      </p:sp>
    </p:spTree>
    <p:extLst>
      <p:ext uri="{BB962C8B-B14F-4D97-AF65-F5344CB8AC3E}">
        <p14:creationId xmlns:p14="http://schemas.microsoft.com/office/powerpoint/2010/main" val="95895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person using a computer">
            <a:extLst>
              <a:ext uri="{FF2B5EF4-FFF2-40B4-BE49-F238E27FC236}">
                <a16:creationId xmlns:a16="http://schemas.microsoft.com/office/drawing/2014/main" id="{1FE05F69-81FE-41EC-874F-C9DA7048A5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15B35-3E87-AB47-A668-38DD000A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B78239-2280-4550-A468-F95E9029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6F458A5-2AF5-4290-8A07-8B68C223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Topics</a:t>
            </a:r>
            <a:endParaRPr lang="ru-RU" dirty="0"/>
          </a:p>
        </p:txBody>
      </p:sp>
      <p:graphicFrame>
        <p:nvGraphicFramePr>
          <p:cNvPr id="10" name="Content Placeholder 2" descr="Smart Art object">
            <a:extLst>
              <a:ext uri="{FF2B5EF4-FFF2-40B4-BE49-F238E27FC236}">
                <a16:creationId xmlns:a16="http://schemas.microsoft.com/office/drawing/2014/main" id="{00E51AD9-52AC-49A5-BF0E-64F1B769CE8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17007713"/>
              </p:ext>
            </p:extLst>
          </p:nvPr>
        </p:nvGraphicFramePr>
        <p:xfrm>
          <a:off x="744538" y="1985990"/>
          <a:ext cx="4954587" cy="374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Content Placeholder 5" descr="Woman with laptop">
            <a:extLst>
              <a:ext uri="{FF2B5EF4-FFF2-40B4-BE49-F238E27FC236}">
                <a16:creationId xmlns:a16="http://schemas.microsoft.com/office/drawing/2014/main" id="{BF79C0FC-6A53-48FD-A2FB-DC1F7E6C6B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986706"/>
            <a:ext cx="5357813" cy="3746655"/>
          </a:xfrm>
        </p:spPr>
      </p:pic>
    </p:spTree>
    <p:extLst>
      <p:ext uri="{BB962C8B-B14F-4D97-AF65-F5344CB8AC3E}">
        <p14:creationId xmlns:p14="http://schemas.microsoft.com/office/powerpoint/2010/main" val="35984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B747DA-57B5-B79F-C0EE-CCD543BC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91C2F-0B94-8BDF-BBF1-1A9AE419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983E28C-0475-20C2-4875-4CFB9D3A2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6585C4-84B4-28E7-2A98-9BF425E9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learning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10A6F5-27AF-13BF-230C-A9799A48D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981" y="2316479"/>
            <a:ext cx="10905457" cy="3584697"/>
          </a:xfrm>
        </p:spPr>
        <p:txBody>
          <a:bodyPr/>
          <a:lstStyle/>
          <a:p>
            <a:r>
              <a:rPr lang="en-US" dirty="0"/>
              <a:t>How to create policies in Laravel</a:t>
            </a:r>
          </a:p>
          <a:p>
            <a:r>
              <a:rPr lang="en-US" dirty="0"/>
              <a:t>Image Resize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5FE6E-2298-C996-2C8B-B3D5E11EC259}"/>
              </a:ext>
            </a:extLst>
          </p:cNvPr>
          <p:cNvSpPr txBox="1"/>
          <p:nvPr/>
        </p:nvSpPr>
        <p:spPr>
          <a:xfrm>
            <a:off x="747982" y="1659834"/>
            <a:ext cx="109054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When we complete today’s session, you will learn …</a:t>
            </a:r>
          </a:p>
        </p:txBody>
      </p:sp>
    </p:spTree>
    <p:extLst>
      <p:ext uri="{BB962C8B-B14F-4D97-AF65-F5344CB8AC3E}">
        <p14:creationId xmlns:p14="http://schemas.microsoft.com/office/powerpoint/2010/main" val="312221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2171ADD-6C4A-FB92-2778-E52B2B5BD5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Laravel policy is a part of Authorization of Laravel that help you to protect content or resources from unauthorized access. </a:t>
            </a:r>
          </a:p>
          <a:p>
            <a:r>
              <a:rPr lang="en-GB" sz="2000" dirty="0"/>
              <a:t>“Policies are classes that organize authorization logic around a particular model or resource.” </a:t>
            </a:r>
            <a:r>
              <a:rPr lang="en-GB" dirty="0"/>
              <a:t>– Laravel Documentation</a:t>
            </a:r>
          </a:p>
          <a:p>
            <a:r>
              <a:rPr lang="en-GB" dirty="0"/>
              <a:t>The most common example for Policy implementation would be you may tow type of users in your application – admin</a:t>
            </a:r>
            <a:r>
              <a:rPr lang="en-US" sz="1800" dirty="0">
                <a:effectLst/>
                <a:latin typeface="Arial Unicode MS" panose="020B0604020202020204" pitchFamily="34" charset="-128"/>
                <a:ea typeface="Segoe UI" panose="020B0502040204020203" pitchFamily="34" charset="0"/>
                <a:cs typeface="Times New Roman" panose="02020603050405020304" pitchFamily="18" charset="0"/>
              </a:rPr>
              <a:t> users and regular users.</a:t>
            </a:r>
          </a:p>
          <a:p>
            <a:r>
              <a:rPr lang="en-GB" sz="2000" dirty="0"/>
              <a:t>First thing to understand about policies is that policies are attached to models.</a:t>
            </a:r>
          </a:p>
        </p:txBody>
      </p:sp>
    </p:spTree>
    <p:extLst>
      <p:ext uri="{BB962C8B-B14F-4D97-AF65-F5344CB8AC3E}">
        <p14:creationId xmlns:p14="http://schemas.microsoft.com/office/powerpoint/2010/main" val="139951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2171ADD-6C4A-FB92-2778-E52B2B5BD5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Assuming we want only the admin to be performing the user creation.</a:t>
            </a:r>
          </a:p>
          <a:p>
            <a:r>
              <a:rPr lang="en-GB" sz="2000" dirty="0"/>
              <a:t>Let us bring up the terminal and see what are our option.  </a:t>
            </a:r>
          </a:p>
          <a:p>
            <a:r>
              <a:rPr lang="en-GB" sz="2000" dirty="0" err="1">
                <a:latin typeface="Consolas" panose="020B0609020204030204" pitchFamily="49" charset="0"/>
              </a:rPr>
              <a:t>php</a:t>
            </a:r>
            <a:r>
              <a:rPr lang="en-GB" sz="2000" dirty="0">
                <a:latin typeface="Consolas" panose="020B0609020204030204" pitchFamily="49" charset="0"/>
              </a:rPr>
              <a:t> artisan</a:t>
            </a:r>
          </a:p>
          <a:p>
            <a:r>
              <a:rPr lang="en-GB" sz="2000" dirty="0" err="1">
                <a:latin typeface="Consolas" panose="020B0609020204030204" pitchFamily="49" charset="0"/>
              </a:rPr>
              <a:t>php</a:t>
            </a:r>
            <a:r>
              <a:rPr lang="en-GB" sz="2000" dirty="0">
                <a:latin typeface="Consolas" panose="020B0609020204030204" pitchFamily="49" charset="0"/>
              </a:rPr>
              <a:t> artisan </a:t>
            </a:r>
            <a:r>
              <a:rPr lang="en-GB" sz="2000" dirty="0" err="1">
                <a:latin typeface="Consolas" panose="020B0609020204030204" pitchFamily="49" charset="0"/>
              </a:rPr>
              <a:t>make:policy</a:t>
            </a: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</a:rPr>
              <a:t>CustomerPolicy</a:t>
            </a:r>
            <a:r>
              <a:rPr lang="en-GB" sz="2000" dirty="0">
                <a:latin typeface="Consolas" panose="020B0609020204030204" pitchFamily="49" charset="0"/>
              </a:rPr>
              <a:t> -m Customer</a:t>
            </a:r>
          </a:p>
          <a:p>
            <a:r>
              <a:rPr lang="en-GB" sz="2000" dirty="0"/>
              <a:t>Exploring project folders now we have a new policy folder. </a:t>
            </a:r>
          </a:p>
        </p:txBody>
      </p:sp>
    </p:spTree>
    <p:extLst>
      <p:ext uri="{BB962C8B-B14F-4D97-AF65-F5344CB8AC3E}">
        <p14:creationId xmlns:p14="http://schemas.microsoft.com/office/powerpoint/2010/main" val="165836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2171ADD-6C4A-FB92-2778-E52B2B5BD5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The policy class is created with each of the restful method.</a:t>
            </a:r>
          </a:p>
          <a:p>
            <a:r>
              <a:rPr lang="en-GB" sz="2000" dirty="0"/>
              <a:t>We are trying to restrict ordinary users from “creating users” in our application.</a:t>
            </a:r>
          </a:p>
          <a:p>
            <a:r>
              <a:rPr lang="en-GB" dirty="0"/>
              <a:t>This would be an admin only privilege, or people who are admin. </a:t>
            </a:r>
            <a:endParaRPr lang="en-GB" sz="2000" dirty="0"/>
          </a:p>
          <a:p>
            <a:r>
              <a:rPr lang="en-GB" sz="2000" dirty="0"/>
              <a:t>Lets write the “policy” now. To create a method we have the user class and you will see that across the board.</a:t>
            </a:r>
          </a:p>
          <a:p>
            <a:r>
              <a:rPr lang="en-GB" sz="2000" dirty="0"/>
              <a:t>Each of the methods have the user and if applicable a customer class</a:t>
            </a:r>
          </a:p>
          <a:p>
            <a:r>
              <a:rPr lang="en-GB" sz="2000" dirty="0"/>
              <a:t>Each of these method have a return value or either true or false.</a:t>
            </a:r>
          </a:p>
          <a:p>
            <a:r>
              <a:rPr lang="en-GB" sz="2000" dirty="0"/>
              <a:t>In the create method les us see how can are going to say an admin can create a customer. </a:t>
            </a:r>
          </a:p>
        </p:txBody>
      </p:sp>
    </p:spTree>
    <p:extLst>
      <p:ext uri="{BB962C8B-B14F-4D97-AF65-F5344CB8AC3E}">
        <p14:creationId xmlns:p14="http://schemas.microsoft.com/office/powerpoint/2010/main" val="3666905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2171ADD-6C4A-FB92-2778-E52B2B5BD5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In our fictitious environment admin@admin.com is the only user authorized to create a new record.</a:t>
            </a:r>
          </a:p>
          <a:p>
            <a:r>
              <a:rPr lang="en-GB" sz="2000" dirty="0"/>
              <a:t>public function create(User $user)</a:t>
            </a:r>
          </a:p>
          <a:p>
            <a:endParaRPr lang="en-GB" sz="2000" dirty="0"/>
          </a:p>
          <a:p>
            <a:pPr lvl="1"/>
            <a:r>
              <a:rPr lang="en-GB" dirty="0"/>
              <a:t>    </a:t>
            </a:r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return </a:t>
            </a:r>
            <a:r>
              <a:rPr lang="en-GB" dirty="0" err="1">
                <a:latin typeface="Consolas" panose="020B0609020204030204" pitchFamily="49" charset="0"/>
              </a:rPr>
              <a:t>in_array</a:t>
            </a:r>
            <a:r>
              <a:rPr lang="en-GB" dirty="0">
                <a:latin typeface="Consolas" panose="020B0609020204030204" pitchFamily="49" charset="0"/>
              </a:rPr>
              <a:t>($user-&gt;email, [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    'admin@admin.com’,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    //someuser@example.com,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]);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37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2171ADD-6C4A-FB92-2778-E52B2B5BD5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How do we apply this?  To apply this policy we have to target the </a:t>
            </a:r>
            <a:r>
              <a:rPr lang="en-GB" dirty="0"/>
              <a:t>intended method in</a:t>
            </a:r>
            <a:r>
              <a:rPr lang="en-GB" sz="2000" dirty="0"/>
              <a:t> the </a:t>
            </a:r>
            <a:r>
              <a:rPr lang="en-GB" sz="2000" dirty="0" err="1"/>
              <a:t>CustomerController</a:t>
            </a:r>
            <a:r>
              <a:rPr lang="en-GB" sz="2000" dirty="0"/>
              <a:t>.  </a:t>
            </a:r>
          </a:p>
          <a:p>
            <a:r>
              <a:rPr lang="en-GB" sz="2000" dirty="0"/>
              <a:t>Before we run the store operation, we need let our controller know that that we need to authorize this request. 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$this-&gt;authorize('create', Customer::class);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2000" dirty="0"/>
              <a:t>We see that non admin user is not able to do the create option but admin is able to.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sz="2000" dirty="0"/>
              <a:t>It doesn’t make sense to have the create link for a non admin user. </a:t>
            </a:r>
            <a:br>
              <a:rPr lang="en-GB" sz="2000" dirty="0"/>
            </a:br>
            <a:r>
              <a:rPr lang="en-GB" sz="2000" dirty="0"/>
              <a:t>We are protecting our back-end even if they accessed a page using URL. How do we remove this link to add new customer conditionally?</a:t>
            </a:r>
            <a:br>
              <a:rPr lang="en-GB" sz="2000" dirty="0"/>
            </a:br>
            <a:r>
              <a:rPr lang="en-GB" sz="2000" dirty="0"/>
              <a:t>It is easy to implement this with a policy in place. </a:t>
            </a:r>
          </a:p>
        </p:txBody>
      </p:sp>
    </p:spTree>
    <p:extLst>
      <p:ext uri="{BB962C8B-B14F-4D97-AF65-F5344CB8AC3E}">
        <p14:creationId xmlns:p14="http://schemas.microsoft.com/office/powerpoint/2010/main" val="17676921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Custom 62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lassic-Corporate_Teach a Course_02_Win32_MO - v3" id="{9EE2A5A3-E40E-40AC-9760-FB610F2897F3}" vid="{7FC277D3-686C-411B-BE49-3E65515A7D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8F16D9-EB65-4F11-9CD9-58377B437CF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09386F-CDB5-4CE9-AE70-AE4E53A633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65060F-1094-41F3-95E3-03DA10677C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 slides</Template>
  <TotalTime>4451</TotalTime>
  <Words>1231</Words>
  <Application>Microsoft Office PowerPoint</Application>
  <PresentationFormat>Widescreen</PresentationFormat>
  <Paragraphs>151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 Unicode MS</vt:lpstr>
      <vt:lpstr>Calibri</vt:lpstr>
      <vt:lpstr>Calibri Light</vt:lpstr>
      <vt:lpstr>Consolas</vt:lpstr>
      <vt:lpstr>Wingdings</vt:lpstr>
      <vt:lpstr>RetrospectVTI</vt:lpstr>
      <vt:lpstr>Laravel</vt:lpstr>
      <vt:lpstr>Last Session</vt:lpstr>
      <vt:lpstr>Session Topics</vt:lpstr>
      <vt:lpstr>Today’s learning</vt:lpstr>
      <vt:lpstr>Policies</vt:lpstr>
      <vt:lpstr>Policies</vt:lpstr>
      <vt:lpstr>Policies</vt:lpstr>
      <vt:lpstr>Policies</vt:lpstr>
      <vt:lpstr>Policies</vt:lpstr>
      <vt:lpstr>Policies</vt:lpstr>
      <vt:lpstr>Policies</vt:lpstr>
      <vt:lpstr>Policies</vt:lpstr>
      <vt:lpstr>Policies</vt:lpstr>
      <vt:lpstr>Policies</vt:lpstr>
      <vt:lpstr>Policies</vt:lpstr>
      <vt:lpstr>Policies</vt:lpstr>
      <vt:lpstr>Policies</vt:lpstr>
      <vt:lpstr>Wrap-up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 a Course</dc:title>
  <dc:creator>Edward Edwards</dc:creator>
  <cp:lastModifiedBy>Edward Edwards</cp:lastModifiedBy>
  <cp:revision>294</cp:revision>
  <dcterms:created xsi:type="dcterms:W3CDTF">2022-06-09T00:16:26Z</dcterms:created>
  <dcterms:modified xsi:type="dcterms:W3CDTF">2022-07-07T01:08:51Z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