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6"/>
  </p:notesMasterIdLst>
  <p:handoutMasterIdLst>
    <p:handoutMasterId r:id="rId27"/>
  </p:handoutMasterIdLst>
  <p:sldIdLst>
    <p:sldId id="256" r:id="rId5"/>
    <p:sldId id="309" r:id="rId6"/>
    <p:sldId id="310" r:id="rId7"/>
    <p:sldId id="298" r:id="rId8"/>
    <p:sldId id="261" r:id="rId9"/>
    <p:sldId id="299" r:id="rId10"/>
    <p:sldId id="307" r:id="rId11"/>
    <p:sldId id="311" r:id="rId12"/>
    <p:sldId id="315" r:id="rId13"/>
    <p:sldId id="316" r:id="rId14"/>
    <p:sldId id="317" r:id="rId15"/>
    <p:sldId id="318" r:id="rId16"/>
    <p:sldId id="319" r:id="rId17"/>
    <p:sldId id="320" r:id="rId18"/>
    <p:sldId id="321" r:id="rId19"/>
    <p:sldId id="322" r:id="rId20"/>
    <p:sldId id="323" r:id="rId21"/>
    <p:sldId id="324" r:id="rId22"/>
    <p:sldId id="325" r:id="rId23"/>
    <p:sldId id="297"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0564F-E098-4FAB-A1D5-61B885E684A6}">
          <p14:sldIdLst>
            <p14:sldId id="256"/>
            <p14:sldId id="309"/>
            <p14:sldId id="310"/>
            <p14:sldId id="298"/>
            <p14:sldId id="261"/>
            <p14:sldId id="299"/>
            <p14:sldId id="307"/>
            <p14:sldId id="311"/>
            <p14:sldId id="315"/>
            <p14:sldId id="316"/>
            <p14:sldId id="317"/>
            <p14:sldId id="318"/>
            <p14:sldId id="319"/>
            <p14:sldId id="320"/>
            <p14:sldId id="321"/>
            <p14:sldId id="322"/>
            <p14:sldId id="323"/>
            <p14:sldId id="324"/>
            <p14:sldId id="325"/>
            <p14:sldId id="297"/>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9" autoAdjust="0"/>
  </p:normalViewPr>
  <p:slideViewPr>
    <p:cSldViewPr snapToGrid="0" showGuides="1">
      <p:cViewPr varScale="1">
        <p:scale>
          <a:sx n="88" d="100"/>
          <a:sy n="88" d="100"/>
        </p:scale>
        <p:origin x="374" y="18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EE95FC5-CD6B-4A50-9262-DC414E16C3EA}">
      <dgm:prSet/>
      <dgm:spPr/>
      <dgm:t>
        <a:bodyPr/>
        <a:lstStyle/>
        <a:p>
          <a:pPr marL="339725" indent="-339725">
            <a:lnSpc>
              <a:spcPct val="100000"/>
            </a:lnSpc>
          </a:pPr>
          <a:r>
            <a:rPr lang="en-US" dirty="0">
              <a:solidFill>
                <a:schemeClr val="accent1">
                  <a:lumMod val="50000"/>
                </a:schemeClr>
              </a:solidFill>
            </a:rPr>
            <a:t>1.</a:t>
          </a:r>
          <a:r>
            <a:rPr lang="en-US" dirty="0"/>
            <a:t> </a:t>
          </a:r>
          <a:r>
            <a:rPr lang="en-US" dirty="0">
              <a:solidFill>
                <a:schemeClr val="tx1">
                  <a:alpha val="60000"/>
                </a:schemeClr>
              </a:solidFill>
            </a:rPr>
            <a:t>Blade Template</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dgm:spPr/>
      <dgm:t>
        <a:bodyPr/>
        <a:lstStyle/>
        <a:p>
          <a:endParaRPr lang="en-US"/>
        </a:p>
      </dgm:t>
    </dgm:pt>
    <dgm:pt modelId="{F05611F0-8256-4954-B6CB-ED6B4F2DD397}">
      <dgm:prSet custT="1"/>
      <dgm:spPr/>
      <dgm:t>
        <a:bodyPr/>
        <a:lstStyle/>
        <a:p>
          <a:pPr marL="339725" indent="-320040">
            <a:lnSpc>
              <a:spcPct val="100000"/>
            </a:lnSpc>
            <a:spcAft>
              <a:spcPts val="1000"/>
            </a:spcAft>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Connecting to a Database</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dgm:spPr/>
      <dgm:t>
        <a:bodyPr/>
        <a:lstStyle/>
        <a:p>
          <a:endParaRPr lang="en-US"/>
        </a:p>
      </dgm:t>
    </dgm:pt>
    <dgm:pt modelId="{539F0B2D-763D-4639-B4AA-CC4EE0B8029F}" type="pres">
      <dgm:prSet presAssocID="{D0F07F19-1F50-4B42-A7A0-278DF9D25BB1}" presName="root" presStyleCnt="0">
        <dgm:presLayoutVars>
          <dgm:dir/>
          <dgm:resizeHandles val="exact"/>
        </dgm:presLayoutVars>
      </dgm:prSet>
      <dgm:spPr/>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2"/>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2"/>
      <dgm:spPr>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2" custLinFactNeighborX="-2848">
        <dgm:presLayoutVars>
          <dgm:chMax val="0"/>
          <dgm:chPref val="0"/>
        </dgm:presLayoutVars>
      </dgm:prSet>
      <dgm:spPr/>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2"/>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2"/>
      <dgm:spPr>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aker"/>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2" custLinFactNeighborX="-2848">
        <dgm:presLayoutVars>
          <dgm:chMax val="0"/>
          <dgm:chPref val="0"/>
        </dgm:presLayoutVars>
      </dgm:prSet>
      <dgm:spPr/>
    </dgm:pt>
  </dgm:ptLst>
  <dgm:cxnLst>
    <dgm:cxn modelId="{D28FE450-D56C-43DC-901C-B2275D62B369}" type="presOf" srcId="{2EE95FC5-CD6B-4A50-9262-DC414E16C3EA}" destId="{1002F504-21FD-4710-AB54-6DD4AE8B1DEB}" srcOrd="0" destOrd="0" presId="urn:microsoft.com/office/officeart/2018/2/layout/IconVerticalSolidList"/>
    <dgm:cxn modelId="{FA896689-06F0-4649-9FF7-0D3A04B5B25E}" type="presOf" srcId="{D0F07F19-1F50-4B42-A7A0-278DF9D25BB1}" destId="{539F0B2D-763D-4639-B4AA-CC4EE0B8029F}"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3CC82EFE-ECBC-4EF1-9AD1-94F2F4D0F7F0}" type="presOf" srcId="{F05611F0-8256-4954-B6CB-ED6B4F2DD397}" destId="{1A91019B-6FF6-4E88-A622-AA77E19BE965}" srcOrd="0" destOrd="0" presId="urn:microsoft.com/office/officeart/2018/2/layout/IconVerticalSolidList"/>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609064"/>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340138" y="862060"/>
          <a:ext cx="618434" cy="618434"/>
        </a:xfrm>
        <a:prstGeom prst="rect">
          <a:avLst/>
        </a:prstGeom>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1194593" y="609064"/>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39725" algn="l" defTabSz="1111250">
            <a:lnSpc>
              <a:spcPct val="100000"/>
            </a:lnSpc>
            <a:spcBef>
              <a:spcPct val="0"/>
            </a:spcBef>
            <a:spcAft>
              <a:spcPct val="35000"/>
            </a:spcAft>
            <a:buNone/>
          </a:pPr>
          <a:r>
            <a:rPr lang="en-US" sz="2500" kern="1200" dirty="0">
              <a:solidFill>
                <a:schemeClr val="accent1">
                  <a:lumMod val="50000"/>
                </a:schemeClr>
              </a:solidFill>
            </a:rPr>
            <a:t>1.</a:t>
          </a:r>
          <a:r>
            <a:rPr lang="en-US" sz="2500" kern="1200" dirty="0"/>
            <a:t> </a:t>
          </a:r>
          <a:r>
            <a:rPr lang="en-US" sz="2500" kern="1200" dirty="0">
              <a:solidFill>
                <a:schemeClr val="tx1">
                  <a:alpha val="60000"/>
                </a:schemeClr>
              </a:solidFill>
            </a:rPr>
            <a:t>Blade Template</a:t>
          </a:r>
        </a:p>
      </dsp:txBody>
      <dsp:txXfrm>
        <a:off x="1194593" y="609064"/>
        <a:ext cx="3655874" cy="1124426"/>
      </dsp:txXfrm>
    </dsp:sp>
    <dsp:sp modelId="{CD05AFB1-E184-456B-B0D2-9C36C4272D02}">
      <dsp:nvSpPr>
        <dsp:cNvPr id="0" name=""/>
        <dsp:cNvSpPr/>
      </dsp:nvSpPr>
      <dsp:spPr>
        <a:xfrm>
          <a:off x="0" y="2014597"/>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340138" y="2267593"/>
          <a:ext cx="618434" cy="618434"/>
        </a:xfrm>
        <a:prstGeom prst="rect">
          <a:avLst/>
        </a:prstGeom>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1194593" y="2014597"/>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20040" algn="l" defTabSz="1111250">
            <a:lnSpc>
              <a:spcPct val="100000"/>
            </a:lnSpc>
            <a:spcBef>
              <a:spcPct val="0"/>
            </a:spcBef>
            <a:spcAft>
              <a:spcPts val="1000"/>
            </a:spcAft>
            <a:buNone/>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Connecting to a Database</a:t>
          </a:r>
        </a:p>
      </dsp:txBody>
      <dsp:txXfrm>
        <a:off x="1194593" y="2014597"/>
        <a:ext cx="3655874" cy="11244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28-Jun-2022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28-Jun-2022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a:t>
            </a:fld>
            <a:endParaRPr lang="en-US" dirty="0"/>
          </a:p>
        </p:txBody>
      </p:sp>
    </p:spTree>
    <p:extLst>
      <p:ext uri="{BB962C8B-B14F-4D97-AF65-F5344CB8AC3E}">
        <p14:creationId xmlns:p14="http://schemas.microsoft.com/office/powerpoint/2010/main" val="240691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5</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6</a:t>
            </a:fld>
            <a:endParaRPr lang="en-US" dirty="0"/>
          </a:p>
        </p:txBody>
      </p:sp>
    </p:spTree>
    <p:extLst>
      <p:ext uri="{BB962C8B-B14F-4D97-AF65-F5344CB8AC3E}">
        <p14:creationId xmlns:p14="http://schemas.microsoft.com/office/powerpoint/2010/main" val="274752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7</a:t>
            </a:fld>
            <a:endParaRPr lang="en-US" dirty="0"/>
          </a:p>
        </p:txBody>
      </p:sp>
    </p:spTree>
    <p:extLst>
      <p:ext uri="{BB962C8B-B14F-4D97-AF65-F5344CB8AC3E}">
        <p14:creationId xmlns:p14="http://schemas.microsoft.com/office/powerpoint/2010/main" val="19417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8</a:t>
            </a:fld>
            <a:endParaRPr lang="en-US" dirty="0"/>
          </a:p>
        </p:txBody>
      </p:sp>
    </p:spTree>
    <p:extLst>
      <p:ext uri="{BB962C8B-B14F-4D97-AF65-F5344CB8AC3E}">
        <p14:creationId xmlns:p14="http://schemas.microsoft.com/office/powerpoint/2010/main" val="384741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20</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21</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9322B09-F574-4AEB-818F-D8694B9C0311}" type="datetime1">
              <a:rPr lang="en-US" smtClean="0"/>
              <a:t>28-Jun-2022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LARAVEL TRAINING</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E59D279-701F-43A4-8693-B85D86710886}" type="datetime1">
              <a:rPr lang="en-US" smtClean="0"/>
              <a:t>28-Jun-2022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LARAVEL TRAINING</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dirty="0"/>
              <a:t>Click icon to add picture</a:t>
            </a:r>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71AC1A6A-F867-431C-97BF-F7E6B65193FC}" type="datetime1">
              <a:rPr lang="en-US" smtClean="0"/>
              <a:t>28-Jun-2022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LARAVEL TRAINING</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dirty="0"/>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dirty="0"/>
              <a:t>Click icon to add picture</a:t>
            </a:r>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846714EB-B550-4AEB-8F81-A19CAC251A63}" type="datetime1">
              <a:rPr lang="en-US" smtClean="0"/>
              <a:t>28-Jun-2022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LARAVEL TRAINING</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E6B66A-B7AF-437F-9956-E9B121D659C7}" type="datetime1">
              <a:rPr lang="en-US" smtClean="0"/>
              <a:t>28-Jun-2022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LARAVEL TRAINING</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15D8738-A015-49AA-BF6E-4B9C5EA99659}" type="datetime1">
              <a:rPr lang="en-US" smtClean="0"/>
              <a:t>28-Jun-2022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2112272-D6EE-4BAB-B320-42E181206A46}" type="datetime1">
              <a:rPr lang="en-US" smtClean="0"/>
              <a:t>28-Jun-2022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LARAVEL TRAINING</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C08DD47-C020-4FF0-B8F3-C89AC9F93C1F}" type="datetime1">
              <a:rPr lang="en-US" smtClean="0"/>
              <a:t>28-Jun-2022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dirty="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BAD0E62-19FD-4F0D-878F-833B5767946F}" type="datetime1">
              <a:rPr lang="en-US" smtClean="0"/>
              <a:t>28-Jun-2022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dirty="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dirty="0"/>
              <a:t>Click icon to add picture</a:t>
            </a:r>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BF8676-A4AB-4277-8805-E4B89E6B9D97}" type="datetime1">
              <a:rPr lang="en-US" smtClean="0"/>
              <a:t>28-Jun-2022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LARAVEL TRAINING</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126062-27AD-40B2-9A66-7A231D278AC6}" type="datetime1">
              <a:rPr lang="en-US" smtClean="0"/>
              <a:t>28-Jun-2022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LARAVEL TRAINING</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dirty="0"/>
              <a:t>Click icon to add picture</a:t>
            </a:r>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887F75-3870-40A7-A780-2B73048AC864}" type="datetime1">
              <a:rPr lang="en-US" smtClean="0"/>
              <a:t>28-Jun-2022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LARAVEL TRAINING</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009A23-1520-4464-9F11-D3B9883E6AC0}" type="datetime1">
              <a:rPr lang="en-US" smtClean="0"/>
              <a:t>28-Jun-2022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LARAVEL TRAINING</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E499961-2E0F-4B7A-8B26-282FC5D9661E}" type="datetime1">
              <a:rPr lang="en-US" smtClean="0"/>
              <a:t>28-Jun-2022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LARAVEL TRAINING</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srcRect/>
          <a:stretch/>
        </p:blipFill>
        <p:spPr>
          <a:xfrm>
            <a:off x="0" y="0"/>
            <a:ext cx="12188952" cy="4914912"/>
          </a:xfrm>
          <a:prstGeom prst="rect">
            <a:avLst/>
          </a:prstGeom>
        </p:spPr>
      </p:pic>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Laravel</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3073745" cy="1188721"/>
          </a:xfrm>
        </p:spPr>
        <p:txBody>
          <a:bodyPr anchor="ctr">
            <a:normAutofit/>
          </a:bodyPr>
          <a:lstStyle/>
          <a:p>
            <a:r>
              <a:rPr lang="en-US" sz="1500" dirty="0"/>
              <a:t>Trainer: Edward</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10</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Configuration Files</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lstStyle/>
          <a:p>
            <a:pPr marL="227013" indent="-227013">
              <a:buFont typeface="Calibri" panose="020F0502020204030204" pitchFamily="34" charset="0"/>
              <a:buChar char="-"/>
            </a:pPr>
            <a:r>
              <a:rPr lang="en-GB" dirty="0"/>
              <a:t>.env file is located at the root of our project folder. </a:t>
            </a:r>
          </a:p>
          <a:p>
            <a:pPr marL="227013" indent="-227013">
              <a:buFont typeface="Calibri" panose="020F0502020204030204" pitchFamily="34" charset="0"/>
              <a:buChar char="-"/>
            </a:pPr>
            <a:r>
              <a:rPr lang="en-GB" dirty="0"/>
              <a:t>Among other settings it stores the settings for database connection.</a:t>
            </a:r>
          </a:p>
          <a:p>
            <a:pPr marL="227013" indent="-227013">
              <a:buFont typeface="Calibri" panose="020F0502020204030204" pitchFamily="34" charset="0"/>
              <a:buChar char="-"/>
            </a:pPr>
            <a:r>
              <a:rPr lang="en-GB" dirty="0"/>
              <a:t>Edit the file to setup a database connection.</a:t>
            </a:r>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.env file</a:t>
            </a:r>
          </a:p>
        </p:txBody>
      </p:sp>
    </p:spTree>
    <p:extLst>
      <p:ext uri="{BB962C8B-B14F-4D97-AF65-F5344CB8AC3E}">
        <p14:creationId xmlns:p14="http://schemas.microsoft.com/office/powerpoint/2010/main" val="43552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11</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The database configuration file</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lstStyle/>
          <a:p>
            <a:pPr marL="227013" indent="-227013">
              <a:buFont typeface="Calibri" panose="020F0502020204030204" pitchFamily="34" charset="0"/>
              <a:buChar char="-"/>
            </a:pPr>
            <a:r>
              <a:rPr lang="en-GB" dirty="0"/>
              <a:t>Another file where the configuration setting are stored is the database.php inside the config folder.</a:t>
            </a:r>
          </a:p>
          <a:p>
            <a:pPr marL="227013" indent="-227013">
              <a:buFont typeface="Calibri" panose="020F0502020204030204" pitchFamily="34" charset="0"/>
              <a:buChar char="-"/>
            </a:pPr>
            <a:endParaRPr lang="en-GB" dirty="0"/>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database.php</a:t>
            </a:r>
          </a:p>
        </p:txBody>
      </p:sp>
    </p:spTree>
    <p:extLst>
      <p:ext uri="{BB962C8B-B14F-4D97-AF65-F5344CB8AC3E}">
        <p14:creationId xmlns:p14="http://schemas.microsoft.com/office/powerpoint/2010/main" val="85050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12</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Migrations</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lstStyle/>
          <a:p>
            <a:pPr marL="227013" indent="-227013">
              <a:buFont typeface="Calibri" panose="020F0502020204030204" pitchFamily="34" charset="0"/>
              <a:buChar char="-"/>
            </a:pPr>
            <a:r>
              <a:rPr lang="en-GB" dirty="0"/>
              <a:t>“Migrations” – the version control for your database</a:t>
            </a:r>
          </a:p>
          <a:p>
            <a:pPr marL="519621" lvl="1" indent="-227013">
              <a:buFont typeface="Calibri" panose="020F0502020204030204" pitchFamily="34" charset="0"/>
              <a:buChar char="-"/>
            </a:pPr>
            <a:r>
              <a:rPr lang="en-GB" dirty="0"/>
              <a:t>When you need to “migrate” your files (including database) from your development environment to the production environment, you wouldn’t want to run into issues handling the right version you want to target.</a:t>
            </a:r>
          </a:p>
          <a:p>
            <a:pPr marL="519621" lvl="1" indent="-227013">
              <a:buFont typeface="Calibri" panose="020F0502020204030204" pitchFamily="34" charset="0"/>
              <a:buChar char="-"/>
            </a:pPr>
            <a:r>
              <a:rPr lang="en-GB" dirty="0"/>
              <a:t>If you made a change to column, a table or you made a change to one of your tables you wouldn’t want to do that all over again.</a:t>
            </a:r>
          </a:p>
          <a:p>
            <a:pPr marL="227013" indent="-227013">
              <a:buFont typeface="Calibri" panose="020F0502020204030204" pitchFamily="34" charset="0"/>
              <a:buChar char="-"/>
            </a:pPr>
            <a:r>
              <a:rPr lang="en-GB" dirty="0"/>
              <a:t> Migration is good tool to have when working as a part of  a TEAM.</a:t>
            </a:r>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Why migrations</a:t>
            </a:r>
          </a:p>
        </p:txBody>
      </p:sp>
    </p:spTree>
    <p:extLst>
      <p:ext uri="{BB962C8B-B14F-4D97-AF65-F5344CB8AC3E}">
        <p14:creationId xmlns:p14="http://schemas.microsoft.com/office/powerpoint/2010/main" val="396944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13</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Migrations</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lstStyle/>
          <a:p>
            <a:pPr marL="227013" indent="-227013">
              <a:buFont typeface="Calibri" panose="020F0502020204030204" pitchFamily="34" charset="0"/>
              <a:buChar char="-"/>
            </a:pPr>
            <a:r>
              <a:rPr lang="en-GB" dirty="0">
                <a:latin typeface="Consolas" panose="020B0609020204030204" pitchFamily="49" charset="0"/>
              </a:rPr>
              <a:t>php artisan migrate</a:t>
            </a:r>
          </a:p>
          <a:p>
            <a:pPr marL="227013" indent="-227013">
              <a:buFont typeface="Calibri" panose="020F0502020204030204" pitchFamily="34" charset="0"/>
              <a:buChar char="-"/>
            </a:pPr>
            <a:r>
              <a:rPr lang="en-GB" dirty="0"/>
              <a:t>Laravel ships with a few migrations out of the box.</a:t>
            </a:r>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Why migrations</a:t>
            </a:r>
          </a:p>
        </p:txBody>
      </p:sp>
    </p:spTree>
    <p:extLst>
      <p:ext uri="{BB962C8B-B14F-4D97-AF65-F5344CB8AC3E}">
        <p14:creationId xmlns:p14="http://schemas.microsoft.com/office/powerpoint/2010/main" val="129406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14</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Migrations</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normAutofit/>
          </a:bodyPr>
          <a:lstStyle/>
          <a:p>
            <a:pPr marL="227013" indent="-227013">
              <a:buFont typeface="Calibri" panose="020F0502020204030204" pitchFamily="34" charset="0"/>
              <a:buChar char="-"/>
            </a:pPr>
            <a:r>
              <a:rPr lang="en-GB" dirty="0"/>
              <a:t>A model represents a single row in your database.</a:t>
            </a:r>
          </a:p>
          <a:p>
            <a:pPr marL="227013" indent="-227013">
              <a:buFont typeface="Calibri" panose="020F0502020204030204" pitchFamily="34" charset="0"/>
              <a:buChar char="-"/>
            </a:pPr>
            <a:r>
              <a:rPr lang="en-GB" dirty="0"/>
              <a:t>Let us create a “model” for our customers.</a:t>
            </a:r>
          </a:p>
          <a:p>
            <a:pPr marL="227013" indent="-227013">
              <a:buFont typeface="Calibri" panose="020F0502020204030204" pitchFamily="34" charset="0"/>
              <a:buChar char="-"/>
            </a:pPr>
            <a:r>
              <a:rPr lang="en-GB" dirty="0"/>
              <a:t>My model is a customer(singular) as against my table customers (plural).</a:t>
            </a:r>
          </a:p>
          <a:p>
            <a:pPr marL="227013" indent="-227013">
              <a:buFont typeface="Calibri" panose="020F0502020204030204" pitchFamily="34" charset="0"/>
              <a:buChar char="-"/>
            </a:pPr>
            <a:r>
              <a:rPr lang="en-GB" dirty="0"/>
              <a:t>To make that model we are going to run a new php artisan command</a:t>
            </a:r>
          </a:p>
          <a:p>
            <a:pPr marL="566928" lvl="3" indent="0">
              <a:buNone/>
            </a:pPr>
            <a:r>
              <a:rPr lang="en-GB" dirty="0">
                <a:latin typeface="Consolas" panose="020B0609020204030204" pitchFamily="49" charset="0"/>
              </a:rPr>
              <a:t>php artisan make:model</a:t>
            </a:r>
            <a:r>
              <a:rPr lang="en-GB" dirty="0"/>
              <a:t>  </a:t>
            </a:r>
          </a:p>
          <a:p>
            <a:pPr marL="227013" indent="-227013">
              <a:buFont typeface="Calibri" panose="020F0502020204030204" pitchFamily="34" charset="0"/>
              <a:buChar char="-"/>
            </a:pPr>
            <a:r>
              <a:rPr lang="en-GB" dirty="0"/>
              <a:t>We see that if we pass a flag –m along the command it automatically creates a migration file too</a:t>
            </a:r>
          </a:p>
          <a:p>
            <a:pPr marL="566928" lvl="3" indent="0">
              <a:buNone/>
            </a:pPr>
            <a:r>
              <a:rPr lang="en-GB" dirty="0">
                <a:latin typeface="Consolas" panose="020B0609020204030204" pitchFamily="49" charset="0"/>
              </a:rPr>
              <a:t>php artisan make:model Customer -m</a:t>
            </a:r>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What are models</a:t>
            </a:r>
          </a:p>
        </p:txBody>
      </p:sp>
    </p:spTree>
    <p:extLst>
      <p:ext uri="{BB962C8B-B14F-4D97-AF65-F5344CB8AC3E}">
        <p14:creationId xmlns:p14="http://schemas.microsoft.com/office/powerpoint/2010/main" val="144561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15</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Migrations</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Let us examine the new files create by artisan:</a:t>
            </a:r>
          </a:p>
          <a:p>
            <a:pPr marL="519621" lvl="1" indent="-227013">
              <a:buFont typeface="Calibri" panose="020F0502020204030204" pitchFamily="34" charset="0"/>
              <a:buChar char="-"/>
            </a:pPr>
            <a:r>
              <a:rPr lang="en-GB" dirty="0"/>
              <a:t>Model and Migration</a:t>
            </a:r>
          </a:p>
          <a:p>
            <a:pPr marL="227013" indent="-227013">
              <a:buFont typeface="Calibri" panose="020F0502020204030204" pitchFamily="34" charset="0"/>
              <a:buChar char="-"/>
            </a:pPr>
            <a:r>
              <a:rPr lang="en-GB" dirty="0"/>
              <a:t>Let us edit our migration file to add a customer field that will hold the data that we have been hard coding via our route and controller files …</a:t>
            </a:r>
          </a:p>
          <a:p>
            <a:pPr marL="519621" lvl="1" indent="-227013">
              <a:buFont typeface="Calibri" panose="020F0502020204030204" pitchFamily="34" charset="0"/>
              <a:buChar char="-"/>
            </a:pPr>
            <a:r>
              <a:rPr lang="en-GB" dirty="0">
                <a:latin typeface="Consolas" panose="020B0609020204030204" pitchFamily="49" charset="0"/>
              </a:rPr>
              <a:t>$table-&gt;string('name’);</a:t>
            </a:r>
          </a:p>
          <a:p>
            <a:pPr marL="227013" indent="-227013">
              <a:buFont typeface="Calibri" panose="020F0502020204030204" pitchFamily="34" charset="0"/>
              <a:buChar char="-"/>
            </a:pPr>
            <a:r>
              <a:rPr lang="en-GB" dirty="0"/>
              <a:t>Now let us run our newly created migration file</a:t>
            </a:r>
          </a:p>
          <a:p>
            <a:pPr marL="519621" lvl="1" indent="-227013">
              <a:buFont typeface="Calibri" panose="020F0502020204030204" pitchFamily="34" charset="0"/>
              <a:buChar char="-"/>
            </a:pPr>
            <a:r>
              <a:rPr lang="en-GB" dirty="0">
                <a:latin typeface="Consolas" panose="020B0609020204030204" pitchFamily="49" charset="0"/>
              </a:rPr>
              <a:t>php artisan migrate</a:t>
            </a:r>
          </a:p>
        </p:txBody>
      </p:sp>
    </p:spTree>
    <p:extLst>
      <p:ext uri="{BB962C8B-B14F-4D97-AF65-F5344CB8AC3E}">
        <p14:creationId xmlns:p14="http://schemas.microsoft.com/office/powerpoint/2010/main" val="248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16</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Tinker</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How do we generate some data inside our customers table?</a:t>
            </a:r>
          </a:p>
          <a:p>
            <a:pPr marL="227013" indent="-227013">
              <a:buFont typeface="Calibri" panose="020F0502020204030204" pitchFamily="34" charset="0"/>
              <a:buChar char="-"/>
            </a:pPr>
            <a:r>
              <a:rPr lang="en-GB" dirty="0"/>
              <a:t>For that we are going to employ a tool called Tinker</a:t>
            </a:r>
          </a:p>
          <a:p>
            <a:pPr marL="519621" lvl="1" indent="-227013">
              <a:buFont typeface="Calibri" panose="020F0502020204030204" pitchFamily="34" charset="0"/>
              <a:buChar char="-"/>
            </a:pPr>
            <a:r>
              <a:rPr lang="en-GB" dirty="0">
                <a:latin typeface="Consolas" panose="020B0609020204030204" pitchFamily="49" charset="0"/>
              </a:rPr>
              <a:t>php artisan tinker;</a:t>
            </a:r>
          </a:p>
          <a:p>
            <a:pPr marL="227013" indent="-227013">
              <a:buFont typeface="Calibri" panose="020F0502020204030204" pitchFamily="34" charset="0"/>
              <a:buChar char="-"/>
            </a:pPr>
            <a:r>
              <a:rPr lang="en-GB" dirty="0"/>
              <a:t>Tinker is a shell which basically runs PHP</a:t>
            </a:r>
          </a:p>
          <a:p>
            <a:pPr marL="519621" lvl="1" indent="-227013">
              <a:buFont typeface="Calibri" panose="020F0502020204030204" pitchFamily="34" charset="0"/>
              <a:buChar char="-"/>
            </a:pPr>
            <a:r>
              <a:rPr lang="en-GB" dirty="0">
                <a:latin typeface="Consolas" panose="020B0609020204030204" pitchFamily="49" charset="0"/>
              </a:rPr>
              <a:t>Customer::all();</a:t>
            </a:r>
          </a:p>
        </p:txBody>
      </p:sp>
    </p:spTree>
    <p:extLst>
      <p:ext uri="{BB962C8B-B14F-4D97-AF65-F5344CB8AC3E}">
        <p14:creationId xmlns:p14="http://schemas.microsoft.com/office/powerpoint/2010/main" val="21261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17</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Tinker</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Let us create a new Customer</a:t>
            </a:r>
          </a:p>
          <a:p>
            <a:pPr marL="519621" lvl="1" indent="-227013">
              <a:buFont typeface="Calibri" panose="020F0502020204030204" pitchFamily="34" charset="0"/>
              <a:buChar char="-"/>
            </a:pPr>
            <a:r>
              <a:rPr lang="en-GB" dirty="0">
                <a:latin typeface="Consolas" panose="020B0609020204030204" pitchFamily="49" charset="0"/>
              </a:rPr>
              <a:t>$customer = new Customer();</a:t>
            </a:r>
          </a:p>
          <a:p>
            <a:pPr marL="519621" lvl="1" indent="-227013">
              <a:buFont typeface="Calibri" panose="020F0502020204030204" pitchFamily="34" charset="0"/>
              <a:buChar char="-"/>
            </a:pPr>
            <a:r>
              <a:rPr lang="en-GB" dirty="0">
                <a:latin typeface="Consolas" panose="020B0609020204030204" pitchFamily="49" charset="0"/>
              </a:rPr>
              <a:t>$customer-&gt;name = "Tom";</a:t>
            </a:r>
          </a:p>
          <a:p>
            <a:pPr marL="519621" lvl="1" indent="-227013">
              <a:buFont typeface="Calibri" panose="020F0502020204030204" pitchFamily="34" charset="0"/>
              <a:buChar char="-"/>
            </a:pPr>
            <a:r>
              <a:rPr lang="en-GB" dirty="0">
                <a:latin typeface="Consolas" panose="020B0609020204030204" pitchFamily="49" charset="0"/>
              </a:rPr>
              <a:t>$customer-&gt;save();</a:t>
            </a:r>
          </a:p>
          <a:p>
            <a:pPr marL="227013" indent="-227013">
              <a:buFont typeface="Calibri" panose="020F0502020204030204" pitchFamily="34" charset="0"/>
              <a:buChar char="-"/>
            </a:pPr>
            <a:r>
              <a:rPr lang="en-GB" dirty="0"/>
              <a:t>Now we have a Customer in our database;</a:t>
            </a:r>
          </a:p>
          <a:p>
            <a:pPr marL="519621" lvl="1" indent="-227013">
              <a:buFont typeface="Calibri" panose="020F0502020204030204" pitchFamily="34" charset="0"/>
              <a:buChar char="-"/>
            </a:pPr>
            <a:r>
              <a:rPr lang="en-GB" dirty="0">
                <a:latin typeface="Consolas" panose="020B0609020204030204" pitchFamily="49" charset="0"/>
              </a:rPr>
              <a:t>Customer::all();</a:t>
            </a:r>
          </a:p>
        </p:txBody>
      </p:sp>
    </p:spTree>
    <p:extLst>
      <p:ext uri="{BB962C8B-B14F-4D97-AF65-F5344CB8AC3E}">
        <p14:creationId xmlns:p14="http://schemas.microsoft.com/office/powerpoint/2010/main" val="71212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18</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ORM</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We need to replace the hardcoded data with our data from the database:</a:t>
            </a:r>
          </a:p>
          <a:p>
            <a:pPr marL="519621" lvl="1" indent="-227013">
              <a:buFont typeface="Calibri" panose="020F0502020204030204" pitchFamily="34" charset="0"/>
              <a:buChar char="-"/>
            </a:pPr>
            <a:r>
              <a:rPr lang="en-GB" dirty="0">
                <a:latin typeface="Consolas" panose="020B0609020204030204" pitchFamily="49" charset="0"/>
              </a:rPr>
              <a:t>$customers = Customer::all();</a:t>
            </a:r>
          </a:p>
          <a:p>
            <a:pPr marL="227013" indent="-227013">
              <a:buFont typeface="Calibri" panose="020F0502020204030204" pitchFamily="34" charset="0"/>
              <a:buChar char="-"/>
            </a:pPr>
            <a:r>
              <a:rPr lang="en-GB" dirty="0"/>
              <a:t>to preview what we are getting from the above statement we have a debug tool in Laravel </a:t>
            </a:r>
          </a:p>
          <a:p>
            <a:pPr marL="519621" lvl="1" indent="-227013">
              <a:buFont typeface="Calibri" panose="020F0502020204030204" pitchFamily="34" charset="0"/>
              <a:buChar char="-"/>
            </a:pPr>
            <a:r>
              <a:rPr lang="en-GB" dirty="0">
                <a:latin typeface="Consolas" panose="020B0609020204030204" pitchFamily="49" charset="0"/>
              </a:rPr>
              <a:t>dd($customers);</a:t>
            </a:r>
          </a:p>
          <a:p>
            <a:pPr marL="227013" indent="-227013">
              <a:buFont typeface="Calibri" panose="020F0502020204030204" pitchFamily="34" charset="0"/>
              <a:buChar char="-"/>
            </a:pPr>
            <a:r>
              <a:rPr lang="en-GB" dirty="0"/>
              <a:t>We get the whole row returned.  We will fix this by just targeting the name.</a:t>
            </a:r>
          </a:p>
          <a:p>
            <a:pPr marL="227013" indent="-227013">
              <a:buFont typeface="Calibri" panose="020F0502020204030204" pitchFamily="34" charset="0"/>
              <a:buChar char="-"/>
            </a:pPr>
            <a:r>
              <a:rPr lang="en-GB" dirty="0"/>
              <a:t>We edit our view file as so …</a:t>
            </a:r>
          </a:p>
          <a:p>
            <a:pPr marL="519621" lvl="1" indent="-227013">
              <a:buFont typeface="Calibri" panose="020F0502020204030204" pitchFamily="34" charset="0"/>
              <a:buChar char="-"/>
            </a:pPr>
            <a:r>
              <a:rPr lang="en-GB" dirty="0">
                <a:latin typeface="Consolas" panose="020B0609020204030204" pitchFamily="49" charset="0"/>
              </a:rPr>
              <a:t>{{$customer-&gt;name}}</a:t>
            </a:r>
          </a:p>
        </p:txBody>
      </p:sp>
    </p:spTree>
    <p:extLst>
      <p:ext uri="{BB962C8B-B14F-4D97-AF65-F5344CB8AC3E}">
        <p14:creationId xmlns:p14="http://schemas.microsoft.com/office/powerpoint/2010/main" val="336072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19</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Wrap-up</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We got to know “Migrations” in Laravel, which kind of acts like a version control for database states when developing.</a:t>
            </a:r>
          </a:p>
          <a:p>
            <a:pPr marL="227013" indent="-227013">
              <a:buFont typeface="Calibri" panose="020F0502020204030204" pitchFamily="34" charset="0"/>
              <a:buChar char="-"/>
            </a:pPr>
            <a:r>
              <a:rPr lang="en-GB" dirty="0"/>
              <a:t>“Model” of the MVC paradigm.</a:t>
            </a:r>
          </a:p>
          <a:p>
            <a:pPr marL="227013" indent="-227013">
              <a:buFont typeface="Calibri" panose="020F0502020204030204" pitchFamily="34" charset="0"/>
              <a:buChar char="-"/>
            </a:pPr>
            <a:r>
              <a:rPr lang="en-GB" dirty="0"/>
              <a:t>We got to know another great tool from Laravel to tinker around with data - “Tinker”.</a:t>
            </a:r>
          </a:p>
          <a:p>
            <a:pPr marL="227013" indent="-227013">
              <a:buFont typeface="Calibri" panose="020F0502020204030204" pitchFamily="34" charset="0"/>
              <a:buChar char="-"/>
            </a:pPr>
            <a:r>
              <a:rPr lang="en-GB" dirty="0"/>
              <a:t>Questions.</a:t>
            </a:r>
          </a:p>
          <a:p>
            <a:pPr marL="519621" lvl="1" indent="-227013">
              <a:buFont typeface="Calibri" panose="020F0502020204030204" pitchFamily="34" charset="0"/>
              <a:buChar char="-"/>
            </a:pPr>
            <a:endParaRPr lang="en-GB" dirty="0">
              <a:latin typeface="Consolas" panose="020B0609020204030204" pitchFamily="49" charset="0"/>
            </a:endParaRPr>
          </a:p>
        </p:txBody>
      </p:sp>
    </p:spTree>
    <p:extLst>
      <p:ext uri="{BB962C8B-B14F-4D97-AF65-F5344CB8AC3E}">
        <p14:creationId xmlns:p14="http://schemas.microsoft.com/office/powerpoint/2010/main" val="58700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2</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Last Session</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lstStyle/>
          <a:p>
            <a:pPr marL="227013" indent="-227013">
              <a:buFont typeface="Calibri" panose="020F0502020204030204" pitchFamily="34" charset="0"/>
              <a:buChar char="-"/>
            </a:pPr>
            <a:r>
              <a:rPr lang="en-GB" dirty="0"/>
              <a:t>Passing data to views</a:t>
            </a:r>
          </a:p>
          <a:p>
            <a:pPr marL="227013" indent="-227013">
              <a:buFont typeface="Calibri" panose="020F0502020204030204" pitchFamily="34" charset="0"/>
              <a:buChar char="-"/>
            </a:pPr>
            <a:r>
              <a:rPr lang="en-GB" dirty="0"/>
              <a:t>Creation of Controller using artisan command</a:t>
            </a:r>
          </a:p>
          <a:p>
            <a:endParaRPr lang="en-US" dirty="0"/>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US" sz="2800" spc="-50" dirty="0">
                <a:solidFill>
                  <a:schemeClr val="tx1">
                    <a:lumMod val="75000"/>
                    <a:lumOff val="25000"/>
                  </a:schemeClr>
                </a:solidFill>
                <a:latin typeface="+mj-lt"/>
                <a:ea typeface="+mj-ea"/>
                <a:cs typeface="+mj-cs"/>
              </a:rPr>
              <a:t>What we covered in the last session</a:t>
            </a:r>
          </a:p>
        </p:txBody>
      </p:sp>
    </p:spTree>
    <p:extLst>
      <p:ext uri="{BB962C8B-B14F-4D97-AF65-F5344CB8AC3E}">
        <p14:creationId xmlns:p14="http://schemas.microsoft.com/office/powerpoint/2010/main" val="3904874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9658" y="0"/>
            <a:ext cx="12173884" cy="6400800"/>
          </a:xfrm>
        </p:spPr>
      </p:pic>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pPr marL="0" indent="0">
              <a:buNone/>
            </a:pPr>
            <a:r>
              <a:rPr lang="en-US" dirty="0"/>
              <a:t>Here is what we learned</a:t>
            </a:r>
          </a:p>
        </p:txBody>
      </p:sp>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56143" y="3975295"/>
            <a:ext cx="6835858" cy="1089350"/>
          </a:xfrm>
        </p:spPr>
        <p:txBody>
          <a:bodyPr/>
          <a:lstStyle/>
          <a:p>
            <a:r>
              <a:rPr lang="en-US" dirty="0"/>
              <a:t>First Lesson Summary</a:t>
            </a:r>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678635" y="0"/>
            <a:ext cx="3998873" cy="5852160"/>
          </a:xfrm>
        </p:spPr>
        <p:txBody>
          <a:bodyPr>
            <a:normAutofit/>
          </a:bodyPr>
          <a:lstStyle/>
          <a:p>
            <a:r>
              <a:rPr lang="en-US" sz="1600" dirty="0"/>
              <a:t>Blade</a:t>
            </a:r>
            <a:br>
              <a:rPr lang="en-US" sz="1600" dirty="0"/>
            </a:br>
            <a:r>
              <a:rPr lang="en-GB" sz="1600" dirty="0">
                <a:solidFill>
                  <a:schemeClr val="accent1">
                    <a:lumMod val="40000"/>
                    <a:lumOff val="60000"/>
                  </a:schemeClr>
                </a:solidFill>
              </a:rPr>
              <a:t>Creating blade template file that decides on the general layout of web pages</a:t>
            </a:r>
            <a:endParaRPr lang="en-US" sz="1600" dirty="0">
              <a:solidFill>
                <a:schemeClr val="accent1">
                  <a:lumMod val="40000"/>
                  <a:lumOff val="60000"/>
                </a:schemeClr>
              </a:solidFill>
            </a:endParaRPr>
          </a:p>
          <a:p>
            <a:r>
              <a:rPr lang="en-US" sz="1600" dirty="0"/>
              <a:t>Database</a:t>
            </a:r>
            <a:br>
              <a:rPr lang="en-US" sz="1600" dirty="0"/>
            </a:br>
            <a:r>
              <a:rPr lang="en-GB" sz="1600" dirty="0">
                <a:solidFill>
                  <a:schemeClr val="accent1">
                    <a:lumMod val="40000"/>
                    <a:lumOff val="60000"/>
                  </a:schemeClr>
                </a:solidFill>
              </a:rPr>
              <a:t>“Migrations” and how to create Migration files.</a:t>
            </a:r>
          </a:p>
          <a:p>
            <a:r>
              <a:rPr lang="en-GB" sz="1600" dirty="0">
                <a:solidFill>
                  <a:schemeClr val="accent1">
                    <a:lumMod val="40000"/>
                    <a:lumOff val="60000"/>
                  </a:schemeClr>
                </a:solidFill>
              </a:rPr>
              <a:t>“Model” as in Model View Controller</a:t>
            </a:r>
          </a:p>
          <a:p>
            <a:r>
              <a:rPr lang="en-GB" sz="1600" dirty="0">
                <a:solidFill>
                  <a:schemeClr val="accent1">
                    <a:lumMod val="40000"/>
                    <a:lumOff val="60000"/>
                  </a:schemeClr>
                </a:solidFill>
              </a:rPr>
              <a:t>“Tinker” a command line tool that can come in handy to a PHP developer.</a:t>
            </a:r>
          </a:p>
          <a:p>
            <a:r>
              <a:rPr lang="en-GB" sz="1600" dirty="0">
                <a:solidFill>
                  <a:schemeClr val="accent1">
                    <a:lumMod val="40000"/>
                    <a:lumOff val="60000"/>
                  </a:schemeClr>
                </a:solidFill>
              </a:rPr>
              <a:t>“dd” a debugging tool that comes with Laravel</a:t>
            </a:r>
            <a:endParaRPr lang="en-US" sz="1600" dirty="0">
              <a:solidFill>
                <a:schemeClr val="accent1">
                  <a:lumMod val="40000"/>
                  <a:lumOff val="60000"/>
                </a:schemeClr>
              </a:solidFill>
            </a:endParaRP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LARAVEL TRAINING</a:t>
            </a: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71683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a:normAutofit/>
          </a:bodyPr>
          <a:lstStyle/>
          <a:p>
            <a:endParaRPr lang="en-US" dirty="0">
              <a:solidFill>
                <a:schemeClr val="accent1">
                  <a:lumMod val="40000"/>
                  <a:lumOff val="60000"/>
                </a:schemeClr>
              </a:solidFill>
            </a:endParaRPr>
          </a:p>
        </p:txBody>
      </p:sp>
      <p:pic>
        <p:nvPicPr>
          <p:cNvPr id="14" name="Picture Placeholder 13" descr="Students group&#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2" name="Footer Placeholder 1">
            <a:extLst>
              <a:ext uri="{FF2B5EF4-FFF2-40B4-BE49-F238E27FC236}">
                <a16:creationId xmlns:a16="http://schemas.microsoft.com/office/drawing/2014/main" id="{05822FC9-970B-D4FE-F808-EB16116E6A8A}"/>
              </a:ext>
            </a:extLst>
          </p:cNvPr>
          <p:cNvSpPr>
            <a:spLocks noGrp="1"/>
          </p:cNvSpPr>
          <p:nvPr>
            <p:ph type="ftr" sz="quarter" idx="11"/>
          </p:nvPr>
        </p:nvSpPr>
        <p:spPr/>
        <p:txBody>
          <a:bodyPr/>
          <a:lstStyle/>
          <a:p>
            <a:r>
              <a:rPr lang="en-US" dirty="0"/>
              <a:t>LARAVEL TRAINING</a:t>
            </a:r>
          </a:p>
        </p:txBody>
      </p:sp>
      <p:sp>
        <p:nvSpPr>
          <p:cNvPr id="5" name="Slide Number Placeholder 4">
            <a:extLst>
              <a:ext uri="{FF2B5EF4-FFF2-40B4-BE49-F238E27FC236}">
                <a16:creationId xmlns:a16="http://schemas.microsoft.com/office/drawing/2014/main" id="{D6B585DF-C0C1-3948-BD1A-260BA985365F}"/>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3</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Today’s learning</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lstStyle/>
          <a:p>
            <a:pPr marL="227013" indent="-227013">
              <a:buFont typeface="Calibri" panose="020F0502020204030204" pitchFamily="34" charset="0"/>
              <a:buChar char="-"/>
            </a:pPr>
            <a:r>
              <a:rPr lang="en-GB" dirty="0"/>
              <a:t>Create a template file using the Blade syntax</a:t>
            </a:r>
          </a:p>
          <a:p>
            <a:pPr marL="227013" indent="-227013">
              <a:buFont typeface="Calibri" panose="020F0502020204030204" pitchFamily="34" charset="0"/>
              <a:buChar char="-"/>
            </a:pPr>
            <a:r>
              <a:rPr lang="en-GB" dirty="0"/>
              <a:t>How to connect to Database</a:t>
            </a:r>
          </a:p>
          <a:p>
            <a:endParaRPr lang="en-US" dirty="0"/>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When we complete today’s session, you will learn to …</a:t>
            </a:r>
          </a:p>
        </p:txBody>
      </p:sp>
    </p:spTree>
    <p:extLst>
      <p:ext uri="{BB962C8B-B14F-4D97-AF65-F5344CB8AC3E}">
        <p14:creationId xmlns:p14="http://schemas.microsoft.com/office/powerpoint/2010/main" val="160268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p:txBody>
          <a:bodyPr/>
          <a:lstStyle/>
          <a:p>
            <a:r>
              <a:rPr lang="en-US" dirty="0"/>
              <a:t>LARAVEL TRAINING</a:t>
            </a:r>
          </a:p>
        </p:txBody>
      </p:sp>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p:txBody>
          <a:bodyPr/>
          <a:lstStyle/>
          <a:p>
            <a:r>
              <a:rPr lang="en-US" dirty="0"/>
              <a:t>Session Topics</a:t>
            </a:r>
            <a:endParaRPr lang="ru-RU" dirty="0"/>
          </a:p>
        </p:txBody>
      </p:sp>
      <p:graphicFrame>
        <p:nvGraphicFramePr>
          <p:cNvPr id="10" name="Content Placeholder 2" descr="Smart Art object">
            <a:extLst>
              <a:ext uri="{FF2B5EF4-FFF2-40B4-BE49-F238E27FC236}">
                <a16:creationId xmlns:a16="http://schemas.microsoft.com/office/drawing/2014/main" id="{00E51AD9-52AC-49A5-BF0E-64F1B769CE85}"/>
              </a:ext>
            </a:extLst>
          </p:cNvPr>
          <p:cNvGraphicFramePr>
            <a:graphicFrameLocks noGrp="1"/>
          </p:cNvGraphicFramePr>
          <p:nvPr>
            <p:ph sz="half" idx="1"/>
            <p:extLst>
              <p:ext uri="{D42A27DB-BD31-4B8C-83A1-F6EECF244321}">
                <p14:modId xmlns:p14="http://schemas.microsoft.com/office/powerpoint/2010/main" val="3384179432"/>
              </p:ext>
            </p:extLst>
          </p:nvPr>
        </p:nvGraphicFramePr>
        <p:xfrm>
          <a:off x="744538" y="1985990"/>
          <a:ext cx="4954587"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Content Placeholder 5" descr="Woman with laptop">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rcRect/>
          <a:stretch/>
        </p:blipFill>
        <p:spPr>
          <a:xfrm>
            <a:off x="6096000" y="1986706"/>
            <a:ext cx="5357813" cy="3746655"/>
          </a:xfrm>
        </p:spPr>
      </p:pic>
    </p:spTree>
    <p:extLst>
      <p:ext uri="{BB962C8B-B14F-4D97-AF65-F5344CB8AC3E}">
        <p14:creationId xmlns:p14="http://schemas.microsoft.com/office/powerpoint/2010/main" val="35984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Objectives</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fontScale="70000" lnSpcReduction="20000"/>
          </a:bodyPr>
          <a:lstStyle/>
          <a:p>
            <a:pPr marL="216000" indent="0">
              <a:spcAft>
                <a:spcPts val="0"/>
              </a:spcAft>
              <a:buFont typeface="Calibri" panose="020F0502020204030204" pitchFamily="34" charset="0"/>
              <a:buNone/>
            </a:pPr>
            <a:r>
              <a:rPr lang="en-US" sz="1800" dirty="0">
                <a:solidFill>
                  <a:schemeClr val="accent1">
                    <a:lumMod val="40000"/>
                    <a:lumOff val="60000"/>
                  </a:schemeClr>
                </a:solidFill>
              </a:rPr>
              <a:t>We will cover these skills:</a:t>
            </a:r>
          </a:p>
          <a:p>
            <a:pPr marL="404813" indent="-215900">
              <a:spcBef>
                <a:spcPts val="600"/>
              </a:spcBef>
              <a:spcAft>
                <a:spcPts val="0"/>
              </a:spcAft>
              <a:buFont typeface="Wingdings" panose="05000000000000000000" pitchFamily="2" charset="2"/>
              <a:buChar char="§"/>
            </a:pPr>
            <a:r>
              <a:rPr lang="en-GB" dirty="0">
                <a:solidFill>
                  <a:srgbClr val="FFFFFF"/>
                </a:solidFill>
              </a:rPr>
              <a:t>Creating blade template file that decides on the general layout of web pages</a:t>
            </a:r>
            <a:endParaRPr lang="en-US" dirty="0">
              <a:solidFill>
                <a:srgbClr val="FFFFFF"/>
              </a:solidFill>
            </a:endParaRPr>
          </a:p>
          <a:p>
            <a:pPr marL="404813" indent="-215900">
              <a:spcBef>
                <a:spcPts val="600"/>
              </a:spcBef>
              <a:spcAft>
                <a:spcPts val="0"/>
              </a:spcAft>
              <a:buFont typeface="Wingdings" panose="05000000000000000000" pitchFamily="2" charset="2"/>
              <a:buChar char="§"/>
            </a:pPr>
            <a:r>
              <a:rPr lang="en-GB" dirty="0">
                <a:solidFill>
                  <a:srgbClr val="FFFFFF"/>
                </a:solidFill>
              </a:rPr>
              <a:t>Get to know the tools provided by Laravel to connect and communicate with Databases.</a:t>
            </a:r>
          </a:p>
          <a:p>
            <a:pPr marL="404813" indent="-215900">
              <a:spcBef>
                <a:spcPts val="600"/>
              </a:spcBef>
              <a:spcAft>
                <a:spcPts val="0"/>
              </a:spcAft>
              <a:buFont typeface="Wingdings" panose="05000000000000000000" pitchFamily="2" charset="2"/>
              <a:buChar char="§"/>
            </a:pPr>
            <a:r>
              <a:rPr lang="en-GB" dirty="0">
                <a:solidFill>
                  <a:srgbClr val="FFFFFF"/>
                </a:solidFill>
              </a:rPr>
              <a:t>“Migrations” and how to create Migration files.</a:t>
            </a:r>
          </a:p>
          <a:p>
            <a:pPr marL="404813" indent="-215900">
              <a:spcBef>
                <a:spcPts val="600"/>
              </a:spcBef>
              <a:spcAft>
                <a:spcPts val="0"/>
              </a:spcAft>
              <a:buFont typeface="Wingdings" panose="05000000000000000000" pitchFamily="2" charset="2"/>
              <a:buChar char="§"/>
            </a:pPr>
            <a:r>
              <a:rPr lang="en-GB" dirty="0">
                <a:solidFill>
                  <a:srgbClr val="FFFFFF"/>
                </a:solidFill>
              </a:rPr>
              <a:t>“Model” as in Model View Controller</a:t>
            </a:r>
          </a:p>
          <a:p>
            <a:pPr marL="404813" indent="-215900">
              <a:spcBef>
                <a:spcPts val="600"/>
              </a:spcBef>
              <a:spcAft>
                <a:spcPts val="0"/>
              </a:spcAft>
              <a:buFont typeface="Wingdings" panose="05000000000000000000" pitchFamily="2" charset="2"/>
              <a:buChar char="§"/>
            </a:pPr>
            <a:r>
              <a:rPr lang="en-GB" dirty="0">
                <a:solidFill>
                  <a:srgbClr val="FFFFFF"/>
                </a:solidFill>
              </a:rPr>
              <a:t>“Tinker” a command line tool that can come in handy to a PHP developer.</a:t>
            </a:r>
          </a:p>
          <a:p>
            <a:pPr marL="404813" indent="-215900">
              <a:spcBef>
                <a:spcPts val="600"/>
              </a:spcBef>
              <a:spcAft>
                <a:spcPts val="0"/>
              </a:spcAft>
              <a:buFont typeface="Wingdings" panose="05000000000000000000" pitchFamily="2" charset="2"/>
              <a:buChar char="§"/>
            </a:pPr>
            <a:r>
              <a:rPr lang="en-GB" dirty="0">
                <a:solidFill>
                  <a:srgbClr val="FFFFFF"/>
                </a:solidFill>
              </a:rPr>
              <a:t>“dd” a debugging tool that comes with Laravel</a:t>
            </a:r>
          </a:p>
          <a:p>
            <a:pPr marL="404813" indent="-215900">
              <a:spcBef>
                <a:spcPts val="600"/>
              </a:spcBef>
              <a:spcAft>
                <a:spcPts val="0"/>
              </a:spcAft>
              <a:buFont typeface="Wingdings" panose="05000000000000000000" pitchFamily="2" charset="2"/>
              <a:buChar char="§"/>
            </a:pPr>
            <a:endParaRPr lang="en-US" dirty="0">
              <a:solidFill>
                <a:srgbClr val="FFFFFF"/>
              </a:solidFill>
            </a:endParaRP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6015" y="10"/>
            <a:ext cx="7534264" cy="6857990"/>
          </a:xfrm>
          <a:prstGeom prst="rect">
            <a:avLst/>
          </a:prstGeom>
        </p:spPr>
      </p:pic>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p:txBody>
          <a:bodyPr/>
          <a:lstStyle/>
          <a:p>
            <a:r>
              <a:rPr lang="en-US" dirty="0"/>
              <a:t>LARAVEL TRAINING</a:t>
            </a:r>
          </a:p>
        </p:txBody>
      </p:sp>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22FA0-BA43-4FB3-B8B8-40528C0A9633}"/>
              </a:ext>
            </a:extLst>
          </p:cNvPr>
          <p:cNvSpPr>
            <a:spLocks noGrp="1"/>
          </p:cNvSpPr>
          <p:nvPr>
            <p:ph type="ftr" sz="quarter" idx="11"/>
          </p:nvPr>
        </p:nvSpPr>
        <p:spPr/>
        <p:txBody>
          <a:bodyPr/>
          <a:lstStyle/>
          <a:p>
            <a:r>
              <a:rPr lang="en-US" dirty="0"/>
              <a:t>LARAVEL TRAINING</a:t>
            </a:r>
          </a:p>
        </p:txBody>
      </p:sp>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6</a:t>
            </a:fld>
            <a:endParaRPr lang="en-US" dirty="0"/>
          </a:p>
        </p:txBody>
      </p:sp>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rotWithShape="1">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t="12" b="12"/>
          <a:stretch/>
        </p:blipFill>
        <p:spPr/>
      </p:pic>
      <p:sp>
        <p:nvSpPr>
          <p:cNvPr id="5" name="Title 4">
            <a:extLst>
              <a:ext uri="{FF2B5EF4-FFF2-40B4-BE49-F238E27FC236}">
                <a16:creationId xmlns:a16="http://schemas.microsoft.com/office/drawing/2014/main" id="{8AD2E63C-40F7-4CF4-BE57-F002221AABF4}"/>
              </a:ext>
            </a:extLst>
          </p:cNvPr>
          <p:cNvSpPr>
            <a:spLocks noGrp="1"/>
          </p:cNvSpPr>
          <p:nvPr>
            <p:ph type="title"/>
          </p:nvPr>
        </p:nvSpPr>
        <p:spPr/>
        <p:txBody>
          <a:bodyPr/>
          <a:lstStyle/>
          <a:p>
            <a:r>
              <a:rPr lang="en-US" dirty="0"/>
              <a:t>Blade Template</a:t>
            </a:r>
            <a:endParaRPr lang="ru-RU" dirty="0"/>
          </a:p>
        </p:txBody>
      </p:sp>
      <p:sp>
        <p:nvSpPr>
          <p:cNvPr id="6" name="Content Placeholder 5">
            <a:extLst>
              <a:ext uri="{FF2B5EF4-FFF2-40B4-BE49-F238E27FC236}">
                <a16:creationId xmlns:a16="http://schemas.microsoft.com/office/drawing/2014/main" id="{F3317B3A-F74B-4C4D-837E-EF535894307C}"/>
              </a:ext>
            </a:extLst>
          </p:cNvPr>
          <p:cNvSpPr>
            <a:spLocks noGrp="1"/>
          </p:cNvSpPr>
          <p:nvPr>
            <p:ph sz="half" idx="1"/>
          </p:nvPr>
        </p:nvSpPr>
        <p:spPr/>
        <p:txBody>
          <a:bodyPr numCol="1" spcCol="540000">
            <a:normAutofit/>
          </a:bodyPr>
          <a:lstStyle/>
          <a:p>
            <a:pPr marL="171450" indent="-171450">
              <a:lnSpc>
                <a:spcPct val="90000"/>
              </a:lnSpc>
              <a:spcBef>
                <a:spcPts val="1800"/>
              </a:spcBef>
              <a:spcAft>
                <a:spcPts val="0"/>
              </a:spcAft>
              <a:buFont typeface="Wingdings" panose="05000000000000000000" pitchFamily="2" charset="2"/>
              <a:buChar char="§"/>
            </a:pPr>
            <a:r>
              <a:rPr lang="en-GB" sz="1600" dirty="0"/>
              <a:t>Blade is the rendering engine that Laravel uses to parse HTML. </a:t>
            </a:r>
          </a:p>
          <a:p>
            <a:pPr marL="171450" indent="-171450">
              <a:lnSpc>
                <a:spcPct val="90000"/>
              </a:lnSpc>
              <a:spcBef>
                <a:spcPts val="1800"/>
              </a:spcBef>
              <a:spcAft>
                <a:spcPts val="0"/>
              </a:spcAft>
              <a:buFont typeface="Wingdings" panose="05000000000000000000" pitchFamily="2" charset="2"/>
              <a:buChar char="§"/>
            </a:pPr>
            <a:r>
              <a:rPr lang="en-GB" sz="1600" dirty="0"/>
              <a:t>“layout” file</a:t>
            </a:r>
          </a:p>
          <a:p>
            <a:pPr marL="171450" indent="-171450">
              <a:lnSpc>
                <a:spcPct val="90000"/>
              </a:lnSpc>
              <a:spcBef>
                <a:spcPts val="1800"/>
              </a:spcBef>
              <a:spcAft>
                <a:spcPts val="0"/>
              </a:spcAft>
              <a:buFont typeface="Wingdings" panose="05000000000000000000" pitchFamily="2" charset="2"/>
              <a:buChar char="§"/>
            </a:pPr>
            <a:r>
              <a:rPr lang="en-GB" sz="1600" dirty="0"/>
              <a:t>Basic Navigation for our Web Pages</a:t>
            </a:r>
          </a:p>
          <a:p>
            <a:pPr marL="171450" indent="-171450">
              <a:lnSpc>
                <a:spcPct val="90000"/>
              </a:lnSpc>
              <a:spcBef>
                <a:spcPts val="1800"/>
              </a:spcBef>
              <a:spcAft>
                <a:spcPts val="0"/>
              </a:spcAft>
              <a:buFont typeface="Wingdings" panose="05000000000000000000" pitchFamily="2" charset="2"/>
              <a:buChar char="§"/>
            </a:pPr>
            <a:r>
              <a:rPr lang="en-GB" sz="1600" dirty="0"/>
              <a:t>Apply styling using bootstrap from CDN</a:t>
            </a:r>
          </a:p>
        </p:txBody>
      </p:sp>
    </p:spTree>
    <p:extLst>
      <p:ext uri="{BB962C8B-B14F-4D97-AF65-F5344CB8AC3E}">
        <p14:creationId xmlns:p14="http://schemas.microsoft.com/office/powerpoint/2010/main" val="300756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22FA0-BA43-4FB3-B8B8-40528C0A9633}"/>
              </a:ext>
            </a:extLst>
          </p:cNvPr>
          <p:cNvSpPr>
            <a:spLocks noGrp="1"/>
          </p:cNvSpPr>
          <p:nvPr>
            <p:ph type="ftr" sz="quarter" idx="11"/>
          </p:nvPr>
        </p:nvSpPr>
        <p:spPr/>
        <p:txBody>
          <a:bodyPr/>
          <a:lstStyle/>
          <a:p>
            <a:r>
              <a:rPr lang="en-US" dirty="0"/>
              <a:t>LARAVEL TRAINING</a:t>
            </a:r>
          </a:p>
        </p:txBody>
      </p:sp>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7</a:t>
            </a:fld>
            <a:endParaRPr lang="en-US" dirty="0"/>
          </a:p>
        </p:txBody>
      </p:sp>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rotWithShape="1">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t="12" b="12"/>
          <a:stretch/>
        </p:blipFill>
        <p:spPr/>
      </p:pic>
      <p:sp>
        <p:nvSpPr>
          <p:cNvPr id="5" name="Title 4">
            <a:extLst>
              <a:ext uri="{FF2B5EF4-FFF2-40B4-BE49-F238E27FC236}">
                <a16:creationId xmlns:a16="http://schemas.microsoft.com/office/drawing/2014/main" id="{8AD2E63C-40F7-4CF4-BE57-F002221AABF4}"/>
              </a:ext>
            </a:extLst>
          </p:cNvPr>
          <p:cNvSpPr>
            <a:spLocks noGrp="1"/>
          </p:cNvSpPr>
          <p:nvPr>
            <p:ph type="title"/>
          </p:nvPr>
        </p:nvSpPr>
        <p:spPr/>
        <p:txBody>
          <a:bodyPr/>
          <a:lstStyle/>
          <a:p>
            <a:r>
              <a:rPr lang="en-US" dirty="0"/>
              <a:t>Blade Template</a:t>
            </a:r>
            <a:endParaRPr lang="ru-RU" dirty="0"/>
          </a:p>
        </p:txBody>
      </p:sp>
      <p:sp>
        <p:nvSpPr>
          <p:cNvPr id="6" name="Content Placeholder 5">
            <a:extLst>
              <a:ext uri="{FF2B5EF4-FFF2-40B4-BE49-F238E27FC236}">
                <a16:creationId xmlns:a16="http://schemas.microsoft.com/office/drawing/2014/main" id="{F3317B3A-F74B-4C4D-837E-EF535894307C}"/>
              </a:ext>
            </a:extLst>
          </p:cNvPr>
          <p:cNvSpPr>
            <a:spLocks noGrp="1"/>
          </p:cNvSpPr>
          <p:nvPr>
            <p:ph sz="half" idx="1"/>
          </p:nvPr>
        </p:nvSpPr>
        <p:spPr>
          <a:xfrm>
            <a:off x="744355" y="2361400"/>
            <a:ext cx="4954159" cy="2376064"/>
          </a:xfrm>
        </p:spPr>
        <p:txBody>
          <a:bodyPr numCol="1" spcCol="540000">
            <a:normAutofit/>
          </a:bodyPr>
          <a:lstStyle/>
          <a:p>
            <a:pPr marL="171450" indent="-171450">
              <a:lnSpc>
                <a:spcPct val="90000"/>
              </a:lnSpc>
              <a:spcBef>
                <a:spcPts val="1800"/>
              </a:spcBef>
              <a:spcAft>
                <a:spcPts val="0"/>
              </a:spcAft>
              <a:buFont typeface="Wingdings" panose="05000000000000000000" pitchFamily="2" charset="2"/>
              <a:buChar char="§"/>
            </a:pPr>
            <a:r>
              <a:rPr lang="en-GB" sz="1600" dirty="0"/>
              <a:t>@yield(‘title’) is used to display the value of the title</a:t>
            </a:r>
          </a:p>
          <a:p>
            <a:pPr marL="171450" indent="-171450">
              <a:lnSpc>
                <a:spcPct val="90000"/>
              </a:lnSpc>
              <a:spcBef>
                <a:spcPts val="1800"/>
              </a:spcBef>
              <a:spcAft>
                <a:spcPts val="0"/>
              </a:spcAft>
              <a:buFont typeface="Wingdings" panose="05000000000000000000" pitchFamily="2" charset="2"/>
              <a:buChar char="§"/>
            </a:pPr>
            <a:r>
              <a:rPr lang="en-GB" sz="1600" dirty="0"/>
              <a:t>@section(‘sidebar’) is used to define a section named sidebar</a:t>
            </a:r>
          </a:p>
          <a:p>
            <a:pPr marL="171450" indent="-171450">
              <a:lnSpc>
                <a:spcPct val="90000"/>
              </a:lnSpc>
              <a:spcBef>
                <a:spcPts val="1800"/>
              </a:spcBef>
              <a:spcAft>
                <a:spcPts val="0"/>
              </a:spcAft>
              <a:buFont typeface="Wingdings" panose="05000000000000000000" pitchFamily="2" charset="2"/>
              <a:buChar char="§"/>
            </a:pPr>
            <a:r>
              <a:rPr lang="en-GB" sz="1600" dirty="0"/>
              <a:t>@show is used to display the contents of a section</a:t>
            </a:r>
          </a:p>
          <a:p>
            <a:pPr marL="171450" indent="-171450">
              <a:lnSpc>
                <a:spcPct val="90000"/>
              </a:lnSpc>
              <a:spcBef>
                <a:spcPts val="1800"/>
              </a:spcBef>
              <a:spcAft>
                <a:spcPts val="0"/>
              </a:spcAft>
              <a:buFont typeface="Wingdings" panose="05000000000000000000" pitchFamily="2" charset="2"/>
              <a:buChar char="§"/>
            </a:pPr>
            <a:r>
              <a:rPr lang="en-GB" sz="1600" dirty="0"/>
              <a:t>@yield(‘content’) is used to display the contents of content</a:t>
            </a:r>
            <a:r>
              <a:rPr lang="en-US" sz="1600" dirty="0"/>
              <a:t>.</a:t>
            </a:r>
          </a:p>
          <a:p>
            <a:pPr marL="171450" indent="-171450">
              <a:lnSpc>
                <a:spcPct val="90000"/>
              </a:lnSpc>
              <a:spcBef>
                <a:spcPts val="1800"/>
              </a:spcBef>
              <a:spcAft>
                <a:spcPts val="0"/>
              </a:spcAft>
              <a:buFont typeface="Wingdings" panose="05000000000000000000" pitchFamily="2" charset="2"/>
              <a:buChar char="§"/>
            </a:pPr>
            <a:endParaRPr lang="en-US" sz="1600" dirty="0"/>
          </a:p>
        </p:txBody>
      </p:sp>
      <p:pic>
        <p:nvPicPr>
          <p:cNvPr id="7" name="Content Placeholder 6" descr="Text&#10;&#10;Description automatically generated">
            <a:extLst>
              <a:ext uri="{FF2B5EF4-FFF2-40B4-BE49-F238E27FC236}">
                <a16:creationId xmlns:a16="http://schemas.microsoft.com/office/drawing/2014/main" id="{7798F3A0-459A-7F1D-696D-D57AF324C52D}"/>
              </a:ext>
            </a:extLst>
          </p:cNvPr>
          <p:cNvPicPr>
            <a:picLocks noGrp="1" noChangeAspect="1"/>
          </p:cNvPicPr>
          <p:nvPr>
            <p:ph sz="half" idx="2"/>
          </p:nvPr>
        </p:nvPicPr>
        <p:blipFill>
          <a:blip r:embed="rId4"/>
          <a:stretch>
            <a:fillRect/>
          </a:stretch>
        </p:blipFill>
        <p:spPr>
          <a:xfrm>
            <a:off x="6499225" y="2097399"/>
            <a:ext cx="4954588" cy="3179140"/>
          </a:xfrm>
        </p:spPr>
      </p:pic>
    </p:spTree>
    <p:extLst>
      <p:ext uri="{BB962C8B-B14F-4D97-AF65-F5344CB8AC3E}">
        <p14:creationId xmlns:p14="http://schemas.microsoft.com/office/powerpoint/2010/main" val="236376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22FA0-BA43-4FB3-B8B8-40528C0A9633}"/>
              </a:ext>
            </a:extLst>
          </p:cNvPr>
          <p:cNvSpPr>
            <a:spLocks noGrp="1"/>
          </p:cNvSpPr>
          <p:nvPr>
            <p:ph type="ftr" sz="quarter" idx="11"/>
          </p:nvPr>
        </p:nvSpPr>
        <p:spPr/>
        <p:txBody>
          <a:bodyPr/>
          <a:lstStyle/>
          <a:p>
            <a:r>
              <a:rPr lang="en-US" dirty="0"/>
              <a:t>LARAVEL TRAINING</a:t>
            </a:r>
          </a:p>
        </p:txBody>
      </p:sp>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8</a:t>
            </a:fld>
            <a:endParaRPr lang="en-US" dirty="0"/>
          </a:p>
        </p:txBody>
      </p:sp>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rotWithShape="1">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t="12" b="12"/>
          <a:stretch/>
        </p:blipFill>
        <p:spPr/>
      </p:pic>
      <p:sp>
        <p:nvSpPr>
          <p:cNvPr id="5" name="Title 4">
            <a:extLst>
              <a:ext uri="{FF2B5EF4-FFF2-40B4-BE49-F238E27FC236}">
                <a16:creationId xmlns:a16="http://schemas.microsoft.com/office/drawing/2014/main" id="{8AD2E63C-40F7-4CF4-BE57-F002221AABF4}"/>
              </a:ext>
            </a:extLst>
          </p:cNvPr>
          <p:cNvSpPr>
            <a:spLocks noGrp="1"/>
          </p:cNvSpPr>
          <p:nvPr>
            <p:ph type="title"/>
          </p:nvPr>
        </p:nvSpPr>
        <p:spPr/>
        <p:txBody>
          <a:bodyPr/>
          <a:lstStyle/>
          <a:p>
            <a:r>
              <a:rPr lang="en-US" dirty="0"/>
              <a:t>Blade Template</a:t>
            </a:r>
            <a:endParaRPr lang="ru-RU" dirty="0"/>
          </a:p>
        </p:txBody>
      </p:sp>
      <p:sp>
        <p:nvSpPr>
          <p:cNvPr id="6" name="Content Placeholder 5">
            <a:extLst>
              <a:ext uri="{FF2B5EF4-FFF2-40B4-BE49-F238E27FC236}">
                <a16:creationId xmlns:a16="http://schemas.microsoft.com/office/drawing/2014/main" id="{F3317B3A-F74B-4C4D-837E-EF535894307C}"/>
              </a:ext>
            </a:extLst>
          </p:cNvPr>
          <p:cNvSpPr>
            <a:spLocks noGrp="1"/>
          </p:cNvSpPr>
          <p:nvPr>
            <p:ph sz="half" idx="1"/>
          </p:nvPr>
        </p:nvSpPr>
        <p:spPr>
          <a:xfrm>
            <a:off x="744355" y="2361400"/>
            <a:ext cx="4954159" cy="2376064"/>
          </a:xfrm>
        </p:spPr>
        <p:txBody>
          <a:bodyPr numCol="1" spcCol="540000">
            <a:normAutofit/>
          </a:bodyPr>
          <a:lstStyle/>
          <a:p>
            <a:pPr marL="171450" indent="-171450">
              <a:lnSpc>
                <a:spcPct val="90000"/>
              </a:lnSpc>
              <a:spcBef>
                <a:spcPts val="1800"/>
              </a:spcBef>
              <a:spcAft>
                <a:spcPts val="0"/>
              </a:spcAft>
              <a:buFont typeface="Wingdings" panose="05000000000000000000" pitchFamily="2" charset="2"/>
              <a:buChar char="§"/>
            </a:pPr>
            <a:r>
              <a:rPr lang="en-GB" sz="1600" dirty="0"/>
              <a:t>@extends(‘layouts.master’) extends the master layout</a:t>
            </a:r>
          </a:p>
          <a:p>
            <a:pPr marL="171450" indent="-171450">
              <a:lnSpc>
                <a:spcPct val="90000"/>
              </a:lnSpc>
              <a:spcBef>
                <a:spcPts val="1800"/>
              </a:spcBef>
              <a:spcAft>
                <a:spcPts val="0"/>
              </a:spcAft>
              <a:buFont typeface="Wingdings" panose="05000000000000000000" pitchFamily="2" charset="2"/>
              <a:buChar char="§"/>
            </a:pPr>
            <a:r>
              <a:rPr lang="en-GB" sz="1600" dirty="0"/>
              <a:t>@section(‘title’, ‘Page Title’) sets the value of the title section.</a:t>
            </a:r>
          </a:p>
          <a:p>
            <a:pPr marL="171450" indent="-171450">
              <a:lnSpc>
                <a:spcPct val="90000"/>
              </a:lnSpc>
              <a:spcBef>
                <a:spcPts val="1800"/>
              </a:spcBef>
              <a:spcAft>
                <a:spcPts val="0"/>
              </a:spcAft>
              <a:buFont typeface="Wingdings" panose="05000000000000000000" pitchFamily="2" charset="2"/>
              <a:buChar char="§"/>
            </a:pPr>
            <a:r>
              <a:rPr lang="en-GB" sz="1600" dirty="0"/>
              <a:t>@section(‘content’) defines the content section</a:t>
            </a:r>
          </a:p>
          <a:p>
            <a:pPr marL="171450" indent="-171450">
              <a:lnSpc>
                <a:spcPct val="90000"/>
              </a:lnSpc>
              <a:spcBef>
                <a:spcPts val="1800"/>
              </a:spcBef>
              <a:spcAft>
                <a:spcPts val="0"/>
              </a:spcAft>
              <a:buFont typeface="Wingdings" panose="05000000000000000000" pitchFamily="2" charset="2"/>
              <a:buChar char="§"/>
            </a:pPr>
            <a:r>
              <a:rPr lang="en-GB" sz="1600" dirty="0"/>
              <a:t>@endsection ends the content section</a:t>
            </a:r>
          </a:p>
          <a:p>
            <a:pPr marL="0" indent="0">
              <a:lnSpc>
                <a:spcPct val="90000"/>
              </a:lnSpc>
              <a:spcBef>
                <a:spcPts val="1800"/>
              </a:spcBef>
              <a:spcAft>
                <a:spcPts val="0"/>
              </a:spcAft>
              <a:buNone/>
            </a:pPr>
            <a:endParaRPr lang="en-GB" sz="1600" dirty="0"/>
          </a:p>
        </p:txBody>
      </p:sp>
      <p:pic>
        <p:nvPicPr>
          <p:cNvPr id="7" name="Content Placeholder 6">
            <a:extLst>
              <a:ext uri="{FF2B5EF4-FFF2-40B4-BE49-F238E27FC236}">
                <a16:creationId xmlns:a16="http://schemas.microsoft.com/office/drawing/2014/main" id="{7798F3A0-459A-7F1D-696D-D57AF324C52D}"/>
              </a:ext>
            </a:extLst>
          </p:cNvPr>
          <p:cNvPicPr>
            <a:picLocks noGrp="1" noChangeAspect="1"/>
          </p:cNvPicPr>
          <p:nvPr>
            <p:ph sz="half" idx="2"/>
          </p:nvPr>
        </p:nvPicPr>
        <p:blipFill>
          <a:blip r:embed="rId4"/>
          <a:srcRect/>
          <a:stretch/>
        </p:blipFill>
        <p:spPr>
          <a:xfrm>
            <a:off x="6530347" y="2097399"/>
            <a:ext cx="4892343" cy="3179140"/>
          </a:xfrm>
        </p:spPr>
      </p:pic>
    </p:spTree>
    <p:extLst>
      <p:ext uri="{BB962C8B-B14F-4D97-AF65-F5344CB8AC3E}">
        <p14:creationId xmlns:p14="http://schemas.microsoft.com/office/powerpoint/2010/main" val="212685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9</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Databases</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2395330"/>
            <a:ext cx="10804153" cy="3165622"/>
          </a:xfrm>
        </p:spPr>
        <p:txBody>
          <a:bodyPr/>
          <a:lstStyle/>
          <a:p>
            <a:pPr marL="227013" indent="-227013">
              <a:buFont typeface="Calibri" panose="020F0502020204030204" pitchFamily="34" charset="0"/>
              <a:buChar char="-"/>
            </a:pPr>
            <a:r>
              <a:rPr lang="en-GB" dirty="0"/>
              <a:t>Data persistency. </a:t>
            </a:r>
          </a:p>
          <a:p>
            <a:pPr marL="519621" lvl="1" indent="-227013">
              <a:buFont typeface="Calibri" panose="020F0502020204030204" pitchFamily="34" charset="0"/>
              <a:buChar char="-"/>
            </a:pPr>
            <a:r>
              <a:rPr lang="en-GB" dirty="0"/>
              <a:t>Here is where a Database is important.</a:t>
            </a:r>
          </a:p>
          <a:p>
            <a:pPr marL="519621" lvl="1" indent="-227013">
              <a:buFont typeface="Calibri" panose="020F0502020204030204" pitchFamily="34" charset="0"/>
              <a:buChar char="-"/>
            </a:pPr>
            <a:r>
              <a:rPr lang="en-GB" dirty="0"/>
              <a:t>Laravel can connect with a number of databases.</a:t>
            </a:r>
          </a:p>
          <a:p>
            <a:pPr marL="702501" lvl="2" indent="-227013">
              <a:buFont typeface="Calibri" panose="020F0502020204030204" pitchFamily="34" charset="0"/>
              <a:buChar char="-"/>
            </a:pPr>
            <a:r>
              <a:rPr lang="en-GB" dirty="0"/>
              <a:t>MySQL, PostgreSQL and SQL Server.</a:t>
            </a:r>
          </a:p>
        </p:txBody>
      </p:sp>
      <p:sp>
        <p:nvSpPr>
          <p:cNvPr id="30" name="TextBox 29">
            <a:extLst>
              <a:ext uri="{FF2B5EF4-FFF2-40B4-BE49-F238E27FC236}">
                <a16:creationId xmlns:a16="http://schemas.microsoft.com/office/drawing/2014/main" id="{3A5ECE16-D2FF-3B22-230D-A5755EED79D2}"/>
              </a:ext>
            </a:extLst>
          </p:cNvPr>
          <p:cNvSpPr txBox="1"/>
          <p:nvPr/>
        </p:nvSpPr>
        <p:spPr>
          <a:xfrm>
            <a:off x="765312" y="1659834"/>
            <a:ext cx="10783195"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After this part of the session, you will learn …</a:t>
            </a:r>
          </a:p>
        </p:txBody>
      </p:sp>
    </p:spTree>
    <p:extLst>
      <p:ext uri="{BB962C8B-B14F-4D97-AF65-F5344CB8AC3E}">
        <p14:creationId xmlns:p14="http://schemas.microsoft.com/office/powerpoint/2010/main" val="1751899089"/>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65060F-1094-41F3-95E3-03DA10677CAD}">
  <ds:schemaRefs>
    <ds:schemaRef ds:uri="http://schemas.microsoft.com/sharepoint/v3/contenttype/forms"/>
  </ds:schemaRefs>
</ds:datastoreItem>
</file>

<file path=customXml/itemProps3.xml><?xml version="1.0" encoding="utf-8"?>
<ds:datastoreItem xmlns:ds="http://schemas.openxmlformats.org/officeDocument/2006/customXml" ds:itemID="{318F16D9-EB65-4F11-9CD9-58377B437CF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500</TotalTime>
  <Words>981</Words>
  <Application>Microsoft Office PowerPoint</Application>
  <PresentationFormat>Widescreen</PresentationFormat>
  <Paragraphs>158</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Consolas</vt:lpstr>
      <vt:lpstr>Wingdings</vt:lpstr>
      <vt:lpstr>RetrospectVTI</vt:lpstr>
      <vt:lpstr>Laravel</vt:lpstr>
      <vt:lpstr>Last Session</vt:lpstr>
      <vt:lpstr>Today’s learning</vt:lpstr>
      <vt:lpstr>Session Topics</vt:lpstr>
      <vt:lpstr>Objectives</vt:lpstr>
      <vt:lpstr>Blade Template</vt:lpstr>
      <vt:lpstr>Blade Template</vt:lpstr>
      <vt:lpstr>Blade Template</vt:lpstr>
      <vt:lpstr>Databases</vt:lpstr>
      <vt:lpstr>Configuration Files</vt:lpstr>
      <vt:lpstr>The database configuration file</vt:lpstr>
      <vt:lpstr>Migrations</vt:lpstr>
      <vt:lpstr>Migrations</vt:lpstr>
      <vt:lpstr>Migrations</vt:lpstr>
      <vt:lpstr>Migrations</vt:lpstr>
      <vt:lpstr>Tinker</vt:lpstr>
      <vt:lpstr>Tinker</vt:lpstr>
      <vt:lpstr>ORM</vt:lpstr>
      <vt:lpstr>Wrap-up</vt:lpstr>
      <vt:lpstr>First Lesson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Edward Edwards</dc:creator>
  <cp:lastModifiedBy>Edward Edwards</cp:lastModifiedBy>
  <cp:revision>24</cp:revision>
  <dcterms:created xsi:type="dcterms:W3CDTF">2022-06-09T00:16:26Z</dcterms:created>
  <dcterms:modified xsi:type="dcterms:W3CDTF">2022-06-28T11:11:20Z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