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23"/>
  </p:notesMasterIdLst>
  <p:handoutMasterIdLst>
    <p:handoutMasterId r:id="rId24"/>
  </p:handoutMasterIdLst>
  <p:sldIdLst>
    <p:sldId id="256" r:id="rId5"/>
    <p:sldId id="309" r:id="rId6"/>
    <p:sldId id="310" r:id="rId7"/>
    <p:sldId id="298" r:id="rId8"/>
    <p:sldId id="299" r:id="rId9"/>
    <p:sldId id="324" r:id="rId10"/>
    <p:sldId id="327" r:id="rId11"/>
    <p:sldId id="328" r:id="rId12"/>
    <p:sldId id="315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25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50564F-E098-4FAB-A1D5-61B885E684A6}">
          <p14:sldIdLst>
            <p14:sldId id="256"/>
            <p14:sldId id="309"/>
            <p14:sldId id="310"/>
            <p14:sldId id="298"/>
            <p14:sldId id="299"/>
            <p14:sldId id="324"/>
            <p14:sldId id="327"/>
            <p14:sldId id="328"/>
            <p14:sldId id="315"/>
            <p14:sldId id="330"/>
            <p14:sldId id="331"/>
            <p14:sldId id="332"/>
            <p14:sldId id="333"/>
            <p14:sldId id="334"/>
            <p14:sldId id="335"/>
            <p14:sldId id="336"/>
            <p14:sldId id="325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9" autoAdjust="0"/>
  </p:normalViewPr>
  <p:slideViewPr>
    <p:cSldViewPr snapToGrid="0" showGuides="1">
      <p:cViewPr varScale="1">
        <p:scale>
          <a:sx n="88" d="100"/>
          <a:sy n="88" d="100"/>
        </p:scale>
        <p:origin x="37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EE95FC5-CD6B-4A50-9262-DC414E16C3EA}">
      <dgm:prSet/>
      <dgm:spPr/>
      <dgm:t>
        <a:bodyPr/>
        <a:lstStyle/>
        <a:p>
          <a:pPr marL="339725" indent="-339725">
            <a:lnSpc>
              <a:spcPct val="100000"/>
            </a:lnSpc>
          </a:pPr>
          <a:r>
            <a:rPr lang="en-US" dirty="0">
              <a:solidFill>
                <a:schemeClr val="accent1">
                  <a:lumMod val="50000"/>
                </a:schemeClr>
              </a:solidFill>
            </a:rPr>
            <a:t>1.</a:t>
          </a:r>
          <a:r>
            <a:rPr lang="en-US" dirty="0"/>
            <a:t> </a:t>
          </a:r>
          <a:r>
            <a:rPr lang="en-US" dirty="0">
              <a:solidFill>
                <a:schemeClr val="tx1">
                  <a:alpha val="60000"/>
                </a:schemeClr>
              </a:solidFill>
            </a:rPr>
            <a:t>Forms and Validation</a:t>
          </a: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/>
      <dgm:spPr/>
      <dgm:t>
        <a:bodyPr/>
        <a:lstStyle/>
        <a:p>
          <a:endParaRPr lang="en-US"/>
        </a:p>
      </dgm:t>
    </dgm:pt>
    <dgm:pt modelId="{F05611F0-8256-4954-B6CB-ED6B4F2DD397}">
      <dgm:prSet custT="1"/>
      <dgm:spPr/>
      <dgm:t>
        <a:bodyPr/>
        <a:lstStyle/>
        <a:p>
          <a:pPr marL="339725" indent="-320040">
            <a:lnSpc>
              <a:spcPct val="100000"/>
            </a:lnSpc>
            <a:spcAft>
              <a:spcPts val="1000"/>
            </a:spcAft>
          </a:pPr>
          <a:r>
            <a:rPr lang="en-US" sz="2500" kern="1200" dirty="0">
              <a:solidFill>
                <a:schemeClr val="accent1">
                  <a:lumMod val="50000"/>
                </a:schemeClr>
              </a:solidFill>
            </a:rPr>
            <a:t>2.</a:t>
          </a:r>
          <a:r>
            <a:rPr lang="en-US" sz="2500" kern="1200" dirty="0"/>
            <a:t> </a:t>
          </a:r>
          <a:r>
            <a:rPr lang="en-US" sz="2500" kern="1200" dirty="0">
              <a:solidFill>
                <a:srgbClr val="000000">
                  <a:alpha val="60000"/>
                </a:srgbClr>
              </a:solidFill>
              <a:latin typeface="Calibri" panose="020F0502020204030204"/>
              <a:ea typeface="+mn-ea"/>
              <a:cs typeface="+mn-cs"/>
            </a:rPr>
            <a:t>Eloquent Where</a:t>
          </a: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/>
      <dgm:spPr/>
      <dgm:t>
        <a:bodyPr/>
        <a:lstStyle/>
        <a:p>
          <a:endParaRPr lang="en-US"/>
        </a:p>
      </dgm:t>
    </dgm:pt>
    <dgm:pt modelId="{539F0B2D-763D-4639-B4AA-CC4EE0B8029F}" type="pres">
      <dgm:prSet presAssocID="{D0F07F19-1F50-4B42-A7A0-278DF9D25BB1}" presName="root" presStyleCnt="0">
        <dgm:presLayoutVars>
          <dgm:dir/>
          <dgm:resizeHandles val="exact"/>
        </dgm:presLayoutVars>
      </dgm:prSet>
      <dgm:spPr/>
    </dgm:pt>
    <dgm:pt modelId="{7C57C5FD-BC94-4852-B3EC-3A72C51988CA}" type="pres">
      <dgm:prSet presAssocID="{2EE95FC5-CD6B-4A50-9262-DC414E16C3EA}" presName="compNode" presStyleCnt="0"/>
      <dgm:spPr/>
    </dgm:pt>
    <dgm:pt modelId="{8D5BCCB0-FE2C-4B39-92FA-86E015360BFE}" type="pres">
      <dgm:prSet presAssocID="{2EE95FC5-CD6B-4A50-9262-DC414E16C3EA}" presName="bgRect" presStyleLbl="bgShp" presStyleIdx="0" presStyleCnt="2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B970FC54-593D-4FE9-AFCD-C77EE53A4F01}" type="pres">
      <dgm:prSet presAssocID="{2EE95FC5-CD6B-4A50-9262-DC414E16C3EA}" presName="iconRect" presStyleLbl="node1" presStyleIdx="0" presStyleCnt="2"/>
      <dgm:spPr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B0477A4-6C5F-46E6-8910-A51FA1F661B5}" type="pres">
      <dgm:prSet presAssocID="{2EE95FC5-CD6B-4A50-9262-DC414E16C3EA}" presName="spaceRect" presStyleCnt="0"/>
      <dgm:spPr/>
    </dgm:pt>
    <dgm:pt modelId="{1002F504-21FD-4710-AB54-6DD4AE8B1DEB}" type="pres">
      <dgm:prSet presAssocID="{2EE95FC5-CD6B-4A50-9262-DC414E16C3EA}" presName="parTx" presStyleLbl="revTx" presStyleIdx="0" presStyleCnt="2" custLinFactNeighborX="-2848">
        <dgm:presLayoutVars>
          <dgm:chMax val="0"/>
          <dgm:chPref val="0"/>
        </dgm:presLayoutVars>
      </dgm:prSet>
      <dgm:spPr/>
    </dgm:pt>
    <dgm:pt modelId="{C5D2D154-D04C-4060-B371-4FA5C99B7538}" type="pres">
      <dgm:prSet presAssocID="{C99EBBB1-E916-471C-83C9-ABE85B42AC26}" presName="sibTrans" presStyleCnt="0"/>
      <dgm:spPr/>
    </dgm:pt>
    <dgm:pt modelId="{0E0B23C8-D5E1-4B41-BDA7-2CE57755BE6A}" type="pres">
      <dgm:prSet presAssocID="{F05611F0-8256-4954-B6CB-ED6B4F2DD397}" presName="compNode" presStyleCnt="0"/>
      <dgm:spPr/>
    </dgm:pt>
    <dgm:pt modelId="{CD05AFB1-E184-456B-B0D2-9C36C4272D02}" type="pres">
      <dgm:prSet presAssocID="{F05611F0-8256-4954-B6CB-ED6B4F2DD397}" presName="bgRect" presStyleLbl="bgShp" presStyleIdx="1" presStyleCnt="2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74FDC127-8DFD-4460-AE93-0411105DEB60}" type="pres">
      <dgm:prSet presAssocID="{F05611F0-8256-4954-B6CB-ED6B4F2DD397}" presName="iconRect" presStyleLbl="node1" presStyleIdx="1" presStyleCnt="2"/>
      <dgm:spPr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58414D7F-A9B2-47FB-8B18-5EF591AE26CC}" type="pres">
      <dgm:prSet presAssocID="{F05611F0-8256-4954-B6CB-ED6B4F2DD397}" presName="spaceRect" presStyleCnt="0"/>
      <dgm:spPr/>
    </dgm:pt>
    <dgm:pt modelId="{1A91019B-6FF6-4E88-A622-AA77E19BE965}" type="pres">
      <dgm:prSet presAssocID="{F05611F0-8256-4954-B6CB-ED6B4F2DD397}" presName="parTx" presStyleLbl="revTx" presStyleIdx="1" presStyleCnt="2" custLinFactNeighborX="-2848">
        <dgm:presLayoutVars>
          <dgm:chMax val="0"/>
          <dgm:chPref val="0"/>
        </dgm:presLayoutVars>
      </dgm:prSet>
      <dgm:spPr/>
    </dgm:pt>
  </dgm:ptLst>
  <dgm:cxnLst>
    <dgm:cxn modelId="{D28FE450-D56C-43DC-901C-B2275D62B369}" type="presOf" srcId="{2EE95FC5-CD6B-4A50-9262-DC414E16C3EA}" destId="{1002F504-21FD-4710-AB54-6DD4AE8B1DEB}" srcOrd="0" destOrd="0" presId="urn:microsoft.com/office/officeart/2018/2/layout/IconVerticalSolidList"/>
    <dgm:cxn modelId="{FA896689-06F0-4649-9FF7-0D3A04B5B25E}" type="presOf" srcId="{D0F07F19-1F50-4B42-A7A0-278DF9D25BB1}" destId="{539F0B2D-763D-4639-B4AA-CC4EE0B8029F}" srcOrd="0" destOrd="0" presId="urn:microsoft.com/office/officeart/2018/2/layout/IconVerticalSolidLis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3CC82EFE-ECBC-4EF1-9AD1-94F2F4D0F7F0}" type="presOf" srcId="{F05611F0-8256-4954-B6CB-ED6B4F2DD397}" destId="{1A91019B-6FF6-4E88-A622-AA77E19BE965}" srcOrd="0" destOrd="0" presId="urn:microsoft.com/office/officeart/2018/2/layout/IconVerticalSolidList"/>
    <dgm:cxn modelId="{3141AECC-0824-4D33-B56E-0AA0BF76ADC4}" type="presParOf" srcId="{539F0B2D-763D-4639-B4AA-CC4EE0B8029F}" destId="{7C57C5FD-BC94-4852-B3EC-3A72C51988CA}" srcOrd="0" destOrd="0" presId="urn:microsoft.com/office/officeart/2018/2/layout/IconVerticalSolidList"/>
    <dgm:cxn modelId="{91B124C7-32BD-48C5-A045-6B89C6FA61EE}" type="presParOf" srcId="{7C57C5FD-BC94-4852-B3EC-3A72C51988CA}" destId="{8D5BCCB0-FE2C-4B39-92FA-86E015360BFE}" srcOrd="0" destOrd="0" presId="urn:microsoft.com/office/officeart/2018/2/layout/IconVerticalSolidList"/>
    <dgm:cxn modelId="{5C408221-FD1D-4546-A6E6-8330B2208253}" type="presParOf" srcId="{7C57C5FD-BC94-4852-B3EC-3A72C51988CA}" destId="{B970FC54-593D-4FE9-AFCD-C77EE53A4F01}" srcOrd="1" destOrd="0" presId="urn:microsoft.com/office/officeart/2018/2/layout/IconVerticalSolidList"/>
    <dgm:cxn modelId="{935E623E-CFDC-4AF8-B6EA-214446B4F401}" type="presParOf" srcId="{7C57C5FD-BC94-4852-B3EC-3A72C51988CA}" destId="{8B0477A4-6C5F-46E6-8910-A51FA1F661B5}" srcOrd="2" destOrd="0" presId="urn:microsoft.com/office/officeart/2018/2/layout/IconVerticalSolidList"/>
    <dgm:cxn modelId="{1E88C30E-19D9-4E39-B8C1-CD0573176A9E}" type="presParOf" srcId="{7C57C5FD-BC94-4852-B3EC-3A72C51988CA}" destId="{1002F504-21FD-4710-AB54-6DD4AE8B1DEB}" srcOrd="3" destOrd="0" presId="urn:microsoft.com/office/officeart/2018/2/layout/IconVerticalSolidList"/>
    <dgm:cxn modelId="{D98E3B47-5678-4183-ABFE-C52A79C56F19}" type="presParOf" srcId="{539F0B2D-763D-4639-B4AA-CC4EE0B8029F}" destId="{C5D2D154-D04C-4060-B371-4FA5C99B7538}" srcOrd="1" destOrd="0" presId="urn:microsoft.com/office/officeart/2018/2/layout/IconVerticalSolidList"/>
    <dgm:cxn modelId="{1C8B9CA9-55DE-4C4A-B6C3-9BF7170578A8}" type="presParOf" srcId="{539F0B2D-763D-4639-B4AA-CC4EE0B8029F}" destId="{0E0B23C8-D5E1-4B41-BDA7-2CE57755BE6A}" srcOrd="2" destOrd="0" presId="urn:microsoft.com/office/officeart/2018/2/layout/IconVerticalSolidList"/>
    <dgm:cxn modelId="{59E394A4-2CB8-4285-8A2E-C7AD9707C88A}" type="presParOf" srcId="{0E0B23C8-D5E1-4B41-BDA7-2CE57755BE6A}" destId="{CD05AFB1-E184-456B-B0D2-9C36C4272D02}" srcOrd="0" destOrd="0" presId="urn:microsoft.com/office/officeart/2018/2/layout/IconVerticalSolidList"/>
    <dgm:cxn modelId="{017797BA-DA8F-42A6-9B4B-2E3B232A9487}" type="presParOf" srcId="{0E0B23C8-D5E1-4B41-BDA7-2CE57755BE6A}" destId="{74FDC127-8DFD-4460-AE93-0411105DEB60}" srcOrd="1" destOrd="0" presId="urn:microsoft.com/office/officeart/2018/2/layout/IconVerticalSolidList"/>
    <dgm:cxn modelId="{75F07183-B2DD-4414-A5B8-8308084B8E3F}" type="presParOf" srcId="{0E0B23C8-D5E1-4B41-BDA7-2CE57755BE6A}" destId="{58414D7F-A9B2-47FB-8B18-5EF591AE26CC}" srcOrd="2" destOrd="0" presId="urn:microsoft.com/office/officeart/2018/2/layout/IconVerticalSolidList"/>
    <dgm:cxn modelId="{04F8BED2-D78F-4CD5-BBBC-7FC8C9F8F207}" type="presParOf" srcId="{0E0B23C8-D5E1-4B41-BDA7-2CE57755BE6A}" destId="{1A91019B-6FF6-4E88-A622-AA77E19BE9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BCCB0-FE2C-4B39-92FA-86E015360BFE}">
      <dsp:nvSpPr>
        <dsp:cNvPr id="0" name=""/>
        <dsp:cNvSpPr/>
      </dsp:nvSpPr>
      <dsp:spPr>
        <a:xfrm>
          <a:off x="0" y="609064"/>
          <a:ext cx="4954587" cy="1124426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0FC54-593D-4FE9-AFCD-C77EE53A4F01}">
      <dsp:nvSpPr>
        <dsp:cNvPr id="0" name=""/>
        <dsp:cNvSpPr/>
      </dsp:nvSpPr>
      <dsp:spPr>
        <a:xfrm>
          <a:off x="340138" y="862060"/>
          <a:ext cx="618434" cy="618434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2F504-21FD-4710-AB54-6DD4AE8B1DEB}">
      <dsp:nvSpPr>
        <dsp:cNvPr id="0" name=""/>
        <dsp:cNvSpPr/>
      </dsp:nvSpPr>
      <dsp:spPr>
        <a:xfrm>
          <a:off x="1194593" y="609064"/>
          <a:ext cx="3655874" cy="1124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02" tIns="119002" rIns="119002" bIns="119002" numCol="1" spcCol="1270" anchor="ctr" anchorCtr="0">
          <a:noAutofit/>
        </a:bodyPr>
        <a:lstStyle/>
        <a:p>
          <a:pPr marL="339725" lvl="0" indent="-339725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>
                  <a:lumMod val="50000"/>
                </a:schemeClr>
              </a:solidFill>
            </a:rPr>
            <a:t>1.</a:t>
          </a:r>
          <a:r>
            <a:rPr lang="en-US" sz="2500" kern="1200" dirty="0"/>
            <a:t> </a:t>
          </a:r>
          <a:r>
            <a:rPr lang="en-US" sz="2500" kern="1200" dirty="0">
              <a:solidFill>
                <a:schemeClr val="tx1">
                  <a:alpha val="60000"/>
                </a:schemeClr>
              </a:solidFill>
            </a:rPr>
            <a:t>Forms and Validation</a:t>
          </a:r>
        </a:p>
      </dsp:txBody>
      <dsp:txXfrm>
        <a:off x="1194593" y="609064"/>
        <a:ext cx="3655874" cy="1124426"/>
      </dsp:txXfrm>
    </dsp:sp>
    <dsp:sp modelId="{CD05AFB1-E184-456B-B0D2-9C36C4272D02}">
      <dsp:nvSpPr>
        <dsp:cNvPr id="0" name=""/>
        <dsp:cNvSpPr/>
      </dsp:nvSpPr>
      <dsp:spPr>
        <a:xfrm>
          <a:off x="0" y="2014597"/>
          <a:ext cx="4954587" cy="1124426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DC127-8DFD-4460-AE93-0411105DEB60}">
      <dsp:nvSpPr>
        <dsp:cNvPr id="0" name=""/>
        <dsp:cNvSpPr/>
      </dsp:nvSpPr>
      <dsp:spPr>
        <a:xfrm>
          <a:off x="340138" y="2267593"/>
          <a:ext cx="618434" cy="618434"/>
        </a:xfrm>
        <a:prstGeom prst="rect">
          <a:avLst/>
        </a:prstGeom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1019B-6FF6-4E88-A622-AA77E19BE965}">
      <dsp:nvSpPr>
        <dsp:cNvPr id="0" name=""/>
        <dsp:cNvSpPr/>
      </dsp:nvSpPr>
      <dsp:spPr>
        <a:xfrm>
          <a:off x="1194593" y="2014597"/>
          <a:ext cx="3655874" cy="1124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002" tIns="119002" rIns="119002" bIns="119002" numCol="1" spcCol="1270" anchor="ctr" anchorCtr="0">
          <a:noAutofit/>
        </a:bodyPr>
        <a:lstStyle/>
        <a:p>
          <a:pPr marL="339725" lvl="0" indent="-320040" algn="l" defTabSz="1111250">
            <a:lnSpc>
              <a:spcPct val="100000"/>
            </a:lnSpc>
            <a:spcBef>
              <a:spcPct val="0"/>
            </a:spcBef>
            <a:spcAft>
              <a:spcPts val="1000"/>
            </a:spcAft>
            <a:buNone/>
          </a:pPr>
          <a:r>
            <a:rPr lang="en-US" sz="2500" kern="1200" dirty="0">
              <a:solidFill>
                <a:schemeClr val="accent1">
                  <a:lumMod val="50000"/>
                </a:schemeClr>
              </a:solidFill>
            </a:rPr>
            <a:t>2.</a:t>
          </a:r>
          <a:r>
            <a:rPr lang="en-US" sz="2500" kern="1200" dirty="0"/>
            <a:t> </a:t>
          </a:r>
          <a:r>
            <a:rPr lang="en-US" sz="2500" kern="1200" dirty="0">
              <a:solidFill>
                <a:srgbClr val="000000">
                  <a:alpha val="60000"/>
                </a:srgbClr>
              </a:solidFill>
              <a:latin typeface="Calibri" panose="020F0502020204030204"/>
              <a:ea typeface="+mn-ea"/>
              <a:cs typeface="+mn-cs"/>
            </a:rPr>
            <a:t>Eloquent Where</a:t>
          </a:r>
        </a:p>
      </dsp:txBody>
      <dsp:txXfrm>
        <a:off x="1194593" y="2014597"/>
        <a:ext cx="3655874" cy="1124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28-Jun-2022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28-Jun-2022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1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2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2B09-F574-4AEB-818F-D8694B9C0311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71AC1A6A-F867-431C-97BF-F7E6B65193FC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4008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anchor="ctr" anchorCtr="0">
            <a:normAutofit/>
          </a:bodyPr>
          <a:lstStyle>
            <a:lvl1pPr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anchor="t" anchorCtr="0">
            <a:noAutofit/>
          </a:bodyPr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Lesson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anchor="ctr" anchorCtr="0">
            <a:norm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846714EB-B550-4AEB-8F81-A19CAC251A63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E6B66A-B7AF-437F-9956-E9B121D659C7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8738-A015-49AA-BF6E-4B9C5EA99659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DD47-C020-4FF0-B8F3-C89AC9F93C1F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0E62-19FD-4F0D-878F-833B5767946F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8676-A4AB-4277-8805-E4B89E6B9D97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062-27AD-40B2-9A66-7A231D278AC6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7F75-3870-40A7-A780-2B73048AC864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9A23-1520-4464-9F11-D3B9883E6AC0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D279-701F-43A4-8693-B85D86710886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E499961-2E0F-4B7A-8B26-282FC5D9661E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LARAVEL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40" r:id="rId3"/>
    <p:sldLayoutId id="2147483741" r:id="rId4"/>
    <p:sldLayoutId id="2147483735" r:id="rId5"/>
    <p:sldLayoutId id="2147483738" r:id="rId6"/>
    <p:sldLayoutId id="2147483730" r:id="rId7"/>
    <p:sldLayoutId id="2147483731" r:id="rId8"/>
    <p:sldLayoutId id="2147483732" r:id="rId9"/>
    <p:sldLayoutId id="2147483736" r:id="rId10"/>
    <p:sldLayoutId id="2147483737" r:id="rId11"/>
    <p:sldLayoutId id="214748373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9.x/validation#available-validation-rule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88952" cy="4914912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Laravel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8BE92-E817-4C9A-B197-64FAE3ED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66359"/>
            <a:ext cx="3073745" cy="1188721"/>
          </a:xfrm>
        </p:spPr>
        <p:txBody>
          <a:bodyPr anchor="ctr">
            <a:normAutofit/>
          </a:bodyPr>
          <a:lstStyle/>
          <a:p>
            <a:r>
              <a:rPr lang="en-US" sz="1500" dirty="0"/>
              <a:t>Trainer: Edward</a:t>
            </a: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FD8A-4240-C78A-0775-9AE03DFA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51192-29AD-CE70-5B37-14D42B9E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F67B3FAF-229F-2F61-3105-0EC75A2AC0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06FA64FE-32B2-A285-6318-DC58C52A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 anchor="ctr">
            <a:normAutofit/>
          </a:bodyPr>
          <a:lstStyle/>
          <a:p>
            <a:r>
              <a:rPr lang="en-US" dirty="0"/>
              <a:t>Expanding on table fields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E6B55B8E-4FA1-8610-4EDD-E254D56E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2395330"/>
            <a:ext cx="10804153" cy="3165622"/>
          </a:xfrm>
        </p:spPr>
        <p:txBody>
          <a:bodyPr>
            <a:normAutofit/>
          </a:bodyPr>
          <a:lstStyle/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During the course of our developing, we will be making changes to our migration. 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To add a new field let us edit our customers migration file.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>
                <a:latin typeface="Consolas" panose="020B0609020204030204" pitchFamily="49" charset="0"/>
              </a:rPr>
              <a:t>$table-&gt;string('email’);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We need to rollback our migration one step back.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>
                <a:latin typeface="Consolas" panose="020B0609020204030204" pitchFamily="49" charset="0"/>
              </a:rPr>
              <a:t>php artisan migrate:rollback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Run migration again to effect the changes to the Customers table.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 err="1">
                <a:latin typeface="Consolas" panose="020B0609020204030204" pitchFamily="49" charset="0"/>
              </a:rPr>
              <a:t>php</a:t>
            </a:r>
            <a:r>
              <a:rPr lang="en-GB" dirty="0">
                <a:latin typeface="Consolas" panose="020B0609020204030204" pitchFamily="49" charset="0"/>
              </a:rPr>
              <a:t> artisan migrate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ECE16-D2FF-3B22-230D-A5755EED79D2}"/>
              </a:ext>
            </a:extLst>
          </p:cNvPr>
          <p:cNvSpPr txBox="1"/>
          <p:nvPr/>
        </p:nvSpPr>
        <p:spPr>
          <a:xfrm>
            <a:off x="765312" y="1659834"/>
            <a:ext cx="107831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Migrations revisited</a:t>
            </a:r>
          </a:p>
        </p:txBody>
      </p:sp>
    </p:spTree>
    <p:extLst>
      <p:ext uri="{BB962C8B-B14F-4D97-AF65-F5344CB8AC3E}">
        <p14:creationId xmlns:p14="http://schemas.microsoft.com/office/powerpoint/2010/main" val="130166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FD8A-4240-C78A-0775-9AE03DFA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51192-29AD-CE70-5B37-14D42B9E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F67B3FAF-229F-2F61-3105-0EC75A2AC0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06FA64FE-32B2-A285-6318-DC58C52A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 anchor="ctr">
            <a:normAutofit/>
          </a:bodyPr>
          <a:lstStyle/>
          <a:p>
            <a:r>
              <a:rPr lang="en-US" dirty="0"/>
              <a:t>Expanding on table fields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E6B55B8E-4FA1-8610-4EDD-E254D56E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2395330"/>
            <a:ext cx="10804153" cy="3165622"/>
          </a:xfrm>
        </p:spPr>
        <p:txBody>
          <a:bodyPr>
            <a:normAutofit/>
          </a:bodyPr>
          <a:lstStyle/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Adding an email field to the validation list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ECE16-D2FF-3B22-230D-A5755EED79D2}"/>
              </a:ext>
            </a:extLst>
          </p:cNvPr>
          <p:cNvSpPr txBox="1"/>
          <p:nvPr/>
        </p:nvSpPr>
        <p:spPr>
          <a:xfrm>
            <a:off x="765312" y="1659834"/>
            <a:ext cx="107831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Control File</a:t>
            </a:r>
          </a:p>
        </p:txBody>
      </p:sp>
    </p:spTree>
    <p:extLst>
      <p:ext uri="{BB962C8B-B14F-4D97-AF65-F5344CB8AC3E}">
        <p14:creationId xmlns:p14="http://schemas.microsoft.com/office/powerpoint/2010/main" val="23185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FD8A-4240-C78A-0775-9AE03DFA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51192-29AD-CE70-5B37-14D42B9E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F67B3FAF-229F-2F61-3105-0EC75A2AC0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06FA64FE-32B2-A285-6318-DC58C52A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 anchor="ctr">
            <a:normAutofit/>
          </a:bodyPr>
          <a:lstStyle/>
          <a:p>
            <a:r>
              <a:rPr lang="en-US" dirty="0"/>
              <a:t>Expanding on table fields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E6B55B8E-4FA1-8610-4EDD-E254D56E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2395330"/>
            <a:ext cx="10804153" cy="3165622"/>
          </a:xfrm>
        </p:spPr>
        <p:txBody>
          <a:bodyPr>
            <a:normAutofit/>
          </a:bodyPr>
          <a:lstStyle/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Add a text box for email to the data entry form. 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Add labels to the name and email fields …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Check all the validations are working.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Make changes to the view to display email.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ECE16-D2FF-3B22-230D-A5755EED79D2}"/>
              </a:ext>
            </a:extLst>
          </p:cNvPr>
          <p:cNvSpPr txBox="1"/>
          <p:nvPr/>
        </p:nvSpPr>
        <p:spPr>
          <a:xfrm>
            <a:off x="765312" y="1659834"/>
            <a:ext cx="107831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View File</a:t>
            </a:r>
          </a:p>
        </p:txBody>
      </p:sp>
    </p:spTree>
    <p:extLst>
      <p:ext uri="{BB962C8B-B14F-4D97-AF65-F5344CB8AC3E}">
        <p14:creationId xmlns:p14="http://schemas.microsoft.com/office/powerpoint/2010/main" val="2919750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FD8A-4240-C78A-0775-9AE03DFA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51192-29AD-CE70-5B37-14D42B9E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F67B3FAF-229F-2F61-3105-0EC75A2AC0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06FA64FE-32B2-A285-6318-DC58C52A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 anchor="ctr">
            <a:normAutofit/>
          </a:bodyPr>
          <a:lstStyle/>
          <a:p>
            <a:r>
              <a:rPr lang="en-US" dirty="0"/>
              <a:t>Expanding on table fields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E6B55B8E-4FA1-8610-4EDD-E254D56E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2395330"/>
            <a:ext cx="10804153" cy="3165622"/>
          </a:xfrm>
        </p:spPr>
        <p:txBody>
          <a:bodyPr>
            <a:normAutofit/>
          </a:bodyPr>
          <a:lstStyle/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Laravel “old” function. 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It is not great user experience if you have retype all your data after a validation fails.</a:t>
            </a:r>
          </a:p>
          <a:p>
            <a:pPr marL="702501" lvl="2" indent="-227013">
              <a:buFont typeface="Calibri" panose="020F0502020204030204" pitchFamily="34" charset="0"/>
              <a:buChar char="-"/>
            </a:pPr>
            <a:r>
              <a:rPr lang="en-GB" dirty="0">
                <a:latin typeface="Consolas" panose="020B0609020204030204" pitchFamily="49" charset="0"/>
              </a:rPr>
              <a:t>&lt;input type="text" name="email" id="" autocomplete="off” value=" {{old('name’)}}”&gt;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Add email validation to the newly added email field.</a:t>
            </a:r>
          </a:p>
          <a:p>
            <a:pPr marL="702501" lvl="2" indent="-227013">
              <a:buFont typeface="Calibri" panose="020F0502020204030204" pitchFamily="34" charset="0"/>
              <a:buChar char="-"/>
            </a:pPr>
            <a:r>
              <a:rPr lang="en-GB" dirty="0">
                <a:latin typeface="Consolas" panose="020B0609020204030204" pitchFamily="49" charset="0"/>
              </a:rPr>
              <a:t>'email' =&gt; 'required|email',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ECE16-D2FF-3B22-230D-A5755EED79D2}"/>
              </a:ext>
            </a:extLst>
          </p:cNvPr>
          <p:cNvSpPr txBox="1"/>
          <p:nvPr/>
        </p:nvSpPr>
        <p:spPr>
          <a:xfrm>
            <a:off x="765312" y="1659834"/>
            <a:ext cx="107831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View File</a:t>
            </a:r>
          </a:p>
        </p:txBody>
      </p:sp>
    </p:spTree>
    <p:extLst>
      <p:ext uri="{BB962C8B-B14F-4D97-AF65-F5344CB8AC3E}">
        <p14:creationId xmlns:p14="http://schemas.microsoft.com/office/powerpoint/2010/main" val="376573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FD8A-4240-C78A-0775-9AE03DFA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51192-29AD-CE70-5B37-14D42B9E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F67B3FAF-229F-2F61-3105-0EC75A2AC0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06FA64FE-32B2-A285-6318-DC58C52A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 anchor="ctr">
            <a:normAutofit/>
          </a:bodyPr>
          <a:lstStyle/>
          <a:p>
            <a:r>
              <a:rPr lang="en-US" dirty="0"/>
              <a:t>Navigation Partial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E6B55B8E-4FA1-8610-4EDD-E254D56E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2395330"/>
            <a:ext cx="10804153" cy="3165622"/>
          </a:xfrm>
        </p:spPr>
        <p:txBody>
          <a:bodyPr/>
          <a:lstStyle/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A refactoring example. 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It would be good to extract “navigation” into it’s own file.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ECE16-D2FF-3B22-230D-A5755EED79D2}"/>
              </a:ext>
            </a:extLst>
          </p:cNvPr>
          <p:cNvSpPr txBox="1"/>
          <p:nvPr/>
        </p:nvSpPr>
        <p:spPr>
          <a:xfrm>
            <a:off x="765312" y="1659834"/>
            <a:ext cx="107831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View File</a:t>
            </a:r>
          </a:p>
        </p:txBody>
      </p:sp>
    </p:spTree>
    <p:extLst>
      <p:ext uri="{BB962C8B-B14F-4D97-AF65-F5344CB8AC3E}">
        <p14:creationId xmlns:p14="http://schemas.microsoft.com/office/powerpoint/2010/main" val="1278432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FD8A-4240-C78A-0775-9AE03DFA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51192-29AD-CE70-5B37-14D42B9E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F67B3FAF-229F-2F61-3105-0EC75A2AC0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06FA64FE-32B2-A285-6318-DC58C52A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 anchor="ctr">
            <a:normAutofit/>
          </a:bodyPr>
          <a:lstStyle/>
          <a:p>
            <a:r>
              <a:rPr lang="en-US" dirty="0"/>
              <a:t>Eloquent ORM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E6B55B8E-4FA1-8610-4EDD-E254D56E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2395330"/>
            <a:ext cx="10804153" cy="3165622"/>
          </a:xfrm>
        </p:spPr>
        <p:txBody>
          <a:bodyPr/>
          <a:lstStyle/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In this part of the session we add a field to store active/inactive status of Customers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In our view we attempt to filter our data on active or inactive Customers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ECE16-D2FF-3B22-230D-A5755EED79D2}"/>
              </a:ext>
            </a:extLst>
          </p:cNvPr>
          <p:cNvSpPr txBox="1"/>
          <p:nvPr/>
        </p:nvSpPr>
        <p:spPr>
          <a:xfrm>
            <a:off x="765312" y="1659834"/>
            <a:ext cx="107831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Eloquent where</a:t>
            </a:r>
          </a:p>
        </p:txBody>
      </p:sp>
    </p:spTree>
    <p:extLst>
      <p:ext uri="{BB962C8B-B14F-4D97-AF65-F5344CB8AC3E}">
        <p14:creationId xmlns:p14="http://schemas.microsoft.com/office/powerpoint/2010/main" val="1495945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FD8A-4240-C78A-0775-9AE03DFA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51192-29AD-CE70-5B37-14D42B9E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F67B3FAF-229F-2F61-3105-0EC75A2AC0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06FA64FE-32B2-A285-6318-DC58C52A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 anchor="ctr">
            <a:normAutofit/>
          </a:bodyPr>
          <a:lstStyle/>
          <a:p>
            <a:r>
              <a:rPr lang="en-US" dirty="0"/>
              <a:t>Compact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E6B55B8E-4FA1-8610-4EDD-E254D56E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2395330"/>
            <a:ext cx="10804153" cy="3165622"/>
          </a:xfrm>
        </p:spPr>
        <p:txBody>
          <a:bodyPr/>
          <a:lstStyle/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The compact() function creates an array from variables and their values.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Note: Any strings that does not match variable names will be skipped.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ECE16-D2FF-3B22-230D-A5755EED79D2}"/>
              </a:ext>
            </a:extLst>
          </p:cNvPr>
          <p:cNvSpPr txBox="1"/>
          <p:nvPr/>
        </p:nvSpPr>
        <p:spPr>
          <a:xfrm>
            <a:off x="765312" y="1659834"/>
            <a:ext cx="107831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“compact” your associative arrays </a:t>
            </a:r>
          </a:p>
        </p:txBody>
      </p:sp>
    </p:spTree>
    <p:extLst>
      <p:ext uri="{BB962C8B-B14F-4D97-AF65-F5344CB8AC3E}">
        <p14:creationId xmlns:p14="http://schemas.microsoft.com/office/powerpoint/2010/main" val="3873855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FD8A-4240-C78A-0775-9AE03DFA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51192-29AD-CE70-5B37-14D42B9E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F67B3FAF-229F-2F61-3105-0EC75A2AC0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43840"/>
            <a:ext cx="12192000" cy="6408000"/>
          </a:xfrm>
        </p:spPr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06FA64FE-32B2-A285-6318-DC58C52A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 anchor="ctr">
            <a:normAutofit/>
          </a:bodyPr>
          <a:lstStyle/>
          <a:p>
            <a:r>
              <a:rPr lang="en-US" dirty="0"/>
              <a:t>Wrap-up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E6B55B8E-4FA1-8610-4EDD-E254D56E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933303"/>
            <a:ext cx="10804153" cy="3627649"/>
          </a:xfrm>
        </p:spPr>
        <p:txBody>
          <a:bodyPr>
            <a:normAutofit/>
          </a:bodyPr>
          <a:lstStyle/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We got to know …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Data-Entry Form</a:t>
            </a:r>
          </a:p>
          <a:p>
            <a:pPr marL="702501" lvl="2" indent="-227013">
              <a:buFont typeface="Calibri" panose="020F0502020204030204" pitchFamily="34" charset="0"/>
              <a:buChar char="-"/>
            </a:pPr>
            <a:r>
              <a:rPr lang="en-GB" dirty="0"/>
              <a:t>Data Validation</a:t>
            </a:r>
          </a:p>
          <a:p>
            <a:pPr marL="702501" lvl="2" indent="-227013">
              <a:buFont typeface="Calibri" panose="020F0502020204030204" pitchFamily="34" charset="0"/>
              <a:buChar char="-"/>
            </a:pPr>
            <a:r>
              <a:rPr lang="en-GB" dirty="0"/>
              <a:t>CSRF – Security </a:t>
            </a:r>
          </a:p>
          <a:p>
            <a:pPr marL="702501" lvl="2" indent="-227013">
              <a:buFont typeface="Calibri" panose="020F0502020204030204" pitchFamily="34" charset="0"/>
              <a:buChar char="-"/>
            </a:pPr>
            <a:r>
              <a:rPr lang="en-GB" dirty="0"/>
              <a:t>“old” function 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Eloquent Where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“compact” function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Questions.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09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8FE7D-043F-42AF-B4AB-DB9AFF93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892956"/>
            <a:ext cx="10113645" cy="74368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6EF91-820B-4DA2-B398-3E168AFF1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808594"/>
            <a:ext cx="10113264" cy="6096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Picture Placeholder 13" descr="Students group&#10;">
            <a:extLst>
              <a:ext uri="{FF2B5EF4-FFF2-40B4-BE49-F238E27FC236}">
                <a16:creationId xmlns:a16="http://schemas.microsoft.com/office/drawing/2014/main" id="{E923BD5B-22B6-4E92-B95F-5F7B646738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2" y="0"/>
            <a:ext cx="12183550" cy="457835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822FC9-970B-D4FE-F808-EB16116E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585DF-C0C1-3948-BD1A-260BA985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9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FD8A-4240-C78A-0775-9AE03DFA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51192-29AD-CE70-5B37-14D42B9E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F67B3FAF-229F-2F61-3105-0EC75A2AC0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06FA64FE-32B2-A285-6318-DC58C52A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 anchor="ctr">
            <a:normAutofit/>
          </a:bodyPr>
          <a:lstStyle/>
          <a:p>
            <a:r>
              <a:rPr lang="en-US" dirty="0"/>
              <a:t>Last Session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E6B55B8E-4FA1-8610-4EDD-E254D56E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2395330"/>
            <a:ext cx="10804153" cy="3165622"/>
          </a:xfrm>
        </p:spPr>
        <p:txBody>
          <a:bodyPr/>
          <a:lstStyle/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Blade Template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Database Connection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Migrations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“Model” as in Model View Controller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“Tinker” a command line tool that can come in handy to a PHP developer.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“dd” a debugging tool that comes with Laravel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ECE16-D2FF-3B22-230D-A5755EED79D2}"/>
              </a:ext>
            </a:extLst>
          </p:cNvPr>
          <p:cNvSpPr txBox="1"/>
          <p:nvPr/>
        </p:nvSpPr>
        <p:spPr>
          <a:xfrm>
            <a:off x="765312" y="1659834"/>
            <a:ext cx="107831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What we covered in the last session</a:t>
            </a:r>
          </a:p>
        </p:txBody>
      </p:sp>
    </p:spTree>
    <p:extLst>
      <p:ext uri="{BB962C8B-B14F-4D97-AF65-F5344CB8AC3E}">
        <p14:creationId xmlns:p14="http://schemas.microsoft.com/office/powerpoint/2010/main" val="390487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FD8A-4240-C78A-0775-9AE03DFA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51192-29AD-CE70-5B37-14D42B9E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F67B3FAF-229F-2F61-3105-0EC75A2AC0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06FA64FE-32B2-A285-6318-DC58C52A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 anchor="ctr">
            <a:normAutofit/>
          </a:bodyPr>
          <a:lstStyle/>
          <a:p>
            <a:r>
              <a:rPr lang="en-US" dirty="0"/>
              <a:t>Today’s learning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E6B55B8E-4FA1-8610-4EDD-E254D56E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2395330"/>
            <a:ext cx="10804153" cy="3165622"/>
          </a:xfrm>
        </p:spPr>
        <p:txBody>
          <a:bodyPr/>
          <a:lstStyle/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Data-Entry Form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Data Validation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CSRF – Security 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“old” function 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Eloquent Where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“compact” function 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endParaRPr lang="en-GB" dirty="0"/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ECE16-D2FF-3B22-230D-A5755EED79D2}"/>
              </a:ext>
            </a:extLst>
          </p:cNvPr>
          <p:cNvSpPr txBox="1"/>
          <p:nvPr/>
        </p:nvSpPr>
        <p:spPr>
          <a:xfrm>
            <a:off x="765312" y="1659834"/>
            <a:ext cx="107831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When we complete today’s session, you will learn to …</a:t>
            </a:r>
          </a:p>
        </p:txBody>
      </p:sp>
    </p:spTree>
    <p:extLst>
      <p:ext uri="{BB962C8B-B14F-4D97-AF65-F5344CB8AC3E}">
        <p14:creationId xmlns:p14="http://schemas.microsoft.com/office/powerpoint/2010/main" val="160268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person using a computer">
            <a:extLst>
              <a:ext uri="{FF2B5EF4-FFF2-40B4-BE49-F238E27FC236}">
                <a16:creationId xmlns:a16="http://schemas.microsoft.com/office/drawing/2014/main" id="{1FE05F69-81FE-41EC-874F-C9DA7048A5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15B35-3E87-AB47-A668-38DD000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B78239-2280-4550-A468-F95E9029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6F458A5-2AF5-4290-8A07-8B68C223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Topics</a:t>
            </a:r>
            <a:endParaRPr lang="ru-RU" dirty="0"/>
          </a:p>
        </p:txBody>
      </p:sp>
      <p:graphicFrame>
        <p:nvGraphicFramePr>
          <p:cNvPr id="10" name="Content Placeholder 2" descr="Smart Art object">
            <a:extLst>
              <a:ext uri="{FF2B5EF4-FFF2-40B4-BE49-F238E27FC236}">
                <a16:creationId xmlns:a16="http://schemas.microsoft.com/office/drawing/2014/main" id="{00E51AD9-52AC-49A5-BF0E-64F1B769CE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22545235"/>
              </p:ext>
            </p:extLst>
          </p:nvPr>
        </p:nvGraphicFramePr>
        <p:xfrm>
          <a:off x="744538" y="1985990"/>
          <a:ext cx="4954587" cy="374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Content Placeholder 5" descr="Woman with laptop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986706"/>
            <a:ext cx="5357813" cy="3746655"/>
          </a:xfrm>
        </p:spPr>
      </p:pic>
    </p:spTree>
    <p:extLst>
      <p:ext uri="{BB962C8B-B14F-4D97-AF65-F5344CB8AC3E}">
        <p14:creationId xmlns:p14="http://schemas.microsoft.com/office/powerpoint/2010/main" val="35984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B22FA0-BA43-4FB3-B8B8-40528C0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LARAVEL TRAINING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9D203D7-52C0-41AB-9238-F69D512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6" name="Picture Placeholder 15" descr="Man shows something on laptop">
            <a:extLst>
              <a:ext uri="{FF2B5EF4-FFF2-40B4-BE49-F238E27FC236}">
                <a16:creationId xmlns:a16="http://schemas.microsoft.com/office/drawing/2014/main" id="{22FB2237-B866-4C19-BF30-A9BFA8E15C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D2E63C-40F7-4CF4-BE57-F002221A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Data-Entry Form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17B3A-F74B-4C4D-837E-EF53589430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 spcCol="540000">
            <a:normAutofit/>
          </a:bodyPr>
          <a:lstStyle/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Laravel’s Tinker was used for populating data.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Forms are the proper interface for user input.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Data-entry forms are an important part of an application.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One of the ways of maintaining data quality is by creating efficient forms which helps in data collection.</a:t>
            </a:r>
          </a:p>
          <a:p>
            <a:pPr marL="171450" indent="-17145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600" dirty="0"/>
              <a:t>A basic form with a textbox and a submit button.</a:t>
            </a:r>
          </a:p>
        </p:txBody>
      </p:sp>
      <p:pic>
        <p:nvPicPr>
          <p:cNvPr id="7" name="Content Placeholder 6" descr="Bubble sheet test paper and pencil">
            <a:extLst>
              <a:ext uri="{FF2B5EF4-FFF2-40B4-BE49-F238E27FC236}">
                <a16:creationId xmlns:a16="http://schemas.microsoft.com/office/drawing/2014/main" id="{CBE4F2EB-CDBF-10B9-C9B9-10163A0F91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499225" y="2079389"/>
            <a:ext cx="4954588" cy="3215159"/>
          </a:xfrm>
        </p:spPr>
      </p:pic>
    </p:spTree>
    <p:extLst>
      <p:ext uri="{BB962C8B-B14F-4D97-AF65-F5344CB8AC3E}">
        <p14:creationId xmlns:p14="http://schemas.microsoft.com/office/powerpoint/2010/main" val="300756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FD8A-4240-C78A-0775-9AE03DFA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51192-29AD-CE70-5B37-14D42B9E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F67B3FAF-229F-2F61-3105-0EC75A2AC0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43840"/>
            <a:ext cx="12192000" cy="6408000"/>
          </a:xfrm>
        </p:spPr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06FA64FE-32B2-A285-6318-DC58C52A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 anchor="ctr">
            <a:normAutofit/>
          </a:bodyPr>
          <a:lstStyle/>
          <a:p>
            <a:r>
              <a:rPr lang="en-US" dirty="0"/>
              <a:t>Data-Entry Form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E6B55B8E-4FA1-8610-4EDD-E254D56E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933303"/>
            <a:ext cx="10804153" cy="3627649"/>
          </a:xfrm>
        </p:spPr>
        <p:txBody>
          <a:bodyPr>
            <a:normAutofit/>
          </a:bodyPr>
          <a:lstStyle/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New Route to process the Form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Create a new post route in the web Routes file.</a:t>
            </a:r>
          </a:p>
          <a:p>
            <a:pPr marL="475488" lvl="2" indent="0">
              <a:buNone/>
            </a:pPr>
            <a:r>
              <a:rPr lang="en-GB" dirty="0">
                <a:latin typeface="Consolas" panose="020B0609020204030204" pitchFamily="49" charset="0"/>
              </a:rPr>
              <a:t>Route::post('customers', ‘[CustomersController::class, ‘store']’);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New store function to process the Form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Store function in the Controller the process the data.</a:t>
            </a:r>
          </a:p>
          <a:p>
            <a:pPr marL="475488" lvl="2" indent="0">
              <a:buNone/>
            </a:pPr>
            <a:r>
              <a:rPr lang="en-GB" dirty="0">
                <a:latin typeface="Consolas" panose="020B0609020204030204" pitchFamily="49" charset="0"/>
              </a:rPr>
              <a:t>public function store(){</a:t>
            </a:r>
          </a:p>
          <a:p>
            <a:pPr marL="475488" lvl="2" indent="0">
              <a:buNone/>
            </a:pPr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endParaRPr lang="en-GB" dirty="0">
              <a:latin typeface="Consolas" panose="020B0609020204030204" pitchFamily="49" charset="0"/>
            </a:endParaRPr>
          </a:p>
          <a:p>
            <a:pPr marL="519621" lvl="1" indent="-227013">
              <a:buFont typeface="Calibri" panose="020F0502020204030204" pitchFamily="34" charset="0"/>
              <a:buChar char="-"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2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FD8A-4240-C78A-0775-9AE03DFA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51192-29AD-CE70-5B37-14D42B9E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F67B3FAF-229F-2F61-3105-0EC75A2AC0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43840"/>
            <a:ext cx="12192000" cy="6408000"/>
          </a:xfrm>
        </p:spPr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06FA64FE-32B2-A285-6318-DC58C52A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 anchor="ctr">
            <a:normAutofit/>
          </a:bodyPr>
          <a:lstStyle/>
          <a:p>
            <a:r>
              <a:rPr lang="en-US" dirty="0"/>
              <a:t>Data-Entry Form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E6B55B8E-4FA1-8610-4EDD-E254D56E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933303"/>
            <a:ext cx="10804153" cy="3627649"/>
          </a:xfrm>
        </p:spPr>
        <p:txBody>
          <a:bodyPr>
            <a:normAutofit/>
          </a:bodyPr>
          <a:lstStyle/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CSRF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Cross Site Request Forgery.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CSRF is Laravel protection from others intercepting our form submission process.</a:t>
            </a:r>
          </a:p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We used the blade directive “crsf” to sort this.</a:t>
            </a:r>
          </a:p>
          <a:p>
            <a:pPr marL="227013" lvl="1" indent="-227013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-"/>
            </a:pPr>
            <a:r>
              <a:rPr lang="en-GB" sz="2000" dirty="0"/>
              <a:t>POST Route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We are hitting the post route which calls the store method inside our CustomersController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Next the form processing logic saves the data.</a:t>
            </a:r>
          </a:p>
          <a:p>
            <a:pPr marL="292608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227013" indent="-227013">
              <a:buFont typeface="Calibri" panose="020F0502020204030204" pitchFamily="34" charset="0"/>
              <a:buChar char="-"/>
            </a:pPr>
            <a:endParaRPr lang="en-GB" dirty="0">
              <a:latin typeface="Consolas" panose="020B0609020204030204" pitchFamily="49" charset="0"/>
            </a:endParaRPr>
          </a:p>
          <a:p>
            <a:pPr marL="519621" lvl="1" indent="-227013">
              <a:buFont typeface="Calibri" panose="020F0502020204030204" pitchFamily="34" charset="0"/>
              <a:buChar char="-"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67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FD8A-4240-C78A-0775-9AE03DFA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51192-29AD-CE70-5B37-14D42B9E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F67B3FAF-229F-2F61-3105-0EC75A2AC0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43840"/>
            <a:ext cx="12192000" cy="6408000"/>
          </a:xfrm>
        </p:spPr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06FA64FE-32B2-A285-6318-DC58C52A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 anchor="ctr">
            <a:normAutofit/>
          </a:bodyPr>
          <a:lstStyle/>
          <a:p>
            <a:r>
              <a:rPr lang="en-US" dirty="0"/>
              <a:t>Data-Entry Form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E6B55B8E-4FA1-8610-4EDD-E254D56E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933303"/>
            <a:ext cx="10804153" cy="3627649"/>
          </a:xfrm>
        </p:spPr>
        <p:txBody>
          <a:bodyPr>
            <a:normAutofit/>
          </a:bodyPr>
          <a:lstStyle/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Submitting a form without data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You will find out that if we click the submit button without any data the page throws up error …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That brings us to “Form Validation” for the next session…</a:t>
            </a:r>
          </a:p>
          <a:p>
            <a:pPr marL="292608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227013" indent="-227013">
              <a:buFont typeface="Calibri" panose="020F0502020204030204" pitchFamily="34" charset="0"/>
              <a:buChar char="-"/>
            </a:pPr>
            <a:endParaRPr lang="en-GB" dirty="0">
              <a:latin typeface="Consolas" panose="020B0609020204030204" pitchFamily="49" charset="0"/>
            </a:endParaRPr>
          </a:p>
          <a:p>
            <a:pPr marL="519621" lvl="1" indent="-227013">
              <a:buFont typeface="Calibri" panose="020F0502020204030204" pitchFamily="34" charset="0"/>
              <a:buChar char="-"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5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FD8A-4240-C78A-0775-9AE03DFA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LARAVEL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51192-29AD-CE70-5B37-14D42B9E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F67B3FAF-229F-2F61-3105-0EC75A2AC0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</p:sp>
      <p:sp>
        <p:nvSpPr>
          <p:cNvPr id="29" name="Title 5">
            <a:extLst>
              <a:ext uri="{FF2B5EF4-FFF2-40B4-BE49-F238E27FC236}">
                <a16:creationId xmlns:a16="http://schemas.microsoft.com/office/drawing/2014/main" id="{06FA64FE-32B2-A285-6318-DC58C52A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</p:spPr>
        <p:txBody>
          <a:bodyPr anchor="ctr">
            <a:norm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E6B55B8E-4FA1-8610-4EDD-E254D56E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2395330"/>
            <a:ext cx="10804153" cy="3165622"/>
          </a:xfrm>
        </p:spPr>
        <p:txBody>
          <a:bodyPr/>
          <a:lstStyle/>
          <a:p>
            <a:pPr marL="227013" indent="-227013">
              <a:buFont typeface="Calibri" panose="020F0502020204030204" pitchFamily="34" charset="0"/>
              <a:buChar char="-"/>
            </a:pPr>
            <a:r>
              <a:rPr lang="en-GB" dirty="0"/>
              <a:t>Form Validation 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In this session we see how form validation is done in Laravel.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/>
              <a:t>Laravel make it easy to Validate data.</a:t>
            </a:r>
          </a:p>
          <a:p>
            <a:pPr marL="519621" lvl="1" indent="-227013">
              <a:buFont typeface="Calibri" panose="020F0502020204030204" pitchFamily="34" charset="0"/>
              <a:buChar char="-"/>
            </a:pPr>
            <a:r>
              <a:rPr lang="en-GB" dirty="0">
                <a:hlinkClick r:id="rId2"/>
              </a:rPr>
              <a:t>Available Validation in Laravel</a:t>
            </a:r>
            <a:endParaRPr lang="en-GB" dirty="0"/>
          </a:p>
          <a:p>
            <a:pPr marL="519621" lvl="1" indent="-227013">
              <a:buFont typeface="Calibri" panose="020F0502020204030204" pitchFamily="34" charset="0"/>
              <a:buChar char="-"/>
            </a:pP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5ECE16-D2FF-3B22-230D-A5755EED79D2}"/>
              </a:ext>
            </a:extLst>
          </p:cNvPr>
          <p:cNvSpPr txBox="1"/>
          <p:nvPr/>
        </p:nvSpPr>
        <p:spPr>
          <a:xfrm>
            <a:off x="765312" y="1659834"/>
            <a:ext cx="1078319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Validating Data in Laravel</a:t>
            </a:r>
          </a:p>
        </p:txBody>
      </p:sp>
    </p:spTree>
    <p:extLst>
      <p:ext uri="{BB962C8B-B14F-4D97-AF65-F5344CB8AC3E}">
        <p14:creationId xmlns:p14="http://schemas.microsoft.com/office/powerpoint/2010/main" val="17518990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lassic-Corporate_Teach a Course_02_Win32_MO - v3" id="{9EE2A5A3-E40E-40AC-9760-FB610F2897F3}" vid="{7FC277D3-686C-411B-BE49-3E65515A7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8F16D9-EB65-4F11-9CD9-58377B437C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slides</Template>
  <TotalTime>895</TotalTime>
  <Words>712</Words>
  <Application>Microsoft Office PowerPoint</Application>
  <PresentationFormat>Widescreen</PresentationFormat>
  <Paragraphs>140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Consolas</vt:lpstr>
      <vt:lpstr>Wingdings</vt:lpstr>
      <vt:lpstr>RetrospectVTI</vt:lpstr>
      <vt:lpstr>Laravel</vt:lpstr>
      <vt:lpstr>Last Session</vt:lpstr>
      <vt:lpstr>Today’s learning</vt:lpstr>
      <vt:lpstr>Session Topics</vt:lpstr>
      <vt:lpstr>Data-Entry Form</vt:lpstr>
      <vt:lpstr>Data-Entry Form</vt:lpstr>
      <vt:lpstr>Data-Entry Form</vt:lpstr>
      <vt:lpstr>Data-Entry Form</vt:lpstr>
      <vt:lpstr>Validation</vt:lpstr>
      <vt:lpstr>Expanding on table fields</vt:lpstr>
      <vt:lpstr>Expanding on table fields</vt:lpstr>
      <vt:lpstr>Expanding on table fields</vt:lpstr>
      <vt:lpstr>Expanding on table fields</vt:lpstr>
      <vt:lpstr>Navigation Partial</vt:lpstr>
      <vt:lpstr>Eloquent ORM</vt:lpstr>
      <vt:lpstr>Compact</vt:lpstr>
      <vt:lpstr>Wrap-up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 a Course</dc:title>
  <dc:creator>Edward Edwards</dc:creator>
  <cp:lastModifiedBy>Edward Edwards</cp:lastModifiedBy>
  <cp:revision>48</cp:revision>
  <dcterms:created xsi:type="dcterms:W3CDTF">2022-06-09T00:16:26Z</dcterms:created>
  <dcterms:modified xsi:type="dcterms:W3CDTF">2022-06-28T11:21:08Z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