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256" r:id="rId5"/>
    <p:sldId id="318" r:id="rId6"/>
    <p:sldId id="319" r:id="rId7"/>
    <p:sldId id="314" r:id="rId8"/>
    <p:sldId id="316" r:id="rId9"/>
    <p:sldId id="298" r:id="rId10"/>
    <p:sldId id="261" r:id="rId11"/>
    <p:sldId id="317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97" r:id="rId20"/>
    <p:sldId id="258" r:id="rId21"/>
    <p:sldId id="274" r:id="rId22"/>
    <p:sldId id="275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28-Jun-2022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28-Jun-2022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4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2272-D6EE-4BAB-B320-42E181206A4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  <p:sldLayoutId id="214748374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getcomposer.org/download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Larav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controllers#resource-controllers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fif"/><Relationship Id="rId4" Type="http://schemas.openxmlformats.org/officeDocument/2006/relationships/hyperlink" Target="https://www.apachefriend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-17417"/>
            <a:ext cx="12187578" cy="64080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C20C462-EA1B-2CBA-75E9-9D523DE0A775}"/>
              </a:ext>
            </a:extLst>
          </p:cNvPr>
          <p:cNvSpPr txBox="1">
            <a:spLocks/>
          </p:cNvSpPr>
          <p:nvPr/>
        </p:nvSpPr>
        <p:spPr>
          <a:xfrm>
            <a:off x="6240619" y="1808398"/>
            <a:ext cx="5458701" cy="4200416"/>
          </a:xfrm>
          <a:prstGeom prst="rect">
            <a:avLst/>
          </a:prstGeom>
        </p:spPr>
        <p:txBody>
          <a:bodyPr vert="horz" lIns="0" tIns="45720" rIns="0" bIns="45720" numCol="1" spcCol="54000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Composer is an application-level dependency manager for the PHP programming language that provides a standard format for managing dependencies of PHP software and required libraries. It was developed by Nils Adermann and Jordi Boggiano, who continue to manage the project.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Download Composer at </a:t>
            </a:r>
            <a:r>
              <a:rPr lang="en-GB" sz="1600" dirty="0">
                <a:hlinkClick r:id="rId4"/>
              </a:rPr>
              <a:t>https://getcomposer.org/download/</a:t>
            </a: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Composer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79E7C-FDAE-7A0A-9589-745B5884D3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3051" y="2200913"/>
            <a:ext cx="5277677" cy="26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5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Laravel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6" y="1812759"/>
            <a:ext cx="5458701" cy="4200416"/>
          </a:xfrm>
        </p:spPr>
        <p:txBody>
          <a:bodyPr numCol="1" spcCol="540000">
            <a:normAutofit lnSpcReduction="10000"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Laravel is a free, open-source PHP web framework, created by Taylor Otwell and intended for the development of web applications following the model–view–controller architectural pattern and based on Symfony. </a:t>
            </a:r>
            <a:r>
              <a:rPr lang="en-GB" sz="1600" dirty="0">
                <a:hlinkClick r:id="rId4"/>
              </a:rPr>
              <a:t>https://en.wikipedia.org/wiki/Laravel</a:t>
            </a:r>
            <a:endParaRPr lang="en-GB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Laravel Installation 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composer create-project laravel/laravel example-app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/>
              <a:t>alternatively … 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composer create-project --prefer-dist laravel/laravel:^7.0 blog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Artisan</a:t>
            </a:r>
          </a:p>
          <a:p>
            <a:pPr marL="292608" lvl="1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 dirty="0"/>
              <a:t>Artisan is the name of the command-line interface included with Laravel. It provides several helpful commands for your use while developing your application.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6FCA-3730-810F-1779-D727CAEE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8585" y="2836320"/>
            <a:ext cx="5277677" cy="21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Routes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 dirty="0"/>
              <a:t>After this session you get to know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FF"/>
                </a:solidFill>
              </a:rPr>
              <a:t>the concept of Routes in Laravel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656015" y="2065566"/>
            <a:ext cx="7534264" cy="2726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 – is how you tell Laravel to respond to the different addresses…</a:t>
            </a:r>
          </a:p>
          <a:p>
            <a:r>
              <a:rPr lang="en-GB" dirty="0"/>
              <a:t>The most basic Laravel routes accept a URI and a Closure, providing a very simple and expressive method of defining routes. It makes the routes easy and convenient to understand and working on it.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view('welcome');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Route::get('contact',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‘Contact Us’;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Route::get('about', function () {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return ‘About Us';</a:t>
            </a:r>
          </a:p>
          <a:p>
            <a:pPr marL="667512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3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Routes wouldn’t be complete without the mention of Views. </a:t>
            </a:r>
          </a:p>
          <a:p>
            <a:r>
              <a:rPr lang="en-GB" dirty="0"/>
              <a:t>Views are ultimately HTML and CSS that gets rendered in the browser.  Views contain the HTML served by your application and separate your controller / application logic from your presentation logic. Views are stored in the “resources”/ “views” directory.</a:t>
            </a:r>
          </a:p>
          <a:p>
            <a:r>
              <a:rPr lang="en-GB" dirty="0"/>
              <a:t>Separation of Concerns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cs typeface="Courier New" panose="02070309020205020404" pitchFamily="49" charset="0"/>
              </a:rPr>
              <a:t>Let us create our views “contact.blade.php”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&lt;h1&gt;Contact Us&lt;/h1&gt;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&lt;p&gt;Company Name&lt;/p&gt;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  <a:cs typeface="Courier New" panose="02070309020205020404" pitchFamily="49" charset="0"/>
              </a:rPr>
              <a:t>p&gt;7363674657&lt;/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p&gt;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cs typeface="Courier New" panose="02070309020205020404" pitchFamily="49" charset="0"/>
              </a:rPr>
              <a:t>and edit out routes accordingly…</a:t>
            </a:r>
          </a:p>
          <a:p>
            <a:pPr marL="667512" lvl="2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Route::get('/', function () {</a:t>
            </a: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	return view(‘contact’;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D949-3E7C-2BDB-790B-8BD91C3E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80F7-DCC6-9538-8744-457BE46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A97CCA-7342-2382-2887-179480DF5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697A14-3F80-3775-6EED-34499AA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05CBA-C0E4-C342-3A78-9004B4889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Routes can be modified to make the code a little cleaner …</a:t>
            </a:r>
          </a:p>
          <a:p>
            <a:r>
              <a:rPr lang="en-GB" dirty="0"/>
              <a:t>If your only concern is to display a view, then the Route could take on the format like so …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9A741-7292-86C1-3F61-C2CB30F8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67512" lvl="2" indent="0">
              <a:buNone/>
            </a:pP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Route::view(‘welcome’, ‘welcome’);</a:t>
            </a:r>
          </a:p>
          <a:p>
            <a:pPr marL="667512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8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BB1268-1039-4D54-B4AA-86EDC245C8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what we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/>
          <a:lstStyle/>
          <a:p>
            <a:r>
              <a:rPr lang="en-US" dirty="0"/>
              <a:t>First Lesson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en-US" sz="1600" dirty="0"/>
              <a:t>Environment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Composer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XAMPP / LAMP / MAMP / WAMP.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Artisan commands</a:t>
            </a:r>
          </a:p>
          <a:p>
            <a:r>
              <a:rPr lang="en-US" sz="1600" dirty="0"/>
              <a:t>Routes</a:t>
            </a:r>
            <a:br>
              <a:rPr lang="en-US" sz="1600" dirty="0"/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 in Laravel</a:t>
            </a:r>
          </a:p>
          <a:p>
            <a:r>
              <a:rPr lang="en-US" sz="1600" dirty="0"/>
              <a:t>View as in MVC</a:t>
            </a:r>
            <a:br>
              <a:rPr lang="en-US" sz="1600" dirty="0"/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 are the presentation part of the MVC.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what it takes to setup a Laravel Development Environment.</a:t>
            </a:r>
          </a:p>
          <a:p>
            <a:r>
              <a:rPr lang="en-GB" dirty="0"/>
              <a:t>We learned that Route is how you tell Laravel how to respond to different addresses</a:t>
            </a:r>
            <a:r>
              <a:rPr lang="en-US" dirty="0"/>
              <a:t>.</a:t>
            </a:r>
          </a:p>
          <a:p>
            <a:r>
              <a:rPr lang="en-GB" dirty="0"/>
              <a:t>“get a route accepting the “uri” as a parameter and return me a “view”</a:t>
            </a:r>
            <a:endParaRPr lang="en-US" dirty="0"/>
          </a:p>
          <a:p>
            <a:r>
              <a:rPr lang="en-US" dirty="0"/>
              <a:t>Just like the route handling a get request you can have routes handle post request, delete request etc.</a:t>
            </a:r>
          </a:p>
          <a:p>
            <a:r>
              <a:rPr lang="en-GB" dirty="0"/>
              <a:t>We could also pass in some html tags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added new routes that returned some text.</a:t>
            </a:r>
          </a:p>
          <a:p>
            <a:r>
              <a:rPr lang="en-GB" dirty="0"/>
              <a:t>Then we saw how we could step up things by adding some HTML</a:t>
            </a:r>
          </a:p>
          <a:p>
            <a:r>
              <a:rPr lang="en-GB" dirty="0"/>
              <a:t>That brought us to the concept of views</a:t>
            </a:r>
            <a:r>
              <a:rPr lang="en-US" dirty="0"/>
              <a:t>.</a:t>
            </a:r>
          </a:p>
          <a:p>
            <a:r>
              <a:rPr lang="en-US" dirty="0"/>
              <a:t>Views introduced us to the naming convention “yourname.blade.php”.</a:t>
            </a:r>
          </a:p>
          <a:p>
            <a:r>
              <a:rPr lang="en-US" dirty="0"/>
              <a:t>“Blade” is a rendering engine that ships with Laravel.</a:t>
            </a:r>
          </a:p>
          <a:p>
            <a:r>
              <a:rPr lang="en-GB" dirty="0"/>
              <a:t>Any view that you create in the views folder follows the naming convention of “yourname.blade.php”.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68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Routes are flexible in that - it can be modified to use the view function as in the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Route::view(‘contact’, ‘contact’);</a:t>
            </a:r>
            <a:r>
              <a:rPr lang="en-GB" dirty="0"/>
              <a:t>.</a:t>
            </a:r>
          </a:p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1410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requirements to get you started in learning Laravel …</a:t>
            </a:r>
          </a:p>
          <a:p>
            <a:pPr lvl="1"/>
            <a:r>
              <a:rPr lang="en-US" dirty="0"/>
              <a:t>PHP (Knowledge of PHP programming) </a:t>
            </a:r>
          </a:p>
          <a:p>
            <a:pPr lvl="1"/>
            <a:r>
              <a:rPr lang="en-US" dirty="0"/>
              <a:t>Pick up OOP concepts (classes, objects, properties, methods, dependencies, traits, and other “keywords”) in your learning path.</a:t>
            </a:r>
          </a:p>
          <a:p>
            <a:pPr lvl="1"/>
            <a:r>
              <a:rPr lang="en-US" dirty="0"/>
              <a:t>Stop reading, start writing. (In fact, after finishing every lesson or section, immediately try it in practice.)</a:t>
            </a:r>
          </a:p>
          <a:p>
            <a:pPr lvl="1"/>
            <a:r>
              <a:rPr lang="en-US" dirty="0"/>
              <a:t>Google and StackOveflow</a:t>
            </a:r>
          </a:p>
          <a:p>
            <a:pPr lvl="1"/>
            <a:r>
              <a:rPr lang="en-US" dirty="0"/>
              <a:t>Participate in discussion forums and have a mentor!</a:t>
            </a:r>
          </a:p>
        </p:txBody>
      </p:sp>
    </p:spTree>
    <p:extLst>
      <p:ext uri="{BB962C8B-B14F-4D97-AF65-F5344CB8AC3E}">
        <p14:creationId xmlns:p14="http://schemas.microsoft.com/office/powerpoint/2010/main" val="210186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take-away from today’s session…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complete today’s session, you will learn to …</a:t>
            </a:r>
          </a:p>
          <a:p>
            <a:pPr lvl="1"/>
            <a:r>
              <a:rPr lang="en-US" dirty="0"/>
              <a:t>Scaffold an empty Laravel Project</a:t>
            </a:r>
          </a:p>
          <a:p>
            <a:pPr lvl="1"/>
            <a:r>
              <a:rPr lang="en-US" dirty="0"/>
              <a:t>Create a few Routes for your brand new Laravel application</a:t>
            </a:r>
          </a:p>
          <a:p>
            <a:pPr lvl="1"/>
            <a:r>
              <a:rPr lang="en-US" dirty="0"/>
              <a:t>Create HTML “view” pages for your application …</a:t>
            </a:r>
          </a:p>
        </p:txBody>
      </p:sp>
    </p:spTree>
    <p:extLst>
      <p:ext uri="{BB962C8B-B14F-4D97-AF65-F5344CB8AC3E}">
        <p14:creationId xmlns:p14="http://schemas.microsoft.com/office/powerpoint/2010/main" val="24635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A70638-D8DD-FBFC-F3E7-3037884591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1A33DEE-CB81-240D-4D68-D2808DAF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C3B588-F524-EDC1-45F6-878FE971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PHP Framework</a:t>
            </a:r>
          </a:p>
          <a:p>
            <a:r>
              <a:rPr lang="en-US" dirty="0"/>
              <a:t>Follows the MVC (Model – View – Controller Pattern</a:t>
            </a:r>
          </a:p>
          <a:p>
            <a:pPr lvl="1"/>
            <a:r>
              <a:rPr lang="en-GB" dirty="0"/>
              <a:t>divides the logic of a web application into three distinct areas, or concerns: model, view, and controller</a:t>
            </a:r>
            <a:r>
              <a:rPr lang="en-US" dirty="0"/>
              <a:t>.</a:t>
            </a:r>
          </a:p>
          <a:p>
            <a:r>
              <a:rPr lang="en-US" dirty="0"/>
              <a:t>Makes the development process easy with best practices in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3186-4752-D0C1-737C-B47A387D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2A1AB-7723-5374-2226-73438F5D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683723E-B93C-DA26-E184-A2799FAB45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894" r="2894"/>
          <a:stretch/>
        </p:blipFill>
        <p:spPr>
          <a:xfrm>
            <a:off x="5088835" y="1576229"/>
            <a:ext cx="6864502" cy="3422968"/>
          </a:xfrm>
        </p:spPr>
      </p:pic>
    </p:spTree>
    <p:extLst>
      <p:ext uri="{BB962C8B-B14F-4D97-AF65-F5344CB8AC3E}">
        <p14:creationId xmlns:p14="http://schemas.microsoft.com/office/powerpoint/2010/main" val="5723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Laravel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Innovative Template Engine</a:t>
            </a:r>
          </a:p>
          <a:p>
            <a:r>
              <a:rPr lang="en-US" dirty="0"/>
              <a:t>“Artisan” - Automating Programming Tasks</a:t>
            </a:r>
          </a:p>
          <a:p>
            <a:r>
              <a:rPr lang="en-US" dirty="0"/>
              <a:t>Database Migration</a:t>
            </a:r>
          </a:p>
          <a:p>
            <a:r>
              <a:rPr lang="en-US" dirty="0"/>
              <a:t>MVC Architecture Support</a:t>
            </a:r>
          </a:p>
          <a:p>
            <a:r>
              <a:rPr lang="en-US" dirty="0"/>
              <a:t>Eloquent ORM (active record implementation)</a:t>
            </a:r>
          </a:p>
          <a:p>
            <a:r>
              <a:rPr lang="en-US" dirty="0">
                <a:hlinkClick r:id="rId2"/>
              </a:rPr>
              <a:t>Resource Controllers</a:t>
            </a:r>
            <a:endParaRPr lang="en-US" dirty="0"/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6029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ru-RU" dirty="0"/>
          </a:p>
        </p:txBody>
      </p:sp>
      <p:grpSp>
        <p:nvGrpSpPr>
          <p:cNvPr id="2" name="Group 1" descr="Smart Art object">
            <a:extLst>
              <a:ext uri="{FF2B5EF4-FFF2-40B4-BE49-F238E27FC236}">
                <a16:creationId xmlns:a16="http://schemas.microsoft.com/office/drawing/2014/main" id="{40881F18-645E-D9B5-2427-038DCEFEA9A5}"/>
              </a:ext>
            </a:extLst>
          </p:cNvPr>
          <p:cNvGrpSpPr/>
          <p:nvPr/>
        </p:nvGrpSpPr>
        <p:grpSpPr>
          <a:xfrm>
            <a:off x="744538" y="1988917"/>
            <a:ext cx="4954587" cy="3744443"/>
            <a:chOff x="744538" y="1988918"/>
            <a:chExt cx="4954587" cy="2182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B83AB2-DEFD-0D1F-667C-781B9E3F9173}"/>
                </a:ext>
              </a:extLst>
            </p:cNvPr>
            <p:cNvSpPr/>
            <p:nvPr/>
          </p:nvSpPr>
          <p:spPr>
            <a:xfrm>
              <a:off x="744538" y="1988918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 descr="Pencil">
              <a:extLst>
                <a:ext uri="{FF2B5EF4-FFF2-40B4-BE49-F238E27FC236}">
                  <a16:creationId xmlns:a16="http://schemas.microsoft.com/office/drawing/2014/main" id="{6584CEAE-AF55-A5FC-3B69-2C3DA8BC5011}"/>
                </a:ext>
              </a:extLst>
            </p:cNvPr>
            <p:cNvSpPr/>
            <p:nvPr/>
          </p:nvSpPr>
          <p:spPr>
            <a:xfrm>
              <a:off x="933208" y="2129251"/>
              <a:ext cx="343037" cy="343037"/>
            </a:xfrm>
            <a:prstGeom prst="rect">
              <a:avLst/>
            </a:prstGeom>
            <a:blipFill dpi="0"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AFB090-B7EB-FBF4-EAB3-3EF0C3597E91}"/>
                </a:ext>
              </a:extLst>
            </p:cNvPr>
            <p:cNvSpPr/>
            <p:nvPr/>
          </p:nvSpPr>
          <p:spPr>
            <a:xfrm>
              <a:off x="1344327" y="1988918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1.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Environment Setup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8DBEDA-F977-D06E-5D23-7BDE71DA4403}"/>
                </a:ext>
              </a:extLst>
            </p:cNvPr>
            <p:cNvSpPr/>
            <p:nvPr/>
          </p:nvSpPr>
          <p:spPr>
            <a:xfrm>
              <a:off x="744538" y="2768549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Beaker">
              <a:extLst>
                <a:ext uri="{FF2B5EF4-FFF2-40B4-BE49-F238E27FC236}">
                  <a16:creationId xmlns:a16="http://schemas.microsoft.com/office/drawing/2014/main" id="{682E690D-EB31-141A-1593-20EF5455FE08}"/>
                </a:ext>
              </a:extLst>
            </p:cNvPr>
            <p:cNvSpPr/>
            <p:nvPr/>
          </p:nvSpPr>
          <p:spPr>
            <a:xfrm>
              <a:off x="933208" y="2908883"/>
              <a:ext cx="343037" cy="343037"/>
            </a:xfrm>
            <a:prstGeom prst="rect">
              <a:avLst/>
            </a:prstGeom>
            <a:blipFill dpi="0" rotWithShape="1"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646CEDA-B645-68B3-8A08-852DCDAED9E5}"/>
                </a:ext>
              </a:extLst>
            </p:cNvPr>
            <p:cNvSpPr/>
            <p:nvPr/>
          </p:nvSpPr>
          <p:spPr>
            <a:xfrm>
              <a:off x="1344327" y="2768549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2.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Routes – a glimpse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502A2C-79AA-080B-A4E4-4105D46611E8}"/>
                </a:ext>
              </a:extLst>
            </p:cNvPr>
            <p:cNvSpPr/>
            <p:nvPr/>
          </p:nvSpPr>
          <p:spPr>
            <a:xfrm>
              <a:off x="744538" y="3548181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Open Book">
              <a:extLst>
                <a:ext uri="{FF2B5EF4-FFF2-40B4-BE49-F238E27FC236}">
                  <a16:creationId xmlns:a16="http://schemas.microsoft.com/office/drawing/2014/main" id="{817B6923-C4C5-1F96-1656-1C5C0B905D0B}"/>
                </a:ext>
              </a:extLst>
            </p:cNvPr>
            <p:cNvSpPr/>
            <p:nvPr/>
          </p:nvSpPr>
          <p:spPr>
            <a:xfrm>
              <a:off x="933208" y="3688515"/>
              <a:ext cx="343037" cy="343037"/>
            </a:xfrm>
            <a:prstGeom prst="rect">
              <a:avLst/>
            </a:prstGeom>
            <a:blipFill dpi="0" rotWithShape="1">
              <a:blip r:embed="rId8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9D743B-BF47-A104-0245-13349164B475}"/>
                </a:ext>
              </a:extLst>
            </p:cNvPr>
            <p:cNvSpPr/>
            <p:nvPr/>
          </p:nvSpPr>
          <p:spPr>
            <a:xfrm>
              <a:off x="1344327" y="3548181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3.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Views – a glimpse</a:t>
              </a:r>
            </a:p>
          </p:txBody>
        </p:sp>
      </p:grpSp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Environment Setup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will cover these skills:</a:t>
            </a: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FF"/>
                </a:solidFill>
              </a:rPr>
              <a:t>Laravel Ecosystem</a:t>
            </a:r>
            <a:r>
              <a:rPr lang="en-US" dirty="0">
                <a:solidFill>
                  <a:srgbClr val="FFFFFF"/>
                </a:solidFill>
              </a:rPr>
              <a:t> Setup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XAMPP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Composer</a:t>
            </a:r>
          </a:p>
          <a:p>
            <a:pPr marL="697421" lvl="1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Artisan</a:t>
            </a: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15" y="10"/>
            <a:ext cx="7534264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3CAC-108A-7752-51FC-F28549313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Laravel Homestead</a:t>
            </a:r>
          </a:p>
          <a:p>
            <a:r>
              <a:rPr lang="en-GB" dirty="0"/>
              <a:t>Laravel Homestead is an official, pre-packaged Vagrant box that provides you a wonderful development environment without requiring you to install PHP, a web server, and any other server software on your local machine. Vagrant provides a simple, elegant way to manage and provision Virtual Machines.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172F-943A-7293-045A-E0FBF05C7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Laravel Sail</a:t>
            </a:r>
          </a:p>
          <a:p>
            <a:r>
              <a:rPr lang="en-GB" dirty="0"/>
              <a:t>Laravel Sail is a light-weight command-line interface for interacting with Laravel's default Docker development environment. Sail provides a great starting point for building a Laravel application using PHP, MySQL, and Redis without requiring prior Docker experience.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9F28-11E1-2005-09A8-9675492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92C0-673E-0C7D-345F-357F8410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66FD-BF44-52D9-E069-C70B393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364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17"/>
            <a:ext cx="12192000" cy="1296537"/>
          </a:xfrm>
        </p:spPr>
        <p:txBody>
          <a:bodyPr/>
          <a:lstStyle/>
          <a:p>
            <a:r>
              <a:rPr lang="en-US" dirty="0"/>
              <a:t>XAMPP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6" y="1812759"/>
            <a:ext cx="5458701" cy="4200416"/>
          </a:xfrm>
        </p:spPr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XAMPP is the most popular PHP development environment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XAMPP is a completely free, easy to install Apache distribution containing MariaDB, PHP, and Perl. The XAMPP open-source package has been set up to be incredibly easy to install and to use.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Download xamp at </a:t>
            </a:r>
            <a:r>
              <a:rPr lang="en-GB" sz="1600" dirty="0">
                <a:hlinkClick r:id="rId4"/>
              </a:rPr>
              <a:t>https://www.apachefriends.org/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B6FCA-3730-810F-1779-D727CAEE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18585" y="2201032"/>
            <a:ext cx="5277677" cy="34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4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971</TotalTime>
  <Words>1255</Words>
  <Application>Microsoft Office PowerPoint</Application>
  <PresentationFormat>Widescreen</PresentationFormat>
  <Paragraphs>170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Wingdings</vt:lpstr>
      <vt:lpstr>RetrospectVTI</vt:lpstr>
      <vt:lpstr>Laravel</vt:lpstr>
      <vt:lpstr>Prerequisites</vt:lpstr>
      <vt:lpstr>What do you take-away from today’s session…</vt:lpstr>
      <vt:lpstr>MVC Framework</vt:lpstr>
      <vt:lpstr>Features of Laravel</vt:lpstr>
      <vt:lpstr>Course Outline</vt:lpstr>
      <vt:lpstr>Environment Setup</vt:lpstr>
      <vt:lpstr>Development Tools</vt:lpstr>
      <vt:lpstr>XAMPP</vt:lpstr>
      <vt:lpstr>Composer</vt:lpstr>
      <vt:lpstr>Laravel</vt:lpstr>
      <vt:lpstr>Routes</vt:lpstr>
      <vt:lpstr>Routes</vt:lpstr>
      <vt:lpstr>Routes</vt:lpstr>
      <vt:lpstr>Routes</vt:lpstr>
      <vt:lpstr>First Lesson Summary</vt:lpstr>
      <vt:lpstr>Wrap-up</vt:lpstr>
      <vt:lpstr>Wrap-up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24</cp:revision>
  <dcterms:created xsi:type="dcterms:W3CDTF">2022-06-09T00:16:26Z</dcterms:created>
  <dcterms:modified xsi:type="dcterms:W3CDTF">2022-06-28T09:16:14Z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