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31"/>
  </p:notesMasterIdLst>
  <p:handoutMasterIdLst>
    <p:handoutMasterId r:id="rId32"/>
  </p:handoutMasterIdLst>
  <p:sldIdLst>
    <p:sldId id="256" r:id="rId5"/>
    <p:sldId id="362" r:id="rId6"/>
    <p:sldId id="298" r:id="rId7"/>
    <p:sldId id="364" r:id="rId8"/>
    <p:sldId id="383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7" r:id="rId18"/>
    <p:sldId id="426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325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62"/>
            <p14:sldId id="298"/>
            <p14:sldId id="364"/>
            <p14:sldId id="383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7"/>
            <p14:sldId id="426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32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8" d="100"/>
          <a:sy n="88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pPr marL="339725" indent="-339725">
            <a:lnSpc>
              <a:spcPct val="100000"/>
            </a:lnSpc>
          </a:pPr>
          <a:r>
            <a:rPr lang="en-US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dirty="0"/>
            <a:t> </a:t>
          </a:r>
          <a:r>
            <a:rPr lang="en-US" dirty="0">
              <a:solidFill>
                <a:schemeClr val="tx1">
                  <a:alpha val="60000"/>
                </a:schemeClr>
              </a:solidFill>
            </a:rPr>
            <a:t>Model Factory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/>
      <dgm:t>
        <a:bodyPr/>
        <a:lstStyle/>
        <a:p>
          <a:pPr marL="339725" indent="-320040">
            <a:lnSpc>
              <a:spcPct val="100000"/>
            </a:lnSpc>
            <a:spcAft>
              <a:spcPts val="1000"/>
            </a:spcAft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Database Seeders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2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2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2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2" custLinFactNeighborX="-2848">
        <dgm:presLayoutVars>
          <dgm:chMax val="0"/>
          <dgm:chPref val="0"/>
        </dgm:presLayoutVars>
      </dgm:prSet>
      <dgm:spPr/>
    </dgm:pt>
  </dgm:ptLst>
  <dgm:cxnLst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609064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340138" y="862060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194593" y="609064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39725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sz="2500" kern="1200" dirty="0"/>
            <a:t> </a:t>
          </a:r>
          <a:r>
            <a:rPr lang="en-US" sz="2500" kern="1200" dirty="0">
              <a:solidFill>
                <a:schemeClr val="tx1">
                  <a:alpha val="60000"/>
                </a:schemeClr>
              </a:solidFill>
            </a:rPr>
            <a:t>Model Factory</a:t>
          </a:r>
        </a:p>
      </dsp:txBody>
      <dsp:txXfrm>
        <a:off x="1194593" y="609064"/>
        <a:ext cx="3655874" cy="1124426"/>
      </dsp:txXfrm>
    </dsp:sp>
    <dsp:sp modelId="{CD05AFB1-E184-456B-B0D2-9C36C4272D02}">
      <dsp:nvSpPr>
        <dsp:cNvPr id="0" name=""/>
        <dsp:cNvSpPr/>
      </dsp:nvSpPr>
      <dsp:spPr>
        <a:xfrm>
          <a:off x="0" y="2014597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340138" y="2267593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194593" y="2014597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20040" algn="l" defTabSz="111125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Database Seeders</a:t>
          </a:r>
        </a:p>
      </dsp:txBody>
      <dsp:txXfrm>
        <a:off x="1194593" y="2014597"/>
        <a:ext cx="3655874" cy="1124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29-Jun-2022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29-Jun-2022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B09-F574-4AEB-818F-D8694B9C0311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1AC1A6A-F867-431C-97BF-F7E6B65193FC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846714EB-B550-4AEB-8F81-A19CAC251A63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6B66A-B7AF-437F-9956-E9B121D659C7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738-A015-49AA-BF6E-4B9C5EA99659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D47-C020-4FF0-B8F3-C89AC9F93C1F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0E62-19FD-4F0D-878F-833B5767946F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8676-A4AB-4277-8805-E4B89E6B9D97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062-27AD-40B2-9A66-7A231D278AC6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75-3870-40A7-A780-2B73048AC864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A23-1520-4464-9F11-D3B9883E6AC0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D279-701F-43A4-8693-B85D86710886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E499961-2E0F-4B7A-8B26-282FC5D9661E}" type="datetime1">
              <a:rPr lang="en-US" smtClean="0"/>
              <a:t>29-Jun-2022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Checking ‘mailtrap’ should show us our mail.</a:t>
            </a:r>
          </a:p>
          <a:p>
            <a:r>
              <a:rPr lang="en-GB" sz="2000" dirty="0"/>
              <a:t>There is possibly a lot many things that can be done when a user is registered.</a:t>
            </a:r>
          </a:p>
          <a:p>
            <a:r>
              <a:rPr lang="en-GB" dirty="0"/>
              <a:t>The Controller file is not the place for whatever actions follows a user registration. </a:t>
            </a:r>
          </a:p>
          <a:p>
            <a:r>
              <a:rPr lang="en-GB" sz="2000" dirty="0"/>
              <a:t>“Event</a:t>
            </a:r>
            <a:r>
              <a:rPr lang="en-GB" dirty="0"/>
              <a:t>s” are the place to refactor and organise our concerns.</a:t>
            </a:r>
          </a:p>
          <a:p>
            <a:r>
              <a:rPr lang="en-GB" sz="2000" dirty="0"/>
              <a:t>When a new customer is registered one would expect to see minimum line of code in the controller, ideally a single line here a call to the event. </a:t>
            </a:r>
            <a:br>
              <a:rPr lang="en-GB" sz="2000" dirty="0"/>
            </a:br>
            <a:endParaRPr lang="en-GB" sz="2000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event(new NewCustomerHasRegisteredEvent());</a:t>
            </a:r>
          </a:p>
          <a:p>
            <a:r>
              <a:rPr lang="en-GB" sz="2000" dirty="0"/>
              <a:t>  So, an Event is announced and the “listeners” can </a:t>
            </a:r>
            <a:r>
              <a:rPr lang="en-GB" dirty="0"/>
              <a:t>take it</a:t>
            </a:r>
            <a:r>
              <a:rPr lang="en-GB" sz="2000" dirty="0"/>
              <a:t> up from there … </a:t>
            </a:r>
          </a:p>
        </p:txBody>
      </p:sp>
    </p:spTree>
    <p:extLst>
      <p:ext uri="{BB962C8B-B14F-4D97-AF65-F5344CB8AC3E}">
        <p14:creationId xmlns:p14="http://schemas.microsoft.com/office/powerpoint/2010/main" val="296389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</a:t>
            </a:r>
            <a:r>
              <a:rPr lang="en-GB" sz="2000" dirty="0"/>
              <a:t>vent is a simple a ‘trigger’ in this case a new customer.  </a:t>
            </a:r>
          </a:p>
          <a:p>
            <a:r>
              <a:rPr lang="en-GB" dirty="0"/>
              <a:t>As a response to the new customer creation we have a </a:t>
            </a:r>
            <a:r>
              <a:rPr lang="en-GB" sz="2000" dirty="0"/>
              <a:t>listener each  for the subsequent actions.</a:t>
            </a:r>
          </a:p>
          <a:p>
            <a:r>
              <a:rPr lang="en-GB" sz="2000" dirty="0"/>
              <a:t>We have one event and three listeners.</a:t>
            </a:r>
          </a:p>
          <a:p>
            <a:r>
              <a:rPr lang="en-GB" dirty="0"/>
              <a:t>Let is explore the command to create an event. Check out the commands for making events and listeners. </a:t>
            </a:r>
          </a:p>
          <a:p>
            <a:r>
              <a:rPr lang="en-GB" sz="2000" dirty="0"/>
              <a:t>Creating the Event NewCustomerHasRegisteredEvent</a:t>
            </a:r>
            <a:br>
              <a:rPr lang="en-GB" sz="2000" dirty="0"/>
            </a:br>
            <a:endParaRPr lang="en-GB" sz="2000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php artisan make:event NewCustomerHasRegisteredEvent</a:t>
            </a:r>
          </a:p>
          <a:p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29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</a:t>
            </a:r>
            <a:r>
              <a:rPr lang="en-GB" sz="2000" dirty="0"/>
              <a:t>vent is a simple a ‘trigger’ in this case a new customer.  </a:t>
            </a:r>
          </a:p>
          <a:p>
            <a:r>
              <a:rPr lang="en-GB" dirty="0"/>
              <a:t>As a response to the new customer creation we have a </a:t>
            </a:r>
            <a:r>
              <a:rPr lang="en-GB" sz="2000" dirty="0"/>
              <a:t>listener each  for the subsequent actions.</a:t>
            </a:r>
          </a:p>
          <a:p>
            <a:r>
              <a:rPr lang="en-GB" sz="2000" dirty="0"/>
              <a:t>We have one event and three listeners.</a:t>
            </a:r>
          </a:p>
          <a:p>
            <a:r>
              <a:rPr lang="en-GB" sz="2000" dirty="0"/>
              <a:t>So how do we create these, there are two ways to do this</a:t>
            </a:r>
          </a:p>
          <a:p>
            <a:pPr lvl="1"/>
            <a:r>
              <a:rPr lang="en-GB" dirty="0"/>
              <a:t>the manual way</a:t>
            </a:r>
          </a:p>
          <a:p>
            <a:pPr lvl="1"/>
            <a:r>
              <a:rPr lang="en-GB" dirty="0"/>
              <a:t>Laravel has a solution to do it one command which we will explore towards the end.</a:t>
            </a:r>
          </a:p>
        </p:txBody>
      </p:sp>
    </p:spTree>
    <p:extLst>
      <p:ext uri="{BB962C8B-B14F-4D97-AF65-F5344CB8AC3E}">
        <p14:creationId xmlns:p14="http://schemas.microsoft.com/office/powerpoint/2010/main" val="345959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is explore the command to create an event. Check out the commands for making events and listeners. </a:t>
            </a:r>
          </a:p>
          <a:p>
            <a:r>
              <a:rPr lang="en-GB" sz="2000" dirty="0"/>
              <a:t>Creating the Event NewCustomerHasRegisteredEvent</a:t>
            </a:r>
            <a:br>
              <a:rPr lang="en-GB" sz="2000" dirty="0"/>
            </a:br>
            <a:endParaRPr lang="en-GB" sz="2000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php artisan make:event NewCustomerHasRegisteredEvent</a:t>
            </a:r>
          </a:p>
          <a:p>
            <a:r>
              <a:rPr lang="en-GB" sz="2000" dirty="0"/>
              <a:t> Exploring through out directory we find under the apps directory an events folder.</a:t>
            </a:r>
          </a:p>
          <a:p>
            <a:r>
              <a:rPr lang="en-GB" sz="2000" dirty="0"/>
              <a:t>Inside the folder we have the NewCustomerHasRegisteredEvent.</a:t>
            </a:r>
          </a:p>
        </p:txBody>
      </p:sp>
    </p:spTree>
    <p:extLst>
      <p:ext uri="{BB962C8B-B14F-4D97-AF65-F5344CB8AC3E}">
        <p14:creationId xmlns:p14="http://schemas.microsoft.com/office/powerpoint/2010/main" val="261899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Event class accepts arguments, example most of the time relevant data will be passed coming from a controller.</a:t>
            </a:r>
          </a:p>
          <a:p>
            <a:r>
              <a:rPr lang="en-GB" dirty="0"/>
              <a:t>This instance we can pass the customer variable into the Constructor method</a:t>
            </a:r>
            <a:r>
              <a:rPr lang="en-GB" sz="2000" dirty="0"/>
              <a:t>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event(new NewCustomerHasRegisteredEvent($customer))</a:t>
            </a:r>
            <a:r>
              <a:rPr lang="en-GB" dirty="0"/>
              <a:t>;</a:t>
            </a:r>
          </a:p>
          <a:p>
            <a:r>
              <a:rPr lang="en-GB" dirty="0"/>
              <a:t>and initialize the variable.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public $customer;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public function __construct($customer)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        $this-&gt;customer = $customer;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</a:rPr>
              <a:t>    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/>
              <a:t>We need only the constructor function in the listener, so the rest could be cleaned up. </a:t>
            </a:r>
          </a:p>
        </p:txBody>
      </p:sp>
    </p:spTree>
    <p:extLst>
      <p:ext uri="{BB962C8B-B14F-4D97-AF65-F5344CB8AC3E}">
        <p14:creationId xmlns:p14="http://schemas.microsoft.com/office/powerpoint/2010/main" val="336930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Listener</a:t>
            </a:r>
          </a:p>
          <a:p>
            <a:r>
              <a:rPr lang="en-GB" dirty="0"/>
              <a:t>Next lets make a listener for the first of our activity i.e., welcoming our new user.</a:t>
            </a:r>
            <a:endParaRPr lang="en-GB" sz="2000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php artisan make:listener WelcomeNewCustomerListener</a:t>
            </a:r>
            <a:r>
              <a:rPr lang="en-GB" dirty="0"/>
              <a:t>;</a:t>
            </a:r>
          </a:p>
          <a:p>
            <a:r>
              <a:rPr lang="en-GB" dirty="0"/>
              <a:t>This creates a new directory for Listeners and inside of that the listener class.</a:t>
            </a:r>
          </a:p>
          <a:p>
            <a:r>
              <a:rPr lang="en-GB" dirty="0"/>
              <a:t>Now that we have a listener, let us welcome the new customer. So let us welcome our new customer</a:t>
            </a:r>
            <a:br>
              <a:rPr lang="en-GB" dirty="0"/>
            </a:br>
            <a:r>
              <a:rPr lang="en-GB" dirty="0"/>
              <a:t>and all I have to do is grab the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Mail::to($customer-&gt;email)-&gt;send(new WelcomeNewUserMail());</a:t>
            </a:r>
          </a:p>
          <a:p>
            <a:r>
              <a:rPr lang="en-GB" dirty="0"/>
              <a:t>From the controller and bring it to the listener right into the handle method </a:t>
            </a:r>
          </a:p>
        </p:txBody>
      </p:sp>
    </p:spTree>
    <p:extLst>
      <p:ext uri="{BB962C8B-B14F-4D97-AF65-F5344CB8AC3E}">
        <p14:creationId xmlns:p14="http://schemas.microsoft.com/office/powerpoint/2010/main" val="408466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Listener Class </a:t>
            </a:r>
            <a:br>
              <a:rPr lang="en-GB" dirty="0"/>
            </a:b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class WelcomeNewCustomerListener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/**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* Handle the event.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*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* @param  object  $event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* @return void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*/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public function handle($event)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Mail::to($event-&gt;customer-&gt;email)-&gt;send(new WelcomeNewUserMail);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/>
              <a:t>Ensure all relevant namespaces are being used.</a:t>
            </a:r>
          </a:p>
        </p:txBody>
      </p:sp>
    </p:spTree>
    <p:extLst>
      <p:ext uri="{BB962C8B-B14F-4D97-AF65-F5344CB8AC3E}">
        <p14:creationId xmlns:p14="http://schemas.microsoft.com/office/powerpoint/2010/main" val="165403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tie-up all of these together?</a:t>
            </a:r>
          </a:p>
          <a:p>
            <a:r>
              <a:rPr lang="en-GB" dirty="0"/>
              <a:t>We have events, listeners, but nothing is talking to each other.  For the connection to happen we use Laravel’s “</a:t>
            </a:r>
            <a:r>
              <a:rPr lang="en-GB" b="1" dirty="0"/>
              <a:t>Event service provider”</a:t>
            </a:r>
            <a:r>
              <a:rPr lang="en-GB" dirty="0"/>
              <a:t>.</a:t>
            </a:r>
          </a:p>
          <a:p>
            <a:r>
              <a:rPr lang="en-GB" dirty="0"/>
              <a:t>The concept of service provider has not been discussed yet.  Just understand that services provider is a means to connect with the different functionalities in our application.</a:t>
            </a:r>
          </a:p>
          <a:p>
            <a:r>
              <a:rPr lang="en-GB" dirty="0"/>
              <a:t>Event service provider can be found inside the folder named “Providers”.</a:t>
            </a:r>
          </a:p>
          <a:p>
            <a:r>
              <a:rPr lang="en-GB" dirty="0"/>
              <a:t>Inside the event service provider there is array meant to do “listeners mapping” for our application.</a:t>
            </a:r>
          </a:p>
          <a:p>
            <a:r>
              <a:rPr lang="en-GB" dirty="0"/>
              <a:t>What that means is we have to connect out event with each of the listeners.</a:t>
            </a:r>
          </a:p>
        </p:txBody>
      </p:sp>
    </p:spTree>
    <p:extLst>
      <p:ext uri="{BB962C8B-B14F-4D97-AF65-F5344CB8AC3E}">
        <p14:creationId xmlns:p14="http://schemas.microsoft.com/office/powerpoint/2010/main" val="224079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We have the new “customer has registered event” and the “welcome new customer listener” like so</a:t>
            </a:r>
            <a:br>
              <a:rPr lang="en-GB" sz="2400" dirty="0"/>
            </a:br>
            <a:endParaRPr lang="en-GB" sz="2400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protected $listen = 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\App\Events\NewCustomerHasRegisteredEvent::class =&gt; 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\App\Listeners\WelcomeNewCustomerListener::class,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],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];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Now we are connected when the “new customer has registered” event occurs we need to run the “welcome new customer” as well.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Let us check this out in the browser…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3659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All along we have been doing things manually, now there is a way to generate the listener files in Laravel.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You could come to the event service provider and give it the class names that you want it to make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The next of the activities would be 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/>
              <a:t>Newsletter subscription – and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/>
              <a:t>Alert mail to the admin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the activities for which we were doing with pseudo code…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041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747DA-57B5-B79F-C0EE-CCD543BC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91C2F-0B94-8BDF-BBF1-1A9AE419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83E28C-0475-20C2-4875-4CFB9D3A2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6585C4-84B4-28E7-2A98-9BF425E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A6F5-27AF-13BF-230C-A9799A48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2316479"/>
            <a:ext cx="10905457" cy="3584697"/>
          </a:xfrm>
        </p:spPr>
        <p:txBody>
          <a:bodyPr/>
          <a:lstStyle/>
          <a:p>
            <a:r>
              <a:rPr lang="en-GB" dirty="0"/>
              <a:t>Setup User authentication that ships with Laravel …</a:t>
            </a:r>
          </a:p>
          <a:p>
            <a:r>
              <a:rPr lang="en-GB" dirty="0"/>
              <a:t>Using Middleware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E6E-2298-C996-2C8B-B3D5E11EC259}"/>
              </a:ext>
            </a:extLst>
          </p:cNvPr>
          <p:cNvSpPr txBox="1"/>
          <p:nvPr/>
        </p:nvSpPr>
        <p:spPr>
          <a:xfrm>
            <a:off x="747982" y="1659834"/>
            <a:ext cx="109054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we covered in the last session</a:t>
            </a:r>
          </a:p>
        </p:txBody>
      </p:sp>
    </p:spTree>
    <p:extLst>
      <p:ext uri="{BB962C8B-B14F-4D97-AF65-F5344CB8AC3E}">
        <p14:creationId xmlns:p14="http://schemas.microsoft.com/office/powerpoint/2010/main" val="95895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We  input class names to the event service provider like so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1600" dirty="0">
                <a:latin typeface="Consolas" panose="020B0609020204030204" pitchFamily="49" charset="0"/>
              </a:rPr>
              <a:t>protected $listen = [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1600" dirty="0">
                <a:latin typeface="Consolas" panose="020B0609020204030204" pitchFamily="49" charset="0"/>
              </a:rPr>
              <a:t>        \App\Events\NewCustomerHasRegisteredEvent::class =&gt; [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1600" dirty="0">
                <a:latin typeface="Consolas" panose="020B0609020204030204" pitchFamily="49" charset="0"/>
              </a:rPr>
              <a:t>            \App\Listeners\WelcomeNewCustomerListener::class,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1600" dirty="0">
                <a:latin typeface="Consolas" panose="020B0609020204030204" pitchFamily="49" charset="0"/>
              </a:rPr>
              <a:t>            \App\Listeners\RegisterCustomerToNewsLetter::class,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1600" dirty="0">
                <a:latin typeface="Consolas" panose="020B0609020204030204" pitchFamily="49" charset="0"/>
              </a:rPr>
              <a:t>            \App\Listeners\NotifyAdminViaSlack::class,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1600" dirty="0">
                <a:latin typeface="Consolas" panose="020B0609020204030204" pitchFamily="49" charset="0"/>
              </a:rPr>
              <a:t>        ],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1600" dirty="0">
                <a:latin typeface="Consolas" panose="020B0609020204030204" pitchFamily="49" charset="0"/>
              </a:rPr>
              <a:t>    ];</a:t>
            </a:r>
          </a:p>
        </p:txBody>
      </p:sp>
    </p:spTree>
    <p:extLst>
      <p:ext uri="{BB962C8B-B14F-4D97-AF65-F5344CB8AC3E}">
        <p14:creationId xmlns:p14="http://schemas.microsoft.com/office/powerpoint/2010/main" val="267764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Those are two new listeners we don’t have.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We are going to generate them automatically, however we have to provide the full namespace for this to work properly.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Artisan has a command to generate to event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event:generate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Event generate will look at the event service provide and generate any of the classes that it doesn’t find.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php artisan even:generate</a:t>
            </a:r>
          </a:p>
        </p:txBody>
      </p:sp>
    </p:spTree>
    <p:extLst>
      <p:ext uri="{BB962C8B-B14F-4D97-AF65-F5344CB8AC3E}">
        <p14:creationId xmlns:p14="http://schemas.microsoft.com/office/powerpoint/2010/main" val="361586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You should find the newly created listener classes inside the listener folder.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Let us distribute the activities into the relevant listeners now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The handle method of notify admin –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public function handle(NewCustomerHasRegisteredEvent $event)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    {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        dump('Slack message here!');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    }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8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The handle method of register customer to newsletter –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public function handle(NewCustomerHasRegisteredEvent $event)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    {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        dump('Registered to Newsletter');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5984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The handle method of register customer to newsletter –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public function handle(NewCustomerHasRegisteredEvent $event)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    {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        dump('Registered to Newsletter');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>
                <a:latin typeface="Consolas" panose="020B0609020204030204" pitchFamily="49" charset="0"/>
              </a:rPr>
              <a:t>    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And our controller file is now clean with just three lines of code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Later if we decide we want drop any of the activities, it is as simple as changing the listener in the even service provider.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400" dirty="0"/>
              <a:t>Let us check the changes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1385785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Wrap-up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We got to know …</a:t>
            </a:r>
            <a:br>
              <a:rPr lang="en-GB" dirty="0"/>
            </a:br>
            <a:endParaRPr lang="en-GB" dirty="0"/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Events &amp;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Listeners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/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Questions.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0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Topics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309128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747DA-57B5-B79F-C0EE-CCD543BC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91C2F-0B94-8BDF-BBF1-1A9AE419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83E28C-0475-20C2-4875-4CFB9D3A2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6585C4-84B4-28E7-2A98-9BF425E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A6F5-27AF-13BF-230C-A9799A48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2316479"/>
            <a:ext cx="10905457" cy="3584697"/>
          </a:xfrm>
        </p:spPr>
        <p:txBody>
          <a:bodyPr/>
          <a:lstStyle/>
          <a:p>
            <a:r>
              <a:rPr lang="en-GB" dirty="0"/>
              <a:t>How to configure Laravel Events and …</a:t>
            </a:r>
          </a:p>
          <a:p>
            <a:r>
              <a:rPr lang="en-GB" dirty="0"/>
              <a:t>Listeners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E6E-2298-C996-2C8B-B3D5E11EC259}"/>
              </a:ext>
            </a:extLst>
          </p:cNvPr>
          <p:cNvSpPr txBox="1"/>
          <p:nvPr/>
        </p:nvSpPr>
        <p:spPr>
          <a:xfrm>
            <a:off x="747982" y="1659834"/>
            <a:ext cx="109054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When we complete today’s session, you will learn …</a:t>
            </a:r>
          </a:p>
        </p:txBody>
      </p:sp>
    </p:spTree>
    <p:extLst>
      <p:ext uri="{BB962C8B-B14F-4D97-AF65-F5344CB8AC3E}">
        <p14:creationId xmlns:p14="http://schemas.microsoft.com/office/powerpoint/2010/main" val="312221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Events and Listeners</a:t>
            </a:r>
          </a:p>
          <a:p>
            <a:r>
              <a:rPr lang="en-GB" dirty="0"/>
              <a:t>Events provide a simple observer implementation which allows a user to subscribe and listen to various events triggered in the web application. All the event classes in Laravel are stored in the app/Events folder and the listeners are stored in the app/Listeners folder.</a:t>
            </a:r>
          </a:p>
          <a:p>
            <a:r>
              <a:rPr lang="en-GB" dirty="0"/>
              <a:t>The classic example of this would be a new user being registered to your app.  </a:t>
            </a:r>
          </a:p>
          <a:p>
            <a:r>
              <a:rPr lang="en-GB" dirty="0"/>
              <a:t>When they do </a:t>
            </a:r>
          </a:p>
          <a:p>
            <a:pPr lvl="1"/>
            <a:r>
              <a:rPr lang="en-GB" dirty="0"/>
              <a:t>you are going to send them a welcome email</a:t>
            </a:r>
          </a:p>
          <a:p>
            <a:pPr lvl="1"/>
            <a:r>
              <a:rPr lang="en-GB" dirty="0"/>
              <a:t>subscribe them to your newsletter</a:t>
            </a:r>
          </a:p>
          <a:p>
            <a:pPr lvl="1"/>
            <a:r>
              <a:rPr lang="en-GB" dirty="0"/>
              <a:t>notify admin that there is a new user</a:t>
            </a:r>
          </a:p>
        </p:txBody>
      </p:sp>
    </p:spTree>
    <p:extLst>
      <p:ext uri="{BB962C8B-B14F-4D97-AF65-F5344CB8AC3E}">
        <p14:creationId xmlns:p14="http://schemas.microsoft.com/office/powerpoint/2010/main" val="425795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have a Customer Resource</a:t>
            </a:r>
          </a:p>
          <a:p>
            <a:r>
              <a:rPr lang="en-GB" dirty="0"/>
              <a:t>Let us put Events and Listeners to work on new customer creation.</a:t>
            </a:r>
          </a:p>
          <a:p>
            <a:r>
              <a:rPr lang="en-GB" dirty="0"/>
              <a:t>And that would be happening whenever a store method is called</a:t>
            </a:r>
          </a:p>
          <a:p>
            <a:r>
              <a:rPr lang="en-GB" dirty="0"/>
              <a:t>To prepare things let us get to work with Mail.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php artisan make:mail WelcomeNewUserMail --markdown email.new-welcome</a:t>
            </a:r>
          </a:p>
        </p:txBody>
      </p:sp>
    </p:spTree>
    <p:extLst>
      <p:ext uri="{BB962C8B-B14F-4D97-AF65-F5344CB8AC3E}">
        <p14:creationId xmlns:p14="http://schemas.microsoft.com/office/powerpoint/2010/main" val="227143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the purpose of our exercise, let us keep the mail format very simple</a:t>
            </a:r>
          </a:p>
          <a:p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@component('mail::message')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# Welcome new User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@endcomponent</a:t>
            </a:r>
          </a:p>
        </p:txBody>
      </p:sp>
    </p:spTree>
    <p:extLst>
      <p:ext uri="{BB962C8B-B14F-4D97-AF65-F5344CB8AC3E}">
        <p14:creationId xmlns:p14="http://schemas.microsoft.com/office/powerpoint/2010/main" val="17261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use the Mail class we need out customer email.</a:t>
            </a:r>
          </a:p>
          <a:p>
            <a:r>
              <a:rPr lang="en-GB" dirty="0"/>
              <a:t>The create method will be returning a new Customer Model which can be saved to a variable containing our email.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public function store(){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$customer </a:t>
            </a:r>
            <a:r>
              <a:rPr lang="en-GB" dirty="0">
                <a:latin typeface="Consolas" panose="020B0609020204030204" pitchFamily="49" charset="0"/>
              </a:rPr>
              <a:t>= Customer::create($this-&gt;validateRequest());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Mail::to($customer-&gt;email)-&gt;send(new WelcomeNewUserMail());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return redirect( 'customers' 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/>
              <a:t>… and as for the other two activities i.e., newsletter subscription and  notifying admin for the purpose of our exercise let us use pseudo code to output a dump.</a:t>
            </a:r>
          </a:p>
        </p:txBody>
      </p:sp>
    </p:spTree>
    <p:extLst>
      <p:ext uri="{BB962C8B-B14F-4D97-AF65-F5344CB8AC3E}">
        <p14:creationId xmlns:p14="http://schemas.microsoft.com/office/powerpoint/2010/main" val="10310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Listeners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store function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public function store(){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$customer = Customer::create($this-&gt;validateRequest());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Mail::to($customer-&gt;email)-&gt;send(new WelcomeNewUserMail());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//Register to Newsletter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dump(‘Newsletter Subscription');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//Notify Admin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dump(‘Notification to Admin');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// return redirect( 'customers' 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/>
              <a:t>In order to see the mail “subscription” and “notify admin” dumps, the return redirect has to commented out  </a:t>
            </a:r>
          </a:p>
        </p:txBody>
      </p:sp>
    </p:spTree>
    <p:extLst>
      <p:ext uri="{BB962C8B-B14F-4D97-AF65-F5344CB8AC3E}">
        <p14:creationId xmlns:p14="http://schemas.microsoft.com/office/powerpoint/2010/main" val="2156221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2985</TotalTime>
  <Words>1689</Words>
  <Application>Microsoft Office PowerPoint</Application>
  <PresentationFormat>Widescreen</PresentationFormat>
  <Paragraphs>241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Consolas</vt:lpstr>
      <vt:lpstr>Wingdings</vt:lpstr>
      <vt:lpstr>RetrospectVTI</vt:lpstr>
      <vt:lpstr>Laravel</vt:lpstr>
      <vt:lpstr>Last Session</vt:lpstr>
      <vt:lpstr>Session Topics</vt:lpstr>
      <vt:lpstr>Today’s learning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187</cp:revision>
  <dcterms:created xsi:type="dcterms:W3CDTF">2022-06-09T00:16:26Z</dcterms:created>
  <dcterms:modified xsi:type="dcterms:W3CDTF">2022-06-29T07:19:51Z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