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62" r:id="rId4"/>
    <p:sldId id="300" r:id="rId5"/>
    <p:sldId id="296" r:id="rId6"/>
    <p:sldId id="267" r:id="rId7"/>
    <p:sldId id="263" r:id="rId8"/>
    <p:sldId id="291" r:id="rId9"/>
    <p:sldId id="292" r:id="rId10"/>
    <p:sldId id="293" r:id="rId11"/>
    <p:sldId id="294" r:id="rId12"/>
    <p:sldId id="295" r:id="rId13"/>
    <p:sldId id="297" r:id="rId14"/>
    <p:sldId id="268" r:id="rId15"/>
    <p:sldId id="298" r:id="rId16"/>
    <p:sldId id="270" r:id="rId17"/>
    <p:sldId id="285" r:id="rId18"/>
    <p:sldId id="286" r:id="rId19"/>
    <p:sldId id="287" r:id="rId20"/>
    <p:sldId id="299" r:id="rId21"/>
    <p:sldId id="265" r:id="rId22"/>
    <p:sldId id="288" r:id="rId23"/>
    <p:sldId id="289" r:id="rId24"/>
    <p:sldId id="266" r:id="rId25"/>
    <p:sldId id="290" r:id="rId26"/>
    <p:sldId id="301" r:id="rId27"/>
    <p:sldId id="302" r:id="rId28"/>
    <p:sldId id="260" r:id="rId29"/>
    <p:sldId id="269" r:id="rId30"/>
    <p:sldId id="258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80" r:id="rId40"/>
    <p:sldId id="279" r:id="rId41"/>
    <p:sldId id="281" r:id="rId42"/>
    <p:sldId id="282" r:id="rId43"/>
    <p:sldId id="283" r:id="rId44"/>
    <p:sldId id="284" r:id="rId4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7A9B0D-54BC-4346-8013-7AB4F720ABA1}" v="2" dt="2024-09-08T11:46:1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U Yongkun" userId="9f03f4a5-7e7a-4a26-ba55-64643d70ff11" providerId="ADAL" clId="{977A9B0D-54BC-4346-8013-7AB4F720ABA1}"/>
    <pc:docChg chg="undo custSel addSld modSld sldOrd">
      <pc:chgData name="WU Yongkun" userId="9f03f4a5-7e7a-4a26-ba55-64643d70ff11" providerId="ADAL" clId="{977A9B0D-54BC-4346-8013-7AB4F720ABA1}" dt="2024-09-08T11:48:43.499" v="598" actId="20577"/>
      <pc:docMkLst>
        <pc:docMk/>
      </pc:docMkLst>
      <pc:sldChg chg="modSp mod">
        <pc:chgData name="WU Yongkun" userId="9f03f4a5-7e7a-4a26-ba55-64643d70ff11" providerId="ADAL" clId="{977A9B0D-54BC-4346-8013-7AB4F720ABA1}" dt="2024-09-08T11:45:44.414" v="288" actId="20577"/>
        <pc:sldMkLst>
          <pc:docMk/>
          <pc:sldMk cId="2719486824" sldId="258"/>
        </pc:sldMkLst>
        <pc:spChg chg="mod">
          <ac:chgData name="WU Yongkun" userId="9f03f4a5-7e7a-4a26-ba55-64643d70ff11" providerId="ADAL" clId="{977A9B0D-54BC-4346-8013-7AB4F720ABA1}" dt="2024-09-08T11:45:44.414" v="288" actId="20577"/>
          <ac:spMkLst>
            <pc:docMk/>
            <pc:sldMk cId="2719486824" sldId="258"/>
            <ac:spMk id="3" creationId="{76E02B29-433D-45B2-BB98-3CA37F0EEFFC}"/>
          </ac:spMkLst>
        </pc:spChg>
      </pc:sldChg>
      <pc:sldChg chg="ord">
        <pc:chgData name="WU Yongkun" userId="9f03f4a5-7e7a-4a26-ba55-64643d70ff11" providerId="ADAL" clId="{977A9B0D-54BC-4346-8013-7AB4F720ABA1}" dt="2024-09-08T11:41:31.437" v="74"/>
        <pc:sldMkLst>
          <pc:docMk/>
          <pc:sldMk cId="2621253399" sldId="296"/>
        </pc:sldMkLst>
      </pc:sldChg>
      <pc:sldChg chg="modSp new mod">
        <pc:chgData name="WU Yongkun" userId="9f03f4a5-7e7a-4a26-ba55-64643d70ff11" providerId="ADAL" clId="{977A9B0D-54BC-4346-8013-7AB4F720ABA1}" dt="2024-09-08T11:45:02.523" v="276" actId="20577"/>
        <pc:sldMkLst>
          <pc:docMk/>
          <pc:sldMk cId="1101695900" sldId="300"/>
        </pc:sldMkLst>
        <pc:spChg chg="mod">
          <ac:chgData name="WU Yongkun" userId="9f03f4a5-7e7a-4a26-ba55-64643d70ff11" providerId="ADAL" clId="{977A9B0D-54BC-4346-8013-7AB4F720ABA1}" dt="2024-09-08T11:39:01.272" v="16" actId="20577"/>
          <ac:spMkLst>
            <pc:docMk/>
            <pc:sldMk cId="1101695900" sldId="300"/>
            <ac:spMk id="2" creationId="{2D6A2BDD-BDE8-9D0A-46DE-18800EE7FD58}"/>
          </ac:spMkLst>
        </pc:spChg>
        <pc:spChg chg="mod">
          <ac:chgData name="WU Yongkun" userId="9f03f4a5-7e7a-4a26-ba55-64643d70ff11" providerId="ADAL" clId="{977A9B0D-54BC-4346-8013-7AB4F720ABA1}" dt="2024-09-08T11:45:02.523" v="276" actId="20577"/>
          <ac:spMkLst>
            <pc:docMk/>
            <pc:sldMk cId="1101695900" sldId="300"/>
            <ac:spMk id="3" creationId="{B0B4DBF2-E5EB-45CF-660A-0E67E3D7EC25}"/>
          </ac:spMkLst>
        </pc:spChg>
      </pc:sldChg>
      <pc:sldChg chg="modSp add mod">
        <pc:chgData name="WU Yongkun" userId="9f03f4a5-7e7a-4a26-ba55-64643d70ff11" providerId="ADAL" clId="{977A9B0D-54BC-4346-8013-7AB4F720ABA1}" dt="2024-09-08T11:46:16.004" v="313" actId="20577"/>
        <pc:sldMkLst>
          <pc:docMk/>
          <pc:sldMk cId="2318013668" sldId="301"/>
        </pc:sldMkLst>
        <pc:spChg chg="mod">
          <ac:chgData name="WU Yongkun" userId="9f03f4a5-7e7a-4a26-ba55-64643d70ff11" providerId="ADAL" clId="{977A9B0D-54BC-4346-8013-7AB4F720ABA1}" dt="2024-09-08T11:46:16.004" v="313" actId="20577"/>
          <ac:spMkLst>
            <pc:docMk/>
            <pc:sldMk cId="2318013668" sldId="301"/>
            <ac:spMk id="2" creationId="{00000000-0000-0000-0000-000000000000}"/>
          </ac:spMkLst>
        </pc:spChg>
      </pc:sldChg>
      <pc:sldChg chg="delSp modSp add mod">
        <pc:chgData name="WU Yongkun" userId="9f03f4a5-7e7a-4a26-ba55-64643d70ff11" providerId="ADAL" clId="{977A9B0D-54BC-4346-8013-7AB4F720ABA1}" dt="2024-09-08T11:48:43.499" v="598" actId="20577"/>
        <pc:sldMkLst>
          <pc:docMk/>
          <pc:sldMk cId="988580251" sldId="302"/>
        </pc:sldMkLst>
        <pc:spChg chg="mod">
          <ac:chgData name="WU Yongkun" userId="9f03f4a5-7e7a-4a26-ba55-64643d70ff11" providerId="ADAL" clId="{977A9B0D-54BC-4346-8013-7AB4F720ABA1}" dt="2024-09-08T11:48:01.554" v="468" actId="6549"/>
          <ac:spMkLst>
            <pc:docMk/>
            <pc:sldMk cId="988580251" sldId="302"/>
            <ac:spMk id="2" creationId="{00000000-0000-0000-0000-000000000000}"/>
          </ac:spMkLst>
        </pc:spChg>
        <pc:spChg chg="mod">
          <ac:chgData name="WU Yongkun" userId="9f03f4a5-7e7a-4a26-ba55-64643d70ff11" providerId="ADAL" clId="{977A9B0D-54BC-4346-8013-7AB4F720ABA1}" dt="2024-09-08T11:48:43.499" v="598" actId="20577"/>
          <ac:spMkLst>
            <pc:docMk/>
            <pc:sldMk cId="988580251" sldId="302"/>
            <ac:spMk id="3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4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7" creationId="{00000000-0000-0000-0000-000000000000}"/>
          </ac:spMkLst>
        </pc:spChg>
        <pc:spChg chg="del">
          <ac:chgData name="WU Yongkun" userId="9f03f4a5-7e7a-4a26-ba55-64643d70ff11" providerId="ADAL" clId="{977A9B0D-54BC-4346-8013-7AB4F720ABA1}" dt="2024-09-08T11:46:57.477" v="355" actId="478"/>
          <ac:spMkLst>
            <pc:docMk/>
            <pc:sldMk cId="988580251" sldId="302"/>
            <ac:spMk id="8" creationId="{00000000-0000-0000-0000-000000000000}"/>
          </ac:spMkLst>
        </pc:spChg>
        <pc:cxnChg chg="del mod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0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2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4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5" creationId="{00000000-0000-0000-0000-000000000000}"/>
          </ac:cxnSpMkLst>
        </pc:cxnChg>
        <pc:cxnChg chg="del">
          <ac:chgData name="WU Yongkun" userId="9f03f4a5-7e7a-4a26-ba55-64643d70ff11" providerId="ADAL" clId="{977A9B0D-54BC-4346-8013-7AB4F720ABA1}" dt="2024-09-08T11:46:57.477" v="355" actId="478"/>
          <ac:cxnSpMkLst>
            <pc:docMk/>
            <pc:sldMk cId="988580251" sldId="302"/>
            <ac:cxnSpMk id="1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AAED77-828D-44C8-9D0F-AD2C9E364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949537-9D7E-4EBC-BAB1-3BE90DF87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D4F17B-2E4F-4E19-9754-AF1B88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253D54-CCF7-4A3E-AB7B-2F75B8A5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E309-8241-49F2-8D90-4E301188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7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7A7ADE-803F-4CF8-9B49-E6320105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DBA9734-D66D-4AF5-BB4F-EA834681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B8F83C-CFAB-4F9C-8DC1-79A13CA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2743EA-8E90-4EC4-B5B2-54E59B5A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0CCC-45DA-46E1-BC32-9E20A513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37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231C2D5-282D-4D38-99A6-C15BA13C7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87D02F8-F3CE-4734-83EC-AE9286391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310D55-6806-4AC7-93DC-5F16B7D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1FCCC3-4D3D-491D-A094-1AAFFEE6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30266B-10F2-49B5-B24D-0881D10EC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2299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0872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6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9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22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12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0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5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9D2FDF-8BF4-477E-A00A-4A1B0C7F4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8A8C-011D-4124-838E-3860752EF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347D1-7917-4ACB-8673-5BDB780C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0560DB4-9F1F-4763-98D6-F07E17600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03F8A-0FA4-4F52-BB31-ECF40D0C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559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27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9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6400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98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3277"/>
            <a:ext cx="10515600" cy="435133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38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889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6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447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362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2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C84B8-158B-434B-9F16-2896FFF5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CC67A4-9428-4C79-9646-911F1A71A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7F88DB-52E7-4F6F-B3C7-485F336C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BB7B0-1116-4380-8F1C-A9E98CF6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07C7DC-9D04-4B70-A6E5-3D0FD64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023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2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64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5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0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E412C-647A-4F00-AC95-6D7299DE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4171CE-1BD3-4158-803D-95488A8D7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B66B40-513D-46C0-B7F9-8B35E142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2913FB-58FA-4343-8367-A0EDA37B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22FBE2-AC8B-4B6A-AD26-AAB3885F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74302F2-539F-4F1E-8614-C7015E5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B00D04-24F4-4297-91C2-650D139D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890B12-0C4C-456C-A1BA-B7CC227C6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D17DEC-0CE7-4749-86BC-68B3700D3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A96ED58-9823-4863-B351-0E3004CB0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191DFB1-C812-4DDD-A48F-582B6061F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EFFC12-BA7D-435C-9F47-9FE0C56B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36A0101-2C78-494E-80FC-9F83F51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36831D-E44B-40D1-A22F-A685EBD3C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66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C44CAF-D187-4FA7-8BDC-53FBCFDC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798D05E-C107-4A8B-8D95-B2281643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EA9AD6-BB4C-41D5-B987-AFD603A80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BC16B5-CA20-46E2-85FE-EEA281F2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286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531CCD-9D44-4ACC-A920-5743602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290D73A-57E3-4589-A365-D39B72B2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077B39-F546-4E3E-8E08-16B02A3D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0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6C809-8344-4CC1-95C6-72DC4435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1B541D-C471-43C2-9B3B-670E4025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E312DE-9971-4BCA-9B33-65EFA970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C5417A-6E79-4486-9DB7-C02014E7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E9F515-BD4C-4BD2-AFFD-3B196BCD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8769D7-62D9-473B-B990-9F7544D0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6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7F1E6-11D2-482C-8674-92D518A1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B071C-D423-4335-8A56-E027886A5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8E20CF-18EF-4192-B60D-126DDF76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981A99-0A85-4F5E-89DB-09FF93BE5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7924BD-EA5C-486B-BBE0-94889ED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121C66-CF3F-4EFF-A4ED-B9D91398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52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A63177-2B18-41AC-8F14-62831700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54B275-9502-4076-A3CE-4A212B23D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3ADCA5-4ADA-4BBE-A32E-1F99B8B09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66A3E-5F8E-4535-A317-76C0EC2EE0EA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F5E25-3C39-48C0-86EB-8588994A1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C26C70-FED7-4E2A-AFEE-10E817E1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5A708-FCB5-4C0F-AEF6-00673D1854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79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882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72958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85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l-edu/caravel-soc_fpga-lab/tree/main/spiflash" TargetMode="Externa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am007-versal-memory/Read-Operation?tocId=VRYu0HURA1U147fufYDMNQ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xilinx.com/r/en-US/pg202-mipi-dphy/AXI4-Lite-Interface" TargetMode="External"/><Relationship Id="rId2" Type="http://schemas.openxmlformats.org/officeDocument/2006/relationships/hyperlink" Target="https://www.realdigital.org/doc/a9fee931f7a172423e1ba73f66ca408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xilinx.com/r/en-US/pg256-sdfec-integrated-block/AXI4-Stream-Interface" TargetMode="External"/><Relationship Id="rId4" Type="http://schemas.openxmlformats.org/officeDocument/2006/relationships/hyperlink" Target="https://developer.arm.com/documentation/ihi0051/lates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96EFB-D5F4-440A-823A-1F9318670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Workbook (lab_3)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108F4D-25DD-49E4-B1BE-508AE924B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5456"/>
            <a:ext cx="9144000" cy="1653466"/>
          </a:xfrm>
        </p:spPr>
        <p:txBody>
          <a:bodyPr/>
          <a:lstStyle/>
          <a:p>
            <a:r>
              <a:rPr lang="en-US" altLang="zh-TW" dirty="0"/>
              <a:t>SOC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1842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Handshake : TVALID, TREADY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87" y="3941843"/>
            <a:ext cx="3507296" cy="1688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451" y="3960763"/>
            <a:ext cx="3215452" cy="14741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972" y="3939405"/>
            <a:ext cx="3516577" cy="16913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0087" y="3389153"/>
            <a:ext cx="350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asserted before TREADY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09451" y="3389153"/>
            <a:ext cx="3215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TREADY asserted before TVALID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5895" y="3293074"/>
            <a:ext cx="343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TVALID and TREADY asserted simultaneously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119962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For a transfer to occur, both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must be asserted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Transmitter is not permitted to wait until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Once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is asserted, it must remain asserted until the handshake occurs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A Receiver is permitted to wait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TVALID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MT"/>
                <a:ea typeface="+mn-ea"/>
                <a:cs typeface="+mn-cs"/>
              </a:rPr>
              <a:t>to be asserted before asserting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NewRomanPS-BoldMT"/>
                <a:ea typeface="+mn-ea"/>
                <a:cs typeface="+mn-cs"/>
              </a:rPr>
              <a:t>TREADY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85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278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B70D08-CEDA-40B1-8A82-C728F672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Deliver module header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E272E-0D44-4C85-B2BB-C672B6597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I/O signals are listed in </a:t>
            </a:r>
            <a:r>
              <a:rPr lang="en-US" altLang="zh-TW" dirty="0" err="1"/>
              <a:t>fir.v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You are requested to use simplified AXI-lite and AXI-stream protocol.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0150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685537"/>
            <a:ext cx="10515600" cy="1325563"/>
          </a:xfrm>
        </p:spPr>
        <p:txBody>
          <a:bodyPr/>
          <a:lstStyle/>
          <a:p>
            <a:r>
              <a:rPr lang="en-US" dirty="0"/>
              <a:t>Configuration Register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172210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Register Address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2723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Address</a:t>
            </a:r>
          </a:p>
          <a:p>
            <a:pPr marL="0" indent="0">
              <a:buNone/>
            </a:pPr>
            <a:r>
              <a:rPr lang="en-US" dirty="0"/>
              <a:t>0x00 –</a:t>
            </a:r>
            <a:r>
              <a:rPr lang="zh-TW" altLang="en-US" dirty="0"/>
              <a:t> </a:t>
            </a:r>
            <a:r>
              <a:rPr lang="en-US" dirty="0"/>
              <a:t>[0] - </a:t>
            </a:r>
            <a:r>
              <a:rPr lang="en-US" dirty="0" err="1"/>
              <a:t>ap_start</a:t>
            </a:r>
            <a:r>
              <a:rPr lang="en-US" dirty="0"/>
              <a:t> (r/w)    </a:t>
            </a:r>
          </a:p>
          <a:p>
            <a:pPr marL="0" indent="0">
              <a:buNone/>
            </a:pPr>
            <a:r>
              <a:rPr lang="en-US" dirty="0"/>
              <a:t>	         set when </a:t>
            </a:r>
            <a:r>
              <a:rPr lang="en-US" dirty="0" err="1"/>
              <a:t>ap_start</a:t>
            </a:r>
            <a:r>
              <a:rPr lang="en-US" dirty="0"/>
              <a:t> signal assert</a:t>
            </a:r>
          </a:p>
          <a:p>
            <a:pPr marL="0" indent="0">
              <a:buNone/>
            </a:pPr>
            <a:r>
              <a:rPr lang="en-US" dirty="0"/>
              <a:t>                    reset, when start data transfer, i.e. 1</a:t>
            </a:r>
            <a:r>
              <a:rPr lang="en-US" baseline="30000" dirty="0"/>
              <a:t>st</a:t>
            </a:r>
            <a:r>
              <a:rPr lang="en-US" dirty="0"/>
              <a:t> </a:t>
            </a:r>
            <a:r>
              <a:rPr lang="en-US" dirty="0" err="1"/>
              <a:t>axi</a:t>
            </a:r>
            <a:r>
              <a:rPr lang="en-US" dirty="0"/>
              <a:t>-stream data come in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[1] –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when FIR process all the dataset, i.e. receive 				         </a:t>
            </a:r>
            <a:r>
              <a:rPr lang="zh-TW" altLang="en-US" dirty="0"/>
              <a:t> </a:t>
            </a:r>
            <a:r>
              <a:rPr lang="en-US" dirty="0" err="1"/>
              <a:t>tlast</a:t>
            </a:r>
            <a:r>
              <a:rPr lang="en-US" dirty="0"/>
              <a:t>, and last Y is generated and transferred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zh-TW" altLang="en-US" dirty="0"/>
              <a:t> </a:t>
            </a:r>
            <a:r>
              <a:rPr lang="en-US" dirty="0"/>
              <a:t>[2] – </a:t>
            </a:r>
            <a:r>
              <a:rPr lang="en-US" dirty="0" err="1"/>
              <a:t>ap_idle</a:t>
            </a:r>
            <a:r>
              <a:rPr lang="en-US" dirty="0"/>
              <a:t> (</a:t>
            </a:r>
            <a:r>
              <a:rPr lang="en-US" dirty="0" err="1"/>
              <a:t>ro</a:t>
            </a:r>
            <a:r>
              <a:rPr lang="en-US" dirty="0"/>
              <a:t>)  -&gt; indicate FIR is actively processing data</a:t>
            </a:r>
          </a:p>
          <a:p>
            <a:pPr marL="0" indent="0">
              <a:buNone/>
            </a:pPr>
            <a:r>
              <a:rPr lang="en-US" dirty="0"/>
              <a:t>0x10-14  - data-length</a:t>
            </a:r>
          </a:p>
          <a:p>
            <a:pPr marL="0" indent="0">
              <a:buNone/>
            </a:pPr>
            <a:r>
              <a:rPr lang="en-US" dirty="0"/>
              <a:t>0x20-FF – Tap parameters,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dirty="0"/>
              <a:t>e.g</a:t>
            </a:r>
            <a:r>
              <a:rPr lang="en-US" altLang="zh-TW" dirty="0"/>
              <a:t>.,</a:t>
            </a:r>
            <a:r>
              <a:rPr lang="en-US" dirty="0"/>
              <a:t> 0x20-24 Tap0, in sequence …</a:t>
            </a:r>
            <a:r>
              <a:rPr lang="en-US" altLang="zh-TW" dirty="0"/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04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ap_start</a:t>
            </a:r>
            <a:r>
              <a:rPr lang="en-US" dirty="0"/>
              <a:t> 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ap_start</a:t>
            </a:r>
            <a:r>
              <a:rPr lang="en-US" dirty="0"/>
              <a:t> is a read/write registers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ap_start</a:t>
            </a:r>
            <a:r>
              <a:rPr lang="en-US" dirty="0"/>
              <a:t> is programmed one, the FIR engine starts.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Host Software or </a:t>
            </a:r>
            <a:r>
              <a:rPr lang="en-US" dirty="0" err="1"/>
              <a:t>testbench</a:t>
            </a:r>
            <a:r>
              <a:rPr lang="en-US" dirty="0"/>
              <a:t> can program </a:t>
            </a:r>
            <a:r>
              <a:rPr lang="en-US" dirty="0" err="1"/>
              <a:t>ap_start</a:t>
            </a:r>
            <a:r>
              <a:rPr lang="en-US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ap_idle</a:t>
            </a:r>
            <a:r>
              <a:rPr lang="en-US" dirty="0"/>
              <a:t> is one. If </a:t>
            </a:r>
            <a:r>
              <a:rPr lang="en-US" dirty="0" err="1"/>
              <a:t>ap_start</a:t>
            </a:r>
            <a:r>
              <a:rPr lang="en-US" dirty="0"/>
              <a:t> is programmed one when </a:t>
            </a:r>
            <a:r>
              <a:rPr lang="en-US" dirty="0" err="1"/>
              <a:t>ap_idle</a:t>
            </a:r>
            <a:r>
              <a:rPr lang="en-US" dirty="0"/>
              <a:t> is zero, the </a:t>
            </a:r>
            <a:r>
              <a:rPr lang="en-US" dirty="0" err="1"/>
              <a:t>ap_start</a:t>
            </a:r>
            <a:r>
              <a:rPr lang="en-US" dirty="0"/>
              <a:t> is not effective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data-length, tap parameters are programmed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ap_start</a:t>
            </a:r>
            <a:r>
              <a:rPr lang="en-US" altLang="zh-CN" dirty="0"/>
              <a:t> is set by software/</a:t>
            </a:r>
            <a:r>
              <a:rPr lang="en-US" altLang="zh-CN" dirty="0" err="1"/>
              <a:t>testbench</a:t>
            </a:r>
            <a:r>
              <a:rPr lang="en-US" altLang="zh-CN" dirty="0"/>
              <a:t>, and reset by engine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Engine resets </a:t>
            </a:r>
            <a:r>
              <a:rPr lang="en-US" dirty="0" err="1"/>
              <a:t>ap_start</a:t>
            </a:r>
            <a:r>
              <a:rPr lang="en-US" dirty="0"/>
              <a:t> when engine is not idle, i.e. start processing data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52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ap_done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It is read-only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reset in the following condition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Reset signal is asserted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</a:t>
            </a:r>
            <a:r>
              <a:rPr lang="en-US" dirty="0" err="1"/>
              <a:t>ap_done</a:t>
            </a:r>
            <a:r>
              <a:rPr lang="en-US" dirty="0"/>
              <a:t> is read, i.e. address 0 is read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ap_done</a:t>
            </a:r>
            <a:r>
              <a:rPr lang="en-US" dirty="0"/>
              <a:t> is asserted when engine completes last data processing and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8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ap_idle</a:t>
            </a:r>
            <a:r>
              <a:rPr lang="en-US" dirty="0"/>
              <a:t> protocol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ap_idle</a:t>
            </a:r>
            <a:r>
              <a:rPr lang="en-US" dirty="0"/>
              <a:t> is set to 1 when reset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0 when </a:t>
            </a:r>
            <a:r>
              <a:rPr lang="en-US" altLang="zh-CN" dirty="0" err="1"/>
              <a:t>ap_start</a:t>
            </a:r>
            <a:r>
              <a:rPr lang="en-US" altLang="zh-CN" dirty="0"/>
              <a:t> is sampled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ap_idle</a:t>
            </a:r>
            <a:r>
              <a:rPr lang="en-US" altLang="zh-CN" dirty="0"/>
              <a:t> is set to 1 when FIR engine processes the last data and last data is transferred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348" y="2833022"/>
            <a:ext cx="10515600" cy="1325563"/>
          </a:xfrm>
        </p:spPr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137785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58120-BD21-43A0-9CE5-4F14BECE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FACB48-5174-4EDC-972F-71B1517BF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fir_tb</a:t>
            </a:r>
            <a:r>
              <a:rPr lang="en-US" altLang="zh-TW" dirty="0"/>
              <a:t>(Please name your top module same as </a:t>
            </a:r>
            <a:r>
              <a:rPr lang="en-US" altLang="zh-TW" b="1" dirty="0"/>
              <a:t>fir</a:t>
            </a:r>
            <a:r>
              <a:rPr lang="zh-TW" altLang="en-US" dirty="0"/>
              <a:t> </a:t>
            </a:r>
            <a:r>
              <a:rPr lang="en-US" altLang="zh-TW" dirty="0"/>
              <a:t>for simulation)</a:t>
            </a:r>
          </a:p>
          <a:p>
            <a:r>
              <a:rPr lang="en-US" altLang="zh-TW" dirty="0"/>
              <a:t>The testbench should keep</a:t>
            </a:r>
            <a:r>
              <a:rPr lang="zh-TW" altLang="en-US" dirty="0"/>
              <a:t> </a:t>
            </a:r>
            <a:r>
              <a:rPr lang="en-US" altLang="zh-TW" dirty="0"/>
              <a:t>in the same directory with </a:t>
            </a:r>
            <a:r>
              <a:rPr lang="en-US" altLang="zh-TW" dirty="0" err="1"/>
              <a:t>Makefile</a:t>
            </a:r>
            <a:endParaRPr lang="en-US" altLang="zh-TW" dirty="0"/>
          </a:p>
          <a:p>
            <a:r>
              <a:rPr lang="en-US" altLang="zh-TW" dirty="0"/>
              <a:t>Block-level Protocol (</a:t>
            </a:r>
            <a:r>
              <a:rPr lang="en-US" altLang="zh-TW" dirty="0" err="1"/>
              <a:t>ap_start</a:t>
            </a:r>
            <a:r>
              <a:rPr lang="en-US" altLang="zh-TW" dirty="0"/>
              <a:t>, </a:t>
            </a:r>
            <a:r>
              <a:rPr lang="en-US" altLang="zh-TW" dirty="0" err="1"/>
              <a:t>ap_done</a:t>
            </a:r>
            <a:r>
              <a:rPr lang="en-US" altLang="zh-TW" dirty="0"/>
              <a:t>):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E16467-5BEF-4449-A7F6-DB8FC491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77" y="3317297"/>
            <a:ext cx="7602245" cy="354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2BDD-BDE8-9D0A-46DE-18800EE7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Content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DBF2-E5EB-45CF-660A-0E67E3D7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 Specifications</a:t>
            </a:r>
          </a:p>
          <a:p>
            <a:pPr lvl="1"/>
            <a:r>
              <a:rPr lang="en-US" dirty="0"/>
              <a:t>FIR function</a:t>
            </a:r>
          </a:p>
          <a:p>
            <a:pPr lvl="1"/>
            <a:r>
              <a:rPr lang="en-US" dirty="0"/>
              <a:t>AXI interface</a:t>
            </a:r>
          </a:p>
          <a:p>
            <a:pPr lvl="1"/>
            <a:r>
              <a:rPr lang="en-US" dirty="0"/>
              <a:t>SRAM timing</a:t>
            </a:r>
          </a:p>
          <a:p>
            <a:pPr lvl="1"/>
            <a:r>
              <a:rPr lang="en-US" dirty="0"/>
              <a:t>Configuration Register Access Protocol</a:t>
            </a:r>
          </a:p>
          <a:p>
            <a:r>
              <a:rPr lang="en-US" dirty="0"/>
              <a:t>Testbench Specifications</a:t>
            </a:r>
          </a:p>
          <a:p>
            <a:pPr lvl="1"/>
            <a:r>
              <a:rPr lang="en-US" dirty="0"/>
              <a:t>Host Software/Testbench Programming Sequence</a:t>
            </a:r>
          </a:p>
          <a:p>
            <a:r>
              <a:rPr lang="en-US" dirty="0"/>
              <a:t>Additional Requirements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10169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220"/>
          </a:xfrm>
        </p:spPr>
        <p:txBody>
          <a:bodyPr>
            <a:normAutofit/>
          </a:bodyPr>
          <a:lstStyle/>
          <a:p>
            <a:r>
              <a:rPr lang="en-US" sz="4000" dirty="0"/>
              <a:t>Host software / </a:t>
            </a:r>
            <a:r>
              <a:rPr lang="en-US" sz="4000" dirty="0" err="1"/>
              <a:t>Testbench</a:t>
            </a:r>
            <a:r>
              <a:rPr lang="en-US" sz="4000" dirty="0"/>
              <a:t> Programming Sequence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1381" y="2005781"/>
            <a:ext cx="5102942" cy="3785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Check FIR is idle, if not, wait until FIR is idle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length, and tap parameters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Program </a:t>
            </a:r>
            <a:r>
              <a:rPr lang="en-US" sz="2400" dirty="0" err="1"/>
              <a:t>ap_start</a:t>
            </a:r>
            <a:r>
              <a:rPr lang="en-US" sz="2400" dirty="0"/>
              <a:t> -&gt; 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Fork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Transmit </a:t>
            </a:r>
            <a:r>
              <a:rPr lang="en-US" sz="2400" dirty="0" err="1"/>
              <a:t>Xn</a:t>
            </a:r>
            <a:r>
              <a:rPr lang="en-US" sz="2400" dirty="0"/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Receive </a:t>
            </a:r>
            <a:r>
              <a:rPr lang="en-US" sz="2400" dirty="0" err="1"/>
              <a:t>Yn</a:t>
            </a:r>
            <a:endParaRPr lang="en-US" sz="2400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Polling </a:t>
            </a:r>
            <a:r>
              <a:rPr lang="en-US" sz="2400" dirty="0" err="1"/>
              <a:t>ap_done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When </a:t>
            </a:r>
            <a:r>
              <a:rPr lang="en-US" sz="2400" dirty="0" err="1"/>
              <a:t>ap_done</a:t>
            </a:r>
            <a:r>
              <a:rPr lang="en-US" sz="2400" dirty="0"/>
              <a:t> is sampled, compare </a:t>
            </a:r>
            <a:r>
              <a:rPr lang="en-US" sz="2400" dirty="0" err="1"/>
              <a:t>Yn</a:t>
            </a:r>
            <a:r>
              <a:rPr lang="en-US" sz="2400" dirty="0"/>
              <a:t> with golden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32" y="2874872"/>
            <a:ext cx="4559710" cy="24314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Wait for </a:t>
            </a:r>
            <a:r>
              <a:rPr lang="en-US" sz="2400" dirty="0" err="1"/>
              <a:t>ap_start</a:t>
            </a:r>
            <a:endParaRPr lang="en-US" sz="2400" dirty="0"/>
          </a:p>
          <a:p>
            <a:r>
              <a:rPr lang="en-US" sz="2400" dirty="0"/>
              <a:t>Set </a:t>
            </a:r>
            <a:r>
              <a:rPr lang="en-US" sz="2400" dirty="0" err="1"/>
              <a:t>ap_idle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r>
              <a:rPr lang="en-US" sz="2400" dirty="0"/>
              <a:t>        Process data</a:t>
            </a:r>
          </a:p>
          <a:p>
            <a:endParaRPr lang="en-US" sz="3200" dirty="0"/>
          </a:p>
          <a:p>
            <a:r>
              <a:rPr lang="en-US" sz="2400" dirty="0"/>
              <a:t>If reach data-length, set </a:t>
            </a:r>
            <a:r>
              <a:rPr lang="en-US" sz="2400" dirty="0" err="1"/>
              <a:t>ap_done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424516" y="3342968"/>
            <a:ext cx="2635045" cy="1868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4178710" y="4817806"/>
            <a:ext cx="2841522" cy="2359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91381" y="1582994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Host Software / </a:t>
            </a:r>
            <a:r>
              <a:rPr lang="en-US" sz="2400" b="1" dirty="0" err="1">
                <a:solidFill>
                  <a:srgbClr val="0070C0"/>
                </a:solidFill>
              </a:rPr>
              <a:t>Testbench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20232" y="2271252"/>
            <a:ext cx="4559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 Engine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1381" y="6066853"/>
            <a:ext cx="10488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Transmit </a:t>
            </a:r>
            <a:r>
              <a:rPr lang="en-US" dirty="0" err="1"/>
              <a:t>Xn</a:t>
            </a:r>
            <a:r>
              <a:rPr lang="en-US" dirty="0"/>
              <a:t> (stream-in), Receive </a:t>
            </a:r>
            <a:r>
              <a:rPr lang="en-US" dirty="0" err="1"/>
              <a:t>Yn</a:t>
            </a:r>
            <a:r>
              <a:rPr lang="en-US" dirty="0"/>
              <a:t> (stream-out) and Polling </a:t>
            </a:r>
            <a:r>
              <a:rPr lang="en-US" dirty="0" err="1"/>
              <a:t>ap_done</a:t>
            </a:r>
            <a:r>
              <a:rPr lang="en-US" dirty="0"/>
              <a:t> (</a:t>
            </a:r>
            <a:r>
              <a:rPr lang="en-US" dirty="0" err="1"/>
              <a:t>axilite</a:t>
            </a:r>
            <a:r>
              <a:rPr lang="en-US" dirty="0"/>
              <a:t>) are running concurrently. They are using different interface and do not interfere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7249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Testbench</a:t>
            </a:r>
            <a:r>
              <a:rPr lang="en-US" dirty="0"/>
              <a:t> – Develop your own </a:t>
            </a:r>
            <a:r>
              <a:rPr lang="en-US" dirty="0" err="1"/>
              <a:t>testbench</a:t>
            </a:r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Setup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Load </a:t>
            </a:r>
            <a:r>
              <a:rPr lang="en-US" dirty="0" err="1"/>
              <a:t>datafile</a:t>
            </a:r>
            <a:r>
              <a:rPr lang="en-US" dirty="0"/>
              <a:t>, and count # of data = </a:t>
            </a:r>
            <a:r>
              <a:rPr lang="en-US" dirty="0" err="1"/>
              <a:t>dat</a:t>
            </a:r>
            <a:r>
              <a:rPr lang="en-US" altLang="zh-CN" dirty="0" err="1"/>
              <a:t>a_length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tap_parameters</a:t>
            </a:r>
            <a:r>
              <a:rPr lang="en-US" dirty="0"/>
              <a:t> and </a:t>
            </a:r>
            <a:r>
              <a:rPr lang="en-US" dirty="0" err="1"/>
              <a:t>data_length</a:t>
            </a:r>
            <a:r>
              <a:rPr lang="en-US" dirty="0"/>
              <a:t>, read back and check it is correctly programmed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dirty="0" err="1"/>
              <a:t>Yn</a:t>
            </a:r>
            <a:r>
              <a:rPr lang="en-US" dirty="0"/>
              <a:t> expected value, or load golden data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Read and check </a:t>
            </a:r>
            <a:r>
              <a:rPr lang="en-US" dirty="0" err="1"/>
              <a:t>ap_start</a:t>
            </a:r>
            <a:r>
              <a:rPr lang="en-US" dirty="0"/>
              <a:t>, </a:t>
            </a:r>
            <a:r>
              <a:rPr lang="en-US" dirty="0" err="1"/>
              <a:t>ap_idle</a:t>
            </a:r>
            <a:r>
              <a:rPr lang="en-US" dirty="0"/>
              <a:t>, </a:t>
            </a:r>
            <a:r>
              <a:rPr lang="en-US" dirty="0" err="1"/>
              <a:t>ap_done</a:t>
            </a:r>
            <a:r>
              <a:rPr lang="en-US" dirty="0"/>
              <a:t> are in proper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Execution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Program </a:t>
            </a:r>
            <a:r>
              <a:rPr lang="en-US" dirty="0" err="1"/>
              <a:t>ap_start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Start latency timer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Fork the following operations, run concurrently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Task: </a:t>
            </a:r>
            <a:r>
              <a:rPr lang="en-US" dirty="0" err="1"/>
              <a:t>Stream_in_Xn</a:t>
            </a: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</a:t>
            </a:r>
            <a:r>
              <a:rPr lang="en-US" altLang="zh-CN" dirty="0"/>
              <a:t>sk: </a:t>
            </a:r>
            <a:r>
              <a:rPr lang="en-US" dirty="0" err="1"/>
              <a:t>Stream_out_Yn</a:t>
            </a:r>
            <a:r>
              <a:rPr lang="en-US" dirty="0"/>
              <a:t> and save into </a:t>
            </a:r>
            <a:r>
              <a:rPr lang="en-US" dirty="0" err="1"/>
              <a:t>Yn</a:t>
            </a:r>
            <a:r>
              <a:rPr lang="en-US" dirty="0"/>
              <a:t> buffer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Task: Polling </a:t>
            </a:r>
            <a:r>
              <a:rPr lang="en-US" dirty="0" err="1"/>
              <a:t>ap_done</a:t>
            </a:r>
            <a:r>
              <a:rPr lang="en-US" dirty="0"/>
              <a:t>, when </a:t>
            </a:r>
            <a:r>
              <a:rPr lang="en-US" dirty="0" err="1"/>
              <a:t>ap_done</a:t>
            </a:r>
            <a:r>
              <a:rPr lang="en-US" dirty="0"/>
              <a:t> is sampled, disable tasks (</a:t>
            </a:r>
            <a:r>
              <a:rPr lang="en-US" dirty="0" err="1"/>
              <a:t>stream_in_Xn</a:t>
            </a:r>
            <a:r>
              <a:rPr lang="en-US" dirty="0"/>
              <a:t>, </a:t>
            </a:r>
            <a:r>
              <a:rPr lang="en-US" dirty="0" err="1"/>
              <a:t>stream_out_Yn</a:t>
            </a:r>
            <a:r>
              <a:rPr lang="en-US" dirty="0"/>
              <a:t>, and Polling)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Checking Phase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Report latency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Compare </a:t>
            </a:r>
            <a:r>
              <a:rPr lang="en-US" dirty="0" err="1"/>
              <a:t>Yn</a:t>
            </a:r>
            <a:r>
              <a:rPr lang="en-US" dirty="0"/>
              <a:t> buffer with golden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You may print message to assist debugging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57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3F89A-A068-46A8-B432-830127C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dataset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2C14E-5BCB-4FF3-BD6B-1A4A0F6AC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Samples_triangular_wave.dat</a:t>
            </a:r>
          </a:p>
          <a:p>
            <a:r>
              <a:rPr lang="en-US" altLang="zh-TW" dirty="0"/>
              <a:t>out_gold.dat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24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SRAM Interface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Refer to supplement (Use memory for ASIC flow)</a:t>
            </a:r>
          </a:p>
          <a:p>
            <a:r>
              <a:rPr lang="en-US" dirty="0"/>
              <a:t>Implement  SRAM without .</a:t>
            </a:r>
            <a:r>
              <a:rPr lang="en-US" dirty="0" err="1"/>
              <a:t>db</a:t>
            </a:r>
            <a:r>
              <a:rPr lang="en-US" dirty="0"/>
              <a:t>/.lib</a:t>
            </a:r>
          </a:p>
          <a:p>
            <a:r>
              <a:rPr lang="en-US" altLang="zh-CN" dirty="0"/>
              <a:t>Use external SRAM (</a:t>
            </a:r>
            <a:r>
              <a:rPr lang="en-US" altLang="zh-CN" dirty="0" err="1"/>
              <a:t>bram.v</a:t>
            </a:r>
            <a:r>
              <a:rPr lang="en-US" altLang="zh-CN" dirty="0"/>
              <a:t>). </a:t>
            </a:r>
            <a:r>
              <a:rPr lang="en-US" altLang="zh-CN" dirty="0" err="1"/>
              <a:t>fir.v</a:t>
            </a:r>
            <a:r>
              <a:rPr lang="en-US" altLang="zh-CN" dirty="0"/>
              <a:t> provides ports to interface with the external SRAM. So, the </a:t>
            </a:r>
            <a:r>
              <a:rPr lang="en-US" altLang="zh-CN" dirty="0" err="1"/>
              <a:t>fir.v</a:t>
            </a:r>
            <a:r>
              <a:rPr lang="en-US" altLang="zh-CN" dirty="0"/>
              <a:t> can be synthesized with BRAM</a:t>
            </a:r>
          </a:p>
          <a:p>
            <a:r>
              <a:rPr lang="en-US" altLang="zh-CN" dirty="0"/>
              <a:t>Two size of </a:t>
            </a:r>
            <a:r>
              <a:rPr lang="en-US" altLang="zh-CN" dirty="0" err="1"/>
              <a:t>bram.v</a:t>
            </a:r>
            <a:r>
              <a:rPr lang="en-US" altLang="zh-CN" dirty="0"/>
              <a:t> ( you choose either one to fit your design)</a:t>
            </a:r>
          </a:p>
          <a:p>
            <a:pPr lvl="1"/>
            <a:r>
              <a:rPr lang="en-US" altLang="zh-CN" dirty="0"/>
              <a:t>bram11.v  (11 x 32) – depth 11</a:t>
            </a:r>
          </a:p>
          <a:p>
            <a:pPr lvl="1"/>
            <a:r>
              <a:rPr lang="en-US" altLang="zh-CN" dirty="0"/>
              <a:t>bram12.v  (12 x 32) – depth 12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8452" y="5152103"/>
            <a:ext cx="2526890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fir</a:t>
            </a:r>
          </a:p>
          <a:p>
            <a:endParaRPr lang="en-US" dirty="0"/>
          </a:p>
          <a:p>
            <a:r>
              <a:rPr lang="en-US" dirty="0" err="1"/>
              <a:t>axilite</a:t>
            </a:r>
            <a:endParaRPr lang="en-US" dirty="0"/>
          </a:p>
          <a:p>
            <a:r>
              <a:rPr lang="en-US" dirty="0" err="1"/>
              <a:t>axis_slave</a:t>
            </a:r>
            <a:r>
              <a:rPr lang="en-US" dirty="0"/>
              <a:t> (</a:t>
            </a:r>
            <a:r>
              <a:rPr lang="en-US" dirty="0" err="1"/>
              <a:t>Xn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axis_master</a:t>
            </a:r>
            <a:r>
              <a:rPr lang="en-US" dirty="0"/>
              <a:t>(</a:t>
            </a:r>
            <a:r>
              <a:rPr lang="en-US" dirty="0" err="1"/>
              <a:t>Yn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4271" y="5191432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tap_RAM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14270" y="5706101"/>
            <a:ext cx="12486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data_RAM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9065342" y="5376098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065342" y="5890767"/>
            <a:ext cx="648929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909187" y="6011496"/>
            <a:ext cx="629265" cy="8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909187" y="6269309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04669" y="6539696"/>
            <a:ext cx="6292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902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Additional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13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Design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1510"/>
          </a:xfrm>
        </p:spPr>
        <p:txBody>
          <a:bodyPr>
            <a:normAutofit/>
          </a:bodyPr>
          <a:lstStyle/>
          <a:p>
            <a:r>
              <a:rPr lang="en-US" dirty="0"/>
              <a:t>Can the FIR module fetch data continuously?</a:t>
            </a:r>
          </a:p>
          <a:p>
            <a:pPr lvl="1"/>
            <a:r>
              <a:rPr lang="en-US" altLang="zh-CN" dirty="0"/>
              <a:t>Can data access be pipelined with computation?</a:t>
            </a:r>
          </a:p>
          <a:p>
            <a:pPr lvl="1"/>
            <a:r>
              <a:rPr lang="en-US" altLang="zh-CN" dirty="0"/>
              <a:t>What if the input/output cannot process </a:t>
            </a:r>
            <a:r>
              <a:rPr lang="en-US" altLang="zh-CN"/>
              <a:t>data immediately?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580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D12E0D-27D6-4D16-8485-9394EE21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69BA2-481D-40FE-A57B-C1801D20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9472"/>
          </a:xfrm>
        </p:spPr>
        <p:txBody>
          <a:bodyPr>
            <a:noAutofit/>
          </a:bodyPr>
          <a:lstStyle/>
          <a:p>
            <a:r>
              <a:rPr lang="en-US" altLang="zh-TW" sz="1400" dirty="0"/>
              <a:t>Hierarchy:</a:t>
            </a:r>
          </a:p>
          <a:p>
            <a:pPr lvl="1"/>
            <a:r>
              <a:rPr lang="en-US" altLang="zh-TW" sz="1200" dirty="0"/>
              <a:t>StudentID_lab3/</a:t>
            </a:r>
          </a:p>
          <a:p>
            <a:pPr lvl="2"/>
            <a:r>
              <a:rPr lang="en-US" altLang="zh-TW" sz="1100" dirty="0"/>
              <a:t>Waveform</a:t>
            </a:r>
          </a:p>
          <a:p>
            <a:pPr lvl="2"/>
            <a:r>
              <a:rPr lang="en-US" altLang="zh-TW" sz="1100" dirty="0"/>
              <a:t>Simulation.log</a:t>
            </a:r>
          </a:p>
          <a:p>
            <a:pPr lvl="2"/>
            <a:r>
              <a:rPr lang="en-US" altLang="zh-TW" sz="1100" dirty="0"/>
              <a:t>Report.pdf</a:t>
            </a:r>
          </a:p>
          <a:p>
            <a:pPr lvl="2"/>
            <a:r>
              <a:rPr lang="en-US" altLang="zh-TW" sz="1100" dirty="0"/>
              <a:t>Synthesis report</a:t>
            </a:r>
          </a:p>
          <a:p>
            <a:pPr lvl="2"/>
            <a:r>
              <a:rPr lang="en-US" altLang="zh-TW" sz="1100" dirty="0" err="1"/>
              <a:t>Github</a:t>
            </a:r>
            <a:r>
              <a:rPr lang="en-US" altLang="zh-TW" sz="1100" dirty="0"/>
              <a:t> link</a:t>
            </a:r>
          </a:p>
          <a:p>
            <a:r>
              <a:rPr lang="en-US" altLang="zh-TW" sz="1400" dirty="0"/>
              <a:t>Your </a:t>
            </a:r>
            <a:r>
              <a:rPr lang="en-US" altLang="zh-TW" sz="1400" dirty="0" err="1"/>
              <a:t>Github</a:t>
            </a:r>
            <a:r>
              <a:rPr lang="en-US" altLang="zh-TW" sz="1400" dirty="0"/>
              <a:t> link should attach the file</a:t>
            </a:r>
          </a:p>
          <a:p>
            <a:pPr lvl="1"/>
            <a:r>
              <a:rPr lang="en-US" altLang="zh-TW" sz="1200" dirty="0" err="1"/>
              <a:t>fir.v</a:t>
            </a:r>
            <a:r>
              <a:rPr lang="en-US" altLang="zh-TW" sz="1200" dirty="0"/>
              <a:t> </a:t>
            </a:r>
            <a:r>
              <a:rPr lang="zh-CN" altLang="en-US" sz="1200" dirty="0"/>
              <a:t>（</a:t>
            </a:r>
            <a:r>
              <a:rPr lang="en-US" altLang="zh-CN" sz="1200" dirty="0"/>
              <a:t>the fir design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lvl="1"/>
            <a:r>
              <a:rPr lang="en-US" altLang="zh-TW" sz="1200" dirty="0" err="1"/>
              <a:t>fir_tb.v</a:t>
            </a:r>
            <a:r>
              <a:rPr lang="en-US" altLang="zh-TW" sz="1200" dirty="0"/>
              <a:t>  ( the </a:t>
            </a:r>
            <a:r>
              <a:rPr lang="en-US" altLang="zh-TW" sz="1200" dirty="0" err="1"/>
              <a:t>testbench</a:t>
            </a:r>
            <a:r>
              <a:rPr lang="en-US" altLang="zh-TW" sz="1200" dirty="0"/>
              <a:t> )</a:t>
            </a:r>
          </a:p>
          <a:p>
            <a:pPr lvl="1"/>
            <a:r>
              <a:rPr lang="en-US" altLang="zh-TW" sz="1200" dirty="0"/>
              <a:t>Log files including : synthesis, simulation, static timing report</a:t>
            </a:r>
          </a:p>
          <a:p>
            <a:pPr lvl="1"/>
            <a:r>
              <a:rPr lang="en-US" altLang="zh-TW" sz="1200" dirty="0"/>
              <a:t>Synthesis report – area usage, Including FF, LUT (Note: there should be no BRAM because BRAM is an external model, not in the  RTL design)</a:t>
            </a:r>
          </a:p>
          <a:p>
            <a:pPr lvl="1"/>
            <a:r>
              <a:rPr lang="en-US" altLang="zh-TW" sz="1200" dirty="0"/>
              <a:t>Timing Report, including slack, and max delay path</a:t>
            </a:r>
          </a:p>
          <a:p>
            <a:pPr lvl="1"/>
            <a:r>
              <a:rPr lang="en-US" altLang="zh-TW" sz="1200" dirty="0"/>
              <a:t>Waveform – show</a:t>
            </a:r>
          </a:p>
          <a:p>
            <a:pPr lvl="2"/>
            <a:r>
              <a:rPr lang="en-US" altLang="zh-TW" sz="1100" dirty="0"/>
              <a:t>Configuration write</a:t>
            </a:r>
          </a:p>
          <a:p>
            <a:pPr lvl="2"/>
            <a:r>
              <a:rPr lang="en-US" altLang="zh-TW" sz="1100" dirty="0" err="1"/>
              <a:t>a</a:t>
            </a:r>
            <a:r>
              <a:rPr lang="en-US" altLang="zh-CN" sz="1100" dirty="0" err="1"/>
              <a:t>p_start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  ( measure # of clock cycles from </a:t>
            </a:r>
            <a:r>
              <a:rPr lang="en-US" altLang="zh-CN" sz="1100" dirty="0" err="1"/>
              <a:t>ap_start</a:t>
            </a:r>
            <a:r>
              <a:rPr lang="en-US" altLang="zh-CN" sz="1100" dirty="0"/>
              <a:t> to </a:t>
            </a:r>
            <a:r>
              <a:rPr lang="en-US" altLang="zh-CN" sz="1100" dirty="0" err="1"/>
              <a:t>ap_done</a:t>
            </a:r>
            <a:r>
              <a:rPr lang="en-US" altLang="zh-CN" sz="1100" dirty="0"/>
              <a:t>)</a:t>
            </a:r>
          </a:p>
          <a:p>
            <a:pPr lvl="2"/>
            <a:r>
              <a:rPr lang="en-US" altLang="zh-TW" sz="1100" dirty="0" err="1"/>
              <a:t>Xn</a:t>
            </a:r>
            <a:r>
              <a:rPr lang="en-US" altLang="zh-TW" sz="1100" dirty="0"/>
              <a:t> stream-in, and </a:t>
            </a:r>
            <a:r>
              <a:rPr lang="en-US" altLang="zh-TW" sz="1100" dirty="0" err="1"/>
              <a:t>Yn</a:t>
            </a:r>
            <a:r>
              <a:rPr lang="en-US" altLang="zh-TW" sz="1100" dirty="0"/>
              <a:t> stream-out </a:t>
            </a:r>
          </a:p>
          <a:p>
            <a:pPr lvl="1"/>
            <a:r>
              <a:rPr lang="en-US" altLang="zh-TW" sz="1200" dirty="0"/>
              <a:t>Report</a:t>
            </a:r>
          </a:p>
          <a:p>
            <a:r>
              <a:rPr lang="en-US" altLang="zh-TW" sz="1400" dirty="0"/>
              <a:t>Location of design (If use </a:t>
            </a:r>
            <a:r>
              <a:rPr lang="en-US" altLang="zh-TW" sz="1400" dirty="0" err="1"/>
              <a:t>vivado</a:t>
            </a:r>
            <a:r>
              <a:rPr lang="en-US" altLang="zh-TW" sz="1400" dirty="0"/>
              <a:t> to design) 	</a:t>
            </a:r>
          </a:p>
          <a:p>
            <a:pPr lvl="1"/>
            <a:r>
              <a:rPr lang="en-US" altLang="zh-TW" sz="1200" dirty="0" err="1"/>
              <a:t>hostproject</a:t>
            </a:r>
            <a:r>
              <a:rPr lang="en-US" altLang="zh-TW" sz="1200" dirty="0"/>
              <a:t>/</a:t>
            </a:r>
            <a:r>
              <a:rPr lang="en-US" altLang="zh-TW" sz="1200" dirty="0" err="1"/>
              <a:t>hostproject.srcs</a:t>
            </a:r>
            <a:r>
              <a:rPr lang="en-US" altLang="zh-TW" sz="1200" dirty="0"/>
              <a:t>/sources_1/new/</a:t>
            </a:r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24657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included in the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Block Diagram</a:t>
            </a:r>
          </a:p>
          <a:p>
            <a:pPr lvl="1"/>
            <a:r>
              <a:rPr lang="en-US" dirty="0" err="1"/>
              <a:t>Datapath</a:t>
            </a:r>
            <a:r>
              <a:rPr lang="en-US" dirty="0"/>
              <a:t> – dataflow</a:t>
            </a:r>
          </a:p>
          <a:p>
            <a:pPr lvl="1"/>
            <a:r>
              <a:rPr lang="en-US" dirty="0"/>
              <a:t>Control signals</a:t>
            </a:r>
          </a:p>
          <a:p>
            <a:r>
              <a:rPr lang="en-US" dirty="0"/>
              <a:t>Describe operation, e.g.</a:t>
            </a:r>
          </a:p>
          <a:p>
            <a:pPr lvl="1"/>
            <a:r>
              <a:rPr lang="en-US" dirty="0"/>
              <a:t>How to receive data-in and tap parameters and place into SRAM</a:t>
            </a:r>
          </a:p>
          <a:p>
            <a:pPr lvl="1"/>
            <a:r>
              <a:rPr lang="en-US" dirty="0"/>
              <a:t>How to access </a:t>
            </a:r>
            <a:r>
              <a:rPr lang="en-US" dirty="0" err="1"/>
              <a:t>shiftram</a:t>
            </a:r>
            <a:r>
              <a:rPr lang="en-US" dirty="0"/>
              <a:t> and </a:t>
            </a:r>
            <a:r>
              <a:rPr lang="en-US" dirty="0" err="1"/>
              <a:t>tapRAM</a:t>
            </a:r>
            <a:r>
              <a:rPr lang="en-US" dirty="0"/>
              <a:t> to do computation</a:t>
            </a:r>
          </a:p>
          <a:p>
            <a:pPr lvl="1"/>
            <a:r>
              <a:rPr lang="en-US" dirty="0"/>
              <a:t>How </a:t>
            </a:r>
            <a:r>
              <a:rPr lang="en-US" dirty="0" err="1"/>
              <a:t>ap_done</a:t>
            </a:r>
            <a:r>
              <a:rPr lang="en-US" dirty="0"/>
              <a:t> is generated.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Resource usage: including FF, LUT, BRAM</a:t>
            </a:r>
          </a:p>
          <a:p>
            <a:r>
              <a:rPr lang="en-US" dirty="0"/>
              <a:t>Timing Report</a:t>
            </a:r>
          </a:p>
          <a:p>
            <a:pPr lvl="1"/>
            <a:r>
              <a:rPr lang="en-US" dirty="0"/>
              <a:t>Try to synthesize the design with maximum frequency </a:t>
            </a:r>
          </a:p>
          <a:p>
            <a:pPr lvl="1"/>
            <a:r>
              <a:rPr lang="en-US" dirty="0"/>
              <a:t>Report timing on longest path, slack</a:t>
            </a:r>
          </a:p>
          <a:p>
            <a:r>
              <a:rPr lang="en-US" dirty="0"/>
              <a:t>Simulation Waveform, show</a:t>
            </a:r>
          </a:p>
          <a:p>
            <a:pPr lvl="1"/>
            <a:r>
              <a:rPr lang="en-US" dirty="0"/>
              <a:t>Coefficient program, and read back</a:t>
            </a:r>
          </a:p>
          <a:p>
            <a:pPr lvl="1"/>
            <a:r>
              <a:rPr lang="en-US" dirty="0"/>
              <a:t>Data-in stream-in</a:t>
            </a:r>
          </a:p>
          <a:p>
            <a:pPr lvl="1"/>
            <a:r>
              <a:rPr lang="en-US" dirty="0"/>
              <a:t>Data-out stream-out </a:t>
            </a:r>
          </a:p>
          <a:p>
            <a:pPr lvl="1"/>
            <a:r>
              <a:rPr lang="en-US" dirty="0"/>
              <a:t>RAM access control</a:t>
            </a:r>
          </a:p>
          <a:p>
            <a:pPr lvl="1"/>
            <a:r>
              <a:rPr lang="en-US" dirty="0"/>
              <a:t>FSM</a:t>
            </a:r>
          </a:p>
        </p:txBody>
      </p:sp>
    </p:spTree>
    <p:extLst>
      <p:ext uri="{BB962C8B-B14F-4D97-AF65-F5344CB8AC3E}">
        <p14:creationId xmlns:p14="http://schemas.microsoft.com/office/powerpoint/2010/main" val="368852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BAF567-15DC-485B-BB66-4B3684B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 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E02B29-433D-45B2-BB98-3CA37F0E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Compress all above files in a single zip file named</a:t>
            </a:r>
          </a:p>
          <a:p>
            <a:pPr lvl="1"/>
            <a:r>
              <a:rPr lang="en-US" altLang="zh-TW" dirty="0"/>
              <a:t>StudentID_lab3.zip (e.g., 111061545_lab3.zip)</a:t>
            </a:r>
            <a:endParaRPr lang="zh-TW" altLang="en-US" dirty="0"/>
          </a:p>
          <a:p>
            <a:r>
              <a:rPr lang="en-US" altLang="zh-TW" dirty="0"/>
              <a:t>Submit to HKUST Canvas</a:t>
            </a:r>
          </a:p>
          <a:p>
            <a:r>
              <a:rPr lang="en-US" altLang="zh-TW" dirty="0"/>
              <a:t>Deadline:</a:t>
            </a:r>
            <a:r>
              <a:rPr lang="zh-TW" altLang="en-US" dirty="0"/>
              <a:t> 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‐ 20% off for the late submission penalty within 3 days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486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8829" y="2749096"/>
            <a:ext cx="10515600" cy="1325563"/>
          </a:xfrm>
        </p:spPr>
        <p:txBody>
          <a:bodyPr/>
          <a:lstStyle/>
          <a:p>
            <a:r>
              <a:rPr lang="en-US" altLang="zh-CN" dirty="0"/>
              <a:t>Supplement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87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59396"/>
            <a:ext cx="10515600" cy="2545223"/>
          </a:xfrm>
        </p:spPr>
        <p:txBody>
          <a:bodyPr>
            <a:normAutofit/>
          </a:bodyPr>
          <a:lstStyle/>
          <a:p>
            <a:r>
              <a:rPr lang="en-US" dirty="0"/>
              <a:t>You will implement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fir.v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>
                <a:solidFill>
                  <a:srgbClr val="0070C0"/>
                </a:solidFill>
              </a:rPr>
              <a:t>fir_tb.v</a:t>
            </a:r>
            <a:r>
              <a:rPr lang="en-US" dirty="0"/>
              <a:t>  (</a:t>
            </a:r>
            <a:r>
              <a:rPr lang="en-US" dirty="0" err="1"/>
              <a:t>testbench</a:t>
            </a:r>
            <a:r>
              <a:rPr lang="en-US" dirty="0"/>
              <a:t> – you can reference and modify from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fir_tb.v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1253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r>
              <a:rPr lang="en-US" dirty="0"/>
              <a:t>Use Memory in ASIC Flow</a:t>
            </a:r>
          </a:p>
        </p:txBody>
      </p:sp>
    </p:spTree>
    <p:extLst>
      <p:ext uri="{BB962C8B-B14F-4D97-AF65-F5344CB8AC3E}">
        <p14:creationId xmlns:p14="http://schemas.microsoft.com/office/powerpoint/2010/main" val="3417563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Inference in 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59435"/>
            <a:ext cx="10401301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333333"/>
                </a:solidFill>
                <a:latin typeface="Rubik-Light"/>
              </a:rPr>
              <a:t>ASIC Synthesis tool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does not infer memories from RTL 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in the way FPGA synthesis tools do. </a:t>
            </a:r>
          </a:p>
          <a:p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0070C0"/>
                </a:solidFill>
                <a:latin typeface="Rubik-Light"/>
              </a:rPr>
              <a:t>Use Memory Compiler 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Generate memory block with the specification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bitwidth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depth, # of port)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lef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Library Exchange Format – containing placement information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Schematic &amp; Netlist (for LVS and functional verification)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(.v) Function model (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verilog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with timing check – for RTL simulation and gate-level simulation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(.lib/.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db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Liberty Timing File – containing Timing delay Dynamic/Static timing analysis, and synthesis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Rubik-Light"/>
              </a:rPr>
              <a:t>(.</a:t>
            </a:r>
            <a:r>
              <a:rPr lang="en-US" dirty="0" err="1">
                <a:solidFill>
                  <a:srgbClr val="333333"/>
                </a:solidFill>
                <a:latin typeface="Rubik-Light"/>
              </a:rPr>
              <a:t>gds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) – Graphical Database System – containing final layout information</a:t>
            </a:r>
          </a:p>
          <a:p>
            <a:pPr marL="457200" lvl="1" indent="0">
              <a:buNone/>
            </a:pPr>
            <a:endParaRPr lang="en-US" dirty="0">
              <a:solidFill>
                <a:srgbClr val="333333"/>
              </a:solidFill>
              <a:latin typeface="Rubik-Light"/>
            </a:endParaRPr>
          </a:p>
          <a:p>
            <a:r>
              <a:rPr lang="en-US" dirty="0">
                <a:solidFill>
                  <a:srgbClr val="333333"/>
                </a:solidFill>
                <a:latin typeface="Rubik-Light"/>
              </a:rPr>
              <a:t>In RTL code, </a:t>
            </a:r>
            <a:r>
              <a:rPr lang="en-US" dirty="0">
                <a:solidFill>
                  <a:srgbClr val="0070C0"/>
                </a:solidFill>
                <a:latin typeface="Rubik-Light"/>
              </a:rPr>
              <a:t>explicitly instantiate the memory, and design its control signals</a:t>
            </a:r>
            <a:r>
              <a:rPr lang="en-US" dirty="0">
                <a:solidFill>
                  <a:srgbClr val="333333"/>
                </a:solidFill>
                <a:latin typeface="Rubik-Light"/>
              </a:rPr>
              <a:t>, e.g. Enable, read/write, address, input/output data</a:t>
            </a:r>
          </a:p>
        </p:txBody>
      </p:sp>
    </p:spTree>
    <p:extLst>
      <p:ext uri="{BB962C8B-B14F-4D97-AF65-F5344CB8AC3E}">
        <p14:creationId xmlns:p14="http://schemas.microsoft.com/office/powerpoint/2010/main" val="9569479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 on ASIC Implementation with SRAM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RTL design use memory instance directly. Need to provide </a:t>
            </a:r>
            <a:r>
              <a:rPr lang="en-US" dirty="0" err="1"/>
              <a:t>sram</a:t>
            </a:r>
            <a:r>
              <a:rPr lang="en-US" dirty="0"/>
              <a:t> synthesis library, either .lib, or .</a:t>
            </a:r>
            <a:r>
              <a:rPr lang="en-US" dirty="0" err="1"/>
              <a:t>db</a:t>
            </a:r>
            <a:r>
              <a:rPr lang="en-US" dirty="0"/>
              <a:t> (</a:t>
            </a:r>
            <a:r>
              <a:rPr lang="en-US" dirty="0" err="1"/>
              <a:t>synospsy</a:t>
            </a:r>
            <a:r>
              <a:rPr lang="en-US" dirty="0"/>
              <a:t> design-compiler).        There is no particular inference method. (note: Xilinx FPGA can use inference)</a:t>
            </a:r>
          </a:p>
          <a:p>
            <a:pPr marL="514350" indent="-514350">
              <a:buAutoNum type="arabicPeriod"/>
            </a:pPr>
            <a:r>
              <a:rPr lang="en-US" dirty="0"/>
              <a:t>If there is no </a:t>
            </a:r>
            <a:r>
              <a:rPr lang="en-US" dirty="0" err="1"/>
              <a:t>sram</a:t>
            </a:r>
            <a:r>
              <a:rPr lang="en-US" dirty="0"/>
              <a:t> .lib, or .</a:t>
            </a:r>
            <a:r>
              <a:rPr lang="en-US" dirty="0" err="1"/>
              <a:t>db</a:t>
            </a:r>
            <a:r>
              <a:rPr lang="en-US" dirty="0"/>
              <a:t>, you may put the </a:t>
            </a:r>
            <a:r>
              <a:rPr lang="en-US" dirty="0" err="1"/>
              <a:t>sram</a:t>
            </a:r>
            <a:r>
              <a:rPr lang="en-US" dirty="0"/>
              <a:t> outside using module ports. In this case, you can simulate with post-synthesis gate with </a:t>
            </a:r>
            <a:r>
              <a:rPr lang="en-US" dirty="0" err="1"/>
              <a:t>sram</a:t>
            </a:r>
            <a:r>
              <a:rPr lang="en-US" dirty="0"/>
              <a:t> behavior model. To get </a:t>
            </a:r>
            <a:r>
              <a:rPr lang="en-US" dirty="0" err="1"/>
              <a:t>sram</a:t>
            </a:r>
            <a:r>
              <a:rPr lang="en-US" dirty="0"/>
              <a:t> interface timing optimization, you will need to specify </a:t>
            </a:r>
            <a:r>
              <a:rPr lang="en-US" dirty="0" err="1"/>
              <a:t>sram</a:t>
            </a:r>
            <a:r>
              <a:rPr lang="en-US" dirty="0"/>
              <a:t> interface timing constraints, for example, output delay, input delay.</a:t>
            </a:r>
          </a:p>
        </p:txBody>
      </p:sp>
    </p:spTree>
    <p:extLst>
      <p:ext uri="{BB962C8B-B14F-4D97-AF65-F5344CB8AC3E}">
        <p14:creationId xmlns:p14="http://schemas.microsoft.com/office/powerpoint/2010/main" val="411845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 .</a:t>
            </a:r>
            <a:r>
              <a:rPr lang="en-US" dirty="0" err="1"/>
              <a:t>db</a:t>
            </a:r>
            <a:r>
              <a:rPr lang="en-US" dirty="0"/>
              <a:t>/.lib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505280" cy="5008753"/>
          </a:xfrm>
        </p:spPr>
        <p:txBody>
          <a:bodyPr/>
          <a:lstStyle/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RTL code with instance of SRAM</a:t>
            </a:r>
          </a:p>
          <a:p>
            <a:pPr lvl="1"/>
            <a:r>
              <a:rPr lang="en-US" dirty="0"/>
              <a:t>Simulate with functional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Refer to .lib for SRAM timing/area information</a:t>
            </a:r>
          </a:p>
          <a:p>
            <a:pPr lvl="1"/>
            <a:r>
              <a:rPr lang="en-US" dirty="0"/>
              <a:t>Optimize timing for SRAM interface timing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Post-Synthesis Gate-level Simulation</a:t>
            </a:r>
          </a:p>
          <a:p>
            <a:pPr lvl="1"/>
            <a:r>
              <a:rPr lang="en-US" dirty="0"/>
              <a:t>Post layout gate-level timing simulation</a:t>
            </a:r>
          </a:p>
          <a:p>
            <a:pPr lvl="1"/>
            <a:r>
              <a:rPr lang="en-US" dirty="0"/>
              <a:t>Use functional model with timing check (specify/</a:t>
            </a:r>
            <a:r>
              <a:rPr lang="en-US" dirty="0" err="1"/>
              <a:t>endspecify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528" y="744655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instantiate SRAM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7" y="3036726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528" y="5328798"/>
            <a:ext cx="41415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Timing model : .lib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848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without .lib/.</a:t>
            </a:r>
            <a:r>
              <a:rPr lang="en-US" dirty="0" err="1"/>
              <a:t>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435"/>
            <a:ext cx="6439293" cy="5008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SRAM instance could not be in RTL design for synthesis, instead, provide ports to interface with SRAM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RTL simulation</a:t>
            </a:r>
          </a:p>
          <a:p>
            <a:pPr lvl="1"/>
            <a:r>
              <a:rPr lang="en-US" dirty="0"/>
              <a:t>Simulate with SRAM model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Provide timing constrains (e.g. output delay, input delay ) for SRAM interface ports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Post Synthesis with gate-level simulation</a:t>
            </a:r>
          </a:p>
          <a:p>
            <a:pPr lvl="1"/>
            <a:r>
              <a:rPr lang="en-US" dirty="0"/>
              <a:t>Simulate with SRAM functional model with timing check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2528" y="744655"/>
            <a:ext cx="4141509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RTL module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your_design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 interface ports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SRAM_EN,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SRAM_ADDR,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No SRAM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SRAM32X32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(CLK, WE, EN, ADDR, DI, 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endmodule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2528" y="3350767"/>
            <a:ext cx="4141509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Functional Model with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SRAM32X32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… 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specify    // timing check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endspecify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686527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Check Tasks in Verilog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Specify block can be used to specify setup and hold times for signals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specify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endspecify</a:t>
            </a:r>
            <a:r>
              <a:rPr lang="en-US" dirty="0"/>
              <a:t> (Use </a:t>
            </a:r>
            <a:r>
              <a:rPr lang="en-US" dirty="0" err="1"/>
              <a:t>specparam</a:t>
            </a:r>
            <a:r>
              <a:rPr lang="en-US" dirty="0"/>
              <a:t> to define parameters in specify block) </a:t>
            </a:r>
          </a:p>
          <a:p>
            <a:r>
              <a:rPr lang="en-US" b="1" dirty="0">
                <a:solidFill>
                  <a:srgbClr val="0070C0"/>
                </a:solidFill>
              </a:rPr>
              <a:t>$setup</a:t>
            </a:r>
            <a:r>
              <a:rPr lang="en-US" dirty="0"/>
              <a:t> (data, clock edge, limit)–Displays warning message if setup timing constraint is not met</a:t>
            </a:r>
          </a:p>
          <a:p>
            <a:pPr lvl="1"/>
            <a:r>
              <a:rPr lang="en-US" dirty="0"/>
              <a:t>$setup(d, 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10) </a:t>
            </a:r>
          </a:p>
          <a:p>
            <a:r>
              <a:rPr lang="en-US" b="1" dirty="0">
                <a:solidFill>
                  <a:srgbClr val="0070C0"/>
                </a:solidFill>
              </a:rPr>
              <a:t>$hold </a:t>
            </a:r>
            <a:r>
              <a:rPr lang="en-US" dirty="0"/>
              <a:t>(clock edge, data, limit)–Displays warning message if hold timing constraint is not met</a:t>
            </a:r>
          </a:p>
          <a:p>
            <a:pPr lvl="1"/>
            <a:r>
              <a:rPr lang="en-US" dirty="0"/>
              <a:t>$hold(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d, 2) </a:t>
            </a:r>
          </a:p>
          <a:p>
            <a:r>
              <a:rPr lang="en-US" b="1" dirty="0">
                <a:solidFill>
                  <a:srgbClr val="0070C0"/>
                </a:solidFill>
              </a:rPr>
              <a:t>$width </a:t>
            </a:r>
            <a:r>
              <a:rPr lang="en-US" dirty="0"/>
              <a:t>(pulse event, limit)–Displays warning message if pulse width is shorter than limit</a:t>
            </a:r>
          </a:p>
          <a:p>
            <a:pPr lvl="1"/>
            <a:r>
              <a:rPr lang="en-US" dirty="0"/>
              <a:t>$width(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20) –specify start edge of pulse </a:t>
            </a:r>
          </a:p>
          <a:p>
            <a:r>
              <a:rPr lang="en-US" b="1" dirty="0">
                <a:solidFill>
                  <a:srgbClr val="0070C0"/>
                </a:solidFill>
              </a:rPr>
              <a:t>$period </a:t>
            </a:r>
            <a:r>
              <a:rPr lang="en-US" dirty="0"/>
              <a:t>(pulse event, limit)–Check if period of signal is sufficiently long</a:t>
            </a:r>
          </a:p>
          <a:p>
            <a:pPr lvl="1"/>
            <a:r>
              <a:rPr lang="en-US" dirty="0"/>
              <a:t>$period(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, 50)</a:t>
            </a:r>
          </a:p>
        </p:txBody>
      </p:sp>
    </p:spTree>
    <p:extLst>
      <p:ext uri="{BB962C8B-B14F-4D97-AF65-F5344CB8AC3E}">
        <p14:creationId xmlns:p14="http://schemas.microsoft.com/office/powerpoint/2010/main" val="3537545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Block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386681"/>
            <a:ext cx="4991100" cy="4552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18" y="3265206"/>
            <a:ext cx="4669411" cy="964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5395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spiflash</a:t>
            </a:r>
            <a:r>
              <a:rPr lang="en-US" dirty="0"/>
              <a:t>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spiflash-vip.v</a:t>
            </a:r>
            <a:r>
              <a:rPr lang="en-US" dirty="0"/>
              <a:t>  - </a:t>
            </a:r>
            <a:r>
              <a:rPr lang="en-US" dirty="0" err="1"/>
              <a:t>spiflash</a:t>
            </a:r>
            <a:r>
              <a:rPr lang="en-US" dirty="0"/>
              <a:t> behavior model</a:t>
            </a:r>
          </a:p>
          <a:p>
            <a:pPr lvl="1"/>
            <a:r>
              <a:rPr lang="en-US" dirty="0"/>
              <a:t>access </a:t>
            </a:r>
            <a:r>
              <a:rPr lang="en-US" dirty="0" err="1"/>
              <a:t>sram</a:t>
            </a:r>
            <a:r>
              <a:rPr lang="en-US" dirty="0"/>
              <a:t> as an model </a:t>
            </a:r>
          </a:p>
          <a:p>
            <a:r>
              <a:rPr lang="en-US" dirty="0" err="1"/>
              <a:t>bram.v</a:t>
            </a:r>
            <a:r>
              <a:rPr lang="en-US" dirty="0"/>
              <a:t> – </a:t>
            </a:r>
            <a:r>
              <a:rPr lang="en-US" dirty="0" err="1"/>
              <a:t>BlockRAM</a:t>
            </a:r>
            <a:r>
              <a:rPr lang="en-US" dirty="0"/>
              <a:t> behavior model</a:t>
            </a:r>
          </a:p>
          <a:p>
            <a:r>
              <a:rPr lang="en-US" dirty="0" err="1"/>
              <a:t>spiflash.v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Adapt from </a:t>
            </a:r>
            <a:r>
              <a:rPr lang="en-US" dirty="0" err="1"/>
              <a:t>spiflash-vip.v</a:t>
            </a:r>
            <a:r>
              <a:rPr lang="en-US" dirty="0"/>
              <a:t>, synthesizable </a:t>
            </a:r>
            <a:r>
              <a:rPr lang="en-US" dirty="0" err="1"/>
              <a:t>verilog</a:t>
            </a:r>
            <a:r>
              <a:rPr lang="en-US" dirty="0"/>
              <a:t> design</a:t>
            </a:r>
          </a:p>
          <a:p>
            <a:pPr lvl="1"/>
            <a:r>
              <a:rPr lang="en-US" dirty="0"/>
              <a:t>Generate </a:t>
            </a:r>
            <a:r>
              <a:rPr lang="en-US" dirty="0" err="1"/>
              <a:t>bram</a:t>
            </a:r>
            <a:r>
              <a:rPr lang="en-US" dirty="0"/>
              <a:t> interface signal to access data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Reference code: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https://github.com/bol-edu/caravel-soc_fpga-lab/tree/main/spiflash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349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933" y="208385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SRAM Access in behavior model and Synthesizable Hardware Design </a:t>
            </a:r>
            <a:br>
              <a:rPr lang="en-US" dirty="0"/>
            </a:br>
            <a:r>
              <a:rPr lang="en-US" dirty="0"/>
              <a:t>ref : </a:t>
            </a:r>
            <a:r>
              <a:rPr lang="en-US" dirty="0" err="1"/>
              <a:t>spiflash-vip.v</a:t>
            </a:r>
            <a:r>
              <a:rPr lang="en-US" dirty="0"/>
              <a:t>  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dirty="0" err="1"/>
              <a:t>spiflash.v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625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Access Timing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831" y="2028004"/>
            <a:ext cx="7618338" cy="4196444"/>
          </a:xfrm>
          <a:prstGeom prst="rect">
            <a:avLst/>
          </a:prstGeom>
        </p:spPr>
      </p:pic>
      <p:cxnSp>
        <p:nvCxnSpPr>
          <p:cNvPr id="6" name="Curved Connector 5"/>
          <p:cNvCxnSpPr/>
          <p:nvPr/>
        </p:nvCxnSpPr>
        <p:spPr>
          <a:xfrm rot="16200000" flipH="1">
            <a:off x="5799666" y="3048000"/>
            <a:ext cx="1286934" cy="355600"/>
          </a:xfrm>
          <a:prstGeom prst="curvedConnector3">
            <a:avLst>
              <a:gd name="adj1" fmla="val 25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26000" y="48006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3667" y="32257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2133" y="282268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75200" y="240950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72200" y="281421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3733" y="394156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83666" y="395458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51033" y="497453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87799" y="1391780"/>
            <a:ext cx="183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data is written when WE/EN is sampled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7466" y="1391780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 data is available in next cycle, when EN is sampled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3800" y="6265719"/>
            <a:ext cx="9160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SRAM access has different modes, refer to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https://docs.xilinx.com/r/en-US/am007-versal-memory/Read-Operation?tocId=VRYu0HURA1U147fufYDMNQ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650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DCC614-0218-4C94-B7D1-CC89A984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specification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A7135A-3F65-4187-B742-3A97E3EC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as course-lab_2(FIRN11stream)</a:t>
            </a:r>
          </a:p>
          <a:p>
            <a:r>
              <a:rPr lang="zh-TW" altLang="zh-TW" dirty="0"/>
              <a:t>y[t] = Σ (h[i] </a:t>
            </a:r>
            <a:r>
              <a:rPr lang="en-US" altLang="zh-TW" dirty="0"/>
              <a:t>*</a:t>
            </a:r>
            <a:r>
              <a:rPr lang="zh-TW" altLang="zh-TW" dirty="0"/>
              <a:t> x[t - i])</a:t>
            </a:r>
            <a:endParaRPr lang="zh-TW" altLang="zh-TW" sz="5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49967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BRAM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48866" y="197942"/>
            <a:ext cx="5858934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#( parameter FILENAME = 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firmware.hex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CLK;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[3:0]   WE0;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EN0;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Di0;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output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[31:0]  Do0;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input   wire    [31:0]   A0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RAM[0:4*1024*1024-1];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Declare Memory Storage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57334" y="2486673"/>
            <a:ext cx="4707466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always @(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if(EN0)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{RAM[{A0[31:2],2'b11}],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RAM[{A0[31:2],2'b10}],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RAM[{A0[31:2],2'b01}],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RAM[{A0[31:2],2'b00}]} 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if(WE0[0]) RAM[{A0[31:2],2'b00}] &lt;= Di0[7:0];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if(WE0[1]) RAM[{A0[31:2],2'b01}] &lt;= Di0[15:8];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if(WE0[2]) RAM[{A0[31:2],2'b10}] &lt;= Di0[23:16];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if(WE0[3]) RAM[{A0[31:2],2'b11}] &lt;= Di0[31:24];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Do0 &lt;= 32'b0;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57334" y="5021625"/>
            <a:ext cx="5765799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$display("Reading %s", 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RAM);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$display("%s loaded into memory", FILENAME);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$display("Memory 5 bytes = 0x%02x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0x%02x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RAM[0], RAM[1], RAM[2], RAM[3], RAM[4]);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2300" y="2793999"/>
            <a:ext cx="354753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EN0 is sampled, output its memory content to Do0</a:t>
            </a:r>
          </a:p>
        </p:txBody>
      </p:sp>
      <p:sp>
        <p:nvSpPr>
          <p:cNvPr id="9" name="Rectangle 8"/>
          <p:cNvSpPr/>
          <p:nvPr/>
        </p:nvSpPr>
        <p:spPr>
          <a:xfrm>
            <a:off x="6214533" y="2887133"/>
            <a:ext cx="2159000" cy="714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14533" y="3643159"/>
            <a:ext cx="3073400" cy="7140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2300" y="3538526"/>
            <a:ext cx="354753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posedge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CLK) if WE[3:0]  is sampled, RAM is written with Di0 per byte</a:t>
            </a:r>
          </a:p>
        </p:txBody>
      </p:sp>
    </p:spTree>
    <p:extLst>
      <p:ext uri="{BB962C8B-B14F-4D97-AF65-F5344CB8AC3E}">
        <p14:creationId xmlns:p14="http://schemas.microsoft.com/office/powerpoint/2010/main" val="4122571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205212"/>
            <a:ext cx="10515600" cy="1325563"/>
          </a:xfrm>
        </p:spPr>
        <p:txBody>
          <a:bodyPr/>
          <a:lstStyle/>
          <a:p>
            <a:r>
              <a:rPr lang="en-US" dirty="0" err="1"/>
              <a:t>spiflash-vip</a:t>
            </a:r>
            <a:r>
              <a:rPr lang="en-US" dirty="0"/>
              <a:t> – behavior model to access 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751" y="2370668"/>
            <a:ext cx="484293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[7:0] memory [0:16*1024*1024-1]; // 16MB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begin    // memory content loaded data from file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$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readmemh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(FILENAME, memory);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0751" y="1888067"/>
            <a:ext cx="48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defined and initialization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58484" y="406199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buffer = 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]; // memory read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03883" y="3500661"/>
            <a:ext cx="4453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data is available the same time address is supplied. This is not feasible in the actual memory system.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0750" y="5683213"/>
            <a:ext cx="48429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 = buffer;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89149" y="5342471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write access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89149" y="3706956"/>
            <a:ext cx="422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memory read access</a:t>
            </a:r>
          </a:p>
        </p:txBody>
      </p:sp>
    </p:spTree>
    <p:extLst>
      <p:ext uri="{BB962C8B-B14F-4D97-AF65-F5344CB8AC3E}">
        <p14:creationId xmlns:p14="http://schemas.microsoft.com/office/powerpoint/2010/main" val="11880153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spiflash.v</a:t>
            </a:r>
            <a:r>
              <a:rPr lang="en-US" dirty="0"/>
              <a:t> – Synthesizable hardware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1557"/>
            <a:ext cx="7755468" cy="1354790"/>
          </a:xfrm>
        </p:spPr>
        <p:txBody>
          <a:bodyPr>
            <a:noAutofit/>
          </a:bodyPr>
          <a:lstStyle/>
          <a:p>
            <a:r>
              <a:rPr lang="en-US" sz="1800" dirty="0"/>
              <a:t>Generate SRAM interface signals</a:t>
            </a:r>
          </a:p>
          <a:p>
            <a:pPr lvl="1"/>
            <a:r>
              <a:rPr lang="en-US" sz="1600" dirty="0" err="1"/>
              <a:t>Addr</a:t>
            </a:r>
            <a:r>
              <a:rPr lang="en-US" sz="1600" dirty="0"/>
              <a:t>, EN, WEN, Din, </a:t>
            </a:r>
            <a:r>
              <a:rPr lang="en-US" sz="1600" dirty="0" err="1"/>
              <a:t>Dout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0070C0"/>
                </a:solidFill>
              </a:rPr>
              <a:t>The interface signal is generated from internal control logic (FSM) </a:t>
            </a:r>
            <a:r>
              <a:rPr lang="en-US" sz="1800" dirty="0"/>
              <a:t>Interface signals follows the interface timing specification, e.g. </a:t>
            </a:r>
            <a:r>
              <a:rPr lang="en-US" sz="1800" dirty="0">
                <a:solidFill>
                  <a:srgbClr val="0070C0"/>
                </a:solidFill>
              </a:rPr>
              <a:t>read data is available in next clock cycle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9059334" y="446228"/>
            <a:ext cx="16510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BRAM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Din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Rst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933" y="3699767"/>
            <a:ext cx="4491151" cy="24738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667" y="3068064"/>
            <a:ext cx="4749799" cy="31085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// BRAM Interface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romcode_Addr_A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{8'b0,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romcode_Din_A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32'b0;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bytecount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&gt;= 4);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romcode_WEN_A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4'b0;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romcode_Clk_A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ap_clk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assign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romcode_Rst_A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ap_rst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wire [7:0] memory;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assign memory =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[7:0]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2'b01)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[15:8]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spi_addr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[1:0] == 2'b10) ?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[23:16]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romcode_Dout_A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[31:24] ;</a:t>
            </a:r>
          </a:p>
        </p:txBody>
      </p:sp>
    </p:spTree>
    <p:extLst>
      <p:ext uri="{BB962C8B-B14F-4D97-AF65-F5344CB8AC3E}">
        <p14:creationId xmlns:p14="http://schemas.microsoft.com/office/powerpoint/2010/main" val="405830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501D90-5B22-4B43-9222-6BCBB864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Design specification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F756605-CF74-46C5-878F-B8B54C25C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1" y="1825625"/>
            <a:ext cx="8573037" cy="4351338"/>
          </a:xfr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8509165-A5AD-4B6E-B6D1-11D21DD6D390}"/>
              </a:ext>
            </a:extLst>
          </p:cNvPr>
          <p:cNvSpPr/>
          <p:nvPr/>
        </p:nvSpPr>
        <p:spPr>
          <a:xfrm>
            <a:off x="3080553" y="2459114"/>
            <a:ext cx="3107184" cy="29296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TBD – Based on size of data file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03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08DF74-FE57-4F7A-AF3C-38A1D1617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FIR module interface (AXI-Lite, AXI-Stream)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EF2764B-3FF8-4C94-B684-A49F80CF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AXI-lite: </a:t>
            </a:r>
          </a:p>
          <a:p>
            <a:pPr lvl="1"/>
            <a:r>
              <a:rPr lang="en-US" altLang="zh-TW" dirty="0">
                <a:hlinkClick r:id="rId2"/>
              </a:rPr>
              <a:t>https://www.realdigital.org/doc/a9fee931f7a172423e1ba73f66ca4081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https://docs.xilinx.com/r/en-US/pg202-mipi-dphy/AXI4-Lite-Interface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AXI-stream:</a:t>
            </a:r>
          </a:p>
          <a:p>
            <a:pPr lvl="1"/>
            <a:r>
              <a:rPr lang="en-US" altLang="zh-TW" dirty="0">
                <a:hlinkClick r:id="rId4"/>
              </a:rPr>
              <a:t>https://developer.arm.com/documentation/ihi0051/latest/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>
                <a:hlinkClick r:id="rId5"/>
              </a:rPr>
              <a:t>https://docs.xilinx.com/r/en-US/pg256-sdfec-integrated-block/AXI4-Stream-Interface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BRAM Interface: Synchronous read/write</a:t>
            </a:r>
          </a:p>
        </p:txBody>
      </p:sp>
    </p:spTree>
    <p:extLst>
      <p:ext uri="{BB962C8B-B14F-4D97-AF65-F5344CB8AC3E}">
        <p14:creationId xmlns:p14="http://schemas.microsoft.com/office/powerpoint/2010/main" val="37654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Read Transaction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218671"/>
            <a:ext cx="83153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0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AXI4-Lite Write Transaction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92" y="1307336"/>
            <a:ext cx="8054975" cy="476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9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266" y="75393"/>
            <a:ext cx="10515600" cy="706782"/>
          </a:xfrm>
        </p:spPr>
        <p:txBody>
          <a:bodyPr/>
          <a:lstStyle/>
          <a:p>
            <a:r>
              <a:rPr lang="en-US" dirty="0"/>
              <a:t>AXI4-Stream Transfer Protocol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46" y="1111354"/>
            <a:ext cx="6447171" cy="2231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74" y="3439583"/>
            <a:ext cx="6800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2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2807</Words>
  <Application>Microsoft Office PowerPoint</Application>
  <PresentationFormat>宽屏</PresentationFormat>
  <Paragraphs>372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Rubik-Light</vt:lpstr>
      <vt:lpstr>TimesNewRomanPS-BoldMT</vt:lpstr>
      <vt:lpstr>TimesNewRomanPSMT</vt:lpstr>
      <vt:lpstr>Arial</vt:lpstr>
      <vt:lpstr>Calibri</vt:lpstr>
      <vt:lpstr>Calibri Light</vt:lpstr>
      <vt:lpstr>Office 佈景主題</vt:lpstr>
      <vt:lpstr>Office Theme</vt:lpstr>
      <vt:lpstr>1_Office Theme</vt:lpstr>
      <vt:lpstr>FIR Workbook (lab_3)</vt:lpstr>
      <vt:lpstr>Main Content</vt:lpstr>
      <vt:lpstr>You will implement - fir.v - fir_tb.v  (testbench – you can reference and modify from Github fir_tb.v)</vt:lpstr>
      <vt:lpstr>Function specification</vt:lpstr>
      <vt:lpstr>Design specification</vt:lpstr>
      <vt:lpstr>FIR module interface (AXI-Lite, AXI-Stream)</vt:lpstr>
      <vt:lpstr>AXI4-Lite Read Transaction</vt:lpstr>
      <vt:lpstr>AXI4-Lite Write Transaction</vt:lpstr>
      <vt:lpstr>AXI4-Stream Transfer Protocol</vt:lpstr>
      <vt:lpstr>Data Transfer Handshake : TVALID, TREADY</vt:lpstr>
      <vt:lpstr>SRAM Access Timing </vt:lpstr>
      <vt:lpstr>Deliver module header</vt:lpstr>
      <vt:lpstr>Configuration Register Access Protocol</vt:lpstr>
      <vt:lpstr>Configuration Register Address map</vt:lpstr>
      <vt:lpstr>ap_start  protocol and implementation</vt:lpstr>
      <vt:lpstr>ap_done protocol and implementation</vt:lpstr>
      <vt:lpstr>ap_idle protocol and implementation</vt:lpstr>
      <vt:lpstr>Testbench Specification</vt:lpstr>
      <vt:lpstr>Testbench</vt:lpstr>
      <vt:lpstr>Host software / Testbench Programming Sequence</vt:lpstr>
      <vt:lpstr>Testbench – Develop your own testbench  </vt:lpstr>
      <vt:lpstr>Test dataset</vt:lpstr>
      <vt:lpstr>SRAM Interface Implementation</vt:lpstr>
      <vt:lpstr>Additional Requirements</vt:lpstr>
      <vt:lpstr>Some Design Details</vt:lpstr>
      <vt:lpstr>Submission (1/2)</vt:lpstr>
      <vt:lpstr>What is included in the report</vt:lpstr>
      <vt:lpstr>Submission (2/2)</vt:lpstr>
      <vt:lpstr>Supplement</vt:lpstr>
      <vt:lpstr>Use Memory in ASIC Flow</vt:lpstr>
      <vt:lpstr>Memory Inference in ASIC</vt:lpstr>
      <vt:lpstr>Note on ASIC Implementation with SRAM</vt:lpstr>
      <vt:lpstr>SRAM with .db/.lib </vt:lpstr>
      <vt:lpstr>SRAM without .lib/.db</vt:lpstr>
      <vt:lpstr>Timing Check Tasks in Verilog</vt:lpstr>
      <vt:lpstr>Specify Block Example</vt:lpstr>
      <vt:lpstr>Example: spiflash design</vt:lpstr>
      <vt:lpstr>SRAM Access in behavior model and Synthesizable Hardware Design  ref : spiflash-vip.v   v.s. spiflash.v</vt:lpstr>
      <vt:lpstr>SRAM Access Timing </vt:lpstr>
      <vt:lpstr>BRAM Model</vt:lpstr>
      <vt:lpstr>spiflash-vip – behavior model to access RAM</vt:lpstr>
      <vt:lpstr>spiflash.v – Synthesizable 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Rocky WU</dc:creator>
  <cp:lastModifiedBy>Edward Wu</cp:lastModifiedBy>
  <cp:revision>170</cp:revision>
  <dcterms:created xsi:type="dcterms:W3CDTF">2023-08-15T13:07:35Z</dcterms:created>
  <dcterms:modified xsi:type="dcterms:W3CDTF">2025-02-16T14:30:12Z</dcterms:modified>
</cp:coreProperties>
</file>