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Sheet1!$A$2:$A$9</c:f>
              <c:strCache>
                <c:ptCount val="8"/>
                <c:pt idx="0">
                  <c:v>Proposal</c:v>
                </c:pt>
                <c:pt idx="1">
                  <c:v>Requirements</c:v>
                </c:pt>
                <c:pt idx="2">
                  <c:v>Interface Design and Diagrams</c:v>
                </c:pt>
                <c:pt idx="3">
                  <c:v>Feasibility Study</c:v>
                </c:pt>
                <c:pt idx="4">
                  <c:v>Data requirements and algorithms</c:v>
                </c:pt>
                <c:pt idx="5">
                  <c:v>Implementation</c:v>
                </c:pt>
                <c:pt idx="6">
                  <c:v>Evaluation</c:v>
                </c:pt>
                <c:pt idx="7">
                  <c:v>Maintenance</c:v>
                </c:pt>
              </c:strCache>
            </c:strRef>
          </c:cat>
          <c:val>
            <c:numRef>
              <c:f>Sheet1!$B$2:$B$9</c:f>
              <c:numCache>
                <c:formatCode>m/d/yyyy</c:formatCode>
                <c:ptCount val="8"/>
                <c:pt idx="0" formatCode="General">
                  <c:v>42688</c:v>
                </c:pt>
                <c:pt idx="1">
                  <c:v>42702</c:v>
                </c:pt>
                <c:pt idx="2">
                  <c:v>42748</c:v>
                </c:pt>
                <c:pt idx="3">
                  <c:v>42760</c:v>
                </c:pt>
                <c:pt idx="4">
                  <c:v>42763</c:v>
                </c:pt>
                <c:pt idx="5">
                  <c:v>42794</c:v>
                </c:pt>
                <c:pt idx="6">
                  <c:v>42841</c:v>
                </c:pt>
                <c:pt idx="7">
                  <c:v>42855</c:v>
                </c:pt>
              </c:numCache>
            </c:numRef>
          </c:val>
          <c:extLst>
            <c:ext xmlns:c16="http://schemas.microsoft.com/office/drawing/2014/chart" uri="{C3380CC4-5D6E-409C-BE32-E72D297353CC}">
              <c16:uniqueId val="{00000000-E029-482E-BC59-BE14AD9B513C}"/>
            </c:ext>
          </c:extLst>
        </c:ser>
        <c:ser>
          <c:idx val="1"/>
          <c:order val="1"/>
          <c:tx>
            <c:v>Duration</c:v>
          </c:tx>
          <c:spPr>
            <a:solidFill>
              <a:schemeClr val="accent2"/>
            </a:solidFill>
            <a:ln>
              <a:noFill/>
            </a:ln>
            <a:effectLst/>
          </c:spPr>
          <c:invertIfNegative val="0"/>
          <c:cat>
            <c:strRef>
              <c:f>Sheet1!$A$2:$A$9</c:f>
              <c:strCache>
                <c:ptCount val="8"/>
                <c:pt idx="0">
                  <c:v>Proposal</c:v>
                </c:pt>
                <c:pt idx="1">
                  <c:v>Requirements</c:v>
                </c:pt>
                <c:pt idx="2">
                  <c:v>Interface Design and Diagrams</c:v>
                </c:pt>
                <c:pt idx="3">
                  <c:v>Feasibility Study</c:v>
                </c:pt>
                <c:pt idx="4">
                  <c:v>Data requirements and algorithms</c:v>
                </c:pt>
                <c:pt idx="5">
                  <c:v>Implementation</c:v>
                </c:pt>
                <c:pt idx="6">
                  <c:v>Evaluation</c:v>
                </c:pt>
                <c:pt idx="7">
                  <c:v>Maintenance</c:v>
                </c:pt>
              </c:strCache>
            </c:strRef>
          </c:cat>
          <c:val>
            <c:numRef>
              <c:f>Sheet1!$D$2:$D$9</c:f>
              <c:numCache>
                <c:formatCode>General</c:formatCode>
                <c:ptCount val="8"/>
                <c:pt idx="0">
                  <c:v>14</c:v>
                </c:pt>
                <c:pt idx="1">
                  <c:v>46</c:v>
                </c:pt>
                <c:pt idx="2">
                  <c:v>12</c:v>
                </c:pt>
                <c:pt idx="3">
                  <c:v>3</c:v>
                </c:pt>
                <c:pt idx="4">
                  <c:v>31</c:v>
                </c:pt>
                <c:pt idx="5">
                  <c:v>47</c:v>
                </c:pt>
                <c:pt idx="6">
                  <c:v>14</c:v>
                </c:pt>
                <c:pt idx="7">
                  <c:v>40</c:v>
                </c:pt>
              </c:numCache>
            </c:numRef>
          </c:val>
          <c:extLst>
            <c:ext xmlns:c16="http://schemas.microsoft.com/office/drawing/2014/chart" uri="{C3380CC4-5D6E-409C-BE32-E72D297353CC}">
              <c16:uniqueId val="{00000001-E029-482E-BC59-BE14AD9B513C}"/>
            </c:ext>
          </c:extLst>
        </c:ser>
        <c:dLbls>
          <c:showLegendKey val="0"/>
          <c:showVal val="0"/>
          <c:showCatName val="0"/>
          <c:showSerName val="0"/>
          <c:showPercent val="0"/>
          <c:showBubbleSize val="0"/>
        </c:dLbls>
        <c:gapWidth val="150"/>
        <c:overlap val="100"/>
        <c:axId val="427119872"/>
        <c:axId val="427117576"/>
      </c:barChart>
      <c:catAx>
        <c:axId val="4271198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117576"/>
        <c:crosses val="autoZero"/>
        <c:auto val="1"/>
        <c:lblAlgn val="ctr"/>
        <c:lblOffset val="100"/>
        <c:noMultiLvlLbl val="0"/>
      </c:catAx>
      <c:valAx>
        <c:axId val="427117576"/>
        <c:scaling>
          <c:orientation val="minMax"/>
          <c:max val="42900"/>
          <c:min val="42688"/>
        </c:scaling>
        <c:delete val="0"/>
        <c:axPos val="t"/>
        <c:majorGridlines>
          <c:spPr>
            <a:ln w="9525" cap="flat" cmpd="sng" algn="ctr">
              <a:solidFill>
                <a:schemeClr val="tx1">
                  <a:lumMod val="15000"/>
                  <a:lumOff val="85000"/>
                </a:schemeClr>
              </a:solidFill>
              <a:round/>
            </a:ln>
            <a:effectLst/>
          </c:spPr>
        </c:majorGridlines>
        <c:numFmt formatCode="m/d/yyyy"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119872"/>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60574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82DEC9-40C0-4114-AFC2-D6351FEA000D}" type="datetimeFigureOut">
              <a:rPr lang="en-AU" smtClean="0"/>
              <a:t>14/02/2017</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127210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367909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2772495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4137687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82DEC9-40C0-4114-AFC2-D6351FEA000D}" type="datetimeFigureOut">
              <a:rPr lang="en-AU" smtClean="0"/>
              <a:t>14/02/2017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387289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82DEC9-40C0-4114-AFC2-D6351FEA000D}" type="datetimeFigureOut">
              <a:rPr lang="en-AU" smtClean="0"/>
              <a:t>14/02/2017</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316572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2657794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15268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73990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2DEC9-40C0-4114-AFC2-D6351FEA000D}" type="datetimeFigureOut">
              <a:rPr lang="en-AU" smtClean="0"/>
              <a:t>14/02/2017</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427722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2DEC9-40C0-4114-AFC2-D6351FEA000D}" type="datetimeFigureOut">
              <a:rPr lang="en-AU" smtClean="0"/>
              <a:t>14/02/2017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95587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2DEC9-40C0-4114-AFC2-D6351FEA000D}" type="datetimeFigureOut">
              <a:rPr lang="en-AU" smtClean="0"/>
              <a:t>14/02/2017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265009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2DEC9-40C0-4114-AFC2-D6351FEA000D}" type="datetimeFigureOut">
              <a:rPr lang="en-AU" smtClean="0"/>
              <a:t>14/02/2017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155007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2DEC9-40C0-4114-AFC2-D6351FEA000D}" type="datetimeFigureOut">
              <a:rPr lang="en-AU" smtClean="0"/>
              <a:t>14/02/2017</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234843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82DEC9-40C0-4114-AFC2-D6351FEA000D}" type="datetimeFigureOut">
              <a:rPr lang="en-AU" smtClean="0"/>
              <a:t>14/02/2017</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366851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82DEC9-40C0-4114-AFC2-D6351FEA000D}" type="datetimeFigureOut">
              <a:rPr lang="en-AU" smtClean="0"/>
              <a:t>14/02/2017</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E1212-DE2B-4450-8985-2A4E31529387}" type="slidenum">
              <a:rPr lang="en-AU" smtClean="0"/>
              <a:t>‹#›</a:t>
            </a:fld>
            <a:endParaRPr lang="en-AU"/>
          </a:p>
        </p:txBody>
      </p:sp>
    </p:spTree>
    <p:extLst>
      <p:ext uri="{BB962C8B-B14F-4D97-AF65-F5344CB8AC3E}">
        <p14:creationId xmlns:p14="http://schemas.microsoft.com/office/powerpoint/2010/main" val="28060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82DEC9-40C0-4114-AFC2-D6351FEA000D}" type="datetimeFigureOut">
              <a:rPr lang="en-AU" smtClean="0"/>
              <a:t>14/02/2017</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0E1212-DE2B-4450-8985-2A4E31529387}" type="slidenum">
              <a:rPr lang="en-AU" smtClean="0"/>
              <a:t>‹#›</a:t>
            </a:fld>
            <a:endParaRPr lang="en-AU"/>
          </a:p>
        </p:txBody>
      </p:sp>
    </p:spTree>
    <p:extLst>
      <p:ext uri="{BB962C8B-B14F-4D97-AF65-F5344CB8AC3E}">
        <p14:creationId xmlns:p14="http://schemas.microsoft.com/office/powerpoint/2010/main" val="10022116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SDD Project – Stage 1 – Projectile Motion Visualiser</a:t>
            </a:r>
          </a:p>
        </p:txBody>
      </p:sp>
      <p:sp>
        <p:nvSpPr>
          <p:cNvPr id="3" name="Subtitle 2"/>
          <p:cNvSpPr>
            <a:spLocks noGrp="1"/>
          </p:cNvSpPr>
          <p:nvPr>
            <p:ph type="subTitle" idx="1"/>
          </p:nvPr>
        </p:nvSpPr>
        <p:spPr/>
        <p:txBody>
          <a:bodyPr/>
          <a:lstStyle/>
          <a:p>
            <a:r>
              <a:rPr lang="en-AU" dirty="0"/>
              <a:t>Edward Webb</a:t>
            </a:r>
          </a:p>
        </p:txBody>
      </p:sp>
    </p:spTree>
    <p:extLst>
      <p:ext uri="{BB962C8B-B14F-4D97-AF65-F5344CB8AC3E}">
        <p14:creationId xmlns:p14="http://schemas.microsoft.com/office/powerpoint/2010/main" val="104538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 Proposal	</a:t>
            </a:r>
          </a:p>
        </p:txBody>
      </p:sp>
      <p:sp>
        <p:nvSpPr>
          <p:cNvPr id="3" name="Content Placeholder 2"/>
          <p:cNvSpPr>
            <a:spLocks noGrp="1"/>
          </p:cNvSpPr>
          <p:nvPr>
            <p:ph idx="1"/>
          </p:nvPr>
        </p:nvSpPr>
        <p:spPr/>
        <p:txBody>
          <a:bodyPr>
            <a:normAutofit fontScale="92500" lnSpcReduction="10000"/>
          </a:bodyPr>
          <a:lstStyle/>
          <a:p>
            <a:r>
              <a:rPr lang="en-AU" dirty="0"/>
              <a:t>Physicists and physics students require an easier method to solve projectile problems.</a:t>
            </a:r>
          </a:p>
          <a:p>
            <a:r>
              <a:rPr lang="en-AU" dirty="0"/>
              <a:t>Visual aid and the answer to projectile motion problems will allow students to develop a skill in solving these problems.</a:t>
            </a:r>
          </a:p>
          <a:p>
            <a:r>
              <a:rPr lang="en-AU" dirty="0"/>
              <a:t>Will take variables relating to projectile motion </a:t>
            </a:r>
            <a:r>
              <a:rPr lang="en-AU" dirty="0" err="1"/>
              <a:t>eg</a:t>
            </a:r>
            <a:r>
              <a:rPr lang="en-AU" dirty="0"/>
              <a:t>. Initial velocity</a:t>
            </a:r>
          </a:p>
          <a:p>
            <a:r>
              <a:rPr lang="en-AU" dirty="0"/>
              <a:t>Will output variables that can be calculated from variables given and show the path of projectile on a graph</a:t>
            </a:r>
          </a:p>
          <a:p>
            <a:r>
              <a:rPr lang="en-AU" dirty="0"/>
              <a:t>Height the projectile is at points of time will be used to create the graph as this will make the line created as close to a curve as possible.</a:t>
            </a:r>
          </a:p>
          <a:p>
            <a:r>
              <a:rPr lang="en-AU" dirty="0"/>
              <a:t>Although Visual Basic 6 does not have a graphing function, lines and dots can be used to draw a graph.</a:t>
            </a:r>
          </a:p>
          <a:p>
            <a:endParaRPr lang="en-AU" dirty="0"/>
          </a:p>
        </p:txBody>
      </p:sp>
    </p:spTree>
    <p:extLst>
      <p:ext uri="{BB962C8B-B14F-4D97-AF65-F5344CB8AC3E}">
        <p14:creationId xmlns:p14="http://schemas.microsoft.com/office/powerpoint/2010/main" val="11032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 Plan - Gantt Chart</a:t>
            </a:r>
          </a:p>
        </p:txBody>
      </p:sp>
      <p:graphicFrame>
        <p:nvGraphicFramePr>
          <p:cNvPr id="4" name="Content Placeholder 3">
            <a:extLst>
              <a:ext uri="{FF2B5EF4-FFF2-40B4-BE49-F238E27FC236}">
                <a16:creationId xmlns:a16="http://schemas.microsoft.com/office/drawing/2014/main" id="{5DA1A0C6-50A7-4D03-94AA-6D870518EB91}"/>
              </a:ext>
            </a:extLst>
          </p:cNvPr>
          <p:cNvGraphicFramePr>
            <a:graphicFrameLocks noGrp="1"/>
          </p:cNvGraphicFramePr>
          <p:nvPr>
            <p:ph idx="1"/>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32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Feasibility Study	</a:t>
            </a:r>
          </a:p>
        </p:txBody>
      </p:sp>
      <p:sp>
        <p:nvSpPr>
          <p:cNvPr id="3" name="Content Placeholder 2"/>
          <p:cNvSpPr>
            <a:spLocks noGrp="1"/>
          </p:cNvSpPr>
          <p:nvPr>
            <p:ph idx="1"/>
          </p:nvPr>
        </p:nvSpPr>
        <p:spPr/>
        <p:txBody>
          <a:bodyPr/>
          <a:lstStyle/>
          <a:p>
            <a:r>
              <a:rPr lang="en-AU" dirty="0"/>
              <a:t>Boundaries – cannot use a graphing function in Visual Basic 6 and cannot create a smooth curve. As an alternative, dots will be used to replicate a curve.</a:t>
            </a:r>
          </a:p>
          <a:p>
            <a:r>
              <a:rPr lang="en-AU" dirty="0"/>
              <a:t>Benefits – Projectile Motion problems can be solved much more easily, and answers can be checked for projectile motion problems by using the program.</a:t>
            </a:r>
          </a:p>
          <a:p>
            <a:r>
              <a:rPr lang="en-AU" dirty="0"/>
              <a:t>Requirements – One person is required to create the program, and no costs are involved. Clients will not need to pay anything if the client owns a computer running Windows, as the program will be designed to run on Windows.</a:t>
            </a:r>
          </a:p>
        </p:txBody>
      </p:sp>
    </p:spTree>
    <p:extLst>
      <p:ext uri="{BB962C8B-B14F-4D97-AF65-F5344CB8AC3E}">
        <p14:creationId xmlns:p14="http://schemas.microsoft.com/office/powerpoint/2010/main" val="139836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Feasibility Study (continued)	</a:t>
            </a:r>
          </a:p>
        </p:txBody>
      </p:sp>
      <p:sp>
        <p:nvSpPr>
          <p:cNvPr id="3" name="Content Placeholder 2"/>
          <p:cNvSpPr>
            <a:spLocks noGrp="1"/>
          </p:cNvSpPr>
          <p:nvPr>
            <p:ph idx="1"/>
          </p:nvPr>
        </p:nvSpPr>
        <p:spPr/>
        <p:txBody>
          <a:bodyPr/>
          <a:lstStyle/>
          <a:p>
            <a:r>
              <a:rPr lang="en-AU" dirty="0"/>
              <a:t>Most likely will take 1-2 months to create</a:t>
            </a:r>
          </a:p>
          <a:p>
            <a:r>
              <a:rPr lang="en-AU" dirty="0"/>
              <a:t>Visual Basic 6 must be used to create the program as the programmer’s knowledge is limited to Visual Basic 6</a:t>
            </a:r>
          </a:p>
          <a:p>
            <a:r>
              <a:rPr lang="en-AU" dirty="0"/>
              <a:t>The graph can be left out of the program if time restrictions force this to occur, as the main purpose of the program is to solve projectile motion problems, and the graph only helps achieve this purpose</a:t>
            </a:r>
          </a:p>
        </p:txBody>
      </p:sp>
    </p:spTree>
    <p:extLst>
      <p:ext uri="{BB962C8B-B14F-4D97-AF65-F5344CB8AC3E}">
        <p14:creationId xmlns:p14="http://schemas.microsoft.com/office/powerpoint/2010/main" val="12371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Social and Ethical Issues</a:t>
            </a:r>
          </a:p>
        </p:txBody>
      </p:sp>
      <p:sp>
        <p:nvSpPr>
          <p:cNvPr id="3" name="Content Placeholder 2"/>
          <p:cNvSpPr>
            <a:spLocks noGrp="1"/>
          </p:cNvSpPr>
          <p:nvPr>
            <p:ph idx="1"/>
          </p:nvPr>
        </p:nvSpPr>
        <p:spPr/>
        <p:txBody>
          <a:bodyPr>
            <a:normAutofit fontScale="85000" lnSpcReduction="10000"/>
          </a:bodyPr>
          <a:lstStyle/>
          <a:p>
            <a:r>
              <a:rPr lang="en-AU" dirty="0"/>
              <a:t>Malware – the program will be scanned by antivirus programs before release</a:t>
            </a:r>
          </a:p>
          <a:p>
            <a:r>
              <a:rPr lang="en-AU" dirty="0"/>
              <a:t>Intellectual Property – Not managed by the developer of the program, as it is developed under the Department of Education of NSW</a:t>
            </a:r>
          </a:p>
          <a:p>
            <a:r>
              <a:rPr lang="en-AU" dirty="0"/>
              <a:t>Quality – Will be developed to the highest quality possible in the time frame given</a:t>
            </a:r>
          </a:p>
          <a:p>
            <a:r>
              <a:rPr lang="en-AU" dirty="0"/>
              <a:t>Issues – Bugs and issues with the program can be reported to the developer</a:t>
            </a:r>
          </a:p>
          <a:p>
            <a:r>
              <a:rPr lang="en-AU" dirty="0"/>
              <a:t>Ergonomics – User interface elements will be used to ensure consistency, and the program will be developed with the target market, physics students, in mind.</a:t>
            </a:r>
          </a:p>
          <a:p>
            <a:r>
              <a:rPr lang="en-AU" dirty="0"/>
              <a:t>Inclusivity – The graph will follow science standards, with the dependent variable on the y axis and independent variable on the x axis. Keyboard shortcuts will also be programmed.</a:t>
            </a:r>
          </a:p>
          <a:p>
            <a:r>
              <a:rPr lang="en-AU" dirty="0"/>
              <a:t>Privacy – No information will be kept on a database to ensure privacy.</a:t>
            </a:r>
          </a:p>
        </p:txBody>
      </p:sp>
    </p:spTree>
    <p:extLst>
      <p:ext uri="{BB962C8B-B14F-4D97-AF65-F5344CB8AC3E}">
        <p14:creationId xmlns:p14="http://schemas.microsoft.com/office/powerpoint/2010/main" val="3232767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TotalTime>
  <Words>452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SDD Project – Stage 1 – Projectile Motion Visualiser</vt:lpstr>
      <vt:lpstr>Project Proposal </vt:lpstr>
      <vt:lpstr>Project Plan - Gantt Chart</vt:lpstr>
      <vt:lpstr>Feasibility Study </vt:lpstr>
      <vt:lpstr>Feasibility Study (continued) </vt:lpstr>
      <vt:lpstr>Social and Ethical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 Project – Stage 1 – Projectile Motion Visualiser</dc:title>
  <dc:creator>Edward Webb</dc:creator>
  <cp:lastModifiedBy>Edward Webb</cp:lastModifiedBy>
  <cp:revision>5</cp:revision>
  <dcterms:created xsi:type="dcterms:W3CDTF">2017-01-31T10:00:18Z</dcterms:created>
  <dcterms:modified xsi:type="dcterms:W3CDTF">2017-02-14T00:17:30Z</dcterms:modified>
</cp:coreProperties>
</file>