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80" r:id="rId2"/>
    <p:sldId id="279" r:id="rId3"/>
    <p:sldId id="275" r:id="rId4"/>
    <p:sldId id="277" r:id="rId5"/>
    <p:sldId id="278" r:id="rId6"/>
    <p:sldId id="274" r:id="rId7"/>
    <p:sldId id="276" r:id="rId8"/>
    <p:sldId id="256" r:id="rId9"/>
    <p:sldId id="257" r:id="rId10"/>
    <p:sldId id="258" r:id="rId11"/>
    <p:sldId id="259" r:id="rId12"/>
    <p:sldId id="266" r:id="rId13"/>
    <p:sldId id="260" r:id="rId14"/>
    <p:sldId id="267" r:id="rId15"/>
    <p:sldId id="261" r:id="rId16"/>
    <p:sldId id="268" r:id="rId17"/>
    <p:sldId id="262" r:id="rId18"/>
    <p:sldId id="269" r:id="rId19"/>
    <p:sldId id="270" r:id="rId20"/>
    <p:sldId id="263" r:id="rId21"/>
    <p:sldId id="271" r:id="rId22"/>
    <p:sldId id="264" r:id="rId23"/>
    <p:sldId id="272" r:id="rId24"/>
    <p:sldId id="265"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B9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23" autoAdjust="0"/>
    <p:restoredTop sz="75292" autoAdjust="0"/>
  </p:normalViewPr>
  <p:slideViewPr>
    <p:cSldViewPr snapToGrid="0">
      <p:cViewPr varScale="1">
        <p:scale>
          <a:sx n="50" d="100"/>
          <a:sy n="50" d="100"/>
        </p:scale>
        <p:origin x="676" y="3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E1249-EEB6-43B3-978C-F7321D6E4F60}" type="datetimeFigureOut">
              <a:rPr lang="en-US" smtClean="0"/>
              <a:t>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46CA7-2FFC-4DBE-BBC4-64DEAD2BE198}" type="slidenum">
              <a:rPr lang="en-US" smtClean="0"/>
              <a:t>‹#›</a:t>
            </a:fld>
            <a:endParaRPr lang="en-US"/>
          </a:p>
        </p:txBody>
      </p:sp>
    </p:spTree>
    <p:extLst>
      <p:ext uri="{BB962C8B-B14F-4D97-AF65-F5344CB8AC3E}">
        <p14:creationId xmlns:p14="http://schemas.microsoft.com/office/powerpoint/2010/main" val="313591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C46CA7-2FFC-4DBE-BBC4-64DEAD2BE198}" type="slidenum">
              <a:rPr lang="en-US" smtClean="0"/>
              <a:t>2</a:t>
            </a:fld>
            <a:endParaRPr lang="en-US"/>
          </a:p>
        </p:txBody>
      </p:sp>
    </p:spTree>
    <p:extLst>
      <p:ext uri="{BB962C8B-B14F-4D97-AF65-F5344CB8AC3E}">
        <p14:creationId xmlns:p14="http://schemas.microsoft.com/office/powerpoint/2010/main" val="143355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C46CA7-2FFC-4DBE-BBC4-64DEAD2BE198}" type="slidenum">
              <a:rPr lang="en-US" smtClean="0"/>
              <a:t>4</a:t>
            </a:fld>
            <a:endParaRPr lang="en-US"/>
          </a:p>
        </p:txBody>
      </p:sp>
    </p:spTree>
    <p:extLst>
      <p:ext uri="{BB962C8B-B14F-4D97-AF65-F5344CB8AC3E}">
        <p14:creationId xmlns:p14="http://schemas.microsoft.com/office/powerpoint/2010/main" val="3684871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6CA7-2FFC-4DBE-BBC4-64DEAD2BE198}" type="slidenum">
              <a:rPr lang="en-US" smtClean="0"/>
              <a:t>6</a:t>
            </a:fld>
            <a:endParaRPr lang="en-US"/>
          </a:p>
        </p:txBody>
      </p:sp>
    </p:spTree>
    <p:extLst>
      <p:ext uri="{BB962C8B-B14F-4D97-AF65-F5344CB8AC3E}">
        <p14:creationId xmlns:p14="http://schemas.microsoft.com/office/powerpoint/2010/main" val="2862418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6CA7-2FFC-4DBE-BBC4-64DEAD2BE198}" type="slidenum">
              <a:rPr lang="en-US" smtClean="0"/>
              <a:t>7</a:t>
            </a:fld>
            <a:endParaRPr lang="en-US"/>
          </a:p>
        </p:txBody>
      </p:sp>
    </p:spTree>
    <p:extLst>
      <p:ext uri="{BB962C8B-B14F-4D97-AF65-F5344CB8AC3E}">
        <p14:creationId xmlns:p14="http://schemas.microsoft.com/office/powerpoint/2010/main" val="183171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2/24/2024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www.goodreads.com/author/show/310486.Geerhardus_Vos"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C9DF-AEAD-405A-6221-B80CC299B524}"/>
              </a:ext>
            </a:extLst>
          </p:cNvPr>
          <p:cNvSpPr>
            <a:spLocks noGrp="1"/>
          </p:cNvSpPr>
          <p:nvPr>
            <p:ph type="title"/>
          </p:nvPr>
        </p:nvSpPr>
        <p:spPr/>
        <p:txBody>
          <a:bodyPr/>
          <a:lstStyle/>
          <a:p>
            <a:r>
              <a:rPr lang="en-US" dirty="0"/>
              <a:t>How do We Interpret the Bible?</a:t>
            </a:r>
          </a:p>
        </p:txBody>
      </p:sp>
      <p:pic>
        <p:nvPicPr>
          <p:cNvPr id="6" name="Picture Placeholder 5" descr="A painting of a person sitting at a table&#10;&#10;Description automatically generated">
            <a:extLst>
              <a:ext uri="{FF2B5EF4-FFF2-40B4-BE49-F238E27FC236}">
                <a16:creationId xmlns:a16="http://schemas.microsoft.com/office/drawing/2014/main" id="{0398F458-A7E9-2FBC-EC0B-5AB84634EFA4}"/>
              </a:ext>
            </a:extLst>
          </p:cNvPr>
          <p:cNvPicPr>
            <a:picLocks noGrp="1" noChangeAspect="1"/>
          </p:cNvPicPr>
          <p:nvPr>
            <p:ph type="pic" idx="1"/>
          </p:nvPr>
        </p:nvPicPr>
        <p:blipFill>
          <a:blip r:embed="rId2"/>
          <a:srcRect t="37277" b="37277"/>
          <a:stretch>
            <a:fillRect/>
          </a:stretch>
        </p:blipFill>
        <p:spPr/>
      </p:pic>
      <p:sp>
        <p:nvSpPr>
          <p:cNvPr id="4" name="Text Placeholder 3">
            <a:extLst>
              <a:ext uri="{FF2B5EF4-FFF2-40B4-BE49-F238E27FC236}">
                <a16:creationId xmlns:a16="http://schemas.microsoft.com/office/drawing/2014/main" id="{83940C6E-1B31-E978-013F-28070281A24C}"/>
              </a:ext>
            </a:extLst>
          </p:cNvPr>
          <p:cNvSpPr>
            <a:spLocks noGrp="1"/>
          </p:cNvSpPr>
          <p:nvPr>
            <p:ph type="body" sz="half" idx="2"/>
          </p:nvPr>
        </p:nvSpPr>
        <p:spPr/>
        <p:txBody>
          <a:bodyPr/>
          <a:lstStyle/>
          <a:p>
            <a:r>
              <a:rPr lang="en-US" dirty="0"/>
              <a:t>Insights for Ministry in the 21</a:t>
            </a:r>
            <a:r>
              <a:rPr lang="en-US" baseline="30000" dirty="0"/>
              <a:t>st</a:t>
            </a:r>
            <a:r>
              <a:rPr lang="en-US" dirty="0"/>
              <a:t> Century</a:t>
            </a:r>
          </a:p>
        </p:txBody>
      </p:sp>
    </p:spTree>
    <p:extLst>
      <p:ext uri="{BB962C8B-B14F-4D97-AF65-F5344CB8AC3E}">
        <p14:creationId xmlns:p14="http://schemas.microsoft.com/office/powerpoint/2010/main" val="10573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he-IL" sz="13800" dirty="0">
                <a:effectLst/>
                <a:latin typeface="SBL Hebrew" panose="02000000000000000000" pitchFamily="2" charset="-79"/>
                <a:cs typeface="SBL Hebrew" panose="02000000000000000000" pitchFamily="2" charset="-79"/>
              </a:rPr>
              <a:t>בֵּית יהוה</a:t>
            </a:r>
            <a:endParaRPr lang="en-US" sz="13800" dirty="0">
              <a:latin typeface="SBL Hebrew" panose="02000000000000000000" pitchFamily="2" charset="-79"/>
              <a:cs typeface="SBL Hebrew" panose="02000000000000000000" pitchFamily="2" charset="-79"/>
            </a:endParaRPr>
          </a:p>
        </p:txBody>
      </p:sp>
      <p:sp>
        <p:nvSpPr>
          <p:cNvPr id="3" name="Subtitle 2"/>
          <p:cNvSpPr>
            <a:spLocks noGrp="1"/>
          </p:cNvSpPr>
          <p:nvPr>
            <p:ph type="subTitle" idx="1"/>
          </p:nvPr>
        </p:nvSpPr>
        <p:spPr/>
        <p:txBody>
          <a:bodyPr>
            <a:normAutofit/>
          </a:bodyPr>
          <a:lstStyle/>
          <a:p>
            <a:r>
              <a:rPr lang="en-US" sz="5400" dirty="0"/>
              <a:t>The House of the LORD</a:t>
            </a:r>
          </a:p>
        </p:txBody>
      </p:sp>
    </p:spTree>
    <p:extLst>
      <p:ext uri="{BB962C8B-B14F-4D97-AF65-F5344CB8AC3E}">
        <p14:creationId xmlns:p14="http://schemas.microsoft.com/office/powerpoint/2010/main" val="309916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57862" y="1902146"/>
            <a:ext cx="729465" cy="3513762"/>
          </a:xfrm>
          <a:prstGeom prst="ellipse">
            <a:avLst/>
          </a:prstGeom>
          <a:solidFill>
            <a:srgbClr val="81B992">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0496051" y="1902146"/>
            <a:ext cx="729465" cy="3513762"/>
          </a:xfrm>
          <a:prstGeom prst="ellipse">
            <a:avLst/>
          </a:prstGeom>
          <a:solidFill>
            <a:srgbClr val="81B992">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852987" y="3181278"/>
            <a:ext cx="277403" cy="955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 idx="0"/>
            <a:endCxn id="4" idx="0"/>
          </p:cNvCxnSpPr>
          <p:nvPr/>
        </p:nvCxnSpPr>
        <p:spPr>
          <a:xfrm>
            <a:off x="1122595" y="1902146"/>
            <a:ext cx="4869094"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4"/>
            <a:endCxn id="4" idx="4"/>
          </p:cNvCxnSpPr>
          <p:nvPr/>
        </p:nvCxnSpPr>
        <p:spPr>
          <a:xfrm flipV="1">
            <a:off x="1122595" y="4136775"/>
            <a:ext cx="4869094" cy="127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a:endCxn id="3" idx="0"/>
          </p:cNvCxnSpPr>
          <p:nvPr/>
        </p:nvCxnSpPr>
        <p:spPr>
          <a:xfrm flipV="1">
            <a:off x="5991689" y="1902146"/>
            <a:ext cx="4869095"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3" idx="4"/>
          </p:cNvCxnSpPr>
          <p:nvPr/>
        </p:nvCxnSpPr>
        <p:spPr>
          <a:xfrm>
            <a:off x="5991689" y="4136775"/>
            <a:ext cx="4869095" cy="12791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626957" y="1976120"/>
            <a:ext cx="729465" cy="1205158"/>
            <a:chOff x="5639657" y="1571945"/>
            <a:chExt cx="729465" cy="1205158"/>
          </a:xfrm>
        </p:grpSpPr>
        <p:sp>
          <p:nvSpPr>
            <p:cNvPr id="14" name="Rectangle 13"/>
            <p:cNvSpPr/>
            <p:nvPr/>
          </p:nvSpPr>
          <p:spPr>
            <a:xfrm>
              <a:off x="5936750" y="1571945"/>
              <a:ext cx="138701" cy="1205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639657" y="1839426"/>
              <a:ext cx="729465" cy="112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Up Arrow 18"/>
          <p:cNvSpPr/>
          <p:nvPr/>
        </p:nvSpPr>
        <p:spPr>
          <a:xfrm>
            <a:off x="793331" y="5415908"/>
            <a:ext cx="693996" cy="7889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54277" y="6204873"/>
            <a:ext cx="1924216" cy="584775"/>
          </a:xfrm>
          <a:prstGeom prst="rect">
            <a:avLst/>
          </a:prstGeom>
          <a:noFill/>
        </p:spPr>
        <p:txBody>
          <a:bodyPr wrap="square" rtlCol="0">
            <a:spAutoFit/>
          </a:bodyPr>
          <a:lstStyle/>
          <a:p>
            <a:pPr algn="ctr"/>
            <a:r>
              <a:rPr lang="en-US" sz="3200" dirty="0"/>
              <a:t>Garden</a:t>
            </a:r>
            <a:endParaRPr lang="en-US" dirty="0"/>
          </a:p>
        </p:txBody>
      </p:sp>
      <p:sp>
        <p:nvSpPr>
          <p:cNvPr id="21" name="Arc 20"/>
          <p:cNvSpPr/>
          <p:nvPr/>
        </p:nvSpPr>
        <p:spPr>
          <a:xfrm>
            <a:off x="793331" y="1761434"/>
            <a:ext cx="1486099" cy="395974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1761354" y="2166951"/>
            <a:ext cx="1486099" cy="3077156"/>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2589277" y="2453198"/>
            <a:ext cx="1486099" cy="248875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3490225" y="2747397"/>
            <a:ext cx="1486099" cy="1884460"/>
          </a:xfrm>
          <a:prstGeom prst="arc">
            <a:avLst>
              <a:gd name="adj1" fmla="val 17110645"/>
              <a:gd name="adj2" fmla="val 4236281"/>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588178" y="2903956"/>
            <a:ext cx="677108" cy="1525418"/>
          </a:xfrm>
          <a:prstGeom prst="rect">
            <a:avLst/>
          </a:prstGeom>
          <a:noFill/>
        </p:spPr>
        <p:txBody>
          <a:bodyPr vert="vert" wrap="none" lIns="91440" tIns="45720" rIns="91440" bIns="45720">
            <a:spAutoFit/>
          </a:bodyPr>
          <a:lstStyle/>
          <a:p>
            <a:pPr algn="ctr"/>
            <a:r>
              <a:rPr lang="en-US" sz="3200" b="1" cap="none" spc="0" dirty="0" err="1">
                <a:ln w="6600">
                  <a:solidFill>
                    <a:schemeClr val="accent2">
                      <a:alpha val="95000"/>
                    </a:schemeClr>
                  </a:solidFill>
                  <a:prstDash val="solid"/>
                </a:ln>
                <a:solidFill>
                  <a:srgbClr val="FFFFFF"/>
                </a:solidFill>
                <a:effectLst>
                  <a:outerShdw dist="38100" dir="2700000" algn="tl" rotWithShape="0">
                    <a:schemeClr val="accent2"/>
                  </a:outerShdw>
                </a:effectLst>
              </a:rPr>
              <a:t>Noahic</a:t>
            </a:r>
            <a:endParaRPr lang="en-US" sz="4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27" name="Rectangle 26"/>
          <p:cNvSpPr/>
          <p:nvPr/>
        </p:nvSpPr>
        <p:spPr>
          <a:xfrm>
            <a:off x="2422716" y="2497595"/>
            <a:ext cx="677108" cy="2338141"/>
          </a:xfrm>
          <a:prstGeom prst="rect">
            <a:avLst/>
          </a:prstGeom>
          <a:noFill/>
        </p:spPr>
        <p:txBody>
          <a:bodyPr vert="vert" wrap="none" lIns="91440" tIns="45720" rIns="91440" bIns="45720">
            <a:spAutoFit/>
          </a:bodyPr>
          <a:lstStyle/>
          <a:p>
            <a:pPr algn="ctr"/>
            <a:r>
              <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Abrahamic</a:t>
            </a:r>
          </a:p>
        </p:txBody>
      </p:sp>
      <p:sp>
        <p:nvSpPr>
          <p:cNvPr id="28" name="Rectangle 27"/>
          <p:cNvSpPr/>
          <p:nvPr/>
        </p:nvSpPr>
        <p:spPr>
          <a:xfrm>
            <a:off x="3402834"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Mosaic</a:t>
            </a:r>
          </a:p>
        </p:txBody>
      </p:sp>
      <p:sp>
        <p:nvSpPr>
          <p:cNvPr id="29" name="Rectangle 28"/>
          <p:cNvSpPr/>
          <p:nvPr/>
        </p:nvSpPr>
        <p:spPr>
          <a:xfrm>
            <a:off x="4241950"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(a)</a:t>
            </a:r>
          </a:p>
        </p:txBody>
      </p:sp>
      <p:sp>
        <p:nvSpPr>
          <p:cNvPr id="30" name="Rectangle 29"/>
          <p:cNvSpPr/>
          <p:nvPr/>
        </p:nvSpPr>
        <p:spPr>
          <a:xfrm>
            <a:off x="4988243" y="3002429"/>
            <a:ext cx="800219" cy="1328472"/>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(b)</a:t>
            </a:r>
          </a:p>
        </p:txBody>
      </p:sp>
      <p:sp>
        <p:nvSpPr>
          <p:cNvPr id="31" name="Arc 30"/>
          <p:cNvSpPr/>
          <p:nvPr/>
        </p:nvSpPr>
        <p:spPr>
          <a:xfrm flipH="1">
            <a:off x="8923365" y="2103340"/>
            <a:ext cx="1486099" cy="322027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flipH="1">
            <a:off x="7007054" y="2743597"/>
            <a:ext cx="1486099" cy="1884460"/>
          </a:xfrm>
          <a:prstGeom prst="arc">
            <a:avLst>
              <a:gd name="adj1" fmla="val 17110645"/>
              <a:gd name="adj2" fmla="val 4236281"/>
            </a:avLst>
          </a:prstGeom>
          <a:ln>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6468243" y="2994790"/>
            <a:ext cx="400110" cy="1328472"/>
          </a:xfrm>
          <a:prstGeom prst="rect">
            <a:avLst/>
          </a:prstGeom>
          <a:noFill/>
        </p:spPr>
        <p:txBody>
          <a:bodyPr vert="vert270" wrap="square" lIns="91440" tIns="45720" rIns="91440" bIns="45720">
            <a:spAutoFit/>
          </a:bodyPr>
          <a:lstStyle/>
          <a:p>
            <a:pPr algn="ctr"/>
            <a:r>
              <a:rPr lang="en-US" sz="1400" b="1" cap="none" spc="0" dirty="0">
                <a:ln w="6600">
                  <a:solidFill>
                    <a:schemeClr val="accent2">
                      <a:alpha val="94000"/>
                    </a:schemeClr>
                  </a:solidFill>
                  <a:prstDash val="solid"/>
                </a:ln>
                <a:solidFill>
                  <a:srgbClr val="FFFFFF"/>
                </a:solidFill>
                <a:effectLst>
                  <a:outerShdw dist="38100" dir="2700000" algn="tl" rotWithShape="0">
                    <a:schemeClr val="accent2"/>
                  </a:outerShdw>
                </a:effectLst>
              </a:rPr>
              <a:t>Incarnational</a:t>
            </a:r>
          </a:p>
        </p:txBody>
      </p:sp>
      <p:sp>
        <p:nvSpPr>
          <p:cNvPr id="35" name="Rectangle 34"/>
          <p:cNvSpPr/>
          <p:nvPr/>
        </p:nvSpPr>
        <p:spPr>
          <a:xfrm>
            <a:off x="7578954" y="2804503"/>
            <a:ext cx="800219" cy="1762648"/>
          </a:xfrm>
          <a:prstGeom prst="rect">
            <a:avLst/>
          </a:prstGeom>
          <a:noFill/>
        </p:spPr>
        <p:txBody>
          <a:bodyPr vert="vert270"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New Covenant</a:t>
            </a:r>
          </a:p>
        </p:txBody>
      </p:sp>
      <p:sp>
        <p:nvSpPr>
          <p:cNvPr id="36" name="Rectangle 35"/>
          <p:cNvSpPr/>
          <p:nvPr/>
        </p:nvSpPr>
        <p:spPr>
          <a:xfrm>
            <a:off x="9461475" y="2437391"/>
            <a:ext cx="677108" cy="2527295"/>
          </a:xfrm>
          <a:prstGeom prst="rect">
            <a:avLst/>
          </a:prstGeom>
          <a:noFill/>
        </p:spPr>
        <p:txBody>
          <a:bodyPr vert="vert270" wrap="none" lIns="91440" tIns="45720" rIns="91440" bIns="45720">
            <a:spAutoFit/>
          </a:bodyPr>
          <a:lstStyle/>
          <a:p>
            <a:pPr algn="ctr"/>
            <a:r>
              <a:rPr lang="en-US" sz="3200" b="1" dirty="0">
                <a:ln w="6600">
                  <a:solidFill>
                    <a:schemeClr val="accent2">
                      <a:alpha val="95000"/>
                    </a:schemeClr>
                  </a:solidFill>
                  <a:prstDash val="solid"/>
                </a:ln>
                <a:solidFill>
                  <a:srgbClr val="FFFFFF"/>
                </a:solidFill>
                <a:effectLst>
                  <a:outerShdw dist="38100" dir="2700000" algn="tl" rotWithShape="0">
                    <a:schemeClr val="accent2"/>
                  </a:outerShdw>
                </a:effectLst>
              </a:rPr>
              <a:t>Re-Creation</a:t>
            </a:r>
            <a:endPar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37" name="Rectangle 36"/>
          <p:cNvSpPr/>
          <p:nvPr/>
        </p:nvSpPr>
        <p:spPr>
          <a:xfrm>
            <a:off x="2022759" y="439089"/>
            <a:ext cx="8215262"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The Covenantal Funnel</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66596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Garden</a:t>
            </a:r>
          </a:p>
        </p:txBody>
      </p:sp>
      <p:sp>
        <p:nvSpPr>
          <p:cNvPr id="3" name="Content Placeholder 2"/>
          <p:cNvSpPr>
            <a:spLocks noGrp="1"/>
          </p:cNvSpPr>
          <p:nvPr>
            <p:ph sz="half" idx="1"/>
          </p:nvPr>
        </p:nvSpPr>
        <p:spPr/>
        <p:txBody>
          <a:bodyPr>
            <a:normAutofit fontScale="77500" lnSpcReduction="20000"/>
          </a:bodyPr>
          <a:lstStyle/>
          <a:p>
            <a:r>
              <a:rPr lang="en-US" sz="3600" dirty="0"/>
              <a:t>Genesis 3:8</a:t>
            </a:r>
          </a:p>
          <a:p>
            <a:pPr marL="0" indent="0" algn="ctr">
              <a:buNone/>
            </a:pPr>
            <a:r>
              <a:rPr lang="en-US" sz="3600" dirty="0"/>
              <a:t>And they heard the sound of the LORD God walking in the garden in the cool of the day, and the man and his wife hid themselves from the presence of the LORD God among the trees of the garden.</a:t>
            </a:r>
          </a:p>
        </p:txBody>
      </p:sp>
      <p:sp>
        <p:nvSpPr>
          <p:cNvPr id="4" name="Content Placeholder 3"/>
          <p:cNvSpPr>
            <a:spLocks noGrp="1"/>
          </p:cNvSpPr>
          <p:nvPr>
            <p:ph sz="half" idx="2"/>
          </p:nvPr>
        </p:nvSpPr>
        <p:spPr>
          <a:xfrm>
            <a:off x="6275003" y="2088319"/>
            <a:ext cx="5094154" cy="3702881"/>
          </a:xfrm>
          <a:ln w="57150">
            <a:solidFill>
              <a:schemeClr val="tx1"/>
            </a:solidFill>
          </a:ln>
        </p:spPr>
        <p:txBody>
          <a:bodyPr>
            <a:normAutofit fontScale="77500" lnSpcReduction="20000"/>
          </a:bodyPr>
          <a:lstStyle/>
          <a:p>
            <a:r>
              <a:rPr lang="en-US" sz="3600" dirty="0"/>
              <a:t>Conceptual</a:t>
            </a:r>
            <a:r>
              <a:rPr lang="en-US" sz="2800" dirty="0"/>
              <a:t> </a:t>
            </a:r>
            <a:r>
              <a:rPr lang="en-US" sz="3600" dirty="0"/>
              <a:t>Unfolding</a:t>
            </a:r>
          </a:p>
          <a:p>
            <a:pPr lvl="1">
              <a:buFont typeface="Wingdings" panose="05000000000000000000" pitchFamily="2" charset="2"/>
              <a:buChar char="Ø"/>
            </a:pPr>
            <a:r>
              <a:rPr lang="en-US" sz="3400" dirty="0"/>
              <a:t>Man Made for His Presence</a:t>
            </a:r>
          </a:p>
          <a:p>
            <a:pPr lvl="1">
              <a:buFont typeface="Wingdings" panose="05000000000000000000" pitchFamily="2" charset="2"/>
              <a:buChar char="Ø"/>
            </a:pPr>
            <a:r>
              <a:rPr lang="en-US" sz="3400" dirty="0"/>
              <a:t>Universal</a:t>
            </a:r>
          </a:p>
          <a:p>
            <a:pPr lvl="1">
              <a:buFont typeface="Wingdings" panose="05000000000000000000" pitchFamily="2" charset="2"/>
              <a:buChar char="Ø"/>
            </a:pPr>
            <a:r>
              <a:rPr lang="en-US" sz="3400" dirty="0"/>
              <a:t>Unhindered</a:t>
            </a:r>
          </a:p>
          <a:p>
            <a:pPr lvl="1">
              <a:buFont typeface="Wingdings" panose="05000000000000000000" pitchFamily="2" charset="2"/>
              <a:buChar char="Ø"/>
            </a:pPr>
            <a:r>
              <a:rPr lang="en-US" sz="3400" dirty="0"/>
              <a:t>Broken by sin</a:t>
            </a:r>
          </a:p>
        </p:txBody>
      </p:sp>
    </p:spTree>
    <p:extLst>
      <p:ext uri="{BB962C8B-B14F-4D97-AF65-F5344CB8AC3E}">
        <p14:creationId xmlns:p14="http://schemas.microsoft.com/office/powerpoint/2010/main" val="275756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57862" y="1902146"/>
            <a:ext cx="729465" cy="3513762"/>
          </a:xfrm>
          <a:prstGeom prst="ellipse">
            <a:avLst/>
          </a:prstGeom>
          <a:solidFill>
            <a:srgbClr val="81B992">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0496051" y="1902146"/>
            <a:ext cx="729465" cy="3513762"/>
          </a:xfrm>
          <a:prstGeom prst="ellipse">
            <a:avLst/>
          </a:prstGeom>
          <a:solidFill>
            <a:srgbClr val="81B992">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852987" y="3181278"/>
            <a:ext cx="277403" cy="955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 idx="0"/>
            <a:endCxn id="4" idx="0"/>
          </p:cNvCxnSpPr>
          <p:nvPr/>
        </p:nvCxnSpPr>
        <p:spPr>
          <a:xfrm>
            <a:off x="1122595" y="1902146"/>
            <a:ext cx="4869094"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4"/>
            <a:endCxn id="4" idx="4"/>
          </p:cNvCxnSpPr>
          <p:nvPr/>
        </p:nvCxnSpPr>
        <p:spPr>
          <a:xfrm flipV="1">
            <a:off x="1122595" y="4136775"/>
            <a:ext cx="4869094" cy="127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a:endCxn id="3" idx="0"/>
          </p:cNvCxnSpPr>
          <p:nvPr/>
        </p:nvCxnSpPr>
        <p:spPr>
          <a:xfrm flipV="1">
            <a:off x="5991689" y="1902146"/>
            <a:ext cx="4869095"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3" idx="4"/>
          </p:cNvCxnSpPr>
          <p:nvPr/>
        </p:nvCxnSpPr>
        <p:spPr>
          <a:xfrm>
            <a:off x="5991689" y="4136775"/>
            <a:ext cx="4869095" cy="12791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626957" y="1976120"/>
            <a:ext cx="729465" cy="1205158"/>
            <a:chOff x="5639657" y="1571945"/>
            <a:chExt cx="729465" cy="1205158"/>
          </a:xfrm>
        </p:grpSpPr>
        <p:sp>
          <p:nvSpPr>
            <p:cNvPr id="14" name="Rectangle 13"/>
            <p:cNvSpPr/>
            <p:nvPr/>
          </p:nvSpPr>
          <p:spPr>
            <a:xfrm>
              <a:off x="5936750" y="1571945"/>
              <a:ext cx="138701" cy="1205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639657" y="1839426"/>
              <a:ext cx="729465" cy="112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Up Arrow 18"/>
          <p:cNvSpPr/>
          <p:nvPr/>
        </p:nvSpPr>
        <p:spPr>
          <a:xfrm>
            <a:off x="3130796" y="4926056"/>
            <a:ext cx="693996" cy="7889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433143" y="5848185"/>
            <a:ext cx="2114164" cy="523220"/>
          </a:xfrm>
          <a:prstGeom prst="rect">
            <a:avLst/>
          </a:prstGeom>
          <a:noFill/>
        </p:spPr>
        <p:txBody>
          <a:bodyPr wrap="square" rtlCol="0">
            <a:spAutoFit/>
          </a:bodyPr>
          <a:lstStyle/>
          <a:p>
            <a:pPr algn="ctr"/>
            <a:r>
              <a:rPr lang="en-US" sz="2800" dirty="0"/>
              <a:t>Tabernacle</a:t>
            </a:r>
          </a:p>
        </p:txBody>
      </p:sp>
      <p:sp>
        <p:nvSpPr>
          <p:cNvPr id="21" name="Arc 20"/>
          <p:cNvSpPr/>
          <p:nvPr/>
        </p:nvSpPr>
        <p:spPr>
          <a:xfrm>
            <a:off x="793331" y="1761434"/>
            <a:ext cx="1486099" cy="395974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1761354" y="2166951"/>
            <a:ext cx="1486099" cy="3077156"/>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2589277" y="2453198"/>
            <a:ext cx="1486099" cy="248875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3490225" y="2747397"/>
            <a:ext cx="1486099" cy="1884460"/>
          </a:xfrm>
          <a:prstGeom prst="arc">
            <a:avLst>
              <a:gd name="adj1" fmla="val 17110645"/>
              <a:gd name="adj2" fmla="val 4236281"/>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588178" y="2903956"/>
            <a:ext cx="677108" cy="1525418"/>
          </a:xfrm>
          <a:prstGeom prst="rect">
            <a:avLst/>
          </a:prstGeom>
          <a:noFill/>
        </p:spPr>
        <p:txBody>
          <a:bodyPr vert="vert" wrap="none" lIns="91440" tIns="45720" rIns="91440" bIns="45720">
            <a:spAutoFit/>
          </a:bodyPr>
          <a:lstStyle/>
          <a:p>
            <a:pPr algn="ctr"/>
            <a:r>
              <a:rPr lang="en-US" sz="3200" b="1" cap="none" spc="0" dirty="0" err="1">
                <a:ln w="6600">
                  <a:solidFill>
                    <a:schemeClr val="accent2">
                      <a:alpha val="95000"/>
                    </a:schemeClr>
                  </a:solidFill>
                  <a:prstDash val="solid"/>
                </a:ln>
                <a:solidFill>
                  <a:srgbClr val="FFFFFF"/>
                </a:solidFill>
                <a:effectLst>
                  <a:outerShdw dist="38100" dir="2700000" algn="tl" rotWithShape="0">
                    <a:schemeClr val="accent2"/>
                  </a:outerShdw>
                </a:effectLst>
              </a:rPr>
              <a:t>Noahic</a:t>
            </a:r>
            <a:endParaRPr lang="en-US" sz="4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27" name="Rectangle 26"/>
          <p:cNvSpPr/>
          <p:nvPr/>
        </p:nvSpPr>
        <p:spPr>
          <a:xfrm>
            <a:off x="2422716" y="2497595"/>
            <a:ext cx="677108" cy="2338141"/>
          </a:xfrm>
          <a:prstGeom prst="rect">
            <a:avLst/>
          </a:prstGeom>
          <a:noFill/>
        </p:spPr>
        <p:txBody>
          <a:bodyPr vert="vert" wrap="none" lIns="91440" tIns="45720" rIns="91440" bIns="45720">
            <a:spAutoFit/>
          </a:bodyPr>
          <a:lstStyle/>
          <a:p>
            <a:pPr algn="ctr"/>
            <a:r>
              <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Abrahamic</a:t>
            </a:r>
          </a:p>
        </p:txBody>
      </p:sp>
      <p:sp>
        <p:nvSpPr>
          <p:cNvPr id="28" name="Rectangle 27"/>
          <p:cNvSpPr/>
          <p:nvPr/>
        </p:nvSpPr>
        <p:spPr>
          <a:xfrm>
            <a:off x="3402834"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Mosaic</a:t>
            </a:r>
          </a:p>
        </p:txBody>
      </p:sp>
      <p:sp>
        <p:nvSpPr>
          <p:cNvPr id="29" name="Rectangle 28"/>
          <p:cNvSpPr/>
          <p:nvPr/>
        </p:nvSpPr>
        <p:spPr>
          <a:xfrm>
            <a:off x="4241950"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(a)</a:t>
            </a:r>
          </a:p>
        </p:txBody>
      </p:sp>
      <p:sp>
        <p:nvSpPr>
          <p:cNvPr id="30" name="Rectangle 29"/>
          <p:cNvSpPr/>
          <p:nvPr/>
        </p:nvSpPr>
        <p:spPr>
          <a:xfrm>
            <a:off x="4988243" y="3002429"/>
            <a:ext cx="800219" cy="1328472"/>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(b)</a:t>
            </a:r>
          </a:p>
        </p:txBody>
      </p:sp>
      <p:sp>
        <p:nvSpPr>
          <p:cNvPr id="31" name="Arc 30"/>
          <p:cNvSpPr/>
          <p:nvPr/>
        </p:nvSpPr>
        <p:spPr>
          <a:xfrm flipH="1">
            <a:off x="8923365" y="2103340"/>
            <a:ext cx="1486099" cy="322027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flipH="1">
            <a:off x="7007054" y="2743597"/>
            <a:ext cx="1486099" cy="1884460"/>
          </a:xfrm>
          <a:prstGeom prst="arc">
            <a:avLst>
              <a:gd name="adj1" fmla="val 17110645"/>
              <a:gd name="adj2" fmla="val 4236281"/>
            </a:avLst>
          </a:prstGeom>
          <a:ln>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6468243" y="2994790"/>
            <a:ext cx="400110" cy="1328472"/>
          </a:xfrm>
          <a:prstGeom prst="rect">
            <a:avLst/>
          </a:prstGeom>
          <a:noFill/>
        </p:spPr>
        <p:txBody>
          <a:bodyPr vert="vert270" wrap="square" lIns="91440" tIns="45720" rIns="91440" bIns="45720">
            <a:spAutoFit/>
          </a:bodyPr>
          <a:lstStyle/>
          <a:p>
            <a:pPr algn="ctr"/>
            <a:r>
              <a:rPr lang="en-US" sz="1400" b="1" cap="none" spc="0" dirty="0">
                <a:ln w="6600">
                  <a:solidFill>
                    <a:schemeClr val="accent2">
                      <a:alpha val="94000"/>
                    </a:schemeClr>
                  </a:solidFill>
                  <a:prstDash val="solid"/>
                </a:ln>
                <a:solidFill>
                  <a:srgbClr val="FFFFFF"/>
                </a:solidFill>
                <a:effectLst>
                  <a:outerShdw dist="38100" dir="2700000" algn="tl" rotWithShape="0">
                    <a:schemeClr val="accent2"/>
                  </a:outerShdw>
                </a:effectLst>
              </a:rPr>
              <a:t>Incarnational</a:t>
            </a:r>
          </a:p>
        </p:txBody>
      </p:sp>
      <p:sp>
        <p:nvSpPr>
          <p:cNvPr id="35" name="Rectangle 34"/>
          <p:cNvSpPr/>
          <p:nvPr/>
        </p:nvSpPr>
        <p:spPr>
          <a:xfrm>
            <a:off x="7578954" y="2804503"/>
            <a:ext cx="800219" cy="1762648"/>
          </a:xfrm>
          <a:prstGeom prst="rect">
            <a:avLst/>
          </a:prstGeom>
          <a:noFill/>
        </p:spPr>
        <p:txBody>
          <a:bodyPr vert="vert270"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New Covenant</a:t>
            </a:r>
          </a:p>
        </p:txBody>
      </p:sp>
      <p:sp>
        <p:nvSpPr>
          <p:cNvPr id="36" name="Rectangle 35"/>
          <p:cNvSpPr/>
          <p:nvPr/>
        </p:nvSpPr>
        <p:spPr>
          <a:xfrm>
            <a:off x="9461475" y="2437391"/>
            <a:ext cx="677108" cy="2527295"/>
          </a:xfrm>
          <a:prstGeom prst="rect">
            <a:avLst/>
          </a:prstGeom>
          <a:noFill/>
        </p:spPr>
        <p:txBody>
          <a:bodyPr vert="vert270" wrap="none" lIns="91440" tIns="45720" rIns="91440" bIns="45720">
            <a:spAutoFit/>
          </a:bodyPr>
          <a:lstStyle/>
          <a:p>
            <a:pPr algn="ctr"/>
            <a:r>
              <a:rPr lang="en-US" sz="3200" b="1" dirty="0">
                <a:ln w="6600">
                  <a:solidFill>
                    <a:schemeClr val="accent2">
                      <a:alpha val="95000"/>
                    </a:schemeClr>
                  </a:solidFill>
                  <a:prstDash val="solid"/>
                </a:ln>
                <a:solidFill>
                  <a:srgbClr val="FFFFFF"/>
                </a:solidFill>
                <a:effectLst>
                  <a:outerShdw dist="38100" dir="2700000" algn="tl" rotWithShape="0">
                    <a:schemeClr val="accent2"/>
                  </a:outerShdw>
                </a:effectLst>
              </a:rPr>
              <a:t>Re-Creation</a:t>
            </a:r>
            <a:endPar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37" name="Rectangle 36"/>
          <p:cNvSpPr/>
          <p:nvPr/>
        </p:nvSpPr>
        <p:spPr>
          <a:xfrm>
            <a:off x="2022759" y="439089"/>
            <a:ext cx="8215262"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The Covenantal Funnel</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00041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396" y="0"/>
            <a:ext cx="10353761" cy="1326321"/>
          </a:xfrm>
        </p:spPr>
        <p:txBody>
          <a:bodyPr/>
          <a:lstStyle/>
          <a:p>
            <a:r>
              <a:rPr lang="en-US" dirty="0"/>
              <a:t>Tabernacle</a:t>
            </a:r>
          </a:p>
        </p:txBody>
      </p:sp>
      <p:sp>
        <p:nvSpPr>
          <p:cNvPr id="3" name="Content Placeholder 2"/>
          <p:cNvSpPr>
            <a:spLocks noGrp="1"/>
          </p:cNvSpPr>
          <p:nvPr>
            <p:ph sz="half" idx="1"/>
          </p:nvPr>
        </p:nvSpPr>
        <p:spPr>
          <a:xfrm>
            <a:off x="520700" y="1003300"/>
            <a:ext cx="7429500" cy="5270499"/>
          </a:xfrm>
        </p:spPr>
        <p:txBody>
          <a:bodyPr>
            <a:normAutofit fontScale="77500" lnSpcReduction="20000"/>
          </a:bodyPr>
          <a:lstStyle/>
          <a:p>
            <a:r>
              <a:rPr lang="en-US" sz="3300" b="1" dirty="0"/>
              <a:t>Exodus 25:8-9</a:t>
            </a:r>
          </a:p>
          <a:p>
            <a:pPr marL="0" indent="0">
              <a:buNone/>
            </a:pPr>
            <a:r>
              <a:rPr lang="en-US" sz="2600" dirty="0"/>
              <a:t>8 And let them make me a sanctuary, that I may dwell in their midst. 9 Exactly as I show you concerning the pattern of the tabernacle, and of all its furniture, so you shall make it. </a:t>
            </a:r>
          </a:p>
          <a:p>
            <a:r>
              <a:rPr lang="en-US" sz="3300" b="1" dirty="0"/>
              <a:t>Leviticus 15:31</a:t>
            </a:r>
          </a:p>
          <a:p>
            <a:pPr marL="0" indent="0">
              <a:buNone/>
            </a:pPr>
            <a:r>
              <a:rPr lang="en-US" sz="2600" dirty="0"/>
              <a:t>31 “Thus you shall keep the people of Israel separate from their uncleanness, lest they die in their uncleanness by defiling my tabernacle that is in their midst.” </a:t>
            </a:r>
          </a:p>
          <a:p>
            <a:r>
              <a:rPr lang="en-US" sz="3600" b="1" dirty="0"/>
              <a:t>Leviticus 26:11-12</a:t>
            </a:r>
          </a:p>
          <a:p>
            <a:pPr marL="0" indent="0">
              <a:buNone/>
            </a:pPr>
            <a:r>
              <a:rPr lang="en-US" sz="2600" dirty="0"/>
              <a:t>11 I will make my dwelling among you, and my soul shall not abhor you. 12 And I will walk among you and will be your God, and you shall be my people. </a:t>
            </a:r>
          </a:p>
          <a:p>
            <a:pPr marL="0" indent="0">
              <a:buNone/>
            </a:pPr>
            <a:endParaRPr lang="en-US" sz="1800" dirty="0"/>
          </a:p>
        </p:txBody>
      </p:sp>
      <p:sp>
        <p:nvSpPr>
          <p:cNvPr id="4" name="Content Placeholder 3"/>
          <p:cNvSpPr>
            <a:spLocks noGrp="1"/>
          </p:cNvSpPr>
          <p:nvPr>
            <p:ph sz="half" idx="2"/>
          </p:nvPr>
        </p:nvSpPr>
        <p:spPr>
          <a:xfrm>
            <a:off x="8190895" y="1634710"/>
            <a:ext cx="3734405" cy="3702881"/>
          </a:xfrm>
          <a:ln w="57150">
            <a:solidFill>
              <a:schemeClr val="tx1"/>
            </a:solidFill>
          </a:ln>
        </p:spPr>
        <p:txBody>
          <a:bodyPr>
            <a:normAutofit fontScale="77500" lnSpcReduction="20000"/>
          </a:bodyPr>
          <a:lstStyle/>
          <a:p>
            <a:r>
              <a:rPr lang="en-US" sz="3600" dirty="0"/>
              <a:t>Conceptual</a:t>
            </a:r>
            <a:r>
              <a:rPr lang="en-US" sz="2800" dirty="0"/>
              <a:t> </a:t>
            </a:r>
            <a:r>
              <a:rPr lang="en-US" sz="3600" dirty="0"/>
              <a:t>Unfolding</a:t>
            </a:r>
          </a:p>
          <a:p>
            <a:pPr lvl="1">
              <a:buFont typeface="Wingdings" panose="05000000000000000000" pitchFamily="2" charset="2"/>
              <a:buChar char="Ø"/>
            </a:pPr>
            <a:r>
              <a:rPr lang="en-US" sz="3400" dirty="0"/>
              <a:t>Divinely Initiated</a:t>
            </a:r>
          </a:p>
          <a:p>
            <a:pPr lvl="1">
              <a:buFont typeface="Wingdings" panose="05000000000000000000" pitchFamily="2" charset="2"/>
              <a:buChar char="Ø"/>
            </a:pPr>
            <a:r>
              <a:rPr lang="en-US" sz="3400" dirty="0"/>
              <a:t>Limited Access</a:t>
            </a:r>
          </a:p>
          <a:p>
            <a:pPr lvl="1">
              <a:buFont typeface="Wingdings" panose="05000000000000000000" pitchFamily="2" charset="2"/>
              <a:buChar char="Ø"/>
            </a:pPr>
            <a:r>
              <a:rPr lang="en-US" sz="3400" dirty="0"/>
              <a:t>Particular</a:t>
            </a:r>
          </a:p>
          <a:p>
            <a:pPr lvl="1">
              <a:buFont typeface="Wingdings" panose="05000000000000000000" pitchFamily="2" charset="2"/>
              <a:buChar char="Ø"/>
            </a:pPr>
            <a:r>
              <a:rPr lang="en-US" sz="3400" dirty="0"/>
              <a:t>Dangerous</a:t>
            </a:r>
          </a:p>
          <a:p>
            <a:pPr lvl="1">
              <a:buFont typeface="Wingdings" panose="05000000000000000000" pitchFamily="2" charset="2"/>
              <a:buChar char="Ø"/>
            </a:pPr>
            <a:endParaRPr lang="en-US" sz="3400" dirty="0"/>
          </a:p>
        </p:txBody>
      </p:sp>
    </p:spTree>
    <p:extLst>
      <p:ext uri="{BB962C8B-B14F-4D97-AF65-F5344CB8AC3E}">
        <p14:creationId xmlns:p14="http://schemas.microsoft.com/office/powerpoint/2010/main" val="328297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57862" y="1902146"/>
            <a:ext cx="729465" cy="3513762"/>
          </a:xfrm>
          <a:prstGeom prst="ellipse">
            <a:avLst/>
          </a:prstGeom>
          <a:solidFill>
            <a:srgbClr val="81B992">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0496051" y="1902146"/>
            <a:ext cx="729465" cy="3513762"/>
          </a:xfrm>
          <a:prstGeom prst="ellipse">
            <a:avLst/>
          </a:prstGeom>
          <a:solidFill>
            <a:srgbClr val="81B992">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852987" y="3181278"/>
            <a:ext cx="277403" cy="955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 idx="0"/>
            <a:endCxn id="4" idx="0"/>
          </p:cNvCxnSpPr>
          <p:nvPr/>
        </p:nvCxnSpPr>
        <p:spPr>
          <a:xfrm>
            <a:off x="1122595" y="1902146"/>
            <a:ext cx="4869094"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4"/>
            <a:endCxn id="4" idx="4"/>
          </p:cNvCxnSpPr>
          <p:nvPr/>
        </p:nvCxnSpPr>
        <p:spPr>
          <a:xfrm flipV="1">
            <a:off x="1122595" y="4136775"/>
            <a:ext cx="4869094" cy="127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a:endCxn id="3" idx="0"/>
          </p:cNvCxnSpPr>
          <p:nvPr/>
        </p:nvCxnSpPr>
        <p:spPr>
          <a:xfrm flipV="1">
            <a:off x="5991689" y="1902146"/>
            <a:ext cx="4869095"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3" idx="4"/>
          </p:cNvCxnSpPr>
          <p:nvPr/>
        </p:nvCxnSpPr>
        <p:spPr>
          <a:xfrm>
            <a:off x="5991689" y="4136775"/>
            <a:ext cx="4869095" cy="12791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626957" y="1976120"/>
            <a:ext cx="729465" cy="1205158"/>
            <a:chOff x="5639657" y="1571945"/>
            <a:chExt cx="729465" cy="1205158"/>
          </a:xfrm>
        </p:grpSpPr>
        <p:sp>
          <p:nvSpPr>
            <p:cNvPr id="14" name="Rectangle 13"/>
            <p:cNvSpPr/>
            <p:nvPr/>
          </p:nvSpPr>
          <p:spPr>
            <a:xfrm>
              <a:off x="5936750" y="1571945"/>
              <a:ext cx="138701" cy="1205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639657" y="1839426"/>
              <a:ext cx="729465" cy="112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Up Arrow 18"/>
          <p:cNvSpPr/>
          <p:nvPr/>
        </p:nvSpPr>
        <p:spPr>
          <a:xfrm>
            <a:off x="4057642" y="4717263"/>
            <a:ext cx="693996" cy="7889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42532" y="5754020"/>
            <a:ext cx="1924216" cy="830997"/>
          </a:xfrm>
          <a:prstGeom prst="rect">
            <a:avLst/>
          </a:prstGeom>
          <a:noFill/>
        </p:spPr>
        <p:txBody>
          <a:bodyPr wrap="square" rtlCol="0">
            <a:spAutoFit/>
          </a:bodyPr>
          <a:lstStyle/>
          <a:p>
            <a:pPr algn="ctr"/>
            <a:r>
              <a:rPr lang="en-US" sz="2400" dirty="0" err="1"/>
              <a:t>Solomonic</a:t>
            </a:r>
            <a:r>
              <a:rPr lang="en-US" sz="2400" dirty="0"/>
              <a:t> Temple</a:t>
            </a:r>
          </a:p>
        </p:txBody>
      </p:sp>
      <p:sp>
        <p:nvSpPr>
          <p:cNvPr id="21" name="Arc 20"/>
          <p:cNvSpPr/>
          <p:nvPr/>
        </p:nvSpPr>
        <p:spPr>
          <a:xfrm>
            <a:off x="793331" y="1761434"/>
            <a:ext cx="1486099" cy="395974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1761354" y="2166951"/>
            <a:ext cx="1486099" cy="3077156"/>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2589277" y="2453198"/>
            <a:ext cx="1486099" cy="248875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3490225" y="2747397"/>
            <a:ext cx="1486099" cy="1884460"/>
          </a:xfrm>
          <a:prstGeom prst="arc">
            <a:avLst>
              <a:gd name="adj1" fmla="val 17110645"/>
              <a:gd name="adj2" fmla="val 4236281"/>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588178" y="2903956"/>
            <a:ext cx="677108" cy="1525418"/>
          </a:xfrm>
          <a:prstGeom prst="rect">
            <a:avLst/>
          </a:prstGeom>
          <a:noFill/>
        </p:spPr>
        <p:txBody>
          <a:bodyPr vert="vert" wrap="none" lIns="91440" tIns="45720" rIns="91440" bIns="45720">
            <a:spAutoFit/>
          </a:bodyPr>
          <a:lstStyle/>
          <a:p>
            <a:pPr algn="ctr"/>
            <a:r>
              <a:rPr lang="en-US" sz="3200" b="1" cap="none" spc="0" dirty="0" err="1">
                <a:ln w="6600">
                  <a:solidFill>
                    <a:schemeClr val="accent2">
                      <a:alpha val="95000"/>
                    </a:schemeClr>
                  </a:solidFill>
                  <a:prstDash val="solid"/>
                </a:ln>
                <a:solidFill>
                  <a:srgbClr val="FFFFFF"/>
                </a:solidFill>
                <a:effectLst>
                  <a:outerShdw dist="38100" dir="2700000" algn="tl" rotWithShape="0">
                    <a:schemeClr val="accent2"/>
                  </a:outerShdw>
                </a:effectLst>
              </a:rPr>
              <a:t>Noahic</a:t>
            </a:r>
            <a:endParaRPr lang="en-US" sz="4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27" name="Rectangle 26"/>
          <p:cNvSpPr/>
          <p:nvPr/>
        </p:nvSpPr>
        <p:spPr>
          <a:xfrm>
            <a:off x="2422716" y="2497595"/>
            <a:ext cx="677108" cy="2338141"/>
          </a:xfrm>
          <a:prstGeom prst="rect">
            <a:avLst/>
          </a:prstGeom>
          <a:noFill/>
        </p:spPr>
        <p:txBody>
          <a:bodyPr vert="vert" wrap="none" lIns="91440" tIns="45720" rIns="91440" bIns="45720">
            <a:spAutoFit/>
          </a:bodyPr>
          <a:lstStyle/>
          <a:p>
            <a:pPr algn="ctr"/>
            <a:r>
              <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Abrahamic</a:t>
            </a:r>
          </a:p>
        </p:txBody>
      </p:sp>
      <p:sp>
        <p:nvSpPr>
          <p:cNvPr id="28" name="Rectangle 27"/>
          <p:cNvSpPr/>
          <p:nvPr/>
        </p:nvSpPr>
        <p:spPr>
          <a:xfrm>
            <a:off x="3402834"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Mosaic</a:t>
            </a:r>
          </a:p>
        </p:txBody>
      </p:sp>
      <p:sp>
        <p:nvSpPr>
          <p:cNvPr id="29" name="Rectangle 28"/>
          <p:cNvSpPr/>
          <p:nvPr/>
        </p:nvSpPr>
        <p:spPr>
          <a:xfrm>
            <a:off x="4241950"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(a)</a:t>
            </a:r>
          </a:p>
        </p:txBody>
      </p:sp>
      <p:sp>
        <p:nvSpPr>
          <p:cNvPr id="30" name="Rectangle 29"/>
          <p:cNvSpPr/>
          <p:nvPr/>
        </p:nvSpPr>
        <p:spPr>
          <a:xfrm>
            <a:off x="4988243" y="3002429"/>
            <a:ext cx="800219" cy="1328472"/>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(b)</a:t>
            </a:r>
          </a:p>
        </p:txBody>
      </p:sp>
      <p:sp>
        <p:nvSpPr>
          <p:cNvPr id="31" name="Arc 30"/>
          <p:cNvSpPr/>
          <p:nvPr/>
        </p:nvSpPr>
        <p:spPr>
          <a:xfrm flipH="1">
            <a:off x="8923365" y="2103340"/>
            <a:ext cx="1486099" cy="322027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flipH="1">
            <a:off x="7007054" y="2743597"/>
            <a:ext cx="1486099" cy="1884460"/>
          </a:xfrm>
          <a:prstGeom prst="arc">
            <a:avLst>
              <a:gd name="adj1" fmla="val 17110645"/>
              <a:gd name="adj2" fmla="val 4236281"/>
            </a:avLst>
          </a:prstGeom>
          <a:ln>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6468243" y="2994790"/>
            <a:ext cx="400110" cy="1328472"/>
          </a:xfrm>
          <a:prstGeom prst="rect">
            <a:avLst/>
          </a:prstGeom>
          <a:noFill/>
        </p:spPr>
        <p:txBody>
          <a:bodyPr vert="vert270" wrap="square" lIns="91440" tIns="45720" rIns="91440" bIns="45720">
            <a:spAutoFit/>
          </a:bodyPr>
          <a:lstStyle/>
          <a:p>
            <a:pPr algn="ctr"/>
            <a:r>
              <a:rPr lang="en-US" sz="1400" b="1" cap="none" spc="0" dirty="0">
                <a:ln w="6600">
                  <a:solidFill>
                    <a:schemeClr val="accent2">
                      <a:alpha val="94000"/>
                    </a:schemeClr>
                  </a:solidFill>
                  <a:prstDash val="solid"/>
                </a:ln>
                <a:solidFill>
                  <a:srgbClr val="FFFFFF"/>
                </a:solidFill>
                <a:effectLst>
                  <a:outerShdw dist="38100" dir="2700000" algn="tl" rotWithShape="0">
                    <a:schemeClr val="accent2"/>
                  </a:outerShdw>
                </a:effectLst>
              </a:rPr>
              <a:t>Incarnational</a:t>
            </a:r>
          </a:p>
        </p:txBody>
      </p:sp>
      <p:sp>
        <p:nvSpPr>
          <p:cNvPr id="35" name="Rectangle 34"/>
          <p:cNvSpPr/>
          <p:nvPr/>
        </p:nvSpPr>
        <p:spPr>
          <a:xfrm>
            <a:off x="7578954" y="2804503"/>
            <a:ext cx="800219" cy="1762648"/>
          </a:xfrm>
          <a:prstGeom prst="rect">
            <a:avLst/>
          </a:prstGeom>
          <a:noFill/>
        </p:spPr>
        <p:txBody>
          <a:bodyPr vert="vert270"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New Covenant</a:t>
            </a:r>
          </a:p>
        </p:txBody>
      </p:sp>
      <p:sp>
        <p:nvSpPr>
          <p:cNvPr id="36" name="Rectangle 35"/>
          <p:cNvSpPr/>
          <p:nvPr/>
        </p:nvSpPr>
        <p:spPr>
          <a:xfrm>
            <a:off x="9461475" y="2437391"/>
            <a:ext cx="677108" cy="2527295"/>
          </a:xfrm>
          <a:prstGeom prst="rect">
            <a:avLst/>
          </a:prstGeom>
          <a:noFill/>
        </p:spPr>
        <p:txBody>
          <a:bodyPr vert="vert270" wrap="none" lIns="91440" tIns="45720" rIns="91440" bIns="45720">
            <a:spAutoFit/>
          </a:bodyPr>
          <a:lstStyle/>
          <a:p>
            <a:pPr algn="ctr"/>
            <a:r>
              <a:rPr lang="en-US" sz="3200" b="1" dirty="0">
                <a:ln w="6600">
                  <a:solidFill>
                    <a:schemeClr val="accent2">
                      <a:alpha val="95000"/>
                    </a:schemeClr>
                  </a:solidFill>
                  <a:prstDash val="solid"/>
                </a:ln>
                <a:solidFill>
                  <a:srgbClr val="FFFFFF"/>
                </a:solidFill>
                <a:effectLst>
                  <a:outerShdw dist="38100" dir="2700000" algn="tl" rotWithShape="0">
                    <a:schemeClr val="accent2"/>
                  </a:outerShdw>
                </a:effectLst>
              </a:rPr>
              <a:t>Re-Creation</a:t>
            </a:r>
            <a:endPar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37" name="Rectangle 36"/>
          <p:cNvSpPr/>
          <p:nvPr/>
        </p:nvSpPr>
        <p:spPr>
          <a:xfrm>
            <a:off x="2022759" y="439089"/>
            <a:ext cx="8215262"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The Covenantal Funnel</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65012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396" y="0"/>
            <a:ext cx="10353761" cy="1326321"/>
          </a:xfrm>
        </p:spPr>
        <p:txBody>
          <a:bodyPr/>
          <a:lstStyle/>
          <a:p>
            <a:r>
              <a:rPr lang="en-US" dirty="0" err="1"/>
              <a:t>Solomonic</a:t>
            </a:r>
            <a:r>
              <a:rPr lang="en-US" dirty="0"/>
              <a:t> Temple</a:t>
            </a:r>
          </a:p>
        </p:txBody>
      </p:sp>
      <p:sp>
        <p:nvSpPr>
          <p:cNvPr id="3" name="Content Placeholder 2"/>
          <p:cNvSpPr>
            <a:spLocks noGrp="1"/>
          </p:cNvSpPr>
          <p:nvPr>
            <p:ph sz="half" idx="1"/>
          </p:nvPr>
        </p:nvSpPr>
        <p:spPr>
          <a:xfrm>
            <a:off x="520700" y="1003300"/>
            <a:ext cx="7429500" cy="5270499"/>
          </a:xfrm>
        </p:spPr>
        <p:txBody>
          <a:bodyPr>
            <a:normAutofit fontScale="85000" lnSpcReduction="10000"/>
          </a:bodyPr>
          <a:lstStyle/>
          <a:p>
            <a:r>
              <a:rPr lang="en-US" sz="3300" b="1" dirty="0"/>
              <a:t>2 Samuel 7</a:t>
            </a:r>
          </a:p>
          <a:p>
            <a:pPr marL="0" indent="0">
              <a:buNone/>
            </a:pPr>
            <a:r>
              <a:rPr lang="en-US" dirty="0"/>
              <a:t>4 But that same night the word of the Lord came to Nathan, 5 “Go and tell my servant David, ‘Thus says the Lord: Would you build me a house to dwell in?</a:t>
            </a:r>
          </a:p>
          <a:p>
            <a:pPr marL="0" indent="0">
              <a:buNone/>
            </a:pPr>
            <a:r>
              <a:rPr lang="en-US" dirty="0"/>
              <a:t>11c Moreover, the Lord declares to you that the Lord will make you a house. 12 When your days are fulfilled and you lie down with your fathers, I will raise up your offspring after you, who shall come from your body, and I will establish his kingdom. 13 He shall build a house for my name, and I will establish the throne of his kingdom forever. 14 I will be to him a father, and he shall be to me a son.</a:t>
            </a:r>
          </a:p>
          <a:p>
            <a:r>
              <a:rPr lang="en-US" sz="3300" b="1" dirty="0"/>
              <a:t>1 Kings 8:27</a:t>
            </a:r>
          </a:p>
          <a:p>
            <a:pPr marL="0" indent="0">
              <a:buNone/>
            </a:pPr>
            <a:r>
              <a:rPr lang="en-US" sz="2200" dirty="0"/>
              <a:t>27 “But will God indeed dwell on the earth? Behold, heaven and the highest heaven cannot contain you; how much less this house that I have built! </a:t>
            </a:r>
          </a:p>
          <a:p>
            <a:pPr marL="0" indent="0">
              <a:buNone/>
            </a:pPr>
            <a:endParaRPr lang="en-US" sz="3300" b="1" dirty="0"/>
          </a:p>
          <a:p>
            <a:pPr marL="0" indent="0">
              <a:buNone/>
            </a:pPr>
            <a:endParaRPr lang="en-US" sz="1800" dirty="0"/>
          </a:p>
        </p:txBody>
      </p:sp>
      <p:sp>
        <p:nvSpPr>
          <p:cNvPr id="4" name="Content Placeholder 3"/>
          <p:cNvSpPr>
            <a:spLocks noGrp="1"/>
          </p:cNvSpPr>
          <p:nvPr>
            <p:ph sz="half" idx="2"/>
          </p:nvPr>
        </p:nvSpPr>
        <p:spPr>
          <a:xfrm>
            <a:off x="8190895" y="1634710"/>
            <a:ext cx="3734405" cy="3702881"/>
          </a:xfrm>
          <a:ln w="57150">
            <a:solidFill>
              <a:schemeClr val="tx1"/>
            </a:solidFill>
          </a:ln>
        </p:spPr>
        <p:txBody>
          <a:bodyPr>
            <a:normAutofit fontScale="85000" lnSpcReduction="10000"/>
          </a:bodyPr>
          <a:lstStyle/>
          <a:p>
            <a:r>
              <a:rPr lang="en-US" sz="3600" dirty="0"/>
              <a:t>Conceptual</a:t>
            </a:r>
            <a:r>
              <a:rPr lang="en-US" sz="2800" dirty="0"/>
              <a:t> </a:t>
            </a:r>
            <a:r>
              <a:rPr lang="en-US" sz="3600" dirty="0"/>
              <a:t>Unfolding</a:t>
            </a:r>
          </a:p>
          <a:p>
            <a:pPr lvl="1">
              <a:buFont typeface="Wingdings" panose="05000000000000000000" pitchFamily="2" charset="2"/>
              <a:buChar char="Ø"/>
            </a:pPr>
            <a:r>
              <a:rPr lang="en-US" sz="3400" dirty="0"/>
              <a:t>Divine Initiative</a:t>
            </a:r>
          </a:p>
          <a:p>
            <a:pPr lvl="1">
              <a:buFont typeface="Wingdings" panose="05000000000000000000" pitchFamily="2" charset="2"/>
              <a:buChar char="Ø"/>
            </a:pPr>
            <a:r>
              <a:rPr lang="en-US" sz="3400" dirty="0"/>
              <a:t>David’s Son</a:t>
            </a:r>
          </a:p>
          <a:p>
            <a:pPr lvl="1">
              <a:buFont typeface="Wingdings" panose="05000000000000000000" pitchFamily="2" charset="2"/>
              <a:buChar char="Ø"/>
            </a:pPr>
            <a:r>
              <a:rPr lang="en-US" sz="3400" dirty="0"/>
              <a:t>Physical Insufficiency</a:t>
            </a:r>
          </a:p>
          <a:p>
            <a:pPr lvl="1">
              <a:buFont typeface="Wingdings" panose="05000000000000000000" pitchFamily="2" charset="2"/>
              <a:buChar char="Ø"/>
            </a:pPr>
            <a:endParaRPr lang="en-US" sz="3400" dirty="0"/>
          </a:p>
        </p:txBody>
      </p:sp>
    </p:spTree>
    <p:extLst>
      <p:ext uri="{BB962C8B-B14F-4D97-AF65-F5344CB8AC3E}">
        <p14:creationId xmlns:p14="http://schemas.microsoft.com/office/powerpoint/2010/main" val="6216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57862" y="1902146"/>
            <a:ext cx="729465" cy="3513762"/>
          </a:xfrm>
          <a:prstGeom prst="ellipse">
            <a:avLst/>
          </a:prstGeom>
          <a:solidFill>
            <a:srgbClr val="81B992">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0496051" y="1902146"/>
            <a:ext cx="729465" cy="3513762"/>
          </a:xfrm>
          <a:prstGeom prst="ellipse">
            <a:avLst/>
          </a:prstGeom>
          <a:solidFill>
            <a:srgbClr val="81B992">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852987" y="3181278"/>
            <a:ext cx="277403" cy="955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 idx="0"/>
            <a:endCxn id="4" idx="0"/>
          </p:cNvCxnSpPr>
          <p:nvPr/>
        </p:nvCxnSpPr>
        <p:spPr>
          <a:xfrm>
            <a:off x="1122595" y="1902146"/>
            <a:ext cx="4869094"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4"/>
            <a:endCxn id="4" idx="4"/>
          </p:cNvCxnSpPr>
          <p:nvPr/>
        </p:nvCxnSpPr>
        <p:spPr>
          <a:xfrm flipV="1">
            <a:off x="1122595" y="4136775"/>
            <a:ext cx="4869094" cy="127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a:endCxn id="3" idx="0"/>
          </p:cNvCxnSpPr>
          <p:nvPr/>
        </p:nvCxnSpPr>
        <p:spPr>
          <a:xfrm flipV="1">
            <a:off x="5991689" y="1902146"/>
            <a:ext cx="4869095"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3" idx="4"/>
          </p:cNvCxnSpPr>
          <p:nvPr/>
        </p:nvCxnSpPr>
        <p:spPr>
          <a:xfrm>
            <a:off x="5991689" y="4136775"/>
            <a:ext cx="4869095" cy="12791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626957" y="1976120"/>
            <a:ext cx="729465" cy="1205158"/>
            <a:chOff x="5639657" y="1571945"/>
            <a:chExt cx="729465" cy="1205158"/>
          </a:xfrm>
        </p:grpSpPr>
        <p:sp>
          <p:nvSpPr>
            <p:cNvPr id="14" name="Rectangle 13"/>
            <p:cNvSpPr/>
            <p:nvPr/>
          </p:nvSpPr>
          <p:spPr>
            <a:xfrm>
              <a:off x="5936750" y="1571945"/>
              <a:ext cx="138701" cy="1205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639657" y="1839426"/>
              <a:ext cx="729465" cy="112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Up Arrow 18"/>
          <p:cNvSpPr/>
          <p:nvPr/>
        </p:nvSpPr>
        <p:spPr>
          <a:xfrm>
            <a:off x="5086136" y="4385098"/>
            <a:ext cx="693996" cy="7889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488171" y="5344605"/>
            <a:ext cx="1924216" cy="646331"/>
          </a:xfrm>
          <a:prstGeom prst="rect">
            <a:avLst/>
          </a:prstGeom>
          <a:noFill/>
        </p:spPr>
        <p:txBody>
          <a:bodyPr wrap="square" rtlCol="0">
            <a:spAutoFit/>
          </a:bodyPr>
          <a:lstStyle/>
          <a:p>
            <a:pPr algn="ctr"/>
            <a:r>
              <a:rPr lang="en-US" dirty="0"/>
              <a:t>Restoration Temple</a:t>
            </a:r>
          </a:p>
        </p:txBody>
      </p:sp>
      <p:sp>
        <p:nvSpPr>
          <p:cNvPr id="21" name="Arc 20"/>
          <p:cNvSpPr/>
          <p:nvPr/>
        </p:nvSpPr>
        <p:spPr>
          <a:xfrm>
            <a:off x="793331" y="1761434"/>
            <a:ext cx="1486099" cy="395974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1761354" y="2166951"/>
            <a:ext cx="1486099" cy="3077156"/>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2589277" y="2453198"/>
            <a:ext cx="1486099" cy="248875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3490225" y="2747397"/>
            <a:ext cx="1486099" cy="1884460"/>
          </a:xfrm>
          <a:prstGeom prst="arc">
            <a:avLst>
              <a:gd name="adj1" fmla="val 17110645"/>
              <a:gd name="adj2" fmla="val 4236281"/>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588178" y="2903956"/>
            <a:ext cx="677108" cy="1525418"/>
          </a:xfrm>
          <a:prstGeom prst="rect">
            <a:avLst/>
          </a:prstGeom>
          <a:noFill/>
        </p:spPr>
        <p:txBody>
          <a:bodyPr vert="vert" wrap="none" lIns="91440" tIns="45720" rIns="91440" bIns="45720">
            <a:spAutoFit/>
          </a:bodyPr>
          <a:lstStyle/>
          <a:p>
            <a:pPr algn="ctr"/>
            <a:r>
              <a:rPr lang="en-US" sz="3200" b="1" cap="none" spc="0" dirty="0" err="1">
                <a:ln w="6600">
                  <a:solidFill>
                    <a:schemeClr val="accent2">
                      <a:alpha val="95000"/>
                    </a:schemeClr>
                  </a:solidFill>
                  <a:prstDash val="solid"/>
                </a:ln>
                <a:solidFill>
                  <a:srgbClr val="FFFFFF"/>
                </a:solidFill>
                <a:effectLst>
                  <a:outerShdw dist="38100" dir="2700000" algn="tl" rotWithShape="0">
                    <a:schemeClr val="accent2"/>
                  </a:outerShdw>
                </a:effectLst>
              </a:rPr>
              <a:t>Noahic</a:t>
            </a:r>
            <a:endParaRPr lang="en-US" sz="4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27" name="Rectangle 26"/>
          <p:cNvSpPr/>
          <p:nvPr/>
        </p:nvSpPr>
        <p:spPr>
          <a:xfrm>
            <a:off x="2422716" y="2497595"/>
            <a:ext cx="677108" cy="2338141"/>
          </a:xfrm>
          <a:prstGeom prst="rect">
            <a:avLst/>
          </a:prstGeom>
          <a:noFill/>
        </p:spPr>
        <p:txBody>
          <a:bodyPr vert="vert" wrap="none" lIns="91440" tIns="45720" rIns="91440" bIns="45720">
            <a:spAutoFit/>
          </a:bodyPr>
          <a:lstStyle/>
          <a:p>
            <a:pPr algn="ctr"/>
            <a:r>
              <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Abrahamic</a:t>
            </a:r>
          </a:p>
        </p:txBody>
      </p:sp>
      <p:sp>
        <p:nvSpPr>
          <p:cNvPr id="28" name="Rectangle 27"/>
          <p:cNvSpPr/>
          <p:nvPr/>
        </p:nvSpPr>
        <p:spPr>
          <a:xfrm>
            <a:off x="3402834"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Mosaic</a:t>
            </a:r>
          </a:p>
        </p:txBody>
      </p:sp>
      <p:sp>
        <p:nvSpPr>
          <p:cNvPr id="29" name="Rectangle 28"/>
          <p:cNvSpPr/>
          <p:nvPr/>
        </p:nvSpPr>
        <p:spPr>
          <a:xfrm>
            <a:off x="4241950"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(a)</a:t>
            </a:r>
          </a:p>
        </p:txBody>
      </p:sp>
      <p:sp>
        <p:nvSpPr>
          <p:cNvPr id="30" name="Rectangle 29"/>
          <p:cNvSpPr/>
          <p:nvPr/>
        </p:nvSpPr>
        <p:spPr>
          <a:xfrm>
            <a:off x="4988243" y="3002429"/>
            <a:ext cx="800219" cy="1328472"/>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(b)</a:t>
            </a:r>
          </a:p>
        </p:txBody>
      </p:sp>
      <p:sp>
        <p:nvSpPr>
          <p:cNvPr id="31" name="Arc 30"/>
          <p:cNvSpPr/>
          <p:nvPr/>
        </p:nvSpPr>
        <p:spPr>
          <a:xfrm flipH="1">
            <a:off x="8923365" y="2103340"/>
            <a:ext cx="1486099" cy="322027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flipH="1">
            <a:off x="7007054" y="2743597"/>
            <a:ext cx="1486099" cy="1884460"/>
          </a:xfrm>
          <a:prstGeom prst="arc">
            <a:avLst>
              <a:gd name="adj1" fmla="val 17110645"/>
              <a:gd name="adj2" fmla="val 4236281"/>
            </a:avLst>
          </a:prstGeom>
          <a:ln>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6468243" y="2994790"/>
            <a:ext cx="400110" cy="1328472"/>
          </a:xfrm>
          <a:prstGeom prst="rect">
            <a:avLst/>
          </a:prstGeom>
          <a:noFill/>
        </p:spPr>
        <p:txBody>
          <a:bodyPr vert="vert270" wrap="square" lIns="91440" tIns="45720" rIns="91440" bIns="45720">
            <a:spAutoFit/>
          </a:bodyPr>
          <a:lstStyle/>
          <a:p>
            <a:pPr algn="ctr"/>
            <a:r>
              <a:rPr lang="en-US" sz="1400" b="1" cap="none" spc="0" dirty="0">
                <a:ln w="6600">
                  <a:solidFill>
                    <a:schemeClr val="accent2">
                      <a:alpha val="94000"/>
                    </a:schemeClr>
                  </a:solidFill>
                  <a:prstDash val="solid"/>
                </a:ln>
                <a:solidFill>
                  <a:srgbClr val="FFFFFF"/>
                </a:solidFill>
                <a:effectLst>
                  <a:outerShdw dist="38100" dir="2700000" algn="tl" rotWithShape="0">
                    <a:schemeClr val="accent2"/>
                  </a:outerShdw>
                </a:effectLst>
              </a:rPr>
              <a:t>Incarnational</a:t>
            </a:r>
          </a:p>
        </p:txBody>
      </p:sp>
      <p:sp>
        <p:nvSpPr>
          <p:cNvPr id="35" name="Rectangle 34"/>
          <p:cNvSpPr/>
          <p:nvPr/>
        </p:nvSpPr>
        <p:spPr>
          <a:xfrm>
            <a:off x="7578954" y="2804503"/>
            <a:ext cx="800219" cy="1762648"/>
          </a:xfrm>
          <a:prstGeom prst="rect">
            <a:avLst/>
          </a:prstGeom>
          <a:noFill/>
        </p:spPr>
        <p:txBody>
          <a:bodyPr vert="vert270"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New Covenant</a:t>
            </a:r>
          </a:p>
        </p:txBody>
      </p:sp>
      <p:sp>
        <p:nvSpPr>
          <p:cNvPr id="36" name="Rectangle 35"/>
          <p:cNvSpPr/>
          <p:nvPr/>
        </p:nvSpPr>
        <p:spPr>
          <a:xfrm>
            <a:off x="9461475" y="2437391"/>
            <a:ext cx="677108" cy="2527295"/>
          </a:xfrm>
          <a:prstGeom prst="rect">
            <a:avLst/>
          </a:prstGeom>
          <a:noFill/>
        </p:spPr>
        <p:txBody>
          <a:bodyPr vert="vert270" wrap="none" lIns="91440" tIns="45720" rIns="91440" bIns="45720">
            <a:spAutoFit/>
          </a:bodyPr>
          <a:lstStyle/>
          <a:p>
            <a:pPr algn="ctr"/>
            <a:r>
              <a:rPr lang="en-US" sz="3200" b="1" dirty="0">
                <a:ln w="6600">
                  <a:solidFill>
                    <a:schemeClr val="accent2">
                      <a:alpha val="95000"/>
                    </a:schemeClr>
                  </a:solidFill>
                  <a:prstDash val="solid"/>
                </a:ln>
                <a:solidFill>
                  <a:srgbClr val="FFFFFF"/>
                </a:solidFill>
                <a:effectLst>
                  <a:outerShdw dist="38100" dir="2700000" algn="tl" rotWithShape="0">
                    <a:schemeClr val="accent2"/>
                  </a:outerShdw>
                </a:effectLst>
              </a:rPr>
              <a:t>Re-Creation</a:t>
            </a:r>
            <a:endPar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37" name="Rectangle 36"/>
          <p:cNvSpPr/>
          <p:nvPr/>
        </p:nvSpPr>
        <p:spPr>
          <a:xfrm>
            <a:off x="2022759" y="439089"/>
            <a:ext cx="8215262"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The Covenantal Funnel</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134536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396" y="0"/>
            <a:ext cx="10353761" cy="1326321"/>
          </a:xfrm>
        </p:spPr>
        <p:txBody>
          <a:bodyPr/>
          <a:lstStyle/>
          <a:p>
            <a:r>
              <a:rPr lang="en-US" dirty="0"/>
              <a:t>Restoration Temple</a:t>
            </a:r>
          </a:p>
        </p:txBody>
      </p:sp>
      <p:sp>
        <p:nvSpPr>
          <p:cNvPr id="3" name="Content Placeholder 2"/>
          <p:cNvSpPr>
            <a:spLocks noGrp="1"/>
          </p:cNvSpPr>
          <p:nvPr>
            <p:ph sz="half" idx="1"/>
          </p:nvPr>
        </p:nvSpPr>
        <p:spPr>
          <a:xfrm>
            <a:off x="520700" y="1003300"/>
            <a:ext cx="7429500" cy="5270499"/>
          </a:xfrm>
        </p:spPr>
        <p:txBody>
          <a:bodyPr>
            <a:normAutofit fontScale="77500" lnSpcReduction="20000"/>
          </a:bodyPr>
          <a:lstStyle/>
          <a:p>
            <a:r>
              <a:rPr lang="en-US" sz="3300" b="1" dirty="0"/>
              <a:t>Jeremiah 7:12</a:t>
            </a:r>
          </a:p>
          <a:p>
            <a:pPr marL="0" indent="0">
              <a:buNone/>
            </a:pPr>
            <a:r>
              <a:rPr lang="en-US" dirty="0"/>
              <a:t> 12 Go now to my place that was in Shiloh, where I made my name dwell at first, and see what I did to it because of the evil of my people Israel. 13 And now, because you have done all these things, declares the Lord, and when I spoke to you persistently you did not listen, and when I called you, you did not answer, 14 therefore I will do to the house that is called by my name, and in which you trust, and to the place that I gave to you and to your fathers, as I did to Shiloh.</a:t>
            </a:r>
            <a:endParaRPr lang="en-US" sz="3300" dirty="0"/>
          </a:p>
          <a:p>
            <a:r>
              <a:rPr lang="en-US" sz="3300" b="1" dirty="0"/>
              <a:t>Haggai 2:9</a:t>
            </a:r>
          </a:p>
          <a:p>
            <a:pPr marL="0" indent="0">
              <a:buNone/>
            </a:pPr>
            <a:r>
              <a:rPr lang="en-US" dirty="0"/>
              <a:t> 9 The latter glory of this house shall be greater than the former, says the Lord of hosts. And in this place I will give peace, declares the Lord of hosts.’ ” </a:t>
            </a:r>
            <a:endParaRPr lang="en-US" sz="3300" dirty="0"/>
          </a:p>
          <a:p>
            <a:pPr marL="0" indent="0">
              <a:buNone/>
            </a:pPr>
            <a:endParaRPr lang="en-US" sz="3400" dirty="0"/>
          </a:p>
        </p:txBody>
      </p:sp>
      <p:sp>
        <p:nvSpPr>
          <p:cNvPr id="4" name="Content Placeholder 3"/>
          <p:cNvSpPr>
            <a:spLocks noGrp="1"/>
          </p:cNvSpPr>
          <p:nvPr>
            <p:ph sz="half" idx="2"/>
          </p:nvPr>
        </p:nvSpPr>
        <p:spPr>
          <a:xfrm>
            <a:off x="8190895" y="1634710"/>
            <a:ext cx="3734405" cy="3702881"/>
          </a:xfrm>
          <a:ln w="57150">
            <a:solidFill>
              <a:schemeClr val="tx1"/>
            </a:solidFill>
          </a:ln>
        </p:spPr>
        <p:txBody>
          <a:bodyPr>
            <a:normAutofit fontScale="77500" lnSpcReduction="20000"/>
          </a:bodyPr>
          <a:lstStyle/>
          <a:p>
            <a:r>
              <a:rPr lang="en-US" sz="3600" dirty="0"/>
              <a:t>Conceptual</a:t>
            </a:r>
            <a:r>
              <a:rPr lang="en-US" sz="2800" dirty="0"/>
              <a:t> </a:t>
            </a:r>
            <a:r>
              <a:rPr lang="en-US" sz="3600" dirty="0"/>
              <a:t>Unfolding</a:t>
            </a:r>
          </a:p>
          <a:p>
            <a:pPr lvl="1">
              <a:buFont typeface="Wingdings" panose="05000000000000000000" pitchFamily="2" charset="2"/>
              <a:buChar char="Ø"/>
            </a:pPr>
            <a:r>
              <a:rPr lang="en-US" sz="3400" dirty="0"/>
              <a:t>Not a talisman</a:t>
            </a:r>
          </a:p>
          <a:p>
            <a:pPr lvl="1">
              <a:buFont typeface="Wingdings" panose="05000000000000000000" pitchFamily="2" charset="2"/>
              <a:buChar char="Ø"/>
            </a:pPr>
            <a:r>
              <a:rPr lang="en-US" sz="3400" dirty="0"/>
              <a:t>Greater glory to come</a:t>
            </a:r>
          </a:p>
          <a:p>
            <a:pPr lvl="1">
              <a:buFont typeface="Wingdings" panose="05000000000000000000" pitchFamily="2" charset="2"/>
              <a:buChar char="Ø"/>
            </a:pPr>
            <a:r>
              <a:rPr lang="en-US" sz="3400" dirty="0"/>
              <a:t>Everlasting Temple</a:t>
            </a:r>
          </a:p>
          <a:p>
            <a:pPr lvl="1">
              <a:buFont typeface="Wingdings" panose="05000000000000000000" pitchFamily="2" charset="2"/>
              <a:buChar char="Ø"/>
            </a:pPr>
            <a:r>
              <a:rPr lang="en-US" sz="3400" dirty="0"/>
              <a:t>The Nations</a:t>
            </a:r>
          </a:p>
          <a:p>
            <a:pPr lvl="1">
              <a:buFont typeface="Wingdings" panose="05000000000000000000" pitchFamily="2" charset="2"/>
              <a:buChar char="Ø"/>
            </a:pPr>
            <a:endParaRPr lang="en-US" sz="3400" dirty="0"/>
          </a:p>
        </p:txBody>
      </p:sp>
    </p:spTree>
    <p:extLst>
      <p:ext uri="{BB962C8B-B14F-4D97-AF65-F5344CB8AC3E}">
        <p14:creationId xmlns:p14="http://schemas.microsoft.com/office/powerpoint/2010/main" val="419567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396" y="0"/>
            <a:ext cx="10353761" cy="1326321"/>
          </a:xfrm>
        </p:spPr>
        <p:txBody>
          <a:bodyPr/>
          <a:lstStyle/>
          <a:p>
            <a:r>
              <a:rPr lang="en-US" dirty="0"/>
              <a:t>Restoration Temple</a:t>
            </a:r>
          </a:p>
        </p:txBody>
      </p:sp>
      <p:sp>
        <p:nvSpPr>
          <p:cNvPr id="3" name="Content Placeholder 2"/>
          <p:cNvSpPr>
            <a:spLocks noGrp="1"/>
          </p:cNvSpPr>
          <p:nvPr>
            <p:ph sz="half" idx="1"/>
          </p:nvPr>
        </p:nvSpPr>
        <p:spPr>
          <a:xfrm>
            <a:off x="520700" y="1003300"/>
            <a:ext cx="7429500" cy="5270499"/>
          </a:xfrm>
        </p:spPr>
        <p:txBody>
          <a:bodyPr>
            <a:normAutofit fontScale="70000" lnSpcReduction="20000"/>
          </a:bodyPr>
          <a:lstStyle/>
          <a:p>
            <a:r>
              <a:rPr lang="en-US" sz="3400" b="1" dirty="0"/>
              <a:t>Ezekiel 37:26-28</a:t>
            </a:r>
          </a:p>
          <a:p>
            <a:pPr marL="0" indent="0">
              <a:buNone/>
            </a:pPr>
            <a:r>
              <a:rPr lang="en-US" sz="2600" dirty="0"/>
              <a:t>26 I will make a covenant of peace with them. It shall be an everlasting covenant with them. And I will set them in their land and multiply them, and will set my sanctuary in their midst forevermore. 27 My dwelling place shall be with them, and I will be their God, and they shall be my people. 28 Then the nations will know that I am the Lord who sanctifies Israel, when my sanctuary is in their midst forevermore.” </a:t>
            </a:r>
          </a:p>
          <a:p>
            <a:r>
              <a:rPr lang="en-US" sz="3400" dirty="0"/>
              <a:t>Micah 4:1-2</a:t>
            </a:r>
          </a:p>
          <a:p>
            <a:pPr marL="0" indent="0">
              <a:spcBef>
                <a:spcPts val="0"/>
              </a:spcBef>
              <a:buNone/>
            </a:pPr>
            <a:r>
              <a:rPr lang="en-US" sz="2600" dirty="0"/>
              <a:t> It shall come to pass in the latter days that the mountain of the house of the Lord shall be established as the highest of the mountains, and it shall be lifted up above the hills; and peoples shall flow to it, 2 and many nations shall come, and say: “Come, let us go up to the mountain of the Lord, to the house of the God of Jacob, that he may teach us his ways and that we may walk in his paths.” For out of Zion shall go forth the law, and the word of the Lord from Jerusalem. </a:t>
            </a:r>
          </a:p>
          <a:p>
            <a:pPr marL="0" indent="0">
              <a:buNone/>
            </a:pPr>
            <a:endParaRPr lang="en-US" sz="3400" dirty="0"/>
          </a:p>
        </p:txBody>
      </p:sp>
      <p:sp>
        <p:nvSpPr>
          <p:cNvPr id="4" name="Content Placeholder 3"/>
          <p:cNvSpPr>
            <a:spLocks noGrp="1"/>
          </p:cNvSpPr>
          <p:nvPr>
            <p:ph sz="half" idx="2"/>
          </p:nvPr>
        </p:nvSpPr>
        <p:spPr>
          <a:xfrm>
            <a:off x="8190895" y="1634710"/>
            <a:ext cx="3734405" cy="3702881"/>
          </a:xfrm>
          <a:ln w="57150">
            <a:solidFill>
              <a:schemeClr val="tx1"/>
            </a:solidFill>
          </a:ln>
        </p:spPr>
        <p:txBody>
          <a:bodyPr>
            <a:normAutofit fontScale="70000" lnSpcReduction="20000"/>
          </a:bodyPr>
          <a:lstStyle/>
          <a:p>
            <a:r>
              <a:rPr lang="en-US" sz="3600" dirty="0"/>
              <a:t>Conceptual</a:t>
            </a:r>
            <a:r>
              <a:rPr lang="en-US" sz="2800" dirty="0"/>
              <a:t> </a:t>
            </a:r>
            <a:r>
              <a:rPr lang="en-US" sz="3600" dirty="0"/>
              <a:t>Unfolding</a:t>
            </a:r>
          </a:p>
          <a:p>
            <a:pPr lvl="1">
              <a:buFont typeface="Wingdings" panose="05000000000000000000" pitchFamily="2" charset="2"/>
              <a:buChar char="Ø"/>
            </a:pPr>
            <a:r>
              <a:rPr lang="en-US" sz="3400" dirty="0"/>
              <a:t>Not a talisman</a:t>
            </a:r>
          </a:p>
          <a:p>
            <a:pPr lvl="1">
              <a:buFont typeface="Wingdings" panose="05000000000000000000" pitchFamily="2" charset="2"/>
              <a:buChar char="Ø"/>
            </a:pPr>
            <a:r>
              <a:rPr lang="en-US" sz="3400" dirty="0"/>
              <a:t>Greater glory to come</a:t>
            </a:r>
          </a:p>
          <a:p>
            <a:pPr lvl="1">
              <a:buFont typeface="Wingdings" panose="05000000000000000000" pitchFamily="2" charset="2"/>
              <a:buChar char="Ø"/>
            </a:pPr>
            <a:r>
              <a:rPr lang="en-US" sz="3400" dirty="0"/>
              <a:t>Everlasting Temple</a:t>
            </a:r>
          </a:p>
          <a:p>
            <a:pPr lvl="1">
              <a:buFont typeface="Wingdings" panose="05000000000000000000" pitchFamily="2" charset="2"/>
              <a:buChar char="Ø"/>
            </a:pPr>
            <a:r>
              <a:rPr lang="en-US" sz="3400" dirty="0"/>
              <a:t>The Nations</a:t>
            </a:r>
          </a:p>
          <a:p>
            <a:pPr lvl="1">
              <a:buFont typeface="Wingdings" panose="05000000000000000000" pitchFamily="2" charset="2"/>
              <a:buChar char="Ø"/>
            </a:pPr>
            <a:endParaRPr lang="en-US" sz="3400" dirty="0"/>
          </a:p>
        </p:txBody>
      </p:sp>
    </p:spTree>
    <p:extLst>
      <p:ext uri="{BB962C8B-B14F-4D97-AF65-F5344CB8AC3E}">
        <p14:creationId xmlns:p14="http://schemas.microsoft.com/office/powerpoint/2010/main" val="346235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6852-F243-D3B3-3845-788610EA2883}"/>
              </a:ext>
            </a:extLst>
          </p:cNvPr>
          <p:cNvSpPr>
            <a:spLocks noGrp="1"/>
          </p:cNvSpPr>
          <p:nvPr>
            <p:ph type="title"/>
          </p:nvPr>
        </p:nvSpPr>
        <p:spPr>
          <a:xfrm>
            <a:off x="4927472" y="609600"/>
            <a:ext cx="6340084" cy="1326321"/>
          </a:xfrm>
        </p:spPr>
        <p:txBody>
          <a:bodyPr vert="horz" lIns="91440" tIns="45720" rIns="91440" bIns="45720" rtlCol="0" anchor="ctr">
            <a:normAutofit/>
          </a:bodyPr>
          <a:lstStyle/>
          <a:p>
            <a:r>
              <a:rPr lang="en-US" dirty="0"/>
              <a:t>Views of Biblical Theology</a:t>
            </a:r>
          </a:p>
        </p:txBody>
      </p:sp>
      <p:pic>
        <p:nvPicPr>
          <p:cNvPr id="5" name="Content Placeholder 4">
            <a:extLst>
              <a:ext uri="{FF2B5EF4-FFF2-40B4-BE49-F238E27FC236}">
                <a16:creationId xmlns:a16="http://schemas.microsoft.com/office/drawing/2014/main" id="{3FF8F85E-D0C0-4190-0C5F-177F3AE44627}"/>
              </a:ext>
            </a:extLst>
          </p:cNvPr>
          <p:cNvPicPr>
            <a:picLocks noGrp="1" noChangeAspect="1"/>
          </p:cNvPicPr>
          <p:nvPr>
            <p:ph sz="half" idx="1"/>
          </p:nvPr>
        </p:nvPicPr>
        <p:blipFill rotWithShape="1">
          <a:blip r:embed="rId4"/>
          <a:srcRect l="975" r="1759"/>
          <a:stretch/>
        </p:blipFill>
        <p:spPr>
          <a:xfrm>
            <a:off x="20" y="10"/>
            <a:ext cx="4635987" cy="6857990"/>
          </a:xfrm>
          <a:prstGeom prst="rect">
            <a:avLst/>
          </a:prstGeom>
        </p:spPr>
      </p:pic>
      <p:sp>
        <p:nvSpPr>
          <p:cNvPr id="4" name="Content Placeholder 3">
            <a:extLst>
              <a:ext uri="{FF2B5EF4-FFF2-40B4-BE49-F238E27FC236}">
                <a16:creationId xmlns:a16="http://schemas.microsoft.com/office/drawing/2014/main" id="{BB031F91-0C93-4484-1C2B-D8E2E252EB42}"/>
              </a:ext>
            </a:extLst>
          </p:cNvPr>
          <p:cNvSpPr>
            <a:spLocks noGrp="1"/>
          </p:cNvSpPr>
          <p:nvPr>
            <p:ph sz="half" idx="2"/>
          </p:nvPr>
        </p:nvSpPr>
        <p:spPr>
          <a:xfrm>
            <a:off x="4927471" y="2096064"/>
            <a:ext cx="7035929" cy="4012636"/>
          </a:xfrm>
        </p:spPr>
        <p:txBody>
          <a:bodyPr vert="horz" lIns="91440" tIns="45720" rIns="91440" bIns="45720" rtlCol="0">
            <a:normAutofit/>
          </a:bodyPr>
          <a:lstStyle/>
          <a:p>
            <a:r>
              <a:rPr lang="en-US" sz="2400" dirty="0"/>
              <a:t>Biblical Theology as Historical Description</a:t>
            </a:r>
          </a:p>
          <a:p>
            <a:r>
              <a:rPr lang="en-US" sz="2400" dirty="0"/>
              <a:t>Biblical Theology as History of Redemption</a:t>
            </a:r>
          </a:p>
          <a:p>
            <a:r>
              <a:rPr lang="en-US" sz="2400" dirty="0"/>
              <a:t>Biblical Theology as Worldview Story</a:t>
            </a:r>
          </a:p>
          <a:p>
            <a:r>
              <a:rPr lang="en-US" sz="2400" dirty="0"/>
              <a:t>Biblical Theology Canonical Approach</a:t>
            </a:r>
          </a:p>
          <a:p>
            <a:r>
              <a:rPr lang="en-US" sz="2400" dirty="0"/>
              <a:t>Biblical Theology as Theological Construction</a:t>
            </a:r>
          </a:p>
        </p:txBody>
      </p:sp>
      <p:cxnSp>
        <p:nvCxnSpPr>
          <p:cNvPr id="10" name="Straight Connector 9">
            <a:extLst>
              <a:ext uri="{FF2B5EF4-FFF2-40B4-BE49-F238E27FC236}">
                <a16:creationId xmlns:a16="http://schemas.microsoft.com/office/drawing/2014/main" id="{1230DAD1-5153-48E1-99E6-8B2D5BEA1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735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57862" y="1902146"/>
            <a:ext cx="729465" cy="3513762"/>
          </a:xfrm>
          <a:prstGeom prst="ellipse">
            <a:avLst/>
          </a:prstGeom>
          <a:solidFill>
            <a:srgbClr val="81B992">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0496051" y="1902146"/>
            <a:ext cx="729465" cy="3513762"/>
          </a:xfrm>
          <a:prstGeom prst="ellipse">
            <a:avLst/>
          </a:prstGeom>
          <a:solidFill>
            <a:srgbClr val="81B992">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852987" y="3181278"/>
            <a:ext cx="277403" cy="955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 idx="0"/>
            <a:endCxn id="4" idx="0"/>
          </p:cNvCxnSpPr>
          <p:nvPr/>
        </p:nvCxnSpPr>
        <p:spPr>
          <a:xfrm>
            <a:off x="1122595" y="1902146"/>
            <a:ext cx="4869094"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4"/>
            <a:endCxn id="4" idx="4"/>
          </p:cNvCxnSpPr>
          <p:nvPr/>
        </p:nvCxnSpPr>
        <p:spPr>
          <a:xfrm flipV="1">
            <a:off x="1122595" y="4136775"/>
            <a:ext cx="4869094" cy="127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a:endCxn id="3" idx="0"/>
          </p:cNvCxnSpPr>
          <p:nvPr/>
        </p:nvCxnSpPr>
        <p:spPr>
          <a:xfrm flipV="1">
            <a:off x="5991689" y="1902146"/>
            <a:ext cx="4869095"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3" idx="4"/>
          </p:cNvCxnSpPr>
          <p:nvPr/>
        </p:nvCxnSpPr>
        <p:spPr>
          <a:xfrm>
            <a:off x="5991689" y="4136775"/>
            <a:ext cx="4869095" cy="12791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626957" y="1976120"/>
            <a:ext cx="729465" cy="1205158"/>
            <a:chOff x="5639657" y="1571945"/>
            <a:chExt cx="729465" cy="1205158"/>
          </a:xfrm>
        </p:grpSpPr>
        <p:sp>
          <p:nvSpPr>
            <p:cNvPr id="14" name="Rectangle 13"/>
            <p:cNvSpPr/>
            <p:nvPr/>
          </p:nvSpPr>
          <p:spPr>
            <a:xfrm>
              <a:off x="5936750" y="1571945"/>
              <a:ext cx="138701" cy="1205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639657" y="1839426"/>
              <a:ext cx="729465" cy="112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Up Arrow 18"/>
          <p:cNvSpPr/>
          <p:nvPr/>
        </p:nvSpPr>
        <p:spPr>
          <a:xfrm>
            <a:off x="6278795" y="4441253"/>
            <a:ext cx="693996" cy="7889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663685" y="5323619"/>
            <a:ext cx="1924216" cy="830997"/>
          </a:xfrm>
          <a:prstGeom prst="rect">
            <a:avLst/>
          </a:prstGeom>
          <a:noFill/>
        </p:spPr>
        <p:txBody>
          <a:bodyPr wrap="square" rtlCol="0">
            <a:spAutoFit/>
          </a:bodyPr>
          <a:lstStyle/>
          <a:p>
            <a:pPr algn="ctr"/>
            <a:r>
              <a:rPr lang="en-US" sz="2400" dirty="0"/>
              <a:t>Jesus as the Temple</a:t>
            </a:r>
          </a:p>
        </p:txBody>
      </p:sp>
      <p:sp>
        <p:nvSpPr>
          <p:cNvPr id="21" name="Arc 20"/>
          <p:cNvSpPr/>
          <p:nvPr/>
        </p:nvSpPr>
        <p:spPr>
          <a:xfrm>
            <a:off x="793331" y="1761434"/>
            <a:ext cx="1486099" cy="395974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1761354" y="2166951"/>
            <a:ext cx="1486099" cy="3077156"/>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2589277" y="2453198"/>
            <a:ext cx="1486099" cy="248875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3490225" y="2747397"/>
            <a:ext cx="1486099" cy="1884460"/>
          </a:xfrm>
          <a:prstGeom prst="arc">
            <a:avLst>
              <a:gd name="adj1" fmla="val 17110645"/>
              <a:gd name="adj2" fmla="val 4236281"/>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588178" y="2903956"/>
            <a:ext cx="677108" cy="1525418"/>
          </a:xfrm>
          <a:prstGeom prst="rect">
            <a:avLst/>
          </a:prstGeom>
          <a:noFill/>
        </p:spPr>
        <p:txBody>
          <a:bodyPr vert="vert" wrap="none" lIns="91440" tIns="45720" rIns="91440" bIns="45720">
            <a:spAutoFit/>
          </a:bodyPr>
          <a:lstStyle/>
          <a:p>
            <a:pPr algn="ctr"/>
            <a:r>
              <a:rPr lang="en-US" sz="3200" b="1" cap="none" spc="0" dirty="0" err="1">
                <a:ln w="6600">
                  <a:solidFill>
                    <a:schemeClr val="accent2">
                      <a:alpha val="95000"/>
                    </a:schemeClr>
                  </a:solidFill>
                  <a:prstDash val="solid"/>
                </a:ln>
                <a:solidFill>
                  <a:srgbClr val="FFFFFF"/>
                </a:solidFill>
                <a:effectLst>
                  <a:outerShdw dist="38100" dir="2700000" algn="tl" rotWithShape="0">
                    <a:schemeClr val="accent2"/>
                  </a:outerShdw>
                </a:effectLst>
              </a:rPr>
              <a:t>Noahic</a:t>
            </a:r>
            <a:endParaRPr lang="en-US" sz="4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27" name="Rectangle 26"/>
          <p:cNvSpPr/>
          <p:nvPr/>
        </p:nvSpPr>
        <p:spPr>
          <a:xfrm>
            <a:off x="2422716" y="2497595"/>
            <a:ext cx="677108" cy="2338141"/>
          </a:xfrm>
          <a:prstGeom prst="rect">
            <a:avLst/>
          </a:prstGeom>
          <a:noFill/>
        </p:spPr>
        <p:txBody>
          <a:bodyPr vert="vert" wrap="none" lIns="91440" tIns="45720" rIns="91440" bIns="45720">
            <a:spAutoFit/>
          </a:bodyPr>
          <a:lstStyle/>
          <a:p>
            <a:pPr algn="ctr"/>
            <a:r>
              <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Abrahamic</a:t>
            </a:r>
          </a:p>
        </p:txBody>
      </p:sp>
      <p:sp>
        <p:nvSpPr>
          <p:cNvPr id="28" name="Rectangle 27"/>
          <p:cNvSpPr/>
          <p:nvPr/>
        </p:nvSpPr>
        <p:spPr>
          <a:xfrm>
            <a:off x="3402834"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Mosaic</a:t>
            </a:r>
          </a:p>
        </p:txBody>
      </p:sp>
      <p:sp>
        <p:nvSpPr>
          <p:cNvPr id="29" name="Rectangle 28"/>
          <p:cNvSpPr/>
          <p:nvPr/>
        </p:nvSpPr>
        <p:spPr>
          <a:xfrm>
            <a:off x="4241950"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(a)</a:t>
            </a:r>
          </a:p>
        </p:txBody>
      </p:sp>
      <p:sp>
        <p:nvSpPr>
          <p:cNvPr id="30" name="Rectangle 29"/>
          <p:cNvSpPr/>
          <p:nvPr/>
        </p:nvSpPr>
        <p:spPr>
          <a:xfrm>
            <a:off x="4988243" y="3002429"/>
            <a:ext cx="800219" cy="1328472"/>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(b)</a:t>
            </a:r>
          </a:p>
        </p:txBody>
      </p:sp>
      <p:sp>
        <p:nvSpPr>
          <p:cNvPr id="31" name="Arc 30"/>
          <p:cNvSpPr/>
          <p:nvPr/>
        </p:nvSpPr>
        <p:spPr>
          <a:xfrm flipH="1">
            <a:off x="8923365" y="2103340"/>
            <a:ext cx="1486099" cy="322027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flipH="1">
            <a:off x="7007054" y="2743597"/>
            <a:ext cx="1486099" cy="1884460"/>
          </a:xfrm>
          <a:prstGeom prst="arc">
            <a:avLst>
              <a:gd name="adj1" fmla="val 17110645"/>
              <a:gd name="adj2" fmla="val 4236281"/>
            </a:avLst>
          </a:prstGeom>
          <a:ln>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6468243" y="2994790"/>
            <a:ext cx="400110" cy="1328472"/>
          </a:xfrm>
          <a:prstGeom prst="rect">
            <a:avLst/>
          </a:prstGeom>
          <a:noFill/>
        </p:spPr>
        <p:txBody>
          <a:bodyPr vert="vert270" wrap="square" lIns="91440" tIns="45720" rIns="91440" bIns="45720">
            <a:spAutoFit/>
          </a:bodyPr>
          <a:lstStyle/>
          <a:p>
            <a:pPr algn="ctr"/>
            <a:r>
              <a:rPr lang="en-US" sz="1400" b="1" cap="none" spc="0" dirty="0">
                <a:ln w="6600">
                  <a:solidFill>
                    <a:schemeClr val="accent2">
                      <a:alpha val="94000"/>
                    </a:schemeClr>
                  </a:solidFill>
                  <a:prstDash val="solid"/>
                </a:ln>
                <a:solidFill>
                  <a:srgbClr val="FFFFFF"/>
                </a:solidFill>
                <a:effectLst>
                  <a:outerShdw dist="38100" dir="2700000" algn="tl" rotWithShape="0">
                    <a:schemeClr val="accent2"/>
                  </a:outerShdw>
                </a:effectLst>
              </a:rPr>
              <a:t>Incarnational</a:t>
            </a:r>
          </a:p>
        </p:txBody>
      </p:sp>
      <p:sp>
        <p:nvSpPr>
          <p:cNvPr id="35" name="Rectangle 34"/>
          <p:cNvSpPr/>
          <p:nvPr/>
        </p:nvSpPr>
        <p:spPr>
          <a:xfrm>
            <a:off x="7578954" y="2804503"/>
            <a:ext cx="800219" cy="1762648"/>
          </a:xfrm>
          <a:prstGeom prst="rect">
            <a:avLst/>
          </a:prstGeom>
          <a:noFill/>
        </p:spPr>
        <p:txBody>
          <a:bodyPr vert="vert270"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New Covenant</a:t>
            </a:r>
          </a:p>
        </p:txBody>
      </p:sp>
      <p:sp>
        <p:nvSpPr>
          <p:cNvPr id="36" name="Rectangle 35"/>
          <p:cNvSpPr/>
          <p:nvPr/>
        </p:nvSpPr>
        <p:spPr>
          <a:xfrm>
            <a:off x="9461475" y="2437391"/>
            <a:ext cx="677108" cy="2527295"/>
          </a:xfrm>
          <a:prstGeom prst="rect">
            <a:avLst/>
          </a:prstGeom>
          <a:noFill/>
        </p:spPr>
        <p:txBody>
          <a:bodyPr vert="vert270" wrap="none" lIns="91440" tIns="45720" rIns="91440" bIns="45720">
            <a:spAutoFit/>
          </a:bodyPr>
          <a:lstStyle/>
          <a:p>
            <a:pPr algn="ctr"/>
            <a:r>
              <a:rPr lang="en-US" sz="3200" b="1" dirty="0">
                <a:ln w="6600">
                  <a:solidFill>
                    <a:schemeClr val="accent2">
                      <a:alpha val="95000"/>
                    </a:schemeClr>
                  </a:solidFill>
                  <a:prstDash val="solid"/>
                </a:ln>
                <a:solidFill>
                  <a:srgbClr val="FFFFFF"/>
                </a:solidFill>
                <a:effectLst>
                  <a:outerShdw dist="38100" dir="2700000" algn="tl" rotWithShape="0">
                    <a:schemeClr val="accent2"/>
                  </a:outerShdw>
                </a:effectLst>
              </a:rPr>
              <a:t>Re-Creation</a:t>
            </a:r>
            <a:endPar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37" name="Rectangle 36"/>
          <p:cNvSpPr/>
          <p:nvPr/>
        </p:nvSpPr>
        <p:spPr>
          <a:xfrm>
            <a:off x="2022759" y="439089"/>
            <a:ext cx="8215262"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The Covenantal Funnel</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274167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396" y="0"/>
            <a:ext cx="10353761" cy="1326321"/>
          </a:xfrm>
        </p:spPr>
        <p:txBody>
          <a:bodyPr/>
          <a:lstStyle/>
          <a:p>
            <a:r>
              <a:rPr lang="en-US" dirty="0"/>
              <a:t>Jesus as the Temple</a:t>
            </a:r>
          </a:p>
        </p:txBody>
      </p:sp>
      <p:sp>
        <p:nvSpPr>
          <p:cNvPr id="3" name="Content Placeholder 2"/>
          <p:cNvSpPr>
            <a:spLocks noGrp="1"/>
          </p:cNvSpPr>
          <p:nvPr>
            <p:ph sz="half" idx="1"/>
          </p:nvPr>
        </p:nvSpPr>
        <p:spPr>
          <a:xfrm>
            <a:off x="520700" y="1003300"/>
            <a:ext cx="7429500" cy="5270499"/>
          </a:xfrm>
        </p:spPr>
        <p:txBody>
          <a:bodyPr>
            <a:normAutofit fontScale="85000" lnSpcReduction="10000"/>
          </a:bodyPr>
          <a:lstStyle/>
          <a:p>
            <a:r>
              <a:rPr lang="en-US" sz="3400" b="1" dirty="0"/>
              <a:t>Matthew 12:6</a:t>
            </a:r>
          </a:p>
          <a:p>
            <a:pPr marL="0" indent="0">
              <a:buNone/>
            </a:pPr>
            <a:r>
              <a:rPr lang="en-US" sz="4100" baseline="30000" dirty="0"/>
              <a:t>6 I tell you, something greater than the temple is here.</a:t>
            </a:r>
          </a:p>
          <a:p>
            <a:r>
              <a:rPr lang="en-US" sz="3400" b="1" dirty="0"/>
              <a:t>John 2:19-22</a:t>
            </a:r>
          </a:p>
          <a:p>
            <a:pPr marL="0" indent="0">
              <a:buNone/>
            </a:pPr>
            <a:r>
              <a:rPr lang="en-US" sz="2600" dirty="0"/>
              <a:t> 19 Jesus answered them, “Destroy this temple, and in three days I will raise it up.” 20 The Jews then said, “It has taken forty-six years to build this temple, and will you raise it up in three days?” 21 But he was speaking about the temple of his body. 22 When therefore he was raised from the dead, his disciples remembered that he had said this, and they believed the Scripture and the word that Jesus had spoken. </a:t>
            </a:r>
            <a:endParaRPr lang="en-US" dirty="0"/>
          </a:p>
        </p:txBody>
      </p:sp>
      <p:sp>
        <p:nvSpPr>
          <p:cNvPr id="4" name="Content Placeholder 3"/>
          <p:cNvSpPr>
            <a:spLocks noGrp="1"/>
          </p:cNvSpPr>
          <p:nvPr>
            <p:ph sz="half" idx="2"/>
          </p:nvPr>
        </p:nvSpPr>
        <p:spPr>
          <a:xfrm>
            <a:off x="8190895" y="1634710"/>
            <a:ext cx="3734405" cy="3702881"/>
          </a:xfrm>
          <a:ln w="57150">
            <a:solidFill>
              <a:schemeClr val="tx1"/>
            </a:solidFill>
          </a:ln>
        </p:spPr>
        <p:txBody>
          <a:bodyPr>
            <a:normAutofit fontScale="85000" lnSpcReduction="10000"/>
          </a:bodyPr>
          <a:lstStyle/>
          <a:p>
            <a:r>
              <a:rPr lang="en-US" sz="3600" dirty="0"/>
              <a:t>Conceptual</a:t>
            </a:r>
            <a:r>
              <a:rPr lang="en-US" sz="2800" dirty="0"/>
              <a:t> </a:t>
            </a:r>
            <a:r>
              <a:rPr lang="en-US" sz="3600" dirty="0"/>
              <a:t>Unfolding</a:t>
            </a:r>
          </a:p>
          <a:p>
            <a:pPr lvl="1">
              <a:buFont typeface="Wingdings" panose="05000000000000000000" pitchFamily="2" charset="2"/>
              <a:buChar char="Ø"/>
            </a:pPr>
            <a:r>
              <a:rPr lang="en-US" sz="3400" dirty="0"/>
              <a:t>Jesus is the True Temple</a:t>
            </a:r>
          </a:p>
          <a:p>
            <a:pPr lvl="1">
              <a:buFont typeface="Wingdings" panose="05000000000000000000" pitchFamily="2" charset="2"/>
              <a:buChar char="Ø"/>
            </a:pPr>
            <a:r>
              <a:rPr lang="en-US" sz="3400" dirty="0"/>
              <a:t>He is the approachable presence of God</a:t>
            </a:r>
          </a:p>
          <a:p>
            <a:pPr lvl="1">
              <a:buFont typeface="Wingdings" panose="05000000000000000000" pitchFamily="2" charset="2"/>
              <a:buChar char="Ø"/>
            </a:pPr>
            <a:endParaRPr lang="en-US" sz="3400" dirty="0"/>
          </a:p>
        </p:txBody>
      </p:sp>
    </p:spTree>
    <p:extLst>
      <p:ext uri="{BB962C8B-B14F-4D97-AF65-F5344CB8AC3E}">
        <p14:creationId xmlns:p14="http://schemas.microsoft.com/office/powerpoint/2010/main" val="32209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57862" y="1902146"/>
            <a:ext cx="729465" cy="3513762"/>
          </a:xfrm>
          <a:prstGeom prst="ellipse">
            <a:avLst/>
          </a:prstGeom>
          <a:solidFill>
            <a:srgbClr val="81B992">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0496051" y="1902146"/>
            <a:ext cx="729465" cy="3513762"/>
          </a:xfrm>
          <a:prstGeom prst="ellipse">
            <a:avLst/>
          </a:prstGeom>
          <a:solidFill>
            <a:srgbClr val="81B992">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852987" y="3181278"/>
            <a:ext cx="277403" cy="955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 idx="0"/>
            <a:endCxn id="4" idx="0"/>
          </p:cNvCxnSpPr>
          <p:nvPr/>
        </p:nvCxnSpPr>
        <p:spPr>
          <a:xfrm>
            <a:off x="1122595" y="1902146"/>
            <a:ext cx="4869094"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4"/>
            <a:endCxn id="4" idx="4"/>
          </p:cNvCxnSpPr>
          <p:nvPr/>
        </p:nvCxnSpPr>
        <p:spPr>
          <a:xfrm flipV="1">
            <a:off x="1122595" y="4136775"/>
            <a:ext cx="4869094" cy="127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a:endCxn id="3" idx="0"/>
          </p:cNvCxnSpPr>
          <p:nvPr/>
        </p:nvCxnSpPr>
        <p:spPr>
          <a:xfrm flipV="1">
            <a:off x="5991689" y="1902146"/>
            <a:ext cx="4869095"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3" idx="4"/>
          </p:cNvCxnSpPr>
          <p:nvPr/>
        </p:nvCxnSpPr>
        <p:spPr>
          <a:xfrm>
            <a:off x="5991689" y="4136775"/>
            <a:ext cx="4869095" cy="12791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626957" y="1976120"/>
            <a:ext cx="729465" cy="1205158"/>
            <a:chOff x="5639657" y="1571945"/>
            <a:chExt cx="729465" cy="1205158"/>
          </a:xfrm>
        </p:grpSpPr>
        <p:sp>
          <p:nvSpPr>
            <p:cNvPr id="14" name="Rectangle 13"/>
            <p:cNvSpPr/>
            <p:nvPr/>
          </p:nvSpPr>
          <p:spPr>
            <a:xfrm>
              <a:off x="5936750" y="1571945"/>
              <a:ext cx="138701" cy="1205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639657" y="1839426"/>
              <a:ext cx="729465" cy="112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Up Arrow 18"/>
          <p:cNvSpPr/>
          <p:nvPr/>
        </p:nvSpPr>
        <p:spPr>
          <a:xfrm>
            <a:off x="7896872" y="4849624"/>
            <a:ext cx="693996" cy="7889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281762" y="5721183"/>
            <a:ext cx="1924216" cy="923330"/>
          </a:xfrm>
          <a:prstGeom prst="rect">
            <a:avLst/>
          </a:prstGeom>
          <a:noFill/>
        </p:spPr>
        <p:txBody>
          <a:bodyPr wrap="square" rtlCol="0">
            <a:spAutoFit/>
          </a:bodyPr>
          <a:lstStyle/>
          <a:p>
            <a:pPr algn="ctr"/>
            <a:r>
              <a:rPr lang="en-US" dirty="0"/>
              <a:t>Church and Believers Built into the Temple</a:t>
            </a:r>
          </a:p>
        </p:txBody>
      </p:sp>
      <p:sp>
        <p:nvSpPr>
          <p:cNvPr id="21" name="Arc 20"/>
          <p:cNvSpPr/>
          <p:nvPr/>
        </p:nvSpPr>
        <p:spPr>
          <a:xfrm>
            <a:off x="793331" y="1761434"/>
            <a:ext cx="1486099" cy="395974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1761354" y="2166951"/>
            <a:ext cx="1486099" cy="3077156"/>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2589277" y="2453198"/>
            <a:ext cx="1486099" cy="248875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3490225" y="2747397"/>
            <a:ext cx="1486099" cy="1884460"/>
          </a:xfrm>
          <a:prstGeom prst="arc">
            <a:avLst>
              <a:gd name="adj1" fmla="val 17110645"/>
              <a:gd name="adj2" fmla="val 4236281"/>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588178" y="2903956"/>
            <a:ext cx="677108" cy="1525418"/>
          </a:xfrm>
          <a:prstGeom prst="rect">
            <a:avLst/>
          </a:prstGeom>
          <a:noFill/>
        </p:spPr>
        <p:txBody>
          <a:bodyPr vert="vert" wrap="none" lIns="91440" tIns="45720" rIns="91440" bIns="45720">
            <a:spAutoFit/>
          </a:bodyPr>
          <a:lstStyle/>
          <a:p>
            <a:pPr algn="ctr"/>
            <a:r>
              <a:rPr lang="en-US" sz="3200" b="1" cap="none" spc="0" dirty="0" err="1">
                <a:ln w="6600">
                  <a:solidFill>
                    <a:schemeClr val="accent2">
                      <a:alpha val="95000"/>
                    </a:schemeClr>
                  </a:solidFill>
                  <a:prstDash val="solid"/>
                </a:ln>
                <a:solidFill>
                  <a:srgbClr val="FFFFFF"/>
                </a:solidFill>
                <a:effectLst>
                  <a:outerShdw dist="38100" dir="2700000" algn="tl" rotWithShape="0">
                    <a:schemeClr val="accent2"/>
                  </a:outerShdw>
                </a:effectLst>
              </a:rPr>
              <a:t>Noahic</a:t>
            </a:r>
            <a:endParaRPr lang="en-US" sz="4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27" name="Rectangle 26"/>
          <p:cNvSpPr/>
          <p:nvPr/>
        </p:nvSpPr>
        <p:spPr>
          <a:xfrm>
            <a:off x="2422716" y="2497595"/>
            <a:ext cx="677108" cy="2338141"/>
          </a:xfrm>
          <a:prstGeom prst="rect">
            <a:avLst/>
          </a:prstGeom>
          <a:noFill/>
        </p:spPr>
        <p:txBody>
          <a:bodyPr vert="vert" wrap="none" lIns="91440" tIns="45720" rIns="91440" bIns="45720">
            <a:spAutoFit/>
          </a:bodyPr>
          <a:lstStyle/>
          <a:p>
            <a:pPr algn="ctr"/>
            <a:r>
              <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Abrahamic</a:t>
            </a:r>
          </a:p>
        </p:txBody>
      </p:sp>
      <p:sp>
        <p:nvSpPr>
          <p:cNvPr id="28" name="Rectangle 27"/>
          <p:cNvSpPr/>
          <p:nvPr/>
        </p:nvSpPr>
        <p:spPr>
          <a:xfrm>
            <a:off x="3402834"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Mosaic</a:t>
            </a:r>
          </a:p>
        </p:txBody>
      </p:sp>
      <p:sp>
        <p:nvSpPr>
          <p:cNvPr id="29" name="Rectangle 28"/>
          <p:cNvSpPr/>
          <p:nvPr/>
        </p:nvSpPr>
        <p:spPr>
          <a:xfrm>
            <a:off x="4241950"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(a)</a:t>
            </a:r>
          </a:p>
        </p:txBody>
      </p:sp>
      <p:sp>
        <p:nvSpPr>
          <p:cNvPr id="30" name="Rectangle 29"/>
          <p:cNvSpPr/>
          <p:nvPr/>
        </p:nvSpPr>
        <p:spPr>
          <a:xfrm>
            <a:off x="4988243" y="3002429"/>
            <a:ext cx="800219" cy="1328472"/>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(b)</a:t>
            </a:r>
          </a:p>
        </p:txBody>
      </p:sp>
      <p:sp>
        <p:nvSpPr>
          <p:cNvPr id="31" name="Arc 30"/>
          <p:cNvSpPr/>
          <p:nvPr/>
        </p:nvSpPr>
        <p:spPr>
          <a:xfrm flipH="1">
            <a:off x="8923365" y="2103340"/>
            <a:ext cx="1486099" cy="322027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flipH="1">
            <a:off x="7007054" y="2743597"/>
            <a:ext cx="1486099" cy="1884460"/>
          </a:xfrm>
          <a:prstGeom prst="arc">
            <a:avLst>
              <a:gd name="adj1" fmla="val 17110645"/>
              <a:gd name="adj2" fmla="val 4236281"/>
            </a:avLst>
          </a:prstGeom>
          <a:ln>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6468243" y="2994790"/>
            <a:ext cx="400110" cy="1328472"/>
          </a:xfrm>
          <a:prstGeom prst="rect">
            <a:avLst/>
          </a:prstGeom>
          <a:noFill/>
        </p:spPr>
        <p:txBody>
          <a:bodyPr vert="vert270" wrap="square" lIns="91440" tIns="45720" rIns="91440" bIns="45720">
            <a:spAutoFit/>
          </a:bodyPr>
          <a:lstStyle/>
          <a:p>
            <a:pPr algn="ctr"/>
            <a:r>
              <a:rPr lang="en-US" sz="1400" b="1" cap="none" spc="0" dirty="0">
                <a:ln w="6600">
                  <a:solidFill>
                    <a:schemeClr val="accent2">
                      <a:alpha val="94000"/>
                    </a:schemeClr>
                  </a:solidFill>
                  <a:prstDash val="solid"/>
                </a:ln>
                <a:solidFill>
                  <a:srgbClr val="FFFFFF"/>
                </a:solidFill>
                <a:effectLst>
                  <a:outerShdw dist="38100" dir="2700000" algn="tl" rotWithShape="0">
                    <a:schemeClr val="accent2"/>
                  </a:outerShdw>
                </a:effectLst>
              </a:rPr>
              <a:t>Incarnational</a:t>
            </a:r>
          </a:p>
        </p:txBody>
      </p:sp>
      <p:sp>
        <p:nvSpPr>
          <p:cNvPr id="35" name="Rectangle 34"/>
          <p:cNvSpPr/>
          <p:nvPr/>
        </p:nvSpPr>
        <p:spPr>
          <a:xfrm>
            <a:off x="7578954" y="2804503"/>
            <a:ext cx="800219" cy="1762648"/>
          </a:xfrm>
          <a:prstGeom prst="rect">
            <a:avLst/>
          </a:prstGeom>
          <a:noFill/>
        </p:spPr>
        <p:txBody>
          <a:bodyPr vert="vert270"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New Covenant</a:t>
            </a:r>
          </a:p>
        </p:txBody>
      </p:sp>
      <p:sp>
        <p:nvSpPr>
          <p:cNvPr id="36" name="Rectangle 35"/>
          <p:cNvSpPr/>
          <p:nvPr/>
        </p:nvSpPr>
        <p:spPr>
          <a:xfrm>
            <a:off x="9461475" y="2437391"/>
            <a:ext cx="677108" cy="2527295"/>
          </a:xfrm>
          <a:prstGeom prst="rect">
            <a:avLst/>
          </a:prstGeom>
          <a:noFill/>
        </p:spPr>
        <p:txBody>
          <a:bodyPr vert="vert270" wrap="none" lIns="91440" tIns="45720" rIns="91440" bIns="45720">
            <a:spAutoFit/>
          </a:bodyPr>
          <a:lstStyle/>
          <a:p>
            <a:pPr algn="ctr"/>
            <a:r>
              <a:rPr lang="en-US" sz="3200" b="1" dirty="0">
                <a:ln w="6600">
                  <a:solidFill>
                    <a:schemeClr val="accent2">
                      <a:alpha val="95000"/>
                    </a:schemeClr>
                  </a:solidFill>
                  <a:prstDash val="solid"/>
                </a:ln>
                <a:solidFill>
                  <a:srgbClr val="FFFFFF"/>
                </a:solidFill>
                <a:effectLst>
                  <a:outerShdw dist="38100" dir="2700000" algn="tl" rotWithShape="0">
                    <a:schemeClr val="accent2"/>
                  </a:outerShdw>
                </a:effectLst>
              </a:rPr>
              <a:t>Re-Creation</a:t>
            </a:r>
            <a:endPar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37" name="Rectangle 36"/>
          <p:cNvSpPr/>
          <p:nvPr/>
        </p:nvSpPr>
        <p:spPr>
          <a:xfrm>
            <a:off x="2022759" y="439089"/>
            <a:ext cx="8215262"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The Covenantal Funnel</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163574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396" y="0"/>
            <a:ext cx="10353761" cy="1326321"/>
          </a:xfrm>
        </p:spPr>
        <p:txBody>
          <a:bodyPr/>
          <a:lstStyle/>
          <a:p>
            <a:r>
              <a:rPr lang="en-US" dirty="0"/>
              <a:t>Believers and the Church as the Temple</a:t>
            </a:r>
          </a:p>
        </p:txBody>
      </p:sp>
      <p:sp>
        <p:nvSpPr>
          <p:cNvPr id="3" name="Content Placeholder 2"/>
          <p:cNvSpPr>
            <a:spLocks noGrp="1"/>
          </p:cNvSpPr>
          <p:nvPr>
            <p:ph sz="half" idx="1"/>
          </p:nvPr>
        </p:nvSpPr>
        <p:spPr>
          <a:xfrm>
            <a:off x="520700" y="1003300"/>
            <a:ext cx="7429500" cy="5270499"/>
          </a:xfrm>
        </p:spPr>
        <p:txBody>
          <a:bodyPr>
            <a:normAutofit fontScale="92500" lnSpcReduction="10000"/>
          </a:bodyPr>
          <a:lstStyle/>
          <a:p>
            <a:r>
              <a:rPr lang="en-US" sz="3400" b="1" dirty="0"/>
              <a:t>1 Corinthians 3:16-17</a:t>
            </a:r>
          </a:p>
          <a:p>
            <a:pPr marL="0" indent="0">
              <a:buNone/>
            </a:pPr>
            <a:r>
              <a:rPr lang="en-US" dirty="0"/>
              <a:t>16 Do you not know that you are God’s temple and that God’s Spirit dwells in you? 17 If anyone destroys God’s temple, God will destroy him. For God’s temple is holy, and you are that temple. </a:t>
            </a:r>
          </a:p>
          <a:p>
            <a:r>
              <a:rPr lang="en-US" sz="3400" b="1" dirty="0"/>
              <a:t>1 Corinthians 6:19-20</a:t>
            </a:r>
          </a:p>
          <a:p>
            <a:pPr marL="0" indent="0">
              <a:buNone/>
            </a:pPr>
            <a:r>
              <a:rPr lang="en-US" sz="2600" dirty="0"/>
              <a:t> </a:t>
            </a:r>
            <a:r>
              <a:rPr lang="en-US" dirty="0"/>
              <a:t>9 Or do you not know that your body is a temple of the Holy Spirit within you, whom you have from God? You are not your own, 20 for you were bought with a price. So glorify God in your body. </a:t>
            </a:r>
          </a:p>
        </p:txBody>
      </p:sp>
      <p:sp>
        <p:nvSpPr>
          <p:cNvPr id="4" name="Content Placeholder 3"/>
          <p:cNvSpPr>
            <a:spLocks noGrp="1"/>
          </p:cNvSpPr>
          <p:nvPr>
            <p:ph sz="half" idx="2"/>
          </p:nvPr>
        </p:nvSpPr>
        <p:spPr>
          <a:xfrm>
            <a:off x="8190895" y="1634710"/>
            <a:ext cx="3734405" cy="3702881"/>
          </a:xfrm>
          <a:ln w="57150">
            <a:solidFill>
              <a:schemeClr val="tx1"/>
            </a:solidFill>
          </a:ln>
        </p:spPr>
        <p:txBody>
          <a:bodyPr>
            <a:normAutofit fontScale="92500" lnSpcReduction="10000"/>
          </a:bodyPr>
          <a:lstStyle/>
          <a:p>
            <a:r>
              <a:rPr lang="en-US" sz="3600" dirty="0"/>
              <a:t>Conceptual</a:t>
            </a:r>
            <a:r>
              <a:rPr lang="en-US" sz="2800" dirty="0"/>
              <a:t> </a:t>
            </a:r>
            <a:r>
              <a:rPr lang="en-US" sz="3600" dirty="0"/>
              <a:t>Unfolding</a:t>
            </a:r>
          </a:p>
          <a:p>
            <a:pPr lvl="1">
              <a:buFont typeface="Wingdings" panose="05000000000000000000" pitchFamily="2" charset="2"/>
              <a:buChar char="Ø"/>
            </a:pPr>
            <a:r>
              <a:rPr lang="en-US" sz="3400" dirty="0"/>
              <a:t>In Christ</a:t>
            </a:r>
          </a:p>
          <a:p>
            <a:pPr lvl="1">
              <a:buFont typeface="Wingdings" panose="05000000000000000000" pitchFamily="2" charset="2"/>
              <a:buChar char="Ø"/>
            </a:pPr>
            <a:r>
              <a:rPr lang="en-US" sz="3400" dirty="0"/>
              <a:t>Both corporate and individual</a:t>
            </a:r>
          </a:p>
          <a:p>
            <a:pPr lvl="1">
              <a:buFont typeface="Wingdings" panose="05000000000000000000" pitchFamily="2" charset="2"/>
              <a:buChar char="Ø"/>
            </a:pPr>
            <a:r>
              <a:rPr lang="en-US" sz="3400" dirty="0"/>
              <a:t>Liminal</a:t>
            </a:r>
          </a:p>
          <a:p>
            <a:pPr lvl="1">
              <a:buFont typeface="Wingdings" panose="05000000000000000000" pitchFamily="2" charset="2"/>
              <a:buChar char="Ø"/>
            </a:pPr>
            <a:endParaRPr lang="en-US" sz="3400" dirty="0"/>
          </a:p>
        </p:txBody>
      </p:sp>
    </p:spTree>
    <p:extLst>
      <p:ext uri="{BB962C8B-B14F-4D97-AF65-F5344CB8AC3E}">
        <p14:creationId xmlns:p14="http://schemas.microsoft.com/office/powerpoint/2010/main" val="299505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57862" y="1902146"/>
            <a:ext cx="729465" cy="3513762"/>
          </a:xfrm>
          <a:prstGeom prst="ellipse">
            <a:avLst/>
          </a:prstGeom>
          <a:solidFill>
            <a:srgbClr val="81B992">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0496051" y="1902146"/>
            <a:ext cx="729465" cy="3513762"/>
          </a:xfrm>
          <a:prstGeom prst="ellipse">
            <a:avLst/>
          </a:prstGeom>
          <a:solidFill>
            <a:srgbClr val="81B992">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852987" y="3181278"/>
            <a:ext cx="277403" cy="955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 idx="0"/>
            <a:endCxn id="4" idx="0"/>
          </p:cNvCxnSpPr>
          <p:nvPr/>
        </p:nvCxnSpPr>
        <p:spPr>
          <a:xfrm>
            <a:off x="1122595" y="1902146"/>
            <a:ext cx="4869094"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4"/>
            <a:endCxn id="4" idx="4"/>
          </p:cNvCxnSpPr>
          <p:nvPr/>
        </p:nvCxnSpPr>
        <p:spPr>
          <a:xfrm flipV="1">
            <a:off x="1122595" y="4136775"/>
            <a:ext cx="4869094" cy="127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a:endCxn id="3" idx="0"/>
          </p:cNvCxnSpPr>
          <p:nvPr/>
        </p:nvCxnSpPr>
        <p:spPr>
          <a:xfrm flipV="1">
            <a:off x="5991689" y="1902146"/>
            <a:ext cx="4869095"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3" idx="4"/>
          </p:cNvCxnSpPr>
          <p:nvPr/>
        </p:nvCxnSpPr>
        <p:spPr>
          <a:xfrm>
            <a:off x="5991689" y="4136775"/>
            <a:ext cx="4869095" cy="12791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626957" y="1976120"/>
            <a:ext cx="729465" cy="1205158"/>
            <a:chOff x="5639657" y="1571945"/>
            <a:chExt cx="729465" cy="1205158"/>
          </a:xfrm>
        </p:grpSpPr>
        <p:sp>
          <p:nvSpPr>
            <p:cNvPr id="14" name="Rectangle 13"/>
            <p:cNvSpPr/>
            <p:nvPr/>
          </p:nvSpPr>
          <p:spPr>
            <a:xfrm>
              <a:off x="5936750" y="1571945"/>
              <a:ext cx="138701" cy="1205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639657" y="1839426"/>
              <a:ext cx="729465" cy="112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Up Arrow 18"/>
          <p:cNvSpPr/>
          <p:nvPr/>
        </p:nvSpPr>
        <p:spPr>
          <a:xfrm>
            <a:off x="9550836" y="5287915"/>
            <a:ext cx="693996" cy="78896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24050" y="6115826"/>
            <a:ext cx="6163273" cy="461665"/>
          </a:xfrm>
          <a:prstGeom prst="rect">
            <a:avLst/>
          </a:prstGeom>
          <a:noFill/>
        </p:spPr>
        <p:txBody>
          <a:bodyPr wrap="square" rtlCol="0">
            <a:spAutoFit/>
          </a:bodyPr>
          <a:lstStyle/>
          <a:p>
            <a:pPr algn="ctr"/>
            <a:r>
              <a:rPr lang="en-US" sz="2400" dirty="0"/>
              <a:t>No Temple but the Lord God and the Lamb</a:t>
            </a:r>
          </a:p>
        </p:txBody>
      </p:sp>
      <p:sp>
        <p:nvSpPr>
          <p:cNvPr id="21" name="Arc 20"/>
          <p:cNvSpPr/>
          <p:nvPr/>
        </p:nvSpPr>
        <p:spPr>
          <a:xfrm>
            <a:off x="793331" y="1761434"/>
            <a:ext cx="1486099" cy="395974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1761354" y="2166951"/>
            <a:ext cx="1486099" cy="3077156"/>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2589277" y="2453198"/>
            <a:ext cx="1486099" cy="248875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3490225" y="2747397"/>
            <a:ext cx="1486099" cy="1884460"/>
          </a:xfrm>
          <a:prstGeom prst="arc">
            <a:avLst>
              <a:gd name="adj1" fmla="val 17110645"/>
              <a:gd name="adj2" fmla="val 4236281"/>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588178" y="2903956"/>
            <a:ext cx="677108" cy="1525418"/>
          </a:xfrm>
          <a:prstGeom prst="rect">
            <a:avLst/>
          </a:prstGeom>
          <a:noFill/>
        </p:spPr>
        <p:txBody>
          <a:bodyPr vert="vert" wrap="none" lIns="91440" tIns="45720" rIns="91440" bIns="45720">
            <a:spAutoFit/>
          </a:bodyPr>
          <a:lstStyle/>
          <a:p>
            <a:pPr algn="ctr"/>
            <a:r>
              <a:rPr lang="en-US" sz="3200" b="1" cap="none" spc="0" dirty="0" err="1">
                <a:ln w="6600">
                  <a:solidFill>
                    <a:schemeClr val="accent2">
                      <a:alpha val="95000"/>
                    </a:schemeClr>
                  </a:solidFill>
                  <a:prstDash val="solid"/>
                </a:ln>
                <a:solidFill>
                  <a:srgbClr val="FFFFFF"/>
                </a:solidFill>
                <a:effectLst>
                  <a:outerShdw dist="38100" dir="2700000" algn="tl" rotWithShape="0">
                    <a:schemeClr val="accent2"/>
                  </a:outerShdw>
                </a:effectLst>
              </a:rPr>
              <a:t>Noahic</a:t>
            </a:r>
            <a:endParaRPr lang="en-US" sz="4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27" name="Rectangle 26"/>
          <p:cNvSpPr/>
          <p:nvPr/>
        </p:nvSpPr>
        <p:spPr>
          <a:xfrm>
            <a:off x="2422716" y="2497595"/>
            <a:ext cx="677108" cy="2338141"/>
          </a:xfrm>
          <a:prstGeom prst="rect">
            <a:avLst/>
          </a:prstGeom>
          <a:noFill/>
        </p:spPr>
        <p:txBody>
          <a:bodyPr vert="vert" wrap="none" lIns="91440" tIns="45720" rIns="91440" bIns="45720">
            <a:spAutoFit/>
          </a:bodyPr>
          <a:lstStyle/>
          <a:p>
            <a:pPr algn="ctr"/>
            <a:r>
              <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Abrahamic</a:t>
            </a:r>
          </a:p>
        </p:txBody>
      </p:sp>
      <p:sp>
        <p:nvSpPr>
          <p:cNvPr id="28" name="Rectangle 27"/>
          <p:cNvSpPr/>
          <p:nvPr/>
        </p:nvSpPr>
        <p:spPr>
          <a:xfrm>
            <a:off x="3402834"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Mosaic</a:t>
            </a:r>
          </a:p>
        </p:txBody>
      </p:sp>
      <p:sp>
        <p:nvSpPr>
          <p:cNvPr id="29" name="Rectangle 28"/>
          <p:cNvSpPr/>
          <p:nvPr/>
        </p:nvSpPr>
        <p:spPr>
          <a:xfrm>
            <a:off x="4241950"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(a)</a:t>
            </a:r>
          </a:p>
        </p:txBody>
      </p:sp>
      <p:sp>
        <p:nvSpPr>
          <p:cNvPr id="30" name="Rectangle 29"/>
          <p:cNvSpPr/>
          <p:nvPr/>
        </p:nvSpPr>
        <p:spPr>
          <a:xfrm>
            <a:off x="4988243" y="3002429"/>
            <a:ext cx="800219" cy="1328472"/>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(b)</a:t>
            </a:r>
          </a:p>
        </p:txBody>
      </p:sp>
      <p:sp>
        <p:nvSpPr>
          <p:cNvPr id="31" name="Arc 30"/>
          <p:cNvSpPr/>
          <p:nvPr/>
        </p:nvSpPr>
        <p:spPr>
          <a:xfrm flipH="1">
            <a:off x="8923365" y="2103340"/>
            <a:ext cx="1486099" cy="322027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flipH="1">
            <a:off x="7007054" y="2743597"/>
            <a:ext cx="1486099" cy="1884460"/>
          </a:xfrm>
          <a:prstGeom prst="arc">
            <a:avLst>
              <a:gd name="adj1" fmla="val 17110645"/>
              <a:gd name="adj2" fmla="val 4236281"/>
            </a:avLst>
          </a:prstGeom>
          <a:ln>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6468243" y="2994790"/>
            <a:ext cx="400110" cy="1328472"/>
          </a:xfrm>
          <a:prstGeom prst="rect">
            <a:avLst/>
          </a:prstGeom>
          <a:noFill/>
        </p:spPr>
        <p:txBody>
          <a:bodyPr vert="vert270" wrap="square" lIns="91440" tIns="45720" rIns="91440" bIns="45720">
            <a:spAutoFit/>
          </a:bodyPr>
          <a:lstStyle/>
          <a:p>
            <a:pPr algn="ctr"/>
            <a:r>
              <a:rPr lang="en-US" sz="1400" b="1" cap="none" spc="0" dirty="0">
                <a:ln w="6600">
                  <a:solidFill>
                    <a:schemeClr val="accent2">
                      <a:alpha val="94000"/>
                    </a:schemeClr>
                  </a:solidFill>
                  <a:prstDash val="solid"/>
                </a:ln>
                <a:solidFill>
                  <a:srgbClr val="FFFFFF"/>
                </a:solidFill>
                <a:effectLst>
                  <a:outerShdw dist="38100" dir="2700000" algn="tl" rotWithShape="0">
                    <a:schemeClr val="accent2"/>
                  </a:outerShdw>
                </a:effectLst>
              </a:rPr>
              <a:t>Incarnational</a:t>
            </a:r>
          </a:p>
        </p:txBody>
      </p:sp>
      <p:sp>
        <p:nvSpPr>
          <p:cNvPr id="35" name="Rectangle 34"/>
          <p:cNvSpPr/>
          <p:nvPr/>
        </p:nvSpPr>
        <p:spPr>
          <a:xfrm>
            <a:off x="7578954" y="2804503"/>
            <a:ext cx="800219" cy="1762648"/>
          </a:xfrm>
          <a:prstGeom prst="rect">
            <a:avLst/>
          </a:prstGeom>
          <a:noFill/>
        </p:spPr>
        <p:txBody>
          <a:bodyPr vert="vert270"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New Covenant</a:t>
            </a:r>
          </a:p>
        </p:txBody>
      </p:sp>
      <p:sp>
        <p:nvSpPr>
          <p:cNvPr id="36" name="Rectangle 35"/>
          <p:cNvSpPr/>
          <p:nvPr/>
        </p:nvSpPr>
        <p:spPr>
          <a:xfrm>
            <a:off x="9461475" y="2437391"/>
            <a:ext cx="677108" cy="2527295"/>
          </a:xfrm>
          <a:prstGeom prst="rect">
            <a:avLst/>
          </a:prstGeom>
          <a:noFill/>
        </p:spPr>
        <p:txBody>
          <a:bodyPr vert="vert270" wrap="none" lIns="91440" tIns="45720" rIns="91440" bIns="45720">
            <a:spAutoFit/>
          </a:bodyPr>
          <a:lstStyle/>
          <a:p>
            <a:pPr algn="ctr"/>
            <a:r>
              <a:rPr lang="en-US" sz="3200" b="1" dirty="0">
                <a:ln w="6600">
                  <a:solidFill>
                    <a:schemeClr val="accent2">
                      <a:alpha val="95000"/>
                    </a:schemeClr>
                  </a:solidFill>
                  <a:prstDash val="solid"/>
                </a:ln>
                <a:solidFill>
                  <a:srgbClr val="FFFFFF"/>
                </a:solidFill>
                <a:effectLst>
                  <a:outerShdw dist="38100" dir="2700000" algn="tl" rotWithShape="0">
                    <a:schemeClr val="accent2"/>
                  </a:outerShdw>
                </a:effectLst>
              </a:rPr>
              <a:t>Re-Creation</a:t>
            </a:r>
            <a:endPar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37" name="Rectangle 36"/>
          <p:cNvSpPr/>
          <p:nvPr/>
        </p:nvSpPr>
        <p:spPr>
          <a:xfrm>
            <a:off x="2022759" y="439089"/>
            <a:ext cx="8215262"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The Covenantal Funnel</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968529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396" y="0"/>
            <a:ext cx="10353761" cy="1326321"/>
          </a:xfrm>
        </p:spPr>
        <p:txBody>
          <a:bodyPr/>
          <a:lstStyle/>
          <a:p>
            <a:r>
              <a:rPr lang="en-US" dirty="0"/>
              <a:t>Re-Creation</a:t>
            </a:r>
          </a:p>
        </p:txBody>
      </p:sp>
      <p:sp>
        <p:nvSpPr>
          <p:cNvPr id="3" name="Content Placeholder 2"/>
          <p:cNvSpPr>
            <a:spLocks noGrp="1"/>
          </p:cNvSpPr>
          <p:nvPr>
            <p:ph sz="half" idx="1"/>
          </p:nvPr>
        </p:nvSpPr>
        <p:spPr>
          <a:xfrm>
            <a:off x="520700" y="1003300"/>
            <a:ext cx="6332163" cy="5270499"/>
          </a:xfrm>
        </p:spPr>
        <p:txBody>
          <a:bodyPr>
            <a:normAutofit fontScale="92500" lnSpcReduction="10000"/>
          </a:bodyPr>
          <a:lstStyle/>
          <a:p>
            <a:r>
              <a:rPr lang="en-US" sz="5200" b="1" dirty="0"/>
              <a:t>Revelation 21:22</a:t>
            </a:r>
          </a:p>
          <a:p>
            <a:pPr marL="0" indent="0">
              <a:buNone/>
            </a:pPr>
            <a:r>
              <a:rPr lang="en-US" sz="4100" dirty="0"/>
              <a:t>22 And I saw no temple in the city, for its temple is the Lord God the Almighty and the Lamb. </a:t>
            </a:r>
            <a:endParaRPr lang="en-US" sz="3100" dirty="0"/>
          </a:p>
        </p:txBody>
      </p:sp>
      <p:sp>
        <p:nvSpPr>
          <p:cNvPr id="4" name="Content Placeholder 3"/>
          <p:cNvSpPr>
            <a:spLocks noGrp="1"/>
          </p:cNvSpPr>
          <p:nvPr>
            <p:ph sz="half" idx="2"/>
          </p:nvPr>
        </p:nvSpPr>
        <p:spPr>
          <a:xfrm>
            <a:off x="7294653" y="1634710"/>
            <a:ext cx="4630648" cy="4211286"/>
          </a:xfrm>
          <a:ln w="57150">
            <a:solidFill>
              <a:schemeClr val="tx1"/>
            </a:solidFill>
          </a:ln>
        </p:spPr>
        <p:txBody>
          <a:bodyPr>
            <a:normAutofit fontScale="92500" lnSpcReduction="10000"/>
          </a:bodyPr>
          <a:lstStyle/>
          <a:p>
            <a:r>
              <a:rPr lang="en-US" sz="3600" dirty="0"/>
              <a:t>Conceptual</a:t>
            </a:r>
            <a:r>
              <a:rPr lang="en-US" sz="2800" dirty="0"/>
              <a:t> </a:t>
            </a:r>
            <a:r>
              <a:rPr lang="en-US" sz="3600" dirty="0"/>
              <a:t>Unfolding</a:t>
            </a:r>
          </a:p>
          <a:p>
            <a:pPr lvl="1">
              <a:buFont typeface="Wingdings" panose="05000000000000000000" pitchFamily="2" charset="2"/>
              <a:buChar char="Ø"/>
            </a:pPr>
            <a:r>
              <a:rPr lang="en-US" sz="3400" dirty="0"/>
              <a:t>Universal</a:t>
            </a:r>
          </a:p>
          <a:p>
            <a:pPr lvl="1">
              <a:buFont typeface="Wingdings" panose="05000000000000000000" pitchFamily="2" charset="2"/>
              <a:buChar char="Ø"/>
            </a:pPr>
            <a:r>
              <a:rPr lang="en-US" sz="3400" dirty="0"/>
              <a:t>Spiritual</a:t>
            </a:r>
          </a:p>
          <a:p>
            <a:pPr lvl="1">
              <a:buFont typeface="Wingdings" panose="05000000000000000000" pitchFamily="2" charset="2"/>
              <a:buChar char="Ø"/>
            </a:pPr>
            <a:r>
              <a:rPr lang="en-US" sz="3400" dirty="0"/>
              <a:t>Eternal</a:t>
            </a:r>
          </a:p>
          <a:p>
            <a:pPr lvl="1">
              <a:buFont typeface="Wingdings" panose="05000000000000000000" pitchFamily="2" charset="2"/>
              <a:buChar char="Ø"/>
            </a:pPr>
            <a:r>
              <a:rPr lang="en-US" sz="3400" dirty="0"/>
              <a:t>Unhindered (the result of full redemption</a:t>
            </a:r>
          </a:p>
          <a:p>
            <a:pPr lvl="1">
              <a:buFont typeface="Wingdings" panose="05000000000000000000" pitchFamily="2" charset="2"/>
              <a:buChar char="Ø"/>
            </a:pPr>
            <a:endParaRPr lang="en-US" sz="3400" dirty="0"/>
          </a:p>
        </p:txBody>
      </p:sp>
    </p:spTree>
    <p:extLst>
      <p:ext uri="{BB962C8B-B14F-4D97-AF65-F5344CB8AC3E}">
        <p14:creationId xmlns:p14="http://schemas.microsoft.com/office/powerpoint/2010/main" val="16358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7997" y="2630185"/>
            <a:ext cx="10497414" cy="2441450"/>
          </a:xfrm>
        </p:spPr>
        <p:txBody>
          <a:bodyPr>
            <a:noAutofit/>
          </a:bodyPr>
          <a:lstStyle/>
          <a:p>
            <a:r>
              <a:rPr lang="en-US" sz="5400" dirty="0"/>
              <a:t>Redemptive-Historical View of Biblical Theology</a:t>
            </a:r>
          </a:p>
        </p:txBody>
      </p:sp>
    </p:spTree>
    <p:extLst>
      <p:ext uri="{BB962C8B-B14F-4D97-AF65-F5344CB8AC3E}">
        <p14:creationId xmlns:p14="http://schemas.microsoft.com/office/powerpoint/2010/main" val="166802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64F82-CD8D-973F-E0F3-2EA29FE838F1}"/>
              </a:ext>
            </a:extLst>
          </p:cNvPr>
          <p:cNvSpPr>
            <a:spLocks noGrp="1"/>
          </p:cNvSpPr>
          <p:nvPr>
            <p:ph type="title"/>
          </p:nvPr>
        </p:nvSpPr>
        <p:spPr>
          <a:xfrm>
            <a:off x="5224592" y="83820"/>
            <a:ext cx="6340084" cy="1326321"/>
          </a:xfrm>
        </p:spPr>
        <p:txBody>
          <a:bodyPr vert="horz" lIns="91440" tIns="45720" rIns="91440" bIns="45720" rtlCol="0" anchor="ctr">
            <a:normAutofit/>
          </a:bodyPr>
          <a:lstStyle/>
          <a:p>
            <a:r>
              <a:rPr lang="en-US" dirty="0" err="1"/>
              <a:t>Geerhard</a:t>
            </a:r>
            <a:r>
              <a:rPr lang="en-US" dirty="0"/>
              <a:t> Vos</a:t>
            </a:r>
          </a:p>
        </p:txBody>
      </p:sp>
      <p:pic>
        <p:nvPicPr>
          <p:cNvPr id="8" name="Content Placeholder 7" descr="A person with a beard&#10;&#10;Description automatically generated">
            <a:extLst>
              <a:ext uri="{FF2B5EF4-FFF2-40B4-BE49-F238E27FC236}">
                <a16:creationId xmlns:a16="http://schemas.microsoft.com/office/drawing/2014/main" id="{80B630EA-C960-7A1C-73A4-A3084B9076FC}"/>
              </a:ext>
            </a:extLst>
          </p:cNvPr>
          <p:cNvPicPr>
            <a:picLocks noGrp="1" noChangeAspect="1"/>
          </p:cNvPicPr>
          <p:nvPr>
            <p:ph sz="half" idx="1"/>
          </p:nvPr>
        </p:nvPicPr>
        <p:blipFill rotWithShape="1">
          <a:blip r:embed="rId4">
            <a:extLst>
              <a:ext uri="{837473B0-CC2E-450A-ABE3-18F120FF3D39}">
                <a1611:picAttrSrcUrl xmlns:a1611="http://schemas.microsoft.com/office/drawing/2016/11/main" r:id="rId5"/>
              </a:ext>
            </a:extLst>
          </a:blip>
          <a:srcRect r="-1" b="3352"/>
          <a:stretch/>
        </p:blipFill>
        <p:spPr>
          <a:xfrm>
            <a:off x="20" y="10"/>
            <a:ext cx="4635987" cy="6857990"/>
          </a:xfrm>
          <a:prstGeom prst="rect">
            <a:avLst/>
          </a:prstGeom>
        </p:spPr>
      </p:pic>
      <p:sp>
        <p:nvSpPr>
          <p:cNvPr id="4" name="Content Placeholder 3">
            <a:extLst>
              <a:ext uri="{FF2B5EF4-FFF2-40B4-BE49-F238E27FC236}">
                <a16:creationId xmlns:a16="http://schemas.microsoft.com/office/drawing/2014/main" id="{A5A0F70F-547C-9BE8-5B2E-56239F7CF267}"/>
              </a:ext>
            </a:extLst>
          </p:cNvPr>
          <p:cNvSpPr>
            <a:spLocks noGrp="1"/>
          </p:cNvSpPr>
          <p:nvPr>
            <p:ph sz="half" idx="2"/>
          </p:nvPr>
        </p:nvSpPr>
        <p:spPr>
          <a:xfrm>
            <a:off x="4927471" y="1231900"/>
            <a:ext cx="6934327" cy="5359400"/>
          </a:xfrm>
        </p:spPr>
        <p:txBody>
          <a:bodyPr vert="horz" lIns="91440" tIns="45720" rIns="91440" bIns="45720" rtlCol="0">
            <a:normAutofit/>
          </a:bodyPr>
          <a:lstStyle/>
          <a:p>
            <a:pPr marL="0" indent="0">
              <a:lnSpc>
                <a:spcPct val="110000"/>
              </a:lnSpc>
              <a:buNone/>
            </a:pPr>
            <a:r>
              <a:rPr lang="en-US" sz="2400" dirty="0"/>
              <a:t>“It is certainly not without significance that God has embodied the contents of revelation, not in a dogmatic system, but in a book of history, the parallel to which in dramatic interest and simple eloquence is nowhere to be found” (Vos 2001, 23)</a:t>
            </a:r>
          </a:p>
          <a:p>
            <a:pPr marL="0" indent="0">
              <a:lnSpc>
                <a:spcPct val="110000"/>
              </a:lnSpc>
              <a:buNone/>
            </a:pPr>
            <a:endParaRPr lang="en-US" sz="2400" dirty="0"/>
          </a:p>
          <a:p>
            <a:pPr marL="0" indent="0">
              <a:lnSpc>
                <a:spcPct val="110000"/>
              </a:lnSpc>
              <a:buNone/>
            </a:pPr>
            <a:r>
              <a:rPr lang="en-US" sz="2400" dirty="0"/>
              <a:t> “The Bible is not a dogmatic handbook but a historical book full of dramatic interest” (Vos 1975, 26).</a:t>
            </a:r>
          </a:p>
        </p:txBody>
      </p:sp>
      <p:cxnSp>
        <p:nvCxnSpPr>
          <p:cNvPr id="13" name="Straight Connector 12">
            <a:extLst>
              <a:ext uri="{FF2B5EF4-FFF2-40B4-BE49-F238E27FC236}">
                <a16:creationId xmlns:a16="http://schemas.microsoft.com/office/drawing/2014/main" id="{1230DAD1-5153-48E1-99E6-8B2D5BEA1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43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150" y="4416550"/>
            <a:ext cx="11823700" cy="2441450"/>
          </a:xfrm>
        </p:spPr>
        <p:txBody>
          <a:bodyPr>
            <a:noAutofit/>
          </a:bodyPr>
          <a:lstStyle/>
          <a:p>
            <a:r>
              <a:rPr lang="en-US" sz="3600" dirty="0"/>
              <a:t>Redemptive-historical hermeneutics recognizes that the Bible throughout is Christian Scripture. All of Scripture, whether it is in the Old or New Testament, not only points to but also reveals and applies Jesus Christ. Just as the full tree is present in the acorn, so also is the gospel present in the Old Testament in embryonic form. Without this assumption, our understanding of any text in any part of the canon will be, at root, a misunderstanding.</a:t>
            </a:r>
          </a:p>
        </p:txBody>
      </p:sp>
    </p:spTree>
    <p:extLst>
      <p:ext uri="{BB962C8B-B14F-4D97-AF65-F5344CB8AC3E}">
        <p14:creationId xmlns:p14="http://schemas.microsoft.com/office/powerpoint/2010/main" val="362496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57862" y="1902146"/>
            <a:ext cx="729465" cy="3513762"/>
          </a:xfrm>
          <a:prstGeom prst="ellipse">
            <a:avLst/>
          </a:prstGeom>
          <a:solidFill>
            <a:srgbClr val="81B992">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0496051" y="1902146"/>
            <a:ext cx="729465" cy="3513762"/>
          </a:xfrm>
          <a:prstGeom prst="ellipse">
            <a:avLst/>
          </a:prstGeom>
          <a:solidFill>
            <a:srgbClr val="81B992">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852987" y="3181278"/>
            <a:ext cx="277403" cy="955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 idx="0"/>
            <a:endCxn id="4" idx="0"/>
          </p:cNvCxnSpPr>
          <p:nvPr/>
        </p:nvCxnSpPr>
        <p:spPr>
          <a:xfrm>
            <a:off x="1122595" y="1902146"/>
            <a:ext cx="4869094"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 idx="4"/>
            <a:endCxn id="4" idx="4"/>
          </p:cNvCxnSpPr>
          <p:nvPr/>
        </p:nvCxnSpPr>
        <p:spPr>
          <a:xfrm flipV="1">
            <a:off x="1122595" y="4136775"/>
            <a:ext cx="4869094" cy="1279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0"/>
            <a:endCxn id="3" idx="0"/>
          </p:cNvCxnSpPr>
          <p:nvPr/>
        </p:nvCxnSpPr>
        <p:spPr>
          <a:xfrm flipV="1">
            <a:off x="5991689" y="1902146"/>
            <a:ext cx="4869095" cy="1279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4"/>
            <a:endCxn id="3" idx="4"/>
          </p:cNvCxnSpPr>
          <p:nvPr/>
        </p:nvCxnSpPr>
        <p:spPr>
          <a:xfrm>
            <a:off x="5991689" y="4136775"/>
            <a:ext cx="4869095" cy="12791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626957" y="1976120"/>
            <a:ext cx="729465" cy="1205158"/>
            <a:chOff x="5639657" y="1571945"/>
            <a:chExt cx="729465" cy="1205158"/>
          </a:xfrm>
        </p:grpSpPr>
        <p:sp>
          <p:nvSpPr>
            <p:cNvPr id="14" name="Rectangle 13"/>
            <p:cNvSpPr/>
            <p:nvPr/>
          </p:nvSpPr>
          <p:spPr>
            <a:xfrm>
              <a:off x="5936750" y="1571945"/>
              <a:ext cx="138701" cy="1205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639657" y="1839426"/>
              <a:ext cx="729465" cy="1123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Arc 20"/>
          <p:cNvSpPr/>
          <p:nvPr/>
        </p:nvSpPr>
        <p:spPr>
          <a:xfrm>
            <a:off x="793331" y="1761434"/>
            <a:ext cx="1486099" cy="395974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a:off x="1761354" y="2166951"/>
            <a:ext cx="1486099" cy="3077156"/>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2589277" y="2453198"/>
            <a:ext cx="1486099" cy="248875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a:off x="3490225" y="2747397"/>
            <a:ext cx="1486099" cy="1884460"/>
          </a:xfrm>
          <a:prstGeom prst="arc">
            <a:avLst>
              <a:gd name="adj1" fmla="val 17110645"/>
              <a:gd name="adj2" fmla="val 4236281"/>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588178" y="2903956"/>
            <a:ext cx="677108" cy="1525418"/>
          </a:xfrm>
          <a:prstGeom prst="rect">
            <a:avLst/>
          </a:prstGeom>
          <a:noFill/>
        </p:spPr>
        <p:txBody>
          <a:bodyPr vert="vert" wrap="none" lIns="91440" tIns="45720" rIns="91440" bIns="45720">
            <a:spAutoFit/>
          </a:bodyPr>
          <a:lstStyle/>
          <a:p>
            <a:pPr algn="ctr"/>
            <a:r>
              <a:rPr lang="en-US" sz="3200" b="1" cap="none" spc="0" dirty="0" err="1">
                <a:ln w="6600">
                  <a:solidFill>
                    <a:schemeClr val="accent2">
                      <a:alpha val="95000"/>
                    </a:schemeClr>
                  </a:solidFill>
                  <a:prstDash val="solid"/>
                </a:ln>
                <a:solidFill>
                  <a:srgbClr val="FFFFFF"/>
                </a:solidFill>
                <a:effectLst>
                  <a:outerShdw dist="38100" dir="2700000" algn="tl" rotWithShape="0">
                    <a:schemeClr val="accent2"/>
                  </a:outerShdw>
                </a:effectLst>
              </a:rPr>
              <a:t>Noahic</a:t>
            </a:r>
            <a:endParaRPr lang="en-US" sz="4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27" name="Rectangle 26"/>
          <p:cNvSpPr/>
          <p:nvPr/>
        </p:nvSpPr>
        <p:spPr>
          <a:xfrm>
            <a:off x="2422716" y="2497595"/>
            <a:ext cx="677108" cy="2338141"/>
          </a:xfrm>
          <a:prstGeom prst="rect">
            <a:avLst/>
          </a:prstGeom>
          <a:noFill/>
        </p:spPr>
        <p:txBody>
          <a:bodyPr vert="vert" wrap="none" lIns="91440" tIns="45720" rIns="91440" bIns="45720">
            <a:spAutoFit/>
          </a:bodyPr>
          <a:lstStyle/>
          <a:p>
            <a:pPr algn="ctr"/>
            <a:r>
              <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Abrahamic</a:t>
            </a:r>
          </a:p>
        </p:txBody>
      </p:sp>
      <p:sp>
        <p:nvSpPr>
          <p:cNvPr id="28" name="Rectangle 27"/>
          <p:cNvSpPr/>
          <p:nvPr/>
        </p:nvSpPr>
        <p:spPr>
          <a:xfrm>
            <a:off x="3402834"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Mosaic</a:t>
            </a:r>
          </a:p>
        </p:txBody>
      </p:sp>
      <p:sp>
        <p:nvSpPr>
          <p:cNvPr id="29" name="Rectangle 28"/>
          <p:cNvSpPr/>
          <p:nvPr/>
        </p:nvSpPr>
        <p:spPr>
          <a:xfrm>
            <a:off x="4241950" y="2851006"/>
            <a:ext cx="492443" cy="1762648"/>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(a)</a:t>
            </a:r>
          </a:p>
        </p:txBody>
      </p:sp>
      <p:sp>
        <p:nvSpPr>
          <p:cNvPr id="30" name="Rectangle 29"/>
          <p:cNvSpPr/>
          <p:nvPr/>
        </p:nvSpPr>
        <p:spPr>
          <a:xfrm>
            <a:off x="4988243" y="3002429"/>
            <a:ext cx="800219" cy="1328472"/>
          </a:xfrm>
          <a:prstGeom prst="rect">
            <a:avLst/>
          </a:prstGeom>
          <a:noFill/>
        </p:spPr>
        <p:txBody>
          <a:bodyPr vert="vert"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Davidic (b)</a:t>
            </a:r>
          </a:p>
        </p:txBody>
      </p:sp>
      <p:sp>
        <p:nvSpPr>
          <p:cNvPr id="31" name="Arc 30"/>
          <p:cNvSpPr/>
          <p:nvPr/>
        </p:nvSpPr>
        <p:spPr>
          <a:xfrm flipH="1">
            <a:off x="8923365" y="2103340"/>
            <a:ext cx="1486099" cy="3220279"/>
          </a:xfrm>
          <a:prstGeom prst="arc">
            <a:avLst>
              <a:gd name="adj1" fmla="val 17110645"/>
              <a:gd name="adj2" fmla="val 42362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flipH="1">
            <a:off x="7007054" y="2743597"/>
            <a:ext cx="1486099" cy="1884460"/>
          </a:xfrm>
          <a:prstGeom prst="arc">
            <a:avLst>
              <a:gd name="adj1" fmla="val 17110645"/>
              <a:gd name="adj2" fmla="val 4236281"/>
            </a:avLst>
          </a:prstGeom>
          <a:ln>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6468243" y="2994790"/>
            <a:ext cx="400110" cy="1328472"/>
          </a:xfrm>
          <a:prstGeom prst="rect">
            <a:avLst/>
          </a:prstGeom>
          <a:noFill/>
        </p:spPr>
        <p:txBody>
          <a:bodyPr vert="vert270" wrap="square" lIns="91440" tIns="45720" rIns="91440" bIns="45720">
            <a:spAutoFit/>
          </a:bodyPr>
          <a:lstStyle/>
          <a:p>
            <a:pPr algn="ctr"/>
            <a:r>
              <a:rPr lang="en-US" sz="1400" b="1" cap="none" spc="0" dirty="0">
                <a:ln w="6600">
                  <a:solidFill>
                    <a:schemeClr val="accent2">
                      <a:alpha val="94000"/>
                    </a:schemeClr>
                  </a:solidFill>
                  <a:prstDash val="solid"/>
                </a:ln>
                <a:solidFill>
                  <a:srgbClr val="FFFFFF"/>
                </a:solidFill>
                <a:effectLst>
                  <a:outerShdw dist="38100" dir="2700000" algn="tl" rotWithShape="0">
                    <a:schemeClr val="accent2"/>
                  </a:outerShdw>
                </a:effectLst>
              </a:rPr>
              <a:t>Incarnational</a:t>
            </a:r>
          </a:p>
        </p:txBody>
      </p:sp>
      <p:sp>
        <p:nvSpPr>
          <p:cNvPr id="35" name="Rectangle 34"/>
          <p:cNvSpPr/>
          <p:nvPr/>
        </p:nvSpPr>
        <p:spPr>
          <a:xfrm>
            <a:off x="7578954" y="2804503"/>
            <a:ext cx="800219" cy="1762648"/>
          </a:xfrm>
          <a:prstGeom prst="rect">
            <a:avLst/>
          </a:prstGeom>
          <a:noFill/>
        </p:spPr>
        <p:txBody>
          <a:bodyPr vert="vert270" wrap="square" lIns="91440" tIns="45720" rIns="91440" bIns="45720">
            <a:spAutoFit/>
          </a:bodyPr>
          <a:lstStyle/>
          <a:p>
            <a:pPr algn="ctr"/>
            <a:r>
              <a:rPr lang="en-US" sz="20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rPr>
              <a:t>New Covenant</a:t>
            </a:r>
          </a:p>
        </p:txBody>
      </p:sp>
      <p:sp>
        <p:nvSpPr>
          <p:cNvPr id="36" name="Rectangle 35"/>
          <p:cNvSpPr/>
          <p:nvPr/>
        </p:nvSpPr>
        <p:spPr>
          <a:xfrm>
            <a:off x="9461475" y="2437391"/>
            <a:ext cx="677108" cy="2527295"/>
          </a:xfrm>
          <a:prstGeom prst="rect">
            <a:avLst/>
          </a:prstGeom>
          <a:noFill/>
        </p:spPr>
        <p:txBody>
          <a:bodyPr vert="vert270" wrap="none" lIns="91440" tIns="45720" rIns="91440" bIns="45720">
            <a:spAutoFit/>
          </a:bodyPr>
          <a:lstStyle/>
          <a:p>
            <a:pPr algn="ctr"/>
            <a:r>
              <a:rPr lang="en-US" sz="3200" b="1" dirty="0">
                <a:ln w="6600">
                  <a:solidFill>
                    <a:schemeClr val="accent2">
                      <a:alpha val="95000"/>
                    </a:schemeClr>
                  </a:solidFill>
                  <a:prstDash val="solid"/>
                </a:ln>
                <a:solidFill>
                  <a:srgbClr val="FFFFFF"/>
                </a:solidFill>
                <a:effectLst>
                  <a:outerShdw dist="38100" dir="2700000" algn="tl" rotWithShape="0">
                    <a:schemeClr val="accent2"/>
                  </a:outerShdw>
                </a:effectLst>
              </a:rPr>
              <a:t>Re-Creation</a:t>
            </a:r>
            <a:endPar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
        <p:nvSpPr>
          <p:cNvPr id="37" name="Rectangle 36"/>
          <p:cNvSpPr/>
          <p:nvPr/>
        </p:nvSpPr>
        <p:spPr>
          <a:xfrm>
            <a:off x="2022759" y="439089"/>
            <a:ext cx="8215262"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The Covenantal Funnel</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9" name="Right Arrow 8"/>
          <p:cNvSpPr/>
          <p:nvPr/>
        </p:nvSpPr>
        <p:spPr>
          <a:xfrm>
            <a:off x="1122595" y="5347716"/>
            <a:ext cx="9892408" cy="982746"/>
          </a:xfrm>
          <a:prstGeom prst="rightArrow">
            <a:avLst>
              <a:gd name="adj1" fmla="val 50000"/>
              <a:gd name="adj2" fmla="val 1382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rot="16200000">
            <a:off x="5049798" y="3082768"/>
            <a:ext cx="677108" cy="5501891"/>
          </a:xfrm>
          <a:prstGeom prst="rect">
            <a:avLst/>
          </a:prstGeom>
          <a:noFill/>
        </p:spPr>
        <p:txBody>
          <a:bodyPr vert="vert" wrap="none" lIns="91440" tIns="45720" rIns="91440" bIns="45720">
            <a:spAutoFit/>
          </a:bodyPr>
          <a:lstStyle/>
          <a:p>
            <a:pPr algn="ctr"/>
            <a:r>
              <a:rPr lang="en-US" sz="3200" b="1" dirty="0">
                <a:ln w="6600">
                  <a:solidFill>
                    <a:schemeClr val="accent2">
                      <a:alpha val="95000"/>
                    </a:schemeClr>
                  </a:solidFill>
                  <a:prstDash val="solid"/>
                </a:ln>
                <a:solidFill>
                  <a:srgbClr val="FFFFFF"/>
                </a:solidFill>
                <a:effectLst>
                  <a:outerShdw dist="38100" dir="2700000" algn="tl" rotWithShape="0">
                    <a:schemeClr val="accent2"/>
                  </a:outerShdw>
                </a:effectLst>
              </a:rPr>
              <a:t>The Progress of Revelation</a:t>
            </a:r>
            <a:endParaRPr lang="en-US" sz="3200" b="1" cap="none" spc="0" dirty="0">
              <a:ln w="6600">
                <a:solidFill>
                  <a:schemeClr val="accent2">
                    <a:alpha val="95000"/>
                  </a:schemeClr>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96446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4745" y="281354"/>
            <a:ext cx="11929403" cy="6063198"/>
          </a:xfrm>
          <a:prstGeom prst="rect">
            <a:avLst/>
          </a:prstGeom>
          <a:noFill/>
        </p:spPr>
        <p:txBody>
          <a:bodyPr wrap="square" rtlCol="0">
            <a:spAutoFit/>
          </a:bodyPr>
          <a:lstStyle/>
          <a:p>
            <a:pPr marL="285750" indent="-285750">
              <a:buFont typeface="Arial" panose="020B0604020202020204" pitchFamily="34" charset="0"/>
              <a:buChar char="•"/>
            </a:pPr>
            <a:r>
              <a:rPr lang="en-US" sz="3200" b="1" cap="all" dirty="0">
                <a:solidFill>
                  <a:prstClr val="white"/>
                </a:solidFill>
                <a:effectLst>
                  <a:outerShdw blurRad="50800" dist="63500" dir="2700000" algn="tl" rotWithShape="0">
                    <a:srgbClr val="000000">
                      <a:alpha val="48000"/>
                    </a:srgbClr>
                  </a:outerShdw>
                </a:effectLst>
                <a:latin typeface="Bookman Old Style" panose="02050604050505020204"/>
              </a:rPr>
              <a:t>Begin with exegesis of Passage to identify theology theme</a:t>
            </a:r>
          </a:p>
          <a:p>
            <a:pPr marL="285750" indent="-285750">
              <a:buFont typeface="Arial" panose="020B0604020202020204" pitchFamily="34" charset="0"/>
              <a:buChar char="•"/>
            </a:pPr>
            <a:r>
              <a:rPr lang="en-US" sz="3200" b="1" cap="all" dirty="0">
                <a:solidFill>
                  <a:prstClr val="white"/>
                </a:solidFill>
                <a:effectLst>
                  <a:outerShdw blurRad="50800" dist="63500" dir="2700000" algn="tl" rotWithShape="0">
                    <a:srgbClr val="000000">
                      <a:alpha val="48000"/>
                    </a:srgbClr>
                  </a:outerShdw>
                </a:effectLst>
                <a:latin typeface="Bookman Old Style" panose="02050604050505020204"/>
              </a:rPr>
              <a:t>Explore historical Antecedent and Subsequent treatments of the Theme as understood within covenantal settings</a:t>
            </a:r>
          </a:p>
          <a:p>
            <a:pPr marL="742950" lvl="1" indent="-285750">
              <a:buFont typeface="Arial" panose="020B0604020202020204" pitchFamily="34" charset="0"/>
              <a:buChar char="•"/>
            </a:pPr>
            <a:r>
              <a:rPr lang="en-US" sz="3200" b="1" cap="all" dirty="0">
                <a:solidFill>
                  <a:prstClr val="white"/>
                </a:solidFill>
                <a:effectLst>
                  <a:outerShdw blurRad="50800" dist="63500" dir="2700000" algn="tl" rotWithShape="0">
                    <a:srgbClr val="000000">
                      <a:alpha val="48000"/>
                    </a:srgbClr>
                  </a:outerShdw>
                </a:effectLst>
                <a:latin typeface="Bookman Old Style" panose="02050604050505020204"/>
              </a:rPr>
              <a:t>Center Column References</a:t>
            </a:r>
          </a:p>
          <a:p>
            <a:pPr marL="742950" lvl="1" indent="-285750">
              <a:buFont typeface="Arial" panose="020B0604020202020204" pitchFamily="34" charset="0"/>
              <a:buChar char="•"/>
            </a:pPr>
            <a:r>
              <a:rPr lang="en-US" sz="3200" b="1" cap="all" dirty="0">
                <a:solidFill>
                  <a:prstClr val="white"/>
                </a:solidFill>
                <a:effectLst>
                  <a:outerShdw blurRad="50800" dist="63500" dir="2700000" algn="tl" rotWithShape="0">
                    <a:srgbClr val="000000">
                      <a:alpha val="48000"/>
                    </a:srgbClr>
                  </a:outerShdw>
                </a:effectLst>
                <a:latin typeface="Bookman Old Style" panose="02050604050505020204"/>
              </a:rPr>
              <a:t>Topical Bible</a:t>
            </a:r>
          </a:p>
          <a:p>
            <a:pPr marL="742950" lvl="1" indent="-285750">
              <a:buFont typeface="Arial" panose="020B0604020202020204" pitchFamily="34" charset="0"/>
              <a:buChar char="•"/>
            </a:pPr>
            <a:r>
              <a:rPr lang="en-US" sz="3200" b="1" cap="all" dirty="0">
                <a:solidFill>
                  <a:prstClr val="white"/>
                </a:solidFill>
                <a:effectLst>
                  <a:outerShdw blurRad="50800" dist="63500" dir="2700000" algn="tl" rotWithShape="0">
                    <a:srgbClr val="000000">
                      <a:alpha val="48000"/>
                    </a:srgbClr>
                  </a:outerShdw>
                </a:effectLst>
                <a:latin typeface="Bookman Old Style" panose="02050604050505020204"/>
              </a:rPr>
              <a:t>Theological Wordbooks</a:t>
            </a:r>
          </a:p>
          <a:p>
            <a:pPr marL="742950" lvl="1" indent="-285750">
              <a:buFont typeface="Arial" panose="020B0604020202020204" pitchFamily="34" charset="0"/>
              <a:buChar char="•"/>
            </a:pPr>
            <a:r>
              <a:rPr lang="en-US" sz="3200" b="1" cap="all" dirty="0">
                <a:solidFill>
                  <a:prstClr val="white"/>
                </a:solidFill>
                <a:effectLst>
                  <a:outerShdw blurRad="50800" dist="63500" dir="2700000" algn="tl" rotWithShape="0">
                    <a:srgbClr val="000000">
                      <a:alpha val="48000"/>
                    </a:srgbClr>
                  </a:outerShdw>
                </a:effectLst>
                <a:latin typeface="Bookman Old Style" panose="02050604050505020204"/>
              </a:rPr>
              <a:t>Commentary</a:t>
            </a:r>
          </a:p>
          <a:p>
            <a:pPr marL="742950" lvl="1" indent="-285750">
              <a:buFont typeface="Arial" panose="020B0604020202020204" pitchFamily="34" charset="0"/>
              <a:buChar char="•"/>
            </a:pPr>
            <a:r>
              <a:rPr lang="en-US" sz="3200" b="1" cap="all" dirty="0">
                <a:solidFill>
                  <a:prstClr val="white"/>
                </a:solidFill>
                <a:effectLst>
                  <a:outerShdw blurRad="50800" dist="63500" dir="2700000" algn="tl" rotWithShape="0">
                    <a:srgbClr val="000000">
                      <a:alpha val="48000"/>
                    </a:srgbClr>
                  </a:outerShdw>
                </a:effectLst>
                <a:latin typeface="Bookman Old Style" panose="02050604050505020204"/>
              </a:rPr>
              <a:t>Study Bible</a:t>
            </a:r>
          </a:p>
          <a:p>
            <a:pPr marL="742950" lvl="1" indent="-285750">
              <a:buFont typeface="Arial" panose="020B0604020202020204" pitchFamily="34" charset="0"/>
              <a:buChar char="•"/>
            </a:pPr>
            <a:r>
              <a:rPr lang="en-US" sz="3200" b="1" cap="all" dirty="0">
                <a:solidFill>
                  <a:prstClr val="white"/>
                </a:solidFill>
                <a:effectLst>
                  <a:outerShdw blurRad="50800" dist="63500" dir="2700000" algn="tl" rotWithShape="0">
                    <a:srgbClr val="000000">
                      <a:alpha val="48000"/>
                    </a:srgbClr>
                  </a:outerShdw>
                </a:effectLst>
                <a:latin typeface="Bookman Old Style" panose="02050604050505020204"/>
              </a:rPr>
              <a:t>OT/NT Theology Texts</a:t>
            </a:r>
            <a:endParaRPr lang="en-US" sz="3200" dirty="0"/>
          </a:p>
          <a:p>
            <a:pPr lvl="1"/>
            <a:br>
              <a:rPr lang="en-US" b="1" cap="all" dirty="0">
                <a:solidFill>
                  <a:prstClr val="white"/>
                </a:solidFill>
                <a:effectLst>
                  <a:outerShdw blurRad="50800" dist="63500" dir="2700000" algn="tl" rotWithShape="0">
                    <a:srgbClr val="000000">
                      <a:alpha val="48000"/>
                    </a:srgbClr>
                  </a:outerShdw>
                </a:effectLst>
                <a:latin typeface="Bookman Old Style" panose="02050604050505020204"/>
              </a:rPr>
            </a:br>
            <a:endParaRPr lang="en-US" dirty="0"/>
          </a:p>
        </p:txBody>
      </p:sp>
    </p:spTree>
    <p:extLst>
      <p:ext uri="{BB962C8B-B14F-4D97-AF65-F5344CB8AC3E}">
        <p14:creationId xmlns:p14="http://schemas.microsoft.com/office/powerpoint/2010/main" val="197695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7997" y="2630185"/>
            <a:ext cx="10497414" cy="2441450"/>
          </a:xfrm>
        </p:spPr>
        <p:txBody>
          <a:bodyPr>
            <a:noAutofit/>
          </a:bodyPr>
          <a:lstStyle/>
          <a:p>
            <a:r>
              <a:rPr lang="en-US" sz="5400" dirty="0"/>
              <a:t>Redemptive-Historical View of Temple/Tabernacle Typology</a:t>
            </a:r>
          </a:p>
        </p:txBody>
      </p:sp>
    </p:spTree>
    <p:extLst>
      <p:ext uri="{BB962C8B-B14F-4D97-AF65-F5344CB8AC3E}">
        <p14:creationId xmlns:p14="http://schemas.microsoft.com/office/powerpoint/2010/main" val="181601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Exodus 25:8-9</a:t>
            </a:r>
          </a:p>
        </p:txBody>
      </p:sp>
      <p:sp>
        <p:nvSpPr>
          <p:cNvPr id="3" name="Content Placeholder 2"/>
          <p:cNvSpPr>
            <a:spLocks noGrp="1"/>
          </p:cNvSpPr>
          <p:nvPr>
            <p:ph idx="1"/>
          </p:nvPr>
        </p:nvSpPr>
        <p:spPr/>
        <p:txBody>
          <a:bodyPr>
            <a:noAutofit/>
          </a:bodyPr>
          <a:lstStyle/>
          <a:p>
            <a:pPr marL="0" indent="0" algn="ctr">
              <a:buNone/>
            </a:pPr>
            <a:r>
              <a:rPr lang="en-US" sz="4000" dirty="0"/>
              <a:t>8 And let them make me a sanctuary, that I may dwell in their midst. 9 Exactly as I show you concerning the pattern of the tabernacle, and of all its furniture, so you shall make it. </a:t>
            </a:r>
          </a:p>
        </p:txBody>
      </p:sp>
    </p:spTree>
    <p:extLst>
      <p:ext uri="{BB962C8B-B14F-4D97-AF65-F5344CB8AC3E}">
        <p14:creationId xmlns:p14="http://schemas.microsoft.com/office/powerpoint/2010/main" val="2243383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362</TotalTime>
  <Words>1520</Words>
  <Application>Microsoft Office PowerPoint</Application>
  <PresentationFormat>Widescreen</PresentationFormat>
  <Paragraphs>187</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Bookman Old Style</vt:lpstr>
      <vt:lpstr>Calibri</vt:lpstr>
      <vt:lpstr>Rockwell</vt:lpstr>
      <vt:lpstr>SBL Hebrew</vt:lpstr>
      <vt:lpstr>Wingdings</vt:lpstr>
      <vt:lpstr>Damask</vt:lpstr>
      <vt:lpstr>How do We Interpret the Bible?</vt:lpstr>
      <vt:lpstr>Views of Biblical Theology</vt:lpstr>
      <vt:lpstr>Redemptive-Historical View of Biblical Theology</vt:lpstr>
      <vt:lpstr>Geerhard Vos</vt:lpstr>
      <vt:lpstr>Redemptive-historical hermeneutics recognizes that the Bible throughout is Christian Scripture. All of Scripture, whether it is in the Old or New Testament, not only points to but also reveals and applies Jesus Christ. Just as the full tree is present in the acorn, so also is the gospel present in the Old Testament in embryonic form. Without this assumption, our understanding of any text in any part of the canon will be, at root, a misunderstanding.</vt:lpstr>
      <vt:lpstr>PowerPoint Presentation</vt:lpstr>
      <vt:lpstr>PowerPoint Presentation</vt:lpstr>
      <vt:lpstr>Redemptive-Historical View of Temple/Tabernacle Typology</vt:lpstr>
      <vt:lpstr>Exodus 25:8-9</vt:lpstr>
      <vt:lpstr>בֵּית יהוה</vt:lpstr>
      <vt:lpstr>PowerPoint Presentation</vt:lpstr>
      <vt:lpstr>Garden</vt:lpstr>
      <vt:lpstr>PowerPoint Presentation</vt:lpstr>
      <vt:lpstr>Tabernacle</vt:lpstr>
      <vt:lpstr>PowerPoint Presentation</vt:lpstr>
      <vt:lpstr>Solomonic Temple</vt:lpstr>
      <vt:lpstr>PowerPoint Presentation</vt:lpstr>
      <vt:lpstr>Restoration Temple</vt:lpstr>
      <vt:lpstr>Restoration Temple</vt:lpstr>
      <vt:lpstr>PowerPoint Presentation</vt:lpstr>
      <vt:lpstr>Jesus as the Temple</vt:lpstr>
      <vt:lpstr>PowerPoint Presentation</vt:lpstr>
      <vt:lpstr>Believers and the Church as the Temple</vt:lpstr>
      <vt:lpstr>PowerPoint Presentation</vt:lpstr>
      <vt:lpstr>Re-Creation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Redemptive-Historical View of Temple/Tabernacle Typology</dc:title>
  <dc:creator>Bob Eby</dc:creator>
  <cp:lastModifiedBy>Robert Eby</cp:lastModifiedBy>
  <cp:revision>24</cp:revision>
  <dcterms:created xsi:type="dcterms:W3CDTF">2016-02-25T13:07:00Z</dcterms:created>
  <dcterms:modified xsi:type="dcterms:W3CDTF">2024-02-24T16:46:14Z</dcterms:modified>
</cp:coreProperties>
</file>