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279" r:id="rId3"/>
    <p:sldId id="278" r:id="rId4"/>
    <p:sldId id="280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67" autoAdjust="0"/>
    <p:restoredTop sz="70440" autoAdjust="0"/>
  </p:normalViewPr>
  <p:slideViewPr>
    <p:cSldViewPr snapToGrid="0">
      <p:cViewPr varScale="1">
        <p:scale>
          <a:sx n="59" d="100"/>
          <a:sy n="59" d="100"/>
        </p:scale>
        <p:origin x="79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538F-CEF2-4206-811E-46FB7A40C7D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D79FE-5C46-439B-A3FE-983E55AB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Youngest-age-group, using </a:t>
            </a:r>
            <a:r>
              <a:rPr lang="en-US" sz="1100" dirty="0" err="1"/>
              <a:t>iTFR</a:t>
            </a:r>
            <a:r>
              <a:rPr lang="en-US" sz="1100" dirty="0"/>
              <a:t> (Hauer and </a:t>
            </a:r>
            <a:r>
              <a:rPr lang="en-US" sz="1100" dirty="0" err="1"/>
              <a:t>Schmertmann</a:t>
            </a:r>
            <a:r>
              <a:rPr lang="en-US" sz="1100" dirty="0"/>
              <a:t> (2019); and Hauer, Baker, and Brown (2013)).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-”Population pyramids yield accurate estimates of total fertility rates” Hauer and </a:t>
            </a:r>
            <a:r>
              <a:rPr lang="en-US" sz="1100" dirty="0" err="1"/>
              <a:t>Schmertmann</a:t>
            </a:r>
            <a:r>
              <a:rPr lang="en-US" sz="1100" dirty="0"/>
              <a:t> (2019): https://osf.io/adu98/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-”Indirect Estimates of Total Fertility Rate Using Child Woman/Ratio: A Comparison with the Bogue-Palmore Method” Hauer, Baker, and Brown (2013): https://journals.plos.org/plosone/article?id=10.1371/journal.pone.0067226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Mortality adjustment.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9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Gross migration adjustment – to manage the intensity of migration.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Combined mortality and gross migration adjustment.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Net migration adjustment – for a vector to be added to projected population by time step, to manage the level of net migration.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-Slides with background thoughts on adjusting net migration: https://edyhsgr.github.io/documents/ProjPresentation.pdf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-Migration by age over time comparisons from Alaska data: https://shiny.demog.berkeley.edu/eddieh/AKPFDMigrationReview/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-Interface with net migration adjustment examples and comparisons: https://shiny.demog.berkeley.edu/eddieh/NMAdjustCompare/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4D76-2B73-407C-A68B-B0AFC5D4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A14ED-F11C-4C26-9B9B-D281A182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AD16-7CAB-4E72-88D1-3EA883D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E43D-FC58-4788-9913-3DE9BA64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0C9D-FF0E-424D-8A52-15D06FE3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231F-F4FE-4D68-8D94-0C29090D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FC0D-2869-4FB0-90E5-D90A0301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1CDC-9F64-4676-BEC7-3DD3B286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C800-A023-4596-BAC6-A19FB773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4114-BEA5-49F7-AA2E-DEA0E411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47073-2222-464A-84FB-8ECD5873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9576-5FFA-44C3-8E02-EE7BFE701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C8C3-8CA7-47F4-8B95-0120F40F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2964-5FD7-47EA-9CF7-E8DF41D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B5A2-8528-42A3-855B-6BDEB5EB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2B89-8D9B-4B3B-BB1F-E76773B0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A615-BF7F-461C-9F75-89C3723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932D-D844-4B20-9D65-73615880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2FF0-41E6-4990-8F98-339245C2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B9A3-DCBE-4767-A81C-2755BB2E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CE7D-E3E5-4F6C-9297-04E789A8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7346-2FFB-482C-BAA3-5F94A7CC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EC47-43AC-454E-838A-9BA02BD1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D157-51C9-4EC3-AE6B-4186C1FD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E116-A737-4E72-BA26-932B8463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B6C-03CB-47DD-A1EC-ADC7EC37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FB40-EB39-41C0-B350-C0FF73EE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F07F0-6615-442E-AD13-E56ECB14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079F-0EEB-4378-8C06-54AC77B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6134-70FF-4F5E-BFE3-BBFABFCF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4EDF-F9BA-4185-8344-1893498D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68BB-3C20-4DF2-9F61-42C24661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F921-76E0-4EE7-A79B-526A2C55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EC9FF-117B-4405-8D4D-C12C3EAF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60C5-2EFF-4C8B-AA15-6643C62A6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2F172-4F68-4F8C-8953-3FE986CDF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88BF1-CDE4-47DB-AFCD-7396522C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8910-6298-4245-92A4-B6FF5DC5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0A906-D82E-42F8-80AD-67FD9CFC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93CA-2E10-4BF1-984B-9779881D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36D0-F588-4216-A20C-42516AC9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2EBFF-6DE4-41D6-A361-046F4641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0F4AA-3BE0-44B6-9EA8-F16E9D63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4E9CF-2445-4638-AF98-5EFC3739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65F11-C234-4259-956A-9B09894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FD00-F8A1-4209-90CD-0A177015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0A59-5778-45C4-B935-B829BB05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4A1B-5849-44AD-A414-4102279D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F6A98-8528-4223-82A9-5649DA9E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0634-BF4C-4B60-AFDD-24932CA0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BAB0-5AF6-4CF2-9C1F-634876A7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607F3-2894-41AC-8A57-56DBFD77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DEDF-6F30-4A7E-AF26-2826D86D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063E3-4F77-46E6-BC7C-43187A8E7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92B1-9C26-4DBA-94D3-89F7DDC7D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6A4F2-6BE6-47F7-B769-C295CE19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D6D7-A909-4B75-841D-406F5307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77E7-E419-41AE-B6D7-CCD6344C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F1A12-9316-43CC-99AD-F5CB9D0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D25D-3470-481D-B3C8-5A8C3E5E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6FA5-54C0-4053-B5D2-2733E4E9D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033C-1908-4D55-B5F5-2B69626C824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BE2B-DF5A-4314-99AC-0A98E365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B2DA-5E40-4814-8ACB-935FC2594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371856" y="3973444"/>
                <a:ext cx="1144828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𝑖𝑇𝐹𝑅</m:t>
                    </m:r>
                  </m:oMath>
                </a14:m>
                <a:r>
                  <a:rPr lang="en-US" sz="23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300" dirty="0"/>
                  <a:t> is “implied TFR” – this is from </a:t>
                </a:r>
                <a:r>
                  <a:rPr lang="de-DE" sz="2300" b="0" i="0" dirty="0">
                    <a:solidFill>
                      <a:srgbClr val="333333"/>
                    </a:solidFill>
                    <a:effectLst/>
                  </a:rPr>
                  <a:t>Hauer, Schmertmann (2019), and Hauer, Baker, Brown (2013), where: </a:t>
                </a:r>
                <a:endParaRPr lang="en-US" sz="2300" i="1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3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3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300" dirty="0">
                    <a:solidFill>
                      <a:srgbClr val="C00000"/>
                    </a:solidFill>
                  </a:rPr>
                  <a:t> </a:t>
                </a:r>
                <a:r>
                  <a:rPr lang="en-US" sz="2300" dirty="0"/>
                  <a:t>is childbearing ages</a:t>
                </a:r>
              </a:p>
              <a:p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300" dirty="0"/>
                  <a:t> is age group sizes</a:t>
                </a:r>
              </a:p>
              <a:p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300" dirty="0"/>
                  <a:t> is the youngest age group</a:t>
                </a:r>
              </a:p>
              <a:p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300" dirty="0"/>
                  <a:t> is women in childbearing ages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" y="3973444"/>
                <a:ext cx="11448288" cy="2215991"/>
              </a:xfrm>
              <a:prstGeom prst="rect">
                <a:avLst/>
              </a:prstGeom>
              <a:blipFill>
                <a:blip r:embed="rId3"/>
                <a:stretch>
                  <a:fillRect l="-745" t="-2204" b="-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3FD868-C88B-4ABC-8A6E-9031E5EB4FFD}"/>
                  </a:ext>
                </a:extLst>
              </p:cNvPr>
              <p:cNvSpPr txBox="1"/>
              <p:nvPr/>
            </p:nvSpPr>
            <p:spPr>
              <a:xfrm>
                <a:off x="3910311" y="2331720"/>
                <a:ext cx="4371378" cy="1102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200" i="1" smtClean="0">
                        <a:latin typeface="Cambria Math" panose="02040503050406030204" pitchFamily="18" charset="0"/>
                      </a:rPr>
                      <m:t>𝑖𝑇𝐹𝑅</m:t>
                    </m:r>
                    <m:r>
                      <a:rPr lang="en-US" sz="4200" i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4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4200" dirty="0"/>
                  <a:t> </a:t>
                </a:r>
                <a14:m>
                  <m:oMath xmlns:m="http://schemas.openxmlformats.org/officeDocument/2006/math">
                    <m:r>
                      <a:rPr lang="en-US" sz="4200" i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4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4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3FD868-C88B-4ABC-8A6E-9031E5EB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11" y="2331720"/>
                <a:ext cx="4371378" cy="1102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0DF3D-B380-4AF8-A819-54A437C480B9}"/>
                  </a:ext>
                </a:extLst>
              </p:cNvPr>
              <p:cNvSpPr txBox="1"/>
              <p:nvPr/>
            </p:nvSpPr>
            <p:spPr>
              <a:xfrm>
                <a:off x="3910311" y="459292"/>
                <a:ext cx="4399082" cy="1319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</a:rPr>
                        <m:t>𝑖𝑇𝐹𝑅</m:t>
                      </m:r>
                      <m:r>
                        <a:rPr lang="en-US" sz="4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42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4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2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4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0DF3D-B380-4AF8-A819-54A437C4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11" y="459292"/>
                <a:ext cx="4399082" cy="1319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1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170722" y="3593892"/>
                <a:ext cx="11850552" cy="1570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𝑅𝐴𝑑𝑗𝑆</m:t>
                        </m:r>
                      </m:e>
                      <m:sub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is the mortality-adjusted cohort change ratio for age-by-sex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3593892"/>
                <a:ext cx="11850552" cy="1570430"/>
              </a:xfrm>
              <a:prstGeom prst="rect">
                <a:avLst/>
              </a:prstGeom>
              <a:blipFill>
                <a:blip r:embed="rId3"/>
                <a:stretch>
                  <a:fillRect l="-360" t="-2724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932307" y="1965960"/>
                <a:ext cx="8327383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𝑅𝐴𝑑𝑗𝑆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b="0" i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07" y="1965960"/>
                <a:ext cx="8327383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9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170722" y="3593890"/>
                <a:ext cx="11850552" cy="155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𝑅𝐴𝑑𝑗𝐺</m:t>
                        </m:r>
                      </m:e>
                      <m:sub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is the gross migration-adjusted cohort change ratio for age-by-sex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gross migration adjustment factor (centered on 1), at time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3593890"/>
                <a:ext cx="11850552" cy="1554849"/>
              </a:xfrm>
              <a:prstGeom prst="rect">
                <a:avLst/>
              </a:prstGeom>
              <a:blipFill>
                <a:blip r:embed="rId3"/>
                <a:stretch>
                  <a:fillRect l="-360" t="-2745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70722" y="1965960"/>
                <a:ext cx="11850552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𝑅𝐴𝑑𝑗𝐺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1965960"/>
                <a:ext cx="11850552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5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85359" y="3590144"/>
                <a:ext cx="12021278" cy="1924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𝑅𝐴𝑑𝑗𝑍</m:t>
                        </m:r>
                      </m:e>
                      <m:sub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is the mortality- and gross migration-adjusted cohort change ratio for age-by-sex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time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/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gross migration adjustment factor (centered on 1), at time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9" y="3590144"/>
                <a:ext cx="12021278" cy="1924373"/>
              </a:xfrm>
              <a:prstGeom prst="rect">
                <a:avLst/>
              </a:prstGeom>
              <a:blipFill>
                <a:blip r:embed="rId3"/>
                <a:stretch>
                  <a:fillRect l="-355" t="-2215" b="-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70722" y="1965960"/>
                <a:ext cx="11850552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𝑅𝐴𝑑𝑗</m:t>
                          </m:r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sz="4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1965960"/>
                <a:ext cx="11850552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18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F64F9-15B6-40B2-B4D8-77CC4ACBF37D}"/>
                  </a:ext>
                </a:extLst>
              </p:cNvPr>
              <p:cNvSpPr txBox="1"/>
              <p:nvPr/>
            </p:nvSpPr>
            <p:spPr>
              <a:xfrm>
                <a:off x="397929" y="3608882"/>
                <a:ext cx="11396133" cy="1539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is the net migration adjustment for age-by-sex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𝐴𝑑𝑗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adjustment factor, a proportion of total population,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the total population at time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300" dirty="0"/>
                  <a:t> is from a proportional (sum of 1) migration profile, which may be generic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F64F9-15B6-40B2-B4D8-77CC4ACBF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9" y="3608882"/>
                <a:ext cx="11396133" cy="1539268"/>
              </a:xfrm>
              <a:prstGeom prst="rect">
                <a:avLst/>
              </a:prstGeom>
              <a:blipFill>
                <a:blip r:embed="rId3"/>
                <a:stretch>
                  <a:fillRect l="-374" t="-2372" b="-7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40EF8-D53C-451A-A737-B69C04C75B48}"/>
                  </a:ext>
                </a:extLst>
              </p:cNvPr>
              <p:cNvSpPr txBox="1"/>
              <p:nvPr/>
            </p:nvSpPr>
            <p:spPr>
              <a:xfrm>
                <a:off x="3550373" y="1965960"/>
                <a:ext cx="5091247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𝐴𝑑𝑗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40EF8-D53C-451A-A737-B69C04C7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73" y="1965960"/>
                <a:ext cx="5091247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8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705</Words>
  <Application>Microsoft Office PowerPoint</Application>
  <PresentationFormat>Widescreen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Components of Change in Cohort Change Ratio-Based Population Projections</dc:title>
  <dc:creator>Hunsinger, Eddie</dc:creator>
  <cp:lastModifiedBy>eddieh</cp:lastModifiedBy>
  <cp:revision>155</cp:revision>
  <cp:lastPrinted>2021-10-22T00:11:58Z</cp:lastPrinted>
  <dcterms:created xsi:type="dcterms:W3CDTF">2020-10-13T21:16:19Z</dcterms:created>
  <dcterms:modified xsi:type="dcterms:W3CDTF">2022-01-18T04:20:32Z</dcterms:modified>
</cp:coreProperties>
</file>