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diagramColors+xml" PartName="/ppt/diagrams/colors1.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EA745-FDE9-46B4-8CF8-2BA29BB6558C}" type="doc">
      <dgm:prSet loTypeId="urn:microsoft.com/office/officeart/2005/8/layout/chart3" loCatId="cycle" qsTypeId="urn:microsoft.com/office/officeart/2005/8/quickstyle/simple5" qsCatId="simple" csTypeId="urn:microsoft.com/office/officeart/2005/8/colors/colorful5" csCatId="colorful" phldr="1"/>
      <dgm:spPr/>
    </dgm:pt>
    <dgm:pt modelId="{8CE3334B-9D41-4062-B31B-330A47A8E4BB}">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400" dirty="0">
              <a:solidFill>
                <a:schemeClr val="accent1">
                  <a:lumMod val="75000"/>
                </a:schemeClr>
              </a:solidFill>
            </a:rPr>
            <a:t>Voluntary provider participation (</a:t>
          </a:r>
          <a:r>
            <a:rPr lang="en-US" sz="1400" dirty="0" err="1">
              <a:solidFill>
                <a:schemeClr val="accent1">
                  <a:lumMod val="75000"/>
                </a:schemeClr>
              </a:solidFill>
            </a:rPr>
            <a:t>ie</a:t>
          </a:r>
          <a:r>
            <a:rPr lang="en-US" sz="1400" dirty="0">
              <a:solidFill>
                <a:schemeClr val="accent1">
                  <a:lumMod val="75000"/>
                </a:schemeClr>
              </a:solidFill>
            </a:rPr>
            <a:t>, provider chooses to be part of ACO)</a:t>
          </a:r>
        </a:p>
      </dgm:t>
    </dgm:pt>
    <dgm:pt modelId="{497BB2D9-DEBE-4A0B-89F6-D67EAC1A2CFE}" type="parTrans" cxnId="{F8B0246D-03F9-4A99-A761-5C6D1ADB005D}">
      <dgm:prSet/>
      <dgm:spPr/>
      <dgm:t>
        <a:bodyPr/>
        <a:lstStyle/>
        <a:p>
          <a:endParaRPr lang="en-US" sz="1800"/>
        </a:p>
      </dgm:t>
    </dgm:pt>
    <dgm:pt modelId="{6F4E4EB0-01F5-4F80-96C2-63B6380D06FC}" type="sibTrans" cxnId="{F8B0246D-03F9-4A99-A761-5C6D1ADB005D}">
      <dgm:prSet/>
      <dgm:spPr/>
      <dgm:t>
        <a:bodyPr/>
        <a:lstStyle/>
        <a:p>
          <a:endParaRPr lang="en-US" sz="1800"/>
        </a:p>
      </dgm:t>
    </dgm:pt>
    <dgm:pt modelId="{20524784-8104-4BB3-A568-D9BEA5639B59}">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400" dirty="0">
              <a:solidFill>
                <a:schemeClr val="accent1">
                  <a:lumMod val="75000"/>
                </a:schemeClr>
              </a:solidFill>
            </a:rPr>
            <a:t>Providers are incentivized through payment (</a:t>
          </a:r>
          <a:r>
            <a:rPr lang="en-US" sz="1400" dirty="0" err="1">
              <a:solidFill>
                <a:schemeClr val="accent1">
                  <a:lumMod val="75000"/>
                </a:schemeClr>
              </a:solidFill>
            </a:rPr>
            <a:t>ie</a:t>
          </a:r>
          <a:r>
            <a:rPr lang="en-US" sz="1400" dirty="0">
              <a:solidFill>
                <a:schemeClr val="accent1">
                  <a:lumMod val="75000"/>
                </a:schemeClr>
              </a:solidFill>
            </a:rPr>
            <a:t>, shared savings) to improve care and slow cost</a:t>
          </a:r>
        </a:p>
      </dgm:t>
    </dgm:pt>
    <dgm:pt modelId="{1DA17D88-0C0C-4C25-BAC5-4E73D2E8A17A}" type="parTrans" cxnId="{3351D9DE-EB94-46E0-AB77-5F56E41CAC8E}">
      <dgm:prSet/>
      <dgm:spPr/>
      <dgm:t>
        <a:bodyPr/>
        <a:lstStyle/>
        <a:p>
          <a:endParaRPr lang="en-US" sz="1800"/>
        </a:p>
      </dgm:t>
    </dgm:pt>
    <dgm:pt modelId="{9909FCCD-A580-4222-A9A9-694C385C63B6}" type="sibTrans" cxnId="{3351D9DE-EB94-46E0-AB77-5F56E41CAC8E}">
      <dgm:prSet/>
      <dgm:spPr/>
      <dgm:t>
        <a:bodyPr/>
        <a:lstStyle/>
        <a:p>
          <a:endParaRPr lang="en-US" sz="1800"/>
        </a:p>
      </dgm:t>
    </dgm:pt>
    <dgm:pt modelId="{8F95D588-5B5F-4B83-8628-ABA67FB87C4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400" dirty="0">
              <a:solidFill>
                <a:schemeClr val="accent1">
                  <a:lumMod val="75000"/>
                </a:schemeClr>
              </a:solidFill>
            </a:rPr>
            <a:t>A defined patient population assigned or enrolled in the ACO</a:t>
          </a:r>
        </a:p>
      </dgm:t>
    </dgm:pt>
    <dgm:pt modelId="{A6EE7DA1-11F9-4D57-A7AD-EFB464722805}" type="parTrans" cxnId="{EB924F99-9424-45DC-81C5-0FE9043D9E00}">
      <dgm:prSet/>
      <dgm:spPr/>
      <dgm:t>
        <a:bodyPr/>
        <a:lstStyle/>
        <a:p>
          <a:endParaRPr lang="en-US" sz="1800"/>
        </a:p>
      </dgm:t>
    </dgm:pt>
    <dgm:pt modelId="{C25F9202-9EDD-4469-AB2D-0DA2F0F0E5B1}" type="sibTrans" cxnId="{EB924F99-9424-45DC-81C5-0FE9043D9E00}">
      <dgm:prSet/>
      <dgm:spPr/>
      <dgm:t>
        <a:bodyPr/>
        <a:lstStyle/>
        <a:p>
          <a:endParaRPr lang="en-US" sz="1800"/>
        </a:p>
      </dgm:t>
    </dgm:pt>
    <dgm:pt modelId="{8CC5CCF7-FDAA-48E6-A4B5-53EE8EAE37A2}">
      <dgm:prSet phldrT="[Text]" custT="1"/>
      <dgm:spPr/>
      <dgm:t>
        <a:bodyPr/>
        <a:lstStyle/>
        <a:p>
          <a:r>
            <a:rPr lang="en-US" sz="1400" dirty="0">
              <a:solidFill>
                <a:schemeClr val="accent1">
                  <a:lumMod val="75000"/>
                </a:schemeClr>
              </a:solidFill>
            </a:rPr>
            <a:t>Performance measurement (</a:t>
          </a:r>
          <a:r>
            <a:rPr lang="en-US" sz="1400" dirty="0" err="1">
              <a:solidFill>
                <a:schemeClr val="accent1">
                  <a:lumMod val="75000"/>
                </a:schemeClr>
              </a:solidFill>
            </a:rPr>
            <a:t>eg</a:t>
          </a:r>
          <a:r>
            <a:rPr lang="en-US" sz="1400" dirty="0">
              <a:solidFill>
                <a:schemeClr val="accent1">
                  <a:lumMod val="75000"/>
                </a:schemeClr>
              </a:solidFill>
            </a:rPr>
            <a:t>, quality measures) are used to ensure optimum care delivery</a:t>
          </a:r>
        </a:p>
      </dgm:t>
    </dgm:pt>
    <dgm:pt modelId="{02CD916D-E0E4-4F32-8285-3156D3993CF7}" type="parTrans" cxnId="{ACE528DD-76E4-48E4-870B-3592523135DE}">
      <dgm:prSet/>
      <dgm:spPr/>
      <dgm:t>
        <a:bodyPr/>
        <a:lstStyle/>
        <a:p>
          <a:endParaRPr lang="en-US" sz="1800"/>
        </a:p>
      </dgm:t>
    </dgm:pt>
    <dgm:pt modelId="{E1856E59-CD2F-41FA-87DA-92FE82117E6A}" type="sibTrans" cxnId="{ACE528DD-76E4-48E4-870B-3592523135DE}">
      <dgm:prSet/>
      <dgm:spPr/>
      <dgm:t>
        <a:bodyPr/>
        <a:lstStyle/>
        <a:p>
          <a:endParaRPr lang="en-US" sz="1800"/>
        </a:p>
      </dgm:t>
    </dgm:pt>
    <dgm:pt modelId="{5EA72DAF-1987-4E00-9CCA-210F5EFB5278}">
      <dgm:prSet phldrT="[Text]" custT="1"/>
      <dgm:spPr/>
      <dgm:t>
        <a:bodyPr/>
        <a:lstStyle/>
        <a:p>
          <a:r>
            <a:rPr lang="en-US" sz="1400" dirty="0">
              <a:solidFill>
                <a:schemeClr val="accent1">
                  <a:lumMod val="75000"/>
                </a:schemeClr>
              </a:solidFill>
            </a:rPr>
            <a:t>Core: Coordinating care for beneficiaries, measuring and improving quality, and public reporting</a:t>
          </a:r>
        </a:p>
      </dgm:t>
    </dgm:pt>
    <dgm:pt modelId="{0B18944A-0519-48F3-94D5-C2FCC0B8952E}" type="parTrans" cxnId="{21A2E3A1-D71D-45AD-937B-4C653A31A4C5}">
      <dgm:prSet/>
      <dgm:spPr/>
      <dgm:t>
        <a:bodyPr/>
        <a:lstStyle/>
        <a:p>
          <a:endParaRPr lang="en-US" sz="1800"/>
        </a:p>
      </dgm:t>
    </dgm:pt>
    <dgm:pt modelId="{93AF0AD5-413F-41F0-B8E3-2996BF54C86A}" type="sibTrans" cxnId="{21A2E3A1-D71D-45AD-937B-4C653A31A4C5}">
      <dgm:prSet/>
      <dgm:spPr/>
      <dgm:t>
        <a:bodyPr/>
        <a:lstStyle/>
        <a:p>
          <a:endParaRPr lang="en-US" sz="1800"/>
        </a:p>
      </dgm:t>
    </dgm:pt>
    <dgm:pt modelId="{66EADB67-ED82-4ADD-A32E-0486ECFCAAFE}" type="pres">
      <dgm:prSet presAssocID="{140EA745-FDE9-46B4-8CF8-2BA29BB6558C}" presName="compositeShape" presStyleCnt="0">
        <dgm:presLayoutVars>
          <dgm:chMax val="7"/>
          <dgm:dir/>
          <dgm:resizeHandles val="exact"/>
        </dgm:presLayoutVars>
      </dgm:prSet>
      <dgm:spPr/>
    </dgm:pt>
    <dgm:pt modelId="{A94D2C41-EAB3-495D-8B69-368A736C06C7}" type="pres">
      <dgm:prSet presAssocID="{140EA745-FDE9-46B4-8CF8-2BA29BB6558C}" presName="wedge1" presStyleLbl="node1" presStyleIdx="0" presStyleCnt="5" custLinFactNeighborX="-3744" custLinFactNeighborY="4580"/>
      <dgm:spPr/>
    </dgm:pt>
    <dgm:pt modelId="{0ED71EEC-849A-4EDD-BDDF-D59E65DCFEEB}" type="pres">
      <dgm:prSet presAssocID="{140EA745-FDE9-46B4-8CF8-2BA29BB6558C}" presName="wedge1Tx" presStyleLbl="node1" presStyleIdx="0" presStyleCnt="5">
        <dgm:presLayoutVars>
          <dgm:chMax val="0"/>
          <dgm:chPref val="0"/>
          <dgm:bulletEnabled val="1"/>
        </dgm:presLayoutVars>
      </dgm:prSet>
      <dgm:spPr/>
    </dgm:pt>
    <dgm:pt modelId="{B3006209-444E-4AE4-AB96-DF07ADC705F8}" type="pres">
      <dgm:prSet presAssocID="{140EA745-FDE9-46B4-8CF8-2BA29BB6558C}" presName="wedge2" presStyleLbl="node1" presStyleIdx="1" presStyleCnt="5"/>
      <dgm:spPr/>
    </dgm:pt>
    <dgm:pt modelId="{AF85BC67-5213-46FD-ACDA-EB0D1D4FA36F}" type="pres">
      <dgm:prSet presAssocID="{140EA745-FDE9-46B4-8CF8-2BA29BB6558C}" presName="wedge2Tx" presStyleLbl="node1" presStyleIdx="1" presStyleCnt="5">
        <dgm:presLayoutVars>
          <dgm:chMax val="0"/>
          <dgm:chPref val="0"/>
          <dgm:bulletEnabled val="1"/>
        </dgm:presLayoutVars>
      </dgm:prSet>
      <dgm:spPr/>
    </dgm:pt>
    <dgm:pt modelId="{67C1B112-562D-42B2-ACFD-A8036829CDBA}" type="pres">
      <dgm:prSet presAssocID="{140EA745-FDE9-46B4-8CF8-2BA29BB6558C}" presName="wedge3" presStyleLbl="node1" presStyleIdx="2" presStyleCnt="5"/>
      <dgm:spPr/>
    </dgm:pt>
    <dgm:pt modelId="{F434BA5D-5DF3-433A-BFAF-9AB397BF3CAC}" type="pres">
      <dgm:prSet presAssocID="{140EA745-FDE9-46B4-8CF8-2BA29BB6558C}" presName="wedge3Tx" presStyleLbl="node1" presStyleIdx="2" presStyleCnt="5">
        <dgm:presLayoutVars>
          <dgm:chMax val="0"/>
          <dgm:chPref val="0"/>
          <dgm:bulletEnabled val="1"/>
        </dgm:presLayoutVars>
      </dgm:prSet>
      <dgm:spPr/>
    </dgm:pt>
    <dgm:pt modelId="{8EC80872-7116-48D1-8814-E60CCD4AB145}" type="pres">
      <dgm:prSet presAssocID="{140EA745-FDE9-46B4-8CF8-2BA29BB6558C}" presName="wedge4" presStyleLbl="node1" presStyleIdx="3" presStyleCnt="5"/>
      <dgm:spPr/>
    </dgm:pt>
    <dgm:pt modelId="{B68C86C7-B137-48E8-A841-2361F441D3B1}" type="pres">
      <dgm:prSet presAssocID="{140EA745-FDE9-46B4-8CF8-2BA29BB6558C}" presName="wedge4Tx" presStyleLbl="node1" presStyleIdx="3" presStyleCnt="5">
        <dgm:presLayoutVars>
          <dgm:chMax val="0"/>
          <dgm:chPref val="0"/>
          <dgm:bulletEnabled val="1"/>
        </dgm:presLayoutVars>
      </dgm:prSet>
      <dgm:spPr/>
    </dgm:pt>
    <dgm:pt modelId="{7C58C598-ABCD-49D4-B314-A67ABC823EE0}" type="pres">
      <dgm:prSet presAssocID="{140EA745-FDE9-46B4-8CF8-2BA29BB6558C}" presName="wedge5" presStyleLbl="node1" presStyleIdx="4" presStyleCnt="5" custLinFactNeighborX="-2297" custLinFactNeighborY="-3656"/>
      <dgm:spPr/>
    </dgm:pt>
    <dgm:pt modelId="{DFBB6AA8-52CE-4139-8041-3EF98D581404}" type="pres">
      <dgm:prSet presAssocID="{140EA745-FDE9-46B4-8CF8-2BA29BB6558C}" presName="wedge5Tx" presStyleLbl="node1" presStyleIdx="4" presStyleCnt="5">
        <dgm:presLayoutVars>
          <dgm:chMax val="0"/>
          <dgm:chPref val="0"/>
          <dgm:bulletEnabled val="1"/>
        </dgm:presLayoutVars>
      </dgm:prSet>
      <dgm:spPr/>
    </dgm:pt>
  </dgm:ptLst>
  <dgm:cxnLst>
    <dgm:cxn modelId="{F8B0246D-03F9-4A99-A761-5C6D1ADB005D}" srcId="{140EA745-FDE9-46B4-8CF8-2BA29BB6558C}" destId="{8CE3334B-9D41-4062-B31B-330A47A8E4BB}" srcOrd="0" destOrd="0" parTransId="{497BB2D9-DEBE-4A0B-89F6-D67EAC1A2CFE}" sibTransId="{6F4E4EB0-01F5-4F80-96C2-63B6380D06FC}"/>
    <dgm:cxn modelId="{3351D9DE-EB94-46E0-AB77-5F56E41CAC8E}" srcId="{140EA745-FDE9-46B4-8CF8-2BA29BB6558C}" destId="{20524784-8104-4BB3-A568-D9BEA5639B59}" srcOrd="1" destOrd="0" parTransId="{1DA17D88-0C0C-4C25-BAC5-4E73D2E8A17A}" sibTransId="{9909FCCD-A580-4222-A9A9-694C385C63B6}"/>
    <dgm:cxn modelId="{21A2E3A1-D71D-45AD-937B-4C653A31A4C5}" srcId="{140EA745-FDE9-46B4-8CF8-2BA29BB6558C}" destId="{5EA72DAF-1987-4E00-9CCA-210F5EFB5278}" srcOrd="4" destOrd="0" parTransId="{0B18944A-0519-48F3-94D5-C2FCC0B8952E}" sibTransId="{93AF0AD5-413F-41F0-B8E3-2996BF54C86A}"/>
    <dgm:cxn modelId="{028149D3-8488-4633-9D44-C82DF45CC378}" type="presOf" srcId="{20524784-8104-4BB3-A568-D9BEA5639B59}" destId="{AF85BC67-5213-46FD-ACDA-EB0D1D4FA36F}" srcOrd="1" destOrd="0" presId="urn:microsoft.com/office/officeart/2005/8/layout/chart3"/>
    <dgm:cxn modelId="{11BEB280-6D10-4783-82A7-043BDBE1BC92}" type="presOf" srcId="{8CC5CCF7-FDAA-48E6-A4B5-53EE8EAE37A2}" destId="{B68C86C7-B137-48E8-A841-2361F441D3B1}" srcOrd="1" destOrd="0" presId="urn:microsoft.com/office/officeart/2005/8/layout/chart3"/>
    <dgm:cxn modelId="{908A2D39-49C7-4698-90CC-8B342A813585}" type="presOf" srcId="{5EA72DAF-1987-4E00-9CCA-210F5EFB5278}" destId="{7C58C598-ABCD-49D4-B314-A67ABC823EE0}" srcOrd="0" destOrd="0" presId="urn:microsoft.com/office/officeart/2005/8/layout/chart3"/>
    <dgm:cxn modelId="{DA347B4A-C264-4400-A917-F474B3E0F2BD}" type="presOf" srcId="{8F95D588-5B5F-4B83-8628-ABA67FB87C45}" destId="{F434BA5D-5DF3-433A-BFAF-9AB397BF3CAC}" srcOrd="1" destOrd="0" presId="urn:microsoft.com/office/officeart/2005/8/layout/chart3"/>
    <dgm:cxn modelId="{3AD948B7-7E4C-495F-9ACC-0D129D486125}" type="presOf" srcId="{5EA72DAF-1987-4E00-9CCA-210F5EFB5278}" destId="{DFBB6AA8-52CE-4139-8041-3EF98D581404}" srcOrd="1" destOrd="0" presId="urn:microsoft.com/office/officeart/2005/8/layout/chart3"/>
    <dgm:cxn modelId="{87D4DA50-D77A-4F0A-930A-6335710F0CBF}" type="presOf" srcId="{8CC5CCF7-FDAA-48E6-A4B5-53EE8EAE37A2}" destId="{8EC80872-7116-48D1-8814-E60CCD4AB145}" srcOrd="0" destOrd="0" presId="urn:microsoft.com/office/officeart/2005/8/layout/chart3"/>
    <dgm:cxn modelId="{B3DA563A-0578-46E4-BD0B-2DA6CF0BE5A4}" type="presOf" srcId="{140EA745-FDE9-46B4-8CF8-2BA29BB6558C}" destId="{66EADB67-ED82-4ADD-A32E-0486ECFCAAFE}" srcOrd="0" destOrd="0" presId="urn:microsoft.com/office/officeart/2005/8/layout/chart3"/>
    <dgm:cxn modelId="{6DBC20CA-3C34-4950-9F77-8BB86B74B918}" type="presOf" srcId="{8F95D588-5B5F-4B83-8628-ABA67FB87C45}" destId="{67C1B112-562D-42B2-ACFD-A8036829CDBA}" srcOrd="0" destOrd="0" presId="urn:microsoft.com/office/officeart/2005/8/layout/chart3"/>
    <dgm:cxn modelId="{02238C08-5AE8-4E4E-B075-B868863ABFC3}" type="presOf" srcId="{20524784-8104-4BB3-A568-D9BEA5639B59}" destId="{B3006209-444E-4AE4-AB96-DF07ADC705F8}" srcOrd="0" destOrd="0" presId="urn:microsoft.com/office/officeart/2005/8/layout/chart3"/>
    <dgm:cxn modelId="{ACE528DD-76E4-48E4-870B-3592523135DE}" srcId="{140EA745-FDE9-46B4-8CF8-2BA29BB6558C}" destId="{8CC5CCF7-FDAA-48E6-A4B5-53EE8EAE37A2}" srcOrd="3" destOrd="0" parTransId="{02CD916D-E0E4-4F32-8285-3156D3993CF7}" sibTransId="{E1856E59-CD2F-41FA-87DA-92FE82117E6A}"/>
    <dgm:cxn modelId="{C9A42EAC-63AE-4B51-8131-71215183547D}" type="presOf" srcId="{8CE3334B-9D41-4062-B31B-330A47A8E4BB}" destId="{0ED71EEC-849A-4EDD-BDDF-D59E65DCFEEB}" srcOrd="1" destOrd="0" presId="urn:microsoft.com/office/officeart/2005/8/layout/chart3"/>
    <dgm:cxn modelId="{EB924F99-9424-45DC-81C5-0FE9043D9E00}" srcId="{140EA745-FDE9-46B4-8CF8-2BA29BB6558C}" destId="{8F95D588-5B5F-4B83-8628-ABA67FB87C45}" srcOrd="2" destOrd="0" parTransId="{A6EE7DA1-11F9-4D57-A7AD-EFB464722805}" sibTransId="{C25F9202-9EDD-4469-AB2D-0DA2F0F0E5B1}"/>
    <dgm:cxn modelId="{E8CD6011-ED1B-4067-AE9A-A7B5359CDA26}" type="presOf" srcId="{8CE3334B-9D41-4062-B31B-330A47A8E4BB}" destId="{A94D2C41-EAB3-495D-8B69-368A736C06C7}" srcOrd="0" destOrd="0" presId="urn:microsoft.com/office/officeart/2005/8/layout/chart3"/>
    <dgm:cxn modelId="{C250B0C2-BBA0-4651-AF66-24FFA8EA45CC}" type="presParOf" srcId="{66EADB67-ED82-4ADD-A32E-0486ECFCAAFE}" destId="{A94D2C41-EAB3-495D-8B69-368A736C06C7}" srcOrd="0" destOrd="0" presId="urn:microsoft.com/office/officeart/2005/8/layout/chart3"/>
    <dgm:cxn modelId="{A8F67C80-FC26-45FB-93A6-D4771E33FD11}" type="presParOf" srcId="{66EADB67-ED82-4ADD-A32E-0486ECFCAAFE}" destId="{0ED71EEC-849A-4EDD-BDDF-D59E65DCFEEB}" srcOrd="1" destOrd="0" presId="urn:microsoft.com/office/officeart/2005/8/layout/chart3"/>
    <dgm:cxn modelId="{711D4A5C-0594-4C11-B859-354BF8E55206}" type="presParOf" srcId="{66EADB67-ED82-4ADD-A32E-0486ECFCAAFE}" destId="{B3006209-444E-4AE4-AB96-DF07ADC705F8}" srcOrd="2" destOrd="0" presId="urn:microsoft.com/office/officeart/2005/8/layout/chart3"/>
    <dgm:cxn modelId="{66B9D9E1-D8F8-47D4-ADBC-9DC90FF8454D}" type="presParOf" srcId="{66EADB67-ED82-4ADD-A32E-0486ECFCAAFE}" destId="{AF85BC67-5213-46FD-ACDA-EB0D1D4FA36F}" srcOrd="3" destOrd="0" presId="urn:microsoft.com/office/officeart/2005/8/layout/chart3"/>
    <dgm:cxn modelId="{9F1E2E44-179F-4F6E-B309-5A328DEE5F62}" type="presParOf" srcId="{66EADB67-ED82-4ADD-A32E-0486ECFCAAFE}" destId="{67C1B112-562D-42B2-ACFD-A8036829CDBA}" srcOrd="4" destOrd="0" presId="urn:microsoft.com/office/officeart/2005/8/layout/chart3"/>
    <dgm:cxn modelId="{B72EFA4F-2B93-4A0C-9DA1-21C9E17315E0}" type="presParOf" srcId="{66EADB67-ED82-4ADD-A32E-0486ECFCAAFE}" destId="{F434BA5D-5DF3-433A-BFAF-9AB397BF3CAC}" srcOrd="5" destOrd="0" presId="urn:microsoft.com/office/officeart/2005/8/layout/chart3"/>
    <dgm:cxn modelId="{E82100A5-5E27-4DE1-BC37-138BD8ED0D1C}" type="presParOf" srcId="{66EADB67-ED82-4ADD-A32E-0486ECFCAAFE}" destId="{8EC80872-7116-48D1-8814-E60CCD4AB145}" srcOrd="6" destOrd="0" presId="urn:microsoft.com/office/officeart/2005/8/layout/chart3"/>
    <dgm:cxn modelId="{19A0D904-4AF4-4CB5-911F-F4E5CF80BFDE}" type="presParOf" srcId="{66EADB67-ED82-4ADD-A32E-0486ECFCAAFE}" destId="{B68C86C7-B137-48E8-A841-2361F441D3B1}" srcOrd="7" destOrd="0" presId="urn:microsoft.com/office/officeart/2005/8/layout/chart3"/>
    <dgm:cxn modelId="{F64EBF15-3A75-40CA-B3DF-010BC8F3D97D}" type="presParOf" srcId="{66EADB67-ED82-4ADD-A32E-0486ECFCAAFE}" destId="{7C58C598-ABCD-49D4-B314-A67ABC823EE0}" srcOrd="8" destOrd="0" presId="urn:microsoft.com/office/officeart/2005/8/layout/chart3"/>
    <dgm:cxn modelId="{536CD1FD-A564-4C29-88D6-A8F3B2F59CA2}" type="presParOf" srcId="{66EADB67-ED82-4ADD-A32E-0486ECFCAAFE}" destId="{DFBB6AA8-52CE-4139-8041-3EF98D581404}"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248615"/>
            <a:ext cx="8229600" cy="8001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2513243"/>
            <a:ext cx="8229600" cy="584776"/>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615363" y="6638925"/>
            <a:ext cx="373062" cy="107950"/>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8.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png" Type="http://schemas.openxmlformats.org/officeDocument/2006/relationships/image"/><Relationship Id="rId4" Target="../media/image16.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7.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diagrams/data1.xml" Type="http://schemas.openxmlformats.org/officeDocument/2006/relationships/diagramData"/><Relationship Id="rId3" Target="../diagrams/layout1.xml" Type="http://schemas.openxmlformats.org/officeDocument/2006/relationships/diagramLayout"/><Relationship Id="rId4" Target="../diagrams/quickStyle1.xml" Type="http://schemas.openxmlformats.org/officeDocument/2006/relationships/diagramQuickStyle"/><Relationship Id="rId5" Target="../diagrams/colors1.xml" Type="http://schemas.openxmlformats.org/officeDocument/2006/relationships/diagramColors"/></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8.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4" Target="../media/image25.png" Type="http://schemas.openxmlformats.org/officeDocument/2006/relationships/image"/><Relationship Id="rId6" Target="../media/image26.png" Type="http://schemas.openxmlformats.org/officeDocument/2006/relationships/image"/><Relationship Id="rId8" Target="../media/image27.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28.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wdp" Type="http://schemas.openxmlformats.org/officeDocument/2006/relationships/image"/><Relationship Id="rId17" Target="../media/image34.png" Type="http://schemas.openxmlformats.org/officeDocument/2006/relationships/image"/><Relationship Id="rId18" Target="../media/image35.wdp" Type="http://schemas.openxmlformats.org/officeDocument/2006/relationships/image"/><Relationship Id="rId5" Target="../media/image29.jpeg" Type="http://schemas.openxmlformats.org/officeDocument/2006/relationships/image"/><Relationship Id="rId8" Target="../media/image30.png" Type="http://schemas.openxmlformats.org/officeDocument/2006/relationships/image"/><Relationship Id="rId9" Target="../media/image31.wdp"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36.png" Type="http://schemas.openxmlformats.org/officeDocument/2006/relationships/image"/><Relationship Id="rId4" Target="../media/image37.wdp" Type="http://schemas.openxmlformats.org/officeDocument/2006/relationships/image"/><Relationship Id="rId5" Target="../media/image38.png" Type="http://schemas.openxmlformats.org/officeDocument/2006/relationships/image"/><Relationship Id="rId6" Target="../media/image39.wdp" Type="http://schemas.openxmlformats.org/officeDocument/2006/relationships/image"/><Relationship Id="rId7" Target="../media/image4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12" Target="../media/image5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12" Target="../media/image60.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58.png" Type="http://schemas.openxmlformats.org/officeDocument/2006/relationships/image"/><Relationship Id="rId12" Target="../media/image59.png" Type="http://schemas.openxmlformats.org/officeDocument/2006/relationships/image"/><Relationship Id="rId13" Target="../media/image62.png" Type="http://schemas.openxmlformats.org/officeDocument/2006/relationships/image"/><Relationship Id="rId14" Target="../media/image63.wdp"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12" Target="../media/image64.png" Type="http://schemas.openxmlformats.org/officeDocument/2006/relationships/image"/><Relationship Id="rId13" Target="../media/image65.png" Type="http://schemas.openxmlformats.org/officeDocument/2006/relationships/image"/><Relationship Id="rId14" Target="../media/image66.png" Type="http://schemas.openxmlformats.org/officeDocument/2006/relationships/image"/><Relationship Id="rId15" Target="../media/image67.png" Type="http://schemas.openxmlformats.org/officeDocument/2006/relationships/image"/><Relationship Id="rId16" Target="../media/image68.png" Type="http://schemas.openxmlformats.org/officeDocument/2006/relationships/image"/><Relationship Id="rId17" Target="../media/image69.wdp"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png" Type="http://schemas.openxmlformats.org/officeDocument/2006/relationships/image"/></Relationships>
</file>

<file path=ppt/slides/_rels/slide5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7.png" Type="http://schemas.openxmlformats.org/officeDocument/2006/relationships/image"/></Relationships>
</file>

<file path=ppt/slides/_rels/slide62.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8.png" Type="http://schemas.openxmlformats.org/officeDocument/2006/relationships/image"/></Relationships>
</file>

<file path=ppt/slides/_rels/slide63.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64.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65.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6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7.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9.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68.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69.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png" Type="http://schemas.openxmlformats.org/officeDocument/2006/relationships/image"/><Relationship Id="rId4"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7.png" Type="http://schemas.openxmlformats.org/officeDocument/2006/relationships/image"/></Relationships>
</file>

<file path=ppt/slides/_rels/slide7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18.png" Type="http://schemas.openxmlformats.org/officeDocument/2006/relationships/image"/></Relationships>
</file>

<file path=ppt/slides/_rels/slide7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7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7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4" Target="../media/image25.png" Type="http://schemas.openxmlformats.org/officeDocument/2006/relationships/image"/><Relationship Id="rId6" Target="../media/image26.png" Type="http://schemas.openxmlformats.org/officeDocument/2006/relationships/image"/><Relationship Id="rId8" Target="../media/image27.png" Type="http://schemas.openxmlformats.org/officeDocument/2006/relationships/image"/></Relationships>
</file>

<file path=ppt/slides/_rels/slide7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28.png" Type="http://schemas.openxmlformats.org/officeDocument/2006/relationships/image"/></Relationships>
</file>

<file path=ppt/slides/_rels/slide8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wdp" Type="http://schemas.openxmlformats.org/officeDocument/2006/relationships/image"/><Relationship Id="rId17" Target="../media/image34.png" Type="http://schemas.openxmlformats.org/officeDocument/2006/relationships/image"/><Relationship Id="rId18" Target="../media/image35.wdp" Type="http://schemas.openxmlformats.org/officeDocument/2006/relationships/image"/><Relationship Id="rId5" Target="../media/image29.jpeg" Type="http://schemas.openxmlformats.org/officeDocument/2006/relationships/image"/><Relationship Id="rId8" Target="../media/image30.png" Type="http://schemas.openxmlformats.org/officeDocument/2006/relationships/image"/><Relationship Id="rId9" Target="../media/image31.wdp" Type="http://schemas.openxmlformats.org/officeDocument/2006/relationships/image"/></Relationships>
</file>

<file path=ppt/slides/_rels/slide86.xml.rels><?xml version="1.0" encoding="UTF-8" standalone="no"?><Relationships xmlns="http://schemas.openxmlformats.org/package/2006/relationships"><Relationship Id="rId1" Target="../slideLayouts/slideLayout7.xml" Type="http://schemas.openxmlformats.org/officeDocument/2006/relationships/slideLayout"/><Relationship Id="rId3" Target="../media/image36.png" Type="http://schemas.openxmlformats.org/officeDocument/2006/relationships/image"/><Relationship Id="rId4" Target="../media/image37.wdp" Type="http://schemas.openxmlformats.org/officeDocument/2006/relationships/image"/><Relationship Id="rId5" Target="../media/image38.png" Type="http://schemas.openxmlformats.org/officeDocument/2006/relationships/image"/><Relationship Id="rId6" Target="../media/image39.wdp" Type="http://schemas.openxmlformats.org/officeDocument/2006/relationships/image"/><Relationship Id="rId7" Target="../media/image40.png" Type="http://schemas.openxmlformats.org/officeDocument/2006/relationships/image"/></Relationships>
</file>

<file path=ppt/slides/_rels/slide8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12" Target="../media/image5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8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8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12" Target="../media/image60.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58.png" Type="http://schemas.openxmlformats.org/officeDocument/2006/relationships/image"/><Relationship Id="rId12" Target="../media/image59.png" Type="http://schemas.openxmlformats.org/officeDocument/2006/relationships/image"/><Relationship Id="rId13" Target="../media/image62.png" Type="http://schemas.openxmlformats.org/officeDocument/2006/relationships/image"/><Relationship Id="rId14" Target="../media/image63.wdp"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9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12" Target="../media/image64.png" Type="http://schemas.openxmlformats.org/officeDocument/2006/relationships/image"/><Relationship Id="rId13" Target="../media/image65.png" Type="http://schemas.openxmlformats.org/officeDocument/2006/relationships/image"/><Relationship Id="rId14" Target="../media/image66.png" Type="http://schemas.openxmlformats.org/officeDocument/2006/relationships/image"/><Relationship Id="rId15" Target="../media/image67.png" Type="http://schemas.openxmlformats.org/officeDocument/2006/relationships/image"/><Relationship Id="rId16" Target="../media/image68.png" Type="http://schemas.openxmlformats.org/officeDocument/2006/relationships/image"/><Relationship Id="rId17" Target="../media/image69.wdp"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9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7170" name="Text Placeholder 1"/>
          <p:cNvSpPr>
            <a:spLocks noGrp="1"/>
          </p:cNvSpPr>
          <p:nvPr>
            <p:ph idx="10" sz="quarter" type="body"/>
          </p:nvPr>
        </p:nvSpPr>
        <p:spPr>
          <a:xfrm>
            <a:off x="457200" y="3220797"/>
            <a:ext cx="8686800" cy="1477328"/>
          </a:xfrm>
        </p:spPr>
        <p:txBody>
          <a:bodyPr lIns="0" rIns="0" tIns="0" bIns="0" anchor="b"/>
          <a:lstStyle/>
          <a:p>
            <a:pPr lvl="0" marL="0" indent="0">
              <a:spcBef>
                <a:spcPts val="600"/>
              </a:spcBef>
              <a:spcAft>
                <a:spcPct val="0"/>
              </a:spcAft>
              <a:buNone/>
            </a:pPr>
            <a:r>
              <a:rPr dirty="0" lang="en-US" sz="3200" b="true">
                <a:solidFill>
                  <a:srgbClr val="003479"/>
                </a:solidFill>
                <a:latin typeface="Verdana"/>
              </a:rPr>
              <a:t>Correlate Value-Based Performance of IDN And ACO Models To The Medicare Imperatives</a:t>
            </a:r>
            <a:endParaRPr b="0" dirty="0" i="1" lang="en-US" sz="3200">
              <a:solidFill>
                <a:schemeClr val="tx2"/>
              </a:solidFill>
            </a:endParaRPr>
          </a:p>
        </p:txBody>
      </p:sp>
      <p:sp>
        <p:nvSpPr>
          <p:cNvPr id="2" name="TextBox 1"/>
          <p:cNvSpPr txBox="1"/>
          <p:nvPr/>
        </p:nvSpPr>
        <p:spPr>
          <a:xfrm>
            <a:off x="457200" y="5022574"/>
            <a:ext cx="7808548" cy="1077218"/>
          </a:xfrm>
          <a:prstGeom prst="rect">
            <a:avLst/>
          </a:prstGeom>
          <a:noFill/>
        </p:spPr>
        <p:txBody>
          <a:bodyPr rtlCol="0" wrap="none">
            <a:spAutoFit/>
          </a:bodyPr>
          <a:lstStyle/>
          <a:p>
            <a:pPr>
              <a:spcBef>
                <a:spcPct val="0"/>
              </a:spcBef>
              <a:spcAft>
                <a:spcPct val="0"/>
              </a:spcAft>
            </a:pPr>
            <a:r>
              <a:rPr dirty="0" lang="en-US" sz="1600">
                <a:solidFill>
                  <a:srgbClr val="4E5054"/>
                </a:solidFill>
                <a:latin typeface="Verdana"/>
                <a:cs typeface="Verdana"/>
              </a:rPr>
              <a:t>John Sears, PhD, MBA</a:t>
            </a:r>
          </a:p>
          <a:p>
            <a:pPr>
              <a:spcBef>
                <a:spcPct val="0"/>
              </a:spcBef>
              <a:spcAft>
                <a:spcPct val="0"/>
              </a:spcAft>
            </a:pPr>
            <a:r>
              <a:rPr dirty="0" lang="en-US" sz="1600">
                <a:solidFill>
                  <a:srgbClr val="4E5054"/>
                </a:solidFill>
                <a:latin typeface="Verdana"/>
                <a:cs typeface="Verdana"/>
              </a:rPr>
              <a:t>Director, Healthcare Quality Strategy</a:t>
            </a:r>
          </a:p>
          <a:p>
            <a:pPr>
              <a:spcBef>
                <a:spcPct val="0"/>
              </a:spcBef>
              <a:spcAft>
                <a:spcPct val="0"/>
              </a:spcAft>
            </a:pPr>
            <a:r>
              <a:rPr dirty="0" lang="en-US" sz="1600">
                <a:solidFill>
                  <a:srgbClr val="4E5054"/>
                </a:solidFill>
                <a:latin typeface="Verdana"/>
                <a:cs typeface="Verdana"/>
              </a:rPr>
              <a:t>Strategic Customer Group, Johnson &amp; Johnson Health Care Systems Inc.</a:t>
            </a:r>
          </a:p>
          <a:p>
            <a:pPr>
              <a:spcBef>
                <a:spcPct val="0"/>
              </a:spcBef>
              <a:spcAft>
                <a:spcPct val="0"/>
              </a:spcAft>
            </a:pPr>
            <a:r>
              <a:rPr dirty="0" lang="en-US" sz="1600">
                <a:solidFill>
                  <a:srgbClr val="4E5054"/>
                </a:solidFill>
                <a:latin typeface="Verdana"/>
                <a:cs typeface="Verdana"/>
              </a:rPr>
              <a:t>November 2, 2017</a:t>
            </a:r>
          </a:p>
        </p:txBody>
      </p:sp>
      <p:sp>
        <p:nvSpPr>
          <p:cNvPr id="4" name="TextBox 3"/>
          <p:cNvSpPr txBox="1"/>
          <p:nvPr/>
        </p:nvSpPr>
        <p:spPr>
          <a:xfrm>
            <a:off x="3597141" y="6477000"/>
            <a:ext cx="5089659" cy="215444"/>
          </a:xfrm>
          <a:prstGeom prst="rect">
            <a:avLst/>
          </a:prstGeom>
          <a:noFill/>
        </p:spPr>
        <p:txBody>
          <a:bodyPr rtlCol="0" wrap="square">
            <a:spAutoFit/>
          </a:bodyPr>
          <a:lstStyle/>
          <a:p>
            <a:pPr algn="r">
              <a:spcBef>
                <a:spcPct val="0"/>
              </a:spcBef>
              <a:spcAft>
                <a:spcPct val="0"/>
              </a:spcAft>
            </a:pPr>
            <a:r>
              <a:rPr dirty="0" lang="fi-FI" sz="800">
                <a:solidFill>
                  <a:srgbClr val="333333"/>
                </a:solidFill>
                <a:latin typeface="Verdana"/>
                <a:cs typeface="Verdana"/>
              </a:rPr>
              <a:t>© Johnson &amp; Johnson Health Care Systems Inc. 2017     </a:t>
            </a:r>
            <a:r>
              <a:rPr dirty="0" lang="en-US" sz="800">
                <a:solidFill>
                  <a:srgbClr val="4E5054"/>
                </a:solidFill>
                <a:latin typeface="Verdana"/>
              </a:rPr>
              <a:t>10/17  082144-171012</a:t>
            </a:r>
            <a:endParaRPr dirty="0" lang="en-US" sz="800">
              <a:solidFill>
                <a:srgbClr val="333333"/>
              </a:solidFill>
              <a:latin typeface="Verdana"/>
              <a:cs typeface="Verdana"/>
            </a:endParaRPr>
          </a:p>
        </p:txBody>
      </p:sp>
    </p:spTree>
  </p:cSld>
  <p:clrMapOvr>
    <a:masterClrMapping/>
  </p:clrMapOvr>
</p:sld>
</file>

<file path=ppt/slides/slide1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27619" y="149954"/>
            <a:ext cx="8716379" cy="798929"/>
          </a:xfrm>
        </p:spPr>
        <p:txBody>
          <a:bodyPr anchor="t" anchorCtr="0" lIns="0" rIns="0" tIns="0" bIns="0"/>
          <a:lstStyle/>
          <a:p>
            <a:pPr algn="l">
              <a:lnSpc>
                <a:spcPts val="3200"/>
              </a:lnSpc>
              <a:spcAft>
                <a:spcPct val="0"/>
              </a:spcAft>
            </a:pPr>
            <a:r>
              <a:rPr dirty="0" lang="en-US" sz="2600" b="true">
                <a:solidFill>
                  <a:srgbClr val="003479"/>
                </a:solidFill>
              </a:rPr>
              <a:t>MACRA and the Quality Payment Program (QPP)</a:t>
            </a:r>
            <a:r>
              <a:rPr baseline="30000" dirty="0" lang="en-US" sz="2600" b="true">
                <a:solidFill>
                  <a:srgbClr val="003479"/>
                </a:solidFill>
              </a:rPr>
              <a:t>1,2</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10</a:t>
            </a:fld>
            <a:endParaRPr dirty="0" lang="en-US"/>
          </a:p>
        </p:txBody>
      </p:sp>
      <p:sp>
        <p:nvSpPr>
          <p:cNvPr id="6" name="Rectangle 5"/>
          <p:cNvSpPr/>
          <p:nvPr/>
        </p:nvSpPr>
        <p:spPr>
          <a:xfrm>
            <a:off x="420612" y="1270240"/>
            <a:ext cx="3025588" cy="4275984"/>
          </a:xfrm>
          <a:prstGeom prst="rect">
            <a:avLst/>
          </a:prstGeom>
          <a:solidFill>
            <a:srgbClr val="414141"/>
          </a:solidFill>
          <a:ln algn="ctr" cap="flat" cmpd="sng" w="9525">
            <a:noFill/>
            <a:prstDash val="solid"/>
          </a:ln>
          <a:effectLst/>
        </p:spPr>
        <p:txBody>
          <a:bodyPr anchor="ctr" bIns="0" lIns="161365" rIns="161365" rtlCol="0" tIns="0"/>
          <a:lstStyle/>
          <a:p>
            <a:pPr defTabSz="806867">
              <a:lnSpc>
                <a:spcPts val="2000"/>
              </a:lnSpc>
              <a:spcBef>
                <a:spcPct val="0"/>
              </a:spcBef>
              <a:spcAft>
                <a:spcPct val="0"/>
              </a:spcAft>
            </a:pPr>
            <a:r>
              <a:rPr dirty="0" kern="0" lang="en-US" sz="3530">
                <a:solidFill>
                  <a:srgbClr val="FFFFFF"/>
                </a:solidFill>
                <a:latin typeface="Verdana"/>
              </a:rPr>
              <a:t>MACRA</a:t>
            </a:r>
            <a:br>
              <a:rPr dirty="0" kern="0" lang="en-US" sz="3530">
                <a:solidFill>
                  <a:sysClr lastClr="FFFFFF" val="window"/>
                </a:solidFill>
              </a:rPr>
            </a:br>
            <a:r>
              <a:rPr dirty="0" kern="0" lang="en-US" sz="3530">
                <a:solidFill>
                  <a:srgbClr val="FFFFFF"/>
                </a:solidFill>
                <a:latin typeface="Verdana"/>
              </a:rPr>
              <a:t>Medicare Access and CHIP* Reauthorization Act of 2015</a:t>
            </a:r>
            <a:endParaRPr dirty="0" kern="0" lang="en-US" sz="1700">
              <a:solidFill>
                <a:sysClr lastClr="FFFFFF" val="window"/>
              </a:solidFill>
              <a:latin typeface="Verdana"/>
              <a:cs typeface="+mn-cs"/>
            </a:endParaRPr>
          </a:p>
        </p:txBody>
      </p:sp>
      <p:sp>
        <p:nvSpPr>
          <p:cNvPr id="7" name="Rectangle 6"/>
          <p:cNvSpPr/>
          <p:nvPr/>
        </p:nvSpPr>
        <p:spPr>
          <a:xfrm>
            <a:off x="3507160" y="1270240"/>
            <a:ext cx="5349240" cy="1406498"/>
          </a:xfrm>
          <a:prstGeom prst="rect">
            <a:avLst/>
          </a:prstGeom>
          <a:solidFill>
            <a:schemeClr val="bg1"/>
          </a:solidFill>
          <a:ln algn="ctr" cap="flat" cmpd="sng" w="9525">
            <a:solidFill>
              <a:srgbClr val="FF0000"/>
            </a:solidFill>
            <a:prstDash val="solid"/>
          </a:ln>
          <a:effectLst/>
        </p:spPr>
        <p:txBody>
          <a:bodyPr anchor="ctr" bIns="0" lIns="0" rIns="80682" rtlCol="0" tIns="0"/>
          <a:lstStyle/>
          <a:p>
            <a:pPr defTabSz="806867" marL="1814049">
              <a:spcBef>
                <a:spcPct val="0"/>
              </a:spcBef>
              <a:spcAft>
                <a:spcPct val="0"/>
              </a:spcAft>
            </a:pPr>
            <a:r>
              <a:rPr b="1" cap="all" dirty="0" lang="en-US" sz="1588">
                <a:solidFill>
                  <a:srgbClr val="FF0000"/>
                </a:solidFill>
                <a:latin typeface="Verdana"/>
              </a:rPr>
              <a:t>repealed</a:t>
            </a:r>
          </a:p>
          <a:p>
            <a:pPr defTabSz="806867" marL="1814049">
              <a:spcBef>
                <a:spcPct val="0"/>
              </a:spcBef>
              <a:spcAft>
                <a:spcPct val="0"/>
              </a:spcAft>
            </a:pPr>
            <a:r>
              <a:rPr dirty="0" lang="en-US" sz="1400">
                <a:solidFill>
                  <a:srgbClr val="4E5054"/>
                </a:solidFill>
                <a:latin typeface="Verdana"/>
              </a:rPr>
              <a:t>the Sustainable Growth Rate (SGR) methodology for updates to the Physician Fee Schedule</a:t>
            </a:r>
            <a:endParaRPr dirty="0" kern="0" lang="en-US" sz="1400">
              <a:solidFill>
                <a:sysClr lastClr="FFFFFF" val="window"/>
              </a:solidFill>
              <a:latin typeface="Verdana"/>
              <a:cs typeface="+mn-cs"/>
            </a:endParaRPr>
          </a:p>
        </p:txBody>
      </p:sp>
      <p:pic>
        <p:nvPicPr>
          <p:cNvPr id="8" name="Picture 7"/>
          <p:cNvPicPr>
            <a:picLocks noChangeAspect="1"/>
          </p:cNvPicPr>
          <p:nvPr/>
        </p:nvPicPr>
        <p:blipFill rotWithShape="1">
          <a:blip r:embed="rId3"/>
          <a:srcRect l="58819"/>
          <a:stretch/>
        </p:blipFill>
        <p:spPr>
          <a:xfrm>
            <a:off x="3597474" y="1343188"/>
            <a:ext cx="1069346" cy="1280160"/>
          </a:xfrm>
          <a:prstGeom prst="rect">
            <a:avLst/>
          </a:prstGeom>
          <a:effectLst>
            <a:outerShdw algn="tl" blurRad="127000" dir="2700000" dist="38100" rotWithShape="0">
              <a:prstClr val="black">
                <a:alpha val="40000"/>
              </a:prstClr>
            </a:outerShdw>
          </a:effectLst>
        </p:spPr>
      </p:pic>
      <p:sp>
        <p:nvSpPr>
          <p:cNvPr id="9" name="Rectangle 8"/>
          <p:cNvSpPr/>
          <p:nvPr/>
        </p:nvSpPr>
        <p:spPr>
          <a:xfrm>
            <a:off x="3507160" y="2759765"/>
            <a:ext cx="5349240" cy="2786459"/>
          </a:xfrm>
          <a:prstGeom prst="rect">
            <a:avLst/>
          </a:prstGeom>
          <a:solidFill>
            <a:schemeClr val="bg1"/>
          </a:solidFill>
          <a:ln algn="ctr" cap="flat" cmpd="sng" w="9525">
            <a:solidFill>
              <a:srgbClr val="92D050"/>
            </a:solidFill>
            <a:prstDash val="solid"/>
          </a:ln>
          <a:effectLst/>
        </p:spPr>
        <p:txBody>
          <a:bodyPr anchor="ctr" bIns="0" lIns="0" rIns="0" rtlCol="0" tIns="0"/>
          <a:lstStyle/>
          <a:p>
            <a:pPr defTabSz="806867" marL="1814049">
              <a:spcBef>
                <a:spcPct val="0"/>
              </a:spcBef>
              <a:spcAft>
                <a:spcPct val="0"/>
              </a:spcAft>
            </a:pPr>
            <a:r>
              <a:rPr b="1" cap="all" dirty="0" lang="en-US" sz="1588">
                <a:solidFill>
                  <a:srgbClr val="00B050"/>
                </a:solidFill>
                <a:latin typeface="Verdana"/>
              </a:rPr>
              <a:t>replaced</a:t>
            </a:r>
          </a:p>
          <a:p>
            <a:pPr defTabSz="806867" marL="1814049">
              <a:spcBef>
                <a:spcPct val="0"/>
              </a:spcBef>
              <a:spcAft>
                <a:spcPts val="900"/>
              </a:spcAft>
            </a:pPr>
            <a:r>
              <a:rPr dirty="0" lang="en-US" sz="1400">
                <a:solidFill>
                  <a:srgbClr val="4E5054"/>
                </a:solidFill>
                <a:latin typeface="Verdana"/>
              </a:rPr>
              <a:t>the SGR with the </a:t>
            </a:r>
            <a:r>
              <a:rPr b="1" dirty="0" i="1" lang="en-US" sz="1400">
                <a:solidFill>
                  <a:srgbClr val="4E5054"/>
                </a:solidFill>
                <a:latin typeface="Verdana"/>
              </a:rPr>
              <a:t>Quality Payment Program (QPP)</a:t>
            </a:r>
            <a:r>
              <a:rPr b="1" dirty="0" lang="en-US" sz="1400">
                <a:solidFill>
                  <a:srgbClr val="4E5054"/>
                </a:solidFill>
                <a:latin typeface="Verdana"/>
              </a:rPr>
              <a:t>,</a:t>
            </a:r>
            <a:r>
              <a:rPr b="1" dirty="0" i="1" lang="en-US" sz="1400">
                <a:solidFill>
                  <a:srgbClr val="4E5054"/>
                </a:solidFill>
                <a:latin typeface="Verdana"/>
              </a:rPr>
              <a:t> </a:t>
            </a:r>
            <a:r>
              <a:rPr dirty="0" lang="en-US" sz="1400">
                <a:solidFill>
                  <a:srgbClr val="4E5054"/>
                </a:solidFill>
                <a:latin typeface="Verdana"/>
              </a:rPr>
              <a:t>which is a performance-based system that rewards Medicare Part B healthcare professionals who deliver high-quality patient care and penalizes low performers</a:t>
            </a:r>
          </a:p>
          <a:p>
            <a:pPr defTabSz="806867" marL="1814049">
              <a:spcBef>
                <a:spcPct val="0"/>
              </a:spcBef>
              <a:spcAft>
                <a:spcPct val="0"/>
              </a:spcAft>
            </a:pPr>
            <a:r>
              <a:rPr dirty="0" lang="en-US" sz="1400">
                <a:solidFill>
                  <a:srgbClr val="4E5054"/>
                </a:solidFill>
                <a:latin typeface="Verdana"/>
              </a:rPr>
              <a:t>The Centers for Medicare &amp; Medicaid Services (CMS) issued its final rule at the end of 2016 and established 2017 as the transition year for QPP</a:t>
            </a:r>
            <a:endParaRPr dirty="0" kern="0" lang="en-US" sz="1400">
              <a:solidFill>
                <a:sysClr lastClr="FFFFFF" val="window"/>
              </a:solidFill>
            </a:endParaRPr>
          </a:p>
        </p:txBody>
      </p:sp>
      <p:pic>
        <p:nvPicPr>
          <p:cNvPr id="10" name="Picture 9"/>
          <p:cNvPicPr>
            <a:picLocks noChangeAspect="1"/>
          </p:cNvPicPr>
          <p:nvPr/>
        </p:nvPicPr>
        <p:blipFill rotWithShape="1">
          <a:blip r:embed="rId3"/>
          <a:srcRect l="-478" r="49849"/>
          <a:stretch/>
        </p:blipFill>
        <p:spPr>
          <a:xfrm>
            <a:off x="3597474" y="2817706"/>
            <a:ext cx="1314698" cy="1280160"/>
          </a:xfrm>
          <a:prstGeom prst="rect">
            <a:avLst/>
          </a:prstGeom>
          <a:effectLst>
            <a:outerShdw algn="tl" blurRad="127000" dir="2700000" dist="38100" rotWithShape="0">
              <a:prstClr val="black">
                <a:alpha val="40000"/>
              </a:prstClr>
            </a:outerShdw>
          </a:effectLst>
        </p:spPr>
      </p:pic>
      <p:sp>
        <p:nvSpPr>
          <p:cNvPr id="13" name="Rectangle 12"/>
          <p:cNvSpPr/>
          <p:nvPr/>
        </p:nvSpPr>
        <p:spPr>
          <a:xfrm>
            <a:off x="0" y="5599615"/>
            <a:ext cx="9143999" cy="469359"/>
          </a:xfrm>
          <a:prstGeom prst="rect">
            <a:avLst/>
          </a:prstGeom>
        </p:spPr>
        <p:txBody>
          <a:bodyPr anchor="b" anchorCtr="0" wrap="square">
            <a:spAutoFit/>
          </a:bodyPr>
          <a:lstStyle/>
          <a:p>
            <a:pPr>
              <a:spcBef>
                <a:spcPct val="0"/>
              </a:spcBef>
              <a:spcAft>
                <a:spcPts val="265"/>
              </a:spcAft>
            </a:pPr>
            <a:r>
              <a:rPr dirty="0" lang="en-US" sz="800">
                <a:solidFill>
                  <a:srgbClr val="000000"/>
                </a:solidFill>
                <a:latin typeface="Verdana"/>
              </a:rPr>
              <a:t>*CHIP = Children’s health insurance program.</a:t>
            </a:r>
          </a:p>
          <a:p>
            <a:pPr>
              <a:spcBef>
                <a:spcPct val="0"/>
              </a:spcBef>
              <a:spcAft>
                <a:spcPct val="0"/>
              </a:spcAft>
            </a:pPr>
            <a:r>
              <a:rPr dirty="0" lang="en-US" sz="700">
                <a:solidFill>
                  <a:srgbClr val="000000"/>
                </a:solidFill>
                <a:latin typeface="Verdana"/>
              </a:rPr>
              <a:t>1. QPP.CMS.gov. Quality Payment Program. https://qpp.cms.gov/. Accessed January 14, 2017.   2. APP.CMS.gov. Quality Payment Program Executive Summary. https://qpp.cms.gov/docs/QPP_Executive_Summary_of_Final_Rule.pdf. Accessed January 22, 2017. </a:t>
            </a:r>
            <a:endParaRPr dirty="0" lang="en-US" sz="700"/>
          </a:p>
        </p:txBody>
      </p:sp>
    </p:spTree>
  </p:cSld>
  <p:clrMapOvr>
    <a:masterClrMapping/>
  </p:clrMapOvr>
</p:sld>
</file>

<file path=ppt/slides/slide1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7" name="Rectangle 46"/>
          <p:cNvSpPr/>
          <p:nvPr/>
        </p:nvSpPr>
        <p:spPr>
          <a:xfrm>
            <a:off x="229146" y="1298712"/>
            <a:ext cx="4300369" cy="3884712"/>
          </a:xfrm>
          <a:prstGeom prst="rect">
            <a:avLst/>
          </a:prstGeom>
          <a:solidFill>
            <a:scrgbClr r="44076" g="64887" b="100000"/>
          </a:solidFill>
          <a:ln algn="ctr" cap="flat" cmpd="sng" w="9525">
            <a:noFill/>
            <a:prstDash val="solid"/>
          </a:ln>
          <a:effectLst>
            <a:outerShdw algn="tr" blurRad="50800" dir="8100000" dist="38100" rotWithShape="0">
              <a:prstClr val="black">
                <a:alpha val="40000"/>
              </a:prst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sp>
        <p:nvSpPr>
          <p:cNvPr id="50" name="Rectangle 49"/>
          <p:cNvSpPr/>
          <p:nvPr/>
        </p:nvSpPr>
        <p:spPr>
          <a:xfrm>
            <a:off x="4584689" y="1298712"/>
            <a:ext cx="4301576" cy="3884712"/>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endParaRPr dirty="0" kern="0" lang="en-US" sz="1500">
              <a:solidFill>
                <a:sysClr lastClr="FFFFFF" val="window"/>
              </a:solidFill>
              <a:latin typeface="Verdana"/>
              <a:cs typeface="+mn-cs"/>
            </a:endParaRPr>
          </a:p>
        </p:txBody>
      </p:sp>
      <p:sp>
        <p:nvSpPr>
          <p:cNvPr id="53" name="Freeform: Shape 52"/>
          <p:cNvSpPr/>
          <p:nvPr/>
        </p:nvSpPr>
        <p:spPr>
          <a:xfrm>
            <a:off x="2818847" y="1784303"/>
            <a:ext cx="3479426" cy="2913529"/>
          </a:xfrm>
          <a:custGeom>
            <a:avLst/>
            <a:gdLst>
              <a:gd fmla="*/ 1974850 w 3943350" name="connsiteX0"/>
              <a:gd fmla="*/ 0 h 3302000" name="connsiteY0"/>
              <a:gd fmla="*/ 3496106 w 3943350" name="connsiteX1"/>
              <a:gd fmla="*/ 1008356 h 3302000" name="connsiteY1"/>
              <a:gd fmla="*/ 3543063 w 3943350" name="connsiteX2"/>
              <a:gd fmla="*/ 1136650 h 3302000" name="connsiteY2"/>
              <a:gd fmla="*/ 3676650 w 3943350" name="connsiteX3"/>
              <a:gd fmla="*/ 1136650 h 3302000" name="connsiteY3"/>
              <a:gd fmla="*/ 3943350 w 3943350" name="connsiteX4"/>
              <a:gd fmla="*/ 1651000 h 3302000" name="connsiteY4"/>
              <a:gd fmla="*/ 3676650 w 3943350" name="connsiteX5"/>
              <a:gd fmla="*/ 2165350 h 3302000" name="connsiteY5"/>
              <a:gd fmla="*/ 3543063 w 3943350" name="connsiteX6"/>
              <a:gd fmla="*/ 2165350 h 3302000" name="connsiteY6"/>
              <a:gd fmla="*/ 3496106 w 3943350" name="connsiteX7"/>
              <a:gd fmla="*/ 2293644 h 3302000" name="connsiteY7"/>
              <a:gd fmla="*/ 1974850 w 3943350" name="connsiteX8"/>
              <a:gd fmla="*/ 3302000 h 3302000" name="connsiteY8"/>
              <a:gd fmla="*/ 453594 w 3943350" name="connsiteX9"/>
              <a:gd fmla="*/ 2293644 h 3302000" name="connsiteY9"/>
              <a:gd fmla="*/ 406638 w 3943350" name="connsiteX10"/>
              <a:gd fmla="*/ 2165350 h 3302000" name="connsiteY10"/>
              <a:gd fmla="*/ 266700 w 3943350" name="connsiteX11"/>
              <a:gd fmla="*/ 2165350 h 3302000" name="connsiteY11"/>
              <a:gd fmla="*/ 0 w 3943350" name="connsiteX12"/>
              <a:gd fmla="*/ 1651000 h 3302000" name="connsiteY12"/>
              <a:gd fmla="*/ 266700 w 3943350" name="connsiteX13"/>
              <a:gd fmla="*/ 1136650 h 3302000" name="connsiteY13"/>
              <a:gd fmla="*/ 406638 w 3943350" name="connsiteX14"/>
              <a:gd fmla="*/ 1136650 h 3302000" name="connsiteY14"/>
              <a:gd fmla="*/ 453594 w 3943350" name="connsiteX15"/>
              <a:gd fmla="*/ 1008356 h 3302000" name="connsiteY15"/>
              <a:gd fmla="*/ 1974850 w 3943350" name="connsiteX16"/>
              <a:gd fmla="*/ 0 h 3302000"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302000" w="3943350">
                <a:moveTo>
                  <a:pt x="1974850" y="0"/>
                </a:moveTo>
                <a:cubicBezTo>
                  <a:pt x="2658716" y="0"/>
                  <a:pt x="3245470" y="415788"/>
                  <a:pt x="3496106" y="1008356"/>
                </a:cubicBezTo>
                <a:lnTo>
                  <a:pt x="3543063" y="1136650"/>
                </a:lnTo>
                <a:lnTo>
                  <a:pt x="3676650" y="1136650"/>
                </a:lnTo>
                <a:lnTo>
                  <a:pt x="3943350" y="1651000"/>
                </a:lnTo>
                <a:lnTo>
                  <a:pt x="3676650" y="2165350"/>
                </a:lnTo>
                <a:lnTo>
                  <a:pt x="3543063" y="2165350"/>
                </a:lnTo>
                <a:lnTo>
                  <a:pt x="3496106" y="2293644"/>
                </a:lnTo>
                <a:cubicBezTo>
                  <a:pt x="3245470" y="2886213"/>
                  <a:pt x="2658716" y="3302000"/>
                  <a:pt x="1974850" y="3302000"/>
                </a:cubicBezTo>
                <a:cubicBezTo>
                  <a:pt x="1290984" y="3302000"/>
                  <a:pt x="704229" y="2886213"/>
                  <a:pt x="453594" y="2293644"/>
                </a:cubicBezTo>
                <a:lnTo>
                  <a:pt x="406638" y="2165350"/>
                </a:lnTo>
                <a:lnTo>
                  <a:pt x="266700" y="2165350"/>
                </a:lnTo>
                <a:lnTo>
                  <a:pt x="0" y="1651000"/>
                </a:lnTo>
                <a:lnTo>
                  <a:pt x="266700" y="1136650"/>
                </a:lnTo>
                <a:lnTo>
                  <a:pt x="406638" y="1136650"/>
                </a:lnTo>
                <a:lnTo>
                  <a:pt x="453594" y="1008356"/>
                </a:lnTo>
                <a:cubicBezTo>
                  <a:pt x="704229" y="415788"/>
                  <a:pt x="1290984" y="0"/>
                  <a:pt x="1974850" y="0"/>
                </a:cubicBezTo>
                <a:close/>
              </a:path>
            </a:pathLst>
          </a:custGeom>
          <a:solidFill>
            <a:schemeClr val="bg1"/>
          </a:solidFill>
          <a:ln algn="ctr" cap="flat" cmpd="sng" w="9525">
            <a:noFill/>
            <a:prstDash val="solid"/>
          </a:ln>
          <a:effectLst>
            <a:outerShdw algn="tl" blurRad="1524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dirty="0" kern="0" lang="en-US" sz="2118">
              <a:solidFill>
                <a:sysClr lastClr="FFFFFF" val="window"/>
              </a:solidFill>
            </a:endParaRPr>
          </a:p>
        </p:txBody>
      </p:sp>
      <p:sp>
        <p:nvSpPr>
          <p:cNvPr id="2" name="Title 1"/>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The QPP Has Two Tracks</a:t>
            </a:r>
            <a:r>
              <a:rPr baseline="30000" dirty="0" lang="en-US" sz="2600" b="true">
                <a:solidFill>
                  <a:srgbClr val="003479"/>
                </a:solidFill>
              </a:rPr>
              <a:t>1</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11</a:t>
            </a:fld>
            <a:endParaRPr dirty="0" lang="en-US"/>
          </a:p>
        </p:txBody>
      </p:sp>
      <p:sp>
        <p:nvSpPr>
          <p:cNvPr id="33" name="Rectangle 32"/>
          <p:cNvSpPr/>
          <p:nvPr/>
        </p:nvSpPr>
        <p:spPr>
          <a:xfrm>
            <a:off x="0" y="5763703"/>
            <a:ext cx="9144000" cy="307777"/>
          </a:xfrm>
          <a:prstGeom prst="rect">
            <a:avLst/>
          </a:prstGeom>
        </p:spPr>
        <p:txBody>
          <a:bodyPr anchor="b" anchorCtr="0" wrap="square">
            <a:spAutoFit/>
          </a:bodyPr>
          <a:lstStyle/>
          <a:p>
            <a:pPr>
              <a:spcBef>
                <a:spcPct val="0"/>
              </a:spcBef>
              <a:spcAft>
                <a:spcPct val="0"/>
              </a:spcAft>
            </a:pPr>
            <a:r>
              <a:rPr dirty="0" lang="en-US" sz="700">
                <a:solidFill>
                  <a:srgbClr val="000000"/>
                </a:solidFill>
                <a:latin typeface="Verdana"/>
              </a:rPr>
              <a:t>1. CMS. Quality Payment Program. https://www.cms.gov/Medicare/Quality-Initiatives-Patient-Assessment-Instruments/Value-Based-Programs/MACRA-MIPS-and-APMs/Quality-Payment-Program-Long-Version-Executive-Deck.pdf. Accessed January 19, 2017.</a:t>
            </a:r>
            <a:endParaRPr dirty="0" lang="en-US" sz="700"/>
          </a:p>
        </p:txBody>
      </p:sp>
      <p:sp>
        <p:nvSpPr>
          <p:cNvPr id="45" name="Freeform: Shape 44"/>
          <p:cNvSpPr/>
          <p:nvPr/>
        </p:nvSpPr>
        <p:spPr>
          <a:xfrm>
            <a:off x="2818847" y="1784303"/>
            <a:ext cx="3479426" cy="2913529"/>
          </a:xfrm>
          <a:custGeom>
            <a:avLst/>
            <a:gdLst>
              <a:gd fmla="*/ 1974850 w 3943350" name="connsiteX0"/>
              <a:gd fmla="*/ 0 h 3302000" name="connsiteY0"/>
              <a:gd fmla="*/ 3496106 w 3943350" name="connsiteX1"/>
              <a:gd fmla="*/ 1008356 h 3302000" name="connsiteY1"/>
              <a:gd fmla="*/ 3543063 w 3943350" name="connsiteX2"/>
              <a:gd fmla="*/ 1136650 h 3302000" name="connsiteY2"/>
              <a:gd fmla="*/ 3676650 w 3943350" name="connsiteX3"/>
              <a:gd fmla="*/ 1136650 h 3302000" name="connsiteY3"/>
              <a:gd fmla="*/ 3943350 w 3943350" name="connsiteX4"/>
              <a:gd fmla="*/ 1651000 h 3302000" name="connsiteY4"/>
              <a:gd fmla="*/ 3676650 w 3943350" name="connsiteX5"/>
              <a:gd fmla="*/ 2165350 h 3302000" name="connsiteY5"/>
              <a:gd fmla="*/ 3543063 w 3943350" name="connsiteX6"/>
              <a:gd fmla="*/ 2165350 h 3302000" name="connsiteY6"/>
              <a:gd fmla="*/ 3496106 w 3943350" name="connsiteX7"/>
              <a:gd fmla="*/ 2293644 h 3302000" name="connsiteY7"/>
              <a:gd fmla="*/ 1974850 w 3943350" name="connsiteX8"/>
              <a:gd fmla="*/ 3302000 h 3302000" name="connsiteY8"/>
              <a:gd fmla="*/ 453594 w 3943350" name="connsiteX9"/>
              <a:gd fmla="*/ 2293644 h 3302000" name="connsiteY9"/>
              <a:gd fmla="*/ 406638 w 3943350" name="connsiteX10"/>
              <a:gd fmla="*/ 2165350 h 3302000" name="connsiteY10"/>
              <a:gd fmla="*/ 266700 w 3943350" name="connsiteX11"/>
              <a:gd fmla="*/ 2165350 h 3302000" name="connsiteY11"/>
              <a:gd fmla="*/ 0 w 3943350" name="connsiteX12"/>
              <a:gd fmla="*/ 1651000 h 3302000" name="connsiteY12"/>
              <a:gd fmla="*/ 266700 w 3943350" name="connsiteX13"/>
              <a:gd fmla="*/ 1136650 h 3302000" name="connsiteY13"/>
              <a:gd fmla="*/ 406638 w 3943350" name="connsiteX14"/>
              <a:gd fmla="*/ 1136650 h 3302000" name="connsiteY14"/>
              <a:gd fmla="*/ 453594 w 3943350" name="connsiteX15"/>
              <a:gd fmla="*/ 1008356 h 3302000" name="connsiteY15"/>
              <a:gd fmla="*/ 1974850 w 3943350" name="connsiteX16"/>
              <a:gd fmla="*/ 0 h 3302000"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302000" w="3943350">
                <a:moveTo>
                  <a:pt x="1974850" y="0"/>
                </a:moveTo>
                <a:cubicBezTo>
                  <a:pt x="2658716" y="0"/>
                  <a:pt x="3245470" y="415788"/>
                  <a:pt x="3496106" y="1008356"/>
                </a:cubicBezTo>
                <a:lnTo>
                  <a:pt x="3543063" y="1136650"/>
                </a:lnTo>
                <a:lnTo>
                  <a:pt x="3676650" y="1136650"/>
                </a:lnTo>
                <a:lnTo>
                  <a:pt x="3943350" y="1651000"/>
                </a:lnTo>
                <a:lnTo>
                  <a:pt x="3676650" y="2165350"/>
                </a:lnTo>
                <a:lnTo>
                  <a:pt x="3543063" y="2165350"/>
                </a:lnTo>
                <a:lnTo>
                  <a:pt x="3496106" y="2293644"/>
                </a:lnTo>
                <a:cubicBezTo>
                  <a:pt x="3245470" y="2886213"/>
                  <a:pt x="2658716" y="3302000"/>
                  <a:pt x="1974850" y="3302000"/>
                </a:cubicBezTo>
                <a:cubicBezTo>
                  <a:pt x="1290984" y="3302000"/>
                  <a:pt x="704229" y="2886213"/>
                  <a:pt x="453594" y="2293644"/>
                </a:cubicBezTo>
                <a:lnTo>
                  <a:pt x="406638" y="2165350"/>
                </a:lnTo>
                <a:lnTo>
                  <a:pt x="266700" y="2165350"/>
                </a:lnTo>
                <a:lnTo>
                  <a:pt x="0" y="1651000"/>
                </a:lnTo>
                <a:lnTo>
                  <a:pt x="266700" y="1136650"/>
                </a:lnTo>
                <a:lnTo>
                  <a:pt x="406638" y="1136650"/>
                </a:lnTo>
                <a:lnTo>
                  <a:pt x="453594" y="1008356"/>
                </a:lnTo>
                <a:cubicBezTo>
                  <a:pt x="704229" y="415788"/>
                  <a:pt x="1290984" y="0"/>
                  <a:pt x="1974850" y="0"/>
                </a:cubicBezTo>
                <a:close/>
              </a:path>
            </a:pathLst>
          </a:custGeom>
          <a:gradFill flip="none" rotWithShape="1">
            <a:gsLst>
              <a:gs pos="0">
                <a:srgbClr val="00A0DF">
                  <a:alpha val="85000"/>
                </a:srgbClr>
              </a:gs>
              <a:gs pos="100000">
                <a:srgbClr val="003479">
                  <a:alpha val="85000"/>
                </a:srgbClr>
              </a:gs>
              <a:gs pos="90000">
                <a:srgbClr val="003479">
                  <a:alpha val="85000"/>
                </a:srgbClr>
              </a:gs>
              <a:gs pos="20000">
                <a:srgbClr val="00A0DF">
                  <a:alpha val="85000"/>
                </a:srgbClr>
              </a:gs>
            </a:gsLst>
            <a:path path="circle">
              <a:fillToRect b="50000" l="50000" r="50000" t="50000"/>
            </a:path>
            <a:tileRect/>
          </a:gra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b="1" dirty="0" kern="0" lang="en-US" sz="4765">
                <a:solidFill>
                  <a:srgbClr val="FFFFFF"/>
                </a:solidFill>
                <a:latin typeface="Verdana"/>
              </a:rPr>
              <a:t>QPP</a:t>
            </a:r>
          </a:p>
          <a:p>
            <a:pPr algn="ctr" defTabSz="806867">
              <a:spcBef>
                <a:spcPct val="0"/>
              </a:spcBef>
              <a:spcAft>
                <a:spcPct val="0"/>
              </a:spcAft>
            </a:pPr>
            <a:endParaRPr dirty="0" kern="0" lang="en-US" sz="1588">
              <a:solidFill>
                <a:sysClr lastClr="FFFFFF" val="window"/>
              </a:solidFill>
            </a:endParaRPr>
          </a:p>
          <a:p>
            <a:pPr algn="ctr" defTabSz="806867">
              <a:spcBef>
                <a:spcPct val="0"/>
              </a:spcBef>
              <a:spcAft>
                <a:spcPct val="0"/>
              </a:spcAft>
            </a:pPr>
            <a:r>
              <a:rPr dirty="0" kern="0" lang="en-US" sz="2118">
                <a:solidFill>
                  <a:srgbClr val="FFFFFF"/>
                </a:solidFill>
                <a:latin typeface="Verdana"/>
              </a:rPr>
              <a:t>Clinicians can </a:t>
            </a:r>
            <a:br>
              <a:rPr dirty="0" kern="0" lang="en-US" sz="2118">
                <a:solidFill>
                  <a:sysClr lastClr="FFFFFF" val="window"/>
                </a:solidFill>
              </a:rPr>
            </a:br>
            <a:r>
              <a:rPr dirty="0" kern="0" lang="en-US" sz="2118">
                <a:solidFill>
                  <a:srgbClr val="FFFFFF"/>
                </a:solidFill>
                <a:latin typeface="Verdana"/>
              </a:rPr>
              <a:t>choose from </a:t>
            </a:r>
            <a:br>
              <a:rPr dirty="0" kern="0" lang="en-US" sz="2118">
                <a:solidFill>
                  <a:sysClr lastClr="FFFFFF" val="window"/>
                </a:solidFill>
              </a:rPr>
            </a:br>
            <a:r>
              <a:rPr dirty="0" kern="0" lang="en-US" sz="2118">
                <a:solidFill>
                  <a:srgbClr val="FFFFFF"/>
                </a:solidFill>
                <a:latin typeface="Verdana"/>
              </a:rPr>
              <a:t>two tracks</a:t>
            </a:r>
          </a:p>
        </p:txBody>
      </p:sp>
      <p:sp>
        <p:nvSpPr>
          <p:cNvPr id="48" name="Rectangle 47"/>
          <p:cNvSpPr/>
          <p:nvPr/>
        </p:nvSpPr>
        <p:spPr>
          <a:xfrm>
            <a:off x="6313394" y="2582517"/>
            <a:ext cx="2460812" cy="1328056"/>
          </a:xfrm>
          <a:prstGeom prst="rect">
            <a:avLst/>
          </a:prstGeom>
        </p:spPr>
        <p:txBody>
          <a:bodyPr wrap="square">
            <a:spAutoFit/>
          </a:bodyPr>
          <a:lstStyle/>
          <a:p>
            <a:pPr algn="r">
              <a:spcBef>
                <a:spcPct val="0"/>
              </a:spcBef>
              <a:spcAft>
                <a:spcPct val="0"/>
              </a:spcAft>
            </a:pPr>
            <a:r>
              <a:rPr b="1" cap="all" dirty="0" lang="en-US" sz="3530">
                <a:solidFill>
                  <a:srgbClr val="4E5054"/>
                </a:solidFill>
                <a:latin typeface="Verdana"/>
              </a:rPr>
              <a:t>MIPS</a:t>
            </a:r>
          </a:p>
          <a:p>
            <a:pPr algn="r">
              <a:spcBef>
                <a:spcPct val="0"/>
              </a:spcBef>
              <a:spcAft>
                <a:spcPct val="0"/>
              </a:spcAft>
            </a:pPr>
            <a:r>
              <a:rPr cap="all" dirty="0" lang="en-US" sz="1500">
                <a:solidFill>
                  <a:srgbClr val="4E5054"/>
                </a:solidFill>
                <a:latin typeface="Verdana"/>
              </a:rPr>
              <a:t>The Merit-based Incentive </a:t>
            </a:r>
            <a:br>
              <a:rPr cap="all" dirty="0" lang="en-US" sz="1500"/>
            </a:br>
            <a:r>
              <a:rPr cap="all" dirty="0" lang="en-US" sz="1500">
                <a:solidFill>
                  <a:srgbClr val="4E5054"/>
                </a:solidFill>
                <a:latin typeface="Verdana"/>
              </a:rPr>
              <a:t>Payment System</a:t>
            </a:r>
            <a:endParaRPr b="1" cap="all" dirty="0" lang="en-US" sz="1500"/>
          </a:p>
        </p:txBody>
      </p:sp>
      <p:sp>
        <p:nvSpPr>
          <p:cNvPr id="49" name="Rectangle 48"/>
          <p:cNvSpPr/>
          <p:nvPr/>
        </p:nvSpPr>
        <p:spPr>
          <a:xfrm>
            <a:off x="341206" y="2562149"/>
            <a:ext cx="2531044" cy="1368644"/>
          </a:xfrm>
          <a:prstGeom prst="rect">
            <a:avLst/>
          </a:prstGeom>
        </p:spPr>
        <p:txBody>
          <a:bodyPr wrap="square">
            <a:spAutoFit/>
          </a:bodyPr>
          <a:lstStyle/>
          <a:p>
            <a:pPr>
              <a:spcBef>
                <a:spcPct val="0"/>
              </a:spcBef>
              <a:spcAft>
                <a:spcPct val="0"/>
              </a:spcAft>
            </a:pPr>
            <a:r>
              <a:rPr b="1" cap="all" dirty="0" lang="en-US" sz="3530">
                <a:solidFill>
                  <a:scrgbClr r="0" g="2029" b="10402"/>
                </a:solidFill>
                <a:latin typeface="Verdana"/>
              </a:rPr>
              <a:t>AAPM</a:t>
            </a:r>
            <a:r>
              <a:rPr b="1" cap="all" dirty="0" lang="en-US" sz="2400">
                <a:solidFill>
                  <a:scrgbClr r="0" g="2029" b="10402"/>
                </a:solidFill>
                <a:latin typeface="Verdana"/>
              </a:rPr>
              <a:t>S</a:t>
            </a:r>
          </a:p>
          <a:p>
            <a:pPr>
              <a:spcBef>
                <a:spcPct val="0"/>
              </a:spcBef>
              <a:spcAft>
                <a:spcPct val="0"/>
              </a:spcAft>
            </a:pPr>
            <a:r>
              <a:rPr cap="all" dirty="0" lang="en-US" sz="1588">
                <a:solidFill>
                  <a:scrgbClr r="0" g="2029" b="10402"/>
                </a:solidFill>
                <a:latin typeface="Verdana"/>
              </a:rPr>
              <a:t>Advanced Alternative Payment Models</a:t>
            </a:r>
          </a:p>
        </p:txBody>
      </p:sp>
    </p:spTree>
  </p:cSld>
  <p:clrMapOvr>
    <a:masterClrMapping/>
  </p:clrMapOvr>
</p:sld>
</file>

<file path=ppt/slides/slide1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CMS Payment Framework</a:t>
            </a:r>
            <a:r>
              <a:rPr baseline="30000" dirty="0" lang="en-US" sz="2600" b="true">
                <a:solidFill>
                  <a:srgbClr val="003479"/>
                </a:solidFill>
              </a:rPr>
              <a:t>1,2</a:t>
            </a:r>
          </a:p>
        </p:txBody>
      </p:sp>
      <p:sp>
        <p:nvSpPr>
          <p:cNvPr id="5" name="Content Placeholder 4"/>
          <p:cNvSpPr>
            <a:spLocks noGrp="1"/>
          </p:cNvSpPr>
          <p:nvPr>
            <p:ph idx="10" sz="quarter"/>
          </p:nvPr>
        </p:nvSpPr>
        <p:spPr/>
        <p:txBody>
          <a:bodyPr lIns="0" rIns="0" tIns="0" bIns="0"/>
          <a:lstStyle/>
          <a:p>
            <a:pPr marL="169863" indent="-169863">
              <a:spcBef>
                <a:spcPts val="600"/>
              </a:spcBef>
              <a:spcAft>
                <a:spcPct val="0"/>
              </a:spcAft>
            </a:pPr>
            <a:endParaRPr lang="en-US"/>
          </a:p>
        </p:txBody>
      </p:sp>
      <p:pic>
        <p:nvPicPr>
          <p:cNvPr id="4" name="Picture 3"/>
          <p:cNvPicPr>
            <a:picLocks noChangeAspect="1"/>
          </p:cNvPicPr>
          <p:nvPr/>
        </p:nvPicPr>
        <p:blipFill rotWithShape="1">
          <a:blip cstate="print" r:embed="rId3">
            <a:extLst>
              <a:ext uri="{28A0092B-C50C-407E-A947-70E740481C1C}">
                <a14:useLocalDpi xmlns:a14="http://schemas.microsoft.com/office/drawing/2010/main"/>
              </a:ext>
            </a:extLst>
          </a:blip>
          <a:srcRect/>
          <a:stretch/>
        </p:blipFill>
        <p:spPr>
          <a:xfrm>
            <a:off x="763904" y="2090416"/>
            <a:ext cx="822961" cy="981136"/>
          </a:xfrm>
          <a:prstGeom prst="rect">
            <a:avLst/>
          </a:prstGeom>
        </p:spPr>
      </p:pic>
      <p:graphicFrame>
        <p:nvGraphicFramePr>
          <p:cNvPr id="29" name="Content Placeholder 3"/>
          <p:cNvGraphicFramePr>
            <a:graphicFrameLocks/>
          </p:cNvGraphicFramePr>
          <p:nvPr>
            <p:extLst/>
          </p:nvPr>
        </p:nvGraphicFramePr>
        <p:xfrm>
          <a:off x="103512" y="3962400"/>
          <a:ext cx="8531996" cy="1844040"/>
        </p:xfrm>
        <a:graphic>
          <a:graphicData uri="http://schemas.openxmlformats.org/drawingml/2006/table">
            <a:tbl>
              <a:tblPr bandRow="1" firstRow="1">
                <a:tableStyleId>{5C22544A-7EE6-4342-B048-85BDC9FD1C3A}</a:tableStyleId>
              </a:tblPr>
              <a:tblGrid>
                <a:gridCol w="2132999">
                  <a:extLst>
                    <a:ext uri="{9D8B030D-6E8A-4147-A177-3AD203B41FA5}">
                      <a16:colId xmlns:a16="http://schemas.microsoft.com/office/drawing/2014/main" val="20000"/>
                    </a:ext>
                  </a:extLst>
                </a:gridCol>
                <a:gridCol w="2132999">
                  <a:extLst>
                    <a:ext uri="{9D8B030D-6E8A-4147-A177-3AD203B41FA5}">
                      <a16:colId xmlns:a16="http://schemas.microsoft.com/office/drawing/2014/main" val="20001"/>
                    </a:ext>
                  </a:extLst>
                </a:gridCol>
                <a:gridCol w="2132999">
                  <a:extLst>
                    <a:ext uri="{9D8B030D-6E8A-4147-A177-3AD203B41FA5}">
                      <a16:colId xmlns:a16="http://schemas.microsoft.com/office/drawing/2014/main" val="20002"/>
                    </a:ext>
                  </a:extLst>
                </a:gridCol>
                <a:gridCol w="2132999">
                  <a:extLst>
                    <a:ext uri="{9D8B030D-6E8A-4147-A177-3AD203B41FA5}">
                      <a16:colId xmlns:a16="http://schemas.microsoft.com/office/drawing/2014/main" val="20003"/>
                    </a:ext>
                  </a:extLst>
                </a:gridCol>
              </a:tblGrid>
              <a:tr h="392400">
                <a:tc>
                  <a:txBody>
                    <a:bodyPr/>
                    <a:lstStyle/>
                    <a:p>
                      <a:pPr algn="ctr"/>
                      <a:r>
                        <a:rPr b="1" dirty="0" lang="en-US" sz="1400">
                          <a:solidFill>
                            <a:schemeClr val="bg1"/>
                          </a:solidFill>
                          <a:latin charset="0" panose="020B0606020202030204" pitchFamily="34" typeface="Arial Narrow"/>
                        </a:rPr>
                        <a:t>CATEGORY 1</a:t>
                      </a:r>
                    </a:p>
                  </a:txBody>
                  <a:tcPr anchor="ctr" marB="102870" marL="137160" marR="137160" marT="102870">
                    <a:solidFill>
                      <a:srgbClr val="F07F09"/>
                    </a:solidFill>
                  </a:tcPr>
                </a:tc>
                <a:tc>
                  <a:txBody>
                    <a:bodyPr/>
                    <a:lstStyle/>
                    <a:p>
                      <a:pPr algn="ctr"/>
                      <a:r>
                        <a:rPr dirty="0" lang="en-US" sz="1400">
                          <a:latin charset="0" panose="020B0606020202030204" pitchFamily="34" typeface="Arial Narrow"/>
                        </a:rPr>
                        <a:t>CATEGORY 2</a:t>
                      </a:r>
                    </a:p>
                  </a:txBody>
                  <a:tcPr anchor="ctr" marB="102870" marL="137160" marR="137160" marT="102870">
                    <a:solidFill>
                      <a:srgbClr val="9F2936"/>
                    </a:solidFill>
                  </a:tcPr>
                </a:tc>
                <a:tc>
                  <a:txBody>
                    <a:bodyPr/>
                    <a:lstStyle/>
                    <a:p>
                      <a:pPr algn="ctr"/>
                      <a:r>
                        <a:rPr dirty="0" lang="en-US" sz="1400">
                          <a:latin charset="0" panose="020B0606020202030204" pitchFamily="34" typeface="Arial Narrow"/>
                        </a:rPr>
                        <a:t>CATEGORY 3</a:t>
                      </a:r>
                    </a:p>
                  </a:txBody>
                  <a:tcPr anchor="ctr" marB="102870" marL="137160" marR="137160" marT="102870">
                    <a:solidFill>
                      <a:srgbClr val="604878"/>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1" dirty="0" lang="en-US" sz="1400">
                          <a:solidFill>
                            <a:schemeClr val="bg1"/>
                          </a:solidFill>
                          <a:latin charset="0" panose="020B0606020202030204" pitchFamily="34" typeface="Arial Narrow"/>
                        </a:rPr>
                        <a:t>CATEGORY 4</a:t>
                      </a:r>
                    </a:p>
                  </a:txBody>
                  <a:tcPr anchor="ctr" marB="102870" marL="137160" marR="137160" marT="102870">
                    <a:solidFill>
                      <a:srgbClr val="4E8542"/>
                    </a:solidFill>
                  </a:tcPr>
                </a:tc>
                <a:extLst>
                  <a:ext uri="{0D108BD9-81ED-4DB2-BD59-A6C34878D82A}">
                    <a16:rowId xmlns:a16="http://schemas.microsoft.com/office/drawing/2014/main" val="4185754550"/>
                  </a:ext>
                </a:extLst>
              </a:tr>
              <a:tr h="1334162">
                <a:tc>
                  <a:txBody>
                    <a:bodyPr/>
                    <a:lstStyle/>
                    <a:p>
                      <a:pPr algn="ctr" indent="0" marL="0"/>
                      <a:r>
                        <a:rPr b="0" dirty="0" lang="en-US" sz="1600">
                          <a:solidFill>
                            <a:schemeClr val="tx1"/>
                          </a:solidFill>
                          <a:latin charset="0" panose="020B0606020202030204" pitchFamily="34" typeface="Arial Narrow"/>
                        </a:rPr>
                        <a:t>Payments based on volume of services; not linked to quality or efficiency</a:t>
                      </a:r>
                    </a:p>
                  </a:txBody>
                  <a:tcPr marB="102870" marL="45720" marR="45720" marT="102870">
                    <a:solidFill>
                      <a:srgbClr val="FDE5CD"/>
                    </a:solidFill>
                  </a:tcPr>
                </a:tc>
                <a:tc>
                  <a:txBody>
                    <a:bodyPr/>
                    <a:lstStyle/>
                    <a:p>
                      <a:pPr algn="ctr" defTabSz="4572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600" u="none">
                          <a:ln>
                            <a:noFill/>
                          </a:ln>
                          <a:solidFill>
                            <a:schemeClr val="tx1"/>
                          </a:solidFill>
                          <a:effectLst/>
                          <a:uLnTx/>
                          <a:uFillTx/>
                          <a:latin charset="0" panose="020B0606020202030204" pitchFamily="34" typeface="Arial Narrow"/>
                          <a:ea typeface="+mn-ea"/>
                          <a:cs typeface="+mn-cs"/>
                        </a:rPr>
                        <a:t>A portion of payments based on quality or efficiency</a:t>
                      </a:r>
                    </a:p>
                  </a:txBody>
                  <a:tcPr marB="102870" marL="45720" marR="45720" marT="102870">
                    <a:solidFill>
                      <a:srgbClr val="F2CED2"/>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0" dirty="0" lang="en-US" sz="1600">
                          <a:solidFill>
                            <a:schemeClr val="tx1"/>
                          </a:solidFill>
                          <a:latin charset="0" panose="020B0606020202030204" pitchFamily="34" typeface="Arial Narrow"/>
                        </a:rPr>
                        <a:t>Some payment linked to the effective management of a segment of the population or an episode </a:t>
                      </a:r>
                      <a:br>
                        <a:rPr b="0" dirty="0" lang="en-US" sz="1600">
                          <a:solidFill>
                            <a:schemeClr val="tx1"/>
                          </a:solidFill>
                          <a:latin charset="0" panose="020B0606020202030204" pitchFamily="34" typeface="Arial Narrow"/>
                        </a:rPr>
                      </a:br>
                      <a:r>
                        <a:rPr b="0" dirty="0" lang="en-US" sz="1600">
                          <a:solidFill>
                            <a:schemeClr val="tx1"/>
                          </a:solidFill>
                          <a:latin charset="0" panose="020B0606020202030204" pitchFamily="34" typeface="Arial Narrow"/>
                        </a:rPr>
                        <a:t>of care</a:t>
                      </a:r>
                    </a:p>
                  </a:txBody>
                  <a:tcPr marB="102870" marL="45720" marR="45720" marT="102870">
                    <a:solidFill>
                      <a:srgbClr val="DFD7E7"/>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0" dirty="0" lang="en-US" sz="1600">
                          <a:solidFill>
                            <a:schemeClr val="tx1"/>
                          </a:solidFill>
                          <a:latin charset="0" panose="020B0606020202030204" pitchFamily="34" typeface="Arial Narrow"/>
                        </a:rPr>
                        <a:t>Payment and responsibility for the care of a beneficiary for a long period (≥1 year)</a:t>
                      </a:r>
                    </a:p>
                  </a:txBody>
                  <a:tcPr marB="102870" marL="45720" marR="45720" marT="102870">
                    <a:solidFill>
                      <a:srgbClr val="D8E9D4"/>
                    </a:solidFill>
                  </a:tcPr>
                </a:tc>
                <a:extLst>
                  <a:ext uri="{0D108BD9-81ED-4DB2-BD59-A6C34878D82A}">
                    <a16:rowId xmlns:a16="http://schemas.microsoft.com/office/drawing/2014/main" val="10001"/>
                  </a:ext>
                </a:extLst>
              </a:tr>
            </a:tbl>
          </a:graphicData>
        </a:graphic>
      </p:graphicFrame>
      <p:pic>
        <p:nvPicPr>
          <p:cNvPr id="31" name="Picture 30"/>
          <p:cNvPicPr>
            <a:picLocks noChangeAspect="1"/>
          </p:cNvPicPr>
          <p:nvPr/>
        </p:nvPicPr>
        <p:blipFill rotWithShape="1">
          <a:blip cstate="print" r:embed="rId4">
            <a:extLst>
              <a:ext uri="{28A0092B-C50C-407E-A947-70E740481C1C}">
                <a14:useLocalDpi xmlns:a14="http://schemas.microsoft.com/office/drawing/2010/main"/>
              </a:ext>
            </a:extLst>
          </a:blip>
          <a:srcRect/>
          <a:stretch/>
        </p:blipFill>
        <p:spPr>
          <a:xfrm>
            <a:off x="2900060" y="1770391"/>
            <a:ext cx="822961" cy="981136"/>
          </a:xfrm>
          <a:prstGeom prst="rect">
            <a:avLst/>
          </a:prstGeom>
        </p:spPr>
      </p:pic>
      <p:pic>
        <p:nvPicPr>
          <p:cNvPr id="32" name="Picture 31"/>
          <p:cNvPicPr>
            <a:picLocks noChangeAspect="1"/>
          </p:cNvPicPr>
          <p:nvPr/>
        </p:nvPicPr>
        <p:blipFill rotWithShape="1">
          <a:blip cstate="print" r:embed="rId5">
            <a:extLst>
              <a:ext uri="{28A0092B-C50C-407E-A947-70E740481C1C}">
                <a14:useLocalDpi xmlns:a14="http://schemas.microsoft.com/office/drawing/2010/main"/>
              </a:ext>
            </a:extLst>
          </a:blip>
          <a:srcRect/>
          <a:stretch/>
        </p:blipFill>
        <p:spPr>
          <a:xfrm>
            <a:off x="5036216" y="1450366"/>
            <a:ext cx="822961" cy="981136"/>
          </a:xfrm>
          <a:prstGeom prst="rect">
            <a:avLst/>
          </a:prstGeom>
        </p:spPr>
      </p:pic>
      <p:pic>
        <p:nvPicPr>
          <p:cNvPr id="33" name="Picture 32"/>
          <p:cNvPicPr>
            <a:picLocks noChangeAspect="1"/>
          </p:cNvPicPr>
          <p:nvPr/>
        </p:nvPicPr>
        <p:blipFill rotWithShape="1">
          <a:blip cstate="print" r:embed="rId6">
            <a:extLst>
              <a:ext uri="{28A0092B-C50C-407E-A947-70E740481C1C}">
                <a14:useLocalDpi xmlns:a14="http://schemas.microsoft.com/office/drawing/2010/main"/>
              </a:ext>
            </a:extLst>
          </a:blip>
          <a:srcRect/>
          <a:stretch/>
        </p:blipFill>
        <p:spPr>
          <a:xfrm>
            <a:off x="7172373" y="1130341"/>
            <a:ext cx="822961" cy="981136"/>
          </a:xfrm>
          <a:prstGeom prst="rect">
            <a:avLst/>
          </a:prstGeom>
        </p:spPr>
      </p:pic>
      <p:grpSp>
        <p:nvGrpSpPr>
          <p:cNvPr id="37" name="Group 36"/>
          <p:cNvGrpSpPr/>
          <p:nvPr/>
        </p:nvGrpSpPr>
        <p:grpSpPr>
          <a:xfrm>
            <a:off x="178434" y="3032609"/>
            <a:ext cx="1981200" cy="634902"/>
            <a:chOff x="184784" y="3206431"/>
            <a:chExt cx="1981200" cy="634902"/>
          </a:xfrm>
        </p:grpSpPr>
        <p:sp>
          <p:nvSpPr>
            <p:cNvPr id="35" name="Rectangle 34"/>
            <p:cNvSpPr/>
            <p:nvPr/>
          </p:nvSpPr>
          <p:spPr>
            <a:xfrm>
              <a:off x="184784" y="3206431"/>
              <a:ext cx="1981200" cy="523220"/>
            </a:xfrm>
            <a:prstGeom prst="rect">
              <a:avLst/>
            </a:prstGeom>
          </p:spPr>
          <p:txBody>
            <a:bodyPr wrap="square">
              <a:spAutoFit/>
            </a:bodyPr>
            <a:lstStyle/>
            <a:p>
              <a:pPr algn="ctr" defTabSz="457200" lvl="0">
                <a:spcBef>
                  <a:spcPct val="0"/>
                </a:spcBef>
                <a:spcAft>
                  <a:spcPct val="0"/>
                </a:spcAft>
              </a:pPr>
              <a:r>
                <a:rPr b="1" dirty="0" lang="en-US" sz="1600">
                  <a:solidFill>
                    <a:srgbClr val="505050"/>
                  </a:solidFill>
                  <a:latin charset="0" panose="020B0606020202030204" pitchFamily="34" typeface="Arial Narrow"/>
                </a:rPr>
                <a:t>Fee for Service</a:t>
              </a:r>
            </a:p>
            <a:p>
              <a:pPr algn="ctr" defTabSz="457200" lvl="0">
                <a:spcBef>
                  <a:spcPct val="0"/>
                </a:spcBef>
                <a:spcAft>
                  <a:spcPct val="0"/>
                </a:spcAft>
              </a:pPr>
              <a:r>
                <a:rPr dirty="0" lang="en-US" sz="1200">
                  <a:solidFill>
                    <a:srgbClr val="505050"/>
                  </a:solidFill>
                  <a:latin charset="0" panose="020B0606020202030204" pitchFamily="34" typeface="Arial Narrow"/>
                </a:rPr>
                <a:t>No Link to Quality</a:t>
              </a:r>
            </a:p>
          </p:txBody>
        </p:sp>
        <p:sp>
          <p:nvSpPr>
            <p:cNvPr id="36" name="Rectangle 35"/>
            <p:cNvSpPr/>
            <p:nvPr/>
          </p:nvSpPr>
          <p:spPr>
            <a:xfrm>
              <a:off x="243839" y="3785492"/>
              <a:ext cx="1863091" cy="55841"/>
            </a:xfrm>
            <a:prstGeom prst="rect">
              <a:avLst/>
            </a:prstGeom>
            <a:solidFill>
              <a:srgbClr val="F07F09"/>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38" name="Group 37"/>
          <p:cNvGrpSpPr/>
          <p:nvPr/>
        </p:nvGrpSpPr>
        <p:grpSpPr>
          <a:xfrm>
            <a:off x="2320940" y="2727281"/>
            <a:ext cx="1981200" cy="634902"/>
            <a:chOff x="184784" y="3206431"/>
            <a:chExt cx="1981200" cy="634902"/>
          </a:xfrm>
        </p:grpSpPr>
        <p:sp>
          <p:nvSpPr>
            <p:cNvPr id="39" name="Rectangle 38"/>
            <p:cNvSpPr/>
            <p:nvPr/>
          </p:nvSpPr>
          <p:spPr>
            <a:xfrm>
              <a:off x="184784" y="3206431"/>
              <a:ext cx="1981200" cy="523220"/>
            </a:xfrm>
            <a:prstGeom prst="rect">
              <a:avLst/>
            </a:prstGeom>
          </p:spPr>
          <p:txBody>
            <a:bodyPr wrap="square">
              <a:spAutoFit/>
            </a:bodyPr>
            <a:lstStyle/>
            <a:p>
              <a:pPr algn="ctr" defTabSz="457200" lvl="0">
                <a:spcBef>
                  <a:spcPct val="0"/>
                </a:spcBef>
                <a:spcAft>
                  <a:spcPct val="0"/>
                </a:spcAft>
                <a:defRPr/>
              </a:pPr>
              <a:r>
                <a:rPr b="1" dirty="0" lang="en-US" sz="1600">
                  <a:solidFill>
                    <a:srgbClr val="505050"/>
                  </a:solidFill>
                  <a:latin charset="0" panose="020B0606020202030204" pitchFamily="34" typeface="Arial Narrow"/>
                </a:rPr>
                <a:t>Fee for Service</a:t>
              </a:r>
            </a:p>
            <a:p>
              <a:pPr algn="ctr" defTabSz="457200" lvl="0">
                <a:spcBef>
                  <a:spcPct val="0"/>
                </a:spcBef>
                <a:spcAft>
                  <a:spcPct val="0"/>
                </a:spcAft>
                <a:defRPr/>
              </a:pPr>
              <a:r>
                <a:rPr dirty="0" lang="en-US" sz="1200">
                  <a:solidFill>
                    <a:srgbClr val="505050"/>
                  </a:solidFill>
                  <a:latin charset="0" panose="020B0606020202030204" pitchFamily="34" typeface="Arial Narrow"/>
                </a:rPr>
                <a:t>Link to Quality</a:t>
              </a:r>
            </a:p>
          </p:txBody>
        </p:sp>
        <p:sp>
          <p:nvSpPr>
            <p:cNvPr id="40" name="Rectangle 39"/>
            <p:cNvSpPr/>
            <p:nvPr/>
          </p:nvSpPr>
          <p:spPr>
            <a:xfrm>
              <a:off x="243839" y="3785492"/>
              <a:ext cx="1863091" cy="55841"/>
            </a:xfrm>
            <a:prstGeom prst="rect">
              <a:avLst/>
            </a:prstGeom>
            <a:solidFill>
              <a:srgbClr val="9F2936"/>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41" name="Group 40"/>
          <p:cNvGrpSpPr/>
          <p:nvPr/>
        </p:nvGrpSpPr>
        <p:grpSpPr>
          <a:xfrm>
            <a:off x="4457096" y="2421953"/>
            <a:ext cx="1981200" cy="634902"/>
            <a:chOff x="184784" y="3206431"/>
            <a:chExt cx="1981200" cy="634902"/>
          </a:xfrm>
        </p:grpSpPr>
        <p:sp>
          <p:nvSpPr>
            <p:cNvPr id="42" name="Rectangle 41"/>
            <p:cNvSpPr/>
            <p:nvPr/>
          </p:nvSpPr>
          <p:spPr>
            <a:xfrm>
              <a:off x="184784" y="3206431"/>
              <a:ext cx="1981200" cy="523220"/>
            </a:xfrm>
            <a:prstGeom prst="rect">
              <a:avLst/>
            </a:prstGeom>
          </p:spPr>
          <p:txBody>
            <a:bodyPr wrap="square">
              <a:spAutoFit/>
            </a:bodyPr>
            <a:lstStyle/>
            <a:p>
              <a:pPr algn="ctr" defTabSz="816377" lvl="0">
                <a:spcBef>
                  <a:spcPct val="0"/>
                </a:spcBef>
                <a:spcAft>
                  <a:spcPct val="0"/>
                </a:spcAft>
                <a:defRPr/>
              </a:pPr>
              <a:r>
                <a:rPr b="1" dirty="0" lang="en-US" sz="1600">
                  <a:solidFill>
                    <a:srgbClr val="505050"/>
                  </a:solidFill>
                  <a:latin charset="0" panose="020B0606020202030204" pitchFamily="34" typeface="Arial Narrow"/>
                </a:rPr>
                <a:t>AAPM</a:t>
              </a:r>
            </a:p>
            <a:p>
              <a:pPr algn="ctr" defTabSz="816377" lvl="0">
                <a:spcBef>
                  <a:spcPct val="0"/>
                </a:spcBef>
                <a:spcAft>
                  <a:spcPct val="0"/>
                </a:spcAft>
                <a:defRPr/>
              </a:pPr>
              <a:r>
                <a:rPr dirty="0" lang="en-US" sz="1200">
                  <a:solidFill>
                    <a:srgbClr val="505050"/>
                  </a:solidFill>
                  <a:latin charset="0" panose="020B0606020202030204" pitchFamily="34" typeface="Arial Narrow"/>
                </a:rPr>
                <a:t>Build on Fee for Service </a:t>
              </a:r>
            </a:p>
          </p:txBody>
        </p:sp>
        <p:sp>
          <p:nvSpPr>
            <p:cNvPr id="43" name="Rectangle 42"/>
            <p:cNvSpPr/>
            <p:nvPr/>
          </p:nvSpPr>
          <p:spPr>
            <a:xfrm>
              <a:off x="243839" y="3785492"/>
              <a:ext cx="1863091" cy="55841"/>
            </a:xfrm>
            <a:prstGeom prst="rect">
              <a:avLst/>
            </a:prstGeom>
            <a:solidFill>
              <a:srgbClr val="604878"/>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44" name="Group 43"/>
          <p:cNvGrpSpPr/>
          <p:nvPr/>
        </p:nvGrpSpPr>
        <p:grpSpPr>
          <a:xfrm>
            <a:off x="6589171" y="2116625"/>
            <a:ext cx="1981200" cy="634902"/>
            <a:chOff x="184784" y="3206431"/>
            <a:chExt cx="1981200" cy="634902"/>
          </a:xfrm>
        </p:grpSpPr>
        <p:sp>
          <p:nvSpPr>
            <p:cNvPr id="45" name="Rectangle 44"/>
            <p:cNvSpPr/>
            <p:nvPr/>
          </p:nvSpPr>
          <p:spPr>
            <a:xfrm>
              <a:off x="184784" y="3206431"/>
              <a:ext cx="1981200" cy="584775"/>
            </a:xfrm>
            <a:prstGeom prst="rect">
              <a:avLst/>
            </a:prstGeom>
          </p:spPr>
          <p:txBody>
            <a:bodyPr wrap="square">
              <a:spAutoFit/>
            </a:bodyPr>
            <a:lstStyle/>
            <a:p>
              <a:pPr algn="ctr" defTabSz="816377" indent="1588" lvl="0">
                <a:spcBef>
                  <a:spcPct val="0"/>
                </a:spcBef>
                <a:spcAft>
                  <a:spcPct val="0"/>
                </a:spcAft>
                <a:defRPr/>
              </a:pPr>
              <a:r>
                <a:rPr b="1" dirty="0" lang="en-US" sz="1600">
                  <a:solidFill>
                    <a:srgbClr val="505050"/>
                  </a:solidFill>
                  <a:latin charset="0" panose="020B0606020202030204" pitchFamily="34" typeface="Arial Narrow"/>
                </a:rPr>
                <a:t>Population-Based Payment</a:t>
              </a:r>
            </a:p>
          </p:txBody>
        </p:sp>
        <p:sp>
          <p:nvSpPr>
            <p:cNvPr id="46" name="Rectangle 45"/>
            <p:cNvSpPr/>
            <p:nvPr/>
          </p:nvSpPr>
          <p:spPr>
            <a:xfrm>
              <a:off x="243839" y="3785492"/>
              <a:ext cx="1863091" cy="55841"/>
            </a:xfrm>
            <a:prstGeom prst="rect">
              <a:avLst/>
            </a:prstGeom>
            <a:solidFill>
              <a:srgbClr val="4E8542"/>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cxnSp>
        <p:nvCxnSpPr>
          <p:cNvPr id="48" name="Straight Arrow Connector 47"/>
          <p:cNvCxnSpPr/>
          <p:nvPr/>
        </p:nvCxnSpPr>
        <p:spPr>
          <a:xfrm flipH="1">
            <a:off x="1161288" y="3667511"/>
            <a:ext cx="0" cy="329184"/>
          </a:xfrm>
          <a:prstGeom prst="straightConnector1">
            <a:avLst/>
          </a:prstGeom>
          <a:ln w="9525">
            <a:solidFill>
              <a:srgbClr val="F07F09"/>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3311540" y="3350207"/>
            <a:ext cx="0" cy="646488"/>
          </a:xfrm>
          <a:prstGeom prst="straightConnector1">
            <a:avLst/>
          </a:prstGeom>
          <a:ln w="9525">
            <a:solidFill>
              <a:srgbClr val="9F293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5447696" y="3026963"/>
            <a:ext cx="0" cy="966782"/>
          </a:xfrm>
          <a:prstGeom prst="straightConnector1">
            <a:avLst/>
          </a:prstGeom>
          <a:ln w="9525">
            <a:solidFill>
              <a:srgbClr val="60487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579771" y="2727281"/>
            <a:ext cx="0" cy="1266464"/>
          </a:xfrm>
          <a:prstGeom prst="straightConnector1">
            <a:avLst/>
          </a:prstGeom>
          <a:ln w="9525">
            <a:solidFill>
              <a:srgbClr val="4E8542"/>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Arrow: Pentagon 55"/>
          <p:cNvSpPr/>
          <p:nvPr/>
        </p:nvSpPr>
        <p:spPr>
          <a:xfrm>
            <a:off x="2247900" y="3638291"/>
            <a:ext cx="6387608" cy="227352"/>
          </a:xfrm>
          <a:prstGeom prst="homePlate">
            <a:avLst/>
          </a:prstGeom>
          <a:solidFill>
            <a:srgbClr val="F2CED2">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9F2936"/>
                </a:solidFill>
                <a:latin charset="0" panose="020B0606020202030204" pitchFamily="34" typeface="Arial Narrow"/>
              </a:rPr>
              <a:t>Linked to QUALITY</a:t>
            </a:r>
          </a:p>
        </p:txBody>
      </p:sp>
      <p:sp>
        <p:nvSpPr>
          <p:cNvPr id="57" name="Arrow: Pentagon 56"/>
          <p:cNvSpPr/>
          <p:nvPr/>
        </p:nvSpPr>
        <p:spPr>
          <a:xfrm>
            <a:off x="4375180" y="3368393"/>
            <a:ext cx="4260327" cy="227352"/>
          </a:xfrm>
          <a:prstGeom prst="homePlate">
            <a:avLst/>
          </a:prstGeom>
          <a:gradFill flip="none" rotWithShape="1">
            <a:gsLst>
              <a:gs pos="0">
                <a:srgbClr val="DFD7E7">
                  <a:alpha val="90000"/>
                </a:srgbClr>
              </a:gs>
              <a:gs pos="100000">
                <a:srgbClr val="D8E9D4">
                  <a:alpha val="9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604878"/>
                </a:solidFill>
                <a:latin charset="0" panose="020B0606020202030204" pitchFamily="34" typeface="Arial Narrow"/>
              </a:rPr>
              <a:t>ADVANCED Alternative Payment Model (AAPM)</a:t>
            </a:r>
          </a:p>
        </p:txBody>
      </p:sp>
      <p:sp>
        <p:nvSpPr>
          <p:cNvPr id="60" name="TextBox 59"/>
          <p:cNvSpPr txBox="1"/>
          <p:nvPr/>
        </p:nvSpPr>
        <p:spPr>
          <a:xfrm>
            <a:off x="8778240" y="1423549"/>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Overview</a:t>
            </a:r>
          </a:p>
        </p:txBody>
      </p:sp>
      <p:sp>
        <p:nvSpPr>
          <p:cNvPr id="61" name="TextBox 60"/>
          <p:cNvSpPr txBox="1"/>
          <p:nvPr/>
        </p:nvSpPr>
        <p:spPr>
          <a:xfrm>
            <a:off x="8778240" y="2399983"/>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Who</a:t>
            </a:r>
          </a:p>
        </p:txBody>
      </p:sp>
      <p:sp>
        <p:nvSpPr>
          <p:cNvPr id="62" name="TextBox 61"/>
          <p:cNvSpPr txBox="1"/>
          <p:nvPr/>
        </p:nvSpPr>
        <p:spPr>
          <a:xfrm>
            <a:off x="8778240" y="2888200"/>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What</a:t>
            </a:r>
          </a:p>
        </p:txBody>
      </p:sp>
      <p:sp>
        <p:nvSpPr>
          <p:cNvPr id="63" name="TextBox 62"/>
          <p:cNvSpPr txBox="1"/>
          <p:nvPr/>
        </p:nvSpPr>
        <p:spPr>
          <a:xfrm>
            <a:off x="8778240" y="3376417"/>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Where</a:t>
            </a:r>
          </a:p>
        </p:txBody>
      </p:sp>
      <p:sp>
        <p:nvSpPr>
          <p:cNvPr id="64" name="TextBox 63"/>
          <p:cNvSpPr txBox="1"/>
          <p:nvPr/>
        </p:nvSpPr>
        <p:spPr>
          <a:xfrm>
            <a:off x="8778240" y="3864636"/>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How</a:t>
            </a:r>
          </a:p>
        </p:txBody>
      </p:sp>
      <p:sp>
        <p:nvSpPr>
          <p:cNvPr id="77" name="TextBox 76"/>
          <p:cNvSpPr txBox="1"/>
          <p:nvPr/>
        </p:nvSpPr>
        <p:spPr>
          <a:xfrm>
            <a:off x="8778240" y="1911766"/>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Why</a:t>
            </a:r>
          </a:p>
        </p:txBody>
      </p:sp>
      <p:pic>
        <p:nvPicPr>
          <p:cNvPr id="79" name="Picture 78">
            <a:hlinkClick action="ppaction://noaction" r:id=""/>
          </p:cNvPr>
          <p:cNvPicPr>
            <a:picLocks noChangeAspect="1"/>
          </p:cNvPicPr>
          <p:nvPr/>
        </p:nvPicPr>
        <p:blipFill>
          <a:blip r:embed="rId7"/>
          <a:stretch>
            <a:fillRect/>
          </a:stretch>
        </p:blipFill>
        <p:spPr>
          <a:xfrm>
            <a:off x="8803759" y="2107381"/>
            <a:ext cx="280383" cy="283464"/>
          </a:xfrm>
          <a:prstGeom prst="rect">
            <a:avLst/>
          </a:prstGeom>
        </p:spPr>
      </p:pic>
      <p:sp>
        <p:nvSpPr>
          <p:cNvPr id="80" name="Arrow: Pentagon 79"/>
          <p:cNvSpPr/>
          <p:nvPr/>
        </p:nvSpPr>
        <p:spPr>
          <a:xfrm rot="16200000">
            <a:off x="-1200691" y="2436427"/>
            <a:ext cx="2839525" cy="227352"/>
          </a:xfrm>
          <a:prstGeom prst="homePlate">
            <a:avLst/>
          </a:prstGeom>
          <a:solidFill>
            <a:scrgbClr r="8607" g="61958" b="100000"/>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FFFFFF"/>
                </a:solidFill>
                <a:latin charset="0" panose="020B0606020202030204" pitchFamily="34" typeface="Arial Narrow"/>
              </a:rPr>
              <a:t>LEVEL OF SOPHISTICATION</a:t>
            </a:r>
          </a:p>
        </p:txBody>
      </p:sp>
      <p:sp>
        <p:nvSpPr>
          <p:cNvPr id="47" name="TextBox 46"/>
          <p:cNvSpPr txBox="1"/>
          <p:nvPr/>
        </p:nvSpPr>
        <p:spPr>
          <a:xfrm>
            <a:off x="3311540" y="6150639"/>
            <a:ext cx="5466700" cy="523220"/>
          </a:xfrm>
          <a:prstGeom prst="rect">
            <a:avLst/>
          </a:prstGeom>
          <a:noFill/>
        </p:spPr>
        <p:txBody>
          <a:bodyPr rtlCol="0" wrap="square">
            <a:spAutoFit/>
          </a:bodyPr>
          <a:lstStyle/>
          <a:p>
            <a:pPr fontAlgn="base">
              <a:spcBef>
                <a:spcPct val="0"/>
              </a:spcBef>
              <a:spcAft>
                <a:spcPct val="0"/>
              </a:spcAft>
            </a:pPr>
            <a:r>
              <a:rPr dirty="0" lang="en-US" sz="700">
                <a:solidFill>
                  <a:srgbClr val="000000"/>
                </a:solidFill>
                <a:latin typeface="+mn-lt"/>
                <a:cs charset="0" pitchFamily="18" typeface="Times New Roman"/>
              </a:rPr>
              <a:t>1. HCP LAN. Alternative Payment Model (APM) Framework. https://hcp-lan.org/workproducts/apm-whitepaper.pdf. Accessed October 27, 2016.   2. CMS.gov. Better Care. Smarter Spending. Healthier People: Paying Providers for Value, Not Volume. https://www.cms.gov/Newsroom/MediaReleaseDatabase/Fact-sheets/2015-Fact-sheets-items/2015-01-26-3.html. Accessed November 15, 2016.</a:t>
            </a:r>
          </a:p>
        </p:txBody>
      </p:sp>
    </p:spTree>
  </p:cSld>
  <p:clrMapOvr>
    <a:masterClrMapping/>
  </p:clrMapOvr>
</p:sld>
</file>

<file path=ppt/slides/slide1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70848"/>
            <a:ext cx="5804452" cy="492443"/>
          </a:xfrm>
        </p:spPr>
        <p:txBody>
          <a:bodyPr lIns="0" rIns="0" tIns="0" bIns="0" anchor="ctr"/>
          <a:lstStyle/>
          <a:p>
            <a:pPr marL="0" indent="0">
              <a:spcBef>
                <a:spcPts val="600"/>
              </a:spcBef>
              <a:spcAft>
                <a:spcPct val="0"/>
              </a:spcAft>
              <a:buNone/>
            </a:pPr>
            <a:r>
              <a:rPr dirty="0" lang="en-US" b="true">
                <a:solidFill>
                  <a:srgbClr val="003479"/>
                </a:solidFill>
              </a:rPr>
              <a:t>Introduction to MIPS</a:t>
            </a:r>
            <a:r>
              <a:rPr baseline="30000" dirty="0" lang="en-US" b="true">
                <a:solidFill>
                  <a:srgbClr val="003479"/>
                </a:solidFill>
              </a:rPr>
              <a:t>*</a:t>
            </a:r>
            <a:endParaRPr dirty="0" lang="en-US"/>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13</a:t>
            </a:fld>
            <a:endParaRPr dirty="0" lang="en-US"/>
          </a:p>
        </p:txBody>
      </p:sp>
      <p:sp>
        <p:nvSpPr>
          <p:cNvPr id="4" name="TextBox 3"/>
          <p:cNvSpPr txBox="1"/>
          <p:nvPr/>
        </p:nvSpPr>
        <p:spPr>
          <a:xfrm>
            <a:off x="711199" y="5113867"/>
            <a:ext cx="7636933" cy="276999"/>
          </a:xfrm>
          <a:prstGeom prst="rect">
            <a:avLst/>
          </a:prstGeom>
          <a:noFill/>
        </p:spPr>
        <p:txBody>
          <a:bodyPr rtlCol="0" wrap="square">
            <a:spAutoFit/>
          </a:bodyPr>
          <a:lstStyle/>
          <a:p>
            <a:pPr>
              <a:spcBef>
                <a:spcPct val="0"/>
              </a:spcBef>
              <a:spcAft>
                <a:spcPct val="0"/>
              </a:spcAft>
            </a:pPr>
            <a:r>
              <a:rPr dirty="0" lang="en-US" sz="1200">
                <a:solidFill>
                  <a:srgbClr val="003479"/>
                </a:solidFill>
                <a:latin typeface="Verdana"/>
                <a:cs typeface="Verdana"/>
              </a:rPr>
              <a:t>*Information on MACRA and MIPS subject to change based on Nov 1, 2017 Final Rule Deadline</a:t>
            </a:r>
          </a:p>
        </p:txBody>
      </p:sp>
    </p:spTree>
  </p:cSld>
  <p:clrMapOvr>
    <a:masterClrMapping/>
  </p:clrMapOvr>
</p:sld>
</file>

<file path=ppt/slides/slide1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The Merit-Based Incentive Payment System (MIPS)</a:t>
            </a:r>
            <a:r>
              <a:rPr baseline="30000" dirty="0" lang="en-US" sz="2600" b="true">
                <a:solidFill>
                  <a:srgbClr val="003479"/>
                </a:solidFill>
              </a:rPr>
              <a:t>1</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14</a:t>
            </a:fld>
            <a:endParaRPr dirty="0" lang="en-US"/>
          </a:p>
        </p:txBody>
      </p:sp>
      <p:sp>
        <p:nvSpPr>
          <p:cNvPr id="7" name="Rectangle 6"/>
          <p:cNvSpPr/>
          <p:nvPr/>
        </p:nvSpPr>
        <p:spPr>
          <a:xfrm>
            <a:off x="229146" y="1236665"/>
            <a:ext cx="8662721" cy="4244499"/>
          </a:xfrm>
          <a:prstGeom prst="rect">
            <a:avLst/>
          </a:prstGeom>
          <a:solidFill>
            <a:srgbClr val="E6E6E6"/>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00">
              <a:solidFill>
                <a:sysClr lastClr="FFFFFF" val="window"/>
              </a:solidFill>
              <a:latin typeface="Verdana"/>
            </a:endParaRPr>
          </a:p>
        </p:txBody>
      </p:sp>
      <p:sp>
        <p:nvSpPr>
          <p:cNvPr id="22" name="TextBox 21"/>
          <p:cNvSpPr txBox="1"/>
          <p:nvPr/>
        </p:nvSpPr>
        <p:spPr>
          <a:xfrm>
            <a:off x="524057" y="1419402"/>
            <a:ext cx="4859457" cy="847192"/>
          </a:xfrm>
          <a:prstGeom prst="rect">
            <a:avLst/>
          </a:prstGeom>
          <a:noFill/>
        </p:spPr>
        <p:txBody>
          <a:bodyPr bIns="40341" lIns="80682" rIns="80682" rtlCol="0" tIns="40341" wrap="square">
            <a:spAutoFit/>
          </a:bodyPr>
          <a:lstStyle/>
          <a:p>
            <a:pPr indent="-806867" marL="806867">
              <a:spcBef>
                <a:spcPct val="0"/>
              </a:spcBef>
              <a:spcAft>
                <a:spcPct val="0"/>
              </a:spcAft>
            </a:pPr>
            <a:r>
              <a:rPr b="1" dirty="0" lang="en-US" sz="1588">
                <a:solidFill>
                  <a:scrgbClr r="0" g="11142" b="70292"/>
                </a:solidFill>
                <a:cs typeface="Verdana"/>
              </a:rPr>
              <a:t>MIPS:</a:t>
            </a:r>
            <a:r>
              <a:rPr b="1" dirty="0" lang="en-US" sz="1588">
                <a:solidFill>
                  <a:scrgbClr r="1482" g="1482" b="1482"/>
                </a:solidFill>
                <a:cs typeface="Verdana"/>
              </a:rPr>
              <a:t> </a:t>
            </a:r>
            <a:r>
              <a:rPr b="1" dirty="0" lang="en-US">
                <a:solidFill>
                  <a:srgbClr val="4E5054"/>
                </a:solidFill>
                <a:cs typeface="Verdana"/>
              </a:rPr>
              <a:t>	</a:t>
            </a:r>
            <a:r>
              <a:rPr dirty="0" lang="en-US" sz="1588">
                <a:solidFill>
                  <a:scrgbClr r="0" g="11142" b="70292"/>
                </a:solidFill>
                <a:cs typeface="Verdana"/>
              </a:rPr>
              <a:t>Combines several legacy programs into a single performance-based payment system</a:t>
            </a:r>
            <a:endParaRPr dirty="0" i="0" lang="en-US">
              <a:solidFill>
                <a:schemeClr val="accent1">
                  <a:lumMod val="75000"/>
                  <a:lumOff val="25000"/>
                </a:schemeClr>
              </a:solidFill>
              <a:cs typeface="Verdana"/>
            </a:endParaRPr>
          </a:p>
        </p:txBody>
      </p:sp>
      <p:pic>
        <p:nvPicPr>
          <p:cNvPr id="5" name="Picture 4"/>
          <p:cNvPicPr>
            <a:picLocks noChangeAspect="1"/>
          </p:cNvPicPr>
          <p:nvPr/>
        </p:nvPicPr>
        <p:blipFill rotWithShape="1">
          <a:blip r:embed="rId3"/>
          <a:srcRect b="25043" r="20241"/>
          <a:stretch/>
        </p:blipFill>
        <p:spPr>
          <a:xfrm>
            <a:off x="4296758" y="1310327"/>
            <a:ext cx="4595109" cy="4170837"/>
          </a:xfrm>
          <a:prstGeom prst="rect">
            <a:avLst/>
          </a:prstGeom>
          <a:ln>
            <a:noFill/>
          </a:ln>
          <a:effectLst>
            <a:outerShdw algn="tr" blurRad="50800" dir="8100000" dist="38100" rotWithShape="0">
              <a:prstClr val="black">
                <a:alpha val="40000"/>
              </a:prstClr>
            </a:outerShdw>
          </a:effectLst>
        </p:spPr>
      </p:pic>
      <p:sp>
        <p:nvSpPr>
          <p:cNvPr id="23" name="Rectangle 22"/>
          <p:cNvSpPr/>
          <p:nvPr/>
        </p:nvSpPr>
        <p:spPr>
          <a:xfrm>
            <a:off x="5728098" y="3170153"/>
            <a:ext cx="2460812" cy="1328056"/>
          </a:xfrm>
          <a:prstGeom prst="rect">
            <a:avLst/>
          </a:prstGeom>
        </p:spPr>
        <p:txBody>
          <a:bodyPr wrap="square">
            <a:spAutoFit/>
          </a:bodyPr>
          <a:lstStyle/>
          <a:p>
            <a:pPr algn="ctr">
              <a:spcBef>
                <a:spcPct val="0"/>
              </a:spcBef>
              <a:spcAft>
                <a:spcPct val="0"/>
              </a:spcAft>
            </a:pPr>
            <a:r>
              <a:rPr b="1" cap="all" dirty="0" lang="en-US" sz="3530">
                <a:solidFill>
                  <a:srgbClr val="FFFFFF"/>
                </a:solidFill>
              </a:rPr>
              <a:t>MIPS</a:t>
            </a:r>
          </a:p>
          <a:p>
            <a:pPr algn="ctr">
              <a:spcBef>
                <a:spcPct val="0"/>
              </a:spcBef>
              <a:spcAft>
                <a:spcPct val="0"/>
              </a:spcAft>
            </a:pPr>
            <a:r>
              <a:rPr cap="all" dirty="0" lang="en-US" sz="1500">
                <a:solidFill>
                  <a:srgbClr val="FFFFFF"/>
                </a:solidFill>
              </a:rPr>
              <a:t>The Merit-based Incentive </a:t>
            </a:r>
            <a:br>
              <a:rPr cap="all" dirty="0" lang="en-US" sz="1500">
                <a:solidFill>
                  <a:schemeClr val="bg1"/>
                </a:solidFill>
              </a:rPr>
            </a:br>
            <a:r>
              <a:rPr cap="all" dirty="0" lang="en-US" sz="1500">
                <a:solidFill>
                  <a:srgbClr val="FFFFFF"/>
                </a:solidFill>
              </a:rPr>
              <a:t>Payment System</a:t>
            </a:r>
            <a:endParaRPr b="1" cap="all" dirty="0" lang="en-US" sz="1500">
              <a:solidFill>
                <a:schemeClr val="bg1"/>
              </a:solidFill>
            </a:endParaRPr>
          </a:p>
        </p:txBody>
      </p:sp>
      <p:grpSp>
        <p:nvGrpSpPr>
          <p:cNvPr id="21" name="Group 20"/>
          <p:cNvGrpSpPr/>
          <p:nvPr/>
        </p:nvGrpSpPr>
        <p:grpSpPr>
          <a:xfrm>
            <a:off x="524057" y="2478654"/>
            <a:ext cx="3543679" cy="2827128"/>
            <a:chOff x="384380" y="2471919"/>
            <a:chExt cx="4428957" cy="3533401"/>
          </a:xfrm>
        </p:grpSpPr>
        <p:sp>
          <p:nvSpPr>
            <p:cNvPr id="24" name="Freeform: Shape 23"/>
            <p:cNvSpPr/>
            <p:nvPr/>
          </p:nvSpPr>
          <p:spPr>
            <a:xfrm>
              <a:off x="384380" y="2471919"/>
              <a:ext cx="4428957" cy="1005841"/>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eaLnBrk="1" fontAlgn="auto" hangingPunct="1">
                <a:spcBef>
                  <a:spcPts val="0"/>
                </a:spcBef>
                <a:spcAft>
                  <a:spcPts val="0"/>
                </a:spcAft>
              </a:pPr>
              <a:r>
                <a:rPr b="1" dirty="0" kern="0" lang="en-US" sz="1588">
                  <a:solidFill>
                    <a:scrgbClr r="0" g="11142" b="70292"/>
                  </a:solidFill>
                </a:rPr>
                <a:t>PQRS</a:t>
              </a:r>
              <a:br>
                <a:rPr dirty="0" kern="0" lang="en-US" sz="1412">
                  <a:solidFill>
                    <a:schemeClr val="accent1">
                      <a:lumMod val="75000"/>
                      <a:lumOff val="25000"/>
                    </a:schemeClr>
                  </a:solidFill>
                </a:rPr>
              </a:br>
              <a:r>
                <a:rPr dirty="0" i="false" kern="0" lang="en-US" sz="1412">
                  <a:solidFill>
                    <a:scrgbClr r="0" g="11142" b="70292"/>
                  </a:solidFill>
                </a:rPr>
                <a:t>Physician Quality Reporting System</a:t>
              </a:r>
              <a:endParaRPr dirty="0" i="1" kern="0" lang="en-US" sz="1588">
                <a:solidFill>
                  <a:schemeClr val="accent1">
                    <a:lumMod val="75000"/>
                    <a:lumOff val="25000"/>
                  </a:schemeClr>
                </a:solidFill>
              </a:endParaRPr>
            </a:p>
          </p:txBody>
        </p:sp>
        <p:sp>
          <p:nvSpPr>
            <p:cNvPr id="25" name="Freeform: Shape 24"/>
            <p:cNvSpPr/>
            <p:nvPr/>
          </p:nvSpPr>
          <p:spPr>
            <a:xfrm>
              <a:off x="384380" y="3745225"/>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a:spcBef>
                  <a:spcPct val="0"/>
                </a:spcBef>
                <a:spcAft>
                  <a:spcPct val="0"/>
                </a:spcAft>
              </a:pPr>
              <a:r>
                <a:rPr b="1" dirty="0" kern="0" lang="en-US" sz="1588">
                  <a:solidFill>
                    <a:scrgbClr r="0" g="14750" b="52712"/>
                  </a:solidFill>
                </a:rPr>
                <a:t>VM</a:t>
              </a:r>
              <a:br>
                <a:rPr dirty="0" kern="0" lang="en-US" sz="1412">
                  <a:solidFill>
                    <a:srgbClr val="003056">
                      <a:lumMod val="75000"/>
                      <a:lumOff val="25000"/>
                    </a:srgbClr>
                  </a:solidFill>
                </a:rPr>
              </a:br>
              <a:r>
                <a:rPr dirty="0" i="false" kern="0" lang="en-US" sz="1412">
                  <a:solidFill>
                    <a:scrgbClr r="0" g="14750" b="52712"/>
                  </a:solidFill>
                </a:rPr>
                <a:t>Value-Based Payment Modifier</a:t>
              </a:r>
              <a:endParaRPr dirty="0" i="1" kern="0" lang="en-US" sz="1588">
                <a:solidFill>
                  <a:srgbClr val="003056">
                    <a:lumMod val="75000"/>
                    <a:lumOff val="25000"/>
                  </a:srgbClr>
                </a:solidFill>
              </a:endParaRPr>
            </a:p>
          </p:txBody>
        </p:sp>
        <p:sp>
          <p:nvSpPr>
            <p:cNvPr id="26" name="Freeform: Shape 25"/>
            <p:cNvSpPr/>
            <p:nvPr/>
          </p:nvSpPr>
          <p:spPr>
            <a:xfrm>
              <a:off x="384380" y="4999480"/>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a:spcBef>
                  <a:spcPct val="0"/>
                </a:spcBef>
                <a:spcAft>
                  <a:spcPct val="0"/>
                </a:spcAft>
              </a:pPr>
              <a:r>
                <a:rPr b="1" dirty="0" kern="0" lang="en-US" sz="1588">
                  <a:solidFill>
                    <a:scrgbClr r="0" g="14750" b="52712"/>
                  </a:solidFill>
                </a:rPr>
                <a:t>EHR</a:t>
              </a:r>
              <a:br>
                <a:rPr dirty="0" kern="0" lang="en-US" sz="1412">
                  <a:solidFill>
                    <a:srgbClr val="003056">
                      <a:lumMod val="75000"/>
                      <a:lumOff val="25000"/>
                    </a:srgbClr>
                  </a:solidFill>
                </a:rPr>
              </a:br>
              <a:r>
                <a:rPr dirty="0" i="false" kern="0" lang="en-US" sz="1412">
                  <a:solidFill>
                    <a:scrgbClr r="0" g="14750" b="52712"/>
                  </a:solidFill>
                </a:rPr>
                <a:t>Electronic Health Records Incentive Programs</a:t>
              </a:r>
              <a:endParaRPr dirty="0" i="1" kern="0" lang="en-US" sz="1588">
                <a:solidFill>
                  <a:srgbClr val="003056">
                    <a:lumMod val="75000"/>
                    <a:lumOff val="25000"/>
                  </a:srgbClr>
                </a:solidFill>
              </a:endParaRPr>
            </a:p>
          </p:txBody>
        </p:sp>
      </p:grpSp>
      <p:sp>
        <p:nvSpPr>
          <p:cNvPr id="13" name="Rectangle 12"/>
          <p:cNvSpPr/>
          <p:nvPr/>
        </p:nvSpPr>
        <p:spPr>
          <a:xfrm>
            <a:off x="-2689" y="5764809"/>
            <a:ext cx="9146689" cy="307777"/>
          </a:xfrm>
          <a:prstGeom prst="rect">
            <a:avLst/>
          </a:prstGeom>
        </p:spPr>
        <p:txBody>
          <a:bodyPr anchor="b" anchorCtr="0" wrap="square">
            <a:spAutoFit/>
          </a:bodyPr>
          <a:lstStyle/>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a:t>
            </a:r>
            <a:endParaRPr dirty="0" lang="en-US" sz="700"/>
          </a:p>
        </p:txBody>
      </p:sp>
    </p:spTree>
  </p:cSld>
  <p:clrMapOvr>
    <a:masterClrMapping/>
  </p:clrMapOvr>
</p:sld>
</file>

<file path=ppt/slides/slide1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 name="Rectangle 12"/>
          <p:cNvSpPr/>
          <p:nvPr/>
        </p:nvSpPr>
        <p:spPr>
          <a:xfrm>
            <a:off x="252132" y="834887"/>
            <a:ext cx="5730741" cy="4688064"/>
          </a:xfrm>
          <a:prstGeom prst="rect">
            <a:avLst/>
          </a:prstGeom>
          <a:solidFill>
            <a:scrgbClr r="44076" g="64887" b="100000"/>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00">
              <a:solidFill>
                <a:sysClr lastClr="FFFFFF" val="window"/>
              </a:solidFill>
              <a:latin typeface="Verdana"/>
            </a:endParaRPr>
          </a:p>
        </p:txBody>
      </p:sp>
      <p:sp>
        <p:nvSpPr>
          <p:cNvPr id="3" name="Title 2"/>
          <p:cNvSpPr>
            <a:spLocks noGrp="1"/>
          </p:cNvSpPr>
          <p:nvPr>
            <p:ph type="title"/>
          </p:nvPr>
        </p:nvSpPr>
        <p:spPr>
          <a:xfrm>
            <a:off x="443205" y="143604"/>
            <a:ext cx="8229600" cy="798929"/>
          </a:xfrm>
        </p:spPr>
        <p:txBody>
          <a:bodyPr anchor="t" anchorCtr="0" lIns="0" rIns="0" tIns="0" bIns="0"/>
          <a:lstStyle/>
          <a:p>
            <a:pPr algn="l">
              <a:lnSpc>
                <a:spcPts val="3200"/>
              </a:lnSpc>
              <a:spcAft>
                <a:spcPct val="0"/>
              </a:spcAft>
            </a:pPr>
            <a:r>
              <a:rPr dirty="0" lang="en-US" sz="2600" b="true">
                <a:solidFill>
                  <a:srgbClr val="003479"/>
                </a:solidFill>
              </a:rPr>
              <a:t>MIPS Eligibility Requirements</a:t>
            </a:r>
            <a:r>
              <a:rPr baseline="30000" dirty="0" lang="en-US" sz="2600" b="true">
                <a:solidFill>
                  <a:srgbClr val="003479"/>
                </a:solidFill>
              </a:rPr>
              <a:t>1</a:t>
            </a:r>
          </a:p>
        </p:txBody>
      </p:sp>
      <p:sp>
        <p:nvSpPr>
          <p:cNvPr id="31" name="Slide Number Placeholder 2"/>
          <p:cNvSpPr>
            <a:spLocks noGrp="1"/>
          </p:cNvSpPr>
          <p:nvPr>
            <p:ph idx="12" sz="quarter" type="sldNum"/>
          </p:nvPr>
        </p:nvSpPr>
        <p:spPr/>
        <p:txBody>
          <a:bodyPr lIns="0" rIns="0" tIns="0" bIns="0" anchor="t"/>
          <a:lstStyle/>
          <a:p>
            <a:fld id="{C06DEA1F-A087-4941-88C3-590BA6FF4D01}" type="slidenum">
              <a:rPr lang="en-US" smtClean="0"/>
              <a:pPr/>
              <a:t>15</a:t>
            </a:fld>
            <a:endParaRPr dirty="0" lang="en-US"/>
          </a:p>
        </p:txBody>
      </p:sp>
      <p:sp>
        <p:nvSpPr>
          <p:cNvPr id="6" name="Rectangle: Rounded Corners 5"/>
          <p:cNvSpPr/>
          <p:nvPr/>
        </p:nvSpPr>
        <p:spPr>
          <a:xfrm>
            <a:off x="352985" y="3975395"/>
            <a:ext cx="5489098" cy="1246166"/>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1012859">
              <a:spcBef>
                <a:spcPct val="0"/>
              </a:spcBef>
              <a:spcAft>
                <a:spcPct val="0"/>
              </a:spcAft>
            </a:pPr>
            <a:r>
              <a:rPr b="1" dirty="0" kern="0" lang="en-US" sz="1412">
                <a:solidFill>
                  <a:srgbClr val="414141"/>
                </a:solidFill>
              </a:rPr>
              <a:t>Physician</a:t>
            </a:r>
          </a:p>
          <a:p>
            <a:pPr algn="ctr" defTabSz="1012859">
              <a:spcBef>
                <a:spcPct val="0"/>
              </a:spcBef>
              <a:spcAft>
                <a:spcPct val="0"/>
              </a:spcAft>
            </a:pPr>
            <a:r>
              <a:rPr b="1" dirty="0" kern="0" lang="en-US" sz="1412">
                <a:solidFill>
                  <a:srgbClr val="414141"/>
                </a:solidFill>
              </a:rPr>
              <a:t>Physician Assistant </a:t>
            </a:r>
          </a:p>
          <a:p>
            <a:pPr algn="ctr" defTabSz="1012859">
              <a:spcBef>
                <a:spcPct val="0"/>
              </a:spcBef>
              <a:spcAft>
                <a:spcPct val="0"/>
              </a:spcAft>
            </a:pPr>
            <a:r>
              <a:rPr b="1" dirty="0" kern="0" lang="en-US" sz="1412">
                <a:solidFill>
                  <a:srgbClr val="414141"/>
                </a:solidFill>
              </a:rPr>
              <a:t>Nurse Practitioner</a:t>
            </a:r>
          </a:p>
          <a:p>
            <a:pPr algn="ctr" defTabSz="1012859">
              <a:spcBef>
                <a:spcPct val="0"/>
              </a:spcBef>
              <a:spcAft>
                <a:spcPct val="0"/>
              </a:spcAft>
            </a:pPr>
            <a:r>
              <a:rPr b="1" dirty="0" kern="0" lang="en-US" sz="1412">
                <a:solidFill>
                  <a:srgbClr val="414141"/>
                </a:solidFill>
              </a:rPr>
              <a:t>Clinical Nurse Specialist</a:t>
            </a:r>
          </a:p>
          <a:p>
            <a:pPr algn="ctr" defTabSz="1012859">
              <a:spcBef>
                <a:spcPct val="0"/>
              </a:spcBef>
              <a:spcAft>
                <a:spcPct val="0"/>
              </a:spcAft>
            </a:pPr>
            <a:r>
              <a:rPr b="1" dirty="0" kern="0" lang="en-US" sz="1412">
                <a:solidFill>
                  <a:srgbClr val="414141"/>
                </a:solidFill>
              </a:rPr>
              <a:t>Certified Registered Nurse Anesthetist</a:t>
            </a:r>
          </a:p>
        </p:txBody>
      </p:sp>
      <p:sp>
        <p:nvSpPr>
          <p:cNvPr id="7" name="Arrow: Pentagon 6"/>
          <p:cNvSpPr/>
          <p:nvPr/>
        </p:nvSpPr>
        <p:spPr>
          <a:xfrm>
            <a:off x="1840575" y="2270249"/>
            <a:ext cx="508276" cy="1092854"/>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anchorCtr="0" bIns="0" compatLnSpc="1" forceAA="0" fromWordArt="0" horzOverflow="overflow" lIns="0" numCol="1" rIns="0" rot="0" rtlCol="0" spcCol="0" spcFirstLastPara="0" tIns="0" vert="horz" vertOverflow="overflow" wrap="square">
            <a:prstTxWarp prst="textNoShape">
              <a:avLst/>
            </a:prstTxWarp>
            <a:noAutofit/>
          </a:bodyPr>
          <a:lstStyle/>
          <a:p>
            <a:pPr algn="ctr" defTabSz="806867">
              <a:spcBef>
                <a:spcPct val="0"/>
              </a:spcBef>
              <a:spcAft>
                <a:spcPct val="0"/>
              </a:spcAft>
            </a:pPr>
            <a:r>
              <a:rPr dirty="0" kern="0" lang="en-US" sz="1588">
                <a:solidFill>
                  <a:srgbClr val="FFFFFF"/>
                </a:solidFill>
              </a:rPr>
              <a:t>&amp;</a:t>
            </a:r>
          </a:p>
        </p:txBody>
      </p:sp>
      <p:sp>
        <p:nvSpPr>
          <p:cNvPr id="8" name="Arrow: Pentagon 7"/>
          <p:cNvSpPr/>
          <p:nvPr/>
        </p:nvSpPr>
        <p:spPr>
          <a:xfrm>
            <a:off x="3846221" y="2270249"/>
            <a:ext cx="508270" cy="1092854"/>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588">
                <a:solidFill>
                  <a:srgbClr val="FFFFFF"/>
                </a:solidFill>
              </a:rPr>
              <a:t>&amp;</a:t>
            </a:r>
          </a:p>
        </p:txBody>
      </p:sp>
      <p:sp>
        <p:nvSpPr>
          <p:cNvPr id="9" name="Arrow: Pentagon 8"/>
          <p:cNvSpPr/>
          <p:nvPr/>
        </p:nvSpPr>
        <p:spPr>
          <a:xfrm rot="5400000">
            <a:off x="4907334" y="3276846"/>
            <a:ext cx="381903" cy="955232"/>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anchorCtr="0" bIns="0" compatLnSpc="1" forceAA="0" fromWordArt="0" horzOverflow="overflow" lIns="0" numCol="1" rIns="0" rot="0" rtlCol="0" spcCol="0" spcFirstLastPara="0" tIns="0" vert="vert270" vertOverflow="overflow" wrap="square">
            <a:prstTxWarp prst="textNoShape">
              <a:avLst/>
            </a:prstTxWarp>
            <a:noAutofit/>
          </a:bodyPr>
          <a:lstStyle/>
          <a:p>
            <a:pPr algn="ctr" defTabSz="806867">
              <a:spcBef>
                <a:spcPct val="0"/>
              </a:spcBef>
              <a:spcAft>
                <a:spcPct val="0"/>
              </a:spcAft>
            </a:pPr>
            <a:r>
              <a:rPr dirty="0" kern="0" lang="en-US" sz="1588">
                <a:solidFill>
                  <a:srgbClr val="FFFFFF"/>
                </a:solidFill>
              </a:rPr>
              <a:t>&amp;</a:t>
            </a:r>
          </a:p>
        </p:txBody>
      </p:sp>
      <p:sp>
        <p:nvSpPr>
          <p:cNvPr id="10" name="Rectangle: Rounded Corners 9"/>
          <p:cNvSpPr/>
          <p:nvPr/>
        </p:nvSpPr>
        <p:spPr>
          <a:xfrm>
            <a:off x="2353741" y="2051021"/>
            <a:ext cx="1487590" cy="151790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b="1" dirty="0" kern="0" lang="en-US" sz="2118">
                <a:solidFill>
                  <a:srgbClr val="414141"/>
                </a:solidFill>
              </a:rPr>
              <a:t>&gt;$90k</a:t>
            </a:r>
            <a:br>
              <a:rPr dirty="0" kern="0" lang="en-US" sz="2118">
                <a:solidFill>
                  <a:schemeClr val="bg2">
                    <a:lumMod val="50000"/>
                  </a:schemeClr>
                </a:solidFill>
              </a:rPr>
            </a:br>
            <a:r>
              <a:rPr dirty="0" kern="0" lang="en-US" sz="2118">
                <a:solidFill>
                  <a:srgbClr val="414141"/>
                </a:solidFill>
              </a:rPr>
              <a:t>allowed charges</a:t>
            </a:r>
            <a:endParaRPr dirty="0" kern="0" lang="en-US" sz="2118">
              <a:solidFill>
                <a:schemeClr val="bg2">
                  <a:lumMod val="50000"/>
                </a:schemeClr>
              </a:solidFill>
            </a:endParaRPr>
          </a:p>
        </p:txBody>
      </p:sp>
      <p:sp>
        <p:nvSpPr>
          <p:cNvPr id="11" name="Rectangle: Rounded Corners 10"/>
          <p:cNvSpPr/>
          <p:nvPr/>
        </p:nvSpPr>
        <p:spPr>
          <a:xfrm>
            <a:off x="4354493" y="2051021"/>
            <a:ext cx="1487590" cy="151790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b="1" dirty="0" kern="0" lang="en-US" sz="2118">
                <a:solidFill>
                  <a:srgbClr val="414141"/>
                </a:solidFill>
              </a:rPr>
              <a:t>&gt;200 </a:t>
            </a:r>
            <a:br>
              <a:rPr dirty="0" kern="0" lang="en-US" sz="2118">
                <a:solidFill>
                  <a:schemeClr val="bg2">
                    <a:lumMod val="50000"/>
                  </a:schemeClr>
                </a:solidFill>
              </a:rPr>
            </a:br>
            <a:r>
              <a:rPr dirty="0" kern="0" lang="en-US" sz="2118">
                <a:solidFill>
                  <a:srgbClr val="414141"/>
                </a:solidFill>
              </a:rPr>
              <a:t>patients</a:t>
            </a:r>
            <a:endParaRPr dirty="0" kern="0" lang="en-US" sz="2118">
              <a:solidFill>
                <a:schemeClr val="bg2">
                  <a:lumMod val="50000"/>
                </a:schemeClr>
              </a:solidFill>
            </a:endParaRPr>
          </a:p>
        </p:txBody>
      </p:sp>
      <p:sp>
        <p:nvSpPr>
          <p:cNvPr id="12" name="Rectangle: Rounded Corners 11"/>
          <p:cNvSpPr/>
          <p:nvPr/>
        </p:nvSpPr>
        <p:spPr>
          <a:xfrm>
            <a:off x="352985" y="2051021"/>
            <a:ext cx="1487590" cy="152023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dirty="0" kern="0" lang="en-US" sz="1412">
                <a:solidFill>
                  <a:srgbClr val="414141"/>
                </a:solidFill>
              </a:rPr>
              <a:t>Medicare</a:t>
            </a:r>
            <a:br>
              <a:rPr dirty="0" kern="0" lang="en-US" sz="1059">
                <a:solidFill>
                  <a:schemeClr val="bg2">
                    <a:lumMod val="50000"/>
                  </a:schemeClr>
                </a:solidFill>
              </a:rPr>
            </a:br>
            <a:r>
              <a:rPr b="false" dirty="0" kern="0" lang="en-US" sz="1059">
                <a:solidFill>
                  <a:srgbClr val="414141"/>
                </a:solidFill>
              </a:rPr>
              <a:t>Part B</a:t>
            </a:r>
          </a:p>
        </p:txBody>
      </p:sp>
      <p:sp>
        <p:nvSpPr>
          <p:cNvPr id="14" name="TextBox 13"/>
          <p:cNvSpPr txBox="1"/>
          <p:nvPr/>
        </p:nvSpPr>
        <p:spPr>
          <a:xfrm>
            <a:off x="252133" y="917129"/>
            <a:ext cx="5730740" cy="857195"/>
          </a:xfrm>
          <a:prstGeom prst="rect">
            <a:avLst/>
          </a:prstGeom>
          <a:noFill/>
        </p:spPr>
        <p:txBody>
          <a:bodyPr bIns="40341" lIns="80682" rIns="80682" rtlCol="0" tIns="40341" wrap="square">
            <a:spAutoFit/>
          </a:bodyPr>
          <a:lstStyle/>
          <a:p>
            <a:pPr>
              <a:spcBef>
                <a:spcPct val="0"/>
              </a:spcBef>
              <a:spcAft>
                <a:spcPts val="529"/>
              </a:spcAft>
            </a:pPr>
            <a:r>
              <a:rPr b="1" dirty="0" lang="en-US">
                <a:solidFill>
                  <a:scrgbClr r="0" g="11142" b="70292"/>
                </a:solidFill>
                <a:cs typeface="Verdana"/>
              </a:rPr>
              <a:t>ELIGIBLE CLINICIANS</a:t>
            </a:r>
          </a:p>
          <a:p>
            <a:pPr>
              <a:spcBef>
                <a:spcPct val="0"/>
              </a:spcBef>
              <a:spcAft>
                <a:spcPct val="0"/>
              </a:spcAft>
            </a:pPr>
            <a:r>
              <a:rPr dirty="0" lang="en-US" sz="1412">
                <a:solidFill>
                  <a:srgbClr val="4E5054"/>
                </a:solidFill>
                <a:cs typeface="Verdana"/>
              </a:rPr>
              <a:t>To be eligible to participate in MIPS, the following criteria must be met:</a:t>
            </a:r>
          </a:p>
        </p:txBody>
      </p:sp>
      <p:sp>
        <p:nvSpPr>
          <p:cNvPr id="15" name="Rectangle 14"/>
          <p:cNvSpPr/>
          <p:nvPr/>
        </p:nvSpPr>
        <p:spPr>
          <a:xfrm>
            <a:off x="6064404" y="834887"/>
            <a:ext cx="2844268" cy="4688064"/>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88">
              <a:solidFill>
                <a:sysClr lastClr="FFFFFF" val="window"/>
              </a:solidFill>
              <a:latin typeface="Verdana"/>
            </a:endParaRPr>
          </a:p>
        </p:txBody>
      </p:sp>
      <p:sp>
        <p:nvSpPr>
          <p:cNvPr id="24" name="TextBox 23"/>
          <p:cNvSpPr txBox="1"/>
          <p:nvPr/>
        </p:nvSpPr>
        <p:spPr>
          <a:xfrm>
            <a:off x="6064405" y="917129"/>
            <a:ext cx="2844268" cy="358469"/>
          </a:xfrm>
          <a:prstGeom prst="rect">
            <a:avLst/>
          </a:prstGeom>
          <a:noFill/>
        </p:spPr>
        <p:txBody>
          <a:bodyPr bIns="40341" lIns="80682" rIns="80682" rtlCol="0" tIns="40341" wrap="square">
            <a:spAutoFit/>
          </a:bodyPr>
          <a:lstStyle/>
          <a:p>
            <a:pPr>
              <a:spcBef>
                <a:spcPct val="0"/>
              </a:spcBef>
              <a:spcAft>
                <a:spcPts val="529"/>
              </a:spcAft>
            </a:pPr>
            <a:r>
              <a:rPr b="1" dirty="0" lang="en-US">
                <a:solidFill>
                  <a:srgbClr val="414141"/>
                </a:solidFill>
                <a:cs typeface="Verdana"/>
              </a:rPr>
              <a:t>EXCLUDED</a:t>
            </a:r>
          </a:p>
        </p:txBody>
      </p:sp>
      <p:sp>
        <p:nvSpPr>
          <p:cNvPr id="23" name="Rectangle: Rounded Corners 22"/>
          <p:cNvSpPr/>
          <p:nvPr/>
        </p:nvSpPr>
        <p:spPr>
          <a:xfrm>
            <a:off x="6182065" y="1322149"/>
            <a:ext cx="2625758" cy="1099063"/>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eaLnBrk="1" fontAlgn="auto" hangingPunct="1" marL="605150">
              <a:spcBef>
                <a:spcPts val="0"/>
              </a:spcBef>
              <a:spcAft>
                <a:spcPts val="0"/>
              </a:spcAft>
            </a:pPr>
            <a:r>
              <a:rPr b="1" dirty="0" kern="0" lang="en-US" sz="2118">
                <a:solidFill>
                  <a:srgbClr val="676767"/>
                </a:solidFill>
              </a:rPr>
              <a:t>New</a:t>
            </a:r>
            <a:br>
              <a:rPr b="1" dirty="0" kern="0" lang="en-US" sz="2118">
                <a:solidFill>
                  <a:srgbClr val="676767"/>
                </a:solidFill>
              </a:rPr>
            </a:br>
            <a:r>
              <a:rPr dirty="0" kern="0" lang="en-US" sz="2118" b="true">
                <a:solidFill>
                  <a:srgbClr val="676767"/>
                </a:solidFill>
              </a:rPr>
              <a:t>Clinicians who are newly enrolled in Medicare are exempt until the following performance year</a:t>
            </a:r>
            <a:endParaRPr dirty="0" kern="0" lang="en-US" sz="2118">
              <a:solidFill>
                <a:srgbClr val="676767"/>
              </a:solidFill>
            </a:endParaRPr>
          </a:p>
        </p:txBody>
      </p:sp>
      <p:sp>
        <p:nvSpPr>
          <p:cNvPr id="25" name="Rectangle: Rounded Corners 24"/>
          <p:cNvSpPr/>
          <p:nvPr/>
        </p:nvSpPr>
        <p:spPr>
          <a:xfrm>
            <a:off x="6182065" y="2543511"/>
            <a:ext cx="2625758" cy="1079547"/>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marL="605150">
              <a:spcBef>
                <a:spcPct val="0"/>
              </a:spcBef>
              <a:spcAft>
                <a:spcPct val="0"/>
              </a:spcAft>
            </a:pPr>
            <a:r>
              <a:rPr b="1" dirty="0" kern="0" lang="en-US" sz="2118">
                <a:solidFill>
                  <a:srgbClr val="676767"/>
                </a:solidFill>
              </a:rPr>
              <a:t>&lt;Threshold</a:t>
            </a:r>
            <a:br>
              <a:rPr b="1" dirty="0" kern="0" lang="en-US" sz="2118">
                <a:solidFill>
                  <a:srgbClr val="676767"/>
                </a:solidFill>
              </a:rPr>
            </a:br>
            <a:r>
              <a:rPr dirty="0" kern="0" lang="en-US" sz="2118" b="true">
                <a:solidFill>
                  <a:srgbClr val="676767"/>
                </a:solidFill>
              </a:rPr>
              <a:t>≤$90k in Medicare Part B allowed charges </a:t>
            </a:r>
            <a:r>
              <a:rPr b="false" dirty="0" i="false" kern="0" lang="en-US" sz="1059">
                <a:solidFill>
                  <a:srgbClr val="676767"/>
                </a:solidFill>
              </a:rPr>
              <a:t>OR</a:t>
            </a:r>
            <a:r>
              <a:rPr dirty="0" kern="0" lang="en-US" sz="1059" b="true" i="true">
                <a:solidFill>
                  <a:srgbClr val="676767"/>
                </a:solidFill>
              </a:rPr>
              <a:t> ≤200 Medicare patients</a:t>
            </a:r>
            <a:endParaRPr b="1" dirty="0" kern="0" lang="en-US" sz="2118">
              <a:solidFill>
                <a:srgbClr val="676767"/>
              </a:solidFill>
            </a:endParaRPr>
          </a:p>
        </p:txBody>
      </p:sp>
      <p:sp>
        <p:nvSpPr>
          <p:cNvPr id="26" name="Rectangle: Rounded Corners 25"/>
          <p:cNvSpPr/>
          <p:nvPr/>
        </p:nvSpPr>
        <p:spPr>
          <a:xfrm>
            <a:off x="6182065" y="3745358"/>
            <a:ext cx="2625758" cy="1140327"/>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marL="605150">
              <a:spcBef>
                <a:spcPct val="0"/>
              </a:spcBef>
              <a:spcAft>
                <a:spcPct val="0"/>
              </a:spcAft>
            </a:pPr>
            <a:r>
              <a:rPr b="1" dirty="0" kern="0" lang="en-US" sz="2118">
                <a:solidFill>
                  <a:srgbClr val="676767"/>
                </a:solidFill>
              </a:rPr>
              <a:t>AAPM</a:t>
            </a:r>
            <a:br>
              <a:rPr b="1" dirty="0" kern="0" lang="en-US" sz="2118">
                <a:solidFill>
                  <a:srgbClr val="676767"/>
                </a:solidFill>
              </a:rPr>
            </a:br>
            <a:r>
              <a:rPr dirty="0" kern="0" lang="en-US" sz="2118" b="true">
                <a:solidFill>
                  <a:srgbClr val="676767"/>
                </a:solidFill>
              </a:rPr>
              <a:t>Significant participation in an AAPM (25% of payments </a:t>
            </a:r>
            <a:r>
              <a:rPr b="false" dirty="0" i="false" kern="0" lang="en-US" sz="1059">
                <a:solidFill>
                  <a:srgbClr val="676767"/>
                </a:solidFill>
              </a:rPr>
              <a:t>OR</a:t>
            </a:r>
            <a:r>
              <a:rPr dirty="0" kern="0" lang="en-US" sz="1059" b="true" i="true">
                <a:solidFill>
                  <a:srgbClr val="676767"/>
                </a:solidFill>
              </a:rPr>
              <a:t> 20% of patients)</a:t>
            </a:r>
            <a:endParaRPr b="1" dirty="0" kern="0" lang="en-US" sz="2118">
              <a:solidFill>
                <a:srgbClr val="676767"/>
              </a:solidFill>
            </a:endParaRPr>
          </a:p>
        </p:txBody>
      </p:sp>
      <p:pic>
        <p:nvPicPr>
          <p:cNvPr id="27" name="Picture 26"/>
          <p:cNvPicPr>
            <a:picLocks noChangeAspect="1"/>
          </p:cNvPicPr>
          <p:nvPr/>
        </p:nvPicPr>
        <p:blipFill rotWithShape="1">
          <a:blip r:embed="rId3">
            <a:biLevel thresh="75000"/>
          </a:blip>
          <a:srcRect b="57644" l="11067" r="78667" t="26623"/>
          <a:stretch/>
        </p:blipFill>
        <p:spPr>
          <a:xfrm>
            <a:off x="6199803" y="1362125"/>
            <a:ext cx="594223" cy="682971"/>
          </a:xfrm>
          <a:prstGeom prst="rect">
            <a:avLst/>
          </a:prstGeom>
        </p:spPr>
      </p:pic>
      <p:pic>
        <p:nvPicPr>
          <p:cNvPr id="28" name="Picture 27"/>
          <p:cNvPicPr>
            <a:picLocks noChangeAspect="1"/>
          </p:cNvPicPr>
          <p:nvPr/>
        </p:nvPicPr>
        <p:blipFill rotWithShape="1">
          <a:blip r:embed="rId3">
            <a:biLevel thresh="75000"/>
          </a:blip>
          <a:srcRect b="57644" l="44147" r="43940" t="26623"/>
          <a:stretch/>
        </p:blipFill>
        <p:spPr>
          <a:xfrm>
            <a:off x="6213476" y="2707256"/>
            <a:ext cx="566876" cy="561476"/>
          </a:xfrm>
          <a:prstGeom prst="rect">
            <a:avLst/>
          </a:prstGeom>
        </p:spPr>
      </p:pic>
      <p:pic>
        <p:nvPicPr>
          <p:cNvPr id="29" name="Picture 28"/>
          <p:cNvPicPr>
            <a:picLocks noChangeAspect="1"/>
          </p:cNvPicPr>
          <p:nvPr/>
        </p:nvPicPr>
        <p:blipFill rotWithShape="1">
          <a:blip r:embed="rId3">
            <a:biLevel thresh="75000"/>
          </a:blip>
          <a:srcRect b="57644" l="76165" r="11922" t="26623"/>
          <a:stretch/>
        </p:blipFill>
        <p:spPr>
          <a:xfrm>
            <a:off x="6213476" y="3958667"/>
            <a:ext cx="566876" cy="561476"/>
          </a:xfrm>
          <a:prstGeom prst="rect">
            <a:avLst/>
          </a:prstGeom>
        </p:spPr>
      </p:pic>
      <p:sp>
        <p:nvSpPr>
          <p:cNvPr id="30" name="TextBox 29"/>
          <p:cNvSpPr txBox="1"/>
          <p:nvPr/>
        </p:nvSpPr>
        <p:spPr>
          <a:xfrm>
            <a:off x="6213476" y="4939766"/>
            <a:ext cx="2695196" cy="423193"/>
          </a:xfrm>
          <a:prstGeom prst="rect">
            <a:avLst/>
          </a:prstGeom>
          <a:noFill/>
        </p:spPr>
        <p:txBody>
          <a:bodyPr bIns="0" lIns="80682" rIns="80682" rtlCol="0" tIns="0" wrap="square">
            <a:spAutoFit/>
          </a:bodyPr>
          <a:lstStyle/>
          <a:p>
            <a:pPr>
              <a:lnSpc>
                <a:spcPts val="1100"/>
              </a:lnSpc>
              <a:spcBef>
                <a:spcPct val="0"/>
              </a:spcBef>
              <a:spcAft>
                <a:spcPct val="0"/>
              </a:spcAft>
            </a:pPr>
            <a:r>
              <a:rPr dirty="0" lang="en-US" sz="900">
                <a:solidFill>
                  <a:srgbClr val="4E5054"/>
                </a:solidFill>
                <a:latin typeface="Verdana"/>
                <a:cs typeface="Verdana"/>
              </a:rPr>
              <a:t>*This exclusion threshold was established to make small practices exempt from participation in MIPS.</a:t>
            </a:r>
          </a:p>
        </p:txBody>
      </p:sp>
      <p:sp>
        <p:nvSpPr>
          <p:cNvPr id="35" name="TextBox 34"/>
          <p:cNvSpPr txBox="1"/>
          <p:nvPr/>
        </p:nvSpPr>
        <p:spPr>
          <a:xfrm>
            <a:off x="6572139" y="5648786"/>
            <a:ext cx="2666428" cy="276999"/>
          </a:xfrm>
          <a:prstGeom prst="rect">
            <a:avLst/>
          </a:prstGeom>
          <a:noFill/>
        </p:spPr>
        <p:txBody>
          <a:bodyPr rtlCol="0" wrap="square">
            <a:spAutoFit/>
          </a:bodyPr>
          <a:lstStyle/>
          <a:p>
            <a:pPr>
              <a:spcBef>
                <a:spcPct val="0"/>
              </a:spcBef>
              <a:spcAft>
                <a:spcPct val="0"/>
              </a:spcAft>
            </a:pPr>
            <a:r>
              <a:rPr dirty="0" lang="en-US" sz="1200">
                <a:solidFill>
                  <a:srgbClr val="4E5054"/>
                </a:solidFill>
              </a:rPr>
              <a:t>82 Fed. Reg. at 30,024-25</a:t>
            </a:r>
          </a:p>
        </p:txBody>
      </p:sp>
    </p:spTree>
  </p:cSld>
  <p:clrMapOvr>
    <a:masterClrMapping/>
  </p:clrMapOvr>
</p:sld>
</file>

<file path=ppt/slides/slide1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Performance Categories</a:t>
            </a:r>
            <a:r>
              <a:rPr baseline="30000" dirty="0" lang="en-US" sz="2600" b="true">
                <a:solidFill>
                  <a:srgbClr val="003479"/>
                </a:solidFill>
              </a:rPr>
              <a:t>1-3</a:t>
            </a:r>
          </a:p>
        </p:txBody>
      </p:sp>
      <p:sp>
        <p:nvSpPr>
          <p:cNvPr id="23" name="Slide Number Placeholder 2"/>
          <p:cNvSpPr>
            <a:spLocks noGrp="1"/>
          </p:cNvSpPr>
          <p:nvPr>
            <p:ph idx="12" sz="quarter" type="sldNum"/>
          </p:nvPr>
        </p:nvSpPr>
        <p:spPr/>
        <p:txBody>
          <a:bodyPr lIns="0" rIns="0" tIns="0" bIns="0" anchor="t"/>
          <a:lstStyle/>
          <a:p>
            <a:fld id="{C06DEA1F-A087-4941-88C3-590BA6FF4D01}" type="slidenum">
              <a:rPr lang="en-US" smtClean="0"/>
              <a:pPr/>
              <a:t>16</a:t>
            </a:fld>
            <a:endParaRPr dirty="0" lang="en-US"/>
          </a:p>
        </p:txBody>
      </p:sp>
      <p:sp>
        <p:nvSpPr>
          <p:cNvPr id="4" name="Rectangle 3"/>
          <p:cNvSpPr/>
          <p:nvPr/>
        </p:nvSpPr>
        <p:spPr>
          <a:xfrm>
            <a:off x="0" y="5039523"/>
            <a:ext cx="9143999" cy="1032077"/>
          </a:xfrm>
          <a:prstGeom prst="rect">
            <a:avLst/>
          </a:prstGeom>
        </p:spPr>
        <p:txBody>
          <a:bodyPr anchor="b" anchorCtr="0" wrap="square">
            <a:spAutoFit/>
          </a:bodyPr>
          <a:lstStyle/>
          <a:p>
            <a:pPr>
              <a:lnSpc>
                <a:spcPts val="819"/>
              </a:lnSpc>
              <a:spcBef>
                <a:spcPct val="0"/>
              </a:spcBef>
              <a:spcAft>
                <a:spcPts val="176"/>
              </a:spcAft>
            </a:pPr>
            <a:r>
              <a:rPr dirty="0" lang="en-US" sz="800">
                <a:solidFill>
                  <a:srgbClr val="27282A"/>
                </a:solidFill>
              </a:rPr>
              <a:t>EC = eligible clinician. QCDR = qualified clinical data registry. QR = qualified registry. CAHPS: consumer assessment of healthcare providers and systems.</a:t>
            </a:r>
          </a:p>
          <a:p>
            <a:pPr>
              <a:lnSpc>
                <a:spcPct val="90000"/>
              </a:lnSpc>
              <a:spcBef>
                <a:spcPct val="0"/>
              </a:spcBef>
              <a:spcAft>
                <a:spcPct val="0"/>
              </a:spcAft>
            </a:pPr>
            <a:r>
              <a:rPr dirty="0" lang="en-US" sz="800">
                <a:solidFill>
                  <a:srgbClr val="27282A"/>
                </a:solidFill>
              </a:rPr>
              <a:t>*Also includes groups in a rural or health professional shortage area. </a:t>
            </a:r>
            <a:r>
              <a:rPr baseline="30000" dirty="0" lang="en-US" sz="1000">
                <a:solidFill>
                  <a:srgbClr val="27282A"/>
                </a:solidFill>
              </a:rPr>
              <a:t>†</a:t>
            </a:r>
            <a:r>
              <a:rPr dirty="0" lang="en-US" sz="800">
                <a:solidFill>
                  <a:srgbClr val="27282A"/>
                </a:solidFill>
              </a:rPr>
              <a:t>Requirements vary based on the degree of participation in 2017. </a:t>
            </a:r>
            <a:r>
              <a:rPr baseline="30000" dirty="0" lang="en-US" sz="1000">
                <a:solidFill>
                  <a:srgbClr val="27282A"/>
                </a:solidFill>
              </a:rPr>
              <a:t>‡</a:t>
            </a:r>
            <a:r>
              <a:rPr dirty="0" lang="en-US" sz="800">
                <a:solidFill>
                  <a:srgbClr val="27282A"/>
                </a:solidFill>
              </a:rPr>
              <a:t>The number of required measures depends on your EHR edition. </a:t>
            </a:r>
            <a:r>
              <a:rPr baseline="30000" dirty="0" lang="en-US" sz="1000">
                <a:solidFill>
                  <a:srgbClr val="27282A"/>
                </a:solidFill>
              </a:rPr>
              <a:t>§</a:t>
            </a:r>
            <a:r>
              <a:rPr dirty="0" lang="en-US" sz="800">
                <a:solidFill>
                  <a:srgbClr val="27282A"/>
                </a:solidFill>
              </a:rPr>
              <a:t>Submission option for groups only. **Cost measures do not require any data reporting as they are calculated by CMS based on claims.</a:t>
            </a:r>
          </a:p>
          <a:p>
            <a:pPr>
              <a:lnSpc>
                <a:spcPts val="409"/>
              </a:lnSpc>
              <a:spcBef>
                <a:spcPct val="0"/>
              </a:spcBef>
              <a:spcAft>
                <a:spcPct val="0"/>
              </a:spcAft>
            </a:pPr>
            <a:endParaRPr dirty="0" lang="en-US" sz="900">
              <a:solidFill>
                <a:schemeClr val="tx1">
                  <a:lumMod val="50000"/>
                </a:schemeClr>
              </a:solidFill>
            </a:endParaRPr>
          </a:p>
          <a:p>
            <a:pPr>
              <a:spcBef>
                <a:spcPct val="0"/>
              </a:spcBef>
              <a:spcAft>
                <a:spcPct val="0"/>
              </a:spcAft>
            </a:pPr>
            <a:r>
              <a:rPr dirty="0" lang="en-US" sz="700">
                <a:solidFill>
                  <a:srgbClr val="27282A"/>
                </a:solidFill>
              </a:rPr>
              <a:t>1. CMS. Quality Payment Program. https://www.cms.gov/Medicare/Quality-Initiatives-Patient-Assessment-Instruments/Value-Based-Programs/MACRA-MIPS-and-APMs/Quality-Payment-Program-Long-Version-Executive-Deck.pdf. Accessed January 19, 2017.   2. CMS. MIPS: Advancing Care Information and Improvement Activities Performance Categories. https://www.cms.gov/Medicare/Quality-Initiatives-Patient-Assessment-Instruments/Value-Based-Programs/MACRA-MIPS-and-APMs/MIPS-ACI-and-IA-presentation.pdf. Accessed January 23, 2017.   3. CMS. The Merit-based Incentive Payment System: Quality and Cost Performance Categories. https://www.cms.gov/Medicare/Quality-Initiatives-Patient-Assessment-Instruments/Value-Based-Programs/MACRA-MIPS-and-APMs/QPP-MIPS-Quality-and-Cost-Slides.pdf. Accessed January 24, 2017. </a:t>
            </a:r>
          </a:p>
        </p:txBody>
      </p:sp>
      <p:grpSp>
        <p:nvGrpSpPr>
          <p:cNvPr id="16" name="Group 15"/>
          <p:cNvGrpSpPr/>
          <p:nvPr/>
        </p:nvGrpSpPr>
        <p:grpSpPr>
          <a:xfrm>
            <a:off x="1794515" y="1064078"/>
            <a:ext cx="7128194" cy="400788"/>
            <a:chOff x="1698299" y="1418116"/>
            <a:chExt cx="6077139" cy="467781"/>
          </a:xfrm>
        </p:grpSpPr>
        <p:sp>
          <p:nvSpPr>
            <p:cNvPr id="31" name="Rectangle: Single Corner Rounded 30"/>
            <p:cNvSpPr/>
            <p:nvPr/>
          </p:nvSpPr>
          <p:spPr>
            <a:xfrm>
              <a:off x="1698299" y="1418116"/>
              <a:ext cx="1481959" cy="467781"/>
            </a:xfrm>
            <a:prstGeom prst="round1Rect">
              <a:avLst/>
            </a:prstGeom>
            <a:solidFill>
              <a:srgbClr val="676767"/>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QUALITY</a:t>
              </a:r>
            </a:p>
          </p:txBody>
        </p:sp>
        <p:sp>
          <p:nvSpPr>
            <p:cNvPr id="32" name="Rectangle: Single Corner Rounded 31"/>
            <p:cNvSpPr/>
            <p:nvPr/>
          </p:nvSpPr>
          <p:spPr>
            <a:xfrm>
              <a:off x="3215298" y="1418116"/>
              <a:ext cx="1481959" cy="467781"/>
            </a:xfrm>
            <a:prstGeom prst="round1Rect">
              <a:avLst/>
            </a:prstGeom>
            <a:solidFill>
              <a:srgbClr val="6D8E3C"/>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COST</a:t>
              </a:r>
            </a:p>
          </p:txBody>
        </p:sp>
        <p:sp>
          <p:nvSpPr>
            <p:cNvPr id="33" name="Rectangle: Single Corner Rounded 32"/>
            <p:cNvSpPr/>
            <p:nvPr/>
          </p:nvSpPr>
          <p:spPr>
            <a:xfrm>
              <a:off x="4725012" y="1418116"/>
              <a:ext cx="1543551" cy="467781"/>
            </a:xfrm>
            <a:prstGeom prst="round1Rect">
              <a:avLst/>
            </a:prstGeom>
            <a:solidFill>
              <a:srgbClr val="00A0DF"/>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IMPROVEMENT ACTIVITIES</a:t>
              </a:r>
            </a:p>
          </p:txBody>
        </p:sp>
        <p:sp>
          <p:nvSpPr>
            <p:cNvPr id="34" name="Rectangle: Single Corner Rounded 33"/>
            <p:cNvSpPr/>
            <p:nvPr/>
          </p:nvSpPr>
          <p:spPr>
            <a:xfrm>
              <a:off x="6293479" y="1418116"/>
              <a:ext cx="1481959" cy="467781"/>
            </a:xfrm>
            <a:prstGeom prst="round1Rect">
              <a:avLst/>
            </a:prstGeom>
            <a:solidFill>
              <a:srgbClr val="E8BB1E"/>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ADVANCING CARE INFORMATION</a:t>
              </a:r>
            </a:p>
          </p:txBody>
        </p:sp>
      </p:grpSp>
      <p:graphicFrame>
        <p:nvGraphicFramePr>
          <p:cNvPr id="35" name="Table 34"/>
          <p:cNvGraphicFramePr>
            <a:graphicFrameLocks noGrp="1"/>
          </p:cNvGraphicFramePr>
          <p:nvPr>
            <p:extLst>
              <p:ext uri="{D42A27DB-BD31-4B8C-83A1-F6EECF244321}">
                <p14:modId xmlns:p14="http://schemas.microsoft.com/office/powerpoint/2010/main" val="909509388"/>
              </p:ext>
            </p:extLst>
          </p:nvPr>
        </p:nvGraphicFramePr>
        <p:xfrm>
          <a:off x="337074" y="1467457"/>
          <a:ext cx="8607414" cy="3495977"/>
        </p:xfrm>
        <a:graphic>
          <a:graphicData uri="http://schemas.openxmlformats.org/drawingml/2006/table">
            <a:tbl>
              <a:tblPr bandRow="1" firstRow="1">
                <a:tableStyleId>{5940675A-B579-460E-94D1-54222C63F5DA}</a:tableStyleId>
              </a:tblPr>
              <a:tblGrid>
                <a:gridCol w="1463040">
                  <a:extLst>
                    <a:ext uri="{9D8B030D-6E8A-4147-A177-3AD203B41FA5}">
                      <a16:colId xmlns:a16="http://schemas.microsoft.com/office/drawing/2014/main" val="2321280791"/>
                    </a:ext>
                  </a:extLst>
                </a:gridCol>
                <a:gridCol w="1771858">
                  <a:extLst>
                    <a:ext uri="{9D8B030D-6E8A-4147-A177-3AD203B41FA5}">
                      <a16:colId xmlns:a16="http://schemas.microsoft.com/office/drawing/2014/main" val="1168741021"/>
                    </a:ext>
                  </a:extLst>
                </a:gridCol>
                <a:gridCol w="1771858">
                  <a:extLst>
                    <a:ext uri="{9D8B030D-6E8A-4147-A177-3AD203B41FA5}">
                      <a16:colId xmlns:a16="http://schemas.microsoft.com/office/drawing/2014/main" val="1202680212"/>
                    </a:ext>
                  </a:extLst>
                </a:gridCol>
                <a:gridCol w="1828800">
                  <a:extLst>
                    <a:ext uri="{9D8B030D-6E8A-4147-A177-3AD203B41FA5}">
                      <a16:colId xmlns:a16="http://schemas.microsoft.com/office/drawing/2014/main" val="1960638893"/>
                    </a:ext>
                  </a:extLst>
                </a:gridCol>
                <a:gridCol w="1771858">
                  <a:extLst>
                    <a:ext uri="{9D8B030D-6E8A-4147-A177-3AD203B41FA5}">
                      <a16:colId xmlns:a16="http://schemas.microsoft.com/office/drawing/2014/main" val="268071778"/>
                    </a:ext>
                  </a:extLst>
                </a:gridCol>
              </a:tblGrid>
              <a:tr h="956703">
                <a:tc>
                  <a:txBody>
                    <a:bodyPr/>
                    <a:lstStyle/>
                    <a:p>
                      <a:pPr algn="ctr"/>
                      <a:r>
                        <a:rPr b="1" dirty="0" lang="en-US" sz="1300">
                          <a:solidFill>
                            <a:schemeClr val="tx1">
                              <a:lumMod val="50000"/>
                            </a:schemeClr>
                          </a:solidFill>
                          <a:latin typeface="+mn-lt"/>
                        </a:rPr>
                        <a:t>2017 </a:t>
                      </a:r>
                    </a:p>
                    <a:p>
                      <a:pPr algn="ctr"/>
                      <a:r>
                        <a:rPr b="1" dirty="0" lang="en-US" sz="1200">
                          <a:solidFill>
                            <a:schemeClr val="tx1">
                              <a:lumMod val="50000"/>
                            </a:schemeClr>
                          </a:solidFill>
                          <a:latin typeface="+mn-lt"/>
                        </a:rPr>
                        <a:t>(Transition Year)</a:t>
                      </a: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468218">
                <a:tc>
                  <a:txBody>
                    <a:bodyPr/>
                    <a:lstStyle/>
                    <a:p>
                      <a:pPr algn="ctr"/>
                      <a:r>
                        <a:rPr b="1" baseline="0" dirty="0" lang="en-US" sz="1200">
                          <a:solidFill>
                            <a:schemeClr val="tx1">
                              <a:lumMod val="50000"/>
                            </a:schemeClr>
                          </a:solidFill>
                          <a:latin typeface="+mn-lt"/>
                        </a:rPr>
                        <a:t>Category weight</a:t>
                      </a:r>
                      <a:endParaRPr b="1"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400">
                          <a:solidFill>
                            <a:srgbClr val="676767"/>
                          </a:solidFill>
                          <a:latin typeface="+mn-lt"/>
                        </a:rPr>
                        <a:t>60%</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400">
                          <a:solidFill>
                            <a:srgbClr val="6D8E3C"/>
                          </a:solidFill>
                          <a:latin typeface="+mn-lt"/>
                        </a:rPr>
                        <a:t>0%</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400">
                          <a:solidFill>
                            <a:schemeClr val="accent3"/>
                          </a:solidFill>
                          <a:latin typeface="+mn-lt"/>
                        </a:rPr>
                        <a:t>15%</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400">
                          <a:solidFill>
                            <a:srgbClr val="E8BB1E"/>
                          </a:solidFill>
                          <a:latin typeface="+mn-lt"/>
                        </a:rPr>
                        <a:t>25%</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236992">
                <a:tc>
                  <a:txBody>
                    <a:bodyPr/>
                    <a:lstStyle/>
                    <a:p>
                      <a:pPr algn="ctr"/>
                      <a:r>
                        <a:rPr b="1" dirty="0" lang="en-US" sz="1200">
                          <a:solidFill>
                            <a:schemeClr val="tx1">
                              <a:lumMod val="50000"/>
                            </a:schemeClr>
                          </a:solidFill>
                          <a:latin typeface="+mn-lt"/>
                        </a:rPr>
                        <a:t>Replaces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dirty="0" lang="en-US" sz="1200">
                          <a:solidFill>
                            <a:schemeClr val="tx1">
                              <a:lumMod val="50000"/>
                            </a:schemeClr>
                          </a:solidFill>
                          <a:latin typeface="+mn-lt"/>
                        </a:rPr>
                        <a:t>PQRS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200">
                          <a:solidFill>
                            <a:schemeClr val="tx1">
                              <a:lumMod val="50000"/>
                            </a:schemeClr>
                          </a:solidFill>
                          <a:latin typeface="+mn-lt"/>
                        </a:rPr>
                        <a:t>Value-based Modifier</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indent="0" marL="0">
                        <a:buFont typeface="+mj-lt"/>
                        <a:buNone/>
                      </a:pPr>
                      <a:r>
                        <a:rPr dirty="0" lang="en-US" sz="1200">
                          <a:solidFill>
                            <a:schemeClr val="tx1">
                              <a:lumMod val="50000"/>
                            </a:schemeClr>
                          </a:solidFill>
                          <a:latin typeface="+mn-lt"/>
                        </a:rPr>
                        <a:t>Meaningful Use/EHR</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737858470"/>
                  </a:ext>
                </a:extLst>
              </a:tr>
              <a:tr h="585549">
                <a:tc>
                  <a:txBody>
                    <a:bodyPr/>
                    <a:lstStyle/>
                    <a:p>
                      <a:pPr algn="ctr"/>
                      <a:r>
                        <a:rPr b="1" dirty="0" lang="en-US" sz="1200">
                          <a:solidFill>
                            <a:schemeClr val="tx1">
                              <a:lumMod val="50000"/>
                            </a:schemeClr>
                          </a:solidFill>
                          <a:latin typeface="+mn-lt"/>
                        </a:rPr>
                        <a:t>Requirements</a:t>
                      </a:r>
                      <a:r>
                        <a:rPr b="1" baseline="30000" dirty="0" lang="en-US" sz="1400">
                          <a:solidFill>
                            <a:schemeClr val="tx1">
                              <a:lumMod val="50000"/>
                            </a:schemeClr>
                          </a:solidFill>
                          <a:latin typeface="+mn-lt"/>
                        </a:rPr>
                        <a:t>†</a:t>
                      </a:r>
                      <a:endParaRPr b="1" baseline="30000"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≥6</a:t>
                      </a:r>
                      <a:r>
                        <a:rPr b="1" dirty="0" lang="en-US" sz="1200">
                          <a:solidFill>
                            <a:schemeClr val="tx1">
                              <a:lumMod val="50000"/>
                            </a:schemeClr>
                          </a:solidFill>
                          <a:latin typeface="+mn-lt"/>
                        </a:rPr>
                        <a:t> </a:t>
                      </a:r>
                      <a:br>
                        <a:rPr b="1" dirty="0" lang="en-US" sz="1200">
                          <a:solidFill>
                            <a:schemeClr val="tx1">
                              <a:lumMod val="50000"/>
                            </a:schemeClr>
                          </a:solidFill>
                          <a:latin typeface="+mn-lt"/>
                        </a:rPr>
                      </a:br>
                      <a:r>
                        <a:rPr b="1" dirty="0" lang="en-US" sz="1200">
                          <a:solidFill>
                            <a:schemeClr val="tx1">
                              <a:lumMod val="50000"/>
                            </a:schemeClr>
                          </a:solidFill>
                          <a:latin typeface="+mn-lt"/>
                        </a:rPr>
                        <a:t>(including an </a:t>
                      </a:r>
                      <a:br>
                        <a:rPr b="1" dirty="0" lang="en-US" sz="1200">
                          <a:solidFill>
                            <a:schemeClr val="tx1">
                              <a:lumMod val="50000"/>
                            </a:schemeClr>
                          </a:solidFill>
                          <a:latin typeface="+mn-lt"/>
                        </a:rPr>
                      </a:br>
                      <a:r>
                        <a:rPr b="1" dirty="0" lang="en-US" sz="1200">
                          <a:solidFill>
                            <a:schemeClr val="tx1">
                              <a:lumMod val="50000"/>
                            </a:schemeClr>
                          </a:solidFill>
                          <a:latin typeface="+mn-lt"/>
                        </a:rPr>
                        <a:t>outcome or high-priority measure)</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spcAft>
                          <a:spcPts val="400"/>
                        </a:spcAft>
                      </a:pPr>
                      <a:r>
                        <a:rPr dirty="0" lang="en-US" sz="1200">
                          <a:solidFill>
                            <a:schemeClr val="tx1">
                              <a:lumMod val="50000"/>
                            </a:schemeClr>
                          </a:solidFill>
                          <a:latin typeface="+mn-lt"/>
                        </a:rPr>
                        <a:t>&lt;15* EC: ≤2 high-weighted OR</a:t>
                      </a:r>
                    </a:p>
                    <a:p>
                      <a:pPr algn="ctr">
                        <a:spcAft>
                          <a:spcPts val="400"/>
                        </a:spcAft>
                      </a:pPr>
                      <a:r>
                        <a:rPr dirty="0" lang="en-US" sz="1200">
                          <a:solidFill>
                            <a:schemeClr val="tx1">
                              <a:lumMod val="50000"/>
                            </a:schemeClr>
                          </a:solidFill>
                          <a:latin typeface="+mn-lt"/>
                        </a:rPr>
                        <a:t>15+ EC: ≤4 medium-weighted</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base measures </a:t>
                      </a:r>
                    </a:p>
                    <a:p>
                      <a:pPr algn="ctr"/>
                      <a:r>
                        <a:rPr baseline="0" dirty="0" lang="en-US" sz="1000">
                          <a:solidFill>
                            <a:schemeClr val="tx1">
                              <a:lumMod val="50000"/>
                            </a:schemeClr>
                          </a:solidFill>
                          <a:latin typeface="+mn-lt"/>
                        </a:rPr>
                        <a:t>(50 out of 100).</a:t>
                      </a:r>
                    </a:p>
                    <a:p>
                      <a:pPr algn="ctr"/>
                      <a:r>
                        <a:rPr baseline="0" dirty="0" lang="en-US" sz="1000">
                          <a:solidFill>
                            <a:schemeClr val="tx1">
                              <a:lumMod val="50000"/>
                            </a:schemeClr>
                          </a:solidFill>
                          <a:latin typeface="+mn-lt"/>
                        </a:rPr>
                        <a:t>9 additional measures can be reported</a:t>
                      </a:r>
                      <a:r>
                        <a:rPr baseline="30000" dirty="0" lang="en-US" sz="1000">
                          <a:solidFill>
                            <a:schemeClr val="tx1">
                              <a:lumMod val="50000"/>
                            </a:schemeClr>
                          </a:solidFill>
                          <a:latin typeface="+mn-lt"/>
                        </a:rPr>
                        <a:t>‡</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682431491"/>
                  </a:ext>
                </a:extLst>
              </a:tr>
              <a:tr h="254788">
                <a:tc>
                  <a:txBody>
                    <a:bodyPr/>
                    <a:lstStyle/>
                    <a:p>
                      <a:pPr algn="ctr"/>
                      <a:r>
                        <a:rPr b="1" dirty="0" lang="en-US" sz="1200">
                          <a:solidFill>
                            <a:schemeClr val="tx1">
                              <a:lumMod val="50000"/>
                            </a:schemeClr>
                          </a:solidFill>
                          <a:latin typeface="+mn-lt"/>
                        </a:rPr>
                        <a:t>Duration</a:t>
                      </a:r>
                      <a:r>
                        <a:rPr b="1" baseline="30000" dirty="0" lang="en-US" sz="1400">
                          <a:solidFill>
                            <a:schemeClr val="tx1">
                              <a:lumMod val="50000"/>
                            </a:schemeClr>
                          </a:solidFill>
                          <a:latin typeface="+mn-lt"/>
                        </a:rPr>
                        <a:t>†</a:t>
                      </a:r>
                      <a:endParaRPr b="1"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517576259"/>
                  </a:ext>
                </a:extLst>
              </a:tr>
              <a:tr h="560017">
                <a:tc>
                  <a:txBody>
                    <a:bodyPr/>
                    <a:lstStyle/>
                    <a:p>
                      <a:pPr algn="ctr"/>
                      <a:r>
                        <a:rPr b="1" dirty="0" lang="en-US" sz="1200">
                          <a:solidFill>
                            <a:schemeClr val="tx1">
                              <a:lumMod val="50000"/>
                            </a:schemeClr>
                          </a:solidFill>
                          <a:latin typeface="+mn-lt"/>
                        </a:rPr>
                        <a:t>Data reporting</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dirty="0" lang="en-US" sz="1200">
                          <a:solidFill>
                            <a:schemeClr val="tx1">
                              <a:lumMod val="50000"/>
                            </a:schemeClr>
                          </a:solidFill>
                          <a:latin typeface="+mn-lt"/>
                        </a:rPr>
                        <a:t>QCDR, QR, EHR, claims, CMS web interface</a:t>
                      </a:r>
                      <a:r>
                        <a:rPr baseline="30000" dirty="0" lang="en-US" sz="1400">
                          <a:solidFill>
                            <a:schemeClr val="tx1">
                              <a:lumMod val="50000"/>
                            </a:schemeClr>
                          </a:solidFill>
                          <a:latin typeface="+mn-lt"/>
                        </a:rPr>
                        <a:t>§</a:t>
                      </a:r>
                      <a:r>
                        <a:rPr dirty="0" lang="en-US" sz="1200">
                          <a:solidFill>
                            <a:schemeClr val="tx1">
                              <a:lumMod val="50000"/>
                            </a:schemeClr>
                          </a:solidFill>
                          <a:latin typeface="+mn-lt"/>
                        </a:rPr>
                        <a:t>, CAHPS</a:t>
                      </a:r>
                      <a:r>
                        <a:rPr baseline="30000" dirty="0" lang="en-US" sz="1400">
                          <a:solidFill>
                            <a:schemeClr val="tx1">
                              <a:lumMod val="50000"/>
                            </a:schemeClr>
                          </a:solidFill>
                          <a:latin typeface="+mn-lt"/>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rPr>
                        <a:t>Claims</a:t>
                      </a:r>
                      <a:r>
                        <a:rPr baseline="30000" dirty="0" lang="en-US" sz="1400">
                          <a:solidFill>
                            <a:schemeClr val="tx1">
                              <a:lumMod val="50000"/>
                            </a:schemeClr>
                          </a:solidFill>
                          <a:latin typeface="+mn-lt"/>
                        </a:rPr>
                        <a:t>**</a:t>
                      </a:r>
                      <a:endParaRPr baseline="30000"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rPr>
                        <a:t>QCDR, QR, EHR, claims, CMS web interface</a:t>
                      </a:r>
                      <a:r>
                        <a:rPr baseline="30000" dirty="0" lang="en-US" sz="1200">
                          <a:solidFill>
                            <a:schemeClr val="tx1">
                              <a:lumMod val="50000"/>
                            </a:schemeClr>
                          </a:solidFill>
                          <a:latin typeface="+mn-lt"/>
                        </a:rPr>
                        <a:t>§</a:t>
                      </a:r>
                      <a:endPar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QCDR, QR, EHR, attestation</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016231651"/>
                  </a:ext>
                </a:extLst>
              </a:tr>
            </a:tbl>
          </a:graphicData>
        </a:graphic>
      </p:graphicFrame>
      <p:grpSp>
        <p:nvGrpSpPr>
          <p:cNvPr id="37" name="Group 36"/>
          <p:cNvGrpSpPr/>
          <p:nvPr/>
        </p:nvGrpSpPr>
        <p:grpSpPr>
          <a:xfrm>
            <a:off x="2125629" y="1480488"/>
            <a:ext cx="917951" cy="917951"/>
            <a:chOff x="1770531" y="5192348"/>
            <a:chExt cx="1071391" cy="1071391"/>
          </a:xfrm>
          <a:effectLst>
            <a:outerShdw algn="tl" blurRad="50800" dir="2700000" dist="38100" rotWithShape="0">
              <a:prstClr val="black">
                <a:alpha val="40000"/>
              </a:prstClr>
            </a:outerShdw>
          </a:effectLst>
        </p:grpSpPr>
        <p:sp>
          <p:nvSpPr>
            <p:cNvPr id="38" name="Oval 37"/>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39" name="Graphic 3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40" name="Group 39"/>
          <p:cNvGrpSpPr/>
          <p:nvPr/>
        </p:nvGrpSpPr>
        <p:grpSpPr>
          <a:xfrm>
            <a:off x="3925677" y="1480489"/>
            <a:ext cx="917951" cy="917951"/>
            <a:chOff x="3088057" y="5192348"/>
            <a:chExt cx="1071391" cy="1071391"/>
          </a:xfrm>
          <a:effectLst>
            <a:outerShdw algn="tl" blurRad="50800" dir="2700000" dist="38100" rotWithShape="0">
              <a:prstClr val="black">
                <a:alpha val="40000"/>
              </a:prstClr>
            </a:outerShdw>
          </a:effectLst>
        </p:grpSpPr>
        <p:sp>
          <p:nvSpPr>
            <p:cNvPr id="41" name="Oval 40"/>
            <p:cNvSpPr/>
            <p:nvPr/>
          </p:nvSpPr>
          <p:spPr>
            <a:xfrm>
              <a:off x="3088057" y="5192348"/>
              <a:ext cx="1071391" cy="1071391"/>
            </a:xfrm>
            <a:prstGeom prst="ellipse">
              <a:avLst/>
            </a:prstGeom>
            <a:solidFill>
              <a:srgbClr val="6D8E3C"/>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2" name="Graphic 4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71206" y="5389459"/>
              <a:ext cx="705094" cy="677169"/>
            </a:xfrm>
            <a:prstGeom prst="rect">
              <a:avLst/>
            </a:prstGeom>
          </p:spPr>
        </p:pic>
      </p:grpSp>
      <p:grpSp>
        <p:nvGrpSpPr>
          <p:cNvPr id="43" name="Group 42"/>
          <p:cNvGrpSpPr/>
          <p:nvPr/>
        </p:nvGrpSpPr>
        <p:grpSpPr>
          <a:xfrm>
            <a:off x="5770387" y="1480489"/>
            <a:ext cx="917951" cy="917951"/>
            <a:chOff x="4405583" y="5192348"/>
            <a:chExt cx="1071391" cy="1071391"/>
          </a:xfrm>
          <a:effectLst>
            <a:outerShdw algn="tl" blurRad="50800" dir="2700000" dist="38100" rotWithShape="0">
              <a:prstClr val="black">
                <a:alpha val="40000"/>
              </a:prstClr>
            </a:outerShdw>
          </a:effectLst>
        </p:grpSpPr>
        <p:sp>
          <p:nvSpPr>
            <p:cNvPr id="44" name="Oval 43"/>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5" name="Picture 44"/>
            <p:cNvPicPr>
              <a:picLocks noChangeAspect="1"/>
            </p:cNvPicPr>
            <p:nvPr/>
          </p:nvPicPr>
          <p:blipFill>
            <a:blip r:embed="rId7">
              <a:biLevel thresh="25000"/>
            </a:blip>
            <a:stretch>
              <a:fillRect/>
            </a:stretch>
          </p:blipFill>
          <p:spPr>
            <a:xfrm>
              <a:off x="4682113" y="5390126"/>
              <a:ext cx="518331" cy="678189"/>
            </a:xfrm>
            <a:prstGeom prst="rect">
              <a:avLst/>
            </a:prstGeom>
          </p:spPr>
        </p:pic>
      </p:grpSp>
      <p:grpSp>
        <p:nvGrpSpPr>
          <p:cNvPr id="46" name="Group 45"/>
          <p:cNvGrpSpPr/>
          <p:nvPr/>
        </p:nvGrpSpPr>
        <p:grpSpPr>
          <a:xfrm>
            <a:off x="7609345" y="1480927"/>
            <a:ext cx="917951" cy="917951"/>
            <a:chOff x="5723109" y="5192348"/>
            <a:chExt cx="1071391" cy="1071391"/>
          </a:xfrm>
          <a:effectLst>
            <a:outerShdw algn="tl" blurRad="50800" dir="2700000" dist="38100" rotWithShape="0">
              <a:prstClr val="black">
                <a:alpha val="40000"/>
              </a:prstClr>
            </a:outerShdw>
          </a:effectLst>
        </p:grpSpPr>
        <p:sp>
          <p:nvSpPr>
            <p:cNvPr id="47" name="Oval 46"/>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8" name="Picture 47"/>
            <p:cNvPicPr>
              <a:picLocks noChangeAspect="1"/>
            </p:cNvPicPr>
            <p:nvPr/>
          </p:nvPicPr>
          <p:blipFill>
            <a:blip r:embed="rId8">
              <a:grayscl/>
            </a:blip>
            <a:stretch>
              <a:fillRect/>
            </a:stretch>
          </p:blipFill>
          <p:spPr>
            <a:xfrm>
              <a:off x="5893792" y="5388439"/>
              <a:ext cx="730025" cy="678189"/>
            </a:xfrm>
            <a:prstGeom prst="rect">
              <a:avLst/>
            </a:prstGeom>
          </p:spPr>
        </p:pic>
      </p:grpSp>
      <p:sp>
        <p:nvSpPr>
          <p:cNvPr id="17" name="Rectangle 16"/>
          <p:cNvSpPr/>
          <p:nvPr/>
        </p:nvSpPr>
        <p:spPr>
          <a:xfrm>
            <a:off x="341011" y="699474"/>
            <a:ext cx="8420869" cy="281295"/>
          </a:xfrm>
          <a:prstGeom prst="rect">
            <a:avLst/>
          </a:prstGeom>
        </p:spPr>
        <p:txBody>
          <a:bodyPr wrap="square">
            <a:spAutoFit/>
          </a:bodyPr>
          <a:lstStyle/>
          <a:p>
            <a:pPr>
              <a:spcBef>
                <a:spcPct val="0"/>
              </a:spcBef>
              <a:spcAft>
                <a:spcPct val="0"/>
              </a:spcAft>
            </a:pPr>
            <a:r>
              <a:rPr dirty="0" i="1" lang="en-US" sz="1200">
                <a:solidFill>
                  <a:srgbClr val="0D0D0D"/>
                </a:solidFill>
              </a:rPr>
              <a:t>Developed to provide flexibility to choose activities/metrics that are most meaningful to your practice</a:t>
            </a:r>
          </a:p>
        </p:txBody>
      </p:sp>
    </p:spTree>
  </p:cSld>
  <p:clrMapOvr>
    <a:masterClrMapping/>
  </p:clrMapOvr>
</p:sld>
</file>

<file path=ppt/slides/slide1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pSp>
        <p:nvGrpSpPr>
          <p:cNvPr id="49" name="Group 48"/>
          <p:cNvGrpSpPr/>
          <p:nvPr/>
        </p:nvGrpSpPr>
        <p:grpSpPr>
          <a:xfrm>
            <a:off x="4582036" y="924755"/>
            <a:ext cx="4270947" cy="400788"/>
            <a:chOff x="4869390" y="1282817"/>
            <a:chExt cx="2987331" cy="467781"/>
          </a:xfrm>
          <a:solidFill>
            <a:schemeClr val="bg1">
              <a:lumMod val="95000"/>
            </a:schemeClr>
          </a:solidFill>
        </p:grpSpPr>
        <p:sp>
          <p:nvSpPr>
            <p:cNvPr id="55" name="Rectangle: Single Corner Rounded 54"/>
            <p:cNvSpPr/>
            <p:nvPr/>
          </p:nvSpPr>
          <p:spPr>
            <a:xfrm>
              <a:off x="4869390" y="1282817"/>
              <a:ext cx="1481959" cy="467781"/>
            </a:xfrm>
            <a:prstGeom prst="round1Rect">
              <a:avLst/>
            </a:prstGeom>
            <a:grpFill/>
            <a:ln algn="ctr" cap="flat" cmpd="sng" w="6350">
              <a:solidFill>
                <a:schemeClr val="bg1">
                  <a:lumMod val="65000"/>
                </a:schemeClr>
              </a:solidFill>
              <a:prstDash val="solid"/>
            </a:ln>
            <a:effectLst/>
          </p:spPr>
          <p:txBody>
            <a:bodyPr anchor="ctr" bIns="0" lIns="0" rIns="0" rtlCol="0" tIns="0"/>
            <a:lstStyle/>
            <a:p>
              <a:pPr algn="ctr" defTabSz="783447">
                <a:spcBef>
                  <a:spcPct val="0"/>
                </a:spcBef>
                <a:spcAft>
                  <a:spcPct val="0"/>
                </a:spcAft>
              </a:pPr>
              <a:r>
                <a:rPr dirty="0" kern="0" lang="en-US" sz="1100">
                  <a:solidFill>
                    <a:srgbClr val="0D0D0D"/>
                  </a:solidFill>
                </a:rPr>
                <a:t>CATEGORY WEIGHT (2017)</a:t>
              </a:r>
            </a:p>
          </p:txBody>
        </p:sp>
        <p:sp>
          <p:nvSpPr>
            <p:cNvPr id="56" name="Rectangle: Single Corner Rounded 55"/>
            <p:cNvSpPr/>
            <p:nvPr/>
          </p:nvSpPr>
          <p:spPr>
            <a:xfrm>
              <a:off x="6374762" y="1282817"/>
              <a:ext cx="1481959" cy="467781"/>
            </a:xfrm>
            <a:prstGeom prst="round1Rect">
              <a:avLst/>
            </a:prstGeom>
            <a:grpFill/>
            <a:ln algn="ctr" cap="flat" cmpd="sng" w="6350">
              <a:solidFill>
                <a:schemeClr val="bg1">
                  <a:lumMod val="65000"/>
                </a:schemeClr>
              </a:solidFill>
              <a:prstDash val="solid"/>
            </a:ln>
            <a:effectLst/>
          </p:spPr>
          <p:txBody>
            <a:bodyPr anchor="ctr" bIns="0" lIns="0" rIns="0" rtlCol="0" tIns="0"/>
            <a:lstStyle/>
            <a:p>
              <a:pPr algn="ctr" defTabSz="783447">
                <a:spcBef>
                  <a:spcPct val="0"/>
                </a:spcBef>
                <a:spcAft>
                  <a:spcPct val="0"/>
                </a:spcAft>
              </a:pPr>
              <a:r>
                <a:rPr dirty="0" kern="0" lang="en-US" sz="1100">
                  <a:solidFill>
                    <a:srgbClr val="0D0D0D"/>
                  </a:solidFill>
                </a:rPr>
                <a:t>MEASURES/ACTIVITIES*</a:t>
              </a:r>
              <a:endParaRPr baseline="30000" dirty="0" kern="0" lang="en-US" sz="1100">
                <a:solidFill>
                  <a:schemeClr val="bg2">
                    <a:lumMod val="10000"/>
                  </a:schemeClr>
                </a:solidFill>
              </a:endParaRPr>
            </a:p>
          </p:txBody>
        </p:sp>
      </p:grpSp>
      <p:graphicFrame>
        <p:nvGraphicFramePr>
          <p:cNvPr id="48" name="Table 47"/>
          <p:cNvGraphicFramePr>
            <a:graphicFrameLocks noGrp="1"/>
          </p:cNvGraphicFramePr>
          <p:nvPr>
            <p:extLst>
              <p:ext uri="{D42A27DB-BD31-4B8C-83A1-F6EECF244321}">
                <p14:modId xmlns:p14="http://schemas.microsoft.com/office/powerpoint/2010/main" val="1132885428"/>
              </p:ext>
            </p:extLst>
          </p:nvPr>
        </p:nvGraphicFramePr>
        <p:xfrm>
          <a:off x="261613" y="1334916"/>
          <a:ext cx="8619468" cy="3983076"/>
        </p:xfrm>
        <a:graphic>
          <a:graphicData uri="http://schemas.openxmlformats.org/drawingml/2006/table">
            <a:tbl>
              <a:tblPr bandRow="1" firstRow="1">
                <a:tableStyleId>{5940675A-B579-460E-94D1-54222C63F5DA}</a:tableStyleId>
              </a:tblPr>
              <a:tblGrid>
                <a:gridCol w="1679179">
                  <a:extLst>
                    <a:ext uri="{9D8B030D-6E8A-4147-A177-3AD203B41FA5}">
                      <a16:colId xmlns:a16="http://schemas.microsoft.com/office/drawing/2014/main" val="2321280791"/>
                    </a:ext>
                  </a:extLst>
                </a:gridCol>
                <a:gridCol w="2642193">
                  <a:extLst>
                    <a:ext uri="{9D8B030D-6E8A-4147-A177-3AD203B41FA5}">
                      <a16:colId xmlns:a16="http://schemas.microsoft.com/office/drawing/2014/main" val="1168741021"/>
                    </a:ext>
                  </a:extLst>
                </a:gridCol>
                <a:gridCol w="2149048">
                  <a:extLst>
                    <a:ext uri="{9D8B030D-6E8A-4147-A177-3AD203B41FA5}">
                      <a16:colId xmlns:a16="http://schemas.microsoft.com/office/drawing/2014/main" val="1202680212"/>
                    </a:ext>
                  </a:extLst>
                </a:gridCol>
                <a:gridCol w="2149048">
                  <a:extLst>
                    <a:ext uri="{9D8B030D-6E8A-4147-A177-3AD203B41FA5}">
                      <a16:colId xmlns:a16="http://schemas.microsoft.com/office/drawing/2014/main" val="1960638893"/>
                    </a:ext>
                  </a:extLst>
                </a:gridCol>
              </a:tblGrid>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QUALITY</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1838462004"/>
                  </a:ext>
                </a:extLst>
              </a:tr>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IMPROVEMENT ACTIVITIES</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785435397"/>
                  </a:ext>
                </a:extLst>
              </a:tr>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ADVANCING CARE INFORMATION</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1081379085"/>
                  </a:ext>
                </a:extLst>
              </a:tr>
            </a:tbl>
          </a:graphicData>
        </a:graphic>
      </p:graphicFrame>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2017 Transition Year Weights and Measures/Activities</a:t>
            </a:r>
            <a:r>
              <a:rPr baseline="30000" dirty="0" lang="en-US" sz="2600" b="true">
                <a:solidFill>
                  <a:srgbClr val="003479"/>
                </a:solidFill>
              </a:rPr>
              <a:t>1,2</a:t>
            </a:r>
          </a:p>
        </p:txBody>
      </p:sp>
      <p:sp>
        <p:nvSpPr>
          <p:cNvPr id="41" name="Slide Number Placeholder 1"/>
          <p:cNvSpPr>
            <a:spLocks noGrp="1"/>
          </p:cNvSpPr>
          <p:nvPr>
            <p:ph idx="12" sz="quarter" type="sldNum"/>
          </p:nvPr>
        </p:nvSpPr>
        <p:spPr/>
        <p:txBody>
          <a:bodyPr lIns="0" rIns="0" tIns="0" bIns="0" anchor="t"/>
          <a:lstStyle/>
          <a:p>
            <a:fld id="{C06DEA1F-A087-4941-88C3-590BA6FF4D01}" type="slidenum">
              <a:rPr lang="en-US" smtClean="0"/>
              <a:pPr/>
              <a:t>17</a:t>
            </a:fld>
            <a:endParaRPr dirty="0" lang="en-US"/>
          </a:p>
        </p:txBody>
      </p:sp>
      <p:grpSp>
        <p:nvGrpSpPr>
          <p:cNvPr id="4" name="Group 3"/>
          <p:cNvGrpSpPr/>
          <p:nvPr/>
        </p:nvGrpSpPr>
        <p:grpSpPr>
          <a:xfrm>
            <a:off x="504562" y="1407295"/>
            <a:ext cx="1186701" cy="1186701"/>
            <a:chOff x="1770531" y="5192348"/>
            <a:chExt cx="1071391" cy="1071391"/>
          </a:xfrm>
          <a:effectLst>
            <a:outerShdw algn="tl" blurRad="50800" dir="2700000" dist="38100" rotWithShape="0">
              <a:prstClr val="black">
                <a:alpha val="40000"/>
              </a:prstClr>
            </a:outerShdw>
          </a:effectLst>
        </p:grpSpPr>
        <p:sp>
          <p:nvSpPr>
            <p:cNvPr id="5" name="Oval 4"/>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6" name="Graphic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1" name="Group 10"/>
          <p:cNvGrpSpPr/>
          <p:nvPr/>
        </p:nvGrpSpPr>
        <p:grpSpPr>
          <a:xfrm>
            <a:off x="7200598" y="1407630"/>
            <a:ext cx="1186031" cy="1186031"/>
            <a:chOff x="284314" y="5786160"/>
            <a:chExt cx="1873232" cy="1873907"/>
          </a:xfrm>
          <a:effectLst>
            <a:outerShdw algn="tl" blurRad="152400" dir="2700000" dist="38100" rotWithShape="0">
              <a:prstClr val="black">
                <a:alpha val="40000"/>
              </a:prstClr>
            </a:outerShdw>
          </a:effectLst>
        </p:grpSpPr>
        <p:sp>
          <p:nvSpPr>
            <p:cNvPr id="12" name="Oval 11"/>
            <p:cNvSpPr/>
            <p:nvPr/>
          </p:nvSpPr>
          <p:spPr>
            <a:xfrm>
              <a:off x="284314" y="5786160"/>
              <a:ext cx="1873232" cy="1873907"/>
            </a:xfrm>
            <a:prstGeom prst="ellipse">
              <a:avLst/>
            </a:prstGeom>
            <a:solidFill>
              <a:schemeClr val="bg1"/>
            </a:solidFill>
            <a:ln algn="ctr" cap="flat" cmpd="sng" w="19050">
              <a:solidFill>
                <a:srgbClr val="676767"/>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13" name="Oval 12"/>
            <p:cNvSpPr/>
            <p:nvPr/>
          </p:nvSpPr>
          <p:spPr>
            <a:xfrm>
              <a:off x="348473" y="5849861"/>
              <a:ext cx="1751594" cy="1746430"/>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271</a:t>
              </a:r>
            </a:p>
          </p:txBody>
        </p:sp>
      </p:grpSp>
      <p:grpSp>
        <p:nvGrpSpPr>
          <p:cNvPr id="14" name="Group 13"/>
          <p:cNvGrpSpPr/>
          <p:nvPr/>
        </p:nvGrpSpPr>
        <p:grpSpPr>
          <a:xfrm>
            <a:off x="5048387" y="1407630"/>
            <a:ext cx="1186031" cy="1186031"/>
            <a:chOff x="284314" y="5786160"/>
            <a:chExt cx="1873232" cy="1873907"/>
          </a:xfrm>
          <a:effectLst>
            <a:outerShdw algn="tl" blurRad="152400" dir="2700000" dist="38100" rotWithShape="0">
              <a:prstClr val="black">
                <a:alpha val="40000"/>
              </a:prstClr>
            </a:outerShdw>
          </a:effectLst>
        </p:grpSpPr>
        <p:sp>
          <p:nvSpPr>
            <p:cNvPr id="15" name="Oval 14"/>
            <p:cNvSpPr/>
            <p:nvPr/>
          </p:nvSpPr>
          <p:spPr>
            <a:xfrm>
              <a:off x="284314" y="5786160"/>
              <a:ext cx="1873232" cy="1873907"/>
            </a:xfrm>
            <a:prstGeom prst="ellipse">
              <a:avLst/>
            </a:prstGeom>
            <a:solidFill>
              <a:schemeClr val="bg1"/>
            </a:solidFill>
            <a:ln algn="ctr" cap="flat" cmpd="sng" w="19050">
              <a:solidFill>
                <a:srgbClr val="676767"/>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16" name="Oval 15"/>
            <p:cNvSpPr/>
            <p:nvPr/>
          </p:nvSpPr>
          <p:spPr>
            <a:xfrm>
              <a:off x="348473" y="5849861"/>
              <a:ext cx="1751594" cy="1746430"/>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60%</a:t>
              </a:r>
            </a:p>
          </p:txBody>
        </p:sp>
      </p:grpSp>
      <p:grpSp>
        <p:nvGrpSpPr>
          <p:cNvPr id="20" name="Group 19"/>
          <p:cNvGrpSpPr/>
          <p:nvPr/>
        </p:nvGrpSpPr>
        <p:grpSpPr>
          <a:xfrm>
            <a:off x="7200598" y="2757137"/>
            <a:ext cx="1186031" cy="1186031"/>
            <a:chOff x="284312" y="5786155"/>
            <a:chExt cx="2354885" cy="2247844"/>
          </a:xfrm>
          <a:effectLst>
            <a:outerShdw algn="tl" blurRad="152400" dir="2700000" dist="38100" rotWithShape="0">
              <a:prstClr val="black">
                <a:alpha val="40000"/>
              </a:prstClr>
            </a:outerShdw>
          </a:effectLst>
        </p:grpSpPr>
        <p:sp>
          <p:nvSpPr>
            <p:cNvPr id="21" name="Oval 20"/>
            <p:cNvSpPr/>
            <p:nvPr/>
          </p:nvSpPr>
          <p:spPr>
            <a:xfrm>
              <a:off x="284312" y="5786155"/>
              <a:ext cx="2354885" cy="2247844"/>
            </a:xfrm>
            <a:prstGeom prst="ellipse">
              <a:avLst/>
            </a:prstGeom>
            <a:solidFill>
              <a:schemeClr val="bg1"/>
            </a:solidFill>
            <a:ln algn="ctr" cap="flat" cmpd="sng" w="19050">
              <a:solidFill>
                <a:srgbClr val="00A0DF"/>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22" name="Oval 21"/>
            <p:cNvSpPr/>
            <p:nvPr/>
          </p:nvSpPr>
          <p:spPr>
            <a:xfrm>
              <a:off x="360770" y="5862612"/>
              <a:ext cx="2201970" cy="2094929"/>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92</a:t>
              </a:r>
              <a:br>
                <a:rPr b="1" dirty="0" kern="0" lang="en-US" sz="2118">
                  <a:solidFill>
                    <a:sysClr lastClr="FFFFFF" val="window"/>
                  </a:solidFill>
                  <a:latin typeface="Verdana"/>
                  <a:cs typeface="+mn-cs"/>
                </a:rPr>
              </a:br>
              <a:r>
                <a:rPr dirty="0" kern="0" lang="en-US" sz="2118" b="true">
                  <a:solidFill>
                    <a:srgbClr val="FFFFFF"/>
                  </a:solidFill>
                  <a:latin typeface="Verdana"/>
                  <a:cs typeface="+mn-cs"/>
                </a:rPr>
                <a:t>78 medium </a:t>
              </a:r>
              <a:br>
                <a:rPr dirty="0" kern="0" lang="en-US" sz="971">
                  <a:solidFill>
                    <a:sysClr lastClr="FFFFFF" val="window"/>
                  </a:solidFill>
                  <a:latin typeface="Verdana"/>
                  <a:cs typeface="+mn-cs"/>
                </a:rPr>
              </a:br>
              <a:r>
                <a:rPr dirty="0" kern="0" lang="en-US" sz="971">
                  <a:solidFill>
                    <a:srgbClr val="FFFFFF"/>
                  </a:solidFill>
                  <a:latin typeface="Verdana"/>
                  <a:cs typeface="+mn-cs"/>
                </a:rPr>
                <a:t>14 high</a:t>
              </a:r>
            </a:p>
          </p:txBody>
        </p:sp>
      </p:grpSp>
      <p:grpSp>
        <p:nvGrpSpPr>
          <p:cNvPr id="23" name="Group 22"/>
          <p:cNvGrpSpPr/>
          <p:nvPr/>
        </p:nvGrpSpPr>
        <p:grpSpPr>
          <a:xfrm>
            <a:off x="5048387" y="2757137"/>
            <a:ext cx="1186031" cy="1186031"/>
            <a:chOff x="284312" y="5786158"/>
            <a:chExt cx="2354885" cy="2247844"/>
          </a:xfrm>
          <a:effectLst>
            <a:outerShdw algn="tl" blurRad="152400" dir="2700000" dist="38100" rotWithShape="0">
              <a:prstClr val="black">
                <a:alpha val="40000"/>
              </a:prstClr>
            </a:outerShdw>
          </a:effectLst>
        </p:grpSpPr>
        <p:sp>
          <p:nvSpPr>
            <p:cNvPr id="24" name="Oval 23"/>
            <p:cNvSpPr/>
            <p:nvPr/>
          </p:nvSpPr>
          <p:spPr>
            <a:xfrm>
              <a:off x="284312" y="5786158"/>
              <a:ext cx="2354885" cy="2247844"/>
            </a:xfrm>
            <a:prstGeom prst="ellipse">
              <a:avLst/>
            </a:prstGeom>
            <a:solidFill>
              <a:schemeClr val="bg1"/>
            </a:solidFill>
            <a:ln algn="ctr" cap="flat" cmpd="sng" w="19050">
              <a:solidFill>
                <a:srgbClr val="00A0DF"/>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25" name="Oval 24"/>
            <p:cNvSpPr/>
            <p:nvPr/>
          </p:nvSpPr>
          <p:spPr>
            <a:xfrm>
              <a:off x="360770" y="5862615"/>
              <a:ext cx="2201970" cy="2094929"/>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15%</a:t>
              </a:r>
            </a:p>
          </p:txBody>
        </p:sp>
      </p:grpSp>
      <p:grpSp>
        <p:nvGrpSpPr>
          <p:cNvPr id="26" name="Group 25"/>
          <p:cNvGrpSpPr/>
          <p:nvPr/>
        </p:nvGrpSpPr>
        <p:grpSpPr>
          <a:xfrm>
            <a:off x="504562" y="2756802"/>
            <a:ext cx="1186701" cy="1186701"/>
            <a:chOff x="4405583" y="5192348"/>
            <a:chExt cx="1071391" cy="1071391"/>
          </a:xfrm>
          <a:effectLst>
            <a:outerShdw algn="tl" blurRad="50800" dir="2700000" dist="38100" rotWithShape="0">
              <a:prstClr val="black">
                <a:alpha val="40000"/>
              </a:prstClr>
            </a:outerShdw>
          </a:effectLst>
        </p:grpSpPr>
        <p:sp>
          <p:nvSpPr>
            <p:cNvPr id="27" name="Oval 26"/>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28" name="Picture 27"/>
            <p:cNvPicPr>
              <a:picLocks noChangeAspect="1"/>
            </p:cNvPicPr>
            <p:nvPr/>
          </p:nvPicPr>
          <p:blipFill>
            <a:blip r:embed="rId5">
              <a:biLevel thresh="25000"/>
            </a:blip>
            <a:stretch>
              <a:fillRect/>
            </a:stretch>
          </p:blipFill>
          <p:spPr>
            <a:xfrm>
              <a:off x="4682113" y="5390126"/>
              <a:ext cx="518331" cy="678189"/>
            </a:xfrm>
            <a:prstGeom prst="rect">
              <a:avLst/>
            </a:prstGeom>
          </p:spPr>
        </p:pic>
      </p:grpSp>
      <p:grpSp>
        <p:nvGrpSpPr>
          <p:cNvPr id="32" name="Group 31"/>
          <p:cNvGrpSpPr/>
          <p:nvPr/>
        </p:nvGrpSpPr>
        <p:grpSpPr>
          <a:xfrm>
            <a:off x="7200598" y="4068995"/>
            <a:ext cx="1186031" cy="1186031"/>
            <a:chOff x="284314" y="5786160"/>
            <a:chExt cx="1873232" cy="1873907"/>
          </a:xfrm>
          <a:effectLst>
            <a:outerShdw algn="tl" blurRad="152400" dir="2700000" dist="38100" rotWithShape="0">
              <a:prstClr val="black">
                <a:alpha val="40000"/>
              </a:prstClr>
            </a:outerShdw>
          </a:effectLst>
        </p:grpSpPr>
        <p:sp>
          <p:nvSpPr>
            <p:cNvPr id="33" name="Oval 32"/>
            <p:cNvSpPr/>
            <p:nvPr/>
          </p:nvSpPr>
          <p:spPr>
            <a:xfrm>
              <a:off x="284314" y="5786160"/>
              <a:ext cx="1873232" cy="1873907"/>
            </a:xfrm>
            <a:prstGeom prst="ellipse">
              <a:avLst/>
            </a:prstGeom>
            <a:solidFill>
              <a:schemeClr val="bg1"/>
            </a:solidFill>
            <a:ln algn="ctr" cap="flat" cmpd="sng" w="19050">
              <a:solidFill>
                <a:srgbClr val="E8BB1E"/>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34" name="Oval 33"/>
            <p:cNvSpPr/>
            <p:nvPr/>
          </p:nvSpPr>
          <p:spPr>
            <a:xfrm>
              <a:off x="342243" y="5857989"/>
              <a:ext cx="1744914" cy="1746503"/>
            </a:xfrm>
            <a:prstGeom prst="ellipse">
              <a:avLst/>
            </a:prstGeom>
            <a:solidFill>
              <a:srgbClr val="E8BB1E"/>
            </a:solidFill>
            <a:ln algn="ctr" cap="flat" cmpd="sng" w="9525">
              <a:noFill/>
              <a:prstDash val="solid"/>
            </a:ln>
            <a:effectLst/>
          </p:spPr>
          <p:txBody>
            <a:bodyPr anchor="ctr" bIns="0" lIns="0" rIns="0" rtlCol="0" tIns="0"/>
            <a:lstStyle/>
            <a:p>
              <a:pPr algn="ctr" defTabSz="806867">
                <a:spcBef>
                  <a:spcPct val="0"/>
                </a:spcBef>
                <a:spcAft>
                  <a:spcPct val="0"/>
                </a:spcAft>
              </a:pPr>
              <a:r>
                <a:rPr b="1" dirty="0" kern="0" lang="en-US" sz="2118">
                  <a:solidFill>
                    <a:srgbClr val="FFFFFF"/>
                  </a:solidFill>
                  <a:latin typeface="Verdana"/>
                  <a:cs typeface="+mn-cs"/>
                </a:rPr>
                <a:t>11 </a:t>
              </a:r>
              <a:r>
                <a:rPr b="1" dirty="0" kern="0" lang="en-US" sz="2118">
                  <a:solidFill>
                    <a:srgbClr val="FFFFFF"/>
                  </a:solidFill>
                  <a:ea charset="0" panose="020B0604030504040204" pitchFamily="34" typeface="Verdana"/>
                  <a:cs charset="0" panose="020B0604030504040204" pitchFamily="34" typeface="Verdana"/>
                </a:rPr>
                <a:t>–</a:t>
              </a:r>
              <a:r>
                <a:rPr b="1" dirty="0" kern="0" lang="en-US" sz="2118">
                  <a:solidFill>
                    <a:srgbClr val="FFFFFF"/>
                  </a:solidFill>
                  <a:latin typeface="Verdana"/>
                  <a:cs typeface="+mn-cs"/>
                </a:rPr>
                <a:t> 15</a:t>
              </a:r>
              <a:r>
                <a:rPr baseline="30000" dirty="0" kern="0" lang="en-US">
                  <a:solidFill>
                    <a:srgbClr val="FFFFFF"/>
                  </a:solidFill>
                </a:rPr>
                <a:t>†</a:t>
              </a:r>
              <a:endParaRPr b="1" baseline="30000" dirty="0" kern="0" lang="en-US" sz="1059">
                <a:solidFill>
                  <a:schemeClr val="bg1"/>
                </a:solidFill>
                <a:latin typeface="Verdana"/>
              </a:endParaRPr>
            </a:p>
          </p:txBody>
        </p:sp>
      </p:grpSp>
      <p:grpSp>
        <p:nvGrpSpPr>
          <p:cNvPr id="35" name="Group 34"/>
          <p:cNvGrpSpPr/>
          <p:nvPr/>
        </p:nvGrpSpPr>
        <p:grpSpPr>
          <a:xfrm>
            <a:off x="5048387" y="4068995"/>
            <a:ext cx="1186031" cy="1186031"/>
            <a:chOff x="284314" y="5786160"/>
            <a:chExt cx="1873232" cy="1873907"/>
          </a:xfrm>
          <a:effectLst>
            <a:outerShdw algn="tl" blurRad="152400" dir="2700000" dist="38100" rotWithShape="0">
              <a:prstClr val="black">
                <a:alpha val="40000"/>
              </a:prstClr>
            </a:outerShdw>
          </a:effectLst>
        </p:grpSpPr>
        <p:sp>
          <p:nvSpPr>
            <p:cNvPr id="36" name="Oval 35"/>
            <p:cNvSpPr/>
            <p:nvPr/>
          </p:nvSpPr>
          <p:spPr>
            <a:xfrm>
              <a:off x="284314" y="5786160"/>
              <a:ext cx="1873232" cy="1873907"/>
            </a:xfrm>
            <a:prstGeom prst="ellipse">
              <a:avLst/>
            </a:prstGeom>
            <a:solidFill>
              <a:schemeClr val="bg1"/>
            </a:solidFill>
            <a:ln algn="ctr" cap="flat" cmpd="sng" w="19050">
              <a:solidFill>
                <a:srgbClr val="E8BB1E"/>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37" name="Oval 36"/>
            <p:cNvSpPr/>
            <p:nvPr/>
          </p:nvSpPr>
          <p:spPr>
            <a:xfrm>
              <a:off x="354532" y="5849861"/>
              <a:ext cx="1744914" cy="1746503"/>
            </a:xfrm>
            <a:prstGeom prst="ellipse">
              <a:avLst/>
            </a:prstGeom>
            <a:solidFill>
              <a:srgbClr val="E8BB1E"/>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25%</a:t>
              </a:r>
            </a:p>
          </p:txBody>
        </p:sp>
      </p:grpSp>
      <p:grpSp>
        <p:nvGrpSpPr>
          <p:cNvPr id="38" name="Group 37"/>
          <p:cNvGrpSpPr/>
          <p:nvPr/>
        </p:nvGrpSpPr>
        <p:grpSpPr>
          <a:xfrm>
            <a:off x="504562" y="4068660"/>
            <a:ext cx="1186701" cy="1186701"/>
            <a:chOff x="5723109" y="5192348"/>
            <a:chExt cx="1071391" cy="1071391"/>
          </a:xfrm>
          <a:effectLst>
            <a:outerShdw algn="tl" blurRad="50800" dir="2700000" dist="38100" rotWithShape="0">
              <a:prstClr val="black">
                <a:alpha val="40000"/>
              </a:prstClr>
            </a:outerShdw>
          </a:effectLst>
        </p:grpSpPr>
        <p:sp>
          <p:nvSpPr>
            <p:cNvPr id="39" name="Oval 38"/>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40" name="Picture 39"/>
            <p:cNvPicPr>
              <a:picLocks noChangeAspect="1"/>
            </p:cNvPicPr>
            <p:nvPr/>
          </p:nvPicPr>
          <p:blipFill>
            <a:blip r:embed="rId6">
              <a:grayscl/>
            </a:blip>
            <a:stretch>
              <a:fillRect/>
            </a:stretch>
          </p:blipFill>
          <p:spPr>
            <a:xfrm>
              <a:off x="5893792" y="5388439"/>
              <a:ext cx="730025" cy="678189"/>
            </a:xfrm>
            <a:prstGeom prst="rect">
              <a:avLst/>
            </a:prstGeom>
          </p:spPr>
        </p:pic>
      </p:grpSp>
      <p:sp>
        <p:nvSpPr>
          <p:cNvPr id="8" name="TextBox 7"/>
          <p:cNvSpPr txBox="1"/>
          <p:nvPr/>
        </p:nvSpPr>
        <p:spPr>
          <a:xfrm>
            <a:off x="0" y="5350896"/>
            <a:ext cx="9143999" cy="714977"/>
          </a:xfrm>
          <a:prstGeom prst="rect">
            <a:avLst/>
          </a:prstGeom>
          <a:noFill/>
        </p:spPr>
        <p:txBody>
          <a:bodyPr anchor="b" anchorCtr="0" bIns="40341" lIns="80682" rIns="80682" rtlCol="0" tIns="40341" wrap="square">
            <a:spAutoFit/>
          </a:bodyPr>
          <a:lstStyle/>
          <a:p>
            <a:pPr defTabSz="564264">
              <a:spcBef>
                <a:spcPct val="0"/>
              </a:spcBef>
              <a:spcAft>
                <a:spcPct val="0"/>
              </a:spcAft>
            </a:pPr>
            <a:r>
              <a:rPr dirty="0" lang="en-US" sz="800">
                <a:solidFill>
                  <a:srgbClr val="000000"/>
                </a:solidFill>
              </a:rPr>
              <a:t>*Visit qpp.cms.gov for a full list of available measures and activities.</a:t>
            </a:r>
          </a:p>
          <a:p>
            <a:pPr defTabSz="564264">
              <a:spcBef>
                <a:spcPct val="0"/>
              </a:spcBef>
              <a:spcAft>
                <a:spcPts val="529"/>
              </a:spcAft>
            </a:pPr>
            <a:r>
              <a:rPr baseline="30000" dirty="0" lang="en-US" sz="1100">
                <a:solidFill>
                  <a:srgbClr val="000000"/>
                </a:solidFill>
              </a:rPr>
              <a:t>†</a:t>
            </a:r>
            <a:r>
              <a:rPr dirty="0" lang="en-US" sz="800">
                <a:solidFill>
                  <a:srgbClr val="000000"/>
                </a:solidFill>
              </a:rPr>
              <a:t>The measures available depend on your EHR edition (15 for reporting ACI Objectives and Measures; 11 for reporting 2017 ACI Transition Objectives and Measures). </a:t>
            </a:r>
          </a:p>
          <a:p>
            <a:pPr defTabSz="564264">
              <a:spcBef>
                <a:spcPct val="0"/>
              </a:spcBef>
              <a:spcAft>
                <a:spcPct val="0"/>
              </a:spcAft>
            </a:pPr>
            <a:r>
              <a:rPr dirty="0" lang="en-US" sz="700">
                <a:solidFill>
                  <a:srgbClr val="000000"/>
                </a:solidFill>
              </a:rPr>
              <a:t>1. CMS. </a:t>
            </a:r>
            <a:r>
              <a:rPr dirty="0" lang="en-US" sz="700">
                <a:solidFill>
                  <a:srgbClr val="212721"/>
                </a:solidFill>
              </a:rPr>
              <a:t>MIPS: Quality and Cost Performance Categories.</a:t>
            </a:r>
            <a:r>
              <a:rPr dirty="0" lang="en-US" sz="700">
                <a:solidFill>
                  <a:srgbClr val="000000"/>
                </a:solidFill>
              </a:rPr>
              <a:t> https://www.cms.gov/Medicare/Quality-Initiatives-Patient-Assessment-Instruments/Value-Based-Programs/MACRA-MIPS-and-APMs/QPP-MIPS-Quality-and-Cost-Slides.pdf. Accessed January 24, 2017.   2. CMS. MIPS: </a:t>
            </a:r>
            <a:r>
              <a:rPr dirty="0" lang="en-US" sz="700">
                <a:solidFill>
                  <a:srgbClr val="212721"/>
                </a:solidFill>
              </a:rPr>
              <a:t>Advancing Care Information and Improvement Activities Performance Categories. </a:t>
            </a:r>
            <a:r>
              <a:rPr dirty="0" lang="en-US" sz="700">
                <a:solidFill>
                  <a:srgbClr val="000000"/>
                </a:solidFill>
              </a:rPr>
              <a:t>https://www.cms.gov/Medicare/Quality-Initiatives-Patient-Assessment-Instruments/Value-Based-Programs/MACRA-MIPS-and-APMs/MIPS-ACI-and-IA-presentation.pdf. Accessed January 23, 2017. </a:t>
            </a:r>
          </a:p>
        </p:txBody>
      </p:sp>
      <p:sp>
        <p:nvSpPr>
          <p:cNvPr id="46" name="Slide Number Placeholder 2"/>
          <p:cNvSpPr txBox="1">
            <a:spLocks/>
          </p:cNvSpPr>
          <p:nvPr/>
        </p:nvSpPr>
        <p:spPr>
          <a:xfrm>
            <a:off x="261613" y="6321374"/>
            <a:ext cx="262900" cy="154380"/>
          </a:xfrm>
          <a:prstGeom prst="rect">
            <a:avLst/>
          </a:prstGeom>
        </p:spPr>
        <p:txBody>
          <a:bodyPr anchor="t" anchorCtr="0" bIns="0" lIns="0" rIns="0" rtlCol="0" tIns="0" vert="horz"/>
          <a:lstStyle>
            <a:defPPr>
              <a:defRPr lang="en-US"/>
            </a:defPPr>
            <a:lvl1pPr algn="r" defTabSz="509412" eaLnBrk="1" hangingPunct="1" latinLnBrk="0" marL="0" rtl="0">
              <a:defRPr kern="1200" sz="800">
                <a:solidFill>
                  <a:srgbClr val="FFFFFF"/>
                </a:solidFill>
                <a:latin typeface="+mn-lt"/>
                <a:ea typeface="+mn-ea"/>
                <a:cs typeface="+mn-cs"/>
              </a:defRPr>
            </a:lvl1pPr>
            <a:lvl2pPr algn="l" defTabSz="509412" eaLnBrk="1" hangingPunct="1" latinLnBrk="0" marL="509412" rtl="0">
              <a:defRPr kern="1200" sz="2000">
                <a:solidFill>
                  <a:schemeClr val="tx1"/>
                </a:solidFill>
                <a:latin typeface="+mn-lt"/>
                <a:ea typeface="+mn-ea"/>
                <a:cs typeface="+mn-cs"/>
              </a:defRPr>
            </a:lvl2pPr>
            <a:lvl3pPr algn="l" defTabSz="509412" eaLnBrk="1" hangingPunct="1" latinLnBrk="0" marL="1018824" rtl="0">
              <a:defRPr kern="1200" sz="2000">
                <a:solidFill>
                  <a:schemeClr val="tx1"/>
                </a:solidFill>
                <a:latin typeface="+mn-lt"/>
                <a:ea typeface="+mn-ea"/>
                <a:cs typeface="+mn-cs"/>
              </a:defRPr>
            </a:lvl3pPr>
            <a:lvl4pPr algn="l" defTabSz="509412" eaLnBrk="1" hangingPunct="1" latinLnBrk="0" marL="1528237" rtl="0">
              <a:defRPr kern="1200" sz="2000">
                <a:solidFill>
                  <a:schemeClr val="tx1"/>
                </a:solidFill>
                <a:latin typeface="+mn-lt"/>
                <a:ea typeface="+mn-ea"/>
                <a:cs typeface="+mn-cs"/>
              </a:defRPr>
            </a:lvl4pPr>
            <a:lvl5pPr algn="l" defTabSz="509412" eaLnBrk="1" hangingPunct="1" latinLnBrk="0" marL="2037649" rtl="0">
              <a:defRPr kern="1200" sz="2000">
                <a:solidFill>
                  <a:schemeClr val="tx1"/>
                </a:solidFill>
                <a:latin typeface="+mn-lt"/>
                <a:ea typeface="+mn-ea"/>
                <a:cs typeface="+mn-cs"/>
              </a:defRPr>
            </a:lvl5pPr>
            <a:lvl6pPr algn="l" defTabSz="509412" eaLnBrk="1" hangingPunct="1" latinLnBrk="0" marL="2547061" rtl="0">
              <a:defRPr kern="1200" sz="2000">
                <a:solidFill>
                  <a:schemeClr val="tx1"/>
                </a:solidFill>
                <a:latin typeface="+mn-lt"/>
                <a:ea typeface="+mn-ea"/>
                <a:cs typeface="+mn-cs"/>
              </a:defRPr>
            </a:lvl6pPr>
            <a:lvl7pPr algn="l" defTabSz="509412" eaLnBrk="1" hangingPunct="1" latinLnBrk="0" marL="3056473" rtl="0">
              <a:defRPr kern="1200" sz="2000">
                <a:solidFill>
                  <a:schemeClr val="tx1"/>
                </a:solidFill>
                <a:latin typeface="+mn-lt"/>
                <a:ea typeface="+mn-ea"/>
                <a:cs typeface="+mn-cs"/>
              </a:defRPr>
            </a:lvl7pPr>
            <a:lvl8pPr algn="l" defTabSz="509412" eaLnBrk="1" hangingPunct="1" latinLnBrk="0" marL="3565886" rtl="0">
              <a:defRPr kern="1200" sz="2000">
                <a:solidFill>
                  <a:schemeClr val="tx1"/>
                </a:solidFill>
                <a:latin typeface="+mn-lt"/>
                <a:ea typeface="+mn-ea"/>
                <a:cs typeface="+mn-cs"/>
              </a:defRPr>
            </a:lvl8pPr>
            <a:lvl9pPr algn="l" defTabSz="509412" eaLnBrk="1" hangingPunct="1" latinLnBrk="0" marL="4075298" rtl="0">
              <a:defRPr kern="1200" sz="2000">
                <a:solidFill>
                  <a:schemeClr val="tx1"/>
                </a:solidFill>
                <a:latin typeface="+mn-lt"/>
                <a:ea typeface="+mn-ea"/>
                <a:cs typeface="+mn-cs"/>
              </a:defRPr>
            </a:lvl9pPr>
          </a:lstStyle>
          <a:p>
            <a:pPr>
              <a:spcBef>
                <a:spcPct val="0"/>
              </a:spcBef>
              <a:spcAft>
                <a:spcPct val="0"/>
              </a:spcAft>
            </a:pPr>
            <a:fld id="{C06DEA1F-A087-4941-88C3-590BA6FF4D01}" type="slidenum">
              <a:rPr lang="en-US" sz="706"/>
              <a:pPr/>
              <a:t>17</a:t>
            </a:fld>
            <a:endParaRPr dirty="0" lang="en-US" sz="706"/>
          </a:p>
        </p:txBody>
      </p:sp>
    </p:spTree>
  </p:cSld>
  <p:clrMapOvr>
    <a:masterClrMapping/>
  </p:clrMapOvr>
</p:sld>
</file>

<file path=ppt/slides/slide1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65474611"/>
              </p:ext>
            </p:extLst>
          </p:nvPr>
        </p:nvGraphicFramePr>
        <p:xfrm>
          <a:off x="289168" y="1580060"/>
          <a:ext cx="8523344" cy="3950109"/>
        </p:xfrm>
        <a:graphic>
          <a:graphicData uri="http://schemas.openxmlformats.org/drawingml/2006/table">
            <a:tbl>
              <a:tblPr bandRow="1" firstRow="1">
                <a:tableStyleId>{5940675A-B579-460E-94D1-54222C63F5DA}</a:tableStyleId>
              </a:tblPr>
              <a:tblGrid>
                <a:gridCol w="1224408">
                  <a:extLst>
                    <a:ext uri="{9D8B030D-6E8A-4147-A177-3AD203B41FA5}">
                      <a16:colId xmlns:a16="http://schemas.microsoft.com/office/drawing/2014/main" val="2321280791"/>
                    </a:ext>
                  </a:extLst>
                </a:gridCol>
                <a:gridCol w="1824734">
                  <a:extLst>
                    <a:ext uri="{9D8B030D-6E8A-4147-A177-3AD203B41FA5}">
                      <a16:colId xmlns:a16="http://schemas.microsoft.com/office/drawing/2014/main" val="1168741021"/>
                    </a:ext>
                  </a:extLst>
                </a:gridCol>
                <a:gridCol w="1824734">
                  <a:extLst>
                    <a:ext uri="{9D8B030D-6E8A-4147-A177-3AD203B41FA5}">
                      <a16:colId xmlns:a16="http://schemas.microsoft.com/office/drawing/2014/main" val="1202680212"/>
                    </a:ext>
                  </a:extLst>
                </a:gridCol>
                <a:gridCol w="1824734">
                  <a:extLst>
                    <a:ext uri="{9D8B030D-6E8A-4147-A177-3AD203B41FA5}">
                      <a16:colId xmlns:a16="http://schemas.microsoft.com/office/drawing/2014/main" val="1960638893"/>
                    </a:ext>
                  </a:extLst>
                </a:gridCol>
                <a:gridCol w="1824734">
                  <a:extLst>
                    <a:ext uri="{9D8B030D-6E8A-4147-A177-3AD203B41FA5}">
                      <a16:colId xmlns:a16="http://schemas.microsoft.com/office/drawing/2014/main" val="268071778"/>
                    </a:ext>
                  </a:extLst>
                </a:gridCol>
              </a:tblGrid>
              <a:tr h="1340595">
                <a:tc>
                  <a:txBody>
                    <a:bodyPr/>
                    <a:lstStyle/>
                    <a:p>
                      <a:pPr algn="ctr"/>
                      <a:r>
                        <a:rPr dirty="0" lang="en-US" sz="1400">
                          <a:latin typeface="+mn-lt"/>
                        </a:rPr>
                        <a:t>2017 </a:t>
                      </a:r>
                    </a:p>
                    <a:p>
                      <a:pPr algn="ctr"/>
                      <a:r>
                        <a:rPr dirty="0" lang="en-US" sz="1200">
                          <a:latin typeface="+mn-lt"/>
                        </a:rPr>
                        <a:t>(Transition Year)</a:t>
                      </a:r>
                    </a:p>
                  </a:txBody>
                  <a:tcPr anchor="ctr" marB="40341" marL="80682"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436320">
                <a:tc gridSpan="5">
                  <a:txBody>
                    <a:bodyPr/>
                    <a:lstStyle/>
                    <a:p>
                      <a:r>
                        <a:rPr b="1" baseline="0" dirty="0" lang="en-US" sz="1800">
                          <a:latin typeface="+mn-lt"/>
                        </a:rPr>
                        <a:t>Category weight</a:t>
                      </a:r>
                      <a:endParaRPr b="1" dirty="0" lang="en-US" sz="1800">
                        <a:latin typeface="+mn-lt"/>
                      </a:endParaRPr>
                    </a:p>
                  </a:txBody>
                  <a:tcPr anchor="ctr" marB="40341" marL="80682"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hMerge="1">
                  <a:txBody>
                    <a:bodyPr/>
                    <a:lstStyle/>
                    <a:p>
                      <a:pPr algn="ctr"/>
                      <a:endParaRPr b="1" dirty="0" lang="en-US" sz="2800">
                        <a:solidFill>
                          <a:srgbClr val="676767"/>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6D8E3C"/>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1DC0E9"/>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E8BB1E"/>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724398">
                <a:tc>
                  <a:txBody>
                    <a:bodyPr/>
                    <a:lstStyle/>
                    <a:p>
                      <a:pPr algn="ctr"/>
                      <a:r>
                        <a:rPr dirty="0" lang="en-US" sz="1200">
                          <a:latin typeface="+mn-lt"/>
                        </a:rPr>
                        <a:t>2017</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60%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608561917"/>
                  </a:ext>
                </a:extLst>
              </a:tr>
              <a:tr h="724398">
                <a:tc>
                  <a:txBody>
                    <a:bodyPr/>
                    <a:lstStyle/>
                    <a:p>
                      <a:pPr algn="ctr"/>
                      <a:r>
                        <a:rPr dirty="0" lang="en-US" sz="1200">
                          <a:latin typeface="+mn-lt"/>
                        </a:rPr>
                        <a:t>2018</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60%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r>
                        <a:rPr b="1" baseline="30000" dirty="0" lang="en-US" sz="2500">
                          <a:solidFill>
                            <a:srgbClr val="E8BB1E"/>
                          </a:solidFill>
                          <a:latin typeface="+mn-lt"/>
                        </a:rPr>
                        <a:t>*</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3816128821"/>
                  </a:ext>
                </a:extLst>
              </a:tr>
              <a:tr h="724398">
                <a:tc>
                  <a:txBody>
                    <a:bodyPr/>
                    <a:lstStyle/>
                    <a:p>
                      <a:pPr algn="ctr"/>
                      <a:r>
                        <a:rPr dirty="0" lang="en-US" sz="1200">
                          <a:latin typeface="+mn-lt"/>
                        </a:rPr>
                        <a:t>2019+</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30%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30%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r>
                        <a:rPr b="1" baseline="30000" dirty="0" lang="en-US" sz="2500">
                          <a:solidFill>
                            <a:srgbClr val="E8BB1E"/>
                          </a:solidFill>
                          <a:latin typeface="+mn-lt"/>
                        </a:rPr>
                        <a:t>*</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963537812"/>
                  </a:ext>
                </a:extLst>
              </a:tr>
            </a:tbl>
          </a:graphicData>
        </a:graphic>
      </p:graphicFrame>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Weights by Performance Category (2017-2019+)</a:t>
            </a:r>
            <a:r>
              <a:rPr baseline="30000" dirty="0" lang="en-US" sz="2600" b="true">
                <a:solidFill>
                  <a:srgbClr val="003479"/>
                </a:solidFill>
              </a:rPr>
              <a:t>1</a:t>
            </a:r>
          </a:p>
        </p:txBody>
      </p:sp>
      <p:sp>
        <p:nvSpPr>
          <p:cNvPr id="2" name="Slide Number Placeholder 1"/>
          <p:cNvSpPr>
            <a:spLocks noGrp="1"/>
          </p:cNvSpPr>
          <p:nvPr>
            <p:ph idx="12" sz="quarter" type="sldNum"/>
          </p:nvPr>
        </p:nvSpPr>
        <p:spPr/>
        <p:txBody>
          <a:bodyPr lIns="0" rIns="0" tIns="0" bIns="0" anchor="t"/>
          <a:lstStyle/>
          <a:p>
            <a:fld id="{C06DEA1F-A087-4941-88C3-590BA6FF4D01}" type="slidenum">
              <a:rPr lang="en-US" smtClean="0"/>
              <a:pPr/>
              <a:t>18</a:t>
            </a:fld>
            <a:endParaRPr dirty="0" lang="en-US"/>
          </a:p>
        </p:txBody>
      </p:sp>
      <p:sp>
        <p:nvSpPr>
          <p:cNvPr id="4" name="TextBox 3"/>
          <p:cNvSpPr txBox="1"/>
          <p:nvPr/>
        </p:nvSpPr>
        <p:spPr>
          <a:xfrm>
            <a:off x="0" y="5572499"/>
            <a:ext cx="9143999" cy="498635"/>
          </a:xfrm>
          <a:prstGeom prst="rect">
            <a:avLst/>
          </a:prstGeom>
          <a:noFill/>
        </p:spPr>
        <p:txBody>
          <a:bodyPr anchor="b" anchorCtr="0" bIns="40341" lIns="80682" rIns="80682" rtlCol="0" tIns="40341" wrap="square">
            <a:spAutoFit/>
          </a:bodyPr>
          <a:lstStyle/>
          <a:p>
            <a:pPr>
              <a:spcBef>
                <a:spcPct val="0"/>
              </a:spcBef>
              <a:spcAft>
                <a:spcPts val="529"/>
              </a:spcAft>
            </a:pPr>
            <a:r>
              <a:rPr dirty="0" lang="en-US" sz="800">
                <a:solidFill>
                  <a:srgbClr val="000000"/>
                </a:solidFill>
              </a:rPr>
              <a:t>*The weight for advancing care information could decrease (not below 15%) if the Secretary estimates that the proportion of physicians who are meaningful EHR users is 75% or greater. The remaining weight would then be reallocated to one or more of the other performance categories.</a:t>
            </a:r>
          </a:p>
          <a:p>
            <a:pPr>
              <a:spcBef>
                <a:spcPct val="0"/>
              </a:spcBef>
              <a:spcAft>
                <a:spcPct val="0"/>
              </a:spcAft>
            </a:pPr>
            <a:r>
              <a:rPr dirty="0" lang="en-US" sz="700">
                <a:solidFill>
                  <a:srgbClr val="000000"/>
                </a:solidFill>
              </a:rPr>
              <a:t>1. Code of Federal Regulations</a:t>
            </a:r>
            <a:r>
              <a:rPr altLang="en-US" dirty="0" lang="en-US" sz="700">
                <a:solidFill>
                  <a:srgbClr val="27282A"/>
                </a:solidFill>
              </a:rPr>
              <a:t>. 42 CFR Parts 414 and 495. https://www.gpo.gov/fdsys/pkg/FR-2016-11-04/pdf/2016-25240.pdf. Accessed February 6, 2017.</a:t>
            </a:r>
            <a:endParaRPr dirty="0" lang="en-US" sz="700">
              <a:solidFill>
                <a:schemeClr val="tx1">
                  <a:lumMod val="50000"/>
                </a:schemeClr>
              </a:solidFill>
            </a:endParaRPr>
          </a:p>
        </p:txBody>
      </p:sp>
      <p:grpSp>
        <p:nvGrpSpPr>
          <p:cNvPr id="5" name="Group 4"/>
          <p:cNvGrpSpPr/>
          <p:nvPr/>
        </p:nvGrpSpPr>
        <p:grpSpPr>
          <a:xfrm>
            <a:off x="1511007" y="1165651"/>
            <a:ext cx="7259290" cy="412748"/>
            <a:chOff x="1698299" y="1418116"/>
            <a:chExt cx="6009566" cy="467781"/>
          </a:xfrm>
        </p:grpSpPr>
        <p:sp>
          <p:nvSpPr>
            <p:cNvPr id="6" name="Rectangle: Single Corner Rounded 5"/>
            <p:cNvSpPr/>
            <p:nvPr/>
          </p:nvSpPr>
          <p:spPr>
            <a:xfrm>
              <a:off x="1698299" y="1418116"/>
              <a:ext cx="1481959" cy="467781"/>
            </a:xfrm>
            <a:prstGeom prst="round1Rect">
              <a:avLst/>
            </a:prstGeom>
            <a:solidFill>
              <a:srgbClr val="676767"/>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QUALITY</a:t>
              </a:r>
            </a:p>
          </p:txBody>
        </p:sp>
        <p:sp>
          <p:nvSpPr>
            <p:cNvPr id="7" name="Rectangle: Single Corner Rounded 6"/>
            <p:cNvSpPr/>
            <p:nvPr/>
          </p:nvSpPr>
          <p:spPr>
            <a:xfrm>
              <a:off x="3208013" y="1418116"/>
              <a:ext cx="1481959" cy="467781"/>
            </a:xfrm>
            <a:prstGeom prst="round1Rect">
              <a:avLst/>
            </a:prstGeom>
            <a:solidFill>
              <a:srgbClr val="6D8E3C"/>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COST</a:t>
              </a:r>
            </a:p>
          </p:txBody>
        </p:sp>
        <p:sp>
          <p:nvSpPr>
            <p:cNvPr id="8" name="Rectangle: Single Corner Rounded 7"/>
            <p:cNvSpPr/>
            <p:nvPr/>
          </p:nvSpPr>
          <p:spPr>
            <a:xfrm>
              <a:off x="4717727" y="1418116"/>
              <a:ext cx="1481959" cy="467781"/>
            </a:xfrm>
            <a:prstGeom prst="round1Rect">
              <a:avLst/>
            </a:prstGeom>
            <a:solidFill>
              <a:srgbClr val="00A0DF"/>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IMPROVEMENT ACTIVITIES</a:t>
              </a:r>
            </a:p>
          </p:txBody>
        </p:sp>
        <p:sp>
          <p:nvSpPr>
            <p:cNvPr id="9" name="Rectangle: Single Corner Rounded 8"/>
            <p:cNvSpPr/>
            <p:nvPr/>
          </p:nvSpPr>
          <p:spPr>
            <a:xfrm>
              <a:off x="6225906" y="1418116"/>
              <a:ext cx="1481959" cy="467781"/>
            </a:xfrm>
            <a:prstGeom prst="round1Rect">
              <a:avLst/>
            </a:prstGeom>
            <a:solidFill>
              <a:srgbClr val="E8BB1E"/>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ADVANCING CARE INFORMATION</a:t>
              </a:r>
            </a:p>
          </p:txBody>
        </p:sp>
      </p:grpSp>
      <p:grpSp>
        <p:nvGrpSpPr>
          <p:cNvPr id="11" name="Group 10"/>
          <p:cNvGrpSpPr/>
          <p:nvPr/>
        </p:nvGrpSpPr>
        <p:grpSpPr>
          <a:xfrm>
            <a:off x="1930555" y="1677400"/>
            <a:ext cx="945345" cy="945345"/>
            <a:chOff x="1770531" y="5192348"/>
            <a:chExt cx="1071391" cy="1071391"/>
          </a:xfrm>
          <a:effectLst>
            <a:outerShdw algn="tl" blurRad="50800" dir="2700000" dist="38100" rotWithShape="0">
              <a:prstClr val="black">
                <a:alpha val="40000"/>
              </a:prstClr>
            </a:outerShdw>
          </a:effectLst>
        </p:grpSpPr>
        <p:sp>
          <p:nvSpPr>
            <p:cNvPr id="12" name="Oval 11"/>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4" name="Group 13"/>
          <p:cNvGrpSpPr/>
          <p:nvPr/>
        </p:nvGrpSpPr>
        <p:grpSpPr>
          <a:xfrm>
            <a:off x="3784321" y="1677401"/>
            <a:ext cx="945345" cy="945345"/>
            <a:chOff x="3088057" y="5192348"/>
            <a:chExt cx="1071391" cy="1071391"/>
          </a:xfrm>
          <a:effectLst>
            <a:outerShdw algn="tl" blurRad="50800" dir="2700000" dist="38100" rotWithShape="0">
              <a:prstClr val="black">
                <a:alpha val="40000"/>
              </a:prstClr>
            </a:outerShdw>
          </a:effectLst>
        </p:grpSpPr>
        <p:sp>
          <p:nvSpPr>
            <p:cNvPr id="15" name="Oval 14"/>
            <p:cNvSpPr/>
            <p:nvPr/>
          </p:nvSpPr>
          <p:spPr>
            <a:xfrm>
              <a:off x="3088057" y="5192348"/>
              <a:ext cx="1071391" cy="1071391"/>
            </a:xfrm>
            <a:prstGeom prst="ellipse">
              <a:avLst/>
            </a:prstGeom>
            <a:solidFill>
              <a:srgbClr val="6D8E3C"/>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6" name="Graphic 1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71206" y="5389459"/>
              <a:ext cx="705094" cy="677169"/>
            </a:xfrm>
            <a:prstGeom prst="rect">
              <a:avLst/>
            </a:prstGeom>
          </p:spPr>
        </p:pic>
      </p:grpSp>
      <p:grpSp>
        <p:nvGrpSpPr>
          <p:cNvPr id="17" name="Group 16"/>
          <p:cNvGrpSpPr/>
          <p:nvPr/>
        </p:nvGrpSpPr>
        <p:grpSpPr>
          <a:xfrm>
            <a:off x="5601164" y="1677401"/>
            <a:ext cx="945345" cy="945345"/>
            <a:chOff x="4405583" y="5192348"/>
            <a:chExt cx="1071391" cy="1071391"/>
          </a:xfrm>
          <a:effectLst>
            <a:outerShdw algn="tl" blurRad="50800" dir="2700000" dist="38100" rotWithShape="0">
              <a:prstClr val="black">
                <a:alpha val="40000"/>
              </a:prstClr>
            </a:outerShdw>
          </a:effectLst>
        </p:grpSpPr>
        <p:sp>
          <p:nvSpPr>
            <p:cNvPr id="18" name="Oval 17"/>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9" name="Picture 18"/>
            <p:cNvPicPr>
              <a:picLocks noChangeAspect="1"/>
            </p:cNvPicPr>
            <p:nvPr/>
          </p:nvPicPr>
          <p:blipFill>
            <a:blip r:embed="rId7">
              <a:biLevel thresh="25000"/>
            </a:blip>
            <a:stretch>
              <a:fillRect/>
            </a:stretch>
          </p:blipFill>
          <p:spPr>
            <a:xfrm>
              <a:off x="4682113" y="5390126"/>
              <a:ext cx="518331" cy="678189"/>
            </a:xfrm>
            <a:prstGeom prst="rect">
              <a:avLst/>
            </a:prstGeom>
          </p:spPr>
        </p:pic>
      </p:grpSp>
      <p:grpSp>
        <p:nvGrpSpPr>
          <p:cNvPr id="20" name="Group 19"/>
          <p:cNvGrpSpPr/>
          <p:nvPr/>
        </p:nvGrpSpPr>
        <p:grpSpPr>
          <a:xfrm>
            <a:off x="7418006" y="1677852"/>
            <a:ext cx="945345" cy="945345"/>
            <a:chOff x="5723109" y="5192348"/>
            <a:chExt cx="1071391" cy="1071391"/>
          </a:xfrm>
          <a:effectLst>
            <a:outerShdw algn="tl" blurRad="50800" dir="2700000" dist="38100" rotWithShape="0">
              <a:prstClr val="black">
                <a:alpha val="40000"/>
              </a:prstClr>
            </a:outerShdw>
          </a:effectLst>
        </p:grpSpPr>
        <p:sp>
          <p:nvSpPr>
            <p:cNvPr id="21" name="Oval 20"/>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22" name="Picture 21"/>
            <p:cNvPicPr>
              <a:picLocks noChangeAspect="1"/>
            </p:cNvPicPr>
            <p:nvPr/>
          </p:nvPicPr>
          <p:blipFill>
            <a:blip r:embed="rId8">
              <a:grayscl/>
            </a:blip>
            <a:stretch>
              <a:fillRect/>
            </a:stretch>
          </p:blipFill>
          <p:spPr>
            <a:xfrm>
              <a:off x="5893792" y="5388439"/>
              <a:ext cx="730025" cy="678189"/>
            </a:xfrm>
            <a:prstGeom prst="rect">
              <a:avLst/>
            </a:prstGeom>
          </p:spPr>
        </p:pic>
      </p:grpSp>
      <p:sp>
        <p:nvSpPr>
          <p:cNvPr id="23" name="TextBox 22">
            <a:extLst>
              <a:ext uri="{FF2B5EF4-FFF2-40B4-BE49-F238E27FC236}">
                <a16:creationId xmlns:a16="http://schemas.microsoft.com/office/drawing/2014/main" id="{66E9C428-4F4E-4F6A-A7C7-A7BA54D6594E}"/>
              </a:ext>
            </a:extLst>
          </p:cNvPr>
          <p:cNvSpPr txBox="1"/>
          <p:nvPr/>
        </p:nvSpPr>
        <p:spPr>
          <a:xfrm>
            <a:off x="6386160" y="6207319"/>
            <a:ext cx="2319866" cy="276999"/>
          </a:xfrm>
          <a:prstGeom prst="rect">
            <a:avLst/>
          </a:prstGeom>
          <a:noFill/>
        </p:spPr>
        <p:txBody>
          <a:bodyPr rtlCol="0" wrap="none">
            <a:spAutoFit/>
          </a:bodyPr>
          <a:lstStyle/>
          <a:p>
            <a:pPr>
              <a:spcBef>
                <a:spcPct val="0"/>
              </a:spcBef>
              <a:spcAft>
                <a:spcPct val="0"/>
              </a:spcAft>
            </a:pPr>
            <a:r>
              <a:rPr dirty="0" lang="en-US" sz="1200">
                <a:solidFill>
                  <a:srgbClr val="4E5054"/>
                </a:solidFill>
              </a:rPr>
              <a:t>82 Fed. Reg. at 30,141 (</a:t>
            </a:r>
            <a:r>
              <a:rPr dirty="0" err="1" lang="en-US" sz="1200">
                <a:solidFill>
                  <a:srgbClr val="4E5054"/>
                </a:solidFill>
              </a:rPr>
              <a:t>tbl</a:t>
            </a:r>
            <a:r>
              <a:rPr dirty="0" lang="en-US" sz="1200">
                <a:solidFill>
                  <a:srgbClr val="4E5054"/>
                </a:solidFill>
              </a:rPr>
              <a:t>. 37)</a:t>
            </a:r>
          </a:p>
        </p:txBody>
      </p:sp>
    </p:spTree>
  </p:cSld>
  <p:clrMapOvr>
    <a:masterClrMapping/>
  </p:clrMapOvr>
</p:sld>
</file>

<file path=ppt/slides/slide1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313189"/>
            <a:ext cx="8229600" cy="984885"/>
          </a:xfrm>
        </p:spPr>
        <p:txBody>
          <a:bodyPr lIns="0" rIns="0" tIns="0" bIns="0" anchor="ctr"/>
          <a:lstStyle/>
          <a:p>
            <a:pPr marL="0" indent="0">
              <a:spcBef>
                <a:spcPts val="600"/>
              </a:spcBef>
              <a:spcAft>
                <a:spcPct val="0"/>
              </a:spcAft>
              <a:buNone/>
            </a:pPr>
            <a:r>
              <a:rPr dirty="0" lang="en-US" b="true">
                <a:solidFill>
                  <a:srgbClr val="003479"/>
                </a:solidFill>
              </a:rPr>
              <a:t>How Do HCPs Associated With an IDN Participate In MIPS?</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19</a:t>
            </a:fld>
            <a:endParaRPr dirty="0" lang="en-US"/>
          </a:p>
        </p:txBody>
      </p:sp>
    </p:spTree>
  </p:cSld>
  <p:clrMapOvr>
    <a:masterClrMapping/>
  </p:clrMapOvr>
</p:sld>
</file>

<file path=ppt/slides/slide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3204" y="160422"/>
            <a:ext cx="8229600" cy="497305"/>
          </a:xfrm>
        </p:spPr>
        <p:txBody>
          <a:bodyPr lIns="0" rIns="0" tIns="0" bIns="0" anchor="b"/>
          <a:lstStyle/>
          <a:p>
            <a:pPr algn="l">
              <a:lnSpc>
                <a:spcPts val="3200"/>
              </a:lnSpc>
              <a:spcAft>
                <a:spcPct val="0"/>
              </a:spcAft>
            </a:pPr>
            <a:r>
              <a:rPr dirty="0" lang="en-US" sz="2600" b="true">
                <a:solidFill>
                  <a:srgbClr val="003479"/>
                </a:solidFill>
                <a:latin typeface="Verdana"/>
              </a:rPr>
              <a:t>Disclaimer</a:t>
            </a:r>
          </a:p>
        </p:txBody>
      </p:sp>
      <p:sp>
        <p:nvSpPr>
          <p:cNvPr id="3" name="Slide Number Placeholder 2"/>
          <p:cNvSpPr>
            <a:spLocks noGrp="1"/>
          </p:cNvSpPr>
          <p:nvPr>
            <p:ph idx="11" sz="quarter" type="sldNum"/>
          </p:nvPr>
        </p:nvSpPr>
        <p:spPr/>
        <p:txBody>
          <a:bodyPr lIns="0" rIns="0" tIns="0" bIns="0" anchor="t"/>
          <a:lstStyle/>
          <a:p>
            <a:pPr>
              <a:defRPr/>
            </a:pPr>
            <a:r>
              <a:rPr altLang="en-US" lang="en-US" sz="700">
                <a:solidFill>
                  <a:srgbClr val="4E5054"/>
                </a:solidFill>
                <a:latin typeface="Verdana"/>
              </a:rPr>
              <a:t> </a:t>
            </a:r>
            <a:fld id="{8AFC9897-3AB1-409B-A47F-8BC080A94518}" type="slidenum">
              <a:rPr altLang="en-US" lang="en-US" smtClean="0"/>
              <a:pPr>
                <a:defRPr/>
              </a:pPr>
              <a:t>2</a:t>
            </a:fld>
            <a:endParaRPr altLang="en-US" lang="en-US"/>
          </a:p>
        </p:txBody>
      </p:sp>
      <p:sp>
        <p:nvSpPr>
          <p:cNvPr id="4" name="Rectangle 3"/>
          <p:cNvSpPr/>
          <p:nvPr/>
        </p:nvSpPr>
        <p:spPr>
          <a:xfrm>
            <a:off x="443204" y="818148"/>
            <a:ext cx="8229600" cy="5035674"/>
          </a:xfrm>
          <a:prstGeom prst="rect">
            <a:avLst/>
          </a:prstGeom>
        </p:spPr>
        <p:txBody>
          <a:bodyPr wrap="square">
            <a:spAutoFit/>
          </a:bodyPr>
          <a:lstStyle/>
          <a:p>
            <a:pPr marL="0" marR="0">
              <a:lnSpc>
                <a:spcPct val="107000"/>
              </a:lnSpc>
              <a:spcBef>
                <a:spcPts val="0"/>
              </a:spcBef>
              <a:spcAft>
                <a:spcPts val="800"/>
              </a:spcAft>
            </a:pPr>
            <a:r>
              <a:rPr dirty="0" lang="en-US" sz="1400">
                <a:solidFill>
                  <a:srgbClr val="27282A"/>
                </a:solidFill>
                <a:latin typeface="+mj-lt"/>
                <a:ea charset="0" panose="020F0502020204030204" pitchFamily="34" typeface="Calibri"/>
                <a:cs charset="0" panose="02020603050405020304" pitchFamily="18" typeface="Times New Roman"/>
              </a:rPr>
              <a:t>This presentation, which covers the topics of quality, quality measures, and value-based performance programs in which quality measures are used, is for informational purposes only. The presenter is not providing this information in the capacity as a consultant, and the presentation is not in any way intended to provide quality or reimbursement advice.</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Johnson &amp; Johnson Health Care Systems Inc., is not the subject matter expert on the      topic of quality for patients with the listed health or any other medical conditions, and employees cannot provide any advice or consultation.</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It has not been established that any Janssen products or programs can address the issues relating to quality, quality measurement, or the value-based care performance program under which quality measures are used.</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Laws, regulations, and policies concerning quality measurement and its relationship to reimbursement are complex and are updated frequently. The information in this presentation is not exhaustive and should be evaluated against other available sources of information before decisions are made about how to approach quality within your organization. While we have made an effort to be current, new or revised information may not be available. All information is subject to change.</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In addition, this information does not represent any statement, promise, or guarantee by Johnson &amp; Johnson Health Care Systems Inc., about quality, quality measurement, or levels of reimbursement related to quality measurement. Please consult with your local quality or reimbursement specialist on matters of quality and reimbursement as it relates to your institution.</a:t>
            </a:r>
            <a:r>
              <a:rPr dirty="0" lang="en-US" sz="1400">
                <a:solidFill>
                  <a:srgbClr val="27282A"/>
                </a:solidFill>
                <a:latin typeface="Verdana"/>
              </a:rPr>
              <a:t> </a:t>
            </a:r>
            <a:endParaRPr dirty="0" lang="en-US" sz="1400">
              <a:solidFill>
                <a:schemeClr val="tx1">
                  <a:lumMod val="50000"/>
                </a:schemeClr>
              </a:solidFill>
              <a:effectLst/>
              <a:latin typeface="+mj-lt"/>
              <a:ea charset="0" panose="020F0502020204030204" pitchFamily="34" typeface="Calibri"/>
              <a:cs charset="0" panose="02020603050405020304" pitchFamily="18" typeface="Times New Roman"/>
            </a:endParaRPr>
          </a:p>
        </p:txBody>
      </p:sp>
    </p:spTree>
  </p:cSld>
  <p:clrMapOvr>
    <a:masterClrMapping/>
  </p:clrMapOvr>
</p:sld>
</file>

<file path=ppt/slides/slide2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1483814455"/>
              </p:ext>
            </p:extLst>
          </p:nvPr>
        </p:nvGraphicFramePr>
        <p:xfrm>
          <a:off x="611134" y="1363110"/>
          <a:ext cx="8145272" cy="3809759"/>
        </p:xfrm>
        <a:graphic>
          <a:graphicData uri="http://schemas.openxmlformats.org/drawingml/2006/table">
            <a:tbl>
              <a:tblPr bandRow="1" firstRow="1">
                <a:tableStyleId>{5940675A-B579-460E-94D1-54222C63F5DA}</a:tableStyleId>
              </a:tblPr>
              <a:tblGrid>
                <a:gridCol w="1828800">
                  <a:extLst>
                    <a:ext uri="{9D8B030D-6E8A-4147-A177-3AD203B41FA5}">
                      <a16:colId xmlns:a16="http://schemas.microsoft.com/office/drawing/2014/main" val="2321280791"/>
                    </a:ext>
                  </a:extLst>
                </a:gridCol>
                <a:gridCol w="1579118">
                  <a:extLst>
                    <a:ext uri="{9D8B030D-6E8A-4147-A177-3AD203B41FA5}">
                      <a16:colId xmlns:a16="http://schemas.microsoft.com/office/drawing/2014/main" val="1168741021"/>
                    </a:ext>
                  </a:extLst>
                </a:gridCol>
                <a:gridCol w="1579118">
                  <a:extLst>
                    <a:ext uri="{9D8B030D-6E8A-4147-A177-3AD203B41FA5}">
                      <a16:colId xmlns:a16="http://schemas.microsoft.com/office/drawing/2014/main" val="1202680212"/>
                    </a:ext>
                  </a:extLst>
                </a:gridCol>
                <a:gridCol w="1579118">
                  <a:extLst>
                    <a:ext uri="{9D8B030D-6E8A-4147-A177-3AD203B41FA5}">
                      <a16:colId xmlns:a16="http://schemas.microsoft.com/office/drawing/2014/main" val="1960638893"/>
                    </a:ext>
                  </a:extLst>
                </a:gridCol>
                <a:gridCol w="1579118">
                  <a:extLst>
                    <a:ext uri="{9D8B030D-6E8A-4147-A177-3AD203B41FA5}">
                      <a16:colId xmlns:a16="http://schemas.microsoft.com/office/drawing/2014/main" val="268071778"/>
                    </a:ext>
                  </a:extLst>
                </a:gridCol>
              </a:tblGrid>
              <a:tr h="1020743">
                <a:tc>
                  <a:txBody>
                    <a:bodyPr/>
                    <a:lstStyle/>
                    <a:p>
                      <a:r>
                        <a:rPr dirty="0" lang="en-US" sz="1200">
                          <a:solidFill>
                            <a:schemeClr val="tx1">
                              <a:lumMod val="50000"/>
                            </a:schemeClr>
                          </a:solidFill>
                          <a:latin typeface="+mn-lt"/>
                        </a:rPr>
                        <a:t>2017 </a:t>
                      </a:r>
                    </a:p>
                    <a:p>
                      <a:r>
                        <a:rPr dirty="0" lang="en-US" sz="1100">
                          <a:solidFill>
                            <a:schemeClr val="tx1">
                              <a:lumMod val="50000"/>
                            </a:schemeClr>
                          </a:solidFill>
                          <a:latin typeface="+mn-lt"/>
                        </a:rPr>
                        <a:t>(Transition Year)</a:t>
                      </a: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380868">
                <a:tc>
                  <a:txBody>
                    <a:bodyPr/>
                    <a:lstStyle/>
                    <a:p>
                      <a:r>
                        <a:rPr dirty="0" lang="en-US" sz="1100">
                          <a:solidFill>
                            <a:schemeClr val="tx1">
                              <a:lumMod val="50000"/>
                            </a:schemeClr>
                          </a:solidFill>
                          <a:latin typeface="+mn-lt"/>
                        </a:rPr>
                        <a:t>Score (out of 100):</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latin typeface="+mn-lt"/>
                          <a:ea charset="0" panose="020B0604030504040204" pitchFamily="34" typeface="Verdana"/>
                          <a:cs charset="0" panose="020B0604030504040204" pitchFamily="34" typeface="Verdana"/>
                        </a:rPr>
                        <a:t>–</a:t>
                      </a: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800">
                          <a:solidFill>
                            <a:schemeClr val="tx1">
                              <a:lumMod val="50000"/>
                            </a:schemeClr>
                          </a:solidFill>
                          <a:latin typeface="+mn-lt"/>
                        </a:rPr>
                        <a:t>3</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 Up to 69</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457200" eaLnBrk="1" fontAlgn="auto" hangingPunct="1" indent="0" latinLnBrk="0" lvl="0" marL="0" marR="0" rtl="0">
                        <a:lnSpc>
                          <a:spcPct val="100000"/>
                        </a:lnSpc>
                        <a:spcBef>
                          <a:spcPts val="0"/>
                        </a:spcBef>
                        <a:spcAft>
                          <a:spcPts val="0"/>
                        </a:spcAft>
                        <a:buClrTx/>
                        <a:buSzTx/>
                        <a:buFont typeface="+mj-lt"/>
                        <a:buNone/>
                        <a:tabLst/>
                        <a:defRPr/>
                      </a:pPr>
                      <a:r>
                        <a:rPr baseline="0" dirty="0" lang="en-US" sz="800">
                          <a:solidFill>
                            <a:schemeClr val="tx1">
                              <a:lumMod val="50000"/>
                            </a:schemeClr>
                          </a:solidFill>
                          <a:latin typeface="+mn-lt"/>
                          <a:cs charset="0" panose="020B0604020202020204" pitchFamily="34" typeface="Arial"/>
                        </a:rPr>
                        <a:t>Up to 100</a:t>
                      </a:r>
                      <a:r>
                        <a:rPr baseline="30000" dirty="0" lang="en-US" sz="800">
                          <a:solidFill>
                            <a:srgbClr val="000000"/>
                          </a:solidFill>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029206845"/>
                  </a:ext>
                </a:extLst>
              </a:tr>
              <a:tr h="369232">
                <a:tc>
                  <a:txBody>
                    <a:bodyPr/>
                    <a:lstStyle/>
                    <a:p>
                      <a:r>
                        <a:rPr dirty="0" kern="1200" lang="en-US" sz="1200">
                          <a:solidFill>
                            <a:schemeClr val="tx1">
                              <a:lumMod val="50000"/>
                            </a:schemeClr>
                          </a:solidFill>
                          <a:latin typeface="+mn-lt"/>
                          <a:ea typeface="+mn-ea"/>
                          <a:cs typeface="+mn-cs"/>
                        </a:rPr>
                        <a:t>2019</a:t>
                      </a:r>
                    </a:p>
                    <a:p>
                      <a:r>
                        <a:rPr baseline="0" dirty="0" lang="en-US" sz="1100">
                          <a:solidFill>
                            <a:schemeClr val="tx1">
                              <a:lumMod val="50000"/>
                            </a:schemeClr>
                          </a:solidFill>
                          <a:latin typeface="+mn-lt"/>
                        </a:rPr>
                        <a:t>Payment Adjustment</a:t>
                      </a:r>
                      <a:endParaRPr dirty="0" lang="en-US" sz="11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100">
                          <a:solidFill>
                            <a:srgbClr val="C00000"/>
                          </a:solidFill>
                          <a:latin typeface="+mn-lt"/>
                          <a:ea charset="0" panose="020B0604030504040204" pitchFamily="34" typeface="Verdana"/>
                          <a:cs charset="0" panose="020B0604030504040204" pitchFamily="34" typeface="Verdana"/>
                        </a:rPr>
                        <a:t>–4</a:t>
                      </a:r>
                      <a:r>
                        <a:rPr b="1" dirty="0" lang="en-US" sz="2100">
                          <a:solidFill>
                            <a:srgbClr val="C00000"/>
                          </a:solidFill>
                          <a:latin typeface="+mn-lt"/>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1900">
                          <a:solidFill>
                            <a:schemeClr val="bg2">
                              <a:lumMod val="25000"/>
                            </a:schemeClr>
                          </a:solidFill>
                          <a:latin typeface="+mn-lt"/>
                        </a:rPr>
                        <a:t>0%</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baseline="0" cap="none" dirty="0" i="0" kern="1200" kumimoji="0" lang="en-US" normalizeH="0" spc="0" strike="noStrike" sz="2000" u="none">
                          <a:ln>
                            <a:noFill/>
                          </a:ln>
                          <a:solidFill>
                            <a:srgbClr val="2E7A37"/>
                          </a:solidFill>
                          <a:effectLst/>
                          <a:uLnTx/>
                          <a:uFillTx/>
                          <a:latin typeface="+mn-lt"/>
                          <a:ea typeface="+mn-ea"/>
                          <a:cs typeface="+mn-cs"/>
                        </a:rPr>
                        <a:t>+≤4%</a:t>
                      </a:r>
                      <a:r>
                        <a:rPr b="0" baseline="30000" cap="none" dirty="0" i="0" kern="1200" kumimoji="0" lang="en-US" normalizeH="0" spc="0" strike="noStrike" sz="2000" u="none">
                          <a:ln>
                            <a:noFill/>
                          </a:ln>
                          <a:solidFill>
                            <a:srgbClr val="2E7A37"/>
                          </a:solidFill>
                          <a:effectLst/>
                          <a:uLnTx/>
                          <a:uFillTx/>
                          <a:latin typeface="+mn-lt"/>
                          <a:ea typeface="+mn-ea"/>
                          <a:cs typeface="+mn-cs"/>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baseline="0" cap="none" dirty="0" i="0" kern="1200" kumimoji="0" lang="en-US" noProof="0" normalizeH="0" spc="0" strike="noStrike" sz="2000" u="none">
                          <a:ln>
                            <a:noFill/>
                          </a:ln>
                          <a:solidFill>
                            <a:srgbClr val="2E7A37"/>
                          </a:solidFill>
                          <a:effectLst/>
                          <a:uLnTx/>
                          <a:uFillTx/>
                          <a:latin typeface="+mn-lt"/>
                          <a:ea typeface="+mn-ea"/>
                          <a:cs typeface="+mn-cs"/>
                        </a:rPr>
                        <a:t>+≤4</a:t>
                      </a:r>
                      <a:r>
                        <a:rPr b="1" baseline="0" cap="none" dirty="0" i="0" kern="1200" kumimoji="0" lang="en-US" normalizeH="0" spc="0" strike="noStrike" sz="2000" u="none">
                          <a:ln>
                            <a:noFill/>
                          </a:ln>
                          <a:solidFill>
                            <a:srgbClr val="2E7A37"/>
                          </a:solidFill>
                          <a:effectLst/>
                          <a:uLnTx/>
                          <a:uFillTx/>
                          <a:latin typeface="+mn-lt"/>
                          <a:ea typeface="+mn-ea"/>
                          <a:cs typeface="+mn-cs"/>
                        </a:rPr>
                        <a:t>%</a:t>
                      </a:r>
                      <a:r>
                        <a:rPr b="0" baseline="30000" cap="none" dirty="0" i="0" kern="1200" kumimoji="0" lang="en-US" normalizeH="0" spc="0" strike="noStrike" sz="2000" u="none">
                          <a:ln>
                            <a:noFill/>
                          </a:ln>
                          <a:solidFill>
                            <a:srgbClr val="2E7A37"/>
                          </a:solidFill>
                          <a:effectLst/>
                          <a:uLnTx/>
                          <a:uFillTx/>
                          <a:latin typeface="+mn-lt"/>
                          <a:ea typeface="+mn-ea"/>
                          <a:cs typeface="+mn-cs"/>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230913">
                <a:tc>
                  <a:txBody>
                    <a:bodyPr/>
                    <a:lstStyle/>
                    <a:p>
                      <a:r>
                        <a:rPr dirty="0" lang="en-US" sz="1100">
                          <a:solidFill>
                            <a:schemeClr val="tx1">
                              <a:lumMod val="50000"/>
                            </a:schemeClr>
                          </a:solidFill>
                          <a:latin typeface="+mn-lt"/>
                        </a:rPr>
                        <a:t>Requirements</a:t>
                      </a:r>
                      <a:endParaRPr baseline="30000" dirty="0" lang="en-US" sz="11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ct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ct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12700">
                      <a:no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l"/>
                      <a:endParaRPr dirty="0" lang="en-US" sz="800">
                        <a:latin typeface="+mn-lt"/>
                      </a:endParaRPr>
                    </a:p>
                  </a:txBody>
                  <a:tcPr anchor="ctr" marB="38037" marL="38037" marR="38037" marT="38037">
                    <a:lnL algn="ctr" cap="flat" cmpd="sng" w="12700">
                      <a:no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extLst>
                  <a:ext uri="{0D108BD9-81ED-4DB2-BD59-A6C34878D82A}">
                    <a16:rowId xmlns:a16="http://schemas.microsoft.com/office/drawing/2014/main" val="682431491"/>
                  </a:ext>
                </a:extLst>
              </a:tr>
              <a:tr h="394796">
                <a:tc>
                  <a:txBody>
                    <a:bodyPr/>
                    <a:lstStyle/>
                    <a:p>
                      <a:pPr algn="l" indent="-3175" marL="571500"/>
                      <a:r>
                        <a:rPr baseline="0" dirty="0" lang="en-US" sz="900">
                          <a:solidFill>
                            <a:schemeClr val="tx1">
                              <a:lumMod val="50000"/>
                            </a:schemeClr>
                          </a:solidFill>
                          <a:latin typeface="+mn-lt"/>
                        </a:rPr>
                        <a:t>QUALITY</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1</a:t>
                      </a:r>
                    </a:p>
                  </a:txBody>
                  <a:tcPr anchor="ctr" marB="91440"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gridSpan="2">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000">
                          <a:solidFill>
                            <a:schemeClr val="tx1">
                              <a:lumMod val="50000"/>
                            </a:schemeClr>
                          </a:solidFill>
                          <a:latin typeface="+mn-lt"/>
                          <a:cs charset="0" panose="020B0604020202020204" pitchFamily="34" typeface="Arial"/>
                        </a:rPr>
                        <a:t>≥</a:t>
                      </a:r>
                      <a:r>
                        <a:rPr dirty="0" lang="en-US" sz="1000">
                          <a:solidFill>
                            <a:schemeClr val="tx1">
                              <a:lumMod val="50000"/>
                            </a:schemeClr>
                          </a:solidFill>
                          <a:latin typeface="+mn-lt"/>
                        </a:rPr>
                        <a:t>6 (including an outcome or high-priority  measure)</a:t>
                      </a:r>
                    </a:p>
                  </a:txBody>
                  <a:tcPr anchor="ctr" marB="91440"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hMerge="1">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extLst>
                  <a:ext uri="{0D108BD9-81ED-4DB2-BD59-A6C34878D82A}">
                    <a16:rowId xmlns:a16="http://schemas.microsoft.com/office/drawing/2014/main" val="322112956"/>
                  </a:ext>
                </a:extLst>
              </a:tr>
              <a:tr h="468352">
                <a:tc>
                  <a:txBody>
                    <a:bodyPr/>
                    <a:lstStyle/>
                    <a:p>
                      <a:pPr algn="l" indent="0" marL="571500"/>
                      <a:r>
                        <a:rPr baseline="0" dirty="0" lang="en-US" sz="900">
                          <a:solidFill>
                            <a:schemeClr val="tx1">
                              <a:lumMod val="50000"/>
                            </a:schemeClr>
                          </a:solidFill>
                          <a:latin typeface="+mn-lt"/>
                        </a:rPr>
                        <a:t>IMPROVEMENT ACTIVITIES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1</a:t>
                      </a:r>
                    </a:p>
                  </a:txBody>
                  <a:tcPr anchor="ctr" marB="38037" marL="38037" marR="38037" marT="36576">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gridSpan="2">
                  <a:txBody>
                    <a:bodyPr/>
                    <a:lstStyle/>
                    <a:p>
                      <a:pPr algn="ctr">
                        <a:spcAft>
                          <a:spcPts val="400"/>
                        </a:spcAft>
                      </a:pPr>
                      <a:r>
                        <a:rPr dirty="0" lang="en-US" sz="1000">
                          <a:solidFill>
                            <a:schemeClr val="tx1">
                              <a:lumMod val="50000"/>
                            </a:schemeClr>
                          </a:solidFill>
                          <a:latin typeface="+mn-lt"/>
                        </a:rPr>
                        <a:t>&lt;15* EC: ≤2 high-weighted OR</a:t>
                      </a:r>
                    </a:p>
                    <a:p>
                      <a:pPr algn="ctr">
                        <a:spcAft>
                          <a:spcPts val="400"/>
                        </a:spcAft>
                      </a:pPr>
                      <a:r>
                        <a:rPr dirty="0" lang="en-US" sz="1000">
                          <a:solidFill>
                            <a:schemeClr val="tx1">
                              <a:lumMod val="50000"/>
                            </a:schemeClr>
                          </a:solidFill>
                          <a:latin typeface="+mn-lt"/>
                        </a:rPr>
                        <a:t>15+ EC: ≤4 medium-weighted</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hMerge="1">
                  <a:txBody>
                    <a:bodyPr/>
                    <a:lstStyle/>
                    <a:p>
                      <a:pPr algn="ct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extLst>
                  <a:ext uri="{0D108BD9-81ED-4DB2-BD59-A6C34878D82A}">
                    <a16:rowId xmlns:a16="http://schemas.microsoft.com/office/drawing/2014/main" val="2262098947"/>
                  </a:ext>
                </a:extLst>
              </a:tr>
              <a:tr h="468351">
                <a:tc>
                  <a:txBody>
                    <a:bodyPr/>
                    <a:lstStyle/>
                    <a:p>
                      <a:pPr algn="l" indent="0" marL="571500"/>
                      <a:r>
                        <a:rPr baseline="0" dirty="0" lang="en-US" sz="900">
                          <a:solidFill>
                            <a:schemeClr val="tx1">
                              <a:lumMod val="50000"/>
                            </a:schemeClr>
                          </a:solidFill>
                          <a:latin typeface="+mn-lt"/>
                        </a:rPr>
                        <a:t>ADVANCING CARE INFORMATION</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required measures</a:t>
                      </a:r>
                      <a:r>
                        <a:rPr baseline="30000" dirty="0" lang="en-US" sz="1200">
                          <a:solidFill>
                            <a:schemeClr val="tx1">
                              <a:lumMod val="50000"/>
                            </a:schemeClr>
                          </a:solidFill>
                          <a:latin typeface="+mn-lt"/>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gridSpan="2">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base measures </a:t>
                      </a:r>
                    </a:p>
                    <a:p>
                      <a:pPr algn="ctr"/>
                      <a:r>
                        <a:rPr baseline="0" dirty="0" lang="en-US" sz="1000">
                          <a:solidFill>
                            <a:schemeClr val="tx1">
                              <a:lumMod val="50000"/>
                            </a:schemeClr>
                          </a:solidFill>
                          <a:latin typeface="+mn-lt"/>
                        </a:rPr>
                        <a:t>(50 out of 100).</a:t>
                      </a:r>
                    </a:p>
                    <a:p>
                      <a:pPr algn="ctr"/>
                      <a:r>
                        <a:rPr baseline="0" dirty="0" lang="en-US" sz="1000">
                          <a:solidFill>
                            <a:schemeClr val="tx1">
                              <a:lumMod val="50000"/>
                            </a:schemeClr>
                          </a:solidFill>
                          <a:latin typeface="+mn-lt"/>
                        </a:rPr>
                        <a:t>9 additional measures can be reported</a:t>
                      </a:r>
                      <a:r>
                        <a:rPr baseline="30000" dirty="0" lang="en-US" sz="1200">
                          <a:solidFill>
                            <a:schemeClr val="tx1">
                              <a:lumMod val="50000"/>
                            </a:schemeClr>
                          </a:solidFill>
                          <a:latin typeface="+mn-lt"/>
                        </a:rPr>
                        <a:t>‡</a:t>
                      </a:r>
                      <a:endParaRPr dirty="0" lang="en-US" sz="12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79801112"/>
                  </a:ext>
                </a:extLst>
              </a:tr>
              <a:tr h="271457">
                <a:tc>
                  <a:txBody>
                    <a:bodyPr/>
                    <a:lstStyle/>
                    <a:p>
                      <a:r>
                        <a:rPr dirty="0" lang="en-US" sz="1100">
                          <a:solidFill>
                            <a:schemeClr val="tx1">
                              <a:lumMod val="50000"/>
                            </a:schemeClr>
                          </a:solidFill>
                          <a:latin typeface="+mn-lt"/>
                        </a:rPr>
                        <a:t>Duration</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000">
                          <a:solidFill>
                            <a:schemeClr val="tx1">
                              <a:lumMod val="50000"/>
                            </a:schemeClr>
                          </a:solidFill>
                          <a:latin typeface="+mn-lt"/>
                          <a:ea charset="0" panose="020B0604030504040204" pitchFamily="34" typeface="Verdana"/>
                          <a:cs charset="0" panose="020B0604030504040204" pitchFamily="34" typeface="Verdana"/>
                        </a:rPr>
                        <a:t>90 days</a:t>
                      </a:r>
                      <a:endParaRPr dirty="0" lang="en-US" sz="10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000" u="none">
                          <a:ln>
                            <a:noFill/>
                          </a:ln>
                          <a:solidFill>
                            <a:schemeClr val="tx1">
                              <a:lumMod val="50000"/>
                            </a:schemeClr>
                          </a:solidFill>
                          <a:effectLst/>
                          <a:uLnTx/>
                          <a:uFillTx/>
                          <a:latin typeface="+mn-lt"/>
                          <a:ea typeface="+mn-ea"/>
                          <a:cs typeface="+mn-cs"/>
                        </a:rPr>
                        <a:t>90 days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000" u="none">
                          <a:ln>
                            <a:noFill/>
                          </a:ln>
                          <a:solidFill>
                            <a:schemeClr val="tx1">
                              <a:lumMod val="50000"/>
                            </a:schemeClr>
                          </a:solidFill>
                          <a:effectLst/>
                          <a:uLnTx/>
                          <a:uFillTx/>
                          <a:latin typeface="+mn-lt"/>
                          <a:ea typeface="+mn-ea"/>
                          <a:cs typeface="+mn-cs"/>
                        </a:rPr>
                        <a:t>365 days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517576259"/>
                  </a:ext>
                </a:extLst>
              </a:tr>
            </a:tbl>
          </a:graphicData>
        </a:graphic>
      </p:graphicFrame>
      <p:sp>
        <p:nvSpPr>
          <p:cNvPr id="3" name="Title 2"/>
          <p:cNvSpPr>
            <a:spLocks noGrp="1"/>
          </p:cNvSpPr>
          <p:nvPr>
            <p:ph type="title"/>
          </p:nvPr>
        </p:nvSpPr>
        <p:spPr>
          <a:xfrm>
            <a:off x="8164" y="144759"/>
            <a:ext cx="9570875" cy="798929"/>
          </a:xfrm>
        </p:spPr>
        <p:txBody>
          <a:bodyPr anchor="t" anchorCtr="0" lIns="0" rIns="0" tIns="0" bIns="0"/>
          <a:lstStyle/>
          <a:p>
            <a:pPr algn="l">
              <a:lnSpc>
                <a:spcPts val="3200"/>
              </a:lnSpc>
              <a:spcAft>
                <a:spcPct val="0"/>
              </a:spcAft>
            </a:pPr>
            <a:r>
              <a:rPr dirty="0" lang="en-US" sz="2600" b="true">
                <a:solidFill>
                  <a:srgbClr val="003479"/>
                </a:solidFill>
              </a:rPr>
              <a:t>MIPS 2017 Transition Year: “Pick Your Pace”</a:t>
            </a:r>
            <a:r>
              <a:rPr baseline="30000" dirty="0" lang="en-US" sz="2600" b="true">
                <a:solidFill>
                  <a:srgbClr val="003479"/>
                </a:solidFill>
              </a:rPr>
              <a:t>1-3</a:t>
            </a:r>
          </a:p>
        </p:txBody>
      </p:sp>
      <p:sp>
        <p:nvSpPr>
          <p:cNvPr id="110" name="Slide Number Placeholder 2"/>
          <p:cNvSpPr>
            <a:spLocks noGrp="1"/>
          </p:cNvSpPr>
          <p:nvPr>
            <p:ph idx="12" sz="quarter" type="sldNum"/>
          </p:nvPr>
        </p:nvSpPr>
        <p:spPr/>
        <p:txBody>
          <a:bodyPr lIns="0" rIns="0" tIns="0" bIns="0" anchor="t"/>
          <a:lstStyle/>
          <a:p>
            <a:fld id="{C06DEA1F-A087-4941-88C3-590BA6FF4D01}" type="slidenum">
              <a:rPr lang="en-US" smtClean="0"/>
              <a:pPr/>
              <a:t>20</a:t>
            </a:fld>
            <a:endParaRPr dirty="0" lang="en-US"/>
          </a:p>
        </p:txBody>
      </p:sp>
      <p:sp>
        <p:nvSpPr>
          <p:cNvPr id="4" name="Rectangle 3"/>
          <p:cNvSpPr/>
          <p:nvPr/>
        </p:nvSpPr>
        <p:spPr>
          <a:xfrm>
            <a:off x="0" y="5271148"/>
            <a:ext cx="9143999" cy="807913"/>
          </a:xfrm>
          <a:prstGeom prst="rect">
            <a:avLst/>
          </a:prstGeom>
        </p:spPr>
        <p:txBody>
          <a:bodyPr anchor="b" anchorCtr="0" rIns="45720" wrap="square">
            <a:spAutoFit/>
          </a:bodyPr>
          <a:lstStyle/>
          <a:p>
            <a:pPr>
              <a:spcBef>
                <a:spcPct val="0"/>
              </a:spcBef>
              <a:spcAft>
                <a:spcPts val="265"/>
              </a:spcAft>
            </a:pPr>
            <a:r>
              <a:rPr dirty="0" lang="en-US" sz="800">
                <a:solidFill>
                  <a:srgbClr val="000000"/>
                </a:solidFill>
              </a:rPr>
              <a:t>*May earn a positive payment adjustment. </a:t>
            </a:r>
            <a:r>
              <a:rPr baseline="30000" dirty="0" lang="en-US" sz="1000">
                <a:solidFill>
                  <a:srgbClr val="000000"/>
                </a:solidFill>
              </a:rPr>
              <a:t>†</a:t>
            </a:r>
            <a:r>
              <a:rPr dirty="0" lang="en-US" sz="800">
                <a:solidFill>
                  <a:srgbClr val="000000"/>
                </a:solidFill>
              </a:rPr>
              <a:t>Eligible for exceptional performance bonus (minimum of an additional 0.5%). </a:t>
            </a:r>
            <a:r>
              <a:rPr baseline="30000" dirty="0" lang="en-US" sz="1000">
                <a:solidFill>
                  <a:srgbClr val="4E5054"/>
                </a:solidFill>
              </a:rPr>
              <a:t>‡</a:t>
            </a:r>
            <a:r>
              <a:rPr dirty="0" lang="en-US" sz="800">
                <a:solidFill>
                  <a:srgbClr val="000000"/>
                </a:solidFill>
              </a:rPr>
              <a:t>The number of required measures depends on your EHR edition. </a:t>
            </a:r>
            <a:r>
              <a:rPr baseline="30000" dirty="0" lang="en-US" sz="800">
                <a:solidFill>
                  <a:srgbClr val="000000"/>
                </a:solidFill>
              </a:rPr>
              <a:t>††</a:t>
            </a:r>
            <a:r>
              <a:rPr dirty="0" lang="en-US" sz="800">
                <a:solidFill>
                  <a:srgbClr val="000000"/>
                </a:solidFill>
              </a:rPr>
              <a:t>Full year score contingent on performance.</a:t>
            </a:r>
            <a:endParaRPr baseline="30000" dirty="0" lang="en-US" sz="800">
              <a:solidFill>
                <a:srgbClr val="000000"/>
              </a:solidFill>
            </a:endParaRPr>
          </a:p>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   2. APP.CMS.gov. Quality Payment Program Executive Summary. https://qpp.cms.gov/docs/QPP_Executive_Summary_of_Final_Rule.pdf. Accessed January 22, 2017.   3. CMS. </a:t>
            </a:r>
            <a:r>
              <a:rPr dirty="0" lang="en-US" sz="700">
                <a:solidFill>
                  <a:srgbClr val="4E5054"/>
                </a:solidFill>
              </a:rPr>
              <a:t>The Merit-based Incentive Payment System: Quality and Cost Performance Categories.</a:t>
            </a:r>
            <a:r>
              <a:rPr dirty="0" lang="en-US" sz="700">
                <a:solidFill>
                  <a:srgbClr val="000000"/>
                </a:solidFill>
              </a:rPr>
              <a:t> https://www.cms.gov/Medicare/Quality-Initiatives-Patient-Assessment-Instruments/Value-Based-Programs/MACRA-MIPS-and-APMs/QPP-MIPS-Quality-and-Cost-Slides.pdf. Accessed January 24, 2017.</a:t>
            </a:r>
            <a:endParaRPr dirty="0" lang="en-US" sz="700"/>
          </a:p>
        </p:txBody>
      </p:sp>
      <p:sp>
        <p:nvSpPr>
          <p:cNvPr id="17" name="Rectangle 16"/>
          <p:cNvSpPr/>
          <p:nvPr/>
        </p:nvSpPr>
        <p:spPr>
          <a:xfrm>
            <a:off x="349106" y="568327"/>
            <a:ext cx="7784334" cy="281295"/>
          </a:xfrm>
          <a:prstGeom prst="rect">
            <a:avLst/>
          </a:prstGeom>
        </p:spPr>
        <p:txBody>
          <a:bodyPr wrap="square">
            <a:spAutoFit/>
          </a:bodyPr>
          <a:lstStyle/>
          <a:p>
            <a:pPr>
              <a:spcBef>
                <a:spcPct val="0"/>
              </a:spcBef>
              <a:spcAft>
                <a:spcPct val="0"/>
              </a:spcAft>
            </a:pPr>
            <a:r>
              <a:rPr dirty="0" i="1" lang="en-US" sz="1200">
                <a:solidFill>
                  <a:srgbClr val="0D0D0D"/>
                </a:solidFill>
              </a:rPr>
              <a:t>During the transition year, you can pick your pace for participation</a:t>
            </a:r>
          </a:p>
        </p:txBody>
      </p:sp>
      <p:grpSp>
        <p:nvGrpSpPr>
          <p:cNvPr id="25" name="Group 24"/>
          <p:cNvGrpSpPr/>
          <p:nvPr/>
        </p:nvGrpSpPr>
        <p:grpSpPr>
          <a:xfrm>
            <a:off x="2731139" y="1453350"/>
            <a:ext cx="990198" cy="990197"/>
            <a:chOff x="550868" y="2874454"/>
            <a:chExt cx="1190202" cy="1190202"/>
          </a:xfrm>
        </p:grpSpPr>
        <p:sp>
          <p:nvSpPr>
            <p:cNvPr id="50" name="Oval 49"/>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dirty="0" kern="0" lang="en-US" sz="1331">
                <a:solidFill>
                  <a:sysClr lastClr="FFFFFF" val="window"/>
                </a:solidFill>
              </a:endParaRPr>
            </a:p>
          </p:txBody>
        </p:sp>
        <p:sp>
          <p:nvSpPr>
            <p:cNvPr id="51" name="Oval 50"/>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26" name="TextBox 25"/>
          <p:cNvSpPr txBox="1"/>
          <p:nvPr/>
        </p:nvSpPr>
        <p:spPr>
          <a:xfrm>
            <a:off x="2930006" y="1861799"/>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27" name="TextBox 26"/>
          <p:cNvSpPr txBox="1"/>
          <p:nvPr/>
        </p:nvSpPr>
        <p:spPr>
          <a:xfrm>
            <a:off x="2925806" y="2280363"/>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28" name="TextBox 27"/>
          <p:cNvSpPr txBox="1"/>
          <p:nvPr/>
        </p:nvSpPr>
        <p:spPr>
          <a:xfrm>
            <a:off x="2930005" y="1431679"/>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29" name="Straight Connector 28"/>
          <p:cNvCxnSpPr>
            <a:cxnSpLocks/>
          </p:cNvCxnSpPr>
          <p:nvPr/>
        </p:nvCxnSpPr>
        <p:spPr>
          <a:xfrm>
            <a:off x="3229208" y="1520763"/>
            <a:ext cx="0" cy="861311"/>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06932" y="1951418"/>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206932" y="2382074"/>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3206932" y="1520763"/>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434087" y="970489"/>
            <a:ext cx="6282964" cy="389174"/>
            <a:chOff x="1847155" y="1282817"/>
            <a:chExt cx="6009566" cy="467781"/>
          </a:xfrm>
        </p:grpSpPr>
        <p:sp>
          <p:nvSpPr>
            <p:cNvPr id="93" name="Rectangle: Single Corner Rounded 92"/>
            <p:cNvSpPr/>
            <p:nvPr/>
          </p:nvSpPr>
          <p:spPr>
            <a:xfrm>
              <a:off x="1847155" y="1282817"/>
              <a:ext cx="1481959" cy="467781"/>
            </a:xfrm>
            <a:prstGeom prst="round1Rect">
              <a:avLst/>
            </a:prstGeom>
            <a:solidFill>
              <a:srgbClr val="C00000"/>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DO NOTHING</a:t>
              </a:r>
            </a:p>
          </p:txBody>
        </p:sp>
        <p:sp>
          <p:nvSpPr>
            <p:cNvPr id="94" name="Rectangle: Single Corner Rounded 93"/>
            <p:cNvSpPr/>
            <p:nvPr/>
          </p:nvSpPr>
          <p:spPr>
            <a:xfrm>
              <a:off x="3356869"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SOMETHING</a:t>
              </a:r>
            </a:p>
          </p:txBody>
        </p:sp>
        <p:sp>
          <p:nvSpPr>
            <p:cNvPr id="95" name="Rectangle: Single Corner Rounded 94"/>
            <p:cNvSpPr/>
            <p:nvPr/>
          </p:nvSpPr>
          <p:spPr>
            <a:xfrm>
              <a:off x="4866583"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A </a:t>
              </a:r>
              <a:br>
                <a:rPr dirty="0" kern="0" lang="en-US" sz="998">
                  <a:solidFill>
                    <a:sysClr lastClr="FFFFFF" val="window"/>
                  </a:solidFill>
                </a:rPr>
              </a:br>
              <a:r>
                <a:rPr dirty="0" kern="0" lang="en-US" sz="998">
                  <a:solidFill>
                    <a:srgbClr val="FFFFFF"/>
                  </a:solidFill>
                </a:rPr>
                <a:t>PARTIAL YEAR</a:t>
              </a:r>
            </a:p>
          </p:txBody>
        </p:sp>
        <p:sp>
          <p:nvSpPr>
            <p:cNvPr id="96" name="Rectangle: Single Corner Rounded 95"/>
            <p:cNvSpPr/>
            <p:nvPr/>
          </p:nvSpPr>
          <p:spPr>
            <a:xfrm>
              <a:off x="6374762"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A</a:t>
              </a:r>
              <a:br>
                <a:rPr dirty="0" kern="0" lang="en-US" sz="998">
                  <a:solidFill>
                    <a:sysClr lastClr="FFFFFF" val="window"/>
                  </a:solidFill>
                </a:rPr>
              </a:br>
              <a:r>
                <a:rPr dirty="0" kern="0" lang="en-US" sz="998">
                  <a:solidFill>
                    <a:srgbClr val="FFFFFF"/>
                  </a:solidFill>
                </a:rPr>
                <a:t>FULL YEAR</a:t>
              </a:r>
            </a:p>
          </p:txBody>
        </p:sp>
      </p:grpSp>
      <p:grpSp>
        <p:nvGrpSpPr>
          <p:cNvPr id="97" name="Group 96"/>
          <p:cNvGrpSpPr/>
          <p:nvPr/>
        </p:nvGrpSpPr>
        <p:grpSpPr>
          <a:xfrm>
            <a:off x="675355" y="3423957"/>
            <a:ext cx="293076" cy="293076"/>
            <a:chOff x="1770531" y="5192348"/>
            <a:chExt cx="1071391" cy="1071391"/>
          </a:xfrm>
        </p:grpSpPr>
        <p:sp>
          <p:nvSpPr>
            <p:cNvPr id="98" name="Oval 97"/>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99" name="Graphic 9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00" name="Group 99"/>
          <p:cNvGrpSpPr/>
          <p:nvPr/>
        </p:nvGrpSpPr>
        <p:grpSpPr>
          <a:xfrm>
            <a:off x="675354" y="3920488"/>
            <a:ext cx="296689" cy="296689"/>
            <a:chOff x="4405583" y="5192348"/>
            <a:chExt cx="1071391" cy="1071391"/>
          </a:xfrm>
        </p:grpSpPr>
        <p:sp>
          <p:nvSpPr>
            <p:cNvPr id="101" name="Oval 100"/>
            <p:cNvSpPr/>
            <p:nvPr/>
          </p:nvSpPr>
          <p:spPr>
            <a:xfrm>
              <a:off x="4405583" y="5192348"/>
              <a:ext cx="1071391" cy="1071391"/>
            </a:xfrm>
            <a:prstGeom prst="ellipse">
              <a:avLst/>
            </a:prstGeom>
            <a:solidFill>
              <a:srgbClr val="4E5054"/>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102" name="Picture 101"/>
            <p:cNvPicPr>
              <a:picLocks noChangeAspect="1"/>
            </p:cNvPicPr>
            <p:nvPr/>
          </p:nvPicPr>
          <p:blipFill>
            <a:blip r:embed="rId5">
              <a:biLevel thresh="25000"/>
            </a:blip>
            <a:stretch>
              <a:fillRect/>
            </a:stretch>
          </p:blipFill>
          <p:spPr>
            <a:xfrm>
              <a:off x="4682113" y="5390126"/>
              <a:ext cx="518331" cy="678189"/>
            </a:xfrm>
            <a:prstGeom prst="rect">
              <a:avLst/>
            </a:prstGeom>
          </p:spPr>
        </p:pic>
      </p:grpSp>
      <p:grpSp>
        <p:nvGrpSpPr>
          <p:cNvPr id="103" name="Group 102"/>
          <p:cNvGrpSpPr/>
          <p:nvPr/>
        </p:nvGrpSpPr>
        <p:grpSpPr>
          <a:xfrm>
            <a:off x="675354" y="4413155"/>
            <a:ext cx="296689" cy="296689"/>
            <a:chOff x="5723109" y="5192348"/>
            <a:chExt cx="1071391" cy="1071391"/>
          </a:xfrm>
        </p:grpSpPr>
        <p:sp>
          <p:nvSpPr>
            <p:cNvPr id="104" name="Oval 103"/>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105" name="Picture 104"/>
            <p:cNvPicPr>
              <a:picLocks noChangeAspect="1"/>
            </p:cNvPicPr>
            <p:nvPr/>
          </p:nvPicPr>
          <p:blipFill>
            <a:blip r:embed="rId6">
              <a:grayscl/>
            </a:blip>
            <a:stretch>
              <a:fillRect/>
            </a:stretch>
          </p:blipFill>
          <p:spPr>
            <a:xfrm>
              <a:off x="5893792" y="5388439"/>
              <a:ext cx="730025" cy="678189"/>
            </a:xfrm>
            <a:prstGeom prst="rect">
              <a:avLst/>
            </a:prstGeom>
          </p:spPr>
        </p:pic>
      </p:grpSp>
      <p:sp>
        <p:nvSpPr>
          <p:cNvPr id="106" name="Oval 105"/>
          <p:cNvSpPr/>
          <p:nvPr/>
        </p:nvSpPr>
        <p:spPr>
          <a:xfrm>
            <a:off x="4684217" y="3683385"/>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or</a:t>
            </a:r>
          </a:p>
        </p:txBody>
      </p:sp>
      <p:sp>
        <p:nvSpPr>
          <p:cNvPr id="107" name="Oval 106"/>
          <p:cNvSpPr/>
          <p:nvPr/>
        </p:nvSpPr>
        <p:spPr>
          <a:xfrm>
            <a:off x="4684217" y="4152645"/>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or</a:t>
            </a:r>
          </a:p>
        </p:txBody>
      </p:sp>
      <p:sp>
        <p:nvSpPr>
          <p:cNvPr id="108" name="Oval 107"/>
          <p:cNvSpPr/>
          <p:nvPr/>
        </p:nvSpPr>
        <p:spPr>
          <a:xfrm>
            <a:off x="8201669" y="3717033"/>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&amp;</a:t>
            </a:r>
            <a:endParaRPr b="1" dirty="0" kern="0" lang="en-US" sz="665">
              <a:solidFill>
                <a:schemeClr val="bg1"/>
              </a:solidFill>
            </a:endParaRPr>
          </a:p>
        </p:txBody>
      </p:sp>
      <p:sp>
        <p:nvSpPr>
          <p:cNvPr id="109" name="Oval 108"/>
          <p:cNvSpPr/>
          <p:nvPr/>
        </p:nvSpPr>
        <p:spPr>
          <a:xfrm>
            <a:off x="8201669" y="4234052"/>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&amp;</a:t>
            </a:r>
          </a:p>
        </p:txBody>
      </p:sp>
      <p:grpSp>
        <p:nvGrpSpPr>
          <p:cNvPr id="139" name="Group 138"/>
          <p:cNvGrpSpPr/>
          <p:nvPr/>
        </p:nvGrpSpPr>
        <p:grpSpPr>
          <a:xfrm>
            <a:off x="5906178" y="1431680"/>
            <a:ext cx="990198" cy="1020014"/>
            <a:chOff x="5205528" y="5153243"/>
            <a:chExt cx="1190202" cy="1226041"/>
          </a:xfrm>
        </p:grpSpPr>
        <p:grpSp>
          <p:nvGrpSpPr>
            <p:cNvPr id="140" name="Group 139"/>
            <p:cNvGrpSpPr/>
            <p:nvPr/>
          </p:nvGrpSpPr>
          <p:grpSpPr>
            <a:xfrm>
              <a:off x="5205528" y="5179291"/>
              <a:ext cx="1190202" cy="1190202"/>
              <a:chOff x="550868" y="2874454"/>
              <a:chExt cx="1190202" cy="1190202"/>
            </a:xfrm>
          </p:grpSpPr>
          <p:sp>
            <p:nvSpPr>
              <p:cNvPr id="151" name="Oval 150"/>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52" name="Oval 151"/>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41" name="Freeform: Shape 140"/>
            <p:cNvSpPr/>
            <p:nvPr/>
          </p:nvSpPr>
          <p:spPr>
            <a:xfrm>
              <a:off x="5285497" y="5556467"/>
              <a:ext cx="1035284" cy="741924"/>
            </a:xfrm>
            <a:custGeom>
              <a:avLst/>
              <a:gdLst>
                <a:gd fmla="*/ 53050 w 1035284" name="connsiteX0"/>
                <a:gd fmla="*/ 0 h 741924" name="connsiteY0"/>
                <a:gd fmla="*/ 982234 w 1035284" name="connsiteX1"/>
                <a:gd fmla="*/ 0 h 741924" name="connsiteY1"/>
                <a:gd fmla="*/ 994605 w 1035284" name="connsiteX2"/>
                <a:gd fmla="*/ 22793 h 741924" name="connsiteY2"/>
                <a:gd fmla="*/ 1035284 w 1035284" name="connsiteX3"/>
                <a:gd fmla="*/ 224282 h 741924" name="connsiteY3"/>
                <a:gd fmla="*/ 517642 w 1035284" name="connsiteX4"/>
                <a:gd fmla="*/ 741924 h 741924" name="connsiteY4"/>
                <a:gd fmla="*/ 0 w 1035284" name="connsiteX5"/>
                <a:gd fmla="*/ 224282 h 741924" name="connsiteY5"/>
                <a:gd fmla="*/ 40679 w 1035284" name="connsiteX6"/>
                <a:gd fmla="*/ 22793 h 741924"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741924" w="1035284">
                  <a:moveTo>
                    <a:pt x="53050" y="0"/>
                  </a:moveTo>
                  <a:lnTo>
                    <a:pt x="982234" y="0"/>
                  </a:lnTo>
                  <a:lnTo>
                    <a:pt x="994605" y="22793"/>
                  </a:lnTo>
                  <a:cubicBezTo>
                    <a:pt x="1020800" y="84722"/>
                    <a:pt x="1035284" y="152811"/>
                    <a:pt x="1035284" y="224282"/>
                  </a:cubicBezTo>
                  <a:cubicBezTo>
                    <a:pt x="1035284" y="510168"/>
                    <a:pt x="803528" y="741924"/>
                    <a:pt x="517642" y="741924"/>
                  </a:cubicBezTo>
                  <a:cubicBezTo>
                    <a:pt x="231756" y="741924"/>
                    <a:pt x="0" y="510168"/>
                    <a:pt x="0" y="224282"/>
                  </a:cubicBezTo>
                  <a:cubicBezTo>
                    <a:pt x="0" y="152811"/>
                    <a:pt x="14485" y="84722"/>
                    <a:pt x="40679" y="22793"/>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42" name="Freeform: Shape 141"/>
            <p:cNvSpPr/>
            <p:nvPr/>
          </p:nvSpPr>
          <p:spPr>
            <a:xfrm>
              <a:off x="5526378" y="6216856"/>
              <a:ext cx="553523" cy="81535"/>
            </a:xfrm>
            <a:custGeom>
              <a:avLst/>
              <a:gdLst>
                <a:gd fmla="*/ 0 w 553523" name="connsiteX0"/>
                <a:gd fmla="*/ 0 h 81535" name="connsiteY0"/>
                <a:gd fmla="*/ 553523 w 553523" name="connsiteX1"/>
                <a:gd fmla="*/ 0 h 81535" name="connsiteY1"/>
                <a:gd fmla="*/ 478251 w 553523" name="connsiteX2"/>
                <a:gd fmla="*/ 40856 h 81535" name="connsiteY2"/>
                <a:gd fmla="*/ 276761 w 553523" name="connsiteX3"/>
                <a:gd fmla="*/ 81535 h 81535" name="connsiteY3"/>
                <a:gd fmla="*/ 75271 w 553523" name="connsiteX4"/>
                <a:gd fmla="*/ 40856 h 8153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1535" w="553523">
                  <a:moveTo>
                    <a:pt x="0" y="0"/>
                  </a:moveTo>
                  <a:lnTo>
                    <a:pt x="553523" y="0"/>
                  </a:lnTo>
                  <a:lnTo>
                    <a:pt x="478251" y="40856"/>
                  </a:lnTo>
                  <a:cubicBezTo>
                    <a:pt x="416321" y="67050"/>
                    <a:pt x="348233" y="81535"/>
                    <a:pt x="276761" y="81535"/>
                  </a:cubicBezTo>
                  <a:cubicBezTo>
                    <a:pt x="205290" y="81535"/>
                    <a:pt x="137201" y="67050"/>
                    <a:pt x="75271" y="40856"/>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43" name="Group 142"/>
            <p:cNvGrpSpPr/>
            <p:nvPr/>
          </p:nvGrpSpPr>
          <p:grpSpPr>
            <a:xfrm>
              <a:off x="5439514" y="5153243"/>
              <a:ext cx="367859" cy="1226041"/>
              <a:chOff x="3673398" y="5149087"/>
              <a:chExt cx="367859" cy="1226041"/>
            </a:xfrm>
          </p:grpSpPr>
          <p:sp>
            <p:nvSpPr>
              <p:cNvPr id="144" name="TextBox 143"/>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45" name="TextBox 144"/>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46" name="TextBox 145"/>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47" name="Straight Connector 146"/>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grpSp>
        <p:nvGrpSpPr>
          <p:cNvPr id="153" name="Group 152"/>
          <p:cNvGrpSpPr/>
          <p:nvPr/>
        </p:nvGrpSpPr>
        <p:grpSpPr>
          <a:xfrm>
            <a:off x="6639348" y="1767998"/>
            <a:ext cx="55887" cy="823659"/>
            <a:chOff x="3952568" y="1682479"/>
            <a:chExt cx="65229" cy="961337"/>
          </a:xfrm>
        </p:grpSpPr>
        <p:sp>
          <p:nvSpPr>
            <p:cNvPr id="154" name="Freeform: Shape 153"/>
            <p:cNvSpPr/>
            <p:nvPr/>
          </p:nvSpPr>
          <p:spPr>
            <a:xfrm>
              <a:off x="3952568" y="1682479"/>
              <a:ext cx="64893" cy="961337"/>
            </a:xfrm>
            <a:custGeom>
              <a:avLst/>
              <a:gdLst>
                <a:gd fmla="*/ 0 w 64893" name="connsiteX0"/>
                <a:gd fmla="*/ 395257 h 395257" name="connsiteY0"/>
                <a:gd fmla="*/ 64893 w 64893" name="connsiteX1"/>
                <a:gd fmla="*/ 395257 h 395257" name="connsiteY1"/>
                <a:gd fmla="*/ 64893 w 64893" name="connsiteX2"/>
                <a:gd fmla="*/ 0 h 395257" name="connsiteY2"/>
              </a:gdLst>
              <a:ahLst/>
              <a:cxnLst>
                <a:cxn ang="0">
                  <a:pos x="connsiteX0" y="connsiteY0"/>
                </a:cxn>
                <a:cxn ang="0">
                  <a:pos x="connsiteX1" y="connsiteY1"/>
                </a:cxn>
                <a:cxn ang="0">
                  <a:pos x="connsiteX2" y="connsiteY2"/>
                </a:cxn>
              </a:cxnLst>
              <a:rect b="b" l="l" r="r" t="t"/>
              <a:pathLst>
                <a:path h="395257" w="64893">
                  <a:moveTo>
                    <a:pt x="0" y="395257"/>
                  </a:moveTo>
                  <a:lnTo>
                    <a:pt x="64893" y="395257"/>
                  </a:lnTo>
                  <a:lnTo>
                    <a:pt x="64893" y="0"/>
                  </a:lnTo>
                </a:path>
              </a:pathLst>
            </a:custGeom>
            <a:noFill/>
            <a:ln algn="ctr" cap="flat" cmpd="sng" w="3175">
              <a:solidFill>
                <a:srgbClr val="828282"/>
              </a:solidFill>
              <a:prstDash val="solid"/>
            </a:ln>
            <a:effectLst/>
          </p:spPr>
          <p:txBody>
            <a:bodyPr anchor="ctr" anchorCtr="0" bIns="39172" compatLnSpc="1" forceAA="0" fromWordArt="0" horzOverflow="overflow" lIns="78345" numCol="1" rIns="78345" rot="0" rtlCol="0" spcCol="0" spcFirstLastPara="0" tIns="39172" vert="horz" vertOverflow="overflow" wrap="square">
              <a:prstTxWarp prst="textNoShape">
                <a:avLst/>
              </a:prstTxWarp>
              <a:noAutofit/>
            </a:bodyPr>
            <a:lstStyle/>
            <a:p>
              <a:pPr algn="ctr">
                <a:spcBef>
                  <a:spcPct val="0"/>
                </a:spcBef>
                <a:spcAft>
                  <a:spcPct val="0"/>
                </a:spcAft>
              </a:pPr>
              <a:endParaRPr lang="en-US" sz="2187"/>
            </a:p>
          </p:txBody>
        </p:sp>
        <p:cxnSp>
          <p:nvCxnSpPr>
            <p:cNvPr id="155" name="Straight Connector 154"/>
            <p:cNvCxnSpPr/>
            <p:nvPr/>
          </p:nvCxnSpPr>
          <p:spPr>
            <a:xfrm>
              <a:off x="3963822" y="1682627"/>
              <a:ext cx="53975" cy="0"/>
            </a:xfrm>
            <a:prstGeom prst="line">
              <a:avLst/>
            </a:prstGeom>
            <a:noFill/>
            <a:ln algn="ctr" cap="flat" cmpd="sng" w="3175">
              <a:solidFill>
                <a:srgbClr val="828282"/>
              </a:solidFill>
              <a:prstDash val="solid"/>
              <a:headEnd len="sm" type="oval" w="sm"/>
            </a:ln>
            <a:effectLst/>
          </p:spPr>
        </p:cxnSp>
      </p:grpSp>
      <p:grpSp>
        <p:nvGrpSpPr>
          <p:cNvPr id="156" name="Group 155"/>
          <p:cNvGrpSpPr/>
          <p:nvPr/>
        </p:nvGrpSpPr>
        <p:grpSpPr>
          <a:xfrm>
            <a:off x="7485244" y="1453355"/>
            <a:ext cx="990198" cy="990197"/>
            <a:chOff x="550868" y="2874454"/>
            <a:chExt cx="1190202" cy="1190202"/>
          </a:xfrm>
        </p:grpSpPr>
        <p:sp>
          <p:nvSpPr>
            <p:cNvPr id="157" name="Oval 156"/>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58" name="Oval 157"/>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68" name="Oval 167"/>
          <p:cNvSpPr/>
          <p:nvPr/>
        </p:nvSpPr>
        <p:spPr>
          <a:xfrm>
            <a:off x="7549237" y="1520767"/>
            <a:ext cx="861312" cy="861311"/>
          </a:xfrm>
          <a:prstGeom prst="ellipse">
            <a:avLst/>
          </a:pr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59" name="Group 158"/>
          <p:cNvGrpSpPr/>
          <p:nvPr/>
        </p:nvGrpSpPr>
        <p:grpSpPr>
          <a:xfrm>
            <a:off x="7679911" y="1431684"/>
            <a:ext cx="306043" cy="1020014"/>
            <a:chOff x="3673398" y="5149087"/>
            <a:chExt cx="367859" cy="1226041"/>
          </a:xfrm>
        </p:grpSpPr>
        <p:sp>
          <p:nvSpPr>
            <p:cNvPr id="160" name="TextBox 159"/>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61" name="TextBox 160"/>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62" name="TextBox 161"/>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63" name="Straight Connector 162"/>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nvGrpSpPr>
          <p:cNvPr id="169" name="Group 168"/>
          <p:cNvGrpSpPr/>
          <p:nvPr/>
        </p:nvGrpSpPr>
        <p:grpSpPr>
          <a:xfrm>
            <a:off x="4310206" y="1431680"/>
            <a:ext cx="990198" cy="1020014"/>
            <a:chOff x="3439412" y="5149087"/>
            <a:chExt cx="1190202" cy="1226041"/>
          </a:xfrm>
        </p:grpSpPr>
        <p:grpSp>
          <p:nvGrpSpPr>
            <p:cNvPr id="170" name="Group 169"/>
            <p:cNvGrpSpPr/>
            <p:nvPr/>
          </p:nvGrpSpPr>
          <p:grpSpPr>
            <a:xfrm>
              <a:off x="3439412" y="5175135"/>
              <a:ext cx="1190202" cy="1190202"/>
              <a:chOff x="550868" y="2874454"/>
              <a:chExt cx="1190202" cy="1190202"/>
            </a:xfrm>
          </p:grpSpPr>
          <p:sp>
            <p:nvSpPr>
              <p:cNvPr id="180" name="Oval 179"/>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81" name="Oval 180"/>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71" name="Freeform: Shape 170"/>
            <p:cNvSpPr/>
            <p:nvPr/>
          </p:nvSpPr>
          <p:spPr>
            <a:xfrm>
              <a:off x="3764496" y="6209912"/>
              <a:ext cx="553523" cy="81535"/>
            </a:xfrm>
            <a:custGeom>
              <a:avLst/>
              <a:gdLst>
                <a:gd fmla="*/ 0 w 553523" name="connsiteX0"/>
                <a:gd fmla="*/ 0 h 81535" name="connsiteY0"/>
                <a:gd fmla="*/ 553523 w 553523" name="connsiteX1"/>
                <a:gd fmla="*/ 0 h 81535" name="connsiteY1"/>
                <a:gd fmla="*/ 478251 w 553523" name="connsiteX2"/>
                <a:gd fmla="*/ 40856 h 81535" name="connsiteY2"/>
                <a:gd fmla="*/ 276761 w 553523" name="connsiteX3"/>
                <a:gd fmla="*/ 81535 h 81535" name="connsiteY3"/>
                <a:gd fmla="*/ 75271 w 553523" name="connsiteX4"/>
                <a:gd fmla="*/ 40856 h 8153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1535" w="553523">
                  <a:moveTo>
                    <a:pt x="0" y="0"/>
                  </a:moveTo>
                  <a:lnTo>
                    <a:pt x="553523" y="0"/>
                  </a:lnTo>
                  <a:lnTo>
                    <a:pt x="478251" y="40856"/>
                  </a:lnTo>
                  <a:cubicBezTo>
                    <a:pt x="416321" y="67050"/>
                    <a:pt x="348233" y="81535"/>
                    <a:pt x="276761" y="81535"/>
                  </a:cubicBezTo>
                  <a:cubicBezTo>
                    <a:pt x="205290" y="81535"/>
                    <a:pt x="137201" y="67050"/>
                    <a:pt x="75271" y="40856"/>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72" name="Group 171"/>
            <p:cNvGrpSpPr/>
            <p:nvPr/>
          </p:nvGrpSpPr>
          <p:grpSpPr>
            <a:xfrm>
              <a:off x="3673398" y="5149087"/>
              <a:ext cx="367859" cy="1226041"/>
              <a:chOff x="3673398" y="5149087"/>
              <a:chExt cx="367859" cy="1226041"/>
            </a:xfrm>
          </p:grpSpPr>
          <p:sp>
            <p:nvSpPr>
              <p:cNvPr id="173" name="TextBox 172"/>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74" name="TextBox 173"/>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75" name="TextBox 174"/>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76" name="Straight Connector 175"/>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grpSp>
        <p:nvGrpSpPr>
          <p:cNvPr id="183" name="Group 182"/>
          <p:cNvGrpSpPr/>
          <p:nvPr/>
        </p:nvGrpSpPr>
        <p:grpSpPr>
          <a:xfrm>
            <a:off x="4864649" y="2311370"/>
            <a:ext cx="57999" cy="271855"/>
            <a:chOff x="3952568" y="2326519"/>
            <a:chExt cx="67694" cy="317297"/>
          </a:xfrm>
        </p:grpSpPr>
        <p:sp>
          <p:nvSpPr>
            <p:cNvPr id="184" name="Freeform: Shape 183"/>
            <p:cNvSpPr/>
            <p:nvPr/>
          </p:nvSpPr>
          <p:spPr>
            <a:xfrm>
              <a:off x="3952568" y="2326519"/>
              <a:ext cx="64893" cy="317297"/>
            </a:xfrm>
            <a:custGeom>
              <a:avLst/>
              <a:gdLst>
                <a:gd fmla="*/ 0 w 64893" name="connsiteX0"/>
                <a:gd fmla="*/ 395257 h 395257" name="connsiteY0"/>
                <a:gd fmla="*/ 64893 w 64893" name="connsiteX1"/>
                <a:gd fmla="*/ 395257 h 395257" name="connsiteY1"/>
                <a:gd fmla="*/ 64893 w 64893" name="connsiteX2"/>
                <a:gd fmla="*/ 0 h 395257" name="connsiteY2"/>
              </a:gdLst>
              <a:ahLst/>
              <a:cxnLst>
                <a:cxn ang="0">
                  <a:pos x="connsiteX0" y="connsiteY0"/>
                </a:cxn>
                <a:cxn ang="0">
                  <a:pos x="connsiteX1" y="connsiteY1"/>
                </a:cxn>
                <a:cxn ang="0">
                  <a:pos x="connsiteX2" y="connsiteY2"/>
                </a:cxn>
              </a:cxnLst>
              <a:rect b="b" l="l" r="r" t="t"/>
              <a:pathLst>
                <a:path h="395257" w="64893">
                  <a:moveTo>
                    <a:pt x="0" y="395257"/>
                  </a:moveTo>
                  <a:lnTo>
                    <a:pt x="64893" y="395257"/>
                  </a:lnTo>
                  <a:lnTo>
                    <a:pt x="64893" y="0"/>
                  </a:lnTo>
                </a:path>
              </a:pathLst>
            </a:custGeom>
            <a:noFill/>
            <a:ln algn="ctr" cap="flat" cmpd="sng" w="3175">
              <a:solidFill>
                <a:srgbClr val="828282"/>
              </a:solidFill>
              <a:prstDash val="solid"/>
            </a:ln>
            <a:effectLst/>
          </p:spPr>
          <p:txBody>
            <a:bodyPr anchor="ctr" anchorCtr="0" bIns="39172" compatLnSpc="1" forceAA="0" fromWordArt="0" horzOverflow="overflow" lIns="78345" numCol="1" rIns="78345" rot="0" rtlCol="0" spcCol="0" spcFirstLastPara="0" tIns="39172" vert="horz" vertOverflow="overflow" wrap="square">
              <a:prstTxWarp prst="textNoShape">
                <a:avLst/>
              </a:prstTxWarp>
              <a:noAutofit/>
            </a:bodyPr>
            <a:lstStyle/>
            <a:p>
              <a:pPr algn="ctr">
                <a:spcBef>
                  <a:spcPct val="0"/>
                </a:spcBef>
                <a:spcAft>
                  <a:spcPct val="0"/>
                </a:spcAft>
              </a:pPr>
              <a:endParaRPr lang="en-US" sz="2187"/>
            </a:p>
          </p:txBody>
        </p:sp>
        <p:cxnSp>
          <p:nvCxnSpPr>
            <p:cNvPr id="185" name="Straight Connector 184"/>
            <p:cNvCxnSpPr/>
            <p:nvPr/>
          </p:nvCxnSpPr>
          <p:spPr>
            <a:xfrm>
              <a:off x="3966287" y="2326519"/>
              <a:ext cx="53975" cy="0"/>
            </a:xfrm>
            <a:prstGeom prst="line">
              <a:avLst/>
            </a:prstGeom>
            <a:noFill/>
            <a:ln algn="ctr" cap="flat" cmpd="sng" w="3175">
              <a:solidFill>
                <a:srgbClr val="828282"/>
              </a:solidFill>
              <a:prstDash val="solid"/>
              <a:headEnd len="sm" type="oval" w="sm"/>
            </a:ln>
            <a:effectLst/>
          </p:spPr>
        </p:cxnSp>
      </p:gr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Timeline for 2017 Transition Year Participation</a:t>
            </a:r>
            <a:r>
              <a:rPr baseline="30000" dirty="0" lang="en-US" sz="2600" b="true">
                <a:solidFill>
                  <a:srgbClr val="003479"/>
                </a:solidFill>
              </a:rPr>
              <a:t>1</a:t>
            </a:r>
          </a:p>
        </p:txBody>
      </p:sp>
      <p:sp>
        <p:nvSpPr>
          <p:cNvPr id="128" name="Slide Number Placeholder 2"/>
          <p:cNvSpPr>
            <a:spLocks noGrp="1"/>
          </p:cNvSpPr>
          <p:nvPr>
            <p:ph idx="12" sz="quarter" type="sldNum"/>
          </p:nvPr>
        </p:nvSpPr>
        <p:spPr/>
        <p:txBody>
          <a:bodyPr lIns="0" rIns="0" tIns="0" bIns="0" anchor="t"/>
          <a:lstStyle/>
          <a:p>
            <a:fld id="{C06DEA1F-A087-4941-88C3-590BA6FF4D01}" type="slidenum">
              <a:rPr lang="en-US" smtClean="0"/>
              <a:pPr/>
              <a:t>21</a:t>
            </a:fld>
            <a:endParaRPr dirty="0" lang="en-US"/>
          </a:p>
        </p:txBody>
      </p:sp>
      <p:grpSp>
        <p:nvGrpSpPr>
          <p:cNvPr id="5" name="Group 4"/>
          <p:cNvGrpSpPr/>
          <p:nvPr/>
        </p:nvGrpSpPr>
        <p:grpSpPr>
          <a:xfrm>
            <a:off x="77491" y="1294427"/>
            <a:ext cx="8908295" cy="2138509"/>
            <a:chOff x="-208024" y="6404997"/>
            <a:chExt cx="8177588" cy="1963097"/>
          </a:xfrm>
        </p:grpSpPr>
        <p:sp>
          <p:nvSpPr>
            <p:cNvPr id="112" name="Freeform: Shape 111"/>
            <p:cNvSpPr/>
            <p:nvPr/>
          </p:nvSpPr>
          <p:spPr>
            <a:xfrm>
              <a:off x="225631" y="6510744"/>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solidFill>
                <a:srgbClr val="003479"/>
              </a:solidFill>
              <a:prstDash val="sysDot"/>
            </a:ln>
            <a:effectLst>
              <a:outerShdw algn="tl" blurRad="152400" dir="2700000" dist="38100" rotWithShape="0">
                <a:prstClr val="black">
                  <a:alpha val="40000"/>
                </a:prstClr>
              </a:outerShdw>
            </a:effectLst>
          </p:spPr>
          <p:txBody>
            <a:bodyPr anchor="t" anchorCtr="0" bIns="0" lIns="242047" rIns="0" rtlCol="0" tIns="80682"/>
            <a:lstStyle/>
            <a:p>
              <a:pPr defTabSz="806867" eaLnBrk="1" fontAlgn="auto" hangingPunct="1">
                <a:spcBef>
                  <a:spcPts val="0"/>
                </a:spcBef>
                <a:spcAft>
                  <a:spcPts val="0"/>
                </a:spcAft>
              </a:pPr>
              <a:r>
                <a:rPr dirty="0" kern="0" lang="en-US" sz="1200">
                  <a:solidFill>
                    <a:scrgbClr r="0" g="11142" b="70292"/>
                  </a:solidFill>
                </a:rPr>
                <a:t>  2017 TRANSITION YEAR</a:t>
              </a:r>
              <a:endParaRPr dirty="0" kern="0" lang="en-US" sz="1400">
                <a:solidFill>
                  <a:schemeClr val="accent1">
                    <a:lumMod val="75000"/>
                    <a:lumOff val="25000"/>
                  </a:schemeClr>
                </a:solidFill>
              </a:endParaRPr>
            </a:p>
          </p:txBody>
        </p:sp>
        <p:sp>
          <p:nvSpPr>
            <p:cNvPr id="113" name="Freeform: Shape 112"/>
            <p:cNvSpPr/>
            <p:nvPr/>
          </p:nvSpPr>
          <p:spPr>
            <a:xfrm>
              <a:off x="4387816" y="6407918"/>
              <a:ext cx="1102709" cy="1200644"/>
            </a:xfrm>
            <a:custGeom>
              <a:avLst/>
              <a:gdLst>
                <a:gd fmla="*/ 502387 w 1102709" name="connsiteX0"/>
                <a:gd fmla="*/ 0 h 1200644" name="connsiteY0"/>
                <a:gd fmla="*/ 1102709 w 1102709" name="connsiteX1"/>
                <a:gd fmla="*/ 600322 h 1200644" name="connsiteY1"/>
                <a:gd fmla="*/ 502387 w 1102709" name="connsiteX2"/>
                <a:gd fmla="*/ 1200644 h 1200644" name="connsiteY2"/>
                <a:gd fmla="*/ 4591 w 1102709" name="connsiteX3"/>
                <a:gd fmla="*/ 935968 h 1200644" name="connsiteY3"/>
                <a:gd fmla="*/ 2980 w 1102709" name="connsiteX4"/>
                <a:gd fmla="*/ 933000 h 1200644" name="connsiteY4"/>
                <a:gd fmla="*/ 331423 w 1102709" name="connsiteX5"/>
                <a:gd fmla="*/ 604557 h 1200644" name="connsiteY5"/>
                <a:gd fmla="*/ 0 w 1102709" name="connsiteX6"/>
                <a:gd fmla="*/ 273133 h 1200644" name="connsiteY6"/>
                <a:gd fmla="*/ 4591 w 1102709" name="connsiteX7"/>
                <a:gd fmla="*/ 264676 h 1200644" name="connsiteY7"/>
                <a:gd fmla="*/ 502387 w 1102709" name="connsiteX8"/>
                <a:gd fmla="*/ 0 h 1200644"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200644" w="1102709">
                  <a:moveTo>
                    <a:pt x="502387" y="0"/>
                  </a:moveTo>
                  <a:cubicBezTo>
                    <a:pt x="833936" y="0"/>
                    <a:pt x="1102709" y="268773"/>
                    <a:pt x="1102709" y="600322"/>
                  </a:cubicBezTo>
                  <a:cubicBezTo>
                    <a:pt x="1102709" y="931871"/>
                    <a:pt x="833936" y="1200644"/>
                    <a:pt x="502387" y="1200644"/>
                  </a:cubicBezTo>
                  <a:cubicBezTo>
                    <a:pt x="295169" y="1200644"/>
                    <a:pt x="112473" y="1095655"/>
                    <a:pt x="4591" y="935968"/>
                  </a:cubicBezTo>
                  <a:lnTo>
                    <a:pt x="2980" y="933000"/>
                  </a:lnTo>
                  <a:lnTo>
                    <a:pt x="331423" y="604557"/>
                  </a:lnTo>
                  <a:lnTo>
                    <a:pt x="0" y="273133"/>
                  </a:lnTo>
                  <a:lnTo>
                    <a:pt x="4591" y="264676"/>
                  </a:lnTo>
                  <a:cubicBezTo>
                    <a:pt x="112473" y="104990"/>
                    <a:pt x="295169" y="0"/>
                    <a:pt x="502387" y="0"/>
                  </a:cubicBezTo>
                  <a:close/>
                </a:path>
              </a:pathLst>
            </a:custGeom>
            <a:solidFill>
              <a:schemeClr val="bg1"/>
            </a:solidFill>
            <a:ln algn="ctr" cap="flat" cmpd="sng" w="9525">
              <a:solidFill>
                <a:srgbClr val="2E7A37"/>
              </a:solidFill>
              <a:prstDash val="solid"/>
            </a:ln>
            <a:effectLst/>
          </p:spPr>
          <p:txBody>
            <a:bodyPr anchor="ctr" bIns="0" lIns="0" rIns="161365" rtlCol="0" tIns="0"/>
            <a:lstStyle/>
            <a:p>
              <a:pPr algn="r" defTabSz="806867" eaLnBrk="1" fontAlgn="auto" hangingPunct="1">
                <a:spcBef>
                  <a:spcPts val="0"/>
                </a:spcBef>
                <a:spcAft>
                  <a:spcPts val="0"/>
                </a:spcAft>
              </a:pPr>
              <a:r>
                <a:rPr cap="all" dirty="0" kern="0" lang="en-US" sz="1050">
                  <a:solidFill>
                    <a:srgbClr val="2E7A37"/>
                  </a:solidFill>
                </a:rPr>
                <a:t>submit</a:t>
              </a:r>
            </a:p>
          </p:txBody>
        </p:sp>
        <p:sp>
          <p:nvSpPr>
            <p:cNvPr id="114" name="Oval 113"/>
            <p:cNvSpPr/>
            <p:nvPr/>
          </p:nvSpPr>
          <p:spPr>
            <a:xfrm>
              <a:off x="6518466" y="6404997"/>
              <a:ext cx="1200643" cy="1200643"/>
            </a:xfrm>
            <a:prstGeom prst="ellipse">
              <a:avLst/>
            </a:prstGeom>
            <a:solidFill>
              <a:schemeClr val="bg1"/>
            </a:solidFill>
            <a:ln algn="ctr" cap="flat" cmpd="sng" w="9525">
              <a:solidFill>
                <a:srgbClr val="2E7A37"/>
              </a:solidFill>
              <a:prstDash val="solid"/>
            </a:ln>
            <a:effectLst/>
          </p:spPr>
          <p:txBody>
            <a:bodyPr anchor="ctr" bIns="0" lIns="0" rIns="0" rtlCol="0" tIns="0"/>
            <a:lstStyle/>
            <a:p>
              <a:pPr algn="ctr" defTabSz="806867" eaLnBrk="1" fontAlgn="auto" hangingPunct="1">
                <a:spcBef>
                  <a:spcPts val="0"/>
                </a:spcBef>
                <a:spcAft>
                  <a:spcPts val="0"/>
                </a:spcAft>
              </a:pPr>
              <a:endParaRPr dirty="0" kern="0" lang="en-US" sz="1059">
                <a:solidFill>
                  <a:schemeClr val="accent6"/>
                </a:solidFill>
              </a:endParaRPr>
            </a:p>
          </p:txBody>
        </p:sp>
        <p:sp>
          <p:nvSpPr>
            <p:cNvPr id="115" name="Freeform: Shape 114"/>
            <p:cNvSpPr/>
            <p:nvPr/>
          </p:nvSpPr>
          <p:spPr>
            <a:xfrm>
              <a:off x="5295050" y="6496181"/>
              <a:ext cx="1414279" cy="1005840"/>
            </a:xfrm>
            <a:custGeom>
              <a:avLst/>
              <a:gdLst>
                <a:gd fmla="*/ 0 w 1414279" name="connsiteX0"/>
                <a:gd fmla="*/ 0 h 1005840" name="connsiteY0"/>
                <a:gd fmla="*/ 1401858 w 1414279" name="connsiteX1"/>
                <a:gd fmla="*/ 0 h 1005840" name="connsiteY1"/>
                <a:gd fmla="*/ 1353417 w 1414279" name="connsiteX2"/>
                <a:gd fmla="*/ 39968 h 1005840" name="connsiteY2"/>
                <a:gd fmla="*/ 1163778 w 1414279" name="connsiteX3"/>
                <a:gd fmla="*/ 497796 h 1005840" name="connsiteY3"/>
                <a:gd fmla="*/ 1353417 w 1414279" name="connsiteX4"/>
                <a:gd fmla="*/ 955624 h 1005840" name="connsiteY4"/>
                <a:gd fmla="*/ 1414279 w 1414279" name="connsiteX5"/>
                <a:gd fmla="*/ 1005840 h 1005840" name="connsiteY5"/>
                <a:gd fmla="*/ 4778 w 1414279" name="connsiteX6"/>
                <a:gd fmla="*/ 1005840 h 1005840" name="connsiteY6"/>
                <a:gd fmla="*/ 57041 w 1414279" name="connsiteX7"/>
                <a:gd fmla="*/ 962719 h 1005840" name="connsiteY7"/>
                <a:gd fmla="*/ 246679 w 1414279" name="connsiteX8"/>
                <a:gd fmla="*/ 504891 h 1005840" name="connsiteY8"/>
                <a:gd fmla="*/ 57041 w 1414279" name="connsiteX9"/>
                <a:gd fmla="*/ 47063 h 1005840"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005840" w="1414279">
                  <a:moveTo>
                    <a:pt x="0" y="0"/>
                  </a:moveTo>
                  <a:lnTo>
                    <a:pt x="1401858" y="0"/>
                  </a:lnTo>
                  <a:lnTo>
                    <a:pt x="1353417" y="39968"/>
                  </a:lnTo>
                  <a:cubicBezTo>
                    <a:pt x="1236249" y="157136"/>
                    <a:pt x="1163778" y="319003"/>
                    <a:pt x="1163778" y="497796"/>
                  </a:cubicBezTo>
                  <a:cubicBezTo>
                    <a:pt x="1163778" y="676589"/>
                    <a:pt x="1236249" y="838456"/>
                    <a:pt x="1353417" y="955624"/>
                  </a:cubicBezTo>
                  <a:lnTo>
                    <a:pt x="1414279" y="1005840"/>
                  </a:lnTo>
                  <a:lnTo>
                    <a:pt x="4778" y="1005840"/>
                  </a:lnTo>
                  <a:lnTo>
                    <a:pt x="57041" y="962719"/>
                  </a:lnTo>
                  <a:cubicBezTo>
                    <a:pt x="174209" y="845551"/>
                    <a:pt x="246679" y="683684"/>
                    <a:pt x="246679" y="504891"/>
                  </a:cubicBezTo>
                  <a:cubicBezTo>
                    <a:pt x="246679" y="326098"/>
                    <a:pt x="174209" y="164231"/>
                    <a:pt x="57041" y="47063"/>
                  </a:cubicBezTo>
                  <a:close/>
                </a:path>
              </a:pathLst>
            </a:custGeom>
            <a:solidFill>
              <a:scrgbClr r="34072" g="57463" b="100000">
                <a:alpha val="40000"/>
              </a:scrgbClr>
            </a:solidFill>
            <a:ln algn="ctr" cap="flat" cmpd="sng" w="9525">
              <a:solidFill>
                <a:srgbClr val="003479"/>
              </a:solidFill>
              <a:prstDash val="solid"/>
            </a:ln>
            <a:effectLst/>
          </p:spPr>
          <p:txBody>
            <a:bodyPr anchor="ctr" bIns="0" lIns="0" rIns="0" rtlCol="0" tIns="0"/>
            <a:lstStyle/>
            <a:p>
              <a:pPr algn="ctr" defTabSz="806867" eaLnBrk="1" fontAlgn="auto" hangingPunct="1">
                <a:spcBef>
                  <a:spcPts val="0"/>
                </a:spcBef>
                <a:spcAft>
                  <a:spcPts val="0"/>
                </a:spcAft>
              </a:pPr>
              <a:r>
                <a:rPr dirty="0" kern="0" lang="en-US" sz="1050">
                  <a:solidFill>
                    <a:scrgbClr r="0" g="11142" b="70292"/>
                  </a:solidFill>
                </a:rPr>
                <a:t>FEEDBACK </a:t>
              </a:r>
              <a:br>
                <a:rPr dirty="0" kern="0" lang="en-US" sz="1050">
                  <a:solidFill>
                    <a:schemeClr val="accent1">
                      <a:lumMod val="75000"/>
                      <a:lumOff val="25000"/>
                    </a:schemeClr>
                  </a:solidFill>
                </a:rPr>
              </a:br>
              <a:r>
                <a:rPr dirty="0" kern="0" lang="en-US" sz="1050">
                  <a:solidFill>
                    <a:scrgbClr r="0" g="11142" b="70292"/>
                  </a:solidFill>
                </a:rPr>
                <a:t>AVAILABLE</a:t>
              </a:r>
            </a:p>
          </p:txBody>
        </p:sp>
        <p:sp>
          <p:nvSpPr>
            <p:cNvPr id="117" name="Rectangle 116"/>
            <p:cNvSpPr/>
            <p:nvPr/>
          </p:nvSpPr>
          <p:spPr>
            <a:xfrm>
              <a:off x="6490336" y="6737460"/>
              <a:ext cx="1287871" cy="480303"/>
            </a:xfrm>
            <a:prstGeom prst="rect">
              <a:avLst/>
            </a:prstGeom>
          </p:spPr>
          <p:txBody>
            <a:bodyPr wrap="none">
              <a:spAutoFit/>
            </a:bodyPr>
            <a:lstStyle/>
            <a:p>
              <a:pPr algn="ctr" defTabSz="806867">
                <a:spcBef>
                  <a:spcPct val="0"/>
                </a:spcBef>
                <a:spcAft>
                  <a:spcPct val="0"/>
                </a:spcAft>
              </a:pPr>
              <a:r>
                <a:rPr dirty="0" kern="0" lang="en-US" sz="1400">
                  <a:solidFill>
                    <a:srgbClr val="2E7A37"/>
                  </a:solidFill>
                </a:rPr>
                <a:t>2019</a:t>
              </a:r>
              <a:br>
                <a:rPr dirty="0" kern="0" lang="en-US" sz="1400">
                  <a:solidFill>
                    <a:srgbClr val="2E7A37"/>
                  </a:solidFill>
                </a:rPr>
              </a:br>
              <a:r>
                <a:rPr dirty="0" kern="0" lang="en-US" sz="1400">
                  <a:solidFill>
                    <a:srgbClr val="2E7A37"/>
                  </a:solidFill>
                </a:rPr>
                <a:t>ADJUSTMENT</a:t>
              </a:r>
            </a:p>
          </p:txBody>
        </p:sp>
        <p:grpSp>
          <p:nvGrpSpPr>
            <p:cNvPr id="118" name="Group 117"/>
            <p:cNvGrpSpPr/>
            <p:nvPr/>
          </p:nvGrpSpPr>
          <p:grpSpPr>
            <a:xfrm>
              <a:off x="-208024" y="7395485"/>
              <a:ext cx="1809460" cy="833512"/>
              <a:chOff x="-208024" y="7569240"/>
              <a:chExt cx="1809460" cy="833512"/>
            </a:xfrm>
          </p:grpSpPr>
          <p:cxnSp>
            <p:nvCxnSpPr>
              <p:cNvPr id="119" name="Straight Arrow Connector 118"/>
              <p:cNvCxnSpPr>
                <a:cxnSpLocks/>
              </p:cNvCxnSpPr>
              <p:nvPr/>
            </p:nvCxnSpPr>
            <p:spPr>
              <a:xfrm flipV="1">
                <a:off x="691092" y="7569240"/>
                <a:ext cx="0" cy="326570"/>
              </a:xfrm>
              <a:prstGeom prst="straightConnector1">
                <a:avLst/>
              </a:prstGeom>
              <a:ln w="9525">
                <a:solidFill>
                  <a:srgbClr val="003479"/>
                </a:solidFill>
                <a:tailEnd type="ova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08024" y="7895810"/>
                <a:ext cx="1809460" cy="506942"/>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crgbClr r="0" g="11142" b="70292"/>
                    </a:solidFill>
                    <a:cs typeface="Verdana"/>
                  </a:rPr>
                  <a:t>JAN 1, 2017</a:t>
                </a:r>
              </a:p>
              <a:p>
                <a:pPr algn="ctr">
                  <a:spcBef>
                    <a:spcPct val="0"/>
                  </a:spcBef>
                  <a:spcAft>
                    <a:spcPct val="0"/>
                  </a:spcAft>
                </a:pPr>
                <a:r>
                  <a:rPr dirty="0" lang="en-US" sz="1000">
                    <a:solidFill>
                      <a:srgbClr val="4E5054"/>
                    </a:solidFill>
                    <a:cs typeface="Verdana"/>
                  </a:rPr>
                  <a:t>Begin data collection: </a:t>
                </a:r>
              </a:p>
              <a:p>
                <a:pPr algn="ctr">
                  <a:spcBef>
                    <a:spcPct val="0"/>
                  </a:spcBef>
                  <a:spcAft>
                    <a:spcPct val="0"/>
                  </a:spcAft>
                </a:pPr>
                <a:r>
                  <a:rPr dirty="0" lang="en-US" sz="1000">
                    <a:solidFill>
                      <a:srgbClr val="4E5054"/>
                    </a:solidFill>
                    <a:cs typeface="Verdana"/>
                  </a:rPr>
                  <a:t>“</a:t>
                </a:r>
                <a:r>
                  <a:rPr cap="all" dirty="0" i="1" lang="en-US" sz="1000">
                    <a:solidFill>
                      <a:srgbClr val="4E5054"/>
                    </a:solidFill>
                    <a:cs typeface="Verdana"/>
                  </a:rPr>
                  <a:t>Submit a full year</a:t>
                </a:r>
                <a:r>
                  <a:rPr dirty="0" lang="en-US" sz="1000">
                    <a:solidFill>
                      <a:srgbClr val="4E5054"/>
                    </a:solidFill>
                    <a:cs typeface="Verdana"/>
                  </a:rPr>
                  <a:t>”</a:t>
                </a:r>
              </a:p>
            </p:txBody>
          </p:sp>
        </p:grpSp>
        <p:cxnSp>
          <p:nvCxnSpPr>
            <p:cNvPr id="121" name="Straight Arrow Connector 120"/>
            <p:cNvCxnSpPr>
              <a:cxnSpLocks/>
            </p:cNvCxnSpPr>
            <p:nvPr/>
          </p:nvCxnSpPr>
          <p:spPr>
            <a:xfrm flipV="1">
              <a:off x="3377332" y="7393316"/>
              <a:ext cx="0" cy="326570"/>
            </a:xfrm>
            <a:prstGeom prst="straightConnector1">
              <a:avLst/>
            </a:prstGeom>
            <a:ln w="9525">
              <a:solidFill>
                <a:srgbClr val="003479"/>
              </a:solidFill>
              <a:tailEnd type="oval"/>
            </a:ln>
            <a:effectLst/>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500553" y="7719886"/>
              <a:ext cx="1777913" cy="648208"/>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crgbClr r="0" g="11142" b="70292"/>
                  </a:solidFill>
                  <a:cs typeface="Verdana"/>
                </a:rPr>
                <a:t>OCT 2, 2017</a:t>
              </a:r>
            </a:p>
            <a:p>
              <a:pPr algn="ctr">
                <a:spcBef>
                  <a:spcPct val="0"/>
                </a:spcBef>
                <a:spcAft>
                  <a:spcPct val="0"/>
                </a:spcAft>
              </a:pPr>
              <a:r>
                <a:rPr dirty="0" lang="en-US" sz="1000">
                  <a:solidFill>
                    <a:srgbClr val="4E5054"/>
                  </a:solidFill>
                  <a:cs typeface="Verdana"/>
                </a:rPr>
                <a:t>Begin data collection: </a:t>
              </a:r>
            </a:p>
            <a:p>
              <a:pPr algn="ctr">
                <a:spcBef>
                  <a:spcPct val="0"/>
                </a:spcBef>
                <a:spcAft>
                  <a:spcPct val="0"/>
                </a:spcAft>
              </a:pPr>
              <a:r>
                <a:rPr cap="all" dirty="0" i="1" lang="en-US" sz="1000">
                  <a:solidFill>
                    <a:srgbClr val="4E5054"/>
                  </a:solidFill>
                  <a:cs typeface="Verdana"/>
                </a:rPr>
                <a:t>“Submit a partial year”</a:t>
              </a:r>
            </a:p>
            <a:p>
              <a:pPr algn="ctr">
                <a:spcBef>
                  <a:spcPct val="0"/>
                </a:spcBef>
                <a:spcAft>
                  <a:spcPct val="0"/>
                </a:spcAft>
              </a:pPr>
              <a:r>
                <a:rPr cap="all" dirty="0" i="1" lang="en-US" sz="1000">
                  <a:solidFill>
                    <a:srgbClr val="4E5054"/>
                  </a:solidFill>
                  <a:cs typeface="Verdana"/>
                </a:rPr>
                <a:t>“Submit something”</a:t>
              </a:r>
            </a:p>
          </p:txBody>
        </p:sp>
        <p:cxnSp>
          <p:nvCxnSpPr>
            <p:cNvPr id="123" name="Straight Arrow Connector 122"/>
            <p:cNvCxnSpPr>
              <a:cxnSpLocks/>
            </p:cNvCxnSpPr>
            <p:nvPr/>
          </p:nvCxnSpPr>
          <p:spPr>
            <a:xfrm flipV="1">
              <a:off x="4893014" y="7393316"/>
              <a:ext cx="0" cy="326570"/>
            </a:xfrm>
            <a:prstGeom prst="straightConnector1">
              <a:avLst/>
            </a:prstGeom>
            <a:ln w="9525">
              <a:solidFill>
                <a:srgbClr val="2E7A37"/>
              </a:solidFill>
              <a:tailEnd type="oval"/>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070691" y="7719886"/>
              <a:ext cx="1673101" cy="506942"/>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rgbClr val="2E7A37"/>
                  </a:solidFill>
                  <a:cs typeface="Verdana"/>
                </a:rPr>
                <a:t>MAR 31, 2018</a:t>
              </a:r>
            </a:p>
            <a:p>
              <a:pPr algn="ctr">
                <a:spcBef>
                  <a:spcPct val="0"/>
                </a:spcBef>
                <a:spcAft>
                  <a:spcPct val="0"/>
                </a:spcAft>
              </a:pPr>
              <a:r>
                <a:rPr dirty="0" lang="en-US" sz="1000">
                  <a:solidFill>
                    <a:srgbClr val="4E5054"/>
                  </a:solidFill>
                  <a:cs typeface="Verdana"/>
                </a:rPr>
                <a:t>Submit 2017 </a:t>
              </a:r>
              <a:br>
                <a:rPr dirty="0" lang="en-US" sz="1000">
                  <a:cs typeface="Verdana"/>
                </a:rPr>
              </a:br>
              <a:r>
                <a:rPr dirty="0" lang="en-US" sz="1000">
                  <a:solidFill>
                    <a:srgbClr val="4E5054"/>
                  </a:solidFill>
                  <a:cs typeface="Verdana"/>
                </a:rPr>
                <a:t>performance data</a:t>
              </a:r>
              <a:endParaRPr dirty="0" i="1" lang="en-US" sz="1000">
                <a:cs typeface="Verdana"/>
              </a:endParaRPr>
            </a:p>
          </p:txBody>
        </p:sp>
        <p:cxnSp>
          <p:nvCxnSpPr>
            <p:cNvPr id="125" name="Straight Arrow Connector 124"/>
            <p:cNvCxnSpPr>
              <a:cxnSpLocks/>
            </p:cNvCxnSpPr>
            <p:nvPr/>
          </p:nvCxnSpPr>
          <p:spPr>
            <a:xfrm flipV="1">
              <a:off x="7118787" y="7393316"/>
              <a:ext cx="0" cy="326570"/>
            </a:xfrm>
            <a:prstGeom prst="straightConnector1">
              <a:avLst/>
            </a:prstGeom>
            <a:ln w="9525">
              <a:solidFill>
                <a:srgbClr val="2E7A37"/>
              </a:solidFill>
              <a:tailEnd type="ova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6296463" y="7719886"/>
              <a:ext cx="1673101" cy="648208"/>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rgbClr val="2E7A37"/>
                  </a:solidFill>
                  <a:cs typeface="Verdana"/>
                </a:rPr>
                <a:t>JAN 1, 2019</a:t>
              </a:r>
            </a:p>
            <a:p>
              <a:pPr algn="ctr">
                <a:spcBef>
                  <a:spcPct val="0"/>
                </a:spcBef>
                <a:spcAft>
                  <a:spcPct val="0"/>
                </a:spcAft>
              </a:pPr>
              <a:r>
                <a:rPr dirty="0" lang="en-US" sz="1000">
                  <a:solidFill>
                    <a:srgbClr val="4E5054"/>
                  </a:solidFill>
                  <a:cs typeface="Verdana"/>
                </a:rPr>
                <a:t>Adjustments begin </a:t>
              </a:r>
              <a:br>
                <a:rPr dirty="0" lang="en-US" sz="1000">
                  <a:cs typeface="Verdana"/>
                </a:rPr>
              </a:br>
              <a:r>
                <a:rPr dirty="0" lang="en-US" sz="1000">
                  <a:solidFill>
                    <a:srgbClr val="4E5054"/>
                  </a:solidFill>
                  <a:cs typeface="Verdana"/>
                </a:rPr>
                <a:t>based on 2017 </a:t>
              </a:r>
              <a:br>
                <a:rPr dirty="0" lang="en-US" sz="1000">
                  <a:cs typeface="Verdana"/>
                </a:rPr>
              </a:br>
              <a:r>
                <a:rPr dirty="0" lang="en-US" sz="1000">
                  <a:solidFill>
                    <a:srgbClr val="4E5054"/>
                  </a:solidFill>
                  <a:cs typeface="Verdana"/>
                </a:rPr>
                <a:t>performance</a:t>
              </a:r>
              <a:endParaRPr dirty="0" i="1" lang="en-US" sz="1000">
                <a:cs typeface="Verdana"/>
              </a:endParaRPr>
            </a:p>
          </p:txBody>
        </p:sp>
      </p:grpSp>
      <p:sp>
        <p:nvSpPr>
          <p:cNvPr id="6" name="Oval 5"/>
          <p:cNvSpPr/>
          <p:nvPr/>
        </p:nvSpPr>
        <p:spPr>
          <a:xfrm>
            <a:off x="896851" y="4056116"/>
            <a:ext cx="1169894" cy="1169894"/>
          </a:xfrm>
          <a:prstGeom prst="ellipse">
            <a:avLst/>
          </a:prstGeom>
          <a:solidFill>
            <a:schemeClr val="bg1"/>
          </a:solidFill>
          <a:ln algn="ctr" cap="flat" cmpd="sng" w="38100">
            <a:solidFill>
              <a:srgbClr val="2E7A37"/>
            </a:solidFill>
            <a:prstDash val="solid"/>
          </a:ln>
          <a:effectLst>
            <a:outerShdw algn="tl" blurRad="1524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b="1" dirty="0" kern="0" lang="en-US" spc="44" sz="3177">
                <a:ln cmpd="sng" w="9525">
                  <a:solidFill>
                    <a:schemeClr val="bg1"/>
                  </a:solidFill>
                  <a:prstDash val="solid"/>
                </a:ln>
                <a:solidFill>
                  <a:srgbClr val="2E7A37"/>
                </a:solidFill>
                <a:effectLst>
                  <a:glow rad="38100">
                    <a:schemeClr val="accent1">
                      <a:alpha val="40000"/>
                    </a:schemeClr>
                  </a:glow>
                  <a:outerShdw algn="tl" blurRad="50800" dir="2700000" dist="38100" rotWithShape="0">
                    <a:prstClr val="black">
                      <a:alpha val="40000"/>
                    </a:prstClr>
                  </a:outerShdw>
                </a:effectLst>
                <a:latin typeface="Verdana"/>
                <a:cs typeface="+mn-cs"/>
              </a:rPr>
              <a:t>+%</a:t>
            </a:r>
          </a:p>
        </p:txBody>
      </p:sp>
      <p:sp>
        <p:nvSpPr>
          <p:cNvPr id="8" name="Rectangle 7"/>
          <p:cNvSpPr/>
          <p:nvPr/>
        </p:nvSpPr>
        <p:spPr>
          <a:xfrm>
            <a:off x="2234054" y="4233712"/>
            <a:ext cx="6345550" cy="825419"/>
          </a:xfrm>
          <a:prstGeom prst="rect">
            <a:avLst/>
          </a:prstGeom>
        </p:spPr>
        <p:txBody>
          <a:bodyPr wrap="square">
            <a:spAutoFit/>
          </a:bodyPr>
          <a:lstStyle/>
          <a:p>
            <a:pPr>
              <a:spcBef>
                <a:spcPct val="0"/>
              </a:spcBef>
              <a:spcAft>
                <a:spcPct val="0"/>
              </a:spcAft>
            </a:pPr>
            <a:r>
              <a:rPr dirty="0" lang="en-US" sz="1588">
                <a:solidFill>
                  <a:srgbClr val="2E7A37"/>
                </a:solidFill>
              </a:rPr>
              <a:t>“Positive adjustments are based on the performance data on the performance information submitted, not the </a:t>
            </a:r>
            <a:r>
              <a:rPr b="1" dirty="0" lang="en-US" sz="1588">
                <a:solidFill>
                  <a:srgbClr val="2E7A37"/>
                </a:solidFill>
              </a:rPr>
              <a:t>amount</a:t>
            </a:r>
            <a:r>
              <a:rPr dirty="0" lang="en-US" sz="1588">
                <a:solidFill>
                  <a:srgbClr val="2E7A37"/>
                </a:solidFill>
              </a:rPr>
              <a:t> of information or </a:t>
            </a:r>
            <a:r>
              <a:rPr b="1" dirty="0" lang="en-US" sz="1588">
                <a:solidFill>
                  <a:srgbClr val="2E7A37"/>
                </a:solidFill>
              </a:rPr>
              <a:t>length of time </a:t>
            </a:r>
            <a:r>
              <a:rPr dirty="0" lang="en-US" sz="1588">
                <a:solidFill>
                  <a:srgbClr val="2E7A37"/>
                </a:solidFill>
              </a:rPr>
              <a:t>submitted.”</a:t>
            </a:r>
            <a:r>
              <a:rPr baseline="30000" dirty="0" lang="en-US" sz="1588">
                <a:solidFill>
                  <a:srgbClr val="2E7A37"/>
                </a:solidFill>
              </a:rPr>
              <a:t>1</a:t>
            </a:r>
            <a:endParaRPr dirty="0" lang="en-US" sz="1588">
              <a:solidFill>
                <a:srgbClr val="2E7A37"/>
              </a:solidFill>
            </a:endParaRPr>
          </a:p>
        </p:txBody>
      </p:sp>
      <p:sp>
        <p:nvSpPr>
          <p:cNvPr id="24" name="Rectangle 23"/>
          <p:cNvSpPr/>
          <p:nvPr/>
        </p:nvSpPr>
        <p:spPr>
          <a:xfrm>
            <a:off x="0" y="5773289"/>
            <a:ext cx="9144000" cy="307777"/>
          </a:xfrm>
          <a:prstGeom prst="rect">
            <a:avLst/>
          </a:prstGeom>
        </p:spPr>
        <p:txBody>
          <a:bodyPr anchor="b" anchorCtr="0" wrap="square">
            <a:spAutoFit/>
          </a:bodyPr>
          <a:lstStyle/>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a:t>
            </a:r>
            <a:endParaRPr dirty="0" lang="en-US" sz="700"/>
          </a:p>
        </p:txBody>
      </p:sp>
      <p:pic>
        <p:nvPicPr>
          <p:cNvPr id="25" name="Picture 24"/>
          <p:cNvPicPr>
            <a:picLocks noChangeAspect="1"/>
          </p:cNvPicPr>
          <p:nvPr/>
        </p:nvPicPr>
        <p:blipFill>
          <a:blip r:embed="rId3"/>
          <a:stretch>
            <a:fillRect/>
          </a:stretch>
        </p:blipFill>
        <p:spPr>
          <a:xfrm>
            <a:off x="833297" y="1790980"/>
            <a:ext cx="493776" cy="504338"/>
          </a:xfrm>
          <a:prstGeom prst="rect">
            <a:avLst/>
          </a:prstGeom>
        </p:spPr>
      </p:pic>
      <p:pic>
        <p:nvPicPr>
          <p:cNvPr id="26" name="Picture 25"/>
          <p:cNvPicPr>
            <a:picLocks noChangeAspect="1"/>
          </p:cNvPicPr>
          <p:nvPr/>
        </p:nvPicPr>
        <p:blipFill>
          <a:blip r:embed="rId4"/>
          <a:stretch>
            <a:fillRect/>
          </a:stretch>
        </p:blipFill>
        <p:spPr>
          <a:xfrm>
            <a:off x="3988380" y="1782654"/>
            <a:ext cx="493776" cy="504337"/>
          </a:xfrm>
          <a:prstGeom prst="rect">
            <a:avLst/>
          </a:prstGeom>
        </p:spPr>
      </p:pic>
      <p:pic>
        <p:nvPicPr>
          <p:cNvPr id="27" name="Picture 26"/>
          <p:cNvPicPr>
            <a:picLocks noChangeAspect="1"/>
          </p:cNvPicPr>
          <p:nvPr/>
        </p:nvPicPr>
        <p:blipFill>
          <a:blip r:embed="rId5"/>
          <a:stretch>
            <a:fillRect/>
          </a:stretch>
        </p:blipFill>
        <p:spPr>
          <a:xfrm>
            <a:off x="3487627" y="1783164"/>
            <a:ext cx="493776" cy="504337"/>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Some Factors to Assess Readiness for MIPS Participation</a:t>
            </a:r>
            <a:r>
              <a:rPr baseline="30000" dirty="0" lang="en-US" sz="2600" b="true">
                <a:solidFill>
                  <a:srgbClr val="003479"/>
                </a:solidFill>
              </a:rPr>
              <a:t>1,2</a:t>
            </a:r>
          </a:p>
        </p:txBody>
      </p:sp>
      <p:sp>
        <p:nvSpPr>
          <p:cNvPr id="58" name="Slide Number Placeholder 2"/>
          <p:cNvSpPr>
            <a:spLocks noGrp="1"/>
          </p:cNvSpPr>
          <p:nvPr>
            <p:ph idx="12" sz="quarter" type="sldNum"/>
          </p:nvPr>
        </p:nvSpPr>
        <p:spPr/>
        <p:txBody>
          <a:bodyPr lIns="0" rIns="0" tIns="0" bIns="0" anchor="t"/>
          <a:lstStyle/>
          <a:p>
            <a:pPr algn="r" defTabSz="457200" eaLnBrk="1" fontAlgn="base" hangingPunct="1" indent="0" latinLnBrk="0" lvl="0" marL="0" marR="0" rtl="0">
              <a:lnSpc>
                <a:spcPct val="100000"/>
              </a:lnSpc>
              <a:spcBef>
                <a:spcPct val="0"/>
              </a:spcBef>
              <a:spcAft>
                <a:spcPct val="0"/>
              </a:spcAft>
              <a:buClrTx/>
              <a:buSzTx/>
              <a:buFontTx/>
              <a:buNone/>
              <a:tabLst/>
              <a:defRPr/>
            </a:pPr>
            <a:fld id="{C06DEA1F-A087-4941-88C3-590BA6FF4D01}" type="slidenum">
              <a:rPr b="0" baseline="0" cap="none" i="0" kern="1200" kumimoji="0" lang="en-US" noProof="0" normalizeH="0" smtClean="0" spc="0" strike="noStrike" sz="700" u="none">
                <a:ln>
                  <a:noFill/>
                </a:ln>
                <a:solidFill>
                  <a:srgbClr val="4E5054"/>
                </a:solidFill>
                <a:effectLst/>
                <a:uLnTx/>
                <a:uFillTx/>
                <a:latin charset="0" panose="020B0604030504040204" pitchFamily="34" typeface="Verdana"/>
                <a:ea charset="0" panose="020B0604030504040204" pitchFamily="34" typeface="Verdana"/>
                <a:cs charset="0" panose="020B0604030504040204" pitchFamily="34" typeface="Verdana"/>
              </a:rPr>
              <a:pPr algn="r" defTabSz="457200" eaLnBrk="1" fontAlgn="base" hangingPunct="1" indent="0" latinLnBrk="0" lvl="0" marL="0" marR="0" rtl="0">
                <a:lnSpc>
                  <a:spcPct val="100000"/>
                </a:lnSpc>
                <a:spcBef>
                  <a:spcPct val="0"/>
                </a:spcBef>
                <a:spcAft>
                  <a:spcPct val="0"/>
                </a:spcAft>
                <a:buClrTx/>
                <a:buSzTx/>
                <a:buFontTx/>
                <a:buNone/>
                <a:tabLst/>
                <a:defRPr/>
              </a:pPr>
              <a:t>22</a:t>
            </a:fld>
            <a:endParaRPr b="0" baseline="0" cap="none" dirty="0" i="0" kern="1200" kumimoji="0" lang="en-US" noProof="0" normalizeH="0" spc="0" strike="noStrike" sz="700" u="none">
              <a:ln>
                <a:noFill/>
              </a:ln>
              <a:solidFill>
                <a:srgbClr val="4E5054"/>
              </a:solidFill>
              <a:effectLst/>
              <a:uLnTx/>
              <a:uFillTx/>
              <a:latin charset="0" panose="020B0604030504040204" pitchFamily="34" typeface="Verdana"/>
              <a:ea charset="0" panose="020B0604030504040204" pitchFamily="34" typeface="Verdana"/>
              <a:cs charset="0" panose="020B0604030504040204" pitchFamily="34" typeface="Verdana"/>
            </a:endParaRPr>
          </a:p>
        </p:txBody>
      </p:sp>
      <p:sp>
        <p:nvSpPr>
          <p:cNvPr id="4" name="Rectangle 3"/>
          <p:cNvSpPr/>
          <p:nvPr/>
        </p:nvSpPr>
        <p:spPr>
          <a:xfrm>
            <a:off x="0" y="5474769"/>
            <a:ext cx="9143999" cy="605294"/>
          </a:xfrm>
          <a:prstGeom prst="rect">
            <a:avLst/>
          </a:prstGeom>
        </p:spPr>
        <p:txBody>
          <a:bodyPr anchor="b" anchorCtr="0" r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800" u="none">
                <a:ln>
                  <a:noFill/>
                </a:ln>
                <a:solidFill>
                  <a:srgbClr val="27282A"/>
                </a:solidFill>
                <a:effectLst/>
                <a:uLnTx/>
                <a:uFillTx/>
                <a:latin charset="0" panose="020B0604030504040204" pitchFamily="34" typeface="Verdana"/>
                <a:ea typeface="+mn-ea"/>
                <a:cs charset="0" panose="020B0604020202020204" pitchFamily="34" typeface="Arial"/>
              </a:rPr>
              <a:t>NPI = national provider identifier. TIN = taxpayer identification number. QCDR = qualified clinical data registry.</a:t>
            </a:r>
          </a:p>
          <a:p>
            <a:pPr algn="l" defTabSz="457200" eaLnBrk="0" fontAlgn="base" hangingPunct="0" indent="0" latinLnBrk="0" lvl="0" marL="0" marR="0" rtl="0">
              <a:lnSpc>
                <a:spcPct val="100000"/>
              </a:lnSpc>
              <a:spcBef>
                <a:spcPct val="0"/>
              </a:spcBef>
              <a:spcAft>
                <a:spcPts val="353"/>
              </a:spcAft>
              <a:buClrTx/>
              <a:buSzTx/>
              <a:buFontTx/>
              <a:buNone/>
              <a:tabLst/>
              <a:defRPr/>
            </a:pPr>
            <a:r>
              <a:rPr b="0" baseline="0" cap="none" dirty="0" i="0" kern="1200" kumimoji="0" lang="en-US" noProof="0" normalizeH="0" spc="0" strike="noStrike" sz="800" u="none">
                <a:ln>
                  <a:noFill/>
                </a:ln>
                <a:solidFill>
                  <a:srgbClr val="27282A"/>
                </a:solidFill>
                <a:effectLst/>
                <a:uLnTx/>
                <a:uFillTx/>
                <a:latin charset="0" panose="020B0604030504040204" pitchFamily="34" typeface="Verdana"/>
                <a:ea typeface="+mn-ea"/>
                <a:cs charset="0" panose="020B0604020202020204" pitchFamily="34" typeface="Arial"/>
              </a:rPr>
              <a:t>*To submit group-level data (groups of 25 or more) through the CMS web interface, the group must register by June 30, 2017.</a:t>
            </a:r>
          </a:p>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700" u="none">
                <a:ln>
                  <a:noFill/>
                </a:ln>
                <a:solidFill>
                  <a:srgbClr val="27282A"/>
                </a:solidFill>
                <a:effectLst/>
                <a:uLnTx/>
                <a:uFillTx/>
                <a:latin charset="0" panose="020B0604030504040204" pitchFamily="34" typeface="Verdana"/>
                <a:ea typeface="+mn-ea"/>
                <a:cs charset="0" panose="020B0604020202020204" pitchFamily="34" typeface="Arial"/>
              </a:rPr>
              <a:t>1. CMS. Getting Ready for MIPS. https://qpp.cms.gov/learn/getprepared. Accessed January 22, 2017.   2. CMS. The Merit-based Incentive Payment System: Quality and Cost Performance Categories. https://www.cms.gov/Medicare/Quality-Initiatives-Patient-Assessment-Instruments/Value-Based-Programs/MACRA-MIPS-and-APMs/QPP-MIPS-Quality-and-Cost-Slides.pdf. Accessed January 24, 2017.</a:t>
            </a:r>
          </a:p>
        </p:txBody>
      </p:sp>
      <p:grpSp>
        <p:nvGrpSpPr>
          <p:cNvPr id="26" name="Group 25"/>
          <p:cNvGrpSpPr/>
          <p:nvPr/>
        </p:nvGrpSpPr>
        <p:grpSpPr>
          <a:xfrm>
            <a:off x="567847" y="2970727"/>
            <a:ext cx="8172742" cy="727646"/>
            <a:chOff x="577519" y="1574620"/>
            <a:chExt cx="9262441" cy="824666"/>
          </a:xfrm>
        </p:grpSpPr>
        <p:grpSp>
          <p:nvGrpSpPr>
            <p:cNvPr id="27" name="Group 26"/>
            <p:cNvGrpSpPr/>
            <p:nvPr/>
          </p:nvGrpSpPr>
          <p:grpSpPr>
            <a:xfrm>
              <a:off x="577519" y="1574620"/>
              <a:ext cx="706498" cy="657285"/>
              <a:chOff x="577519" y="1369869"/>
              <a:chExt cx="1022754" cy="951511"/>
            </a:xfrm>
          </p:grpSpPr>
          <p:sp>
            <p:nvSpPr>
              <p:cNvPr id="29" name="Rectangle 28"/>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30" name="Picture 29"/>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28" name="TextBox 27"/>
            <p:cNvSpPr txBox="1"/>
            <p:nvPr/>
          </p:nvSpPr>
          <p:spPr>
            <a:xfrm>
              <a:off x="1391049" y="1701440"/>
              <a:ext cx="8448911" cy="697846"/>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typeface="Verdana"/>
                  <a:ea typeface="+mn-ea"/>
                  <a:cs typeface="Verdana"/>
                </a:rPr>
                <a:t>Determine if your EHR is certified by the Office of the National Coordinator for Health Information Technology</a:t>
              </a:r>
            </a:p>
            <a:p>
              <a:pPr algn="l" defTabSz="457200" eaLnBrk="0" fontAlgn="base" hangingPunct="0" indent="0" latinLnBrk="0" lvl="0" marL="0" marR="0" rtl="0">
                <a:lnSpc>
                  <a:spcPct val="100000"/>
                </a:lnSpc>
                <a:spcBef>
                  <a:spcPts val="300"/>
                </a:spcBef>
                <a:spcAft>
                  <a:spcPct val="0"/>
                </a:spcAft>
                <a:buClrTx/>
                <a:buSzTx/>
                <a:buFontTx/>
                <a:buNone/>
                <a:tabLst/>
                <a:defRPr/>
              </a:pPr>
              <a:r>
                <a:rPr b="0" baseline="0" cap="none" dirty="0" i="0" kern="1200" kumimoji="0" lang="en-US" noProof="0" normalizeH="0" spc="0" strike="noStrike" sz="927" u="none">
                  <a:ln>
                    <a:noFill/>
                  </a:ln>
                  <a:solidFill>
                    <a:srgbClr val="4E5054"/>
                  </a:solidFill>
                  <a:effectLst/>
                  <a:uLnTx/>
                  <a:uFillTx/>
                  <a:latin typeface="Verdana"/>
                  <a:ea typeface="+mn-ea"/>
                  <a:cs typeface="Verdana"/>
                </a:rPr>
                <a:t>If your EHR is certified, it should be ready to capture data for advancing care information and certain quality measures</a:t>
              </a:r>
            </a:p>
          </p:txBody>
        </p:sp>
      </p:grpSp>
      <p:grpSp>
        <p:nvGrpSpPr>
          <p:cNvPr id="31" name="Group 30"/>
          <p:cNvGrpSpPr/>
          <p:nvPr/>
        </p:nvGrpSpPr>
        <p:grpSpPr>
          <a:xfrm>
            <a:off x="567847" y="4587470"/>
            <a:ext cx="8172742" cy="579957"/>
            <a:chOff x="577519" y="1574620"/>
            <a:chExt cx="9262441" cy="657285"/>
          </a:xfrm>
        </p:grpSpPr>
        <p:grpSp>
          <p:nvGrpSpPr>
            <p:cNvPr id="32" name="Group 31"/>
            <p:cNvGrpSpPr/>
            <p:nvPr/>
          </p:nvGrpSpPr>
          <p:grpSpPr>
            <a:xfrm>
              <a:off x="577519" y="1574620"/>
              <a:ext cx="706498" cy="657285"/>
              <a:chOff x="577519" y="1369869"/>
              <a:chExt cx="1022754" cy="951511"/>
            </a:xfrm>
          </p:grpSpPr>
          <p:sp>
            <p:nvSpPr>
              <p:cNvPr id="34" name="Rectangle 33"/>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35" name="Picture 34"/>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33" name="TextBox 32"/>
            <p:cNvSpPr txBox="1"/>
            <p:nvPr/>
          </p:nvSpPr>
          <p:spPr>
            <a:xfrm>
              <a:off x="1391049" y="1824551"/>
              <a:ext cx="8448911"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charset="0" panose="020B0604030504040204" pitchFamily="34" typeface="Verdana"/>
                  <a:ea typeface="+mn-ea"/>
                  <a:cs typeface="Verdana"/>
                </a:rPr>
                <a:t>Determine if you will use a QCDR or a registry to extract/submit your quality data</a:t>
              </a:r>
              <a:endParaRPr b="0" baseline="0" cap="none" dirty="0" i="0" kern="1200" kumimoji="0" lang="en-US" noProof="0" normalizeH="0" spc="0" strike="noStrike" sz="882" u="none">
                <a:ln>
                  <a:noFill/>
                </a:ln>
                <a:solidFill>
                  <a:srgbClr val="4E5054"/>
                </a:solidFill>
                <a:effectLst/>
                <a:uLnTx/>
                <a:uFillTx/>
                <a:latin typeface="Verdana"/>
                <a:ea typeface="+mn-ea"/>
                <a:cs typeface="Verdana"/>
              </a:endParaRPr>
            </a:p>
          </p:txBody>
        </p:sp>
      </p:grpSp>
      <p:grpSp>
        <p:nvGrpSpPr>
          <p:cNvPr id="41" name="Group 40"/>
          <p:cNvGrpSpPr/>
          <p:nvPr/>
        </p:nvGrpSpPr>
        <p:grpSpPr>
          <a:xfrm>
            <a:off x="567847" y="3841116"/>
            <a:ext cx="8172742" cy="579957"/>
            <a:chOff x="577519" y="1574620"/>
            <a:chExt cx="9262441" cy="657285"/>
          </a:xfrm>
        </p:grpSpPr>
        <p:grpSp>
          <p:nvGrpSpPr>
            <p:cNvPr id="42" name="Group 41"/>
            <p:cNvGrpSpPr/>
            <p:nvPr/>
          </p:nvGrpSpPr>
          <p:grpSpPr>
            <a:xfrm>
              <a:off x="577519" y="1574620"/>
              <a:ext cx="706498" cy="657285"/>
              <a:chOff x="577519" y="1369869"/>
              <a:chExt cx="1022754" cy="951511"/>
            </a:xfrm>
          </p:grpSpPr>
          <p:sp>
            <p:nvSpPr>
              <p:cNvPr id="44" name="Rectangle 43"/>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45" name="Picture 44"/>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43" name="TextBox 42"/>
            <p:cNvSpPr txBox="1"/>
            <p:nvPr/>
          </p:nvSpPr>
          <p:spPr>
            <a:xfrm>
              <a:off x="1391049" y="1824551"/>
              <a:ext cx="8448911"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charset="0" panose="020B0604030504040204" pitchFamily="34" typeface="Verdana"/>
                  <a:ea typeface="+mn-ea"/>
                  <a:cs typeface="Verdana"/>
                </a:rPr>
                <a:t>Determine the MIPS measures and activities that best fit your practice</a:t>
              </a:r>
              <a:endParaRPr b="0" baseline="0" cap="none" dirty="0" i="0" kern="1200" kumimoji="0" lang="en-US" noProof="0" normalizeH="0" spc="0" strike="noStrike" sz="882" u="none">
                <a:ln>
                  <a:noFill/>
                </a:ln>
                <a:solidFill>
                  <a:srgbClr val="4E5054"/>
                </a:solidFill>
                <a:effectLst/>
                <a:uLnTx/>
                <a:uFillTx/>
                <a:latin typeface="Verdana"/>
                <a:ea typeface="+mn-ea"/>
                <a:cs typeface="Verdana"/>
              </a:endParaRPr>
            </a:p>
          </p:txBody>
        </p:sp>
      </p:grpSp>
      <p:grpSp>
        <p:nvGrpSpPr>
          <p:cNvPr id="8" name="Group 7"/>
          <p:cNvGrpSpPr/>
          <p:nvPr/>
        </p:nvGrpSpPr>
        <p:grpSpPr>
          <a:xfrm>
            <a:off x="567846" y="1053672"/>
            <a:ext cx="8082244" cy="579957"/>
            <a:chOff x="577519" y="1574620"/>
            <a:chExt cx="9159875" cy="657285"/>
          </a:xfrm>
        </p:grpSpPr>
        <p:grpSp>
          <p:nvGrpSpPr>
            <p:cNvPr id="7" name="Group 6"/>
            <p:cNvGrpSpPr/>
            <p:nvPr/>
          </p:nvGrpSpPr>
          <p:grpSpPr>
            <a:xfrm>
              <a:off x="577519" y="1574620"/>
              <a:ext cx="706498" cy="657285"/>
              <a:chOff x="577519" y="1369869"/>
              <a:chExt cx="1022754" cy="951511"/>
            </a:xfrm>
          </p:grpSpPr>
          <p:sp>
            <p:nvSpPr>
              <p:cNvPr id="2" name="Rectangle 1"/>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21" name="Picture 20"/>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6" name="TextBox 5"/>
            <p:cNvSpPr txBox="1"/>
            <p:nvPr/>
          </p:nvSpPr>
          <p:spPr>
            <a:xfrm>
              <a:off x="1391051" y="1780933"/>
              <a:ext cx="8346343"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typeface="Verdana"/>
                  <a:ea typeface="+mn-ea"/>
                  <a:cs typeface="Verdana"/>
                </a:rPr>
                <a:t>Determine if you’re reporting as an individual or a group</a:t>
              </a:r>
            </a:p>
          </p:txBody>
        </p:sp>
      </p:grpSp>
      <p:grpSp>
        <p:nvGrpSpPr>
          <p:cNvPr id="13" name="Group 12"/>
          <p:cNvGrpSpPr/>
          <p:nvPr/>
        </p:nvGrpSpPr>
        <p:grpSpPr>
          <a:xfrm>
            <a:off x="1285668" y="1588763"/>
            <a:ext cx="7521390" cy="1304950"/>
            <a:chOff x="1447800" y="2027830"/>
            <a:chExt cx="8524241" cy="1478943"/>
          </a:xfrm>
        </p:grpSpPr>
        <p:grpSp>
          <p:nvGrpSpPr>
            <p:cNvPr id="12" name="Group 11"/>
            <p:cNvGrpSpPr/>
            <p:nvPr/>
          </p:nvGrpSpPr>
          <p:grpSpPr>
            <a:xfrm>
              <a:off x="1447800" y="2027830"/>
              <a:ext cx="4206241" cy="1478943"/>
              <a:chOff x="1447800" y="2027830"/>
              <a:chExt cx="3357881" cy="1478943"/>
            </a:xfrm>
          </p:grpSpPr>
          <p:sp>
            <p:nvSpPr>
              <p:cNvPr id="9" name="Rectangle: Rounded Corners 8"/>
              <p:cNvSpPr/>
              <p:nvPr/>
            </p:nvSpPr>
            <p:spPr>
              <a:xfrm>
                <a:off x="1447800" y="2027830"/>
                <a:ext cx="3357880" cy="1478943"/>
              </a:xfrm>
              <a:prstGeom prst="roundRect">
                <a:avLst>
                  <a:gd fmla="val 13232" name="adj"/>
                </a:avLst>
              </a:prstGeom>
              <a:solidFill>
                <a:schemeClr val="bg1"/>
              </a:solidFill>
              <a:ln algn="ctr" cap="flat" cmpd="sng" w="9525">
                <a:solidFill>
                  <a:srgbClr val="00A0DF"/>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sp>
            <p:nvSpPr>
              <p:cNvPr id="11" name="TextBox 10"/>
              <p:cNvSpPr txBox="1"/>
              <p:nvPr/>
            </p:nvSpPr>
            <p:spPr>
              <a:xfrm>
                <a:off x="1808732" y="2174763"/>
                <a:ext cx="2996948" cy="215392"/>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1" baseline="0" cap="none" dirty="0" i="0" kern="1200" kumimoji="0" lang="en-US" noProof="0" normalizeH="0" spc="0" strike="noStrike" sz="1235" u="none">
                    <a:ln>
                      <a:noFill/>
                    </a:ln>
                    <a:solidFill>
                      <a:srgbClr val="00A0DF"/>
                    </a:solidFill>
                    <a:effectLst/>
                    <a:uLnTx/>
                    <a:uFillTx/>
                    <a:latin typeface="Verdana"/>
                    <a:ea typeface="+mn-ea"/>
                    <a:cs typeface="Verdana"/>
                  </a:rPr>
                  <a:t>INDIVIDUAL</a:t>
                </a:r>
              </a:p>
            </p:txBody>
          </p:sp>
          <p:sp>
            <p:nvSpPr>
              <p:cNvPr id="49" name="TextBox 48"/>
              <p:cNvSpPr txBox="1"/>
              <p:nvPr/>
            </p:nvSpPr>
            <p:spPr>
              <a:xfrm>
                <a:off x="1594490" y="2539759"/>
                <a:ext cx="3211191" cy="880754"/>
              </a:xfrm>
              <a:prstGeom prst="rect">
                <a:avLst/>
              </a:prstGeom>
              <a:noFill/>
            </p:spPr>
            <p:txBody>
              <a:bodyPr bIns="0" lIns="0" rIns="0" rtlCol="0" tIns="0" wrap="square">
                <a:spAutoFit/>
              </a:bodyPr>
              <a:lstStyle/>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Single NPI tied to a single TIN</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Payment adjustment based on individual performance</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Individual data for MIPS categories submitted</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Submission: EHR, registry, QCDR, Medicare claims</a:t>
                </a:r>
              </a:p>
            </p:txBody>
          </p:sp>
        </p:grpSp>
        <p:pic>
          <p:nvPicPr>
            <p:cNvPr id="10" name="Picture 9"/>
            <p:cNvPicPr>
              <a:picLocks noChangeAspect="1"/>
            </p:cNvPicPr>
            <p:nvPr/>
          </p:nvPicPr>
          <p:blipFill rotWithShape="1">
            <a:blip r:embed="rId4"/>
            <a:srcRect b="56755" l="10444" r="85408" t="34198"/>
            <a:stretch/>
          </p:blipFill>
          <p:spPr>
            <a:xfrm>
              <a:off x="1559560" y="2049829"/>
              <a:ext cx="284480" cy="465313"/>
            </a:xfrm>
            <a:prstGeom prst="rect">
              <a:avLst/>
            </a:prstGeom>
          </p:spPr>
        </p:pic>
        <p:grpSp>
          <p:nvGrpSpPr>
            <p:cNvPr id="51" name="Group 50"/>
            <p:cNvGrpSpPr/>
            <p:nvPr/>
          </p:nvGrpSpPr>
          <p:grpSpPr>
            <a:xfrm>
              <a:off x="5765800" y="2027830"/>
              <a:ext cx="4206241" cy="1478943"/>
              <a:chOff x="1447800" y="2027830"/>
              <a:chExt cx="3357881" cy="1478943"/>
            </a:xfrm>
          </p:grpSpPr>
          <p:sp>
            <p:nvSpPr>
              <p:cNvPr id="52" name="Rectangle: Rounded Corners 51"/>
              <p:cNvSpPr/>
              <p:nvPr/>
            </p:nvSpPr>
            <p:spPr>
              <a:xfrm>
                <a:off x="1447800" y="2027830"/>
                <a:ext cx="3357880" cy="1478943"/>
              </a:xfrm>
              <a:prstGeom prst="roundRect">
                <a:avLst>
                  <a:gd fmla="val 13232" name="adj"/>
                </a:avLst>
              </a:prstGeom>
              <a:solidFill>
                <a:schemeClr val="bg1"/>
              </a:solidFill>
              <a:ln algn="ctr" cap="flat" cmpd="sng" w="9525">
                <a:solidFill>
                  <a:srgbClr val="00A0DF"/>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sp>
            <p:nvSpPr>
              <p:cNvPr id="53" name="TextBox 52"/>
              <p:cNvSpPr txBox="1"/>
              <p:nvPr/>
            </p:nvSpPr>
            <p:spPr>
              <a:xfrm>
                <a:off x="1988681" y="2174763"/>
                <a:ext cx="2518898" cy="215392"/>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1" baseline="0" cap="none" dirty="0" i="0" kern="1200" kumimoji="0" lang="en-US" noProof="0" normalizeH="0" spc="0" strike="noStrike" sz="1235" u="none">
                    <a:ln>
                      <a:noFill/>
                    </a:ln>
                    <a:solidFill>
                      <a:srgbClr val="00A0DF"/>
                    </a:solidFill>
                    <a:effectLst/>
                    <a:uLnTx/>
                    <a:uFillTx/>
                    <a:latin typeface="Verdana"/>
                    <a:ea typeface="+mn-ea"/>
                    <a:cs typeface="Verdana"/>
                  </a:rPr>
                  <a:t>GROUP</a:t>
                </a:r>
              </a:p>
            </p:txBody>
          </p:sp>
          <p:sp>
            <p:nvSpPr>
              <p:cNvPr id="54" name="TextBox 53"/>
              <p:cNvSpPr txBox="1"/>
              <p:nvPr/>
            </p:nvSpPr>
            <p:spPr>
              <a:xfrm>
                <a:off x="1590435" y="2539759"/>
                <a:ext cx="3215246" cy="880754"/>
              </a:xfrm>
              <a:prstGeom prst="rect">
                <a:avLst/>
              </a:prstGeom>
              <a:noFill/>
            </p:spPr>
            <p:txBody>
              <a:bodyPr bIns="0" lIns="0" rIns="0" rtlCol="0" tIns="0" wrap="square">
                <a:spAutoFit/>
              </a:bodyPr>
              <a:lstStyle/>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Group of NPIs tied to a single TIN</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Payment adjustment based on group performance</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Group-level data for MIPS categories submitted</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Submission: CMS web interface*, EHR, registry, QCDR</a:t>
                </a:r>
              </a:p>
            </p:txBody>
          </p:sp>
        </p:grpSp>
        <p:pic>
          <p:nvPicPr>
            <p:cNvPr id="55" name="Picture 54"/>
            <p:cNvPicPr>
              <a:picLocks noChangeAspect="1"/>
            </p:cNvPicPr>
            <p:nvPr/>
          </p:nvPicPr>
          <p:blipFill rotWithShape="1">
            <a:blip r:embed="rId4"/>
            <a:srcRect b="56755" l="60387" r="32132" t="34198"/>
            <a:stretch/>
          </p:blipFill>
          <p:spPr>
            <a:xfrm>
              <a:off x="5877560" y="2049829"/>
              <a:ext cx="513079" cy="465313"/>
            </a:xfrm>
            <a:prstGeom prst="rect">
              <a:avLst/>
            </a:prstGeom>
          </p:spPr>
        </p:pic>
      </p:grpSp>
      <p:sp>
        <p:nvSpPr>
          <p:cNvPr id="15" name="TextBox 14"/>
          <p:cNvSpPr txBox="1"/>
          <p:nvPr/>
        </p:nvSpPr>
        <p:spPr>
          <a:xfrm>
            <a:off x="-1" y="5182925"/>
            <a:ext cx="9143999" cy="276999"/>
          </a:xfrm>
          <a:prstGeom prst="rect">
            <a:avLst/>
          </a:prstGeom>
          <a:noFill/>
        </p:spPr>
        <p:txBody>
          <a:bodyPr rtlCol="0" wrap="square">
            <a:spAutoFit/>
          </a:bodyPr>
          <a:lstStyle/>
          <a:p>
            <a:pPr algn="ctr">
              <a:spcBef>
                <a:spcPct val="0"/>
              </a:spcBef>
              <a:spcAft>
                <a:spcPct val="0"/>
              </a:spcAft>
            </a:pPr>
            <a:r>
              <a:rPr dirty="0" lang="en-US" sz="1200">
                <a:solidFill>
                  <a:srgbClr val="4E5054"/>
                </a:solidFill>
                <a:latin typeface="Verdana"/>
                <a:cs typeface="Verdana"/>
              </a:rPr>
              <a:t>The list above is not exhaustive. Please visit qpp.cms.gov for more details. </a:t>
            </a:r>
          </a:p>
        </p:txBody>
      </p:sp>
    </p:spTree>
  </p:cSld>
  <p:clrMapOvr>
    <a:masterClrMapping/>
  </p:clrMapOvr>
</p:sld>
</file>

<file path=ppt/slides/slide2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066968"/>
            <a:ext cx="8229600" cy="1477328"/>
          </a:xfrm>
        </p:spPr>
        <p:txBody>
          <a:bodyPr lIns="0" rIns="0" tIns="0" bIns="0" anchor="ctr"/>
          <a:lstStyle/>
          <a:p>
            <a:pPr marL="0" indent="0">
              <a:spcBef>
                <a:spcPts val="600"/>
              </a:spcBef>
              <a:spcAft>
                <a:spcPct val="0"/>
              </a:spcAft>
              <a:buNone/>
            </a:pPr>
            <a:r>
              <a:rPr dirty="0" lang="en-US" b="true">
                <a:solidFill>
                  <a:srgbClr val="003479"/>
                </a:solidFill>
              </a:rPr>
              <a:t>How Do HCPs Participate in an Alternative Payment Model (APM) or Advanced APM?</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23</a:t>
            </a:fld>
            <a:endParaRPr dirty="0" lang="en-US"/>
          </a:p>
        </p:txBody>
      </p:sp>
    </p:spTree>
  </p:cSld>
  <p:clrMapOvr>
    <a:masterClrMapping/>
  </p:clrMapOvr>
</p:sld>
</file>

<file path=ppt/slides/slide2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4" y="144759"/>
            <a:ext cx="8311503" cy="798929"/>
          </a:xfrm>
        </p:spPr>
        <p:txBody>
          <a:bodyPr anchor="t" anchorCtr="0" lIns="0" rIns="0" tIns="0" bIns="0"/>
          <a:lstStyle/>
          <a:p>
            <a:pPr algn="l">
              <a:lnSpc>
                <a:spcPts val="3200"/>
              </a:lnSpc>
              <a:spcAft>
                <a:spcPct val="0"/>
              </a:spcAft>
            </a:pPr>
            <a:r>
              <a:rPr dirty="0" lang="en-US" sz="2600" b="true">
                <a:solidFill>
                  <a:srgbClr val="003479"/>
                </a:solidFill>
              </a:rPr>
              <a:t>Advanced Alternative Payment Models (AAPMs)</a:t>
            </a:r>
            <a:r>
              <a:rPr baseline="30000" dirty="0" lang="en-US" sz="2600" b="true">
                <a:solidFill>
                  <a:srgbClr val="003479"/>
                </a:solidFill>
              </a:rPr>
              <a:t>1</a:t>
            </a:r>
          </a:p>
        </p:txBody>
      </p:sp>
      <p:sp>
        <p:nvSpPr>
          <p:cNvPr id="21" name="Slide Number Placeholder 2"/>
          <p:cNvSpPr>
            <a:spLocks noGrp="1"/>
          </p:cNvSpPr>
          <p:nvPr>
            <p:ph idx="12" sz="quarter" type="sldNum"/>
          </p:nvPr>
        </p:nvSpPr>
        <p:spPr/>
        <p:txBody>
          <a:bodyPr lIns="0" rIns="0" tIns="0" bIns="0" anchor="t"/>
          <a:lstStyle/>
          <a:p>
            <a:fld id="{C06DEA1F-A087-4941-88C3-590BA6FF4D01}" type="slidenum">
              <a:rPr lang="en-US" smtClean="0"/>
              <a:pPr/>
              <a:t>24</a:t>
            </a:fld>
            <a:endParaRPr dirty="0" lang="en-US"/>
          </a:p>
        </p:txBody>
      </p:sp>
      <p:sp>
        <p:nvSpPr>
          <p:cNvPr id="7" name="Rectangle 6"/>
          <p:cNvSpPr/>
          <p:nvPr/>
        </p:nvSpPr>
        <p:spPr>
          <a:xfrm>
            <a:off x="229146" y="974037"/>
            <a:ext cx="8662721" cy="4633958"/>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grpSp>
        <p:nvGrpSpPr>
          <p:cNvPr id="6" name="Group 5"/>
          <p:cNvGrpSpPr/>
          <p:nvPr/>
        </p:nvGrpSpPr>
        <p:grpSpPr>
          <a:xfrm>
            <a:off x="335068" y="2325289"/>
            <a:ext cx="8394058" cy="3241064"/>
            <a:chOff x="4279894" y="2169511"/>
            <a:chExt cx="3394028" cy="1707157"/>
          </a:xfrm>
        </p:grpSpPr>
        <p:sp>
          <p:nvSpPr>
            <p:cNvPr id="9" name="TextBox 8"/>
            <p:cNvSpPr txBox="1"/>
            <p:nvPr/>
          </p:nvSpPr>
          <p:spPr>
            <a:xfrm>
              <a:off x="4287807" y="2169511"/>
              <a:ext cx="2940701" cy="188815"/>
            </a:xfrm>
            <a:prstGeom prst="rect">
              <a:avLst/>
            </a:prstGeom>
            <a:noFill/>
          </p:spPr>
          <p:txBody>
            <a:bodyPr bIns="40341" lIns="80682" rIns="80682" rtlCol="0" tIns="40341" wrap="square">
              <a:spAutoFit/>
            </a:bodyPr>
            <a:lstStyle/>
            <a:p>
              <a:pPr>
                <a:spcBef>
                  <a:spcPct val="0"/>
                </a:spcBef>
                <a:spcAft>
                  <a:spcPct val="0"/>
                </a:spcAft>
              </a:pPr>
              <a:r>
                <a:rPr dirty="0" lang="en-US">
                  <a:solidFill>
                    <a:srgbClr val="4E5054"/>
                  </a:solidFill>
                  <a:cs typeface="Verdana"/>
                </a:rPr>
                <a:t>Below are the 2017 eligible </a:t>
              </a:r>
              <a:r>
                <a:rPr b="1" dirty="0" lang="en-US">
                  <a:solidFill>
                    <a:srgbClr val="4E5054"/>
                  </a:solidFill>
                  <a:cs typeface="Verdana"/>
                </a:rPr>
                <a:t>AAPMs</a:t>
              </a:r>
              <a:r>
                <a:rPr dirty="0" lang="en-US">
                  <a:solidFill>
                    <a:srgbClr val="4E5054"/>
                  </a:solidFill>
                  <a:cs typeface="Verdana"/>
                </a:rPr>
                <a:t>: </a:t>
              </a:r>
              <a:endParaRPr b="0" dirty="0" i="0" lang="en-US">
                <a:cs typeface="Verdana"/>
              </a:endParaRPr>
            </a:p>
          </p:txBody>
        </p:sp>
        <p:grpSp>
          <p:nvGrpSpPr>
            <p:cNvPr id="10" name="Group 9"/>
            <p:cNvGrpSpPr/>
            <p:nvPr/>
          </p:nvGrpSpPr>
          <p:grpSpPr>
            <a:xfrm>
              <a:off x="4279894" y="2384043"/>
              <a:ext cx="3394028" cy="475120"/>
              <a:chOff x="4271219" y="2814689"/>
              <a:chExt cx="3090863" cy="640083"/>
            </a:xfrm>
          </p:grpSpPr>
          <p:sp>
            <p:nvSpPr>
              <p:cNvPr id="11" name="Rectangle: Rounded Corners 10"/>
              <p:cNvSpPr/>
              <p:nvPr/>
            </p:nvSpPr>
            <p:spPr>
              <a:xfrm>
                <a:off x="4271219" y="2814692"/>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91440" rIns="91440" rtlCol="0" tIns="0"/>
              <a:lstStyle/>
              <a:p>
                <a:pPr algn="ctr" defTabSz="806867">
                  <a:spcBef>
                    <a:spcPct val="0"/>
                  </a:spcBef>
                  <a:spcAft>
                    <a:spcPct val="0"/>
                  </a:spcAft>
                </a:pPr>
                <a:r>
                  <a:rPr dirty="0" kern="0" lang="en-US" sz="1400">
                    <a:solidFill>
                      <a:srgbClr val="FFFFFF"/>
                    </a:solidFill>
                  </a:rPr>
                  <a:t>Comprehensive Primary Care Plus (CPC+)</a:t>
                </a:r>
                <a:endParaRPr dirty="0" kern="0" lang="en-US" sz="2000">
                  <a:solidFill>
                    <a:schemeClr val="bg1"/>
                  </a:solidFill>
                </a:endParaRPr>
              </a:p>
            </p:txBody>
          </p:sp>
          <p:sp>
            <p:nvSpPr>
              <p:cNvPr id="12" name="Rectangle: Rounded Corners 11"/>
              <p:cNvSpPr/>
              <p:nvPr/>
            </p:nvSpPr>
            <p:spPr>
              <a:xfrm>
                <a:off x="5313804" y="2814692"/>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Comprehensive ESRD Care Model (2-sided risk arrangements)</a:t>
                </a:r>
                <a:endParaRPr dirty="0" kern="0" lang="en-US" sz="2000">
                  <a:solidFill>
                    <a:schemeClr val="bg1"/>
                  </a:solidFill>
                </a:endParaRPr>
              </a:p>
            </p:txBody>
          </p:sp>
          <p:sp>
            <p:nvSpPr>
              <p:cNvPr id="13" name="Rectangle: Rounded Corners 12"/>
              <p:cNvSpPr/>
              <p:nvPr/>
            </p:nvSpPr>
            <p:spPr>
              <a:xfrm>
                <a:off x="6365499" y="2814689"/>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Next Generation </a:t>
                </a:r>
                <a:br>
                  <a:rPr dirty="0" kern="0" lang="en-US" sz="1400">
                    <a:solidFill>
                      <a:schemeClr val="bg1"/>
                    </a:solidFill>
                  </a:rPr>
                </a:br>
                <a:r>
                  <a:rPr dirty="0" kern="0" lang="en-US" sz="1400">
                    <a:solidFill>
                      <a:srgbClr val="FFFFFF"/>
                    </a:solidFill>
                  </a:rPr>
                  <a:t>ACO Model</a:t>
                </a:r>
                <a:endParaRPr dirty="0" kern="0" lang="en-US" sz="2000">
                  <a:solidFill>
                    <a:schemeClr val="bg1"/>
                  </a:solidFill>
                </a:endParaRPr>
              </a:p>
            </p:txBody>
          </p:sp>
        </p:grpSp>
        <p:grpSp>
          <p:nvGrpSpPr>
            <p:cNvPr id="14" name="Group 13"/>
            <p:cNvGrpSpPr/>
            <p:nvPr/>
          </p:nvGrpSpPr>
          <p:grpSpPr>
            <a:xfrm>
              <a:off x="4279894" y="2892804"/>
              <a:ext cx="3394028" cy="475118"/>
              <a:chOff x="4272688" y="2820716"/>
              <a:chExt cx="3090863" cy="640080"/>
            </a:xfrm>
          </p:grpSpPr>
          <p:sp>
            <p:nvSpPr>
              <p:cNvPr id="15" name="Rectangle: Rounded Corners 14"/>
              <p:cNvSpPr/>
              <p:nvPr/>
            </p:nvSpPr>
            <p:spPr>
              <a:xfrm>
                <a:off x="4272688" y="2820716"/>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Shared Savings Program </a:t>
                </a:r>
                <a:br>
                  <a:rPr dirty="0" kern="0" lang="en-US" sz="1400">
                    <a:solidFill>
                      <a:schemeClr val="bg1"/>
                    </a:solidFill>
                  </a:rPr>
                </a:br>
                <a:r>
                  <a:rPr dirty="0" kern="0" lang="en-US" sz="1400">
                    <a:solidFill>
                      <a:srgbClr val="FFFFFF"/>
                    </a:solidFill>
                  </a:rPr>
                  <a:t>Track 2</a:t>
                </a:r>
                <a:endParaRPr dirty="0" kern="0" lang="en-US" sz="2000">
                  <a:solidFill>
                    <a:schemeClr val="bg1"/>
                  </a:solidFill>
                </a:endParaRPr>
              </a:p>
            </p:txBody>
          </p:sp>
          <p:sp>
            <p:nvSpPr>
              <p:cNvPr id="16" name="Rectangle: Rounded Corners 15"/>
              <p:cNvSpPr/>
              <p:nvPr/>
            </p:nvSpPr>
            <p:spPr>
              <a:xfrm>
                <a:off x="5315273" y="2820716"/>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Shared Savings Program </a:t>
                </a:r>
                <a:br>
                  <a:rPr dirty="0" kern="0" lang="en-US" sz="1400">
                    <a:solidFill>
                      <a:schemeClr val="bg1"/>
                    </a:solidFill>
                  </a:rPr>
                </a:br>
                <a:r>
                  <a:rPr dirty="0" kern="0" lang="en-US" sz="1400">
                    <a:solidFill>
                      <a:srgbClr val="FFFFFF"/>
                    </a:solidFill>
                  </a:rPr>
                  <a:t>Track 3</a:t>
                </a:r>
                <a:endParaRPr dirty="0" kern="0" lang="en-US" sz="2000">
                  <a:solidFill>
                    <a:schemeClr val="bg1"/>
                  </a:solidFill>
                </a:endParaRPr>
              </a:p>
            </p:txBody>
          </p:sp>
          <p:sp>
            <p:nvSpPr>
              <p:cNvPr id="17" name="Rectangle: Rounded Corners 16"/>
              <p:cNvSpPr/>
              <p:nvPr/>
            </p:nvSpPr>
            <p:spPr>
              <a:xfrm>
                <a:off x="6366968" y="2820716"/>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Oncology Care Model </a:t>
                </a:r>
                <a:br>
                  <a:rPr dirty="0" kern="0" lang="en-US" sz="1400">
                    <a:solidFill>
                      <a:schemeClr val="bg1"/>
                    </a:solidFill>
                  </a:rPr>
                </a:br>
                <a:r>
                  <a:rPr dirty="0" kern="0" lang="en-US" sz="1400">
                    <a:solidFill>
                      <a:srgbClr val="FFFFFF"/>
                    </a:solidFill>
                  </a:rPr>
                  <a:t>(2-sided risk arrangement)</a:t>
                </a:r>
                <a:endParaRPr dirty="0" kern="0" lang="en-US" sz="2000">
                  <a:solidFill>
                    <a:schemeClr val="bg1"/>
                  </a:solidFill>
                </a:endParaRPr>
              </a:p>
            </p:txBody>
          </p:sp>
        </p:grpSp>
        <p:grpSp>
          <p:nvGrpSpPr>
            <p:cNvPr id="18" name="Group 17"/>
            <p:cNvGrpSpPr/>
            <p:nvPr/>
          </p:nvGrpSpPr>
          <p:grpSpPr>
            <a:xfrm>
              <a:off x="4279894" y="3401552"/>
              <a:ext cx="2239178" cy="475116"/>
              <a:chOff x="4279894" y="2814692"/>
              <a:chExt cx="2039168" cy="640080"/>
            </a:xfrm>
          </p:grpSpPr>
          <p:sp>
            <p:nvSpPr>
              <p:cNvPr id="19" name="Rectangle: Rounded Corners 18"/>
              <p:cNvSpPr/>
              <p:nvPr/>
            </p:nvSpPr>
            <p:spPr>
              <a:xfrm>
                <a:off x="4279894" y="2814692"/>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Comprehensive Care for Joint Replacement Model</a:t>
                </a:r>
                <a:endParaRPr dirty="0" kern="0" lang="en-US" sz="2000">
                  <a:solidFill>
                    <a:schemeClr val="bg1"/>
                  </a:solidFill>
                </a:endParaRPr>
              </a:p>
            </p:txBody>
          </p:sp>
          <p:sp>
            <p:nvSpPr>
              <p:cNvPr id="20" name="Rectangle: Rounded Corners 19"/>
              <p:cNvSpPr/>
              <p:nvPr/>
            </p:nvSpPr>
            <p:spPr>
              <a:xfrm>
                <a:off x="5322479" y="2814692"/>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Vermont Medicare </a:t>
                </a:r>
              </a:p>
              <a:p>
                <a:pPr algn="ctr" defTabSz="806867">
                  <a:spcBef>
                    <a:spcPct val="0"/>
                  </a:spcBef>
                  <a:spcAft>
                    <a:spcPct val="0"/>
                  </a:spcAft>
                </a:pPr>
                <a:r>
                  <a:rPr dirty="0" kern="0" lang="en-US" sz="1400">
                    <a:solidFill>
                      <a:srgbClr val="FFFFFF"/>
                    </a:solidFill>
                  </a:rPr>
                  <a:t>ACO Initiative</a:t>
                </a:r>
                <a:r>
                  <a:rPr baseline="30000" dirty="0" kern="0" lang="en-US" sz="1400">
                    <a:solidFill>
                      <a:srgbClr val="FFFFFF"/>
                    </a:solidFill>
                  </a:rPr>
                  <a:t>*</a:t>
                </a:r>
                <a:endParaRPr baseline="30000" dirty="0" kern="0" lang="en-US" sz="2000">
                  <a:solidFill>
                    <a:schemeClr val="bg1"/>
                  </a:solidFill>
                </a:endParaRPr>
              </a:p>
            </p:txBody>
          </p:sp>
        </p:grpSp>
      </p:grpSp>
      <p:sp>
        <p:nvSpPr>
          <p:cNvPr id="22" name="TextBox 21"/>
          <p:cNvSpPr txBox="1"/>
          <p:nvPr/>
        </p:nvSpPr>
        <p:spPr>
          <a:xfrm>
            <a:off x="229146" y="1085170"/>
            <a:ext cx="8662721" cy="991976"/>
          </a:xfrm>
          <a:prstGeom prst="rect">
            <a:avLst/>
          </a:prstGeom>
          <a:noFill/>
        </p:spPr>
        <p:txBody>
          <a:bodyPr bIns="40341" lIns="80682" rIns="80682" rtlCol="0" tIns="40341" wrap="square">
            <a:spAutoFit/>
          </a:bodyPr>
          <a:lstStyle/>
          <a:p>
            <a:pPr indent="-958154" marL="958154">
              <a:spcBef>
                <a:spcPct val="0"/>
              </a:spcBef>
              <a:spcAft>
                <a:spcPct val="0"/>
              </a:spcAft>
            </a:pPr>
            <a:r>
              <a:rPr b="1" dirty="0" lang="en-US">
                <a:solidFill>
                  <a:scrgbClr r="1482" g="1482" b="1482"/>
                </a:solidFill>
                <a:cs typeface="Verdana"/>
              </a:rPr>
              <a:t>APM: </a:t>
            </a:r>
            <a:r>
              <a:rPr b="1" dirty="0" lang="en-US">
                <a:solidFill>
                  <a:srgbClr val="4E5054"/>
                </a:solidFill>
                <a:cs typeface="Verdana"/>
              </a:rPr>
              <a:t>	</a:t>
            </a:r>
            <a:r>
              <a:rPr dirty="0" lang="en-US" sz="1400">
                <a:solidFill>
                  <a:srgbClr val="4E5054"/>
                </a:solidFill>
                <a:cs typeface="Verdana"/>
              </a:rPr>
              <a:t>Payment approaches that incentivize high-quality cost-efficient care developed through partnerships between CMS and the clinician community </a:t>
            </a:r>
            <a:endParaRPr dirty="0" lang="en-US" sz="1412">
              <a:cs typeface="Verdana"/>
            </a:endParaRPr>
          </a:p>
          <a:p>
            <a:pPr indent="-958154" marL="958154">
              <a:spcBef>
                <a:spcPts val="1059"/>
              </a:spcBef>
              <a:spcAft>
                <a:spcPct val="0"/>
              </a:spcAft>
            </a:pPr>
            <a:r>
              <a:rPr b="1" dirty="0" i="0" lang="en-US">
                <a:solidFill>
                  <a:scrgbClr r="1482" g="1482" b="1482"/>
                </a:solidFill>
                <a:cs typeface="Verdana"/>
              </a:rPr>
              <a:t>AAPM:</a:t>
            </a:r>
            <a:r>
              <a:rPr b="0" dirty="0" i="0" lang="en-US">
                <a:solidFill>
                  <a:srgbClr val="4E5054"/>
                </a:solidFill>
                <a:cs typeface="Verdana"/>
              </a:rPr>
              <a:t> 	</a:t>
            </a:r>
            <a:r>
              <a:rPr dirty="0" lang="en-US" sz="1400">
                <a:solidFill>
                  <a:srgbClr val="4E5054"/>
                </a:solidFill>
                <a:cs typeface="Verdana"/>
              </a:rPr>
              <a:t>APMs that take a requisite level of financial risk related to their patients’ outcomes</a:t>
            </a:r>
            <a:endParaRPr b="0" dirty="0" i="0" lang="en-US">
              <a:cs typeface="Verdana"/>
            </a:endParaRPr>
          </a:p>
        </p:txBody>
      </p:sp>
      <p:sp>
        <p:nvSpPr>
          <p:cNvPr id="23" name="Rectangle 22"/>
          <p:cNvSpPr/>
          <p:nvPr/>
        </p:nvSpPr>
        <p:spPr>
          <a:xfrm>
            <a:off x="-2689" y="5881375"/>
            <a:ext cx="8757396" cy="200055"/>
          </a:xfrm>
          <a:prstGeom prst="rect">
            <a:avLst/>
          </a:prstGeom>
        </p:spPr>
        <p:txBody>
          <a:bodyPr anchor="b" anchorCtr="0" wrap="square">
            <a:spAutoFit/>
          </a:bodyPr>
          <a:lstStyle/>
          <a:p>
            <a:pPr>
              <a:spcBef>
                <a:spcPct val="0"/>
              </a:spcBef>
              <a:spcAft>
                <a:spcPct val="0"/>
              </a:spcAft>
            </a:pPr>
            <a:r>
              <a:rPr dirty="0" lang="en-US" sz="700">
                <a:solidFill>
                  <a:srgbClr val="000000"/>
                </a:solidFill>
              </a:rPr>
              <a:t>1. QPP.CMS.gov. What Are Alternative Payment Models (APMs)? https://qpp.cms.gov/learn/apms. Accessed January 22, 2017.  </a:t>
            </a:r>
            <a:endParaRPr dirty="0" lang="en-US" sz="700"/>
          </a:p>
        </p:txBody>
      </p:sp>
      <p:sp>
        <p:nvSpPr>
          <p:cNvPr id="24" name="Rectangle 23"/>
          <p:cNvSpPr/>
          <p:nvPr/>
        </p:nvSpPr>
        <p:spPr>
          <a:xfrm>
            <a:off x="149711" y="5664809"/>
            <a:ext cx="8757396" cy="200055"/>
          </a:xfrm>
          <a:prstGeom prst="rect">
            <a:avLst/>
          </a:prstGeom>
        </p:spPr>
        <p:txBody>
          <a:bodyPr anchor="b" anchorCtr="0" wrap="square">
            <a:spAutoFit/>
          </a:bodyPr>
          <a:lstStyle/>
          <a:p>
            <a:pPr>
              <a:spcBef>
                <a:spcPct val="0"/>
              </a:spcBef>
              <a:spcAft>
                <a:spcPct val="0"/>
              </a:spcAft>
            </a:pPr>
            <a:r>
              <a:rPr dirty="0" lang="en-US" sz="700">
                <a:solidFill>
                  <a:srgbClr val="000000"/>
                </a:solidFill>
              </a:rPr>
              <a:t>*Will qualify as AAPM in 2018.</a:t>
            </a:r>
            <a:endParaRPr dirty="0" lang="en-US" sz="700"/>
          </a:p>
        </p:txBody>
      </p:sp>
    </p:spTree>
  </p:cSld>
  <p:clrMapOvr>
    <a:masterClrMapping/>
  </p:clrMapOvr>
</p:sld>
</file>

<file path=ppt/slides/slide2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5CB9-9BE1-40E1-AA6B-E31E45867245}"/>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 Medicare Shared Savings Program (MSSP) Risk Tracks</a:t>
            </a:r>
          </a:p>
        </p:txBody>
      </p:sp>
      <p:sp>
        <p:nvSpPr>
          <p:cNvPr id="3" name="Slide Number Placeholder 2">
            <a:extLst>
              <a:ext uri="{FF2B5EF4-FFF2-40B4-BE49-F238E27FC236}">
                <a16:creationId xmlns:a16="http://schemas.microsoft.com/office/drawing/2014/main" id="{8F65AA72-0830-426C-A665-783A094F94E9}"/>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25</a:t>
            </a:fld>
            <a:endParaRPr altLang="en-US" lang="en-US"/>
          </a:p>
        </p:txBody>
      </p:sp>
      <p:sp>
        <p:nvSpPr>
          <p:cNvPr id="5" name="TextBox 4">
            <a:extLst>
              <a:ext uri="{FF2B5EF4-FFF2-40B4-BE49-F238E27FC236}">
                <a16:creationId xmlns:a16="http://schemas.microsoft.com/office/drawing/2014/main" id="{58424990-C2A1-4E1D-B338-C24F1D7BD737}"/>
              </a:ext>
            </a:extLst>
          </p:cNvPr>
          <p:cNvSpPr txBox="1"/>
          <p:nvPr/>
        </p:nvSpPr>
        <p:spPr>
          <a:xfrm>
            <a:off x="208547" y="5688724"/>
            <a:ext cx="8584932"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2"/>
              </a:rPr>
              <a:t>https://www.cms.gov/Medicare/Medicare-Fee-for-Service-Payment/sharedsavingsprogram/about.html</a:t>
            </a:r>
            <a:r>
              <a:rPr dirty="0" lang="en-US" sz="1000">
                <a:solidFill>
                  <a:srgbClr val="4E5054"/>
                </a:solidFill>
                <a:latin typeface="Verdana"/>
                <a:cs typeface="Verdana"/>
              </a:rPr>
              <a:t>. Accessed October 3, 2017. </a:t>
            </a:r>
          </a:p>
        </p:txBody>
      </p:sp>
      <p:pic>
        <p:nvPicPr>
          <p:cNvPr id="6" name="Picture 5">
            <a:extLst>
              <a:ext uri="{FF2B5EF4-FFF2-40B4-BE49-F238E27FC236}">
                <a16:creationId xmlns:a16="http://schemas.microsoft.com/office/drawing/2014/main" id="{C50EEB56-98F0-49F9-A204-1397E7AB0C97}"/>
              </a:ext>
            </a:extLst>
          </p:cNvPr>
          <p:cNvPicPr>
            <a:picLocks noChangeAspect="1"/>
          </p:cNvPicPr>
          <p:nvPr/>
        </p:nvPicPr>
        <p:blipFill rotWithShape="1">
          <a:blip cstate="screen" r:embed="rId3">
            <a:extLst>
              <a:ext uri="{28A0092B-C50C-407E-A947-70E740481C1C}">
                <a14:useLocalDpi xmlns:a14="http://schemas.microsoft.com/office/drawing/2010/main"/>
              </a:ext>
            </a:extLst>
          </a:blip>
          <a:srcRect/>
          <a:stretch/>
        </p:blipFill>
        <p:spPr>
          <a:xfrm>
            <a:off x="1035469" y="1278729"/>
            <a:ext cx="6813755" cy="3556741"/>
          </a:xfrm>
          <a:prstGeom prst="rect">
            <a:avLst/>
          </a:prstGeom>
          <a:ln>
            <a:noFill/>
          </a:ln>
          <a:effectLst>
            <a:outerShdw algn="tl" blurRad="292100" dir="2700000" dist="139700" rotWithShape="0">
              <a:srgbClr val="333333">
                <a:alpha val="65000"/>
              </a:srgbClr>
            </a:outerShdw>
          </a:effectLst>
        </p:spPr>
      </p:pic>
      <p:sp>
        <p:nvSpPr>
          <p:cNvPr id="7" name="Rectangle 6">
            <a:extLst>
              <a:ext uri="{FF2B5EF4-FFF2-40B4-BE49-F238E27FC236}">
                <a16:creationId xmlns:a16="http://schemas.microsoft.com/office/drawing/2014/main" id="{B93A35C3-ABB6-4A9A-8803-6033245A204E}"/>
              </a:ext>
            </a:extLst>
          </p:cNvPr>
          <p:cNvSpPr/>
          <p:nvPr/>
        </p:nvSpPr>
        <p:spPr>
          <a:xfrm>
            <a:off x="1035469" y="2906973"/>
            <a:ext cx="6813755" cy="1928497"/>
          </a:xfrm>
          <a:prstGeom prst="rect">
            <a:avLst/>
          </a:prstGeom>
          <a:solidFill>
            <a:scrgbClr r="12583" g="38270" b="100000">
              <a:alpha val="18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Tree>
  </p:cSld>
  <p:clrMapOvr>
    <a:masterClrMapping/>
  </p:clrMapOvr>
</p:sld>
</file>

<file path=ppt/slides/slide2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57809" y="251792"/>
            <a:ext cx="8237635" cy="593050"/>
          </a:xfrm>
        </p:spPr>
        <p:txBody>
          <a:bodyPr lIns="82039" rIns="82039" tIns="41020" bIns="41020" anchor="b"/>
          <a:lstStyle/>
          <a:p>
            <a:pPr algn="l">
              <a:lnSpc>
                <a:spcPts val="3200"/>
              </a:lnSpc>
              <a:spcAft>
                <a:spcPct val="0"/>
              </a:spcAft>
            </a:pPr>
            <a:r>
              <a:rPr dirty="0" lang="en-US" sz="2600" b="true">
                <a:solidFill>
                  <a:srgbClr val="003479"/>
                </a:solidFill>
                <a:latin typeface="+mn-lt"/>
              </a:rPr>
              <a:t>ACOs Have 5 Major Components</a:t>
            </a:r>
          </a:p>
        </p:txBody>
      </p:sp>
      <p:sp>
        <p:nvSpPr>
          <p:cNvPr id="4" name="Text Placeholder 3"/>
          <p:cNvSpPr>
            <a:spLocks noGrp="1"/>
          </p:cNvSpPr>
          <p:nvPr>
            <p:ph idx="13" sz="quarter" type="body"/>
          </p:nvPr>
        </p:nvSpPr>
        <p:spPr>
          <a:xfrm>
            <a:off x="497437" y="706147"/>
            <a:ext cx="8149126" cy="654245"/>
          </a:xfrm>
        </p:spPr>
        <p:txBody>
          <a:bodyPr lIns="82058" rIns="82058" tIns="41029" bIns="41029"/>
          <a:lstStyle/>
          <a:p>
            <a:pPr marL="0" indent="0">
              <a:spcBef>
                <a:spcPts val="600"/>
              </a:spcBef>
              <a:spcAft>
                <a:spcPct val="0"/>
              </a:spcAft>
              <a:buNone/>
            </a:pPr>
            <a:r>
              <a:rPr cap="none" dirty="0" i="1" lang="en-US" sz="1600">
                <a:solidFill>
                  <a:srgbClr val="000000"/>
                </a:solidFill>
                <a:latin typeface="Arial"/>
              </a:rPr>
              <a:t>An ACO is an entity and set of providers that agree to joint accountability for the cost and quality of care delivered to a defined patient population (can be organized by CMS or private payers)</a:t>
            </a:r>
          </a:p>
        </p:txBody>
      </p:sp>
      <p:sp>
        <p:nvSpPr>
          <p:cNvPr id="3" name="Content Placeholder 2"/>
          <p:cNvSpPr>
            <a:spLocks noGrp="1"/>
          </p:cNvSpPr>
          <p:nvPr>
            <p:ph idx="15" sz="quarter"/>
          </p:nvPr>
        </p:nvSpPr>
        <p:spPr>
          <a:xfrm>
            <a:off x="145790" y="5706615"/>
            <a:ext cx="2030595" cy="269303"/>
          </a:xfrm>
        </p:spPr>
        <p:txBody>
          <a:bodyPr anchor="b" lIns="0" rIns="0" tIns="0" bIns="0"/>
          <a:lstStyle/>
          <a:p>
            <a:pPr indent="0" marL="0">
              <a:lnSpc>
                <a:spcPct val="100000"/>
              </a:lnSpc>
              <a:spcBef>
                <a:spcPct val="0"/>
              </a:spcBef>
              <a:spcAft>
                <a:spcPct val="0"/>
              </a:spcAft>
              <a:buNone/>
            </a:pPr>
            <a:r>
              <a:rPr dirty="0" lang="en-US" sz="900">
                <a:solidFill>
                  <a:scrgbClr r="21404" g="21404" b="21404"/>
                </a:solidFill>
                <a:latin typeface="Arial"/>
              </a:rPr>
              <a:t>ACO = Accountable Care Organization</a:t>
            </a:r>
          </a:p>
        </p:txBody>
      </p:sp>
      <p:sp>
        <p:nvSpPr>
          <p:cNvPr id="5" name="TextBox 4"/>
          <p:cNvSpPr txBox="1"/>
          <p:nvPr/>
        </p:nvSpPr>
        <p:spPr>
          <a:xfrm>
            <a:off x="7002544"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graphicFrame>
        <p:nvGraphicFramePr>
          <p:cNvPr id="19" name="Diagram 18">
            <a:extLst>
              <a:ext uri="{FF2B5EF4-FFF2-40B4-BE49-F238E27FC236}">
                <a16:creationId xmlns:a16="http://schemas.microsoft.com/office/drawing/2014/main" id="{B25D7D0F-A031-4D42-A30F-FB9BC4B052D6}"/>
              </a:ext>
            </a:extLst>
          </p:cNvPr>
          <p:cNvGraphicFramePr/>
          <p:nvPr>
            <p:extLst>
              <p:ext uri="{D42A27DB-BD31-4B8C-83A1-F6EECF244321}">
                <p14:modId xmlns:p14="http://schemas.microsoft.com/office/powerpoint/2010/main" val="568429093"/>
              </p:ext>
            </p:extLst>
          </p:nvPr>
        </p:nvGraphicFramePr>
        <p:xfrm>
          <a:off x="564630" y="844842"/>
          <a:ext cx="8579370" cy="6102877"/>
        </p:xfrm>
        <a:graphic>
          <a:graphicData uri="http://schemas.openxmlformats.org/drawingml/2006/diagram">
            <dgm:relIds xmlns:dgm="http://schemas.openxmlformats.org/drawingml/2006/diagram" r:cs="rId6" r:dm="rId3" r:lo="rId4" r:qs="rId5"/>
          </a:graphicData>
        </a:graphic>
      </p:graphicFrame>
    </p:spTree>
  </p:cSld>
  <p:clrMapOvr>
    <a:masterClrMapping/>
  </p:clrMapOvr>
</p:sld>
</file>

<file path=ppt/slides/slide2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59411"/>
            <a:ext cx="8229600" cy="492443"/>
          </a:xfrm>
        </p:spPr>
        <p:txBody>
          <a:bodyPr lIns="0" rIns="0" tIns="0" bIns="0" anchor="ctr"/>
          <a:lstStyle/>
          <a:p>
            <a:pPr marL="0" indent="0">
              <a:spcBef>
                <a:spcPts val="600"/>
              </a:spcBef>
              <a:spcAft>
                <a:spcPct val="0"/>
              </a:spcAft>
              <a:buNone/>
            </a:pPr>
            <a:r>
              <a:rPr dirty="0" lang="en-US" b="true">
                <a:solidFill>
                  <a:srgbClr val="003479"/>
                </a:solidFill>
              </a:rPr>
              <a:t>Measuring ACO Progress</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27</a:t>
            </a:fld>
            <a:endParaRPr dirty="0" lang="en-US"/>
          </a:p>
        </p:txBody>
      </p:sp>
    </p:spTree>
  </p:cSld>
  <p:clrMapOvr>
    <a:masterClrMapping/>
  </p:clrMapOvr>
</p:sld>
</file>

<file path=ppt/slides/slide2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pic>
        <p:nvPicPr>
          <p:cNvPr id="1026" name="Picture 2"/>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5042" y="76200"/>
            <a:ext cx="7231999" cy="5874026"/>
          </a:xfrm>
          <a:prstGeom prst="rect">
            <a:avLst/>
          </a:prstGeom>
          <a:ln>
            <a:noFill/>
          </a:ln>
          <a:effectLst>
            <a:outerShdw algn="tl" blurRad="292100" dir="2700000" dist="139700"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716696" y="6215271"/>
            <a:ext cx="5698433" cy="553998"/>
          </a:xfrm>
          <a:prstGeom prst="rect">
            <a:avLst/>
          </a:prstGeom>
          <a:solidFill>
            <a:schemeClr val="bg1"/>
          </a:solidFill>
        </p:spPr>
        <p:txBody>
          <a:bodyPr wrap="square">
            <a:spAutoFit/>
          </a:bodyPr>
          <a:lstStyle/>
          <a:p>
            <a:pPr>
              <a:spcBef>
                <a:spcPct val="0"/>
              </a:spcBef>
              <a:spcAft>
                <a:spcPct val="0"/>
              </a:spcAft>
            </a:pPr>
            <a:r>
              <a:rPr dirty="0" lang="en-US" sz="1000">
                <a:solidFill>
                  <a:srgbClr val="4E5054"/>
                </a:solidFill>
              </a:rPr>
              <a:t>http://www.hhs.gov/about/news/2016/01/11/new-hospitals-and-health-care-providers-join-successful-cutting-edge-federal-initiative.html#. Accessed May 30, 2016.</a:t>
            </a:r>
          </a:p>
        </p:txBody>
      </p:sp>
    </p:spTree>
  </p:cSld>
  <p:clrMapOvr>
    <a:masterClrMapping/>
  </p:clrMapOvr>
</p:sld>
</file>

<file path=ppt/slides/slide2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45A2-9386-4B8B-B572-2BDF38FBB560}"/>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ACO/MSSP Performance by the Numbers </a:t>
            </a:r>
          </a:p>
        </p:txBody>
      </p:sp>
      <p:sp>
        <p:nvSpPr>
          <p:cNvPr id="3" name="Slide Number Placeholder 2">
            <a:extLst>
              <a:ext uri="{FF2B5EF4-FFF2-40B4-BE49-F238E27FC236}">
                <a16:creationId xmlns:a16="http://schemas.microsoft.com/office/drawing/2014/main" id="{104C8A6C-6771-4027-A2BA-E8DC2F65E8F5}"/>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29</a:t>
            </a:fld>
            <a:endParaRPr altLang="en-US" lang="en-US"/>
          </a:p>
        </p:txBody>
      </p:sp>
      <p:sp>
        <p:nvSpPr>
          <p:cNvPr id="4" name="TextBox 3">
            <a:extLst>
              <a:ext uri="{FF2B5EF4-FFF2-40B4-BE49-F238E27FC236}">
                <a16:creationId xmlns:a16="http://schemas.microsoft.com/office/drawing/2014/main" id="{8E01CEDE-80FC-4871-8D3A-922CBCCEE59E}"/>
              </a:ext>
            </a:extLst>
          </p:cNvPr>
          <p:cNvSpPr txBox="1"/>
          <p:nvPr/>
        </p:nvSpPr>
        <p:spPr>
          <a:xfrm>
            <a:off x="2354282" y="1778053"/>
            <a:ext cx="3560760" cy="769441"/>
          </a:xfrm>
          <a:prstGeom prst="rect">
            <a:avLst/>
          </a:prstGeom>
          <a:noFill/>
        </p:spPr>
        <p:txBody>
          <a:bodyPr rtlCol="0" wrap="square">
            <a:spAutoFit/>
          </a:bodyPr>
          <a:lstStyle/>
          <a:p>
            <a:pPr>
              <a:spcBef>
                <a:spcPct val="0"/>
              </a:spcBef>
              <a:spcAft>
                <a:spcPct val="0"/>
              </a:spcAft>
            </a:pPr>
            <a:r>
              <a:rPr b="1" dirty="0" lang="en-US" sz="4400">
                <a:solidFill>
                  <a:scrgbClr r="0" g="2029" b="10402"/>
                </a:solidFill>
                <a:latin typeface="Verdana"/>
                <a:cs typeface="Verdana"/>
              </a:rPr>
              <a:t>800-1350</a:t>
            </a:r>
          </a:p>
        </p:txBody>
      </p:sp>
      <p:sp>
        <p:nvSpPr>
          <p:cNvPr id="6" name="TextBox 5">
            <a:extLst>
              <a:ext uri="{FF2B5EF4-FFF2-40B4-BE49-F238E27FC236}">
                <a16:creationId xmlns:a16="http://schemas.microsoft.com/office/drawing/2014/main" id="{648EC401-EDE5-4173-83F8-46562B1AACAB}"/>
              </a:ext>
            </a:extLst>
          </p:cNvPr>
          <p:cNvSpPr txBox="1"/>
          <p:nvPr/>
        </p:nvSpPr>
        <p:spPr>
          <a:xfrm>
            <a:off x="3635319" y="2695680"/>
            <a:ext cx="998686" cy="769441"/>
          </a:xfrm>
          <a:prstGeom prst="rect">
            <a:avLst/>
          </a:prstGeom>
          <a:noFill/>
        </p:spPr>
        <p:txBody>
          <a:bodyPr anchor="ctr" rtlCol="0" wrap="square">
            <a:spAutoFit/>
          </a:bodyPr>
          <a:lstStyle/>
          <a:p>
            <a:pPr algn="ctr">
              <a:spcBef>
                <a:spcPct val="0"/>
              </a:spcBef>
              <a:spcAft>
                <a:spcPct val="0"/>
              </a:spcAft>
            </a:pPr>
            <a:r>
              <a:rPr b="1" dirty="0" lang="en-US" sz="4400">
                <a:solidFill>
                  <a:scrgbClr r="0" g="2029" b="10402"/>
                </a:solidFill>
                <a:latin typeface="Verdana"/>
                <a:cs typeface="Verdana"/>
              </a:rPr>
              <a:t>50</a:t>
            </a:r>
            <a:endParaRPr dirty="0" i="1" lang="en-US" sz="2000">
              <a:latin typeface="Verdana"/>
              <a:cs typeface="Verdana"/>
            </a:endParaRPr>
          </a:p>
        </p:txBody>
      </p:sp>
      <p:sp>
        <p:nvSpPr>
          <p:cNvPr id="30" name="TextBox 29">
            <a:extLst>
              <a:ext uri="{FF2B5EF4-FFF2-40B4-BE49-F238E27FC236}">
                <a16:creationId xmlns:a16="http://schemas.microsoft.com/office/drawing/2014/main" id="{AAFD2149-9970-4D2D-B095-18555A905B1D}"/>
              </a:ext>
            </a:extLst>
          </p:cNvPr>
          <p:cNvSpPr txBox="1"/>
          <p:nvPr/>
        </p:nvSpPr>
        <p:spPr>
          <a:xfrm>
            <a:off x="1612309" y="3613029"/>
            <a:ext cx="5044706" cy="769441"/>
          </a:xfrm>
          <a:prstGeom prst="rect">
            <a:avLst/>
          </a:prstGeom>
          <a:noFill/>
        </p:spPr>
        <p:txBody>
          <a:bodyPr rtlCol="0" wrap="square">
            <a:spAutoFit/>
          </a:bodyPr>
          <a:lstStyle/>
          <a:p>
            <a:pPr algn="ctr">
              <a:spcBef>
                <a:spcPct val="0"/>
              </a:spcBef>
              <a:spcAft>
                <a:spcPct val="0"/>
              </a:spcAft>
            </a:pPr>
            <a:r>
              <a:rPr b="1" dirty="0" lang="en-US" sz="4400">
                <a:solidFill>
                  <a:scrgbClr r="0" g="2029" b="10402"/>
                </a:solidFill>
                <a:latin typeface="Verdana"/>
                <a:cs typeface="Verdana"/>
              </a:rPr>
              <a:t>&gt;28 Million</a:t>
            </a:r>
          </a:p>
        </p:txBody>
      </p:sp>
      <p:cxnSp>
        <p:nvCxnSpPr>
          <p:cNvPr id="33" name="Straight Connector 32">
            <a:extLst>
              <a:ext uri="{FF2B5EF4-FFF2-40B4-BE49-F238E27FC236}">
                <a16:creationId xmlns:a16="http://schemas.microsoft.com/office/drawing/2014/main" id="{360682EA-4EDD-40E2-9EA0-A1941AEBA9CD}"/>
              </a:ext>
            </a:extLst>
          </p:cNvPr>
          <p:cNvCxnSpPr/>
          <p:nvPr/>
        </p:nvCxnSpPr>
        <p:spPr>
          <a:xfrm>
            <a:off x="455100" y="1662545"/>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F3EDB450-426E-40E9-9A5D-C0CCD80308B6}"/>
              </a:ext>
            </a:extLst>
          </p:cNvPr>
          <p:cNvCxnSpPr/>
          <p:nvPr/>
        </p:nvCxnSpPr>
        <p:spPr>
          <a:xfrm>
            <a:off x="455100" y="2611583"/>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5" name="Straight Connector 34">
            <a:extLst>
              <a:ext uri="{FF2B5EF4-FFF2-40B4-BE49-F238E27FC236}">
                <a16:creationId xmlns:a16="http://schemas.microsoft.com/office/drawing/2014/main" id="{96098667-32A1-4372-9669-6364511B7D07}"/>
              </a:ext>
            </a:extLst>
          </p:cNvPr>
          <p:cNvCxnSpPr/>
          <p:nvPr/>
        </p:nvCxnSpPr>
        <p:spPr>
          <a:xfrm>
            <a:off x="455100" y="3560621"/>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6" name="Straight Connector 35">
            <a:extLst>
              <a:ext uri="{FF2B5EF4-FFF2-40B4-BE49-F238E27FC236}">
                <a16:creationId xmlns:a16="http://schemas.microsoft.com/office/drawing/2014/main" id="{7A3169A3-2786-4D45-8080-9FAEF33A7FFF}"/>
              </a:ext>
            </a:extLst>
          </p:cNvPr>
          <p:cNvCxnSpPr/>
          <p:nvPr/>
        </p:nvCxnSpPr>
        <p:spPr>
          <a:xfrm>
            <a:off x="455100" y="4509659"/>
            <a:ext cx="8321610"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965CFA-0CAE-4516-8CB9-17ED9ACA1F08}"/>
              </a:ext>
            </a:extLst>
          </p:cNvPr>
          <p:cNvCxnSpPr>
            <a:cxnSpLocks/>
          </p:cNvCxnSpPr>
          <p:nvPr/>
        </p:nvCxnSpPr>
        <p:spPr>
          <a:xfrm>
            <a:off x="2299856" y="1662545"/>
            <a:ext cx="0" cy="284711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41" name="Picture 40">
            <a:extLst>
              <a:ext uri="{FF2B5EF4-FFF2-40B4-BE49-F238E27FC236}">
                <a16:creationId xmlns:a16="http://schemas.microsoft.com/office/drawing/2014/main" id="{09963CA2-5560-48BE-829F-1076A9CA03AD}"/>
              </a:ext>
            </a:extLst>
          </p:cNvPr>
          <p:cNvPicPr>
            <a:picLocks noChangeAspect="1"/>
          </p:cNvPicPr>
          <p:nvPr/>
        </p:nvPicPr>
        <p:blipFill>
          <a:blip r:embed="rId2"/>
          <a:stretch>
            <a:fillRect/>
          </a:stretch>
        </p:blipFill>
        <p:spPr>
          <a:xfrm>
            <a:off x="993054" y="1605383"/>
            <a:ext cx="1164437" cy="1176630"/>
          </a:xfrm>
          <a:prstGeom prst="rect">
            <a:avLst/>
          </a:prstGeom>
          <a:ln>
            <a:noFill/>
          </a:ln>
          <a:effectLst>
            <a:outerShdw algn="tl" blurRad="292100" dir="2700000" dist="139700" rotWithShape="0">
              <a:srgbClr val="333333">
                <a:alpha val="65000"/>
              </a:srgbClr>
            </a:outerShdw>
          </a:effectLst>
        </p:spPr>
      </p:pic>
      <p:pic>
        <p:nvPicPr>
          <p:cNvPr id="44" name="Picture 43">
            <a:extLst>
              <a:ext uri="{FF2B5EF4-FFF2-40B4-BE49-F238E27FC236}">
                <a16:creationId xmlns:a16="http://schemas.microsoft.com/office/drawing/2014/main" id="{E2DD1115-BDD0-4735-8277-105CD4723339}"/>
              </a:ext>
            </a:extLst>
          </p:cNvPr>
          <p:cNvPicPr>
            <a:picLocks noChangeAspect="1"/>
          </p:cNvPicPr>
          <p:nvPr/>
        </p:nvPicPr>
        <p:blipFill>
          <a:blip r:embed="rId3"/>
          <a:stretch>
            <a:fillRect/>
          </a:stretch>
        </p:blipFill>
        <p:spPr>
          <a:xfrm>
            <a:off x="1086709" y="3597289"/>
            <a:ext cx="914479" cy="908383"/>
          </a:xfrm>
          <a:prstGeom prst="rect">
            <a:avLst/>
          </a:prstGeom>
          <a:ln>
            <a:noFill/>
          </a:ln>
          <a:effectLst>
            <a:outerShdw algn="tl" blurRad="292100" dir="2700000" dist="139700" rotWithShape="0">
              <a:srgbClr val="333333">
                <a:alpha val="65000"/>
              </a:srgbClr>
            </a:outerShdw>
          </a:effectLst>
        </p:spPr>
      </p:pic>
      <p:pic>
        <p:nvPicPr>
          <p:cNvPr id="46" name="Picture 45">
            <a:extLst>
              <a:ext uri="{FF2B5EF4-FFF2-40B4-BE49-F238E27FC236}">
                <a16:creationId xmlns:a16="http://schemas.microsoft.com/office/drawing/2014/main" id="{CB6BBB3B-89AF-4630-83EF-307DE45A1E41}"/>
              </a:ext>
            </a:extLst>
          </p:cNvPr>
          <p:cNvPicPr>
            <a:picLocks noChangeAspect="1"/>
          </p:cNvPicPr>
          <p:nvPr/>
        </p:nvPicPr>
        <p:blipFill>
          <a:blip r:embed="rId4"/>
          <a:stretch>
            <a:fillRect/>
          </a:stretch>
        </p:blipFill>
        <p:spPr>
          <a:xfrm>
            <a:off x="1112474" y="2701744"/>
            <a:ext cx="874859" cy="796992"/>
          </a:xfrm>
          <a:prstGeom prst="rect">
            <a:avLst/>
          </a:prstGeom>
          <a:ln>
            <a:noFill/>
          </a:ln>
          <a:effectLst>
            <a:outerShdw algn="tl" blurRad="292100" dir="2700000" dist="139700" rotWithShape="0">
              <a:srgbClr val="333333">
                <a:alpha val="65000"/>
              </a:srgbClr>
            </a:outerShdw>
          </a:effectLst>
        </p:spPr>
      </p:pic>
      <p:sp>
        <p:nvSpPr>
          <p:cNvPr id="47" name="TextBox 46">
            <a:extLst>
              <a:ext uri="{FF2B5EF4-FFF2-40B4-BE49-F238E27FC236}">
                <a16:creationId xmlns:a16="http://schemas.microsoft.com/office/drawing/2014/main" id="{7D100707-98D4-4141-9450-5BD6A8BCFEDA}"/>
              </a:ext>
            </a:extLst>
          </p:cNvPr>
          <p:cNvSpPr txBox="1"/>
          <p:nvPr/>
        </p:nvSpPr>
        <p:spPr>
          <a:xfrm>
            <a:off x="6081367" y="2725991"/>
            <a:ext cx="2590335" cy="708819"/>
          </a:xfrm>
          <a:prstGeom prst="rect">
            <a:avLst/>
          </a:prstGeom>
          <a:noFill/>
        </p:spPr>
        <p:txBody>
          <a:bodyPr anchor="ctr" rtlCol="0" wrap="square">
            <a:spAutoFit/>
          </a:bodyPr>
          <a:lstStyle/>
          <a:p>
            <a:pPr algn="ctr">
              <a:spcBef>
                <a:spcPct val="0"/>
              </a:spcBef>
              <a:spcAft>
                <a:spcPct val="0"/>
              </a:spcAft>
            </a:pPr>
            <a:r>
              <a:rPr dirty="0" i="1" lang="en-US" sz="2000">
                <a:solidFill>
                  <a:scrgbClr r="4302" g="4519" b="4971"/>
                </a:solidFill>
                <a:latin typeface="Verdana"/>
                <a:cs typeface="Verdana"/>
              </a:rPr>
              <a:t>States Participating</a:t>
            </a:r>
          </a:p>
        </p:txBody>
      </p:sp>
      <p:cxnSp>
        <p:nvCxnSpPr>
          <p:cNvPr id="48" name="Straight Connector 47">
            <a:extLst>
              <a:ext uri="{FF2B5EF4-FFF2-40B4-BE49-F238E27FC236}">
                <a16:creationId xmlns:a16="http://schemas.microsoft.com/office/drawing/2014/main" id="{ECDACBBD-3D7A-4C8D-B2E5-94866920B12B}"/>
              </a:ext>
            </a:extLst>
          </p:cNvPr>
          <p:cNvCxnSpPr>
            <a:cxnSpLocks/>
          </p:cNvCxnSpPr>
          <p:nvPr/>
        </p:nvCxnSpPr>
        <p:spPr>
          <a:xfrm>
            <a:off x="6012877" y="1648687"/>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F39DB15-8D3B-4D98-A36B-735222F71191}"/>
              </a:ext>
            </a:extLst>
          </p:cNvPr>
          <p:cNvSpPr txBox="1"/>
          <p:nvPr/>
        </p:nvSpPr>
        <p:spPr>
          <a:xfrm>
            <a:off x="6306810" y="3643340"/>
            <a:ext cx="2139448" cy="708819"/>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Lives covered by ACO</a:t>
            </a:r>
          </a:p>
        </p:txBody>
      </p:sp>
      <p:sp>
        <p:nvSpPr>
          <p:cNvPr id="50" name="TextBox 49">
            <a:extLst>
              <a:ext uri="{FF2B5EF4-FFF2-40B4-BE49-F238E27FC236}">
                <a16:creationId xmlns:a16="http://schemas.microsoft.com/office/drawing/2014/main" id="{9DD78555-D9A0-4737-ABFC-5A4B3B683870}"/>
              </a:ext>
            </a:extLst>
          </p:cNvPr>
          <p:cNvSpPr txBox="1"/>
          <p:nvPr/>
        </p:nvSpPr>
        <p:spPr>
          <a:xfrm>
            <a:off x="6462918" y="1808364"/>
            <a:ext cx="1827233" cy="708819"/>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ACOs, many in MSSP</a:t>
            </a:r>
          </a:p>
        </p:txBody>
      </p:sp>
      <p:cxnSp>
        <p:nvCxnSpPr>
          <p:cNvPr id="55" name="Straight Connector 54">
            <a:extLst>
              <a:ext uri="{FF2B5EF4-FFF2-40B4-BE49-F238E27FC236}">
                <a16:creationId xmlns:a16="http://schemas.microsoft.com/office/drawing/2014/main" id="{3CC91931-4F5E-46EA-AC4D-CB3A67000C1B}"/>
              </a:ext>
            </a:extLst>
          </p:cNvPr>
          <p:cNvCxnSpPr>
            <a:cxnSpLocks/>
          </p:cNvCxnSpPr>
          <p:nvPr/>
        </p:nvCxnSpPr>
        <p:spPr>
          <a:xfrm>
            <a:off x="8769936" y="1648683"/>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6A9B57D-746C-45B2-A078-BC681F767E66}"/>
              </a:ext>
            </a:extLst>
          </p:cNvPr>
          <p:cNvCxnSpPr>
            <a:cxnSpLocks/>
          </p:cNvCxnSpPr>
          <p:nvPr/>
        </p:nvCxnSpPr>
        <p:spPr>
          <a:xfrm>
            <a:off x="939593" y="1652241"/>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A73F5A9-CB50-492C-9BB2-852730456753}"/>
              </a:ext>
            </a:extLst>
          </p:cNvPr>
          <p:cNvSpPr txBox="1"/>
          <p:nvPr/>
        </p:nvSpPr>
        <p:spPr>
          <a:xfrm>
            <a:off x="757646" y="4924697"/>
            <a:ext cx="7915158"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5"/>
              </a:rPr>
              <a:t>http://www.hhnmag.com/articles/8103-accountable-care-organizations-whats-their-future</a:t>
            </a:r>
            <a:r>
              <a:rPr dirty="0" lang="en-US" sz="1000">
                <a:solidFill>
                  <a:srgbClr val="4E5054"/>
                </a:solidFill>
                <a:latin typeface="Verdana"/>
                <a:cs typeface="Verdana"/>
              </a:rPr>
              <a:t>. Accessed October 3, 2017. </a:t>
            </a:r>
          </a:p>
        </p:txBody>
      </p:sp>
    </p:spTree>
  </p:cSld>
  <p:clrMapOvr>
    <a:masterClrMapping/>
  </p:clrMapOvr>
</p:sld>
</file>

<file path=ppt/slides/slide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67" name="title"/>
          <p:cNvSpPr>
            <a:spLocks noChangeArrowheads="1"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Objectives</a:t>
            </a:r>
          </a:p>
        </p:txBody>
      </p:sp>
      <p:sp>
        <p:nvSpPr>
          <p:cNvPr id="4" name="Slide Number Placeholder 3"/>
          <p:cNvSpPr>
            <a:spLocks noGrp="1"/>
          </p:cNvSpPr>
          <p:nvPr>
            <p:ph idx="12" sz="quarter" type="sldNum"/>
          </p:nvPr>
        </p:nvSpPr>
        <p:spPr/>
        <p:txBody>
          <a:bodyPr lIns="0" rIns="0" tIns="0" bIns="0" anchor="t"/>
          <a:lstStyle/>
          <a:p>
            <a:fld id="{C06DEA1F-A087-4941-88C3-590BA6FF4D01}" type="slidenum">
              <a:rPr lang="en-US" smtClean="0"/>
              <a:pPr/>
              <a:t>3</a:t>
            </a:fld>
            <a:endParaRPr dirty="0" lang="en-US"/>
          </a:p>
        </p:txBody>
      </p:sp>
      <p:sp>
        <p:nvSpPr>
          <p:cNvPr id="31" name="Round Same Side Corner Rectangle 12"/>
          <p:cNvSpPr/>
          <p:nvPr/>
        </p:nvSpPr>
        <p:spPr bwMode="auto">
          <a:xfrm>
            <a:off x="328988" y="1373831"/>
            <a:ext cx="8494304" cy="1255869"/>
          </a:xfrm>
          <a:prstGeom prst="round2SameRect">
            <a:avLst/>
          </a:prstGeom>
          <a:gradFill flip="none" rotWithShape="1">
            <a:gsLst>
              <a:gs pos="0">
                <a:schemeClr val="bg1">
                  <a:lumMod val="85000"/>
                </a:schemeClr>
              </a:gs>
              <a:gs pos="100000">
                <a:schemeClr val="bg1"/>
              </a:gs>
            </a:gsLst>
            <a:lin ang="5400000" scaled="1"/>
            <a:tileRect/>
          </a:gradFill>
          <a:ln algn="ctr" cap="flat" cmpd="sng" w="9525">
            <a:noFill/>
            <a:prstDash val="solid"/>
            <a:round/>
            <a:headEnd len="med" type="none" w="med"/>
            <a:tailEnd len="med" type="none" w="med"/>
          </a:ln>
          <a:effectLst/>
        </p:spPr>
        <p:txBody>
          <a:bodyPr anchor="t" anchorCtr="0" bIns="40341" compatLnSpc="1" lIns="80682" numCol="1" rIns="80682" rtlCol="0" tIns="40341" vert="horz" wrap="square">
            <a:prstTxWarp prst="textNoShape">
              <a:avLst/>
            </a:prstTxWarp>
          </a:bodyPr>
          <a:lstStyle/>
          <a:p>
            <a:pPr defTabSz="806867">
              <a:spcBef>
                <a:spcPct val="0"/>
              </a:spcBef>
              <a:spcAft>
                <a:spcPct val="0"/>
              </a:spcAft>
            </a:pPr>
            <a:endParaRPr dirty="0" lang="en-US" sz="1588">
              <a:latin charset="0" typeface="Verdana"/>
            </a:endParaRPr>
          </a:p>
        </p:txBody>
      </p:sp>
      <p:cxnSp>
        <p:nvCxnSpPr>
          <p:cNvPr id="32" name="Straight Connector 31"/>
          <p:cNvCxnSpPr/>
          <p:nvPr/>
        </p:nvCxnSpPr>
        <p:spPr bwMode="auto">
          <a:xfrm flipH="1">
            <a:off x="134472" y="2355906"/>
            <a:ext cx="8875058" cy="0"/>
          </a:xfrm>
          <a:prstGeom prst="line">
            <a:avLst/>
          </a:prstGeom>
          <a:noFill/>
          <a:ln algn="ctr" cap="rnd" cmpd="sng" w="152400">
            <a:solidFill>
              <a:schemeClr val="bg1">
                <a:lumMod val="50000"/>
              </a:schemeClr>
            </a:solidFill>
            <a:prstDash val="solid"/>
            <a:round/>
            <a:headEnd len="med" type="none" w="med"/>
            <a:tailEnd len="med" type="none" w="med"/>
          </a:ln>
          <a:effectLst>
            <a:outerShdw algn="tl" blurRad="50800" dir="2700000" dist="38100" rotWithShape="0">
              <a:prstClr val="black">
                <a:alpha val="40000"/>
              </a:prstClr>
            </a:outerShdw>
          </a:effectLst>
          <a:scene3d>
            <a:camera prst="orthographicFront"/>
            <a:lightRig dir="t" rig="threePt"/>
          </a:scene3d>
          <a:sp3d>
            <a:bevelT/>
          </a:sp3d>
        </p:spPr>
      </p:cxnSp>
      <p:grpSp>
        <p:nvGrpSpPr>
          <p:cNvPr id="33" name="Group 32"/>
          <p:cNvGrpSpPr/>
          <p:nvPr/>
        </p:nvGrpSpPr>
        <p:grpSpPr>
          <a:xfrm>
            <a:off x="1388523" y="1673175"/>
            <a:ext cx="1414349" cy="1918689"/>
            <a:chOff x="845119" y="2255663"/>
            <a:chExt cx="2072221" cy="2811152"/>
          </a:xfrm>
        </p:grpSpPr>
        <p:sp>
          <p:nvSpPr>
            <p:cNvPr id="34" name="Pentagon 15"/>
            <p:cNvSpPr>
              <a:spLocks noChangeAspect="1"/>
            </p:cNvSpPr>
            <p:nvPr/>
          </p:nvSpPr>
          <p:spPr>
            <a:xfrm flipH="1" flipV="1" rot="16200000">
              <a:off x="1501323" y="4401978"/>
              <a:ext cx="759813" cy="569861"/>
            </a:xfrm>
            <a:prstGeom prst="homePlate">
              <a:avLst/>
            </a:prstGeom>
            <a:gradFill flip="none" rotWithShape="1">
              <a:gsLst>
                <a:gs pos="0">
                  <a:schemeClr val="accent1">
                    <a:lumMod val="20000"/>
                    <a:lumOff val="80000"/>
                  </a:schemeClr>
                </a:gs>
                <a:gs pos="50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35" name="Group 93"/>
            <p:cNvGrpSpPr/>
            <p:nvPr/>
          </p:nvGrpSpPr>
          <p:grpSpPr>
            <a:xfrm>
              <a:off x="845119" y="2255663"/>
              <a:ext cx="2072221" cy="2072218"/>
              <a:chOff x="533400" y="2377440"/>
              <a:chExt cx="1463040" cy="1463040"/>
            </a:xfrm>
          </p:grpSpPr>
          <p:sp>
            <p:nvSpPr>
              <p:cNvPr id="36" name="Oval 35"/>
              <p:cNvSpPr/>
              <p:nvPr/>
            </p:nvSpPr>
            <p:spPr>
              <a:xfrm>
                <a:off x="533400"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7" name="Oval 36"/>
              <p:cNvSpPr/>
              <p:nvPr/>
            </p:nvSpPr>
            <p:spPr>
              <a:xfrm>
                <a:off x="679704"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8" name="Oval 37"/>
              <p:cNvSpPr/>
              <p:nvPr/>
            </p:nvSpPr>
            <p:spPr>
              <a:xfrm>
                <a:off x="714828" y="2560320"/>
                <a:ext cx="1097280" cy="1097280"/>
              </a:xfrm>
              <a:prstGeom prst="ellipse">
                <a:avLst/>
              </a:prstGeom>
              <a:gradFill flip="none" rotWithShape="1">
                <a:gsLst>
                  <a:gs pos="0">
                    <a:schemeClr val="accent1">
                      <a:lumMod val="40000"/>
                      <a:lumOff val="60000"/>
                    </a:schemeClr>
                  </a:gs>
                  <a:gs pos="50000">
                    <a:schemeClr val="accent1"/>
                  </a:gs>
                  <a:gs pos="100000">
                    <a:schemeClr val="accent1">
                      <a:lumMod val="75000"/>
                    </a:schemeClr>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9" name="Ellipse 302"/>
              <p:cNvSpPr>
                <a:spLocks noChangeArrowheads="1"/>
              </p:cNvSpPr>
              <p:nvPr/>
            </p:nvSpPr>
            <p:spPr bwMode="auto">
              <a:xfrm>
                <a:off x="875938"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sp>
        <p:nvSpPr>
          <p:cNvPr id="42" name="TextBox 41"/>
          <p:cNvSpPr txBox="1"/>
          <p:nvPr/>
        </p:nvSpPr>
        <p:spPr>
          <a:xfrm>
            <a:off x="1287483" y="3605211"/>
            <a:ext cx="1616428" cy="2308324"/>
          </a:xfrm>
          <a:prstGeom prst="rect">
            <a:avLst/>
          </a:prstGeom>
          <a:noFill/>
        </p:spPr>
        <p:txBody>
          <a:bodyPr rtlCol="0" wrap="square">
            <a:spAutoFit/>
          </a:bodyPr>
          <a:lstStyle/>
          <a:p>
            <a:pPr algn="ctr">
              <a:spcBef>
                <a:spcPct val="0"/>
              </a:spcBef>
              <a:spcAft>
                <a:spcPct val="0"/>
              </a:spcAft>
            </a:pPr>
            <a:r>
              <a:rPr b="1" dirty="0" lang="en-US" sz="1600">
                <a:solidFill>
                  <a:srgbClr val="003479"/>
                </a:solidFill>
                <a:latin typeface="Verdana"/>
                <a:ea charset="0" panose="020B0604030504040204" pitchFamily="34" typeface="Verdana"/>
                <a:cs charset="0" panose="020B0604030504040204" pitchFamily="34" typeface="Verdana"/>
              </a:rPr>
              <a:t>What are the Quality Payment Programs under MACRA; how do IDNs and ACOs fit in?</a:t>
            </a:r>
          </a:p>
        </p:txBody>
      </p:sp>
      <p:sp>
        <p:nvSpPr>
          <p:cNvPr id="43" name="TextBox 42"/>
          <p:cNvSpPr txBox="1"/>
          <p:nvPr/>
        </p:nvSpPr>
        <p:spPr>
          <a:xfrm>
            <a:off x="3762230" y="3605211"/>
            <a:ext cx="1710917" cy="2308324"/>
          </a:xfrm>
          <a:prstGeom prst="rect">
            <a:avLst/>
          </a:prstGeom>
          <a:noFill/>
        </p:spPr>
        <p:txBody>
          <a:bodyPr rtlCol="0" wrap="square">
            <a:spAutoFit/>
          </a:bodyPr>
          <a:lstStyle/>
          <a:p>
            <a:pPr algn="ctr">
              <a:spcBef>
                <a:spcPct val="0"/>
              </a:spcBef>
              <a:spcAft>
                <a:spcPct val="0"/>
              </a:spcAft>
            </a:pPr>
            <a:r>
              <a:rPr b="1" dirty="0" lang="en-US" sz="1600">
                <a:solidFill>
                  <a:srgbClr val="1C75BC"/>
                </a:solidFill>
                <a:latin typeface="Verdana"/>
                <a:ea charset="0" panose="020B0604030504040204" pitchFamily="34" typeface="Verdana"/>
                <a:cs charset="0" panose="020B0604030504040204" pitchFamily="34" typeface="Verdana"/>
              </a:rPr>
              <a:t>What factors must be considered for IDN and ACO performance in this new value-based world?</a:t>
            </a:r>
          </a:p>
        </p:txBody>
      </p:sp>
      <p:grpSp>
        <p:nvGrpSpPr>
          <p:cNvPr id="44" name="Group 43"/>
          <p:cNvGrpSpPr/>
          <p:nvPr/>
        </p:nvGrpSpPr>
        <p:grpSpPr>
          <a:xfrm>
            <a:off x="3864674" y="1673175"/>
            <a:ext cx="1414349" cy="1918689"/>
            <a:chOff x="4162833" y="2255663"/>
            <a:chExt cx="2072221" cy="2811152"/>
          </a:xfrm>
        </p:grpSpPr>
        <p:sp>
          <p:nvSpPr>
            <p:cNvPr id="45" name="Pentagon 25"/>
            <p:cNvSpPr>
              <a:spLocks noChangeAspect="1"/>
            </p:cNvSpPr>
            <p:nvPr/>
          </p:nvSpPr>
          <p:spPr>
            <a:xfrm flipV="1" rot="5400000">
              <a:off x="4819037" y="4401978"/>
              <a:ext cx="759813" cy="569861"/>
            </a:xfrm>
            <a:prstGeom prst="homePlate">
              <a:avLst/>
            </a:prstGeom>
            <a:gradFill flip="none" rotWithShape="1">
              <a:gsLst>
                <a:gs pos="0">
                  <a:schemeClr val="accent3">
                    <a:lumMod val="20000"/>
                    <a:lumOff val="80000"/>
                  </a:schemeClr>
                </a:gs>
                <a:gs pos="50000">
                  <a:schemeClr val="accent3">
                    <a:lumMod val="75000"/>
                  </a:schemeClr>
                </a:gs>
                <a:gs pos="100000">
                  <a:schemeClr val="accent3">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46" name="Group 94"/>
            <p:cNvGrpSpPr/>
            <p:nvPr/>
          </p:nvGrpSpPr>
          <p:grpSpPr>
            <a:xfrm>
              <a:off x="4162833" y="2255663"/>
              <a:ext cx="2072221" cy="2072218"/>
              <a:chOff x="2733524" y="2377440"/>
              <a:chExt cx="1463040" cy="1463040"/>
            </a:xfrm>
          </p:grpSpPr>
          <p:sp>
            <p:nvSpPr>
              <p:cNvPr id="47" name="Oval 46"/>
              <p:cNvSpPr/>
              <p:nvPr/>
            </p:nvSpPr>
            <p:spPr>
              <a:xfrm>
                <a:off x="2733524"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48" name="Oval 47"/>
              <p:cNvSpPr/>
              <p:nvPr/>
            </p:nvSpPr>
            <p:spPr>
              <a:xfrm>
                <a:off x="2879828"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49" name="Oval 48"/>
              <p:cNvSpPr/>
              <p:nvPr/>
            </p:nvSpPr>
            <p:spPr>
              <a:xfrm>
                <a:off x="2914952" y="2560320"/>
                <a:ext cx="1097280" cy="1097280"/>
              </a:xfrm>
              <a:prstGeom prst="ellipse">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0" name="Ellipse 302"/>
              <p:cNvSpPr>
                <a:spLocks noChangeArrowheads="1"/>
              </p:cNvSpPr>
              <p:nvPr/>
            </p:nvSpPr>
            <p:spPr bwMode="auto">
              <a:xfrm>
                <a:off x="3076062"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grpSp>
        <p:nvGrpSpPr>
          <p:cNvPr id="51" name="Group 50"/>
          <p:cNvGrpSpPr/>
          <p:nvPr/>
        </p:nvGrpSpPr>
        <p:grpSpPr>
          <a:xfrm>
            <a:off x="6340825" y="1673175"/>
            <a:ext cx="1414349" cy="1918689"/>
            <a:chOff x="7571702" y="2255663"/>
            <a:chExt cx="2072221" cy="2811152"/>
          </a:xfrm>
        </p:grpSpPr>
        <p:sp>
          <p:nvSpPr>
            <p:cNvPr id="52" name="Pentagon 32"/>
            <p:cNvSpPr>
              <a:spLocks noChangeAspect="1"/>
            </p:cNvSpPr>
            <p:nvPr/>
          </p:nvSpPr>
          <p:spPr>
            <a:xfrm flipV="1" rot="5400000">
              <a:off x="8227906" y="4401978"/>
              <a:ext cx="759813" cy="569861"/>
            </a:xfrm>
            <a:prstGeom prst="homePlate">
              <a:avLst/>
            </a:prstGeom>
            <a:gradFill flip="none" rotWithShape="1">
              <a:gsLst>
                <a:gs pos="0">
                  <a:schemeClr val="accent6">
                    <a:lumMod val="40000"/>
                    <a:lumOff val="60000"/>
                  </a:schemeClr>
                </a:gs>
                <a:gs pos="67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53" name="Group 94"/>
            <p:cNvGrpSpPr/>
            <p:nvPr/>
          </p:nvGrpSpPr>
          <p:grpSpPr>
            <a:xfrm>
              <a:off x="7571702" y="2255663"/>
              <a:ext cx="2072221" cy="2072218"/>
              <a:chOff x="2733524" y="2377440"/>
              <a:chExt cx="1463040" cy="1463040"/>
            </a:xfrm>
          </p:grpSpPr>
          <p:sp>
            <p:nvSpPr>
              <p:cNvPr id="54" name="Oval 53"/>
              <p:cNvSpPr/>
              <p:nvPr/>
            </p:nvSpPr>
            <p:spPr>
              <a:xfrm>
                <a:off x="2733524"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5" name="Oval 54"/>
              <p:cNvSpPr/>
              <p:nvPr/>
            </p:nvSpPr>
            <p:spPr>
              <a:xfrm>
                <a:off x="2879828"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6" name="Oval 55"/>
              <p:cNvSpPr/>
              <p:nvPr/>
            </p:nvSpPr>
            <p:spPr>
              <a:xfrm>
                <a:off x="2914952" y="2560320"/>
                <a:ext cx="1097280" cy="1097280"/>
              </a:xfrm>
              <a:prstGeom prst="ellipse">
                <a:avLst/>
              </a:prstGeom>
              <a:gradFill flip="none" rotWithShape="1">
                <a:gsLst>
                  <a:gs pos="0">
                    <a:schemeClr val="accent6">
                      <a:lumMod val="70000"/>
                      <a:lumOff val="30000"/>
                    </a:schemeClr>
                  </a:gs>
                  <a:gs pos="34000">
                    <a:schemeClr val="accent6"/>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7" name="Ellipse 302"/>
              <p:cNvSpPr>
                <a:spLocks noChangeArrowheads="1"/>
              </p:cNvSpPr>
              <p:nvPr/>
            </p:nvSpPr>
            <p:spPr bwMode="auto">
              <a:xfrm>
                <a:off x="3076062"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sp>
        <p:nvSpPr>
          <p:cNvPr id="58" name="TextBox 57"/>
          <p:cNvSpPr txBox="1"/>
          <p:nvPr/>
        </p:nvSpPr>
        <p:spPr>
          <a:xfrm>
            <a:off x="6042426" y="3605211"/>
            <a:ext cx="2008340" cy="2308324"/>
          </a:xfrm>
          <a:prstGeom prst="rect">
            <a:avLst/>
          </a:prstGeom>
          <a:noFill/>
        </p:spPr>
        <p:txBody>
          <a:bodyPr rtlCol="0" wrap="square">
            <a:spAutoFit/>
          </a:bodyPr>
          <a:lstStyle/>
          <a:p>
            <a:pPr algn="ctr">
              <a:spcBef>
                <a:spcPct val="0"/>
              </a:spcBef>
              <a:spcAft>
                <a:spcPct val="0"/>
              </a:spcAft>
            </a:pPr>
            <a:r>
              <a:rPr b="1" dirty="0" lang="en-US" sz="1600">
                <a:solidFill>
                  <a:srgbClr val="CB7113"/>
                </a:solidFill>
                <a:latin typeface="Verdana"/>
                <a:ea charset="0" panose="020B0604030504040204" pitchFamily="34" typeface="Verdana"/>
                <a:cs charset="0" panose="020B0604030504040204" pitchFamily="34" typeface="Verdana"/>
              </a:rPr>
              <a:t>What are the partnership priorities and challenges that MACRA/MIPS bring to IDNs and ACOs in the present and future?</a:t>
            </a:r>
          </a:p>
        </p:txBody>
      </p:sp>
    </p:spTree>
  </p:cSld>
  <p:clrMapOvr>
    <a:masterClrMapping/>
  </p:clrMapOvr>
</p:sld>
</file>

<file path=ppt/slides/slide3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7216192-9620-4608-86B3-E94BFC0DFCC8}"/>
              </a:ext>
            </a:extLst>
          </p:cNvPr>
          <p:cNvSpPr/>
          <p:nvPr/>
        </p:nvSpPr>
        <p:spPr>
          <a:xfrm>
            <a:off x="455100" y="3957256"/>
            <a:ext cx="8310480" cy="1898076"/>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 name="Title 1">
            <a:extLst>
              <a:ext uri="{FF2B5EF4-FFF2-40B4-BE49-F238E27FC236}">
                <a16:creationId xmlns:a16="http://schemas.microsoft.com/office/drawing/2014/main" id="{8B3945A2-9386-4B8B-B572-2BDF38FBB560}"/>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ACO/MSSP Performance by the Numbers </a:t>
            </a:r>
          </a:p>
        </p:txBody>
      </p:sp>
      <p:sp>
        <p:nvSpPr>
          <p:cNvPr id="3" name="Slide Number Placeholder 2">
            <a:extLst>
              <a:ext uri="{FF2B5EF4-FFF2-40B4-BE49-F238E27FC236}">
                <a16:creationId xmlns:a16="http://schemas.microsoft.com/office/drawing/2014/main" id="{104C8A6C-6771-4027-A2BA-E8DC2F65E8F5}"/>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30</a:t>
            </a:fld>
            <a:endParaRPr altLang="en-US" lang="en-US"/>
          </a:p>
        </p:txBody>
      </p:sp>
      <p:sp>
        <p:nvSpPr>
          <p:cNvPr id="4" name="TextBox 3">
            <a:extLst>
              <a:ext uri="{FF2B5EF4-FFF2-40B4-BE49-F238E27FC236}">
                <a16:creationId xmlns:a16="http://schemas.microsoft.com/office/drawing/2014/main" id="{8E01CEDE-80FC-4871-8D3A-922CBCCEE59E}"/>
              </a:ext>
            </a:extLst>
          </p:cNvPr>
          <p:cNvSpPr txBox="1"/>
          <p:nvPr/>
        </p:nvSpPr>
        <p:spPr>
          <a:xfrm>
            <a:off x="2176244" y="1778053"/>
            <a:ext cx="3916836" cy="769441"/>
          </a:xfrm>
          <a:prstGeom prst="rect">
            <a:avLst/>
          </a:prstGeom>
          <a:noFill/>
        </p:spPr>
        <p:txBody>
          <a:bodyPr rtlCol="0" wrap="square">
            <a:spAutoFit/>
          </a:bodyPr>
          <a:lstStyle/>
          <a:p>
            <a:pPr algn="ctr">
              <a:spcBef>
                <a:spcPct val="0"/>
              </a:spcBef>
              <a:spcAft>
                <a:spcPct val="0"/>
              </a:spcAft>
            </a:pPr>
            <a:r>
              <a:rPr b="1" dirty="0" lang="en-US" sz="4400">
                <a:solidFill>
                  <a:scrgbClr r="0" g="2029" b="10402"/>
                </a:solidFill>
                <a:latin typeface="Verdana"/>
                <a:cs typeface="Verdana"/>
              </a:rPr>
              <a:t>646 Million</a:t>
            </a:r>
          </a:p>
        </p:txBody>
      </p:sp>
      <p:sp>
        <p:nvSpPr>
          <p:cNvPr id="6" name="TextBox 5">
            <a:extLst>
              <a:ext uri="{FF2B5EF4-FFF2-40B4-BE49-F238E27FC236}">
                <a16:creationId xmlns:a16="http://schemas.microsoft.com/office/drawing/2014/main" id="{648EC401-EDE5-4173-83F8-46562B1AACAB}"/>
              </a:ext>
            </a:extLst>
          </p:cNvPr>
          <p:cNvSpPr txBox="1"/>
          <p:nvPr/>
        </p:nvSpPr>
        <p:spPr>
          <a:xfrm>
            <a:off x="3635319" y="2695680"/>
            <a:ext cx="998686" cy="769441"/>
          </a:xfrm>
          <a:prstGeom prst="rect">
            <a:avLst/>
          </a:prstGeom>
          <a:noFill/>
        </p:spPr>
        <p:txBody>
          <a:bodyPr anchor="ctr" rtlCol="0" wrap="square">
            <a:spAutoFit/>
          </a:bodyPr>
          <a:lstStyle/>
          <a:p>
            <a:pPr algn="ctr">
              <a:spcBef>
                <a:spcPct val="0"/>
              </a:spcBef>
              <a:spcAft>
                <a:spcPct val="0"/>
              </a:spcAft>
            </a:pPr>
            <a:r>
              <a:rPr b="1" dirty="0" lang="en-US" sz="4400">
                <a:solidFill>
                  <a:scrgbClr r="0" g="2029" b="10402"/>
                </a:solidFill>
                <a:latin typeface="Verdana"/>
                <a:cs typeface="Verdana"/>
              </a:rPr>
              <a:t>31</a:t>
            </a:r>
          </a:p>
        </p:txBody>
      </p:sp>
      <p:cxnSp>
        <p:nvCxnSpPr>
          <p:cNvPr id="33" name="Straight Connector 32">
            <a:extLst>
              <a:ext uri="{FF2B5EF4-FFF2-40B4-BE49-F238E27FC236}">
                <a16:creationId xmlns:a16="http://schemas.microsoft.com/office/drawing/2014/main" id="{360682EA-4EDD-40E2-9EA0-A1941AEBA9CD}"/>
              </a:ext>
            </a:extLst>
          </p:cNvPr>
          <p:cNvCxnSpPr/>
          <p:nvPr/>
        </p:nvCxnSpPr>
        <p:spPr>
          <a:xfrm>
            <a:off x="455100" y="1662545"/>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F3EDB450-426E-40E9-9A5D-C0CCD80308B6}"/>
              </a:ext>
            </a:extLst>
          </p:cNvPr>
          <p:cNvCxnSpPr/>
          <p:nvPr/>
        </p:nvCxnSpPr>
        <p:spPr>
          <a:xfrm>
            <a:off x="455100" y="2611583"/>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5" name="Straight Connector 34">
            <a:extLst>
              <a:ext uri="{FF2B5EF4-FFF2-40B4-BE49-F238E27FC236}">
                <a16:creationId xmlns:a16="http://schemas.microsoft.com/office/drawing/2014/main" id="{96098667-32A1-4372-9669-6364511B7D07}"/>
              </a:ext>
            </a:extLst>
          </p:cNvPr>
          <p:cNvCxnSpPr/>
          <p:nvPr/>
        </p:nvCxnSpPr>
        <p:spPr>
          <a:xfrm>
            <a:off x="455100" y="3560621"/>
            <a:ext cx="8321610" cy="0"/>
          </a:xfrm>
          <a:prstGeom prst="line">
            <a:avLst/>
          </a:prstGeom>
          <a:ln>
            <a:solidFill>
              <a:srgbClr val="4E5054"/>
            </a:solidFill>
            <a:headEnd len="med" type="none" w="med"/>
            <a:tailEnd len="med" type="none" w="med"/>
          </a:ln>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A9965CFA-0CAE-4516-8CB9-17ED9ACA1F08}"/>
              </a:ext>
            </a:extLst>
          </p:cNvPr>
          <p:cNvCxnSpPr>
            <a:cxnSpLocks/>
          </p:cNvCxnSpPr>
          <p:nvPr/>
        </p:nvCxnSpPr>
        <p:spPr>
          <a:xfrm>
            <a:off x="2299856" y="1662545"/>
            <a:ext cx="0" cy="1898076"/>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D100707-98D4-4141-9450-5BD6A8BCFEDA}"/>
              </a:ext>
            </a:extLst>
          </p:cNvPr>
          <p:cNvSpPr txBox="1"/>
          <p:nvPr/>
        </p:nvSpPr>
        <p:spPr>
          <a:xfrm>
            <a:off x="6081367" y="2726457"/>
            <a:ext cx="2590335" cy="707886"/>
          </a:xfrm>
          <a:prstGeom prst="rect">
            <a:avLst/>
          </a:prstGeom>
          <a:noFill/>
        </p:spPr>
        <p:txBody>
          <a:bodyPr anchor="ctr" rtlCol="0" wrap="square">
            <a:spAutoFit/>
          </a:bodyPr>
          <a:lstStyle/>
          <a:p>
            <a:pPr algn="ctr">
              <a:spcBef>
                <a:spcPct val="0"/>
              </a:spcBef>
              <a:spcAft>
                <a:spcPct val="0"/>
              </a:spcAft>
            </a:pPr>
            <a:r>
              <a:rPr dirty="0" i="1" lang="en-US" sz="2000">
                <a:solidFill>
                  <a:srgbClr val="4E5054"/>
                </a:solidFill>
                <a:latin typeface="Verdana"/>
                <a:cs typeface="Verdana"/>
              </a:rPr>
              <a:t>ACOs generating savings*</a:t>
            </a:r>
          </a:p>
        </p:txBody>
      </p:sp>
      <p:cxnSp>
        <p:nvCxnSpPr>
          <p:cNvPr id="48" name="Straight Connector 47">
            <a:extLst>
              <a:ext uri="{FF2B5EF4-FFF2-40B4-BE49-F238E27FC236}">
                <a16:creationId xmlns:a16="http://schemas.microsoft.com/office/drawing/2014/main" id="{ECDACBBD-3D7A-4C8D-B2E5-94866920B12B}"/>
              </a:ext>
            </a:extLst>
          </p:cNvPr>
          <p:cNvCxnSpPr>
            <a:cxnSpLocks/>
          </p:cNvCxnSpPr>
          <p:nvPr/>
        </p:nvCxnSpPr>
        <p:spPr>
          <a:xfrm>
            <a:off x="6012877" y="1648687"/>
            <a:ext cx="0" cy="191193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F39DB15-8D3B-4D98-A36B-735222F71191}"/>
              </a:ext>
            </a:extLst>
          </p:cNvPr>
          <p:cNvSpPr txBox="1"/>
          <p:nvPr/>
        </p:nvSpPr>
        <p:spPr>
          <a:xfrm>
            <a:off x="5963592" y="4105853"/>
            <a:ext cx="2847605" cy="707886"/>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ACOs </a:t>
            </a:r>
            <a:r>
              <a:rPr dirty="0" i="1" lang="en-US" sz="2000">
                <a:solidFill>
                  <a:srgbClr val="FF0000"/>
                </a:solidFill>
                <a:latin typeface="Verdana"/>
                <a:cs typeface="Verdana"/>
              </a:rPr>
              <a:t>NOT</a:t>
            </a:r>
            <a:r>
              <a:rPr dirty="0" i="1" lang="en-US" sz="2000">
                <a:solidFill>
                  <a:scrgbClr r="4302" g="4519" b="4971"/>
                </a:solidFill>
                <a:latin typeface="Verdana"/>
                <a:cs typeface="Verdana"/>
              </a:rPr>
              <a:t> generating savings</a:t>
            </a:r>
          </a:p>
        </p:txBody>
      </p:sp>
      <p:sp>
        <p:nvSpPr>
          <p:cNvPr id="50" name="TextBox 49">
            <a:extLst>
              <a:ext uri="{FF2B5EF4-FFF2-40B4-BE49-F238E27FC236}">
                <a16:creationId xmlns:a16="http://schemas.microsoft.com/office/drawing/2014/main" id="{9DD78555-D9A0-4737-ABFC-5A4B3B683870}"/>
              </a:ext>
            </a:extLst>
          </p:cNvPr>
          <p:cNvSpPr txBox="1"/>
          <p:nvPr/>
        </p:nvSpPr>
        <p:spPr>
          <a:xfrm>
            <a:off x="5771070" y="1808364"/>
            <a:ext cx="3237055" cy="707886"/>
          </a:xfrm>
          <a:prstGeom prst="rect">
            <a:avLst/>
          </a:prstGeom>
          <a:noFill/>
        </p:spPr>
        <p:txBody>
          <a:bodyPr rtlCol="0" wrap="square">
            <a:spAutoFit/>
          </a:bodyPr>
          <a:lstStyle/>
          <a:p>
            <a:pPr algn="ctr">
              <a:spcBef>
                <a:spcPct val="0"/>
              </a:spcBef>
              <a:spcAft>
                <a:spcPct val="0"/>
              </a:spcAft>
            </a:pPr>
            <a:r>
              <a:rPr dirty="0" i="1" lang="en-US" sz="2000">
                <a:solidFill>
                  <a:srgbClr val="4E5054"/>
                </a:solidFill>
                <a:latin typeface="Verdana"/>
                <a:cs typeface="Verdana"/>
              </a:rPr>
              <a:t>Shared Savings </a:t>
            </a:r>
          </a:p>
          <a:p>
            <a:pPr algn="ctr">
              <a:spcBef>
                <a:spcPct val="0"/>
              </a:spcBef>
              <a:spcAft>
                <a:spcPct val="0"/>
              </a:spcAft>
            </a:pPr>
            <a:r>
              <a:rPr dirty="0" i="1" lang="en-US" sz="2000">
                <a:solidFill>
                  <a:srgbClr val="4E5054"/>
                </a:solidFill>
                <a:latin typeface="Verdana"/>
                <a:cs typeface="Verdana"/>
              </a:rPr>
              <a:t>Payout, 2015^</a:t>
            </a:r>
          </a:p>
        </p:txBody>
      </p:sp>
      <p:cxnSp>
        <p:nvCxnSpPr>
          <p:cNvPr id="55" name="Straight Connector 54">
            <a:extLst>
              <a:ext uri="{FF2B5EF4-FFF2-40B4-BE49-F238E27FC236}">
                <a16:creationId xmlns:a16="http://schemas.microsoft.com/office/drawing/2014/main" id="{3CC91931-4F5E-46EA-AC4D-CB3A67000C1B}"/>
              </a:ext>
            </a:extLst>
          </p:cNvPr>
          <p:cNvCxnSpPr>
            <a:cxnSpLocks/>
          </p:cNvCxnSpPr>
          <p:nvPr/>
        </p:nvCxnSpPr>
        <p:spPr>
          <a:xfrm>
            <a:off x="8769936" y="1648683"/>
            <a:ext cx="0" cy="193416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6A9B57D-746C-45B2-A078-BC681F767E66}"/>
              </a:ext>
            </a:extLst>
          </p:cNvPr>
          <p:cNvCxnSpPr>
            <a:cxnSpLocks/>
          </p:cNvCxnSpPr>
          <p:nvPr/>
        </p:nvCxnSpPr>
        <p:spPr>
          <a:xfrm>
            <a:off x="939593" y="1652241"/>
            <a:ext cx="0" cy="193060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21A83483-413A-4E62-8F6C-BA2DD8663CCC}"/>
              </a:ext>
            </a:extLst>
          </p:cNvPr>
          <p:cNvPicPr>
            <a:picLocks noChangeAspect="1"/>
          </p:cNvPicPr>
          <p:nvPr/>
        </p:nvPicPr>
        <p:blipFill>
          <a:blip r:embed="rId2"/>
          <a:stretch>
            <a:fillRect/>
          </a:stretch>
        </p:blipFill>
        <p:spPr>
          <a:xfrm>
            <a:off x="1091198" y="1587521"/>
            <a:ext cx="1072989" cy="1176630"/>
          </a:xfrm>
          <a:prstGeom prst="rect">
            <a:avLst/>
          </a:prstGeom>
          <a:ln>
            <a:noFill/>
          </a:ln>
          <a:effectLst>
            <a:outerShdw algn="tl" blurRad="292100" dir="2700000" dist="139700" rotWithShape="0">
              <a:srgbClr val="333333">
                <a:alpha val="65000"/>
              </a:srgbClr>
            </a:outerShdw>
          </a:effectLst>
        </p:spPr>
      </p:pic>
      <p:pic>
        <p:nvPicPr>
          <p:cNvPr id="52" name="Picture 51">
            <a:extLst>
              <a:ext uri="{FF2B5EF4-FFF2-40B4-BE49-F238E27FC236}">
                <a16:creationId xmlns:a16="http://schemas.microsoft.com/office/drawing/2014/main" id="{3E9D0B57-E89E-4F07-8F3A-53C14CBD0034}"/>
              </a:ext>
            </a:extLst>
          </p:cNvPr>
          <p:cNvPicPr>
            <a:picLocks noChangeAspect="1"/>
          </p:cNvPicPr>
          <p:nvPr/>
        </p:nvPicPr>
        <p:blipFill>
          <a:blip r:embed="rId3"/>
          <a:stretch>
            <a:fillRect/>
          </a:stretch>
        </p:blipFill>
        <p:spPr>
          <a:xfrm>
            <a:off x="932688" y="2574071"/>
            <a:ext cx="1390008" cy="1176630"/>
          </a:xfrm>
          <a:prstGeom prst="rect">
            <a:avLst/>
          </a:prstGeom>
          <a:ln>
            <a:noFill/>
          </a:ln>
          <a:effectLst>
            <a:outerShdw algn="tl" blurRad="292100" dir="2700000" dist="139700" rotWithShape="0">
              <a:srgbClr val="333333">
                <a:alpha val="65000"/>
              </a:srgbClr>
            </a:outerShdw>
          </a:effectLst>
        </p:spPr>
      </p:pic>
      <p:sp>
        <p:nvSpPr>
          <p:cNvPr id="53" name="TextBox 52">
            <a:extLst>
              <a:ext uri="{FF2B5EF4-FFF2-40B4-BE49-F238E27FC236}">
                <a16:creationId xmlns:a16="http://schemas.microsoft.com/office/drawing/2014/main" id="{BBE3DDC0-47CC-4F86-9720-5611B112413F}"/>
              </a:ext>
            </a:extLst>
          </p:cNvPr>
          <p:cNvSpPr txBox="1"/>
          <p:nvPr/>
        </p:nvSpPr>
        <p:spPr>
          <a:xfrm>
            <a:off x="2171888" y="4072764"/>
            <a:ext cx="3916836" cy="769441"/>
          </a:xfrm>
          <a:prstGeom prst="rect">
            <a:avLst/>
          </a:prstGeom>
          <a:noFill/>
        </p:spPr>
        <p:txBody>
          <a:bodyPr rtlCol="0" wrap="square">
            <a:spAutoFit/>
          </a:bodyPr>
          <a:lstStyle/>
          <a:p>
            <a:pPr algn="ctr">
              <a:spcBef>
                <a:spcPct val="0"/>
              </a:spcBef>
              <a:spcAft>
                <a:spcPct val="0"/>
              </a:spcAft>
            </a:pPr>
            <a:r>
              <a:rPr b="1" dirty="0" lang="en-US" sz="4400">
                <a:solidFill>
                  <a:srgbClr val="FF0000"/>
                </a:solidFill>
                <a:latin typeface="Verdana"/>
                <a:cs typeface="Verdana"/>
              </a:rPr>
              <a:t>69</a:t>
            </a:r>
          </a:p>
        </p:txBody>
      </p:sp>
      <p:sp>
        <p:nvSpPr>
          <p:cNvPr id="54" name="TextBox 53">
            <a:extLst>
              <a:ext uri="{FF2B5EF4-FFF2-40B4-BE49-F238E27FC236}">
                <a16:creationId xmlns:a16="http://schemas.microsoft.com/office/drawing/2014/main" id="{40BC0036-7BD4-43FC-B868-B016A400D5DD}"/>
              </a:ext>
            </a:extLst>
          </p:cNvPr>
          <p:cNvSpPr txBox="1"/>
          <p:nvPr/>
        </p:nvSpPr>
        <p:spPr>
          <a:xfrm>
            <a:off x="2057487" y="4998086"/>
            <a:ext cx="4171765" cy="754053"/>
          </a:xfrm>
          <a:prstGeom prst="rect">
            <a:avLst/>
          </a:prstGeom>
          <a:noFill/>
        </p:spPr>
        <p:txBody>
          <a:bodyPr anchor="ctr" rtlCol="0" wrap="square">
            <a:spAutoFit/>
          </a:bodyPr>
          <a:lstStyle/>
          <a:p>
            <a:pPr algn="ctr">
              <a:spcBef>
                <a:spcPct val="0"/>
              </a:spcBef>
              <a:spcAft>
                <a:spcPct val="0"/>
              </a:spcAft>
            </a:pPr>
            <a:r>
              <a:rPr b="1" lang="en-US" sz="4300">
                <a:solidFill>
                  <a:srgbClr val="FF0000"/>
                </a:solidFill>
                <a:latin typeface="Verdana"/>
                <a:cs typeface="Verdana"/>
              </a:rPr>
              <a:t>-217 </a:t>
            </a:r>
            <a:r>
              <a:rPr b="1" dirty="0" lang="en-US" sz="4300">
                <a:solidFill>
                  <a:srgbClr val="FF0000"/>
                </a:solidFill>
                <a:latin typeface="Verdana"/>
                <a:cs typeface="Verdana"/>
              </a:rPr>
              <a:t>Million</a:t>
            </a:r>
          </a:p>
        </p:txBody>
      </p:sp>
      <p:cxnSp>
        <p:nvCxnSpPr>
          <p:cNvPr id="57" name="Straight Connector 56">
            <a:extLst>
              <a:ext uri="{FF2B5EF4-FFF2-40B4-BE49-F238E27FC236}">
                <a16:creationId xmlns:a16="http://schemas.microsoft.com/office/drawing/2014/main" id="{952619BC-1222-435E-B3B4-5BFBCA8CD229}"/>
              </a:ext>
            </a:extLst>
          </p:cNvPr>
          <p:cNvCxnSpPr/>
          <p:nvPr/>
        </p:nvCxnSpPr>
        <p:spPr>
          <a:xfrm>
            <a:off x="450744" y="3957256"/>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4EA3DA4A-6299-4156-BCD8-6894FBEB678A}"/>
              </a:ext>
            </a:extLst>
          </p:cNvPr>
          <p:cNvCxnSpPr/>
          <p:nvPr/>
        </p:nvCxnSpPr>
        <p:spPr>
          <a:xfrm>
            <a:off x="450744" y="4906294"/>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59" name="Straight Connector 58">
            <a:extLst>
              <a:ext uri="{FF2B5EF4-FFF2-40B4-BE49-F238E27FC236}">
                <a16:creationId xmlns:a16="http://schemas.microsoft.com/office/drawing/2014/main" id="{6D07F6E2-21EF-4488-8688-C2FAB6079CCC}"/>
              </a:ext>
            </a:extLst>
          </p:cNvPr>
          <p:cNvCxnSpPr/>
          <p:nvPr/>
        </p:nvCxnSpPr>
        <p:spPr>
          <a:xfrm>
            <a:off x="450744" y="5855332"/>
            <a:ext cx="8321610" cy="0"/>
          </a:xfrm>
          <a:prstGeom prst="line">
            <a:avLst/>
          </a:prstGeom>
          <a:ln>
            <a:solidFill>
              <a:srgbClr val="4E5054"/>
            </a:solidFill>
            <a:headEnd len="med" type="none" w="med"/>
            <a:tailEnd len="med" type="none" w="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856EC316-AD94-4E9E-8F80-76E172531E73}"/>
              </a:ext>
            </a:extLst>
          </p:cNvPr>
          <p:cNvCxnSpPr>
            <a:cxnSpLocks/>
          </p:cNvCxnSpPr>
          <p:nvPr/>
        </p:nvCxnSpPr>
        <p:spPr>
          <a:xfrm>
            <a:off x="2295500" y="3957256"/>
            <a:ext cx="0" cy="1898076"/>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057DAF5-F8B7-4F3C-93A1-2D34AB832BCF}"/>
              </a:ext>
            </a:extLst>
          </p:cNvPr>
          <p:cNvSpPr txBox="1"/>
          <p:nvPr/>
        </p:nvSpPr>
        <p:spPr>
          <a:xfrm>
            <a:off x="6077011" y="5021168"/>
            <a:ext cx="2590335" cy="707886"/>
          </a:xfrm>
          <a:prstGeom prst="rect">
            <a:avLst/>
          </a:prstGeom>
          <a:noFill/>
        </p:spPr>
        <p:txBody>
          <a:bodyPr anchor="ctr" rtlCol="0" wrap="square">
            <a:spAutoFit/>
          </a:bodyPr>
          <a:lstStyle/>
          <a:p>
            <a:pPr algn="ctr">
              <a:spcBef>
                <a:spcPct val="0"/>
              </a:spcBef>
              <a:spcAft>
                <a:spcPct val="0"/>
              </a:spcAft>
            </a:pPr>
            <a:r>
              <a:rPr dirty="0" i="1" lang="en-US" sz="2000">
                <a:solidFill>
                  <a:srgbClr val="FF0000"/>
                </a:solidFill>
                <a:latin typeface="Verdana"/>
                <a:cs typeface="Verdana"/>
              </a:rPr>
              <a:t>NET</a:t>
            </a:r>
            <a:r>
              <a:rPr dirty="0" i="1" lang="en-US" sz="2000">
                <a:solidFill>
                  <a:srgbClr val="4E5054"/>
                </a:solidFill>
                <a:latin typeface="Verdana"/>
                <a:cs typeface="Verdana"/>
              </a:rPr>
              <a:t> savings to Medicare, 2015^</a:t>
            </a:r>
          </a:p>
        </p:txBody>
      </p:sp>
      <p:cxnSp>
        <p:nvCxnSpPr>
          <p:cNvPr id="62" name="Straight Connector 61">
            <a:extLst>
              <a:ext uri="{FF2B5EF4-FFF2-40B4-BE49-F238E27FC236}">
                <a16:creationId xmlns:a16="http://schemas.microsoft.com/office/drawing/2014/main" id="{776F421F-A4F0-4277-94DD-CFFB36C9DE48}"/>
              </a:ext>
            </a:extLst>
          </p:cNvPr>
          <p:cNvCxnSpPr>
            <a:cxnSpLocks/>
          </p:cNvCxnSpPr>
          <p:nvPr/>
        </p:nvCxnSpPr>
        <p:spPr>
          <a:xfrm>
            <a:off x="6008521" y="3943398"/>
            <a:ext cx="0" cy="191193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B9069D2-C636-4F69-AC1B-BA5A610D585A}"/>
              </a:ext>
            </a:extLst>
          </p:cNvPr>
          <p:cNvCxnSpPr>
            <a:cxnSpLocks/>
          </p:cNvCxnSpPr>
          <p:nvPr/>
        </p:nvCxnSpPr>
        <p:spPr>
          <a:xfrm>
            <a:off x="8765580" y="3943394"/>
            <a:ext cx="0" cy="193416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6922679-AE72-4044-9597-721D2A4698A8}"/>
              </a:ext>
            </a:extLst>
          </p:cNvPr>
          <p:cNvCxnSpPr>
            <a:cxnSpLocks/>
          </p:cNvCxnSpPr>
          <p:nvPr/>
        </p:nvCxnSpPr>
        <p:spPr>
          <a:xfrm>
            <a:off x="935237" y="3946952"/>
            <a:ext cx="0" cy="193060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66" name="Picture 65">
            <a:extLst>
              <a:ext uri="{FF2B5EF4-FFF2-40B4-BE49-F238E27FC236}">
                <a16:creationId xmlns:a16="http://schemas.microsoft.com/office/drawing/2014/main" id="{1224EB14-72BA-4569-9CAE-5AF25F2D46C1}"/>
              </a:ext>
            </a:extLst>
          </p:cNvPr>
          <p:cNvPicPr>
            <a:picLocks noChangeAspect="1"/>
          </p:cNvPicPr>
          <p:nvPr/>
        </p:nvPicPr>
        <p:blipFill>
          <a:blip r:embed="rId2"/>
          <a:stretch>
            <a:fillRect/>
          </a:stretch>
        </p:blipFill>
        <p:spPr>
          <a:xfrm>
            <a:off x="1091198" y="4828887"/>
            <a:ext cx="1072989" cy="1176630"/>
          </a:xfrm>
          <a:prstGeom prst="rect">
            <a:avLst/>
          </a:prstGeom>
          <a:ln>
            <a:noFill/>
          </a:ln>
          <a:effectLst>
            <a:outerShdw algn="tl" blurRad="292100" dir="2700000" dist="139700" rotWithShape="0">
              <a:srgbClr val="333333">
                <a:alpha val="65000"/>
              </a:srgbClr>
            </a:outerShdw>
          </a:effectLst>
        </p:spPr>
      </p:pic>
      <p:pic>
        <p:nvPicPr>
          <p:cNvPr id="67" name="Picture 66">
            <a:extLst>
              <a:ext uri="{FF2B5EF4-FFF2-40B4-BE49-F238E27FC236}">
                <a16:creationId xmlns:a16="http://schemas.microsoft.com/office/drawing/2014/main" id="{B788AABB-784F-4E04-A3B5-485F0A30B795}"/>
              </a:ext>
            </a:extLst>
          </p:cNvPr>
          <p:cNvPicPr>
            <a:picLocks noChangeAspect="1"/>
          </p:cNvPicPr>
          <p:nvPr/>
        </p:nvPicPr>
        <p:blipFill>
          <a:blip r:embed="rId3"/>
          <a:stretch>
            <a:fillRect/>
          </a:stretch>
        </p:blipFill>
        <p:spPr>
          <a:xfrm>
            <a:off x="932688" y="3913660"/>
            <a:ext cx="1390008" cy="1176630"/>
          </a:xfrm>
          <a:prstGeom prst="rect">
            <a:avLst/>
          </a:prstGeom>
          <a:ln>
            <a:noFill/>
          </a:ln>
          <a:effectLst>
            <a:outerShdw algn="tl" blurRad="292100" dir="2700000" dist="139700" rotWithShape="0">
              <a:srgbClr val="333333">
                <a:alpha val="65000"/>
              </a:srgbClr>
            </a:outerShdw>
          </a:effectLst>
        </p:spPr>
      </p:pic>
      <p:sp>
        <p:nvSpPr>
          <p:cNvPr id="40" name="TextBox 39">
            <a:extLst>
              <a:ext uri="{FF2B5EF4-FFF2-40B4-BE49-F238E27FC236}">
                <a16:creationId xmlns:a16="http://schemas.microsoft.com/office/drawing/2014/main" id="{E316B33A-6391-490E-A16A-F96AE81E9FD5}"/>
              </a:ext>
            </a:extLst>
          </p:cNvPr>
          <p:cNvSpPr txBox="1"/>
          <p:nvPr/>
        </p:nvSpPr>
        <p:spPr>
          <a:xfrm>
            <a:off x="3069771" y="6113416"/>
            <a:ext cx="5003075" cy="707886"/>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4"/>
              </a:rPr>
              <a:t>*http://www.hhnmag.com/articles/8103-accountable-care-organizations-whats-their-future.</a:t>
            </a:r>
            <a:r>
              <a:rPr dirty="0" lang="en-US" sz="1000">
                <a:solidFill>
                  <a:srgbClr val="4E5054"/>
                </a:solidFill>
                <a:latin typeface="Verdana"/>
                <a:cs typeface="Verdana"/>
              </a:rPr>
              <a:t> Accessed October 3, 2017.  </a:t>
            </a:r>
            <a:endParaRPr dirty="0" lang="en-US" sz="1000">
              <a:latin typeface="Verdana"/>
              <a:cs typeface="Verdana"/>
              <a:hlinkClick r:id="rId4"/>
            </a:endParaRPr>
          </a:p>
          <a:p>
            <a:pPr>
              <a:spcBef>
                <a:spcPct val="0"/>
              </a:spcBef>
              <a:spcAft>
                <a:spcPct val="0"/>
              </a:spcAft>
            </a:pPr>
            <a:r>
              <a:rPr dirty="0" lang="en-US" sz="1000">
                <a:solidFill>
                  <a:srgbClr val="4E5054"/>
                </a:solidFill>
                <a:latin typeface="Verdana"/>
                <a:cs typeface="Verdana"/>
                <a:hlinkClick r:id="rId4"/>
              </a:rPr>
              <a:t>^</a:t>
            </a:r>
            <a:r>
              <a:rPr dirty="0" lang="en-US" sz="1000">
                <a:solidFill>
                  <a:srgbClr val="4E5054"/>
                </a:solidFill>
                <a:latin typeface="Verdana"/>
                <a:cs typeface="Verdana"/>
              </a:rPr>
              <a:t> </a:t>
            </a:r>
            <a:r>
              <a:rPr dirty="0" lang="en-US" sz="1000">
                <a:solidFill>
                  <a:srgbClr val="4E5054"/>
                </a:solidFill>
                <a:latin typeface="Verdana"/>
                <a:cs typeface="Verdana"/>
                <a:hlinkClick r:id="rId5"/>
              </a:rPr>
              <a:t>https://www.advisory.com/daily-briefing/2016/08/26/aco-results</a:t>
            </a:r>
            <a:r>
              <a:rPr dirty="0" lang="en-US" sz="1000">
                <a:solidFill>
                  <a:srgbClr val="4E5054"/>
                </a:solidFill>
                <a:latin typeface="Verdana"/>
                <a:cs typeface="Verdana"/>
              </a:rPr>
              <a:t>.  </a:t>
            </a:r>
          </a:p>
          <a:p>
            <a:pPr>
              <a:spcBef>
                <a:spcPct val="0"/>
              </a:spcBef>
              <a:spcAft>
                <a:spcPct val="0"/>
              </a:spcAft>
            </a:pPr>
            <a:r>
              <a:rPr dirty="0" lang="en-US" sz="1000">
                <a:solidFill>
                  <a:srgbClr val="4E5054"/>
                </a:solidFill>
                <a:latin typeface="Verdana"/>
                <a:cs typeface="Verdana"/>
              </a:rPr>
              <a:t> Accessed October 24, 2017. </a:t>
            </a:r>
          </a:p>
        </p:txBody>
      </p:sp>
    </p:spTree>
  </p:cSld>
  <p:clrMapOvr>
    <a:masterClrMapping/>
  </p:clrMapOvr>
</p:sld>
</file>

<file path=ppt/slides/slide3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3BAF-B64D-4D0F-AD67-DB16A26BAF41}"/>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Challenges for ACOs Charging Towards Quality and Cost Simultaneously</a:t>
            </a:r>
          </a:p>
        </p:txBody>
      </p:sp>
      <p:sp>
        <p:nvSpPr>
          <p:cNvPr id="3" name="Slide Number Placeholder 2">
            <a:extLst>
              <a:ext uri="{FF2B5EF4-FFF2-40B4-BE49-F238E27FC236}">
                <a16:creationId xmlns:a16="http://schemas.microsoft.com/office/drawing/2014/main" id="{B93F0056-B590-40C6-BB84-7921C81D4E77}"/>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31</a:t>
            </a:fld>
            <a:endParaRPr altLang="en-US" lang="en-US"/>
          </a:p>
        </p:txBody>
      </p:sp>
      <p:cxnSp>
        <p:nvCxnSpPr>
          <p:cNvPr id="5" name="Straight Connector 4">
            <a:extLst>
              <a:ext uri="{FF2B5EF4-FFF2-40B4-BE49-F238E27FC236}">
                <a16:creationId xmlns:a16="http://schemas.microsoft.com/office/drawing/2014/main" id="{00F34098-BCDE-40B6-9EE3-66B0EA49E081}"/>
              </a:ext>
            </a:extLst>
          </p:cNvPr>
          <p:cNvCxnSpPr/>
          <p:nvPr/>
        </p:nvCxnSpPr>
        <p:spPr>
          <a:xfrm>
            <a:off x="4709886" y="1277259"/>
            <a:ext cx="0" cy="4136571"/>
          </a:xfrm>
          <a:prstGeom prst="line">
            <a:avLst/>
          </a:prstGeom>
          <a:ln>
            <a:solidFill>
              <a:srgbClr val="003479"/>
            </a:solidFill>
            <a:headEnd len="med" type="triangle" w="med"/>
            <a:tailEnd len="med" type="triangle" w="med"/>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5E0E4EC-9E4A-4F4B-B795-BEBE04E68CA7}"/>
              </a:ext>
            </a:extLst>
          </p:cNvPr>
          <p:cNvCxnSpPr>
            <a:cxnSpLocks/>
          </p:cNvCxnSpPr>
          <p:nvPr/>
        </p:nvCxnSpPr>
        <p:spPr>
          <a:xfrm rot="5400000">
            <a:off x="4709886" y="317367"/>
            <a:ext cx="0" cy="6056354"/>
          </a:xfrm>
          <a:prstGeom prst="line">
            <a:avLst/>
          </a:prstGeom>
          <a:ln>
            <a:solidFill>
              <a:srgbClr val="003479"/>
            </a:solidFill>
            <a:headEnd len="med" type="triangle" w="med"/>
            <a:tailEnd len="med" type="triangle" w="med"/>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FE2BE76-4D10-446A-BBD7-87C021C3F451}"/>
              </a:ext>
            </a:extLst>
          </p:cNvPr>
          <p:cNvCxnSpPr/>
          <p:nvPr/>
        </p:nvCxnSpPr>
        <p:spPr>
          <a:xfrm>
            <a:off x="1386632" y="1132116"/>
            <a:ext cx="0" cy="4397828"/>
          </a:xfrm>
          <a:prstGeom prst="line">
            <a:avLst/>
          </a:prstGeom>
          <a:ln>
            <a:solidFill>
              <a:srgbClr val="4E5054"/>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EA0C84E3-3F57-4DD3-872C-3C009F4546A8}"/>
              </a:ext>
            </a:extLst>
          </p:cNvPr>
          <p:cNvCxnSpPr>
            <a:cxnSpLocks/>
          </p:cNvCxnSpPr>
          <p:nvPr/>
        </p:nvCxnSpPr>
        <p:spPr>
          <a:xfrm flipH="1">
            <a:off x="1386632" y="5529944"/>
            <a:ext cx="6351431" cy="0"/>
          </a:xfrm>
          <a:prstGeom prst="line">
            <a:avLst/>
          </a:prstGeom>
          <a:ln>
            <a:solidFill>
              <a:srgbClr val="4E5054"/>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DEA129B4-4CFF-4168-B2B5-5AEF9B81A613}"/>
              </a:ext>
            </a:extLst>
          </p:cNvPr>
          <p:cNvSpPr txBox="1"/>
          <p:nvPr/>
        </p:nvSpPr>
        <p:spPr>
          <a:xfrm rot="16200000">
            <a:off x="-57159" y="3085043"/>
            <a:ext cx="1726610" cy="363099"/>
          </a:xfrm>
          <a:prstGeom prst="rect">
            <a:avLst/>
          </a:prstGeom>
          <a:noFill/>
        </p:spPr>
        <p:txBody>
          <a:bodyPr rtlCol="0" wrap="square">
            <a:spAutoFit/>
          </a:bodyPr>
          <a:lstStyle/>
          <a:p>
            <a:pPr>
              <a:spcBef>
                <a:spcPct val="0"/>
              </a:spcBef>
              <a:spcAft>
                <a:spcPct val="0"/>
              </a:spcAft>
            </a:pPr>
            <a:r>
              <a:rPr b="1" dirty="0" lang="en-US" sz="1600">
                <a:solidFill>
                  <a:srgbClr val="4E5054"/>
                </a:solidFill>
                <a:latin typeface="Verdana"/>
                <a:cs typeface="Verdana"/>
              </a:rPr>
              <a:t>Cost Savings</a:t>
            </a:r>
          </a:p>
        </p:txBody>
      </p:sp>
      <p:sp>
        <p:nvSpPr>
          <p:cNvPr id="14" name="TextBox 13">
            <a:extLst>
              <a:ext uri="{FF2B5EF4-FFF2-40B4-BE49-F238E27FC236}">
                <a16:creationId xmlns:a16="http://schemas.microsoft.com/office/drawing/2014/main" id="{A98D8C88-AEC7-4D05-9F10-A567E7AA0492}"/>
              </a:ext>
            </a:extLst>
          </p:cNvPr>
          <p:cNvSpPr txBox="1"/>
          <p:nvPr/>
        </p:nvSpPr>
        <p:spPr>
          <a:xfrm>
            <a:off x="3839841" y="5698072"/>
            <a:ext cx="1726610" cy="363099"/>
          </a:xfrm>
          <a:prstGeom prst="rect">
            <a:avLst/>
          </a:prstGeom>
          <a:noFill/>
        </p:spPr>
        <p:txBody>
          <a:bodyPr rtlCol="0" wrap="square">
            <a:spAutoFit/>
          </a:bodyPr>
          <a:lstStyle/>
          <a:p>
            <a:pPr>
              <a:spcBef>
                <a:spcPct val="0"/>
              </a:spcBef>
              <a:spcAft>
                <a:spcPct val="0"/>
              </a:spcAft>
            </a:pPr>
            <a:r>
              <a:rPr b="1" dirty="0" lang="en-US" sz="1600">
                <a:solidFill>
                  <a:srgbClr val="4E5054"/>
                </a:solidFill>
                <a:latin typeface="Verdana"/>
                <a:cs typeface="Verdana"/>
              </a:rPr>
              <a:t>Quality Score</a:t>
            </a:r>
          </a:p>
        </p:txBody>
      </p:sp>
      <p:sp>
        <p:nvSpPr>
          <p:cNvPr id="15" name="TextBox 14">
            <a:extLst>
              <a:ext uri="{FF2B5EF4-FFF2-40B4-BE49-F238E27FC236}">
                <a16:creationId xmlns:a16="http://schemas.microsoft.com/office/drawing/2014/main" id="{C9EBBDB2-E7B5-446B-BF3E-20565D0D0ED8}"/>
              </a:ext>
            </a:extLst>
          </p:cNvPr>
          <p:cNvSpPr txBox="1"/>
          <p:nvPr/>
        </p:nvSpPr>
        <p:spPr>
          <a:xfrm rot="16200000">
            <a:off x="596012" y="4286596"/>
            <a:ext cx="1179297"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Losing</a:t>
            </a:r>
          </a:p>
        </p:txBody>
      </p:sp>
      <p:sp>
        <p:nvSpPr>
          <p:cNvPr id="16" name="TextBox 15">
            <a:extLst>
              <a:ext uri="{FF2B5EF4-FFF2-40B4-BE49-F238E27FC236}">
                <a16:creationId xmlns:a16="http://schemas.microsoft.com/office/drawing/2014/main" id="{55058976-5BED-4B92-84F9-AE3A17BBCD7A}"/>
              </a:ext>
            </a:extLst>
          </p:cNvPr>
          <p:cNvSpPr txBox="1"/>
          <p:nvPr/>
        </p:nvSpPr>
        <p:spPr>
          <a:xfrm rot="16200000">
            <a:off x="742649" y="2040153"/>
            <a:ext cx="886023"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Saving</a:t>
            </a:r>
          </a:p>
        </p:txBody>
      </p:sp>
      <p:sp>
        <p:nvSpPr>
          <p:cNvPr id="17" name="TextBox 16">
            <a:extLst>
              <a:ext uri="{FF2B5EF4-FFF2-40B4-BE49-F238E27FC236}">
                <a16:creationId xmlns:a16="http://schemas.microsoft.com/office/drawing/2014/main" id="{D256DF78-4665-4EC0-A07A-F7881CA9C51D}"/>
              </a:ext>
            </a:extLst>
          </p:cNvPr>
          <p:cNvSpPr txBox="1"/>
          <p:nvPr/>
        </p:nvSpPr>
        <p:spPr>
          <a:xfrm>
            <a:off x="2489341" y="5553382"/>
            <a:ext cx="605165"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Low</a:t>
            </a:r>
          </a:p>
        </p:txBody>
      </p:sp>
      <p:sp>
        <p:nvSpPr>
          <p:cNvPr id="18" name="TextBox 17">
            <a:extLst>
              <a:ext uri="{FF2B5EF4-FFF2-40B4-BE49-F238E27FC236}">
                <a16:creationId xmlns:a16="http://schemas.microsoft.com/office/drawing/2014/main" id="{23902D44-89C5-440D-B4C5-1D4663E59C25}"/>
              </a:ext>
            </a:extLst>
          </p:cNvPr>
          <p:cNvSpPr txBox="1"/>
          <p:nvPr/>
        </p:nvSpPr>
        <p:spPr>
          <a:xfrm>
            <a:off x="6114248" y="5542045"/>
            <a:ext cx="665682"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High</a:t>
            </a:r>
          </a:p>
        </p:txBody>
      </p:sp>
      <p:sp>
        <p:nvSpPr>
          <p:cNvPr id="20" name="TextBox 19">
            <a:extLst>
              <a:ext uri="{FF2B5EF4-FFF2-40B4-BE49-F238E27FC236}">
                <a16:creationId xmlns:a16="http://schemas.microsoft.com/office/drawing/2014/main" id="{D59F0B62-42D6-4FDA-AA11-2BC24B585D98}"/>
              </a:ext>
            </a:extLst>
          </p:cNvPr>
          <p:cNvSpPr txBox="1"/>
          <p:nvPr/>
        </p:nvSpPr>
        <p:spPr>
          <a:xfrm>
            <a:off x="5228531" y="4654185"/>
            <a:ext cx="2390031"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“Eager Spenders”</a:t>
            </a:r>
          </a:p>
        </p:txBody>
      </p:sp>
      <p:sp>
        <p:nvSpPr>
          <p:cNvPr id="21" name="TextBox 20">
            <a:extLst>
              <a:ext uri="{FF2B5EF4-FFF2-40B4-BE49-F238E27FC236}">
                <a16:creationId xmlns:a16="http://schemas.microsoft.com/office/drawing/2014/main" id="{619965C4-406F-4252-B6D1-5EB566AF2A21}"/>
              </a:ext>
            </a:extLst>
          </p:cNvPr>
          <p:cNvSpPr txBox="1"/>
          <p:nvPr/>
        </p:nvSpPr>
        <p:spPr>
          <a:xfrm>
            <a:off x="1934323" y="1277259"/>
            <a:ext cx="2390031"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“Discount Shoppers”</a:t>
            </a:r>
          </a:p>
        </p:txBody>
      </p:sp>
      <p:sp>
        <p:nvSpPr>
          <p:cNvPr id="22" name="TextBox 21">
            <a:extLst>
              <a:ext uri="{FF2B5EF4-FFF2-40B4-BE49-F238E27FC236}">
                <a16:creationId xmlns:a16="http://schemas.microsoft.com/office/drawing/2014/main" id="{E186DB01-1337-4589-A1D5-BCE0FB38E751}"/>
              </a:ext>
            </a:extLst>
          </p:cNvPr>
          <p:cNvSpPr txBox="1"/>
          <p:nvPr/>
        </p:nvSpPr>
        <p:spPr>
          <a:xfrm>
            <a:off x="2454783" y="4654185"/>
            <a:ext cx="1349110"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“Laggards”</a:t>
            </a:r>
          </a:p>
        </p:txBody>
      </p:sp>
      <p:pic>
        <p:nvPicPr>
          <p:cNvPr descr="Shopping cart" id="29" name="Graphic 28">
            <a:extLst>
              <a:ext uri="{FF2B5EF4-FFF2-40B4-BE49-F238E27FC236}">
                <a16:creationId xmlns:a16="http://schemas.microsoft.com/office/drawing/2014/main" id="{62300AF4-495D-43D2-AB1E-693BE45015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585" y="1750238"/>
            <a:ext cx="1338773" cy="1338773"/>
          </a:xfrm>
          <a:prstGeom prst="rect">
            <a:avLst/>
          </a:prstGeom>
          <a:effectLst>
            <a:outerShdw algn="tl" blurRad="50800" dir="2700000" dist="38100" rotWithShape="0">
              <a:prstClr val="black">
                <a:alpha val="40000"/>
              </a:prstClr>
            </a:outerShdw>
          </a:effectLst>
        </p:spPr>
      </p:pic>
      <p:pic>
        <p:nvPicPr>
          <p:cNvPr descr="Money" id="31" name="Graphic 30">
            <a:extLst>
              <a:ext uri="{FF2B5EF4-FFF2-40B4-BE49-F238E27FC236}">
                <a16:creationId xmlns:a16="http://schemas.microsoft.com/office/drawing/2014/main" id="{B577D8C8-C264-4591-AF38-AA5B7EA3F9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52437" y="3465460"/>
            <a:ext cx="1338773" cy="1338773"/>
          </a:xfrm>
          <a:prstGeom prst="rect">
            <a:avLst/>
          </a:prstGeom>
          <a:effectLst>
            <a:outerShdw algn="tl" blurRad="50800" dir="2700000" dist="38100" rotWithShape="0">
              <a:prstClr val="black">
                <a:alpha val="40000"/>
              </a:prstClr>
            </a:outerShdw>
          </a:effectLst>
        </p:spPr>
      </p:pic>
      <p:grpSp>
        <p:nvGrpSpPr>
          <p:cNvPr id="11" name="Group 10">
            <a:extLst>
              <a:ext uri="{FF2B5EF4-FFF2-40B4-BE49-F238E27FC236}">
                <a16:creationId xmlns:a16="http://schemas.microsoft.com/office/drawing/2014/main" id="{5B7FEE89-039F-43B0-99B7-FB8D3FA9C72B}"/>
              </a:ext>
            </a:extLst>
          </p:cNvPr>
          <p:cNvGrpSpPr/>
          <p:nvPr/>
        </p:nvGrpSpPr>
        <p:grpSpPr>
          <a:xfrm>
            <a:off x="5489965" y="1703465"/>
            <a:ext cx="1463717" cy="1385546"/>
            <a:chOff x="5647284" y="1703465"/>
            <a:chExt cx="1463717" cy="1385546"/>
          </a:xfrm>
        </p:grpSpPr>
        <p:sp>
          <p:nvSpPr>
            <p:cNvPr id="27" name="Oval 26">
              <a:extLst>
                <a:ext uri="{FF2B5EF4-FFF2-40B4-BE49-F238E27FC236}">
                  <a16:creationId xmlns:a16="http://schemas.microsoft.com/office/drawing/2014/main" id="{B1A50683-B663-4708-9727-1C4C6CADCF3A}"/>
                </a:ext>
              </a:extLst>
            </p:cNvPr>
            <p:cNvSpPr/>
            <p:nvPr/>
          </p:nvSpPr>
          <p:spPr>
            <a:xfrm>
              <a:off x="6779930" y="2722592"/>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8" name="Oval 27">
              <a:extLst>
                <a:ext uri="{FF2B5EF4-FFF2-40B4-BE49-F238E27FC236}">
                  <a16:creationId xmlns:a16="http://schemas.microsoft.com/office/drawing/2014/main" id="{8237BE21-7A46-46D7-8483-B2C6876C77F8}"/>
                </a:ext>
              </a:extLst>
            </p:cNvPr>
            <p:cNvSpPr/>
            <p:nvPr/>
          </p:nvSpPr>
          <p:spPr>
            <a:xfrm>
              <a:off x="5647284" y="2722592"/>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7" name="Oval 6">
              <a:extLst>
                <a:ext uri="{FF2B5EF4-FFF2-40B4-BE49-F238E27FC236}">
                  <a16:creationId xmlns:a16="http://schemas.microsoft.com/office/drawing/2014/main" id="{91A3156D-DF6B-4A80-8356-9F06B67D1D66}"/>
                </a:ext>
              </a:extLst>
            </p:cNvPr>
            <p:cNvSpPr/>
            <p:nvPr/>
          </p:nvSpPr>
          <p:spPr>
            <a:xfrm>
              <a:off x="6203452" y="1703465"/>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descr="High Voltage" id="33" name="Graphic 32">
              <a:extLst>
                <a:ext uri="{FF2B5EF4-FFF2-40B4-BE49-F238E27FC236}">
                  <a16:creationId xmlns:a16="http://schemas.microsoft.com/office/drawing/2014/main" id="{633825B1-1EDE-48FF-B330-36510B6DF1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99602" y="1750238"/>
              <a:ext cx="1338773" cy="1338773"/>
            </a:xfrm>
            <a:prstGeom prst="rect">
              <a:avLst/>
            </a:prstGeom>
            <a:effectLst>
              <a:outerShdw algn="tl" blurRad="50800" dir="2700000" dist="38100" rotWithShape="0">
                <a:prstClr val="black">
                  <a:alpha val="40000"/>
                </a:prstClr>
              </a:outerShdw>
            </a:effectLst>
          </p:spPr>
        </p:pic>
      </p:grpSp>
      <p:pic>
        <p:nvPicPr>
          <p:cNvPr descr="Rain" id="45" name="Graphic 44">
            <a:extLst>
              <a:ext uri="{FF2B5EF4-FFF2-40B4-BE49-F238E27FC236}">
                <a16:creationId xmlns:a16="http://schemas.microsoft.com/office/drawing/2014/main" id="{22B8B554-B6D4-4E79-9961-6054616594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47585" y="3465460"/>
            <a:ext cx="1338773" cy="1338773"/>
          </a:xfrm>
          <a:prstGeom prst="rect">
            <a:avLst/>
          </a:prstGeom>
          <a:effectLst>
            <a:outerShdw algn="tl" blurRad="50800" dir="2700000" dist="38100" rotWithShape="0">
              <a:prstClr val="black">
                <a:alpha val="40000"/>
              </a:prstClr>
            </a:outerShdw>
          </a:effectLst>
        </p:spPr>
      </p:pic>
      <p:sp>
        <p:nvSpPr>
          <p:cNvPr id="4" name="TextBox 3">
            <a:extLst>
              <a:ext uri="{FF2B5EF4-FFF2-40B4-BE49-F238E27FC236}">
                <a16:creationId xmlns:a16="http://schemas.microsoft.com/office/drawing/2014/main" id="{2564ED80-346C-41BC-AD7B-E0DD58862C09}"/>
              </a:ext>
            </a:extLst>
          </p:cNvPr>
          <p:cNvSpPr txBox="1"/>
          <p:nvPr/>
        </p:nvSpPr>
        <p:spPr>
          <a:xfrm>
            <a:off x="3323946" y="6331527"/>
            <a:ext cx="2496108" cy="276999"/>
          </a:xfrm>
          <a:prstGeom prst="rect">
            <a:avLst/>
          </a:prstGeom>
          <a:noFill/>
        </p:spPr>
        <p:txBody>
          <a:bodyPr rtlCol="0" wrap="square">
            <a:spAutoFit/>
          </a:bodyPr>
          <a:lstStyle/>
          <a:p>
            <a:pPr>
              <a:spcBef>
                <a:spcPct val="0"/>
              </a:spcBef>
              <a:spcAft>
                <a:spcPct val="0"/>
              </a:spcAft>
            </a:pPr>
            <a:r>
              <a:rPr dirty="0" i="1" lang="en-US" sz="1200">
                <a:solidFill>
                  <a:srgbClr val="4E5054"/>
                </a:solidFill>
                <a:latin typeface="Verdana"/>
                <a:cs typeface="Verdana"/>
              </a:rPr>
              <a:t>For illustrative purposes only</a:t>
            </a:r>
          </a:p>
        </p:txBody>
      </p:sp>
      <p:sp>
        <p:nvSpPr>
          <p:cNvPr id="10" name="Rectangle: Rounded Corners 9">
            <a:extLst>
              <a:ext uri="{FF2B5EF4-FFF2-40B4-BE49-F238E27FC236}">
                <a16:creationId xmlns:a16="http://schemas.microsoft.com/office/drawing/2014/main" id="{5536BFAC-3546-46DE-8062-3FB22B2C23D6}"/>
              </a:ext>
            </a:extLst>
          </p:cNvPr>
          <p:cNvSpPr/>
          <p:nvPr/>
        </p:nvSpPr>
        <p:spPr>
          <a:xfrm>
            <a:off x="4825084" y="1446536"/>
            <a:ext cx="2793478" cy="1800914"/>
          </a:xfrm>
          <a:prstGeom prst="roundRect">
            <a:avLst/>
          </a:prstGeom>
          <a:noFill/>
          <a:ln w="57150">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19" name="TextBox 18">
            <a:extLst>
              <a:ext uri="{FF2B5EF4-FFF2-40B4-BE49-F238E27FC236}">
                <a16:creationId xmlns:a16="http://schemas.microsoft.com/office/drawing/2014/main" id="{5A9CB9FF-8495-4A69-890A-11599AA6E7D6}"/>
              </a:ext>
            </a:extLst>
          </p:cNvPr>
          <p:cNvSpPr txBox="1"/>
          <p:nvPr/>
        </p:nvSpPr>
        <p:spPr>
          <a:xfrm>
            <a:off x="5026808" y="1277259"/>
            <a:ext cx="2390031" cy="374571"/>
          </a:xfrm>
          <a:prstGeom prst="roundRect">
            <a:avLst/>
          </a:prstGeom>
          <a:solidFill>
            <a:schemeClr val="bg1"/>
          </a:solidFill>
        </p:spPr>
        <p:txBody>
          <a:bodyPr rtlCol="0" wrap="square">
            <a:spAutoFit/>
          </a:bodyPr>
          <a:lstStyle/>
          <a:p>
            <a:pPr>
              <a:spcBef>
                <a:spcPct val="0"/>
              </a:spcBef>
              <a:spcAft>
                <a:spcPct val="0"/>
              </a:spcAft>
            </a:pPr>
            <a:r>
              <a:rPr dirty="0" i="1" lang="en-US" sz="1600">
                <a:solidFill>
                  <a:srgbClr val="4E5054"/>
                </a:solidFill>
                <a:latin typeface="Verdana"/>
                <a:cs typeface="Verdana"/>
              </a:rPr>
              <a:t>“Triple-Aim Aligned”</a:t>
            </a:r>
          </a:p>
        </p:txBody>
      </p:sp>
      <p:sp>
        <p:nvSpPr>
          <p:cNvPr id="23" name="Arrow: Right 22">
            <a:extLst>
              <a:ext uri="{FF2B5EF4-FFF2-40B4-BE49-F238E27FC236}">
                <a16:creationId xmlns:a16="http://schemas.microsoft.com/office/drawing/2014/main" id="{5A610365-DC97-47C7-A3A0-C45D51414C6B}"/>
              </a:ext>
            </a:extLst>
          </p:cNvPr>
          <p:cNvSpPr/>
          <p:nvPr/>
        </p:nvSpPr>
        <p:spPr>
          <a:xfrm>
            <a:off x="4085155" y="2117527"/>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4" name="Arrow: Right 23">
            <a:extLst>
              <a:ext uri="{FF2B5EF4-FFF2-40B4-BE49-F238E27FC236}">
                <a16:creationId xmlns:a16="http://schemas.microsoft.com/office/drawing/2014/main" id="{2C68E718-B6BB-421E-A224-4EF50FBD6740}"/>
              </a:ext>
            </a:extLst>
          </p:cNvPr>
          <p:cNvSpPr/>
          <p:nvPr/>
        </p:nvSpPr>
        <p:spPr>
          <a:xfrm rot="16200000">
            <a:off x="6778877" y="2987648"/>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sp>
        <p:nvSpPr>
          <p:cNvPr id="25" name="Arrow: Right 24">
            <a:extLst>
              <a:ext uri="{FF2B5EF4-FFF2-40B4-BE49-F238E27FC236}">
                <a16:creationId xmlns:a16="http://schemas.microsoft.com/office/drawing/2014/main" id="{7F535423-D93B-4419-A5AC-8D8A023212DF}"/>
              </a:ext>
            </a:extLst>
          </p:cNvPr>
          <p:cNvSpPr/>
          <p:nvPr/>
        </p:nvSpPr>
        <p:spPr>
          <a:xfrm rot="19087482">
            <a:off x="4193713" y="2922508"/>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Tree>
  </p:cSld>
  <p:clrMapOvr>
    <a:masterClrMapping/>
  </p:clrMapOvr>
</p:sld>
</file>

<file path=ppt/slides/slide3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EC38-A9D6-4914-9B32-2982FD79F6B1}"/>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 Success Considerations</a:t>
            </a:r>
          </a:p>
        </p:txBody>
      </p:sp>
      <p:sp>
        <p:nvSpPr>
          <p:cNvPr id="3" name="Content Placeholder 2">
            <a:extLst>
              <a:ext uri="{FF2B5EF4-FFF2-40B4-BE49-F238E27FC236}">
                <a16:creationId xmlns:a16="http://schemas.microsoft.com/office/drawing/2014/main" id="{8BF165BC-4344-4A0C-80CE-AD51F3200A66}"/>
              </a:ext>
            </a:extLst>
          </p:cNvPr>
          <p:cNvSpPr>
            <a:spLocks noGrp="1"/>
          </p:cNvSpPr>
          <p:nvPr>
            <p:ph idx="10" sz="quarter"/>
          </p:nvPr>
        </p:nvSpPr>
        <p:spPr>
          <a:xfrm>
            <a:off x="443205" y="1368373"/>
            <a:ext cx="8229600" cy="2227234"/>
          </a:xfrm>
        </p:spPr>
        <p:txBody>
          <a:bodyPr lIns="0" rIns="0" tIns="0" bIns="0"/>
          <a:lstStyle/>
          <a:p>
            <a:pPr marL="169863" indent="-169863">
              <a:spcBef>
                <a:spcPts val="600"/>
              </a:spcBef>
              <a:spcAft>
                <a:spcPct val="0"/>
              </a:spcAft>
            </a:pPr>
            <a:r>
              <a:rPr dirty="0" lang="en-US" sz="2000">
                <a:solidFill>
                  <a:srgbClr val="4E5054"/>
                </a:solidFill>
              </a:rPr>
              <a:t>Are there critical success factors? </a:t>
            </a:r>
          </a:p>
          <a:p>
            <a:pPr lvl="1" marL="625475" indent="-168275">
              <a:spcBef>
                <a:spcPts val="600"/>
              </a:spcBef>
              <a:spcAft>
                <a:spcPct val="0"/>
              </a:spcAft>
            </a:pPr>
            <a:r>
              <a:rPr dirty="0" lang="en-US" sz="1600">
                <a:solidFill>
                  <a:srgbClr val="4E5054"/>
                </a:solidFill>
              </a:rPr>
              <a:t>Structure around providers or hospital?</a:t>
            </a:r>
          </a:p>
          <a:p>
            <a:pPr lvl="2" marL="1090613" indent="-176213">
              <a:spcBef>
                <a:spcPts val="600"/>
              </a:spcBef>
              <a:spcAft>
                <a:spcPct val="0"/>
              </a:spcAft>
            </a:pPr>
            <a:r>
              <a:rPr dirty="0" lang="en-US" sz="1400">
                <a:solidFill>
                  <a:srgbClr val="4E5054"/>
                </a:solidFill>
              </a:rPr>
              <a:t>Capital cost </a:t>
            </a:r>
          </a:p>
          <a:p>
            <a:pPr lvl="2" marL="1090613" indent="-176213">
              <a:spcBef>
                <a:spcPts val="600"/>
              </a:spcBef>
              <a:spcAft>
                <a:spcPct val="0"/>
              </a:spcAft>
            </a:pPr>
            <a:r>
              <a:rPr dirty="0" lang="en-US" sz="1400">
                <a:solidFill>
                  <a:srgbClr val="4E5054"/>
                </a:solidFill>
              </a:rPr>
              <a:t>Economies of Scale vs Diseconomies of Scale </a:t>
            </a:r>
          </a:p>
          <a:p>
            <a:pPr lvl="2" marL="1090613" indent="-176213">
              <a:spcBef>
                <a:spcPts val="600"/>
              </a:spcBef>
              <a:spcAft>
                <a:spcPct val="0"/>
              </a:spcAft>
            </a:pPr>
            <a:r>
              <a:rPr dirty="0" lang="en-US" sz="1400">
                <a:solidFill>
                  <a:srgbClr val="4E5054"/>
                </a:solidFill>
              </a:rPr>
              <a:t>Utilization management</a:t>
            </a:r>
          </a:p>
          <a:p>
            <a:pPr lvl="2" marL="1090613" indent="-176213">
              <a:spcBef>
                <a:spcPts val="600"/>
              </a:spcBef>
              <a:spcAft>
                <a:spcPct val="0"/>
              </a:spcAft>
            </a:pPr>
            <a:r>
              <a:rPr dirty="0" lang="en-US" sz="1400">
                <a:solidFill>
                  <a:srgbClr val="4E5054"/>
                </a:solidFill>
              </a:rPr>
              <a:t>Bureaucracy</a:t>
            </a:r>
          </a:p>
          <a:p>
            <a:pPr marL="169863" indent="-169863">
              <a:spcBef>
                <a:spcPts val="600"/>
              </a:spcBef>
              <a:spcAft>
                <a:spcPct val="0"/>
              </a:spcAft>
            </a:pPr>
            <a:r>
              <a:rPr dirty="0" lang="en-US" sz="2000">
                <a:solidFill>
                  <a:srgbClr val="4E5054"/>
                </a:solidFill>
              </a:rPr>
              <a:t>Have ACOs demonstrated savings?  Qualify for a bonus?</a:t>
            </a:r>
          </a:p>
          <a:p>
            <a:pPr marL="169863" indent="-169863">
              <a:spcBef>
                <a:spcPts val="600"/>
              </a:spcBef>
              <a:spcAft>
                <a:spcPct val="0"/>
              </a:spcAft>
            </a:pPr>
            <a:r>
              <a:rPr dirty="0" lang="en-US" sz="2000">
                <a:solidFill>
                  <a:srgbClr val="4E5054"/>
                </a:solidFill>
              </a:rPr>
              <a:t>How has CMS benefited from Medicare Shared Savings Program (CMS ACO)?</a:t>
            </a:r>
          </a:p>
          <a:p>
            <a:pPr marL="169863" indent="-169863">
              <a:spcBef>
                <a:spcPts val="600"/>
              </a:spcBef>
              <a:spcAft>
                <a:spcPct val="0"/>
              </a:spcAft>
            </a:pPr>
            <a:endParaRPr dirty="0" lang="en-US"/>
          </a:p>
          <a:p>
            <a:pPr marL="169863" indent="-169863">
              <a:spcBef>
                <a:spcPts val="600"/>
              </a:spcBef>
              <a:spcAft>
                <a:spcPct val="0"/>
              </a:spcAft>
            </a:pPr>
            <a:endParaRPr dirty="0" lang="en-US"/>
          </a:p>
        </p:txBody>
      </p:sp>
      <p:sp>
        <p:nvSpPr>
          <p:cNvPr id="4" name="Slide Number Placeholder 3">
            <a:extLst>
              <a:ext uri="{FF2B5EF4-FFF2-40B4-BE49-F238E27FC236}">
                <a16:creationId xmlns:a16="http://schemas.microsoft.com/office/drawing/2014/main" id="{EAF72930-CA0A-4B04-950B-48CC9E26E174}"/>
              </a:ext>
            </a:extLst>
          </p:cNvPr>
          <p:cNvSpPr>
            <a:spLocks noGrp="1"/>
          </p:cNvSpPr>
          <p:nvPr>
            <p:ph idx="12" sz="quarter" type="sldNum"/>
          </p:nvPr>
        </p:nvSpPr>
        <p:spPr/>
        <p:txBody>
          <a:bodyPr lIns="0" rIns="0" tIns="0" bIns="0" anchor="t"/>
          <a:lstStyle/>
          <a:p>
            <a:pPr>
              <a:defRPr/>
            </a:pPr>
            <a:r>
              <a:rPr altLang="en-US" lang="en-US" sz="700">
                <a:solidFill>
                  <a:srgbClr val="4E5054"/>
                </a:solidFill>
              </a:rPr>
              <a:t> </a:t>
            </a:r>
            <a:fld id="{25D2B554-A341-4136-B99F-73D832827588}" type="slidenum">
              <a:rPr altLang="en-US" lang="en-US" smtClean="0"/>
              <a:pPr>
                <a:defRPr/>
              </a:pPr>
              <a:t>32</a:t>
            </a:fld>
            <a:endParaRPr altLang="en-US" lang="en-US"/>
          </a:p>
        </p:txBody>
      </p:sp>
      <p:sp>
        <p:nvSpPr>
          <p:cNvPr id="5" name="Isosceles Triangle 4">
            <a:extLst>
              <a:ext uri="{FF2B5EF4-FFF2-40B4-BE49-F238E27FC236}">
                <a16:creationId xmlns:a16="http://schemas.microsoft.com/office/drawing/2014/main" id="{D4DE8ED5-9FAF-44B8-A017-6E71D13CEA24}"/>
              </a:ext>
            </a:extLst>
          </p:cNvPr>
          <p:cNvSpPr/>
          <p:nvPr/>
        </p:nvSpPr>
        <p:spPr>
          <a:xfrm flipV="1">
            <a:off x="619932" y="4476274"/>
            <a:ext cx="7780149" cy="346435"/>
          </a:xfrm>
          <a:prstGeom prst="triangle">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6" name="TextBox 5">
            <a:extLst>
              <a:ext uri="{FF2B5EF4-FFF2-40B4-BE49-F238E27FC236}">
                <a16:creationId xmlns:a16="http://schemas.microsoft.com/office/drawing/2014/main" id="{B6B431FF-CBC8-40D8-A143-2D912D8FEE9D}"/>
              </a:ext>
            </a:extLst>
          </p:cNvPr>
          <p:cNvSpPr txBox="1"/>
          <p:nvPr/>
        </p:nvSpPr>
        <p:spPr>
          <a:xfrm>
            <a:off x="619932" y="4974957"/>
            <a:ext cx="7780149" cy="584775"/>
          </a:xfrm>
          <a:prstGeom prst="rect">
            <a:avLst/>
          </a:prstGeom>
          <a:noFill/>
        </p:spPr>
        <p:txBody>
          <a:bodyPr rtlCol="0" wrap="square">
            <a:spAutoFit/>
          </a:bodyPr>
          <a:lstStyle/>
          <a:p>
            <a:pPr>
              <a:spcBef>
                <a:spcPct val="0"/>
              </a:spcBef>
              <a:spcAft>
                <a:spcPct val="0"/>
              </a:spcAft>
            </a:pPr>
            <a:r>
              <a:rPr dirty="0" lang="en-US" sz="1600">
                <a:solidFill>
                  <a:srgbClr val="4E5054"/>
                </a:solidFill>
                <a:latin typeface="Verdana"/>
                <a:cs typeface="Verdana"/>
              </a:rPr>
              <a:t>Is there room for Medicare in Alternate Sites of Care (ASC), or will Medicare get pushed in to hospitals?</a:t>
            </a:r>
          </a:p>
        </p:txBody>
      </p:sp>
    </p:spTree>
  </p:cSld>
  <p:clrMapOvr>
    <a:masterClrMapping/>
  </p:clrMapOvr>
</p:sld>
</file>

<file path=ppt/slides/slide3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59411"/>
            <a:ext cx="8229600" cy="492443"/>
          </a:xfrm>
        </p:spPr>
        <p:txBody>
          <a:bodyPr lIns="0" rIns="0" tIns="0" bIns="0" anchor="ctr"/>
          <a:lstStyle/>
          <a:p>
            <a:pPr marL="0" indent="0">
              <a:spcBef>
                <a:spcPts val="600"/>
              </a:spcBef>
              <a:spcAft>
                <a:spcPct val="0"/>
              </a:spcAft>
              <a:buNone/>
            </a:pPr>
            <a:r>
              <a:rPr dirty="0" lang="en-US" b="true">
                <a:solidFill>
                  <a:srgbClr val="003479"/>
                </a:solidFill>
              </a:rPr>
              <a:t>ACO/IDN Design of the Future</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33</a:t>
            </a:fld>
            <a:endParaRPr dirty="0" lang="en-US"/>
          </a:p>
        </p:txBody>
      </p:sp>
    </p:spTree>
  </p:cSld>
  <p:clrMapOvr>
    <a:masterClrMapping/>
  </p:clrMapOvr>
</p:sld>
</file>

<file path=ppt/slides/slide3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2913" y="444560"/>
            <a:ext cx="8229600" cy="800100"/>
          </a:xfrm>
        </p:spPr>
        <p:txBody>
          <a:bodyPr lIns="0" rIns="0" tIns="0" bIns="0" anchor="b"/>
          <a:lstStyle/>
          <a:p>
            <a:pPr algn="l">
              <a:lnSpc>
                <a:spcPts val="3200"/>
              </a:lnSpc>
              <a:spcAft>
                <a:spcPct val="0"/>
              </a:spcAft>
            </a:pPr>
            <a:r>
              <a:rPr dirty="0" lang="en-US" sz="2600" b="true">
                <a:solidFill>
                  <a:srgbClr val="003479"/>
                </a:solidFill>
              </a:rPr>
              <a:t>An Untapped Opportunity For Health Care Progress: Redesigning Care For High-Need Patients</a:t>
            </a:r>
          </a:p>
        </p:txBody>
      </p:sp>
      <p:sp>
        <p:nvSpPr>
          <p:cNvPr id="4" name="Slide Number Placeholder 3"/>
          <p:cNvSpPr>
            <a:spLocks noGrp="1"/>
          </p:cNvSpPr>
          <p:nvPr>
            <p:ph idx="10" sz="quarter" type="sldNum"/>
          </p:nvPr>
        </p:nvSpPr>
        <p:spPr/>
        <p:txBody>
          <a:bodyPr lIns="0" rIns="0" tIns="0" bIns="0" anchor="t"/>
          <a:lstStyle/>
          <a:p>
            <a:pPr>
              <a:defRPr/>
            </a:pPr>
            <a:fld id="{433A2CC7-68DD-4B33-8B22-7F25518E6549}" type="slidenum">
              <a:rPr lang="en-US" smtClean="0"/>
              <a:pPr>
                <a:defRPr/>
              </a:pPr>
              <a:t>34</a:t>
            </a:fld>
            <a:endParaRPr dirty="0" lang="en-US"/>
          </a:p>
        </p:txBody>
      </p:sp>
      <p:graphicFrame>
        <p:nvGraphicFramePr>
          <p:cNvPr id="9" name="Chart 8">
            <a:extLst>
              <a:ext uri="{FF2B5EF4-FFF2-40B4-BE49-F238E27FC236}">
                <a16:creationId xmlns:a16="http://schemas.microsoft.com/office/drawing/2014/main" id="{E8E98D93-A7E1-4139-A920-F8EAC7610E85}"/>
              </a:ext>
            </a:extLst>
          </p:cNvPr>
          <p:cNvGraphicFramePr>
            <a:graphicFrameLocks/>
          </p:cNvGraphicFramePr>
          <p:nvPr>
            <p:extLst/>
          </p:nvPr>
        </p:nvGraphicFramePr>
        <p:xfrm>
          <a:off x="268089" y="1741349"/>
          <a:ext cx="4855343" cy="3080570"/>
        </p:xfrm>
        <a:graphic>
          <a:graphicData uri="http://schemas.openxmlformats.org/drawingml/2006/chart">
            <c:chart xmlns:c="http://schemas.openxmlformats.org/drawingml/2006/chart" r:id="rId2"/>
          </a:graphicData>
        </a:graphic>
      </p:graphicFrame>
      <p:sp>
        <p:nvSpPr>
          <p:cNvPr id="10" name="TextBox 9"/>
          <p:cNvSpPr txBox="1"/>
          <p:nvPr/>
        </p:nvSpPr>
        <p:spPr>
          <a:xfrm>
            <a:off x="5916383" y="1219631"/>
            <a:ext cx="3713431" cy="1323439"/>
          </a:xfrm>
          <a:prstGeom prst="rect">
            <a:avLst/>
          </a:prstGeom>
          <a:noFill/>
        </p:spPr>
        <p:txBody>
          <a:bodyPr rtlCol="0" wrap="square">
            <a:spAutoFit/>
          </a:bodyPr>
          <a:lstStyle/>
          <a:p>
            <a:pPr indent="-214313" marL="214313">
              <a:spcBef>
                <a:spcPct val="0"/>
              </a:spcBef>
              <a:spcAft>
                <a:spcPct val="0"/>
              </a:spcAft>
              <a:buFont charset="0" panose="020B0604020202020204" pitchFamily="34" typeface="Arial"/>
              <a:buChar char="•"/>
            </a:pPr>
            <a:r>
              <a:rPr dirty="0" lang="en-US" sz="1600">
                <a:solidFill>
                  <a:srgbClr val="4E5054"/>
                </a:solidFill>
              </a:rPr>
              <a:t>Functional limitations</a:t>
            </a:r>
          </a:p>
          <a:p>
            <a:pPr indent="-214313" marL="214313">
              <a:spcBef>
                <a:spcPct val="0"/>
              </a:spcBef>
              <a:spcAft>
                <a:spcPct val="0"/>
              </a:spcAft>
              <a:buFont charset="0" panose="020B0604020202020204" pitchFamily="34" typeface="Arial"/>
              <a:buChar char="•"/>
            </a:pPr>
            <a:r>
              <a:rPr dirty="0" lang="en-US" sz="1600">
                <a:solidFill>
                  <a:srgbClr val="4E5054"/>
                </a:solidFill>
              </a:rPr>
              <a:t>Inability to cope with health</a:t>
            </a:r>
          </a:p>
          <a:p>
            <a:pPr indent="-214313" marL="214313">
              <a:spcBef>
                <a:spcPct val="0"/>
              </a:spcBef>
              <a:spcAft>
                <a:spcPct val="0"/>
              </a:spcAft>
              <a:buFont charset="0" panose="020B0604020202020204" pitchFamily="34" typeface="Arial"/>
              <a:buChar char="•"/>
            </a:pPr>
            <a:r>
              <a:rPr dirty="0" lang="en-US" sz="1600">
                <a:solidFill>
                  <a:srgbClr val="4E5054"/>
                </a:solidFill>
              </a:rPr>
              <a:t>Lack of care coordination</a:t>
            </a:r>
          </a:p>
          <a:p>
            <a:pPr indent="-214313" marL="214313">
              <a:spcBef>
                <a:spcPct val="0"/>
              </a:spcBef>
              <a:spcAft>
                <a:spcPct val="0"/>
              </a:spcAft>
              <a:buFont charset="0" panose="020B0604020202020204" pitchFamily="34" typeface="Arial"/>
              <a:buChar char="•"/>
            </a:pPr>
            <a:r>
              <a:rPr dirty="0" lang="en-US" sz="1600">
                <a:solidFill>
                  <a:srgbClr val="4E5054"/>
                </a:solidFill>
              </a:rPr>
              <a:t>Cost-related access issues</a:t>
            </a:r>
          </a:p>
          <a:p>
            <a:pPr indent="-214313" marL="214313">
              <a:spcBef>
                <a:spcPct val="0"/>
              </a:spcBef>
              <a:spcAft>
                <a:spcPct val="0"/>
              </a:spcAft>
              <a:buFont charset="0" panose="020B0604020202020204" pitchFamily="34" typeface="Arial"/>
              <a:buChar char="•"/>
            </a:pPr>
            <a:endParaRPr dirty="0" lang="en-US" sz="1600"/>
          </a:p>
        </p:txBody>
      </p:sp>
      <p:sp>
        <p:nvSpPr>
          <p:cNvPr id="11" name="Arrow: Down 10"/>
          <p:cNvSpPr/>
          <p:nvPr/>
        </p:nvSpPr>
        <p:spPr>
          <a:xfrm flipV="1">
            <a:off x="5432495" y="1358455"/>
            <a:ext cx="521069" cy="765788"/>
          </a:xfrm>
          <a:prstGeom prst="down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cxnSp>
        <p:nvCxnSpPr>
          <p:cNvPr id="13" name="Straight Connector 12"/>
          <p:cNvCxnSpPr/>
          <p:nvPr/>
        </p:nvCxnSpPr>
        <p:spPr>
          <a:xfrm>
            <a:off x="5464277" y="2529277"/>
            <a:ext cx="3309836"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464277" y="2342262"/>
            <a:ext cx="3309836"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15" name="Isosceles Triangle 14"/>
          <p:cNvSpPr/>
          <p:nvPr/>
        </p:nvSpPr>
        <p:spPr>
          <a:xfrm flipV="1">
            <a:off x="5432495" y="2627008"/>
            <a:ext cx="3302461" cy="299711"/>
          </a:xfrm>
          <a:prstGeom prst="triangle">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16" name="TextBox 15"/>
          <p:cNvSpPr txBox="1"/>
          <p:nvPr/>
        </p:nvSpPr>
        <p:spPr>
          <a:xfrm>
            <a:off x="5464277" y="2916041"/>
            <a:ext cx="3375845" cy="2646878"/>
          </a:xfrm>
          <a:prstGeom prst="rect">
            <a:avLst/>
          </a:prstGeom>
          <a:noFill/>
        </p:spPr>
        <p:txBody>
          <a:bodyPr rtlCol="0" wrap="square">
            <a:spAutoFit/>
          </a:bodyPr>
          <a:lstStyle/>
          <a:p>
            <a:pPr indent="-257175" marL="257175">
              <a:spcBef>
                <a:spcPct val="0"/>
              </a:spcBef>
              <a:spcAft>
                <a:spcPct val="0"/>
              </a:spcAft>
              <a:buFont typeface="+mj-lt"/>
              <a:buAutoNum type="arabicPeriod"/>
            </a:pPr>
            <a:r>
              <a:rPr dirty="0" lang="en-US" sz="1600">
                <a:solidFill>
                  <a:srgbClr val="4E5054"/>
                </a:solidFill>
              </a:rPr>
              <a:t>Focus on service setting (enhanced primary care)</a:t>
            </a:r>
          </a:p>
          <a:p>
            <a:pPr indent="-257175" marL="257175">
              <a:spcBef>
                <a:spcPct val="0"/>
              </a:spcBef>
              <a:spcAft>
                <a:spcPct val="0"/>
              </a:spcAft>
              <a:buFont typeface="+mj-lt"/>
              <a:buAutoNum type="arabicPeriod"/>
            </a:pPr>
            <a:r>
              <a:rPr dirty="0" lang="en-US" sz="1600">
                <a:solidFill>
                  <a:srgbClr val="4E5054"/>
                </a:solidFill>
              </a:rPr>
              <a:t>Care and coordination attributes (</a:t>
            </a:r>
            <a:r>
              <a:rPr dirty="0" err="1" lang="en-US" sz="1600">
                <a:solidFill>
                  <a:srgbClr val="4E5054"/>
                </a:solidFill>
              </a:rPr>
              <a:t>ToC</a:t>
            </a:r>
            <a:r>
              <a:rPr dirty="0" lang="en-US" sz="1600">
                <a:solidFill>
                  <a:srgbClr val="4E5054"/>
                </a:solidFill>
              </a:rPr>
              <a:t>, engagement)</a:t>
            </a:r>
          </a:p>
          <a:p>
            <a:pPr indent="-257175" marL="257175">
              <a:spcBef>
                <a:spcPct val="0"/>
              </a:spcBef>
              <a:spcAft>
                <a:spcPct val="0"/>
              </a:spcAft>
              <a:buFont typeface="+mj-lt"/>
              <a:buAutoNum type="arabicPeriod"/>
            </a:pPr>
            <a:r>
              <a:rPr dirty="0" lang="en-US" sz="1600">
                <a:solidFill>
                  <a:srgbClr val="4E5054"/>
                </a:solidFill>
              </a:rPr>
              <a:t>Delivery features (high-risk patient pooling; adherence)</a:t>
            </a:r>
          </a:p>
          <a:p>
            <a:pPr indent="-257175" marL="257175">
              <a:spcBef>
                <a:spcPct val="0"/>
              </a:spcBef>
              <a:spcAft>
                <a:spcPct val="0"/>
              </a:spcAft>
              <a:buFont typeface="+mj-lt"/>
              <a:buAutoNum type="arabicPeriod"/>
            </a:pPr>
            <a:r>
              <a:rPr dirty="0" lang="en-US" sz="1600">
                <a:solidFill>
                  <a:srgbClr val="4E5054"/>
                </a:solidFill>
              </a:rPr>
              <a:t>Organizational culture (adaptable, data-driven)</a:t>
            </a:r>
          </a:p>
          <a:p>
            <a:pPr indent="-214313" marL="214313">
              <a:spcBef>
                <a:spcPct val="0"/>
              </a:spcBef>
              <a:spcAft>
                <a:spcPct val="0"/>
              </a:spcAft>
              <a:buFont charset="0" panose="020B0604020202020204" pitchFamily="34" typeface="Arial"/>
              <a:buChar char="•"/>
            </a:pPr>
            <a:endParaRPr dirty="0" lang="en-US" sz="1600"/>
          </a:p>
        </p:txBody>
      </p:sp>
      <p:sp>
        <p:nvSpPr>
          <p:cNvPr id="17" name="TextBox 16"/>
          <p:cNvSpPr txBox="1"/>
          <p:nvPr/>
        </p:nvSpPr>
        <p:spPr>
          <a:xfrm>
            <a:off x="5249857" y="5239148"/>
            <a:ext cx="3804684" cy="861774"/>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3"/>
              </a:rPr>
              <a:t>http://healthaffairs.org/blog/2017/08/28/an-untapped-opportunity-for-health-care-progress-redesigning-care-for-high-need-patients/</a:t>
            </a:r>
            <a:r>
              <a:rPr dirty="0" lang="en-US" sz="1000">
                <a:solidFill>
                  <a:srgbClr val="4E5054"/>
                </a:solidFill>
              </a:rPr>
              <a:t>. Accessed October 3, 2017. </a:t>
            </a:r>
          </a:p>
          <a:p>
            <a:pPr>
              <a:spcBef>
                <a:spcPct val="0"/>
              </a:spcBef>
              <a:spcAft>
                <a:spcPct val="0"/>
              </a:spcAft>
            </a:pPr>
            <a:r>
              <a:rPr b="1" dirty="0" lang="en-US" sz="1000">
                <a:solidFill>
                  <a:srgbClr val="4E5054"/>
                </a:solidFill>
              </a:rPr>
              <a:t>Peter Long</a:t>
            </a:r>
            <a:r>
              <a:rPr dirty="0" lang="en-US" sz="1000">
                <a:solidFill>
                  <a:srgbClr val="4E5054"/>
                </a:solidFill>
              </a:rPr>
              <a:t>, Ph.D., President and CEO of Blue Shield of California Foundation</a:t>
            </a:r>
          </a:p>
        </p:txBody>
      </p:sp>
      <p:sp>
        <p:nvSpPr>
          <p:cNvPr id="12" name="TextBox 11"/>
          <p:cNvSpPr txBox="1"/>
          <p:nvPr/>
        </p:nvSpPr>
        <p:spPr>
          <a:xfrm>
            <a:off x="310840" y="4962755"/>
            <a:ext cx="4724598" cy="600164"/>
          </a:xfrm>
          <a:prstGeom prst="rect">
            <a:avLst/>
          </a:prstGeom>
          <a:noFill/>
        </p:spPr>
        <p:txBody>
          <a:bodyPr rtlCol="0" wrap="square">
            <a:spAutoFit/>
          </a:bodyPr>
          <a:lstStyle/>
          <a:p>
            <a:pPr>
              <a:spcBef>
                <a:spcPct val="0"/>
              </a:spcBef>
              <a:spcAft>
                <a:spcPct val="0"/>
              </a:spcAft>
            </a:pPr>
            <a:r>
              <a:rPr dirty="0" err="1" lang="en-US" sz="1100">
                <a:solidFill>
                  <a:srgbClr val="4E5054"/>
                </a:solidFill>
                <a:latin typeface="Verdana"/>
                <a:cs typeface="Verdana"/>
              </a:rPr>
              <a:t>Dzau</a:t>
            </a:r>
            <a:r>
              <a:rPr dirty="0" lang="en-US" sz="1100">
                <a:solidFill>
                  <a:srgbClr val="4E5054"/>
                </a:solidFill>
                <a:latin typeface="Verdana"/>
                <a:cs typeface="Verdana"/>
              </a:rPr>
              <a:t>, V.J., M.B. McClellan, J. McGinnis, and et al. 2017. Vital directions for health and health care; Priorities from a national academy of medicine initiative. JAMA 317(14):1461-1470</a:t>
            </a:r>
          </a:p>
        </p:txBody>
      </p:sp>
    </p:spTree>
  </p:cSld>
  <p:clrMapOvr>
    <a:masterClrMapping/>
  </p:clrMapOvr>
</p:sld>
</file>

<file path=ppt/slides/slide3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CMS “Official” Chronic Conditions List</a:t>
            </a:r>
            <a:br>
              <a:rPr dirty="0" lang="en-US"/>
            </a:br>
            <a:r>
              <a:rPr dirty="0" lang="en-US" sz="2600" b="true">
                <a:solidFill>
                  <a:srgbClr val="003479"/>
                </a:solidFill>
              </a:rPr>
              <a:t>[Diabetes-related in bold]</a:t>
            </a:r>
            <a:endParaRPr dirty="0" lang="en-US"/>
          </a:p>
        </p:txBody>
      </p:sp>
      <p:sp>
        <p:nvSpPr>
          <p:cNvPr id="4" name="Slide Number Placeholder 3"/>
          <p:cNvSpPr>
            <a:spLocks noGrp="1"/>
          </p:cNvSpPr>
          <p:nvPr>
            <p:ph idx="10" sz="quarter" type="sldNum"/>
          </p:nvPr>
        </p:nvSpPr>
        <p:spPr/>
        <p:txBody>
          <a:bodyPr lIns="0" rIns="0" tIns="0" bIns="0" anchor="t"/>
          <a:lstStyle/>
          <a:p>
            <a:pPr>
              <a:defRPr/>
            </a:pPr>
            <a:fld id="{433A2CC7-68DD-4B33-8B22-7F25518E6549}" type="slidenum">
              <a:rPr lang="en-US" smtClean="0"/>
              <a:pPr>
                <a:defRPr/>
              </a:pPr>
              <a:t>35</a:t>
            </a:fld>
            <a:endParaRPr dirty="0" lang="en-US"/>
          </a:p>
        </p:txBody>
      </p:sp>
      <p:graphicFrame>
        <p:nvGraphicFramePr>
          <p:cNvPr id="7" name="Table 6"/>
          <p:cNvGraphicFramePr>
            <a:graphicFrameLocks noGrp="1"/>
          </p:cNvGraphicFramePr>
          <p:nvPr>
            <p:extLst>
              <p:ext uri="{D42A27DB-BD31-4B8C-83A1-F6EECF244321}">
                <p14:modId xmlns:p14="http://schemas.microsoft.com/office/powerpoint/2010/main" val="1759395857"/>
              </p:ext>
            </p:extLst>
          </p:nvPr>
        </p:nvGraphicFramePr>
        <p:xfrm>
          <a:off x="301667" y="1183264"/>
          <a:ext cx="8512091" cy="4062503"/>
        </p:xfrm>
        <a:graphic>
          <a:graphicData uri="http://schemas.openxmlformats.org/drawingml/2006/table">
            <a:tbl>
              <a:tblPr>
                <a:tableStyleId>{0E3FDE45-AF77-4B5C-9715-49D594BDF05E}</a:tableStyleId>
              </a:tblPr>
              <a:tblGrid>
                <a:gridCol w="4369671">
                  <a:extLst>
                    <a:ext uri="{9D8B030D-6E8A-4147-A177-3AD203B41FA5}">
                      <a16:colId xmlns:a16="http://schemas.microsoft.com/office/drawing/2014/main" val="2456207998"/>
                    </a:ext>
                  </a:extLst>
                </a:gridCol>
                <a:gridCol w="4142420">
                  <a:extLst>
                    <a:ext uri="{9D8B030D-6E8A-4147-A177-3AD203B41FA5}">
                      <a16:colId xmlns:a16="http://schemas.microsoft.com/office/drawing/2014/main" val="3421489310"/>
                    </a:ext>
                  </a:extLst>
                </a:gridCol>
              </a:tblGrid>
              <a:tr h="342875">
                <a:tc>
                  <a:txBody>
                    <a:bodyPr/>
                    <a:lstStyle/>
                    <a:p>
                      <a:r>
                        <a:rPr dirty="0" lang="en-US" sz="1800"/>
                        <a:t>Alzheimer’s Disease </a:t>
                      </a:r>
                    </a:p>
                  </a:txBody>
                  <a:tcPr anchor="ctr" marB="0" marL="0" marR="0" marT="0"/>
                </a:tc>
                <a:tc>
                  <a:txBody>
                    <a:bodyPr/>
                    <a:lstStyle/>
                    <a:p>
                      <a:r>
                        <a:rPr b="1" dirty="0" lang="en-US" sz="1800">
                          <a:solidFill>
                            <a:schemeClr val="accent1"/>
                          </a:solidFill>
                        </a:rPr>
                        <a:t>Heart Failure</a:t>
                      </a:r>
                    </a:p>
                  </a:txBody>
                  <a:tcPr anchor="ctr" marB="0" marL="0" marR="0" marT="0"/>
                </a:tc>
                <a:extLst>
                  <a:ext uri="{0D108BD9-81ED-4DB2-BD59-A6C34878D82A}">
                    <a16:rowId xmlns:a16="http://schemas.microsoft.com/office/drawing/2014/main" val="4219726982"/>
                  </a:ext>
                </a:extLst>
              </a:tr>
              <a:tr h="472218">
                <a:tc>
                  <a:txBody>
                    <a:bodyPr/>
                    <a:lstStyle/>
                    <a:p>
                      <a:r>
                        <a:rPr dirty="0" lang="en-US" sz="1800"/>
                        <a:t>Arthritis (OA/RA)</a:t>
                      </a:r>
                    </a:p>
                  </a:txBody>
                  <a:tcPr anchor="ctr" marB="0" marL="0" marR="0" marT="0"/>
                </a:tc>
                <a:tc>
                  <a:txBody>
                    <a:bodyPr/>
                    <a:lstStyle/>
                    <a:p>
                      <a:r>
                        <a:rPr dirty="0" lang="en-US" sz="1800"/>
                        <a:t>Hepatitis (Chronic Viral B &amp; C)</a:t>
                      </a:r>
                    </a:p>
                  </a:txBody>
                  <a:tcPr anchor="ctr" marB="0" marL="0" marR="0" marT="0"/>
                </a:tc>
                <a:extLst>
                  <a:ext uri="{0D108BD9-81ED-4DB2-BD59-A6C34878D82A}">
                    <a16:rowId xmlns:a16="http://schemas.microsoft.com/office/drawing/2014/main" val="1516627755"/>
                  </a:ext>
                </a:extLst>
              </a:tr>
              <a:tr h="342875">
                <a:tc>
                  <a:txBody>
                    <a:bodyPr/>
                    <a:lstStyle/>
                    <a:p>
                      <a:r>
                        <a:rPr dirty="0" lang="en-US" sz="1800"/>
                        <a:t>Asthma</a:t>
                      </a:r>
                    </a:p>
                  </a:txBody>
                  <a:tcPr anchor="ctr" marB="0" marL="0" marR="0" marT="0"/>
                </a:tc>
                <a:tc>
                  <a:txBody>
                    <a:bodyPr/>
                    <a:lstStyle/>
                    <a:p>
                      <a:r>
                        <a:rPr lang="en-US" sz="1800"/>
                        <a:t>HIV/AIDS</a:t>
                      </a:r>
                    </a:p>
                  </a:txBody>
                  <a:tcPr anchor="ctr" marB="0" marL="0" marR="0" marT="0"/>
                </a:tc>
                <a:extLst>
                  <a:ext uri="{0D108BD9-81ED-4DB2-BD59-A6C34878D82A}">
                    <a16:rowId xmlns:a16="http://schemas.microsoft.com/office/drawing/2014/main" val="1669844454"/>
                  </a:ext>
                </a:extLst>
              </a:tr>
              <a:tr h="434371">
                <a:tc>
                  <a:txBody>
                    <a:bodyPr/>
                    <a:lstStyle/>
                    <a:p>
                      <a:pPr algn="l"/>
                      <a:r>
                        <a:rPr dirty="0" lang="en-US" sz="1800"/>
                        <a:t>Atrial Fibrillation</a:t>
                      </a:r>
                    </a:p>
                  </a:txBody>
                  <a:tcPr anchor="ctr" marB="0" marL="0" marR="0" marT="0"/>
                </a:tc>
                <a:tc>
                  <a:txBody>
                    <a:bodyPr/>
                    <a:lstStyle/>
                    <a:p>
                      <a:pPr algn="l"/>
                      <a:r>
                        <a:rPr b="1" dirty="0" lang="en-US" sz="1800">
                          <a:solidFill>
                            <a:schemeClr val="accent1"/>
                          </a:solidFill>
                        </a:rPr>
                        <a:t>Hyperlipidemia</a:t>
                      </a:r>
                    </a:p>
                  </a:txBody>
                  <a:tcPr anchor="ctr" marB="0" marL="0" marR="0" marT="0"/>
                </a:tc>
                <a:extLst>
                  <a:ext uri="{0D108BD9-81ED-4DB2-BD59-A6C34878D82A}">
                    <a16:rowId xmlns:a16="http://schemas.microsoft.com/office/drawing/2014/main" val="1113789428"/>
                  </a:ext>
                </a:extLst>
              </a:tr>
              <a:tr h="337933">
                <a:tc>
                  <a:txBody>
                    <a:bodyPr/>
                    <a:lstStyle/>
                    <a:p>
                      <a:r>
                        <a:rPr dirty="0" lang="en-US" sz="1800"/>
                        <a:t>Autism Spectrum Disorders</a:t>
                      </a:r>
                    </a:p>
                  </a:txBody>
                  <a:tcPr anchor="ctr" marB="0" marL="0" marR="0" marT="0"/>
                </a:tc>
                <a:tc>
                  <a:txBody>
                    <a:bodyPr/>
                    <a:lstStyle/>
                    <a:p>
                      <a:r>
                        <a:rPr b="1" dirty="0" lang="en-US" sz="1800">
                          <a:solidFill>
                            <a:schemeClr val="accent1"/>
                          </a:solidFill>
                        </a:rPr>
                        <a:t>Hypertension </a:t>
                      </a:r>
                    </a:p>
                  </a:txBody>
                  <a:tcPr anchor="ctr" marB="0" marL="0" marR="0" marT="0"/>
                </a:tc>
                <a:extLst>
                  <a:ext uri="{0D108BD9-81ED-4DB2-BD59-A6C34878D82A}">
                    <a16:rowId xmlns:a16="http://schemas.microsoft.com/office/drawing/2014/main" val="3154672018"/>
                  </a:ext>
                </a:extLst>
              </a:tr>
              <a:tr h="490003">
                <a:tc>
                  <a:txBody>
                    <a:bodyPr/>
                    <a:lstStyle/>
                    <a:p>
                      <a:r>
                        <a:rPr dirty="0" lang="en-US" sz="1800"/>
                        <a:t>Cancer (Breast, CRC, Lung, </a:t>
                      </a:r>
                      <a:r>
                        <a:rPr dirty="0" err="1" lang="en-US" sz="1800"/>
                        <a:t>CaP</a:t>
                      </a:r>
                      <a:r>
                        <a:rPr dirty="0" lang="en-US" sz="1800"/>
                        <a:t>)</a:t>
                      </a:r>
                    </a:p>
                  </a:txBody>
                  <a:tcPr anchor="ctr" marB="0" marL="0" marR="0" marT="0"/>
                </a:tc>
                <a:tc>
                  <a:txBody>
                    <a:bodyPr/>
                    <a:lstStyle/>
                    <a:p>
                      <a:r>
                        <a:rPr b="1" dirty="0" lang="en-US" sz="1800">
                          <a:solidFill>
                            <a:schemeClr val="accent1"/>
                          </a:solidFill>
                        </a:rPr>
                        <a:t>Ischemic Heart Disease</a:t>
                      </a:r>
                    </a:p>
                  </a:txBody>
                  <a:tcPr anchor="ctr" marB="0" marL="0" marR="0" marT="0"/>
                </a:tc>
                <a:extLst>
                  <a:ext uri="{0D108BD9-81ED-4DB2-BD59-A6C34878D82A}">
                    <a16:rowId xmlns:a16="http://schemas.microsoft.com/office/drawing/2014/main" val="2676679876"/>
                  </a:ext>
                </a:extLst>
              </a:tr>
              <a:tr h="420726">
                <a:tc>
                  <a:txBody>
                    <a:bodyPr/>
                    <a:lstStyle/>
                    <a:p>
                      <a:r>
                        <a:rPr b="1" dirty="0" lang="en-US" sz="1800">
                          <a:solidFill>
                            <a:schemeClr val="accent1"/>
                          </a:solidFill>
                        </a:rPr>
                        <a:t>Chronic Kidney Disease</a:t>
                      </a:r>
                    </a:p>
                  </a:txBody>
                  <a:tcPr anchor="ctr" marB="0" marL="0" marR="0" marT="0"/>
                </a:tc>
                <a:tc>
                  <a:txBody>
                    <a:bodyPr/>
                    <a:lstStyle/>
                    <a:p>
                      <a:r>
                        <a:rPr dirty="0" lang="en-US" sz="1800"/>
                        <a:t>Osteoporosis</a:t>
                      </a:r>
                    </a:p>
                  </a:txBody>
                  <a:tcPr anchor="ctr" marB="0" marL="0" marR="0" marT="0"/>
                </a:tc>
                <a:extLst>
                  <a:ext uri="{0D108BD9-81ED-4DB2-BD59-A6C34878D82A}">
                    <a16:rowId xmlns:a16="http://schemas.microsoft.com/office/drawing/2014/main" val="2435480567"/>
                  </a:ext>
                </a:extLst>
              </a:tr>
              <a:tr h="456210">
                <a:tc>
                  <a:txBody>
                    <a:bodyPr/>
                    <a:lstStyle/>
                    <a:p>
                      <a:r>
                        <a:rPr dirty="0" lang="en-US" sz="1800"/>
                        <a:t>COPD</a:t>
                      </a:r>
                    </a:p>
                  </a:txBody>
                  <a:tcPr anchor="ctr" marB="0" marL="0" marR="0" marT="0"/>
                </a:tc>
                <a:tc>
                  <a:txBody>
                    <a:bodyPr/>
                    <a:lstStyle/>
                    <a:p>
                      <a:r>
                        <a:rPr dirty="0" lang="en-US" sz="1800"/>
                        <a:t>Schizophrenia</a:t>
                      </a:r>
                    </a:p>
                  </a:txBody>
                  <a:tcPr anchor="ctr" marB="0" marL="0" marR="0" marT="0"/>
                </a:tc>
                <a:extLst>
                  <a:ext uri="{0D108BD9-81ED-4DB2-BD59-A6C34878D82A}">
                    <a16:rowId xmlns:a16="http://schemas.microsoft.com/office/drawing/2014/main" val="2466462635"/>
                  </a:ext>
                </a:extLst>
              </a:tr>
              <a:tr h="422417">
                <a:tc>
                  <a:txBody>
                    <a:bodyPr/>
                    <a:lstStyle/>
                    <a:p>
                      <a:r>
                        <a:rPr lang="en-US" sz="1800"/>
                        <a:t>Depression</a:t>
                      </a:r>
                    </a:p>
                  </a:txBody>
                  <a:tcPr anchor="ctr" marB="0" marL="0" marR="0" marT="0"/>
                </a:tc>
                <a:tc>
                  <a:txBody>
                    <a:bodyPr/>
                    <a:lstStyle/>
                    <a:p>
                      <a:r>
                        <a:rPr b="1" dirty="0" lang="en-US" sz="1800">
                          <a:solidFill>
                            <a:schemeClr val="accent1"/>
                          </a:solidFill>
                        </a:rPr>
                        <a:t>Stroke</a:t>
                      </a:r>
                    </a:p>
                  </a:txBody>
                  <a:tcPr anchor="ctr" marB="0" marL="0" marR="0" marT="0"/>
                </a:tc>
                <a:extLst>
                  <a:ext uri="{0D108BD9-81ED-4DB2-BD59-A6C34878D82A}">
                    <a16:rowId xmlns:a16="http://schemas.microsoft.com/office/drawing/2014/main" val="2359115975"/>
                  </a:ext>
                </a:extLst>
              </a:tr>
              <a:tr h="342875">
                <a:tc>
                  <a:txBody>
                    <a:bodyPr/>
                    <a:lstStyle/>
                    <a:p>
                      <a:r>
                        <a:rPr b="1" dirty="0" lang="en-US" sz="1800">
                          <a:solidFill>
                            <a:schemeClr val="accent1"/>
                          </a:solidFill>
                        </a:rPr>
                        <a:t>Diabetes</a:t>
                      </a:r>
                    </a:p>
                  </a:txBody>
                  <a:tcPr anchor="ctr" marB="0" marL="0" marR="0" marT="0"/>
                </a:tc>
                <a:tc>
                  <a:txBody>
                    <a:bodyPr/>
                    <a:lstStyle/>
                    <a:p>
                      <a:r>
                        <a:rPr dirty="0" lang="en-US" sz="1800"/>
                        <a:t> </a:t>
                      </a:r>
                    </a:p>
                  </a:txBody>
                  <a:tcPr anchor="ctr" marB="0" marL="0" marR="0" marT="0"/>
                </a:tc>
                <a:extLst>
                  <a:ext uri="{0D108BD9-81ED-4DB2-BD59-A6C34878D82A}">
                    <a16:rowId xmlns:a16="http://schemas.microsoft.com/office/drawing/2014/main" val="3624185863"/>
                  </a:ext>
                </a:extLst>
              </a:tr>
            </a:tbl>
          </a:graphicData>
        </a:graphic>
      </p:graphicFrame>
      <p:sp>
        <p:nvSpPr>
          <p:cNvPr id="8" name="Rectangle 1"/>
          <p:cNvSpPr>
            <a:spLocks noChangeArrowheads="1"/>
          </p:cNvSpPr>
          <p:nvPr/>
        </p:nvSpPr>
        <p:spPr bwMode="auto">
          <a:xfrm>
            <a:off x="465535" y="220436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34290" compatLnSpc="1" lIns="68580" numCol="1" rIns="68580" tIns="34290" vert="horz" wrap="none">
            <a:prstTxWarp prst="textNoShape">
              <a:avLst/>
            </a:prstTxWarp>
            <a:spAutoFit/>
          </a:bodyPr>
          <a:lstStyle/>
          <a:p>
            <a:pPr defTabSz="685800">
              <a:spcBef>
                <a:spcPct val="0"/>
              </a:spcBef>
              <a:spcAft>
                <a:spcPct val="0"/>
              </a:spcAft>
            </a:pPr>
            <a:br>
              <a:rPr altLang="en-US" lang="en-US" sz="1350">
                <a:latin charset="0" panose="020B0604020202020204" pitchFamily="34" typeface="Arial"/>
              </a:rPr>
            </a:br>
            <a:endParaRPr altLang="en-US" lang="en-US" sz="1350">
              <a:latin charset="0" panose="020B0604020202020204" pitchFamily="34" typeface="Arial"/>
            </a:endParaRPr>
          </a:p>
        </p:txBody>
      </p:sp>
      <p:sp>
        <p:nvSpPr>
          <p:cNvPr id="10" name="TextBox 9"/>
          <p:cNvSpPr txBox="1"/>
          <p:nvPr/>
        </p:nvSpPr>
        <p:spPr>
          <a:xfrm>
            <a:off x="1561856" y="5438260"/>
            <a:ext cx="6599087" cy="400110"/>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2"/>
              </a:rPr>
              <a:t>https://www.cms.gov/Research-Statistics-Data-and-Systems/Statistics-Trends-and-Reports/Chronic-Conditions/CC_Main.html</a:t>
            </a:r>
            <a:r>
              <a:rPr dirty="0" lang="en-US" sz="1000">
                <a:solidFill>
                  <a:srgbClr val="4E5054"/>
                </a:solidFill>
              </a:rPr>
              <a:t>. Accessed October 3, 2017.</a:t>
            </a:r>
          </a:p>
        </p:txBody>
      </p:sp>
    </p:spTree>
  </p:cSld>
  <p:clrMapOvr>
    <a:masterClrMapping/>
  </p:clrMapOvr>
</p:sld>
</file>

<file path=ppt/slides/slide3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81978" y="45103"/>
            <a:ext cx="8448242" cy="501433"/>
          </a:xfrm>
          <a:noFill/>
        </p:spPr>
        <p:txBody>
          <a:bodyPr lIns="0" rIns="0" tIns="0" bIns="0">
            <a:noAutofit/>
          </a:bodyPr>
          <a:lstStyle/>
          <a:p>
            <a:pPr algn="l">
              <a:lnSpc>
                <a:spcPct val="95000"/>
              </a:lnSpc>
              <a:spcAft>
                <a:spcPct val="0"/>
              </a:spcAft>
            </a:pPr>
            <a:r>
              <a:rPr dirty="0" lang="en-US" sz="2400" b="true">
                <a:solidFill>
                  <a:srgbClr val="003479"/>
                </a:solidFill>
                <a:latin typeface="+mn-lt"/>
              </a:rPr>
              <a:t>Updated ACO Quality Measures for 2017 (33)</a:t>
            </a:r>
            <a:br>
              <a:rPr dirty="0" lang="en-US" sz="2400">
                <a:latin typeface="+mn-lt"/>
              </a:rPr>
            </a:br>
            <a:r>
              <a:rPr dirty="0" lang="en-US" sz="2400" b="true">
                <a:solidFill>
                  <a:srgbClr val="003479"/>
                </a:solidFill>
                <a:latin typeface="+mn-lt"/>
              </a:rPr>
              <a:t>Cardiovascular- and Diabetes-Associated Measures Highlighted Yellow</a:t>
            </a:r>
          </a:p>
        </p:txBody>
      </p:sp>
      <p:graphicFrame>
        <p:nvGraphicFramePr>
          <p:cNvPr id="6" name="Table 5"/>
          <p:cNvGraphicFramePr>
            <a:graphicFrameLocks noGrp="1"/>
          </p:cNvGraphicFramePr>
          <p:nvPr>
            <p:extLst>
              <p:ext uri="{D42A27DB-BD31-4B8C-83A1-F6EECF244321}">
                <p14:modId xmlns:p14="http://schemas.microsoft.com/office/powerpoint/2010/main" val="2315713182"/>
              </p:ext>
            </p:extLst>
          </p:nvPr>
        </p:nvGraphicFramePr>
        <p:xfrm>
          <a:off x="0" y="589662"/>
          <a:ext cx="4430113" cy="5470519"/>
        </p:xfrm>
        <a:graphic>
          <a:graphicData uri="http://schemas.openxmlformats.org/drawingml/2006/table">
            <a:tbl>
              <a:tblPr bandRow="1" firstRow="1">
                <a:effectLst>
                  <a:outerShdw algn="tl" blurRad="50800" dir="2700000" dist="38100" rotWithShape="0">
                    <a:prstClr val="black">
                      <a:alpha val="40000"/>
                    </a:prstClr>
                  </a:outerShdw>
                </a:effectLst>
                <a:tableStyleId>{5C22544A-7EE6-4342-B048-85BDC9FD1C3A}</a:tableStyleId>
              </a:tblPr>
              <a:tblGrid>
                <a:gridCol w="903731">
                  <a:extLst>
                    <a:ext uri="{9D8B030D-6E8A-4147-A177-3AD203B41FA5}">
                      <a16:colId xmlns:a16="http://schemas.microsoft.com/office/drawing/2014/main" val="20000"/>
                    </a:ext>
                  </a:extLst>
                </a:gridCol>
                <a:gridCol w="3526382">
                  <a:extLst>
                    <a:ext uri="{9D8B030D-6E8A-4147-A177-3AD203B41FA5}">
                      <a16:colId xmlns:a16="http://schemas.microsoft.com/office/drawing/2014/main" val="20001"/>
                    </a:ext>
                  </a:extLst>
                </a:gridCol>
              </a:tblGrid>
              <a:tr h="182239">
                <a:tc>
                  <a:txBody>
                    <a:bodyPr/>
                    <a:lstStyle/>
                    <a:p>
                      <a:pPr algn="ctr"/>
                      <a:r>
                        <a:rPr dirty="0" lang="en-US" sz="1100"/>
                        <a:t>Measure</a:t>
                      </a:r>
                    </a:p>
                  </a:txBody>
                  <a:tcPr anchor="ctr" marB="0" marL="27432"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1100"/>
                        <a:t>Description</a:t>
                      </a:r>
                    </a:p>
                  </a:txBody>
                  <a:tcPr anchor="ctr" marB="0"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extLst>
                  <a:ext uri="{0D108BD9-81ED-4DB2-BD59-A6C34878D82A}">
                    <a16:rowId xmlns:a16="http://schemas.microsoft.com/office/drawing/2014/main" val="10000"/>
                  </a:ext>
                </a:extLst>
              </a:tr>
              <a:tr h="366423">
                <a:tc>
                  <a:txBody>
                    <a:bodyPr/>
                    <a:lstStyle/>
                    <a:p>
                      <a:pPr algn="ctr"/>
                      <a:r>
                        <a:rPr b="0" dirty="0" lang="en-US" sz="1100"/>
                        <a:t>ACO #1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r>
                        <a:rPr b="0" dirty="0" lang="en-US" sz="1100"/>
                        <a:t>Getting Timely Care, Appointments, and Information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1"/>
                  </a:ext>
                </a:extLst>
              </a:tr>
              <a:tr h="208975">
                <a:tc>
                  <a:txBody>
                    <a:bodyPr/>
                    <a:lstStyle/>
                    <a:p>
                      <a:pPr algn="ctr"/>
                      <a:r>
                        <a:rPr b="0" dirty="0" lang="en-US" sz="1100"/>
                        <a:t>ACO #2</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How Well Your Providers Communicate</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2"/>
                  </a:ext>
                </a:extLst>
              </a:tr>
              <a:tr h="208975">
                <a:tc>
                  <a:txBody>
                    <a:bodyPr/>
                    <a:lstStyle/>
                    <a:p>
                      <a:pPr algn="ctr"/>
                      <a:r>
                        <a:rPr b="0" dirty="0" lang="en-US" sz="1100"/>
                        <a:t>ACO #3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Patients’ Rating of Provider</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3"/>
                  </a:ext>
                </a:extLst>
              </a:tr>
              <a:tr h="208975">
                <a:tc>
                  <a:txBody>
                    <a:bodyPr/>
                    <a:lstStyle/>
                    <a:p>
                      <a:pPr algn="ctr"/>
                      <a:r>
                        <a:rPr b="0" dirty="0" lang="en-US" sz="1100"/>
                        <a:t>ACO #4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Access to Specialists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4"/>
                  </a:ext>
                </a:extLst>
              </a:tr>
              <a:tr h="208975">
                <a:tc>
                  <a:txBody>
                    <a:bodyPr/>
                    <a:lstStyle/>
                    <a:p>
                      <a:pPr algn="ctr"/>
                      <a:r>
                        <a:rPr b="0" dirty="0" lang="en-US" sz="1100"/>
                        <a:t>ACO #5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Health Promotion and Education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5"/>
                  </a:ext>
                </a:extLst>
              </a:tr>
              <a:tr h="208975">
                <a:tc>
                  <a:txBody>
                    <a:bodyPr/>
                    <a:lstStyle/>
                    <a:p>
                      <a:pPr algn="ctr"/>
                      <a:r>
                        <a:rPr b="0" dirty="0" lang="en-US" sz="1100"/>
                        <a:t>ACO #6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Shared Decision Making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06"/>
                  </a:ext>
                </a:extLst>
              </a:tr>
              <a:tr h="208975">
                <a:tc>
                  <a:txBody>
                    <a:bodyPr/>
                    <a:lstStyle/>
                    <a:p>
                      <a:pPr algn="ctr"/>
                      <a:r>
                        <a:rPr b="0" dirty="0" lang="en-US" sz="1100"/>
                        <a:t>ACO #7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Health Status/Functional Status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7"/>
                  </a:ext>
                </a:extLst>
              </a:tr>
              <a:tr h="208975">
                <a:tc>
                  <a:txBody>
                    <a:bodyPr/>
                    <a:lstStyle/>
                    <a:p>
                      <a:pPr algn="ctr"/>
                      <a:r>
                        <a:rPr b="0" dirty="0" lang="en-US" sz="1100"/>
                        <a:t>ACO #8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Risk Standardized, All Condition Readmissions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08"/>
                  </a:ext>
                </a:extLst>
              </a:tr>
              <a:tr h="366423">
                <a:tc>
                  <a:txBody>
                    <a:bodyPr/>
                    <a:lstStyle/>
                    <a:p>
                      <a:pPr algn="ctr"/>
                      <a:r>
                        <a:rPr b="0" dirty="0" lang="en-US" sz="1100"/>
                        <a:t>ACO #9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ASC Admissions: COPD or Asthma in Older Adults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9"/>
                  </a:ext>
                </a:extLst>
              </a:tr>
              <a:tr h="208975">
                <a:tc>
                  <a:txBody>
                    <a:bodyPr/>
                    <a:lstStyle/>
                    <a:p>
                      <a:pPr algn="ctr"/>
                      <a:r>
                        <a:rPr b="0" dirty="0" lang="en-US" sz="1100"/>
                        <a:t>ACO #10</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ASC Admission: Heart Failure</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10"/>
                  </a:ext>
                </a:extLst>
              </a:tr>
              <a:tr h="366423">
                <a:tc>
                  <a:txBody>
                    <a:bodyPr/>
                    <a:lstStyle/>
                    <a:p>
                      <a:pPr algn="ctr"/>
                      <a:r>
                        <a:rPr b="0" dirty="0" lang="en-US" sz="1100"/>
                        <a:t>ACO #11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 of PCPs who Successfully</a:t>
                      </a:r>
                      <a:r>
                        <a:rPr b="0" baseline="0" dirty="0" lang="en-US" sz="1100"/>
                        <a:t> Meet Meaningful Use Requirements</a:t>
                      </a:r>
                      <a:endParaRPr b="0" dirty="0" lang="en-US" sz="11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1"/>
                  </a:ext>
                </a:extLst>
              </a:tr>
              <a:tr h="208975">
                <a:tc>
                  <a:txBody>
                    <a:bodyPr/>
                    <a:lstStyle/>
                    <a:p>
                      <a:pPr algn="ctr"/>
                      <a:r>
                        <a:rPr b="0" dirty="0" lang="en-US" sz="1100"/>
                        <a:t>ACO #13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Falls: Screening for Future Fall Risk</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2"/>
                  </a:ext>
                </a:extLst>
              </a:tr>
              <a:tr h="208975">
                <a:tc>
                  <a:txBody>
                    <a:bodyPr/>
                    <a:lstStyle/>
                    <a:p>
                      <a:pPr algn="ctr"/>
                      <a:r>
                        <a:rPr b="0" dirty="0" lang="en-US" sz="1100"/>
                        <a:t>ACO #14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Influenza Immunization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3"/>
                  </a:ext>
                </a:extLst>
              </a:tr>
              <a:tr h="208975">
                <a:tc>
                  <a:txBody>
                    <a:bodyPr/>
                    <a:lstStyle/>
                    <a:p>
                      <a:pPr algn="ctr"/>
                      <a:r>
                        <a:rPr b="0" dirty="0" lang="en-US" sz="1100"/>
                        <a:t>ACO #15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Pneumococcal Vaccination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4"/>
                  </a:ext>
                </a:extLst>
              </a:tr>
              <a:tr h="208975">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dk1"/>
                          </a:solidFill>
                          <a:latin typeface="+mn-lt"/>
                          <a:ea typeface="+mn-ea"/>
                          <a:cs typeface="+mn-cs"/>
                        </a:rPr>
                        <a:t>ACO #16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dk1"/>
                          </a:solidFill>
                          <a:latin typeface="+mn-lt"/>
                          <a:ea typeface="+mn-ea"/>
                          <a:cs typeface="+mn-cs"/>
                        </a:rPr>
                        <a:t>BMI Screening and Follow-up</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15"/>
                  </a:ext>
                </a:extLst>
              </a:tr>
              <a:tr h="366423">
                <a:tc>
                  <a:txBody>
                    <a:bodyPr/>
                    <a:lstStyle/>
                    <a:p>
                      <a:pPr algn="ctr"/>
                      <a:r>
                        <a:rPr b="0" dirty="0" lang="en-US" sz="1100"/>
                        <a:t>ACO #17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Tobacco Use:</a:t>
                      </a:r>
                      <a:r>
                        <a:rPr b="0" baseline="0" dirty="0" lang="en-US" sz="1100"/>
                        <a:t> </a:t>
                      </a:r>
                      <a:r>
                        <a:rPr b="0" dirty="0" lang="en-US" sz="1100"/>
                        <a:t>Screening and Cessation Intervention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6"/>
                  </a:ext>
                </a:extLst>
              </a:tr>
              <a:tr h="208975">
                <a:tc>
                  <a:txBody>
                    <a:bodyPr/>
                    <a:lstStyle/>
                    <a:p>
                      <a:pPr algn="ctr"/>
                      <a:r>
                        <a:rPr b="0" dirty="0" lang="en-US" sz="1100"/>
                        <a:t>ACO #18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000"/>
                        <a:t>Screening for Clinical Depression and Follow-up</a:t>
                      </a:r>
                      <a:r>
                        <a:rPr b="0" baseline="0" dirty="0" lang="en-US" sz="1000"/>
                        <a:t> Plan</a:t>
                      </a:r>
                      <a:endParaRPr b="0" dirty="0" lang="en-US" sz="10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7"/>
                  </a:ext>
                </a:extLst>
              </a:tr>
              <a:tr h="208975">
                <a:tc>
                  <a:txBody>
                    <a:bodyPr/>
                    <a:lstStyle/>
                    <a:p>
                      <a:pPr algn="ctr"/>
                      <a:r>
                        <a:rPr b="0" dirty="0" lang="en-US" sz="1100"/>
                        <a:t>ACO #19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Colorectal Cancer Screening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8"/>
                  </a:ext>
                </a:extLst>
              </a:tr>
              <a:tr h="208975">
                <a:tc>
                  <a:txBody>
                    <a:bodyPr/>
                    <a:lstStyle/>
                    <a:p>
                      <a:pPr algn="ctr"/>
                      <a:r>
                        <a:rPr b="0" dirty="0" lang="en-US" sz="1100"/>
                        <a:t>ACO #20</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Breast</a:t>
                      </a:r>
                      <a:r>
                        <a:rPr b="0" baseline="0" dirty="0" lang="en-US" sz="1100"/>
                        <a:t> Cancer</a:t>
                      </a:r>
                      <a:r>
                        <a:rPr b="0" dirty="0" lang="en-US" sz="1100"/>
                        <a:t> Screening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9"/>
                  </a:ext>
                </a:extLst>
              </a:tr>
              <a:tr h="366423">
                <a:tc>
                  <a:txBody>
                    <a:bodyPr/>
                    <a:lstStyle/>
                    <a:p>
                      <a:pPr algn="ctr"/>
                      <a:r>
                        <a:rPr b="0" dirty="0" lang="en-US" sz="1100"/>
                        <a:t>ACO #21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Screen</a:t>
                      </a:r>
                      <a:r>
                        <a:rPr b="0" baseline="0" dirty="0" lang="en-US" sz="1100"/>
                        <a:t>ing for High Blood Pressure and Follow-up Documented</a:t>
                      </a:r>
                      <a:endParaRPr b="0" dirty="0" lang="en-US" sz="11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2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08066169"/>
              </p:ext>
            </p:extLst>
          </p:nvPr>
        </p:nvGraphicFramePr>
        <p:xfrm>
          <a:off x="4430113" y="589662"/>
          <a:ext cx="4661105" cy="5265827"/>
        </p:xfrm>
        <a:graphic>
          <a:graphicData uri="http://schemas.openxmlformats.org/drawingml/2006/table">
            <a:tbl>
              <a:tblPr bandRow="1" firstRow="1">
                <a:effectLst>
                  <a:outerShdw algn="tl" blurRad="50800" dir="2700000" dist="38100" rotWithShape="0">
                    <a:prstClr val="black">
                      <a:alpha val="40000"/>
                    </a:prstClr>
                  </a:outerShdw>
                </a:effectLst>
                <a:tableStyleId>{5C22544A-7EE6-4342-B048-85BDC9FD1C3A}</a:tableStyleId>
              </a:tblPr>
              <a:tblGrid>
                <a:gridCol w="991724">
                  <a:extLst>
                    <a:ext uri="{9D8B030D-6E8A-4147-A177-3AD203B41FA5}">
                      <a16:colId xmlns:a16="http://schemas.microsoft.com/office/drawing/2014/main" val="20000"/>
                    </a:ext>
                  </a:extLst>
                </a:gridCol>
                <a:gridCol w="3669381">
                  <a:extLst>
                    <a:ext uri="{9D8B030D-6E8A-4147-A177-3AD203B41FA5}">
                      <a16:colId xmlns:a16="http://schemas.microsoft.com/office/drawing/2014/main" val="20001"/>
                    </a:ext>
                  </a:extLst>
                </a:gridCol>
              </a:tblGrid>
              <a:tr h="258525">
                <a:tc>
                  <a:txBody>
                    <a:bodyPr/>
                    <a:lstStyle/>
                    <a:p>
                      <a:pPr algn="ctr"/>
                      <a:r>
                        <a:rPr dirty="0" lang="en-US" sz="1200"/>
                        <a:t>Measure</a:t>
                      </a:r>
                      <a:r>
                        <a:rPr baseline="0" dirty="0" lang="en-US" sz="1200"/>
                        <a:t> #</a:t>
                      </a:r>
                      <a:endParaRPr dirty="0" lang="en-US" sz="1200"/>
                    </a:p>
                  </a:txBody>
                  <a:tcPr anchor="ctr" marB="0" marL="27432"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1200"/>
                        <a:t>Description</a:t>
                      </a:r>
                    </a:p>
                  </a:txBody>
                  <a:tcPr anchor="ctr" marB="0"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extLst>
                  <a:ext uri="{0D108BD9-81ED-4DB2-BD59-A6C34878D82A}">
                    <a16:rowId xmlns:a16="http://schemas.microsoft.com/office/drawing/2014/main" val="10000"/>
                  </a:ext>
                </a:extLst>
              </a:tr>
              <a:tr h="411203">
                <a:tc>
                  <a:txBody>
                    <a:bodyPr/>
                    <a:lstStyle/>
                    <a:p>
                      <a:pPr algn="ctr"/>
                      <a:r>
                        <a:rPr b="0" dirty="0" lang="en-US" sz="1100">
                          <a:solidFill>
                            <a:schemeClr val="tx1"/>
                          </a:solidFill>
                        </a:rPr>
                        <a:t>ACO</a:t>
                      </a:r>
                      <a:r>
                        <a:rPr b="0" baseline="0" dirty="0" lang="en-US" sz="1100">
                          <a:solidFill>
                            <a:schemeClr val="tx1"/>
                          </a:solidFill>
                        </a:rPr>
                        <a:t> #27</a:t>
                      </a:r>
                      <a:r>
                        <a:rPr b="0" dirty="0" lang="en-US" sz="1100">
                          <a:solidFill>
                            <a:schemeClr val="tx1"/>
                          </a:solidFill>
                          <a:latin typeface="+mn-lt"/>
                          <a:cs typeface="Arial"/>
                        </a:rPr>
                        <a:t>†</a:t>
                      </a:r>
                      <a:endParaRPr b="0" dirty="0" lang="en-US" sz="1100">
                        <a:solidFill>
                          <a:schemeClr val="tx1"/>
                        </a:solidFill>
                      </a:endParaRP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Diabetes Mellitus: Hemoglobin A1c</a:t>
                      </a:r>
                      <a:r>
                        <a:rPr b="0" baseline="0" dirty="0" kern="1200" lang="en-US" sz="1100">
                          <a:solidFill>
                            <a:schemeClr val="tx1"/>
                          </a:solidFill>
                          <a:latin typeface="+mn-lt"/>
                          <a:ea typeface="+mn-ea"/>
                          <a:cs typeface="+mn-cs"/>
                        </a:rPr>
                        <a:t> Poor Control</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1"/>
                  </a:ext>
                </a:extLst>
              </a:tr>
              <a:tr h="328778">
                <a:tc>
                  <a:txBody>
                    <a:bodyPr/>
                    <a:lstStyle/>
                    <a:p>
                      <a:pPr algn="ctr"/>
                      <a:r>
                        <a:rPr b="0" dirty="0" lang="en-US" sz="1100">
                          <a:solidFill>
                            <a:schemeClr val="tx1"/>
                          </a:solidFill>
                        </a:rPr>
                        <a:t>ACO #28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Hypertension:</a:t>
                      </a:r>
                      <a:r>
                        <a:rPr b="0" baseline="0" dirty="0" lang="en-US" sz="1100">
                          <a:solidFill>
                            <a:schemeClr val="tx1"/>
                          </a:solidFill>
                        </a:rPr>
                        <a:t> Controlling High Blood Pressure</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2"/>
                  </a:ext>
                </a:extLst>
              </a:tr>
              <a:tr h="390144">
                <a:tc>
                  <a:txBody>
                    <a:bodyPr/>
                    <a:lstStyle/>
                    <a:p>
                      <a:pPr algn="ctr"/>
                      <a:r>
                        <a:rPr b="0" dirty="0" lang="en-US" sz="1100">
                          <a:solidFill>
                            <a:schemeClr val="tx1"/>
                          </a:solidFill>
                        </a:rPr>
                        <a:t>ACO #31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Heart Failure:</a:t>
                      </a:r>
                      <a:r>
                        <a:rPr b="0" baseline="0" dirty="0" lang="en-US" sz="1100">
                          <a:solidFill>
                            <a:schemeClr val="tx1"/>
                          </a:solidFill>
                        </a:rPr>
                        <a:t> Beta Blocker Therapy for LVSD</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3"/>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ACE Inhibitor or ARB Therapy for Patients with CAD and Diabetes and/or LVSD (LVEF&lt;40%)</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4"/>
                  </a:ext>
                </a:extLst>
              </a:tr>
              <a:tr h="357250">
                <a:tc>
                  <a:txBody>
                    <a:bodyPr/>
                    <a:lstStyle/>
                    <a:p>
                      <a:pPr algn="ctr"/>
                      <a:r>
                        <a:rPr b="0" dirty="0" lang="en-US" sz="1100">
                          <a:solidFill>
                            <a:schemeClr val="tx1"/>
                          </a:solidFill>
                        </a:rPr>
                        <a:t>ACO #34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CAHPS:</a:t>
                      </a:r>
                      <a:r>
                        <a:rPr b="0" baseline="0" dirty="0" lang="en-US" sz="1100">
                          <a:solidFill>
                            <a:schemeClr val="tx1"/>
                          </a:solidFill>
                        </a:rPr>
                        <a:t> Stewardship of Patient Resources</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5"/>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Skilled Nursing Facility 30-Day All-Cause</a:t>
                      </a:r>
                      <a:r>
                        <a:rPr b="0" baseline="0" dirty="0" kern="1200" lang="en-US" sz="1100">
                          <a:solidFill>
                            <a:schemeClr val="tx1"/>
                          </a:solidFill>
                          <a:latin typeface="+mn-lt"/>
                          <a:ea typeface="+mn-ea"/>
                          <a:cs typeface="+mn-cs"/>
                        </a:rPr>
                        <a:t> Readmission</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6"/>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Diabetes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7"/>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Heart</a:t>
                      </a:r>
                      <a:r>
                        <a:rPr b="0" baseline="0" dirty="0" kern="1200" lang="en-US" sz="1100">
                          <a:solidFill>
                            <a:schemeClr val="tx1"/>
                          </a:solidFill>
                          <a:latin typeface="+mn-lt"/>
                          <a:ea typeface="+mn-ea"/>
                          <a:cs typeface="+mn-cs"/>
                        </a:rPr>
                        <a:t> Failure</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8"/>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Multiple Chronic Conditions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9"/>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Documentation of Current Medications in the Medical Record</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0010"/>
                  </a:ext>
                </a:extLst>
              </a:tr>
              <a:tr h="391103">
                <a:tc>
                  <a:txBody>
                    <a:bodyPr/>
                    <a:lstStyle/>
                    <a:p>
                      <a:pPr algn="ctr"/>
                      <a:r>
                        <a:rPr b="0" dirty="0" lang="en-US" sz="1100">
                          <a:solidFill>
                            <a:schemeClr val="tx1"/>
                          </a:solidFill>
                        </a:rPr>
                        <a:t>ACO</a:t>
                      </a:r>
                      <a:r>
                        <a:rPr b="0" baseline="0" dirty="0" lang="en-US" sz="1100">
                          <a:solidFill>
                            <a:schemeClr val="tx1"/>
                          </a:solidFill>
                        </a:rPr>
                        <a:t> #40</a:t>
                      </a:r>
                      <a:endParaRPr b="0" dirty="0" lang="en-US" sz="1100">
                        <a:solidFill>
                          <a:schemeClr val="tx1"/>
                        </a:solidFill>
                      </a:endParaRP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Depression Remission at </a:t>
                      </a:r>
                      <a:r>
                        <a:rPr b="0" baseline="0" dirty="0" lang="en-US" sz="1100">
                          <a:solidFill>
                            <a:schemeClr val="tx1"/>
                          </a:solidFill>
                        </a:rPr>
                        <a:t>12 Months</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0011"/>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#41†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Diabetes Composite: Eye Exam</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12"/>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#42</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Statin</a:t>
                      </a:r>
                      <a:r>
                        <a:rPr b="0" baseline="0" dirty="0" kern="1200" lang="en-US" sz="1100">
                          <a:solidFill>
                            <a:schemeClr val="tx1"/>
                          </a:solidFill>
                          <a:latin typeface="+mn-lt"/>
                          <a:ea typeface="+mn-ea"/>
                          <a:cs typeface="+mn-cs"/>
                        </a:rPr>
                        <a:t> Therapy for the Prevention and Treatment of Cardiovascular Disease</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13"/>
                  </a:ext>
                </a:extLst>
              </a:tr>
            </a:tbl>
          </a:graphicData>
        </a:graphic>
      </p:graphicFrame>
      <p:sp>
        <p:nvSpPr>
          <p:cNvPr id="10" name="TextBox 9"/>
          <p:cNvSpPr txBox="1"/>
          <p:nvPr/>
        </p:nvSpPr>
        <p:spPr>
          <a:xfrm>
            <a:off x="4205502" y="6400800"/>
            <a:ext cx="4560124" cy="338554"/>
          </a:xfrm>
          <a:prstGeom prst="rect">
            <a:avLst/>
          </a:prstGeom>
          <a:noFill/>
        </p:spPr>
        <p:txBody>
          <a:bodyPr rtlCol="0" wrap="square">
            <a:spAutoFit/>
          </a:bodyPr>
          <a:lstStyle/>
          <a:p>
            <a:pPr algn="ctr">
              <a:spcBef>
                <a:spcPct val="0"/>
              </a:spcBef>
              <a:spcAft>
                <a:spcPct val="0"/>
              </a:spcAft>
            </a:pPr>
            <a:r>
              <a:rPr dirty="0" lang="en-US" sz="800">
                <a:solidFill>
                  <a:srgbClr val="000000"/>
                </a:solidFill>
                <a:latin typeface="Arial"/>
                <a:cs typeface="Arial"/>
              </a:rPr>
              <a:t>†</a:t>
            </a:r>
            <a:r>
              <a:rPr dirty="0" lang="en-US" sz="800">
                <a:solidFill>
                  <a:srgbClr val="000000"/>
                </a:solidFill>
              </a:rPr>
              <a:t>Note: Composite ACO measures follow </a:t>
            </a:r>
            <a:r>
              <a:rPr b="1" dirty="0" lang="en-US" sz="800">
                <a:solidFill>
                  <a:srgbClr val="000000"/>
                </a:solidFill>
              </a:rPr>
              <a:t>All or Nothing Scoring</a:t>
            </a:r>
            <a:r>
              <a:rPr dirty="0" lang="en-US" sz="800">
                <a:solidFill>
                  <a:srgbClr val="000000"/>
                </a:solidFill>
              </a:rPr>
              <a:t>: the minimum performance threshold for each component of the composite measure must be met to qualify.</a:t>
            </a:r>
          </a:p>
        </p:txBody>
      </p:sp>
      <p:sp>
        <p:nvSpPr>
          <p:cNvPr id="3" name="Rectangle 2"/>
          <p:cNvSpPr/>
          <p:nvPr/>
        </p:nvSpPr>
        <p:spPr>
          <a:xfrm>
            <a:off x="1492898" y="6086479"/>
            <a:ext cx="7672964" cy="369332"/>
          </a:xfrm>
          <a:prstGeom prst="rect">
            <a:avLst/>
          </a:prstGeom>
        </p:spPr>
        <p:txBody>
          <a:bodyPr wrap="square">
            <a:spAutoFit/>
          </a:bodyPr>
          <a:lstStyle/>
          <a:p>
            <a:pPr>
              <a:spcBef>
                <a:spcPct val="0"/>
              </a:spcBef>
              <a:spcAft>
                <a:spcPct val="0"/>
              </a:spcAft>
            </a:pPr>
            <a:r>
              <a:rPr dirty="0" lang="en-US" sz="900">
                <a:solidFill>
                  <a:srgbClr val="4E5054"/>
                </a:solidFill>
                <a:hlinkClick r:id="rId3"/>
              </a:rPr>
              <a:t>https://www.cms.gov/Medicare/Medicare-Fee-for-Service-Payment/sharedsavingsprogram/Downloads/MSSP-QM-Benchmarks-2016.pdf</a:t>
            </a:r>
            <a:r>
              <a:rPr dirty="0" lang="en-US" sz="900">
                <a:solidFill>
                  <a:srgbClr val="4E5054"/>
                </a:solidFill>
              </a:rPr>
              <a:t>. Accessed October 3, 2017.</a:t>
            </a:r>
          </a:p>
        </p:txBody>
      </p:sp>
    </p:spTree>
  </p:cSld>
  <p:clrMapOvr>
    <a:masterClrMapping/>
  </p:clrMapOvr>
</p:sld>
</file>

<file path=ppt/slides/slide3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6" name="Title 9"/>
          <p:cNvSpPr>
            <a:spLocks noGrp="1"/>
          </p:cNvSpPr>
          <p:nvPr>
            <p:ph type="title"/>
          </p:nvPr>
        </p:nvSpPr>
        <p:spPr>
          <a:xfrm>
            <a:off x="246064" y="750907"/>
            <a:ext cx="8321675" cy="369332"/>
          </a:xfrm>
        </p:spPr>
        <p:txBody>
          <a:bodyPr rtlCol="0" lIns="0" rIns="0" tIns="0" bIns="0" anchor="b">
            <a:noAutofit/>
          </a:bodyPr>
          <a:lstStyle/>
          <a:p>
            <a:pPr algn="l">
              <a:lnSpc>
                <a:spcPts val="3200"/>
              </a:lnSpc>
              <a:spcAft>
                <a:spcPct val="0"/>
              </a:spcAft>
            </a:pPr>
            <a:r>
              <a:rPr dirty="0" lang="en-US" sz="2000" b="true">
                <a:solidFill>
                  <a:srgbClr val="003479"/>
                </a:solidFill>
              </a:rPr>
              <a:t>Medicare Stars – How IDNs Partner With Payers to Achieve Greater Quality and Value</a:t>
            </a:r>
          </a:p>
        </p:txBody>
      </p:sp>
      <p:sp>
        <p:nvSpPr>
          <p:cNvPr id="7" name="Content Placeholder 10"/>
          <p:cNvSpPr>
            <a:spLocks noGrp="1"/>
          </p:cNvSpPr>
          <p:nvPr>
            <p:ph idx="4294967295"/>
          </p:nvPr>
        </p:nvSpPr>
        <p:spPr>
          <a:xfrm>
            <a:off x="3350419" y="1336728"/>
            <a:ext cx="5543550" cy="4199315"/>
          </a:xfrm>
          <a:prstGeom prst="rect">
            <a:avLst/>
          </a:prstGeom>
        </p:spPr>
        <p:txBody>
          <a:bodyPr lIns="0" rIns="0" tIns="0" bIns="0">
            <a:normAutofit/>
          </a:bodyPr>
          <a:lstStyle/>
          <a:p>
            <a:pPr indent="-285750" marL="285750">
              <a:spcBef>
                <a:spcPts val="600"/>
              </a:spcBef>
              <a:spcAft>
                <a:spcPct val="0"/>
              </a:spcAft>
              <a:buFont charset="0" panose="020B0604020202020204" pitchFamily="34" typeface="Arial"/>
              <a:buChar char="•"/>
            </a:pPr>
            <a:r>
              <a:rPr dirty="0" lang="en-US" sz="1600">
                <a:solidFill>
                  <a:srgbClr val="4E5054"/>
                </a:solidFill>
              </a:rPr>
              <a:t>There are 47 quality measures that account for a plan’s overall Star rating (HEDIS</a:t>
            </a:r>
            <a:r>
              <a:rPr baseline="30000" dirty="0" lang="en-US" sz="1600">
                <a:solidFill>
                  <a:srgbClr val="4E5054"/>
                </a:solidFill>
              </a:rPr>
              <a:t>®</a:t>
            </a:r>
            <a:r>
              <a:rPr dirty="0" lang="en-US" sz="1600">
                <a:solidFill>
                  <a:srgbClr val="4E5054"/>
                </a:solidFill>
              </a:rPr>
              <a:t>, CAHPS</a:t>
            </a:r>
            <a:r>
              <a:rPr baseline="30000" dirty="0" lang="en-US" sz="1600">
                <a:solidFill>
                  <a:srgbClr val="4E5054"/>
                </a:solidFill>
              </a:rPr>
              <a:t>®</a:t>
            </a:r>
            <a:r>
              <a:rPr dirty="0" lang="en-US" sz="1600">
                <a:solidFill>
                  <a:srgbClr val="4E5054"/>
                </a:solidFill>
              </a:rPr>
              <a:t>, and HOS)</a:t>
            </a:r>
          </a:p>
          <a:p>
            <a:pPr indent="-285750" marL="285750">
              <a:spcBef>
                <a:spcPts val="600"/>
              </a:spcBef>
              <a:spcAft>
                <a:spcPct val="0"/>
              </a:spcAft>
              <a:buFont charset="0" panose="020B0604020202020204" pitchFamily="34" typeface="Arial"/>
              <a:buChar char="•"/>
            </a:pPr>
            <a:r>
              <a:rPr dirty="0" lang="en-US" sz="1600">
                <a:solidFill>
                  <a:srgbClr val="4E5054"/>
                </a:solidFill>
              </a:rPr>
              <a:t>Data is on a two-year lag </a:t>
            </a:r>
          </a:p>
          <a:p>
            <a:pPr indent="-285750" marL="285750">
              <a:spcBef>
                <a:spcPts val="600"/>
              </a:spcBef>
              <a:spcAft>
                <a:spcPct val="0"/>
              </a:spcAft>
              <a:buFont charset="0" panose="020B0604020202020204" pitchFamily="34" typeface="Arial"/>
              <a:buChar char="•"/>
            </a:pPr>
            <a:r>
              <a:rPr dirty="0" lang="en-US" sz="1600">
                <a:solidFill>
                  <a:srgbClr val="4E5054"/>
                </a:solidFill>
              </a:rPr>
              <a:t>Measures (weights) related to diabetes</a:t>
            </a:r>
          </a:p>
        </p:txBody>
      </p:sp>
      <p:pic>
        <p:nvPicPr>
          <p:cNvPr descr="Triangle Art4.png"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47663" y="534418"/>
            <a:ext cx="4754563" cy="5389563"/>
          </a:xfrm>
          <a:prstGeom prst="rect">
            <a:avLst/>
          </a:prstGeom>
          <a:effectLst>
            <a:outerShdw algn="tl" blurRad="50800" dir="5700000" dist="38100" rotWithShape="0">
              <a:prstClr val="black">
                <a:alpha val="40000"/>
              </a:prstClr>
            </a:outerShdw>
          </a:effectLst>
        </p:spPr>
      </p:pic>
      <p:sp>
        <p:nvSpPr>
          <p:cNvPr id="9" name="TextBox 16"/>
          <p:cNvSpPr txBox="1">
            <a:spLocks noChangeArrowheads="1"/>
          </p:cNvSpPr>
          <p:nvPr/>
        </p:nvSpPr>
        <p:spPr bwMode="auto">
          <a:xfrm>
            <a:off x="1276350" y="3278190"/>
            <a:ext cx="1524000" cy="327077"/>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Domains</a:t>
            </a:r>
          </a:p>
        </p:txBody>
      </p:sp>
      <p:sp>
        <p:nvSpPr>
          <p:cNvPr id="10" name="TextBox 17"/>
          <p:cNvSpPr txBox="1">
            <a:spLocks noChangeArrowheads="1"/>
          </p:cNvSpPr>
          <p:nvPr/>
        </p:nvSpPr>
        <p:spPr bwMode="auto">
          <a:xfrm>
            <a:off x="1276350" y="4675190"/>
            <a:ext cx="1524000" cy="360612"/>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0"/>
              </a:spcBef>
              <a:spcAft>
                <a:spcPts val="0"/>
              </a:spcAft>
              <a:buClrTx/>
              <a:buSzTx/>
              <a:buFontTx/>
              <a:buNone/>
              <a:tabLst/>
              <a:defRPr/>
            </a:pPr>
            <a:r>
              <a:rPr b="1" baseline="0" cap="none" dirty="0" i="0" kern="0" kumimoji="0" lang="en-US" noProof="0" normalizeH="0" spc="0" strike="noStrike" sz="1600" u="none">
                <a:ln>
                  <a:noFill/>
                </a:ln>
                <a:solidFill>
                  <a:srgbClr val="000000"/>
                </a:solidFill>
                <a:effectLst/>
                <a:uLnTx/>
                <a:uFillTx/>
              </a:rPr>
              <a:t>Measures</a:t>
            </a:r>
          </a:p>
        </p:txBody>
      </p:sp>
      <p:sp>
        <p:nvSpPr>
          <p:cNvPr id="12" name="Rectangle 11"/>
          <p:cNvSpPr/>
          <p:nvPr/>
        </p:nvSpPr>
        <p:spPr>
          <a:xfrm>
            <a:off x="3809999" y="3008065"/>
            <a:ext cx="5092875" cy="2354491"/>
          </a:xfrm>
          <a:prstGeom prst="rect">
            <a:avLst/>
          </a:prstGeom>
          <a:solidFill>
            <a:schemeClr val="bg1">
              <a:lumMod val="95000"/>
            </a:schemeClr>
          </a:solidFill>
          <a:ln w="28575">
            <a:solidFill>
              <a:srgbClr val="828282"/>
            </a:solidFill>
            <a:prstDash val="solid"/>
          </a:ln>
          <a:effectLst>
            <a:outerShdw algn="tl" blurRad="50800" dir="2700000" dist="38100" rotWithShape="0">
              <a:prstClr val="black">
                <a:alpha val="40000"/>
              </a:prstClr>
            </a:outerShdw>
          </a:effectLst>
        </p:spPr>
        <p:txBody>
          <a:bodyPr wrap="square">
            <a:spAutoFit/>
          </a:bodyPr>
          <a:lstStyle/>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Eye Exam (1.0)</a:t>
            </a:r>
            <a:endParaRPr b="1" baseline="0" cap="none" dirty="0" i="0" kern="0" kumimoji="0" lang="en-US" noProof="0" normalizeH="0" spc="0" strike="noStrike" sz="1400" u="none">
              <a:ln>
                <a:noFill/>
              </a:ln>
              <a:solidFill>
                <a:schemeClr val="tx2"/>
              </a:solidFill>
              <a:effectLst/>
              <a:uLnTx/>
              <a:uFillTx/>
              <a:latin typeface="Calibri"/>
              <a:ea typeface="Calibri"/>
              <a:cs typeface="Times New Roman"/>
            </a:endParaRP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Kidney Disease Monitoring (1.0)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Blood Sugar Controlled (3.0)</a:t>
            </a:r>
            <a:endParaRPr b="1" baseline="0" cap="none" dirty="0" i="0" kern="0" kumimoji="0" lang="en-US" noProof="0" normalizeH="0" spc="0" strike="noStrike" sz="1400" u="none">
              <a:ln>
                <a:noFill/>
              </a:ln>
              <a:solidFill>
                <a:schemeClr val="tx2"/>
              </a:solidFill>
              <a:effectLst/>
              <a:uLnTx/>
              <a:uFillTx/>
              <a:latin typeface="Calibri"/>
              <a:ea typeface="Calibri"/>
              <a:cs typeface="Times New Roman"/>
            </a:endParaRP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Adherence to Hypertension Meds (3.0)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Part D Medication Adherence for Diabetes </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Medications (3.0)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Adult BMI Assessment (1.0)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Blood Pressure Controlled (3.0)</a:t>
            </a:r>
            <a:endParaRPr b="0" baseline="0" cap="none" dirty="0" i="0" kern="0" kumimoji="0" lang="en-US" noProof="0" normalizeH="0" spc="0" strike="noStrike" sz="1600" u="none">
              <a:ln>
                <a:noFill/>
              </a:ln>
              <a:solidFill>
                <a:schemeClr val="tx2">
                  <a:lumMod val="95000"/>
                  <a:lumOff val="5000"/>
                </a:schemeClr>
              </a:solidFill>
              <a:effectLst/>
              <a:uLnTx/>
              <a:uFillTx/>
              <a:latin typeface="Calibri"/>
              <a:ea typeface="Calibri"/>
              <a:cs typeface="Times New Roman"/>
            </a:endParaRPr>
          </a:p>
        </p:txBody>
      </p:sp>
      <p:sp>
        <p:nvSpPr>
          <p:cNvPr id="13" name="TextBox 22"/>
          <p:cNvSpPr txBox="1">
            <a:spLocks noChangeArrowheads="1"/>
          </p:cNvSpPr>
          <p:nvPr/>
        </p:nvSpPr>
        <p:spPr bwMode="auto">
          <a:xfrm>
            <a:off x="1570038" y="1933576"/>
            <a:ext cx="946150" cy="686342"/>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60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Star</a:t>
            </a:r>
          </a:p>
          <a:p>
            <a:pPr algn="ctr" defTabSz="914400" eaLnBrk="1" fontAlgn="auto" hangingPunct="1" indent="0" latinLnBrk="0" lvl="0" marL="0" marR="0">
              <a:lnSpc>
                <a:spcPct val="120000"/>
              </a:lnSpc>
              <a:spcBef>
                <a:spcPts val="60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Ratings</a:t>
            </a:r>
          </a:p>
        </p:txBody>
      </p:sp>
      <p:sp>
        <p:nvSpPr>
          <p:cNvPr id="14" name="TextBox 13"/>
          <p:cNvSpPr txBox="1"/>
          <p:nvPr/>
        </p:nvSpPr>
        <p:spPr>
          <a:xfrm>
            <a:off x="2800350" y="6335886"/>
            <a:ext cx="8300311" cy="246221"/>
          </a:xfrm>
          <a:prstGeom prst="rect">
            <a:avLst/>
          </a:prstGeom>
          <a:noFill/>
        </p:spPr>
        <p:txBody>
          <a:bodyPr rtlCol="0" wrap="square">
            <a:spAutoFit/>
          </a:bodyPr>
          <a:lstStyle/>
          <a:p>
            <a:pPr defTabSz="914400" eaLnBrk="1" fontAlgn="auto" hangingPunct="1" indent="0" latinLnBrk="0" lvl="0" marL="0" marR="0">
              <a:lnSpc>
                <a:spcPct val="100000"/>
              </a:lnSpc>
              <a:spcBef>
                <a:spcPts val="0"/>
              </a:spcBef>
              <a:spcAft>
                <a:spcPts val="0"/>
              </a:spcAft>
              <a:buClrTx/>
              <a:buSzTx/>
              <a:buFontTx/>
              <a:buNone/>
              <a:tabLst/>
              <a:defRPr/>
            </a:pPr>
            <a:r>
              <a:rPr b="0" baseline="0" cap="none" dirty="0" i="0" kern="0" kumimoji="0" lang="en-US" noProof="0" normalizeH="0" spc="0" strike="noStrike" sz="1000" u="none">
                <a:ln>
                  <a:noFill/>
                </a:ln>
                <a:solidFill>
                  <a:srgbClr val="000000"/>
                </a:solidFill>
                <a:effectLst/>
                <a:uLnTx/>
                <a:uFillTx/>
              </a:rPr>
              <a:t>https://www.cms.gov/Medicare/Prescription-Drug-Coverage/PrescriptionDrugCovGenIn/Downloads/2016_Star_Ratings_Measure_List.pdf</a:t>
            </a:r>
          </a:p>
        </p:txBody>
      </p:sp>
      <p:sp>
        <p:nvSpPr>
          <p:cNvPr id="15" name="Oval 14"/>
          <p:cNvSpPr/>
          <p:nvPr/>
        </p:nvSpPr>
        <p:spPr bwMode="auto">
          <a:xfrm>
            <a:off x="3975651" y="3812945"/>
            <a:ext cx="4918317" cy="979189"/>
          </a:xfrm>
          <a:prstGeom prst="ellipse">
            <a:avLst/>
          </a:prstGeom>
          <a:noFill/>
          <a:ln algn="ctr" cap="flat" cmpd="sng" w="28575">
            <a:solidFill>
              <a:srgbClr val="FF0000"/>
            </a:solidFill>
            <a:prstDash val="solid"/>
            <a:round/>
            <a:headEnd len="med" type="none" w="med"/>
            <a:tailEnd len="med" type="none" w="med"/>
          </a:ln>
          <a:effectLst/>
        </p:spPr>
        <p:txBody>
          <a:bodyPr anchor="ctr" anchorCtr="0" bIns="45720" compatLnSpc="1" lIns="91440" numCol="1" rIns="91440" rtlCol="0" tIns="45720" vert="horz" wrap="square">
            <a:prstTxWarp prst="textNoShape">
              <a:avLst/>
            </a:prstTxWarp>
          </a:bodyPr>
          <a:lstStyle/>
          <a:p>
            <a:pPr algn="ctr" defTabSz="914400" eaLnBrk="1" fontAlgn="base" hangingPunct="1" indent="0" latinLnBrk="0" marL="0" marR="0" rtl="0">
              <a:lnSpc>
                <a:spcPct val="100000"/>
              </a:lnSpc>
              <a:spcBef>
                <a:spcPct val="0"/>
              </a:spcBef>
              <a:spcAft>
                <a:spcPct val="0"/>
              </a:spcAft>
              <a:buClrTx/>
              <a:buSzTx/>
              <a:buFontTx/>
              <a:buNone/>
              <a:tabLst/>
            </a:pPr>
            <a:endParaRPr b="0" baseline="0" cap="none" dirty="0" err="1" i="0" kumimoji="0" lang="en-US" normalizeH="0" strike="noStrike" sz="3200" u="none">
              <a:ln>
                <a:noFill/>
              </a:ln>
              <a:solidFill>
                <a:schemeClr val="bg1"/>
              </a:solidFill>
              <a:effectLst/>
              <a:latin charset="0" pitchFamily="-110" typeface="Arial"/>
              <a:ea charset="-128" pitchFamily="-110" typeface="ヒラギノ角ゴ ProN W3"/>
              <a:cs charset="-128" pitchFamily="-110" typeface="ヒラギノ角ゴ ProN W3"/>
              <a:sym charset="0" pitchFamily="-110" typeface="Arial"/>
            </a:endParaRPr>
          </a:p>
        </p:txBody>
      </p:sp>
    </p:spTree>
  </p:cSld>
  <p:clrMapOvr>
    <a:masterClrMapping/>
  </p:clrMapOvr>
</p:sld>
</file>

<file path=ppt/slides/slide3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90" name="Rectangle 23"/>
          <p:cNvSpPr/>
          <p:nvPr/>
        </p:nvSpPr>
        <p:spPr>
          <a:xfrm flipH="1" rot="1285714">
            <a:off x="2522480" y="4119450"/>
            <a:ext cx="1029566"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rgbClr val="FF0000">
              <a:alpha val="2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8" name="Rectangle 23"/>
          <p:cNvSpPr/>
          <p:nvPr/>
        </p:nvSpPr>
        <p:spPr>
          <a:xfrm rot="16200000">
            <a:off x="4536923" y="3465880"/>
            <a:ext cx="263065" cy="501515"/>
          </a:xfrm>
          <a:custGeom>
            <a:avLst/>
            <a:gdLst/>
            <a:ahLst/>
            <a:cxnLst/>
            <a:rect b="b" l="l" r="r" t="t"/>
            <a:pathLst>
              <a:path h="551667" w="1329654">
                <a:moveTo>
                  <a:pt x="1318336" y="0"/>
                </a:moveTo>
                <a:cubicBezTo>
                  <a:pt x="1241748" y="184832"/>
                  <a:pt x="1249294" y="376607"/>
                  <a:pt x="1329654" y="551667"/>
                </a:cubicBezTo>
                <a:lnTo>
                  <a:pt x="22913" y="551667"/>
                </a:lnTo>
                <a:cubicBezTo>
                  <a:pt x="75012" y="366062"/>
                  <a:pt x="65227" y="174142"/>
                  <a:pt x="0" y="0"/>
                </a:cubicBez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1" name="Rectangle 23"/>
          <p:cNvSpPr/>
          <p:nvPr/>
        </p:nvSpPr>
        <p:spPr>
          <a:xfrm rot="20314286">
            <a:off x="5693661" y="4683837"/>
            <a:ext cx="1174612" cy="551668"/>
          </a:xfrm>
          <a:custGeom>
            <a:avLst/>
            <a:gdLst/>
            <a:ahLst/>
            <a:cxnLst/>
            <a:rect b="b" l="l" r="r" t="t"/>
            <a:pathLst>
              <a:path h="551668" w="1067829">
                <a:moveTo>
                  <a:pt x="1059311" y="0"/>
                </a:moveTo>
                <a:cubicBezTo>
                  <a:pt x="1001667" y="184833"/>
                  <a:pt x="1007347" y="376607"/>
                  <a:pt x="1067829" y="551668"/>
                </a:cubicBezTo>
                <a:lnTo>
                  <a:pt x="0" y="551668"/>
                </a:lnTo>
                <a:cubicBezTo>
                  <a:pt x="42369" y="486452"/>
                  <a:pt x="78819" y="416011"/>
                  <a:pt x="108340" y="340794"/>
                </a:cubicBezTo>
                <a:cubicBezTo>
                  <a:pt x="152308" y="228766"/>
                  <a:pt x="177801" y="114049"/>
                  <a:pt x="186185" y="0"/>
                </a:cubicBezTo>
                <a:close/>
              </a:path>
            </a:pathLst>
          </a:custGeom>
          <a:solidFill>
            <a:srgbClr val="FFFF00">
              <a:alpha val="5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89" name="Rectangle 23"/>
          <p:cNvSpPr/>
          <p:nvPr/>
        </p:nvSpPr>
        <p:spPr>
          <a:xfrm rot="20314286">
            <a:off x="5730037" y="4147335"/>
            <a:ext cx="876908"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rgbClr val="FF0000">
              <a:alpha val="2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851" y="3281988"/>
            <a:ext cx="1676715" cy="1125682"/>
          </a:xfrm>
          <a:prstGeom prst="rect">
            <a:avLst/>
          </a:prstGeom>
        </p:spPr>
      </p:pic>
      <p:graphicFrame>
        <p:nvGraphicFramePr>
          <p:cNvPr hidden="1" id="4" name="Object 3"/>
          <p:cNvGraphicFramePr>
            <a:graphicFrameLocks noChangeAspect="1"/>
          </p:cNvGraphicFramePr>
          <p:nvPr>
            <p:custDataLst>
              <p:tags r:id="rId2"/>
            </p:custDataLst>
            <p:extLst/>
          </p:nvPr>
        </p:nvGraphicFramePr>
        <p:xfrm>
          <a:off x="1624" y="1625"/>
          <a:ext cx="1619" cy="1619"/>
        </p:xfrm>
        <a:graphic>
          <a:graphicData uri="http://schemas.openxmlformats.org/presentationml/2006/ole">
            <mc:AlternateContent xmlns:mc="http://schemas.openxmlformats.org/markup-compatibility/2006">
              <mc:Choice xmlns:v="urn:schemas-microsoft-com:vml" Requires="v">
                <p:oleObj imgH="473" imgW="472" name="think-cell Slide" progId="TCLayout.ActiveDocument.1" r:id="rId6" spid="_x0000_s1086">
                  <p:embed/>
                </p:oleObj>
              </mc:Choice>
              <mc:Fallback>
                <p:oleObj imgH="473" imgW="472" name="think-cell Slide" progId="TCLayout.ActiveDocument.1" r:id="rId6">
                  <p:embed/>
                  <p:pic>
                    <p:nvPicPr>
                      <p:cNvPr hidden="1" id="4" name="Object 3"/>
                      <p:cNvPicPr/>
                      <p:nvPr/>
                    </p:nvPicPr>
                    <p:blipFill>
                      <a:blip r:embed="rId7"/>
                      <a:stretch>
                        <a:fillRect/>
                      </a:stretch>
                    </p:blipFill>
                    <p:spPr>
                      <a:xfrm>
                        <a:off x="1624" y="1625"/>
                        <a:ext cx="1619" cy="1619"/>
                      </a:xfrm>
                      <a:prstGeom prst="rect">
                        <a:avLst/>
                      </a:prstGeom>
                    </p:spPr>
                  </p:pic>
                </p:oleObj>
              </mc:Fallback>
            </mc:AlternateContent>
          </a:graphicData>
        </a:graphic>
      </p:graphicFrame>
      <p:sp>
        <p:nvSpPr>
          <p:cNvPr id="110" name="Rounded Rectangle 109"/>
          <p:cNvSpPr/>
          <p:nvPr/>
        </p:nvSpPr>
        <p:spPr>
          <a:xfrm>
            <a:off x="4407792" y="3083308"/>
            <a:ext cx="412924"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Payer</a:t>
            </a:r>
          </a:p>
        </p:txBody>
      </p:sp>
      <p:sp>
        <p:nvSpPr>
          <p:cNvPr descr="Image result for corporate building clipart" id="111800" name="AutoShape 47"/>
          <p:cNvSpPr>
            <a:spLocks noChangeArrowheads="1" noChangeAspect="1"/>
          </p:cNvSpPr>
          <p:nvPr/>
        </p:nvSpPr>
        <p:spPr bwMode="auto">
          <a:xfrm>
            <a:off x="158747" y="-147397"/>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1" name="AutoShape 49"/>
          <p:cNvSpPr>
            <a:spLocks noChangeArrowheads="1" noChangeAspect="1"/>
          </p:cNvSpPr>
          <p:nvPr/>
        </p:nvSpPr>
        <p:spPr bwMode="auto">
          <a:xfrm>
            <a:off x="314249" y="8099"/>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2" name="AutoShape 51"/>
          <p:cNvSpPr>
            <a:spLocks noChangeArrowheads="1" noChangeAspect="1"/>
          </p:cNvSpPr>
          <p:nvPr/>
        </p:nvSpPr>
        <p:spPr bwMode="auto">
          <a:xfrm>
            <a:off x="469755" y="163594"/>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3" name="AutoShape 53"/>
          <p:cNvSpPr>
            <a:spLocks noChangeArrowheads="1" noChangeAspect="1"/>
          </p:cNvSpPr>
          <p:nvPr/>
        </p:nvSpPr>
        <p:spPr bwMode="auto">
          <a:xfrm>
            <a:off x="625261" y="319090"/>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pic>
        <p:nvPicPr>
          <p:cNvPr id="9" name="Picture 8"/>
          <p:cNvPicPr>
            <a:picLocks noChangeAspect="1"/>
          </p:cNvPicPr>
          <p:nvPr/>
        </p:nvPicPr>
        <p:blipFill rotWithShape="1">
          <a:blip cstate="print" r:embed="rId8">
            <a:extLst>
              <a:ext uri="{BEBA8EAE-BF5A-486C-A8C5-ECC9F3942E4B}">
                <a14:imgProps xmlns:a14="http://schemas.microsoft.com/office/drawing/2010/main">
                  <a14:imgLayer r:embed="rId9">
                    <a14:imgEffect>
                      <a14:backgroundRemoval b="100000" l="0" r="100000" t="0">
                        <a14:foregroundMark x1="62931" x2="62931" y1="19298" y2="19298"/>
                        <a14:foregroundMark x1="64224" x2="64224" y1="18129" y2="18129"/>
                        <a14:foregroundMark x1="69397" x2="69397" y1="18129" y2="18129"/>
                        <a14:foregroundMark x1="75000" x2="75000" y1="19298" y2="19298"/>
                        <a14:foregroundMark x1="88793" x2="88793" y1="53216" y2="53216"/>
                        <a14:foregroundMark x1="91379" x2="91379" y1="71930" y2="71930"/>
                        <a14:foregroundMark x1="56466" x2="56466" y1="14035" y2="14035"/>
                        <a14:foregroundMark x1="55172" x2="55172" y1="11696" y2="11696"/>
                        <a14:foregroundMark x1="40086" x2="40086" y1="18129" y2="18129"/>
                        <a14:foregroundMark x1="87069" x2="87069" y1="47953" y2="47953"/>
                        <a14:foregroundMark x1="88362" x2="88362" y1="46199" y2="46199"/>
                        <a14:foregroundMark x1="87931" x2="87931" y1="39181" y2="39181"/>
                        <a14:foregroundMark x1="88793" x2="88793" y1="37427" y2="37427"/>
                        <a14:foregroundMark x1="89655" x2="89655" y1="43860" y2="43860"/>
                        <a14:foregroundMark x1="90086" x2="90086" y1="39766" y2="39766"/>
                      </a14:backgroundRemoval>
                    </a14:imgEffect>
                  </a14:imgLayer>
                </a14:imgProps>
              </a:ext>
              <a:ext uri="{28A0092B-C50C-407E-A947-70E740481C1C}">
                <a14:useLocalDpi xmlns:a14="http://schemas.microsoft.com/office/drawing/2010/main" val="0"/>
              </a:ext>
            </a:extLst>
          </a:blip>
          <a:srcRect/>
          <a:stretch/>
        </p:blipFill>
        <p:spPr>
          <a:xfrm>
            <a:off x="3728007" y="1757444"/>
            <a:ext cx="1821922" cy="1346283"/>
          </a:xfrm>
          <a:prstGeom prst="rect">
            <a:avLst/>
          </a:prstGeom>
        </p:spPr>
      </p:pic>
      <p:sp>
        <p:nvSpPr>
          <p:cNvPr id="102" name="Rounded Rectangle 101"/>
          <p:cNvSpPr/>
          <p:nvPr/>
        </p:nvSpPr>
        <p:spPr>
          <a:xfrm>
            <a:off x="7485828" y="4424048"/>
            <a:ext cx="379797"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HCPs</a:t>
            </a:r>
          </a:p>
        </p:txBody>
      </p:sp>
      <p:sp>
        <p:nvSpPr>
          <p:cNvPr id="64" name="TextBox 63"/>
          <p:cNvSpPr txBox="1"/>
          <p:nvPr/>
        </p:nvSpPr>
        <p:spPr>
          <a:xfrm>
            <a:off x="3937246" y="3494328"/>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22" name="Round Single Corner Rectangle 21"/>
          <p:cNvSpPr/>
          <p:nvPr/>
        </p:nvSpPr>
        <p:spPr>
          <a:xfrm flipH="1">
            <a:off x="314249" y="1042661"/>
            <a:ext cx="2276938" cy="1495167"/>
          </a:xfrm>
          <a:prstGeom prst="round1Rect">
            <a:avLst/>
          </a:prstGeom>
          <a:solidFill>
            <a:schemeClr val="bg1"/>
          </a:solidFill>
          <a:ln>
            <a:solidFill>
              <a:srgbClr val="828282"/>
            </a:solidFill>
          </a:ln>
          <a:effectLst>
            <a:outerShdw algn="l" blurRad="101600" dist="215900" rotWithShape="0" sx="96000" sy="9600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ts val="400"/>
              </a:spcAft>
            </a:pPr>
            <a:endParaRPr dirty="0" lang="en-US">
              <a:solidFill>
                <a:schemeClr val="accent1">
                  <a:lumMod val="75000"/>
                </a:schemeClr>
              </a:solidFill>
            </a:endParaRPr>
          </a:p>
          <a:p>
            <a:pPr>
              <a:spcBef>
                <a:spcPct val="0"/>
              </a:spcBef>
              <a:spcAft>
                <a:spcPts val="400"/>
              </a:spcAft>
            </a:pPr>
            <a:r>
              <a:rPr dirty="0" lang="en-US">
                <a:solidFill>
                  <a:scrgbClr r="52252" g="52252" b="52252"/>
                </a:solidFill>
              </a:rPr>
              <a:t>Medicare Star</a:t>
            </a:r>
          </a:p>
          <a:p>
            <a:pPr>
              <a:spcBef>
                <a:spcPct val="0"/>
              </a:spcBef>
              <a:spcAft>
                <a:spcPts val="400"/>
              </a:spcAft>
            </a:pPr>
            <a:r>
              <a:rPr dirty="0" lang="en-US">
                <a:solidFill>
                  <a:scrgbClr r="52252" g="52252" b="52252"/>
                </a:solidFill>
              </a:rPr>
              <a:t>NCQA rating</a:t>
            </a:r>
          </a:p>
          <a:p>
            <a:pPr>
              <a:spcBef>
                <a:spcPct val="0"/>
              </a:spcBef>
              <a:spcAft>
                <a:spcPts val="400"/>
              </a:spcAft>
            </a:pPr>
            <a:r>
              <a:rPr dirty="0" lang="en-US">
                <a:solidFill>
                  <a:scrgbClr r="52252" g="52252" b="52252"/>
                </a:solidFill>
              </a:rPr>
              <a:t>ACO</a:t>
            </a:r>
          </a:p>
          <a:p>
            <a:pPr>
              <a:spcBef>
                <a:spcPct val="0"/>
              </a:spcBef>
              <a:spcAft>
                <a:spcPts val="400"/>
              </a:spcAft>
            </a:pPr>
            <a:r>
              <a:rPr dirty="0" lang="en-US">
                <a:solidFill>
                  <a:scrgbClr r="52252" g="52252" b="52252"/>
                </a:solidFill>
              </a:rPr>
              <a:t>VM/MACRA</a:t>
            </a:r>
          </a:p>
          <a:p>
            <a:pPr algn="ctr">
              <a:spcBef>
                <a:spcPct val="0"/>
              </a:spcBef>
              <a:spcAft>
                <a:spcPct val="0"/>
              </a:spcAft>
            </a:pPr>
            <a:endParaRPr dirty="0" lang="en-US">
              <a:solidFill>
                <a:schemeClr val="accent1">
                  <a:lumMod val="75000"/>
                </a:schemeClr>
              </a:solidFill>
            </a:endParaRPr>
          </a:p>
        </p:txBody>
      </p:sp>
      <p:sp>
        <p:nvSpPr>
          <p:cNvPr id="67" name="TextBox 66"/>
          <p:cNvSpPr txBox="1"/>
          <p:nvPr/>
        </p:nvSpPr>
        <p:spPr>
          <a:xfrm>
            <a:off x="5630710" y="1340826"/>
            <a:ext cx="896433" cy="584775"/>
          </a:xfrm>
          <a:prstGeom prst="rect">
            <a:avLst/>
          </a:prstGeom>
          <a:noFill/>
        </p:spPr>
        <p:txBody>
          <a:bodyPr rtlCol="0" wrap="square">
            <a:spAutoFit/>
          </a:bodyPr>
          <a:lstStyle/>
          <a:p>
            <a:pPr>
              <a:spcBef>
                <a:spcPct val="0"/>
              </a:spcBef>
              <a:spcAft>
                <a:spcPct val="0"/>
              </a:spcAft>
            </a:pPr>
            <a:r>
              <a:rPr b="1" dirty="0" lang="en-US" sz="3200">
                <a:solidFill>
                  <a:srgbClr val="4E5054"/>
                </a:solidFill>
              </a:rPr>
              <a:t>1°</a:t>
            </a:r>
          </a:p>
        </p:txBody>
      </p:sp>
      <p:sp>
        <p:nvSpPr>
          <p:cNvPr id="71" name="Rounded Rectangle 70"/>
          <p:cNvSpPr/>
          <p:nvPr/>
        </p:nvSpPr>
        <p:spPr>
          <a:xfrm>
            <a:off x="4064629" y="5247117"/>
            <a:ext cx="1068884" cy="374571"/>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IDN/</a:t>
            </a:r>
          </a:p>
          <a:p>
            <a:pPr algn="ctr">
              <a:spcBef>
                <a:spcPct val="0"/>
              </a:spcBef>
              <a:spcAft>
                <a:spcPct val="0"/>
              </a:spcAft>
            </a:pPr>
            <a:r>
              <a:rPr dirty="0" lang="en-US" sz="1100">
                <a:solidFill>
                  <a:srgbClr val="000000"/>
                </a:solidFill>
              </a:rPr>
              <a:t>Health System</a:t>
            </a:r>
          </a:p>
        </p:txBody>
      </p:sp>
      <p:pic>
        <p:nvPicPr>
          <p:cNvPr id="69" name="Picture 68"/>
          <p:cNvPicPr>
            <a:picLocks noChangeAspect="1"/>
          </p:cNvPicPr>
          <p:nvPr/>
        </p:nvPicPr>
        <p:blipFill>
          <a:blip r:embed="rId10">
            <a:extLst>
              <a:ext uri="{BEBA8EAE-BF5A-486C-A8C5-ECC9F3942E4B}">
                <a14:imgProps xmlns:a14="http://schemas.microsoft.com/office/drawing/2010/main">
                  <a14:imgLayer r:embed="rId11">
                    <a14:imgEffect>
                      <a14:backgroundRemoval b="100000" l="0" r="100000" t="532">
                        <a14:foregroundMark x1="55970" x2="55970" y1="7447" y2="7447"/>
                        <a14:foregroundMark x1="63433" x2="63433" y1="14362" y2="14362"/>
                        <a14:foregroundMark x1="75000" x2="75000" y1="25532" y2="25532"/>
                        <a14:foregroundMark x1="78731" x2="78731" y1="25532" y2="25532"/>
                        <a14:foregroundMark x1="82463" x2="82463" y1="26064" y2="26064"/>
                        <a14:foregroundMark x1="85448" x2="85448" y1="33511" y2="33511"/>
                        <a14:foregroundMark x1="60075" x2="60075" y1="6915" y2="6915"/>
                        <a14:foregroundMark x1="64179" x2="64179" y1="5319" y2="5319"/>
                      </a14:backgroundRemoval>
                    </a14:imgEffect>
                  </a14:imgLayer>
                </a14:imgProps>
              </a:ext>
              <a:ext uri="{28A0092B-C50C-407E-A947-70E740481C1C}">
                <a14:useLocalDpi xmlns:a14="http://schemas.microsoft.com/office/drawing/2010/main" val="0"/>
              </a:ext>
            </a:extLst>
          </a:blip>
          <a:stretch>
            <a:fillRect/>
          </a:stretch>
        </p:blipFill>
        <p:spPr>
          <a:xfrm>
            <a:off x="3999110" y="4427741"/>
            <a:ext cx="1199916" cy="841732"/>
          </a:xfrm>
          <a:prstGeom prst="rect">
            <a:avLst/>
          </a:prstGeom>
        </p:spPr>
      </p:pic>
      <p:sp>
        <p:nvSpPr>
          <p:cNvPr id="34" name="TextBox 33"/>
          <p:cNvSpPr txBox="1"/>
          <p:nvPr/>
        </p:nvSpPr>
        <p:spPr>
          <a:xfrm>
            <a:off x="5927260" y="4848925"/>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35" name="TextBox 34"/>
          <p:cNvSpPr txBox="1"/>
          <p:nvPr/>
        </p:nvSpPr>
        <p:spPr>
          <a:xfrm>
            <a:off x="7296418" y="1942836"/>
            <a:ext cx="896433" cy="584775"/>
          </a:xfrm>
          <a:prstGeom prst="rect">
            <a:avLst/>
          </a:prstGeom>
          <a:noFill/>
        </p:spPr>
        <p:txBody>
          <a:bodyPr rtlCol="0" wrap="square">
            <a:spAutoFit/>
          </a:bodyPr>
          <a:lstStyle/>
          <a:p>
            <a:pPr>
              <a:spcBef>
                <a:spcPct val="0"/>
              </a:spcBef>
              <a:spcAft>
                <a:spcPct val="0"/>
              </a:spcAft>
            </a:pPr>
            <a:r>
              <a:rPr b="1" dirty="0" lang="en-US" sz="3200">
                <a:solidFill>
                  <a:srgbClr val="FFFF00"/>
                </a:solidFill>
              </a:rPr>
              <a:t>1°</a:t>
            </a:r>
          </a:p>
        </p:txBody>
      </p:sp>
      <p:sp>
        <p:nvSpPr>
          <p:cNvPr id="40" name="TextBox 39"/>
          <p:cNvSpPr txBox="1"/>
          <p:nvPr/>
        </p:nvSpPr>
        <p:spPr>
          <a:xfrm>
            <a:off x="5899820" y="4253529"/>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41" name="TextBox 40"/>
          <p:cNvSpPr txBox="1"/>
          <p:nvPr/>
        </p:nvSpPr>
        <p:spPr>
          <a:xfrm>
            <a:off x="5630710" y="5588161"/>
            <a:ext cx="896436" cy="584775"/>
          </a:xfrm>
          <a:prstGeom prst="rect">
            <a:avLst/>
          </a:prstGeom>
          <a:noFill/>
        </p:spPr>
        <p:txBody>
          <a:bodyPr rtlCol="0" wrap="square">
            <a:spAutoFit/>
          </a:bodyPr>
          <a:lstStyle/>
          <a:p>
            <a:pPr>
              <a:spcBef>
                <a:spcPct val="0"/>
              </a:spcBef>
              <a:spcAft>
                <a:spcPct val="0"/>
              </a:spcAft>
            </a:pPr>
            <a:r>
              <a:rPr b="1" dirty="0" lang="en-US" sz="3200">
                <a:solidFill>
                  <a:srgbClr val="FF0000"/>
                </a:solidFill>
              </a:rPr>
              <a:t>1°</a:t>
            </a:r>
          </a:p>
        </p:txBody>
      </p:sp>
      <p:graphicFrame>
        <p:nvGraphicFramePr>
          <p:cNvPr id="44" name="Chart 43"/>
          <p:cNvGraphicFramePr/>
          <p:nvPr>
            <p:extLst/>
          </p:nvPr>
        </p:nvGraphicFramePr>
        <p:xfrm>
          <a:off x="-277497" y="2495727"/>
          <a:ext cx="3559998" cy="2613092"/>
        </p:xfrm>
        <a:graphic>
          <a:graphicData uri="http://schemas.openxmlformats.org/drawingml/2006/chart">
            <c:chart xmlns:c="http://schemas.openxmlformats.org/drawingml/2006/chart" r:id="rId12"/>
          </a:graphicData>
        </a:graphic>
      </p:graphicFrame>
      <p:sp>
        <p:nvSpPr>
          <p:cNvPr id="8" name="Donut 7"/>
          <p:cNvSpPr/>
          <p:nvPr/>
        </p:nvSpPr>
        <p:spPr>
          <a:xfrm>
            <a:off x="6381481" y="2617528"/>
            <a:ext cx="2578022" cy="2591432"/>
          </a:xfrm>
          <a:prstGeom prst="donut">
            <a:avLst>
              <a:gd fmla="val 5247" name="adj"/>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48" name="Donut 47"/>
          <p:cNvSpPr/>
          <p:nvPr/>
        </p:nvSpPr>
        <p:spPr>
          <a:xfrm>
            <a:off x="3325244" y="3757042"/>
            <a:ext cx="2578022" cy="2591432"/>
          </a:xfrm>
          <a:prstGeom prst="donut">
            <a:avLst>
              <a:gd fmla="val 5707" name="adj"/>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solidFill>
                <a:schemeClr val="tx1"/>
              </a:solidFill>
            </a:endParaRPr>
          </a:p>
        </p:txBody>
      </p:sp>
      <p:sp>
        <p:nvSpPr>
          <p:cNvPr id="39" name="TextBox 38"/>
          <p:cNvSpPr txBox="1"/>
          <p:nvPr/>
        </p:nvSpPr>
        <p:spPr>
          <a:xfrm>
            <a:off x="2906541" y="4244064"/>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graphicFrame>
        <p:nvGraphicFramePr>
          <p:cNvPr id="3" name="Chart 2"/>
          <p:cNvGraphicFramePr/>
          <p:nvPr>
            <p:extLst/>
          </p:nvPr>
        </p:nvGraphicFramePr>
        <p:xfrm>
          <a:off x="2871327" y="1143950"/>
          <a:ext cx="3559998" cy="2613092"/>
        </p:xfrm>
        <a:graphic>
          <a:graphicData uri="http://schemas.openxmlformats.org/drawingml/2006/chart">
            <c:chart xmlns:c="http://schemas.openxmlformats.org/drawingml/2006/chart" r:id="rId13"/>
          </a:graphicData>
        </a:graphic>
      </p:graphicFrame>
      <p:sp>
        <p:nvSpPr>
          <p:cNvPr id="27" name="Donut 26"/>
          <p:cNvSpPr/>
          <p:nvPr/>
        </p:nvSpPr>
        <p:spPr>
          <a:xfrm>
            <a:off x="2198642" y="1510206"/>
            <a:ext cx="258896" cy="258896"/>
          </a:xfrm>
          <a:prstGeom prst="donut">
            <a:avLst/>
          </a:prstGeom>
          <a:solidFill>
            <a:srgbClr val="003479"/>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4" name="Donut 83"/>
          <p:cNvSpPr/>
          <p:nvPr/>
        </p:nvSpPr>
        <p:spPr>
          <a:xfrm>
            <a:off x="2198642" y="1160702"/>
            <a:ext cx="258896" cy="258896"/>
          </a:xfrm>
          <a:prstGeom prst="donut">
            <a:avLst/>
          </a:prstGeom>
          <a:solidFill>
            <a:srgbClr val="003479"/>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5" name="Donut 84"/>
          <p:cNvSpPr/>
          <p:nvPr/>
        </p:nvSpPr>
        <p:spPr>
          <a:xfrm>
            <a:off x="2198642" y="1859710"/>
            <a:ext cx="258896" cy="258896"/>
          </a:xfrm>
          <a:prstGeom prst="donu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6" name="Donut 85"/>
          <p:cNvSpPr/>
          <p:nvPr/>
        </p:nvSpPr>
        <p:spPr>
          <a:xfrm>
            <a:off x="2198642" y="2209214"/>
            <a:ext cx="258896" cy="258896"/>
          </a:xfrm>
          <a:prstGeom prst="donu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graphicFrame>
        <p:nvGraphicFramePr>
          <p:cNvPr id="87" name="Chart 86"/>
          <p:cNvGraphicFramePr/>
          <p:nvPr>
            <p:extLst/>
          </p:nvPr>
        </p:nvGraphicFramePr>
        <p:xfrm>
          <a:off x="5890493" y="2648929"/>
          <a:ext cx="3559998" cy="2613092"/>
        </p:xfrm>
        <a:graphic>
          <a:graphicData uri="http://schemas.openxmlformats.org/drawingml/2006/chart">
            <c:chart xmlns:c="http://schemas.openxmlformats.org/drawingml/2006/chart" r:id="rId14"/>
          </a:graphicData>
        </a:graphic>
      </p:graphicFrame>
      <p:graphicFrame>
        <p:nvGraphicFramePr>
          <p:cNvPr id="88" name="Chart 87"/>
          <p:cNvGraphicFramePr/>
          <p:nvPr>
            <p:extLst/>
          </p:nvPr>
        </p:nvGraphicFramePr>
        <p:xfrm>
          <a:off x="2821483" y="3773887"/>
          <a:ext cx="3559998" cy="2613092"/>
        </p:xfrm>
        <a:graphic>
          <a:graphicData uri="http://schemas.openxmlformats.org/drawingml/2006/chart">
            <c:chart xmlns:c="http://schemas.openxmlformats.org/drawingml/2006/chart" r:id="rId15"/>
          </a:graphicData>
        </a:graphic>
      </p:graphicFrame>
      <p:sp>
        <p:nvSpPr>
          <p:cNvPr id="92" name="Rectangle 23"/>
          <p:cNvSpPr/>
          <p:nvPr/>
        </p:nvSpPr>
        <p:spPr>
          <a:xfrm flipH="1" flipV="1" rot="20129289">
            <a:off x="2446904" y="2764919"/>
            <a:ext cx="1245775"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3" name="Rectangle 23"/>
          <p:cNvSpPr/>
          <p:nvPr/>
        </p:nvSpPr>
        <p:spPr>
          <a:xfrm flipV="1" rot="1730564">
            <a:off x="5539857" y="2764743"/>
            <a:ext cx="1123122" cy="551667"/>
          </a:xfrm>
          <a:custGeom>
            <a:avLst/>
            <a:gdLst/>
            <a:ahLst/>
            <a:cxnLst/>
            <a:rect b="b" l="l" r="r" t="t"/>
            <a:pathLst>
              <a:path h="551667" w="1123122">
                <a:moveTo>
                  <a:pt x="0" y="551667"/>
                </a:moveTo>
                <a:lnTo>
                  <a:pt x="1123122" y="551667"/>
                </a:lnTo>
                <a:cubicBezTo>
                  <a:pt x="1055290" y="376607"/>
                  <a:pt x="1048921" y="184832"/>
                  <a:pt x="1113569" y="0"/>
                </a:cubicBezTo>
                <a:lnTo>
                  <a:pt x="79752" y="0"/>
                </a:lnTo>
                <a:cubicBezTo>
                  <a:pt x="102931" y="183668"/>
                  <a:pt x="78087" y="373873"/>
                  <a:pt x="0" y="551667"/>
                </a:cubicBez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aphicFrame>
        <p:nvGraphicFramePr>
          <p:cNvPr id="94" name="Chart 93"/>
          <p:cNvGraphicFramePr/>
          <p:nvPr>
            <p:extLst/>
          </p:nvPr>
        </p:nvGraphicFramePr>
        <p:xfrm>
          <a:off x="2858969" y="1119888"/>
          <a:ext cx="3559998" cy="2613092"/>
        </p:xfrm>
        <a:graphic>
          <a:graphicData uri="http://schemas.openxmlformats.org/drawingml/2006/chart">
            <c:chart xmlns:c="http://schemas.openxmlformats.org/drawingml/2006/chart" r:id="rId16"/>
          </a:graphicData>
        </a:graphic>
      </p:graphicFrame>
      <p:sp>
        <p:nvSpPr>
          <p:cNvPr id="96" name="TextBox 95"/>
          <p:cNvSpPr txBox="1"/>
          <p:nvPr/>
        </p:nvSpPr>
        <p:spPr>
          <a:xfrm>
            <a:off x="5866677" y="2856082"/>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97" name="TextBox 96"/>
          <p:cNvSpPr txBox="1"/>
          <p:nvPr/>
        </p:nvSpPr>
        <p:spPr>
          <a:xfrm>
            <a:off x="2906540" y="2836155"/>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pic>
        <p:nvPicPr>
          <p:cNvPr id="45" name="Picture 44"/>
          <p:cNvPicPr>
            <a:picLocks noChangeAspect="1"/>
          </p:cNvPicPr>
          <p:nvPr/>
        </p:nvPicPr>
        <p:blipFill rotWithShape="1">
          <a:blip cstate="print" r:embed="rId17">
            <a:extLst>
              <a:ext uri="{BEBA8EAE-BF5A-486C-A8C5-ECC9F3942E4B}">
                <a14:imgProps xmlns:a14="http://schemas.microsoft.com/office/drawing/2010/main">
                  <a14:imgLayer r:embed="rId18">
                    <a14:imgEffect>
                      <a14:backgroundRemoval b="100000" l="0" r="100000" t="0">
                        <a14:foregroundMark x1="72065" x2="72065" y1="25128" y2="25128"/>
                        <a14:foregroundMark x1="61538" x2="61538" y1="10256" y2="10256"/>
                        <a14:foregroundMark x1="77328" x2="77328" y1="20000" y2="20000"/>
                        <a14:foregroundMark x1="72470" x2="72470" y1="16923" y2="16923"/>
                        <a14:foregroundMark x1="68421" x2="68421" y1="12308" y2="12308"/>
                        <a14:foregroundMark x1="55466" x2="55466" y1="4615" y2="4615"/>
                        <a14:foregroundMark x1="42105" x2="42105" y1="8205" y2="8205"/>
                        <a14:foregroundMark x1="38057" x2="38057" y1="9231" y2="9231"/>
                        <a14:foregroundMark x1="31174" x2="31174" y1="13846" y2="13846"/>
                        <a14:foregroundMark x1="23482" x2="23482" y1="21026" y2="21026"/>
                        <a14:foregroundMark x1="44130" x2="44130" y1="7692" y2="7692"/>
                        <a14:foregroundMark x1="47773" x2="47773" y1="3077" y2="3077"/>
                        <a14:foregroundMark x1="52227" x2="52227" y1="2051" y2="2051"/>
                        <a14:foregroundMark x1="63563" x2="63563" y1="9744" y2="9744"/>
                        <a14:foregroundMark x1="58300" x2="58300" y1="6154" y2="6154"/>
                        <a14:foregroundMark x1="35628" x2="35628" y1="10256" y2="10256"/>
                        <a14:foregroundMark x1="27935" x2="27935" y1="16410" y2="16410"/>
                        <a14:foregroundMark x1="26316" x2="26316" y1="19487" y2="19487"/>
                      </a14:backgroundRemoval>
                    </a14:imgEffect>
                  </a14:imgLayer>
                </a14:imgProps>
              </a:ext>
              <a:ext uri="{28A0092B-C50C-407E-A947-70E740481C1C}">
                <a14:useLocalDpi xmlns:a14="http://schemas.microsoft.com/office/drawing/2010/main" val="0"/>
              </a:ext>
            </a:extLst>
          </a:blip>
          <a:srcRect/>
          <a:stretch/>
        </p:blipFill>
        <p:spPr>
          <a:xfrm>
            <a:off x="558211" y="3146953"/>
            <a:ext cx="1767599" cy="1395761"/>
          </a:xfrm>
          <a:prstGeom prst="rect">
            <a:avLst/>
          </a:prstGeom>
        </p:spPr>
      </p:pic>
      <p:sp>
        <p:nvSpPr>
          <p:cNvPr id="46" name="Rounded Rectangle 45"/>
          <p:cNvSpPr/>
          <p:nvPr/>
        </p:nvSpPr>
        <p:spPr>
          <a:xfrm>
            <a:off x="1095688" y="4500374"/>
            <a:ext cx="714062"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Pharmacy</a:t>
            </a:r>
          </a:p>
        </p:txBody>
      </p:sp>
      <p:sp>
        <p:nvSpPr>
          <p:cNvPr id="47" name="Title 6"/>
          <p:cNvSpPr>
            <a:spLocks noGrp="1"/>
          </p:cNvSpPr>
          <p:nvPr>
            <p:ph type="title"/>
          </p:nvPr>
        </p:nvSpPr>
        <p:spPr bwMode="gray">
          <a:xfrm>
            <a:off x="182882" y="268683"/>
            <a:ext cx="9144000" cy="694974"/>
          </a:xfrm>
        </p:spPr>
        <p:txBody>
          <a:bodyPr lIns="0" rIns="0" tIns="0" bIns="0" anchor="b">
            <a:noAutofit/>
          </a:bodyPr>
          <a:lstStyle/>
          <a:p>
            <a:pPr algn="l">
              <a:lnSpc>
                <a:spcPts val="3200"/>
              </a:lnSpc>
              <a:spcBef>
                <a:spcPts val="0"/>
              </a:spcBef>
              <a:spcAft>
                <a:spcPct val="0"/>
              </a:spcAft>
              <a:defRPr/>
            </a:pPr>
            <a:r>
              <a:rPr dirty="0" lang="en-US" sz="2800" b="true">
                <a:solidFill>
                  <a:srgbClr val="003479"/>
                </a:solidFill>
                <a:cs charset="0" panose="020B0604020202020204" pitchFamily="34" typeface="Arial"/>
              </a:rPr>
              <a:t>Quality-based programs manifest in several layers of stakeholder accountability </a:t>
            </a:r>
          </a:p>
        </p:txBody>
      </p:sp>
    </p:spTree>
  </p:cSld>
  <p:clrMapOvr>
    <a:masterClrMapping/>
  </p:clrMapOvr>
</p:sld>
</file>

<file path=ppt/slides/slide3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92" name="Arrow: Left-Right 91">
            <a:extLst>
              <a:ext uri="{FF2B5EF4-FFF2-40B4-BE49-F238E27FC236}">
                <a16:creationId xmlns:a16="http://schemas.microsoft.com/office/drawing/2014/main" id="{F2251E60-1267-4037-8A18-9B6900C4209F}"/>
              </a:ext>
            </a:extLst>
          </p:cNvPr>
          <p:cNvSpPr/>
          <p:nvPr/>
        </p:nvSpPr>
        <p:spPr>
          <a:xfrm>
            <a:off x="843766" y="4795009"/>
            <a:ext cx="7630854" cy="1100246"/>
          </a:xfrm>
          <a:prstGeom prst="leftRightArrow">
            <a:avLst/>
          </a:prstGeom>
          <a:solidFill>
            <a:srgbClr val="E6E6E6"/>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0" name="TextBox 19"/>
          <p:cNvSpPr txBox="1"/>
          <p:nvPr/>
        </p:nvSpPr>
        <p:spPr>
          <a:xfrm>
            <a:off x="362606" y="227619"/>
            <a:ext cx="8438493" cy="892552"/>
          </a:xfrm>
          <a:prstGeom prst="rect">
            <a:avLst/>
          </a:prstGeom>
          <a:noFill/>
        </p:spPr>
        <p:txBody>
          <a:bodyPr rtlCol="0" wrap="square">
            <a:spAutoFit/>
          </a:bodyPr>
          <a:lstStyle/>
          <a:p>
            <a:pPr>
              <a:spcBef>
                <a:spcPct val="0"/>
              </a:spcBef>
              <a:spcAft>
                <a:spcPct val="0"/>
              </a:spcAft>
            </a:pPr>
            <a:r>
              <a:rPr b="1" dirty="0" lang="en-US" sz="2600">
                <a:solidFill>
                  <a:srgbClr val="003479"/>
                </a:solidFill>
              </a:rPr>
              <a:t>A Conceptual Model of a Starter Taxonomy for High-Need Patients</a:t>
            </a:r>
          </a:p>
        </p:txBody>
      </p:sp>
      <p:sp>
        <p:nvSpPr>
          <p:cNvPr id="21" name="TextBox 20"/>
          <p:cNvSpPr txBox="1"/>
          <p:nvPr/>
        </p:nvSpPr>
        <p:spPr>
          <a:xfrm>
            <a:off x="1754208" y="6136710"/>
            <a:ext cx="7223760" cy="246221"/>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2"/>
              </a:rPr>
              <a:t>https://nam.edu/wp-content/uploads/2017/06/Effective-Care-for-High-Need-Patients.pdf</a:t>
            </a:r>
            <a:r>
              <a:rPr dirty="0" lang="en-US" sz="1000">
                <a:solidFill>
                  <a:srgbClr val="4E5054"/>
                </a:solidFill>
              </a:rPr>
              <a:t> </a:t>
            </a:r>
          </a:p>
        </p:txBody>
      </p:sp>
      <p:sp>
        <p:nvSpPr>
          <p:cNvPr id="53" name="TextBox 52">
            <a:extLst>
              <a:ext uri="{FF2B5EF4-FFF2-40B4-BE49-F238E27FC236}">
                <a16:creationId xmlns:a16="http://schemas.microsoft.com/office/drawing/2014/main" id="{820DB2B6-6E07-4141-969F-EFF43D301AF2}"/>
              </a:ext>
            </a:extLst>
          </p:cNvPr>
          <p:cNvSpPr txBox="1"/>
          <p:nvPr/>
        </p:nvSpPr>
        <p:spPr>
          <a:xfrm rot="16200000">
            <a:off x="-511702" y="5073313"/>
            <a:ext cx="1527763" cy="584775"/>
          </a:xfrm>
          <a:prstGeom prst="rect">
            <a:avLst/>
          </a:prstGeom>
          <a:noFill/>
        </p:spPr>
        <p:txBody>
          <a:bodyPr rtlCol="0" wrap="square">
            <a:spAutoFit/>
          </a:bodyPr>
          <a:lstStyle/>
          <a:p>
            <a:pPr algn="ctr">
              <a:spcBef>
                <a:spcPct val="0"/>
              </a:spcBef>
              <a:spcAft>
                <a:spcPct val="0"/>
              </a:spcAft>
            </a:pPr>
            <a:r>
              <a:rPr b="1" dirty="0" lang="en-US" sz="1600">
                <a:solidFill>
                  <a:srgbClr val="4E5054"/>
                </a:solidFill>
                <a:latin typeface="Verdana"/>
                <a:cs typeface="Verdana"/>
              </a:rPr>
              <a:t>Extended Care Needs</a:t>
            </a:r>
          </a:p>
        </p:txBody>
      </p:sp>
      <p:grpSp>
        <p:nvGrpSpPr>
          <p:cNvPr id="93" name="Group 92">
            <a:extLst>
              <a:ext uri="{FF2B5EF4-FFF2-40B4-BE49-F238E27FC236}">
                <a16:creationId xmlns:a16="http://schemas.microsoft.com/office/drawing/2014/main" id="{40F0F4F1-56A6-4D10-B1C5-C0468E1CA849}"/>
              </a:ext>
            </a:extLst>
          </p:cNvPr>
          <p:cNvGrpSpPr/>
          <p:nvPr/>
        </p:nvGrpSpPr>
        <p:grpSpPr>
          <a:xfrm>
            <a:off x="445172" y="3259923"/>
            <a:ext cx="8428042" cy="1376417"/>
            <a:chOff x="445172" y="3259923"/>
            <a:chExt cx="8428042" cy="1376417"/>
          </a:xfrm>
        </p:grpSpPr>
        <p:sp>
          <p:nvSpPr>
            <p:cNvPr id="54" name="Rectangle 53">
              <a:extLst>
                <a:ext uri="{FF2B5EF4-FFF2-40B4-BE49-F238E27FC236}">
                  <a16:creationId xmlns:a16="http://schemas.microsoft.com/office/drawing/2014/main" id="{CB559C6D-1316-467A-9313-88685BCAC147}"/>
                </a:ext>
              </a:extLst>
            </p:cNvPr>
            <p:cNvSpPr/>
            <p:nvPr/>
          </p:nvSpPr>
          <p:spPr>
            <a:xfrm>
              <a:off x="6081626" y="3329441"/>
              <a:ext cx="2670536" cy="1285463"/>
            </a:xfrm>
            <a:prstGeom prst="rect">
              <a:avLst/>
            </a:prstGeom>
            <a:solidFill>
              <a:srgbClr val="CDCDCD"/>
            </a:solidFill>
          </p:spPr>
          <p:style>
            <a:lnRef idx="0">
              <a:schemeClr val="accent2"/>
            </a:lnRef>
            <a:fillRef idx="3">
              <a:schemeClr val="accent2"/>
            </a:fillRef>
            <a:effectRef idx="3">
              <a:schemeClr val="accent2"/>
            </a:effectRef>
            <a:fontRef idx="minor">
              <a:schemeClr val="lt1"/>
            </a:fontRef>
          </p:style>
          <p:txBody>
            <a:bodyPr anchor="ctr" rtlCol="0"/>
            <a:lstStyle/>
            <a:p>
              <a:pPr algn="ctr">
                <a:spcBef>
                  <a:spcPct val="0"/>
                </a:spcBef>
                <a:spcAft>
                  <a:spcPct val="0"/>
                </a:spcAft>
              </a:pPr>
              <a:endParaRPr lang="en-US"/>
            </a:p>
          </p:txBody>
        </p:sp>
        <p:sp>
          <p:nvSpPr>
            <p:cNvPr id="4" name="Rectangle 3">
              <a:extLst>
                <a:ext uri="{FF2B5EF4-FFF2-40B4-BE49-F238E27FC236}">
                  <a16:creationId xmlns:a16="http://schemas.microsoft.com/office/drawing/2014/main" id="{8DA7EFA7-D846-4563-AF59-A71490BBC5D0}"/>
                </a:ext>
              </a:extLst>
            </p:cNvPr>
            <p:cNvSpPr/>
            <p:nvPr/>
          </p:nvSpPr>
          <p:spPr>
            <a:xfrm>
              <a:off x="564962" y="3313856"/>
              <a:ext cx="2670536" cy="1285463"/>
            </a:xfrm>
            <a:prstGeom prst="rect">
              <a:avLst/>
            </a:prstGeom>
            <a:solidFill>
              <a:srgbClr val="CDCDCD"/>
            </a:solidFill>
          </p:spPr>
          <p:style>
            <a:lnRef idx="0">
              <a:schemeClr val="accent2"/>
            </a:lnRef>
            <a:fillRef idx="3">
              <a:schemeClr val="accent2"/>
            </a:fillRef>
            <a:effectRef idx="3">
              <a:schemeClr val="accent2"/>
            </a:effectRef>
            <a:fontRef idx="minor">
              <a:schemeClr val="lt1"/>
            </a:fontRef>
          </p:style>
          <p:txBody>
            <a:bodyPr anchor="ctr" rtlCol="0"/>
            <a:lstStyle/>
            <a:p>
              <a:pPr algn="ctr">
                <a:spcBef>
                  <a:spcPct val="0"/>
                </a:spcBef>
                <a:spcAft>
                  <a:spcPct val="0"/>
                </a:spcAft>
              </a:pPr>
              <a:endParaRPr lang="en-US"/>
            </a:p>
          </p:txBody>
        </p:sp>
        <p:sp>
          <p:nvSpPr>
            <p:cNvPr id="52" name="Rectangle 51">
              <a:extLst>
                <a:ext uri="{FF2B5EF4-FFF2-40B4-BE49-F238E27FC236}">
                  <a16:creationId xmlns:a16="http://schemas.microsoft.com/office/drawing/2014/main" id="{45E6E4EF-3B7B-416A-B22A-A3FB08FA4F60}"/>
                </a:ext>
              </a:extLst>
            </p:cNvPr>
            <p:cNvSpPr/>
            <p:nvPr/>
          </p:nvSpPr>
          <p:spPr>
            <a:xfrm flipH="1">
              <a:off x="4703259" y="3323734"/>
              <a:ext cx="1365954" cy="1249003"/>
            </a:xfrm>
            <a:prstGeom prst="rect">
              <a:avLst/>
            </a:prstGeom>
            <a:ln/>
          </p:spPr>
          <p:style>
            <a:lnRef idx="0">
              <a:schemeClr val="accent1"/>
            </a:lnRef>
            <a:fillRef idx="3">
              <a:schemeClr val="accent1"/>
            </a:fillRef>
            <a:effectRef idx="3">
              <a:schemeClr val="accent1"/>
            </a:effectRef>
            <a:fontRef idx="minor">
              <a:schemeClr val="lt1"/>
            </a:fontRef>
          </p:style>
          <p:txBody>
            <a:bodyPr anchor="ctr" rtlCol="0"/>
            <a:lstStyle/>
            <a:p>
              <a:pPr algn="ctr">
                <a:spcBef>
                  <a:spcPct val="0"/>
                </a:spcBef>
                <a:spcAft>
                  <a:spcPct val="0"/>
                </a:spcAft>
              </a:pPr>
              <a:endParaRPr dirty="0" lang="en-US"/>
            </a:p>
          </p:txBody>
        </p:sp>
        <p:sp>
          <p:nvSpPr>
            <p:cNvPr id="9" name="Rectangle 8"/>
            <p:cNvSpPr/>
            <p:nvPr/>
          </p:nvSpPr>
          <p:spPr>
            <a:xfrm flipH="1">
              <a:off x="3312988" y="3332255"/>
              <a:ext cx="1365954" cy="1249003"/>
            </a:xfrm>
            <a:prstGeom prst="rect">
              <a:avLst/>
            </a:prstGeom>
            <a:ln/>
          </p:spPr>
          <p:style>
            <a:lnRef idx="0">
              <a:schemeClr val="accent1"/>
            </a:lnRef>
            <a:fillRef idx="3">
              <a:schemeClr val="accent1"/>
            </a:fillRef>
            <a:effectRef idx="3">
              <a:schemeClr val="accent1"/>
            </a:effectRef>
            <a:fontRef idx="minor">
              <a:schemeClr val="lt1"/>
            </a:fontRef>
          </p:style>
          <p:txBody>
            <a:bodyPr anchor="ctr" rtlCol="0"/>
            <a:lstStyle/>
            <a:p>
              <a:pPr algn="ctr">
                <a:spcBef>
                  <a:spcPct val="0"/>
                </a:spcBef>
                <a:spcAft>
                  <a:spcPct val="0"/>
                </a:spcAft>
              </a:pPr>
              <a:endParaRPr dirty="0" lang="en-US"/>
            </a:p>
          </p:txBody>
        </p:sp>
        <p:sp>
          <p:nvSpPr>
            <p:cNvPr id="10" name="TextBox 9"/>
            <p:cNvSpPr txBox="1"/>
            <p:nvPr/>
          </p:nvSpPr>
          <p:spPr>
            <a:xfrm>
              <a:off x="625676" y="3432782"/>
              <a:ext cx="1178668" cy="1072099"/>
            </a:xfrm>
            <a:prstGeom prst="rect">
              <a:avLst/>
            </a:prstGeom>
            <a:noFill/>
          </p:spPr>
          <p:txBody>
            <a:bodyPr rtlCol="0" wrap="square">
              <a:spAutoFit/>
            </a:bodyPr>
            <a:lstStyle/>
            <a:p>
              <a:pPr algn="ctr">
                <a:spcBef>
                  <a:spcPct val="0"/>
                </a:spcBef>
                <a:spcAft>
                  <a:spcPct val="0"/>
                </a:spcAft>
              </a:pPr>
              <a:r>
                <a:rPr dirty="0" lang="en-US" sz="1600">
                  <a:solidFill>
                    <a:srgbClr val="003479"/>
                  </a:solidFill>
                </a:rPr>
                <a:t>Children </a:t>
              </a:r>
            </a:p>
            <a:p>
              <a:pPr algn="ctr">
                <a:spcBef>
                  <a:spcPct val="0"/>
                </a:spcBef>
                <a:spcAft>
                  <a:spcPct val="0"/>
                </a:spcAft>
              </a:pPr>
              <a:r>
                <a:rPr dirty="0" lang="en-US" sz="1600">
                  <a:solidFill>
                    <a:srgbClr val="003479"/>
                  </a:solidFill>
                </a:rPr>
                <a:t>with </a:t>
              </a:r>
            </a:p>
            <a:p>
              <a:pPr algn="ctr">
                <a:spcBef>
                  <a:spcPct val="0"/>
                </a:spcBef>
                <a:spcAft>
                  <a:spcPct val="0"/>
                </a:spcAft>
              </a:pPr>
              <a:r>
                <a:rPr dirty="0" lang="en-US" sz="1600">
                  <a:solidFill>
                    <a:srgbClr val="003479"/>
                  </a:solidFill>
                </a:rPr>
                <a:t>Complex </a:t>
              </a:r>
            </a:p>
            <a:p>
              <a:pPr algn="ctr">
                <a:spcBef>
                  <a:spcPct val="0"/>
                </a:spcBef>
                <a:spcAft>
                  <a:spcPct val="0"/>
                </a:spcAft>
              </a:pPr>
              <a:r>
                <a:rPr dirty="0" lang="en-US" sz="1600">
                  <a:solidFill>
                    <a:srgbClr val="003479"/>
                  </a:solidFill>
                </a:rPr>
                <a:t>Needs</a:t>
              </a:r>
            </a:p>
          </p:txBody>
        </p:sp>
        <p:sp>
          <p:nvSpPr>
            <p:cNvPr id="11" name="TextBox 10"/>
            <p:cNvSpPr txBox="1"/>
            <p:nvPr/>
          </p:nvSpPr>
          <p:spPr>
            <a:xfrm>
              <a:off x="2055383" y="3553333"/>
              <a:ext cx="1060345" cy="830997"/>
            </a:xfrm>
            <a:prstGeom prst="rect">
              <a:avLst/>
            </a:prstGeom>
            <a:noFill/>
          </p:spPr>
          <p:txBody>
            <a:bodyPr rtlCol="0" wrap="square">
              <a:spAutoFit/>
            </a:bodyPr>
            <a:lstStyle/>
            <a:p>
              <a:pPr algn="ctr">
                <a:spcBef>
                  <a:spcPct val="0"/>
                </a:spcBef>
                <a:spcAft>
                  <a:spcPct val="0"/>
                </a:spcAft>
              </a:pPr>
              <a:r>
                <a:rPr dirty="0" lang="en-US" sz="1600">
                  <a:solidFill>
                    <a:srgbClr val="003479"/>
                  </a:solidFill>
                </a:rPr>
                <a:t>Non-elderly</a:t>
              </a:r>
            </a:p>
            <a:p>
              <a:pPr algn="ctr">
                <a:spcBef>
                  <a:spcPct val="0"/>
                </a:spcBef>
                <a:spcAft>
                  <a:spcPct val="0"/>
                </a:spcAft>
              </a:pPr>
              <a:r>
                <a:rPr dirty="0" lang="en-US" sz="1600">
                  <a:solidFill>
                    <a:srgbClr val="003479"/>
                  </a:solidFill>
                </a:rPr>
                <a:t>Disabled</a:t>
              </a:r>
            </a:p>
          </p:txBody>
        </p:sp>
        <p:sp>
          <p:nvSpPr>
            <p:cNvPr id="12" name="TextBox 11"/>
            <p:cNvSpPr txBox="1"/>
            <p:nvPr/>
          </p:nvSpPr>
          <p:spPr>
            <a:xfrm>
              <a:off x="3413261" y="3692439"/>
              <a:ext cx="1127103" cy="584775"/>
            </a:xfrm>
            <a:prstGeom prst="rect">
              <a:avLst/>
            </a:prstGeom>
            <a:noFill/>
          </p:spPr>
          <p:txBody>
            <a:bodyPr rtlCol="0" wrap="square">
              <a:spAutoFit/>
            </a:bodyPr>
            <a:lstStyle/>
            <a:p>
              <a:pPr algn="ctr">
                <a:spcBef>
                  <a:spcPct val="0"/>
                </a:spcBef>
                <a:spcAft>
                  <a:spcPct val="0"/>
                </a:spcAft>
              </a:pPr>
              <a:r>
                <a:rPr b="1" dirty="0" lang="en-US" sz="1600">
                  <a:solidFill>
                    <a:srgbClr val="FFFFFF"/>
                  </a:solidFill>
                </a:rPr>
                <a:t>Multiple</a:t>
              </a:r>
            </a:p>
            <a:p>
              <a:pPr algn="ctr">
                <a:spcBef>
                  <a:spcPct val="0"/>
                </a:spcBef>
                <a:spcAft>
                  <a:spcPct val="0"/>
                </a:spcAft>
              </a:pPr>
              <a:r>
                <a:rPr b="1" dirty="0" lang="en-US" sz="1600">
                  <a:solidFill>
                    <a:srgbClr val="FFFFFF"/>
                  </a:solidFill>
                </a:rPr>
                <a:t>Chronic</a:t>
              </a:r>
            </a:p>
          </p:txBody>
        </p:sp>
        <p:sp>
          <p:nvSpPr>
            <p:cNvPr id="13" name="TextBox 12"/>
            <p:cNvSpPr txBox="1"/>
            <p:nvPr/>
          </p:nvSpPr>
          <p:spPr>
            <a:xfrm>
              <a:off x="4756009" y="3557956"/>
              <a:ext cx="1179239" cy="830997"/>
            </a:xfrm>
            <a:prstGeom prst="rect">
              <a:avLst/>
            </a:prstGeom>
            <a:noFill/>
          </p:spPr>
          <p:txBody>
            <a:bodyPr rtlCol="0" wrap="square">
              <a:spAutoFit/>
            </a:bodyPr>
            <a:lstStyle/>
            <a:p>
              <a:pPr algn="ctr">
                <a:spcBef>
                  <a:spcPct val="0"/>
                </a:spcBef>
                <a:spcAft>
                  <a:spcPct val="0"/>
                </a:spcAft>
              </a:pPr>
              <a:r>
                <a:rPr b="1" dirty="0" lang="en-US" sz="1600">
                  <a:solidFill>
                    <a:srgbClr val="FFFFFF"/>
                  </a:solidFill>
                </a:rPr>
                <a:t>Major</a:t>
              </a:r>
            </a:p>
            <a:p>
              <a:pPr algn="ctr">
                <a:spcBef>
                  <a:spcPct val="0"/>
                </a:spcBef>
                <a:spcAft>
                  <a:spcPct val="0"/>
                </a:spcAft>
              </a:pPr>
              <a:r>
                <a:rPr b="1" dirty="0" lang="en-US" sz="1600">
                  <a:solidFill>
                    <a:srgbClr val="FFFFFF"/>
                  </a:solidFill>
                </a:rPr>
                <a:t>Complex</a:t>
              </a:r>
            </a:p>
            <a:p>
              <a:pPr algn="ctr">
                <a:spcBef>
                  <a:spcPct val="0"/>
                </a:spcBef>
                <a:spcAft>
                  <a:spcPct val="0"/>
                </a:spcAft>
              </a:pPr>
              <a:r>
                <a:rPr b="1" dirty="0" lang="en-US" sz="1600">
                  <a:solidFill>
                    <a:srgbClr val="FFFFFF"/>
                  </a:solidFill>
                </a:rPr>
                <a:t>Chronic</a:t>
              </a:r>
            </a:p>
          </p:txBody>
        </p:sp>
        <p:sp>
          <p:nvSpPr>
            <p:cNvPr id="14" name="TextBox 13"/>
            <p:cNvSpPr txBox="1"/>
            <p:nvPr/>
          </p:nvSpPr>
          <p:spPr>
            <a:xfrm>
              <a:off x="6268175" y="3685040"/>
              <a:ext cx="897403" cy="567583"/>
            </a:xfrm>
            <a:prstGeom prst="rect">
              <a:avLst/>
            </a:prstGeom>
            <a:noFill/>
          </p:spPr>
          <p:txBody>
            <a:bodyPr rtlCol="0" wrap="square">
              <a:spAutoFit/>
            </a:bodyPr>
            <a:lstStyle/>
            <a:p>
              <a:pPr algn="ctr">
                <a:spcBef>
                  <a:spcPct val="0"/>
                </a:spcBef>
                <a:spcAft>
                  <a:spcPct val="0"/>
                </a:spcAft>
              </a:pPr>
              <a:r>
                <a:rPr dirty="0" lang="en-US" sz="1600">
                  <a:solidFill>
                    <a:srgbClr val="003479"/>
                  </a:solidFill>
                </a:rPr>
                <a:t>Frail </a:t>
              </a:r>
            </a:p>
            <a:p>
              <a:pPr algn="ctr">
                <a:spcBef>
                  <a:spcPct val="0"/>
                </a:spcBef>
                <a:spcAft>
                  <a:spcPct val="0"/>
                </a:spcAft>
              </a:pPr>
              <a:r>
                <a:rPr dirty="0" lang="en-US" sz="1600">
                  <a:solidFill>
                    <a:srgbClr val="003479"/>
                  </a:solidFill>
                </a:rPr>
                <a:t>Elderly</a:t>
              </a:r>
            </a:p>
          </p:txBody>
        </p:sp>
        <p:sp>
          <p:nvSpPr>
            <p:cNvPr id="15" name="TextBox 14"/>
            <p:cNvSpPr txBox="1"/>
            <p:nvPr/>
          </p:nvSpPr>
          <p:spPr>
            <a:xfrm>
              <a:off x="7432116" y="3685040"/>
              <a:ext cx="1345342" cy="567583"/>
            </a:xfrm>
            <a:prstGeom prst="rect">
              <a:avLst/>
            </a:prstGeom>
            <a:noFill/>
          </p:spPr>
          <p:txBody>
            <a:bodyPr rtlCol="0" wrap="square">
              <a:spAutoFit/>
            </a:bodyPr>
            <a:lstStyle/>
            <a:p>
              <a:pPr algn="ctr">
                <a:spcBef>
                  <a:spcPct val="0"/>
                </a:spcBef>
                <a:spcAft>
                  <a:spcPct val="0"/>
                </a:spcAft>
              </a:pPr>
              <a:r>
                <a:rPr dirty="0" lang="en-US" sz="1600">
                  <a:solidFill>
                    <a:srgbClr val="003479"/>
                  </a:solidFill>
                </a:rPr>
                <a:t>Advancing</a:t>
              </a:r>
            </a:p>
            <a:p>
              <a:pPr algn="ctr">
                <a:spcBef>
                  <a:spcPct val="0"/>
                </a:spcBef>
                <a:spcAft>
                  <a:spcPct val="0"/>
                </a:spcAft>
              </a:pPr>
              <a:r>
                <a:rPr dirty="0" lang="en-US" sz="1600">
                  <a:solidFill>
                    <a:srgbClr val="003479"/>
                  </a:solidFill>
                </a:rPr>
                <a:t>Illness</a:t>
              </a:r>
            </a:p>
          </p:txBody>
        </p:sp>
        <p:sp>
          <p:nvSpPr>
            <p:cNvPr id="38" name="Rectangle 37">
              <a:extLst>
                <a:ext uri="{FF2B5EF4-FFF2-40B4-BE49-F238E27FC236}">
                  <a16:creationId xmlns:a16="http://schemas.microsoft.com/office/drawing/2014/main" id="{19378FAA-243F-491C-99B1-3CE6659A28DA}"/>
                </a:ext>
              </a:extLst>
            </p:cNvPr>
            <p:cNvSpPr/>
            <p:nvPr/>
          </p:nvSpPr>
          <p:spPr>
            <a:xfrm>
              <a:off x="445172" y="4548762"/>
              <a:ext cx="8425308" cy="87175"/>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3" name="Rectangle 42">
              <a:extLst>
                <a:ext uri="{FF2B5EF4-FFF2-40B4-BE49-F238E27FC236}">
                  <a16:creationId xmlns:a16="http://schemas.microsoft.com/office/drawing/2014/main" id="{CBCDAC31-BB46-403A-8D8F-65F7E555C8BC}"/>
                </a:ext>
              </a:extLst>
            </p:cNvPr>
            <p:cNvSpPr/>
            <p:nvPr/>
          </p:nvSpPr>
          <p:spPr>
            <a:xfrm rot="5400000">
              <a:off x="-148702"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4" name="Rectangle 43">
              <a:extLst>
                <a:ext uri="{FF2B5EF4-FFF2-40B4-BE49-F238E27FC236}">
                  <a16:creationId xmlns:a16="http://schemas.microsoft.com/office/drawing/2014/main" id="{06481E43-4484-43E4-9FEA-411EF2949381}"/>
                </a:ext>
              </a:extLst>
            </p:cNvPr>
            <p:cNvSpPr/>
            <p:nvPr/>
          </p:nvSpPr>
          <p:spPr>
            <a:xfrm rot="5400000">
              <a:off x="8140798"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5" name="Rectangle 44">
              <a:extLst>
                <a:ext uri="{FF2B5EF4-FFF2-40B4-BE49-F238E27FC236}">
                  <a16:creationId xmlns:a16="http://schemas.microsoft.com/office/drawing/2014/main" id="{DAFD6BED-D707-4ED9-877E-6D3A775BA6E2}"/>
                </a:ext>
              </a:extLst>
            </p:cNvPr>
            <p:cNvSpPr/>
            <p:nvPr/>
          </p:nvSpPr>
          <p:spPr>
            <a:xfrm rot="5400000">
              <a:off x="1232881"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6" name="Rectangle 45">
              <a:extLst>
                <a:ext uri="{FF2B5EF4-FFF2-40B4-BE49-F238E27FC236}">
                  <a16:creationId xmlns:a16="http://schemas.microsoft.com/office/drawing/2014/main" id="{81C69659-03C0-4143-A557-6E44B7B6023C}"/>
                </a:ext>
              </a:extLst>
            </p:cNvPr>
            <p:cNvSpPr/>
            <p:nvPr/>
          </p:nvSpPr>
          <p:spPr>
            <a:xfrm rot="5400000">
              <a:off x="2614464"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7" name="Rectangle 46">
              <a:extLst>
                <a:ext uri="{FF2B5EF4-FFF2-40B4-BE49-F238E27FC236}">
                  <a16:creationId xmlns:a16="http://schemas.microsoft.com/office/drawing/2014/main" id="{7288698D-230B-4349-A716-E8C50BA7DCB1}"/>
                </a:ext>
              </a:extLst>
            </p:cNvPr>
            <p:cNvSpPr/>
            <p:nvPr/>
          </p:nvSpPr>
          <p:spPr>
            <a:xfrm rot="5400000">
              <a:off x="3996047"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8" name="Rectangle 47">
              <a:extLst>
                <a:ext uri="{FF2B5EF4-FFF2-40B4-BE49-F238E27FC236}">
                  <a16:creationId xmlns:a16="http://schemas.microsoft.com/office/drawing/2014/main" id="{AFEB1412-4735-4482-837A-93E9ED7E0C56}"/>
                </a:ext>
              </a:extLst>
            </p:cNvPr>
            <p:cNvSpPr/>
            <p:nvPr/>
          </p:nvSpPr>
          <p:spPr>
            <a:xfrm rot="5400000">
              <a:off x="5377630"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9" name="Rectangle 48">
              <a:extLst>
                <a:ext uri="{FF2B5EF4-FFF2-40B4-BE49-F238E27FC236}">
                  <a16:creationId xmlns:a16="http://schemas.microsoft.com/office/drawing/2014/main" id="{15897E72-3BC3-407D-A698-2561F6AC2EAC}"/>
                </a:ext>
              </a:extLst>
            </p:cNvPr>
            <p:cNvSpPr/>
            <p:nvPr/>
          </p:nvSpPr>
          <p:spPr>
            <a:xfrm rot="5400000">
              <a:off x="6759213"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50" name="Rectangle 49">
              <a:extLst>
                <a:ext uri="{FF2B5EF4-FFF2-40B4-BE49-F238E27FC236}">
                  <a16:creationId xmlns:a16="http://schemas.microsoft.com/office/drawing/2014/main" id="{E3E56E4F-4BB0-417E-8100-5655B6F10D03}"/>
                </a:ext>
              </a:extLst>
            </p:cNvPr>
            <p:cNvSpPr/>
            <p:nvPr/>
          </p:nvSpPr>
          <p:spPr>
            <a:xfrm>
              <a:off x="445172" y="3259923"/>
              <a:ext cx="8428041" cy="120236"/>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grpSp>
      <p:sp>
        <p:nvSpPr>
          <p:cNvPr id="51" name="TextBox 50">
            <a:extLst>
              <a:ext uri="{FF2B5EF4-FFF2-40B4-BE49-F238E27FC236}">
                <a16:creationId xmlns:a16="http://schemas.microsoft.com/office/drawing/2014/main" id="{02D17798-1328-4BB1-91B1-0F6D00918A12}"/>
              </a:ext>
            </a:extLst>
          </p:cNvPr>
          <p:cNvSpPr txBox="1"/>
          <p:nvPr/>
        </p:nvSpPr>
        <p:spPr>
          <a:xfrm rot="16200000">
            <a:off x="-490777" y="1777134"/>
            <a:ext cx="1527763" cy="338554"/>
          </a:xfrm>
          <a:prstGeom prst="rect">
            <a:avLst/>
          </a:prstGeom>
          <a:noFill/>
        </p:spPr>
        <p:txBody>
          <a:bodyPr rtlCol="0" wrap="square">
            <a:spAutoFit/>
          </a:bodyPr>
          <a:lstStyle/>
          <a:p>
            <a:pPr algn="ctr">
              <a:spcBef>
                <a:spcPct val="0"/>
              </a:spcBef>
              <a:spcAft>
                <a:spcPct val="0"/>
              </a:spcAft>
            </a:pPr>
            <a:r>
              <a:rPr b="1" dirty="0" lang="en-US" sz="1600">
                <a:solidFill>
                  <a:srgbClr val="4E5054"/>
                </a:solidFill>
                <a:latin typeface="Verdana"/>
                <a:cs typeface="Verdana"/>
              </a:rPr>
              <a:t>Defined By</a:t>
            </a:r>
          </a:p>
        </p:txBody>
      </p:sp>
      <p:pic>
        <p:nvPicPr>
          <p:cNvPr id="90" name="Picture 89">
            <a:extLst>
              <a:ext uri="{FF2B5EF4-FFF2-40B4-BE49-F238E27FC236}">
                <a16:creationId xmlns:a16="http://schemas.microsoft.com/office/drawing/2014/main" id="{64EFCCCE-B097-4377-8945-DD031803C77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402025" y="4555233"/>
            <a:ext cx="1467983" cy="1475361"/>
          </a:xfrm>
          <a:prstGeom prst="rect">
            <a:avLst/>
          </a:prstGeom>
          <a:ln>
            <a:noFill/>
          </a:ln>
          <a:effectLst>
            <a:outerShdw algn="tl" blurRad="292100" dir="2700000" dist="139700" rotWithShape="0">
              <a:srgbClr val="333333">
                <a:alpha val="65000"/>
              </a:srgbClr>
            </a:outerShdw>
          </a:effectLst>
        </p:spPr>
      </p:pic>
      <p:pic>
        <p:nvPicPr>
          <p:cNvPr id="91" name="Picture 90">
            <a:extLst>
              <a:ext uri="{FF2B5EF4-FFF2-40B4-BE49-F238E27FC236}">
                <a16:creationId xmlns:a16="http://schemas.microsoft.com/office/drawing/2014/main" id="{25D771C7-D3F4-41B8-87C5-21AB8D89757A}"/>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5459683" y="4578968"/>
            <a:ext cx="1475361" cy="1475361"/>
          </a:xfrm>
          <a:prstGeom prst="rect">
            <a:avLst/>
          </a:prstGeom>
          <a:ln>
            <a:noFill/>
          </a:ln>
          <a:effectLst>
            <a:outerShdw algn="tl" blurRad="292100" dir="2700000" dist="139700" rotWithShape="0">
              <a:srgbClr val="333333">
                <a:alpha val="65000"/>
              </a:srgbClr>
            </a:outerShdw>
          </a:effectLst>
        </p:spPr>
      </p:pic>
      <p:sp>
        <p:nvSpPr>
          <p:cNvPr id="94" name="Isosceles Triangle 93">
            <a:extLst>
              <a:ext uri="{FF2B5EF4-FFF2-40B4-BE49-F238E27FC236}">
                <a16:creationId xmlns:a16="http://schemas.microsoft.com/office/drawing/2014/main" id="{A1139637-40F5-4CA8-8DE2-5B037D5ACB9A}"/>
              </a:ext>
            </a:extLst>
          </p:cNvPr>
          <p:cNvSpPr/>
          <p:nvPr/>
        </p:nvSpPr>
        <p:spPr>
          <a:xfrm flipV="1">
            <a:off x="843766" y="2849775"/>
            <a:ext cx="7630854" cy="280880"/>
          </a:xfrm>
          <a:prstGeom prst="triangle">
            <a:avLst/>
          </a:prstGeom>
          <a:solidFill>
            <a:srgbClr val="E6E6E6"/>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95" name="Picture 94">
            <a:extLst>
              <a:ext uri="{FF2B5EF4-FFF2-40B4-BE49-F238E27FC236}">
                <a16:creationId xmlns:a16="http://schemas.microsoft.com/office/drawing/2014/main" id="{AF9943F6-0A4A-498C-83ED-D4C35B743695}"/>
              </a:ext>
            </a:extLst>
          </p:cNvPr>
          <p:cNvPicPr>
            <a:picLocks noChangeAspect="1"/>
          </p:cNvPicPr>
          <p:nvPr/>
        </p:nvPicPr>
        <p:blipFill rotWithShape="1">
          <a:blip r:embed="rId7"/>
          <a:srcRect r="2389"/>
          <a:stretch/>
        </p:blipFill>
        <p:spPr>
          <a:xfrm>
            <a:off x="1636771" y="1275415"/>
            <a:ext cx="6080745" cy="1856670"/>
          </a:xfrm>
          <a:prstGeom prst="rect">
            <a:avLst/>
          </a:prstGeom>
        </p:spPr>
      </p:pic>
      <p:sp>
        <p:nvSpPr>
          <p:cNvPr id="96" name="TextBox 95">
            <a:extLst>
              <a:ext uri="{FF2B5EF4-FFF2-40B4-BE49-F238E27FC236}">
                <a16:creationId xmlns:a16="http://schemas.microsoft.com/office/drawing/2014/main" id="{1B64F03E-4C08-41AA-863B-6F52F7DAEFEB}"/>
              </a:ext>
            </a:extLst>
          </p:cNvPr>
          <p:cNvSpPr txBox="1"/>
          <p:nvPr/>
        </p:nvSpPr>
        <p:spPr>
          <a:xfrm>
            <a:off x="2587284" y="5083522"/>
            <a:ext cx="1841886" cy="523220"/>
          </a:xfrm>
          <a:prstGeom prst="rect">
            <a:avLst/>
          </a:prstGeom>
          <a:noFill/>
        </p:spPr>
        <p:txBody>
          <a:bodyPr rtlCol="0" wrap="square">
            <a:spAutoFit/>
          </a:bodyPr>
          <a:lstStyle/>
          <a:p>
            <a:pPr algn="ctr">
              <a:spcBef>
                <a:spcPct val="0"/>
              </a:spcBef>
              <a:spcAft>
                <a:spcPct val="0"/>
              </a:spcAft>
            </a:pPr>
            <a:r>
              <a:rPr dirty="0" lang="en-US" sz="1400">
                <a:solidFill>
                  <a:srgbClr val="4E5054"/>
                </a:solidFill>
                <a:latin typeface="Verdana"/>
                <a:cs typeface="Verdana"/>
              </a:rPr>
              <a:t>Behavioral Health</a:t>
            </a:r>
          </a:p>
          <a:p>
            <a:pPr algn="ctr">
              <a:spcBef>
                <a:spcPct val="0"/>
              </a:spcBef>
              <a:spcAft>
                <a:spcPct val="0"/>
              </a:spcAft>
            </a:pPr>
            <a:r>
              <a:rPr dirty="0" lang="en-US" sz="1400">
                <a:solidFill>
                  <a:srgbClr val="4E5054"/>
                </a:solidFill>
                <a:latin typeface="Verdana"/>
                <a:cs typeface="Verdana"/>
              </a:rPr>
              <a:t> Factors</a:t>
            </a:r>
          </a:p>
        </p:txBody>
      </p:sp>
      <p:sp>
        <p:nvSpPr>
          <p:cNvPr id="97" name="TextBox 96">
            <a:extLst>
              <a:ext uri="{FF2B5EF4-FFF2-40B4-BE49-F238E27FC236}">
                <a16:creationId xmlns:a16="http://schemas.microsoft.com/office/drawing/2014/main" id="{A3964DE4-3850-44E7-A434-A8C35DB4621C}"/>
              </a:ext>
            </a:extLst>
          </p:cNvPr>
          <p:cNvSpPr txBox="1"/>
          <p:nvPr/>
        </p:nvSpPr>
        <p:spPr>
          <a:xfrm>
            <a:off x="6304212" y="5081017"/>
            <a:ext cx="1841886" cy="523220"/>
          </a:xfrm>
          <a:prstGeom prst="rect">
            <a:avLst/>
          </a:prstGeom>
          <a:noFill/>
        </p:spPr>
        <p:txBody>
          <a:bodyPr rtlCol="0" wrap="square">
            <a:spAutoFit/>
          </a:bodyPr>
          <a:lstStyle/>
          <a:p>
            <a:pPr algn="ctr">
              <a:spcBef>
                <a:spcPct val="0"/>
              </a:spcBef>
              <a:spcAft>
                <a:spcPct val="0"/>
              </a:spcAft>
            </a:pPr>
            <a:r>
              <a:rPr dirty="0" lang="en-US" sz="1400">
                <a:solidFill>
                  <a:srgbClr val="4E5054"/>
                </a:solidFill>
                <a:latin typeface="Verdana"/>
                <a:cs typeface="Verdana"/>
              </a:rPr>
              <a:t>Social Risk</a:t>
            </a:r>
          </a:p>
          <a:p>
            <a:pPr algn="ctr">
              <a:spcBef>
                <a:spcPct val="0"/>
              </a:spcBef>
              <a:spcAft>
                <a:spcPct val="0"/>
              </a:spcAft>
            </a:pPr>
            <a:r>
              <a:rPr dirty="0" lang="en-US" sz="1400">
                <a:solidFill>
                  <a:srgbClr val="4E5054"/>
                </a:solidFill>
                <a:latin typeface="Verdana"/>
                <a:cs typeface="Verdana"/>
              </a:rPr>
              <a:t> Factors</a:t>
            </a:r>
          </a:p>
        </p:txBody>
      </p:sp>
    </p:spTree>
  </p:cSld>
  <p:clrMapOvr>
    <a:masterClrMapping/>
  </p:clrMapOvr>
</p:sld>
</file>

<file path=ppt/slides/slide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2913" y="248615"/>
            <a:ext cx="8229600" cy="1686202"/>
          </a:xfrm>
        </p:spPr>
        <p:txBody>
          <a:bodyPr lIns="0" rIns="0" tIns="0" bIns="0" anchor="b"/>
          <a:lstStyle/>
          <a:p>
            <a:pPr algn="l">
              <a:lnSpc>
                <a:spcPts val="3200"/>
              </a:lnSpc>
              <a:spcAft>
                <a:spcPct val="0"/>
              </a:spcAft>
            </a:pPr>
            <a:r>
              <a:rPr dirty="0" lang="en-US" sz="2600" b="true">
                <a:solidFill>
                  <a:srgbClr val="003479"/>
                </a:solidFill>
              </a:rPr>
              <a:t>Factors for Consideration in IDN and ACO Transformation to Value-Based Care</a:t>
            </a:r>
            <a:br>
              <a:rPr dirty="0" lang="en-US"/>
            </a:br>
            <a:r>
              <a:rPr b="true" dirty="0" i="false" lang="en-US" sz="2600">
                <a:solidFill>
                  <a:srgbClr val="003479"/>
                </a:solidFill>
              </a:rPr>
              <a:t>Hint: follow the intent of MACRA/QPP to move providers and health systems from volume to value</a:t>
            </a:r>
            <a:r>
              <a:rPr dirty="0" lang="en-US" sz="2400" i="true">
                <a:solidFill>
                  <a:srgbClr val="003479"/>
                </a:solidFill>
              </a:rPr>
              <a:t> </a:t>
            </a:r>
          </a:p>
        </p:txBody>
      </p:sp>
      <p:sp>
        <p:nvSpPr>
          <p:cNvPr id="7" name="Rounded Rectangle 6"/>
          <p:cNvSpPr/>
          <p:nvPr/>
        </p:nvSpPr>
        <p:spPr>
          <a:xfrm>
            <a:off x="346512"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Integrated Delivery Models</a:t>
            </a:r>
            <a:endParaRPr dirty="0" kern="1200" lang="en-US" sz="1600">
              <a:solidFill>
                <a:schemeClr val="tx1"/>
              </a:solidFill>
            </a:endParaRPr>
          </a:p>
        </p:txBody>
      </p:sp>
      <p:sp>
        <p:nvSpPr>
          <p:cNvPr id="8" name="Rounded Rectangle 7"/>
          <p:cNvSpPr/>
          <p:nvPr/>
        </p:nvSpPr>
        <p:spPr>
          <a:xfrm>
            <a:off x="2439496"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New Payment Models</a:t>
            </a:r>
            <a:endParaRPr dirty="0" kern="1200" lang="en-US" sz="1600">
              <a:solidFill>
                <a:schemeClr val="tx1"/>
              </a:solidFill>
            </a:endParaRPr>
          </a:p>
        </p:txBody>
      </p:sp>
      <p:sp>
        <p:nvSpPr>
          <p:cNvPr id="9" name="Rounded Rectangle 8"/>
          <p:cNvSpPr/>
          <p:nvPr/>
        </p:nvSpPr>
        <p:spPr>
          <a:xfrm>
            <a:off x="4532480" y="2514600"/>
            <a:ext cx="2040598"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Clinical Standardization      of Care</a:t>
            </a:r>
            <a:endParaRPr dirty="0" kern="1200" lang="en-US" sz="1600">
              <a:solidFill>
                <a:schemeClr val="tx1"/>
              </a:solidFill>
            </a:endParaRPr>
          </a:p>
        </p:txBody>
      </p:sp>
      <p:sp>
        <p:nvSpPr>
          <p:cNvPr id="10" name="Rounded Rectangle 9"/>
          <p:cNvSpPr/>
          <p:nvPr/>
        </p:nvSpPr>
        <p:spPr>
          <a:xfrm>
            <a:off x="6771861" y="2514600"/>
            <a:ext cx="190065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Quality and Cost Measurement</a:t>
            </a:r>
            <a:endParaRPr dirty="0" kern="1200" lang="en-US" sz="1600">
              <a:solidFill>
                <a:schemeClr val="tx1"/>
              </a:solidFill>
            </a:endParaRPr>
          </a:p>
        </p:txBody>
      </p:sp>
    </p:spTree>
  </p:cSld>
  <p:clrMapOvr>
    <a:masterClrMapping/>
  </p:clrMapOvr>
</p:sld>
</file>

<file path=ppt/slides/slide4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pic>
        <p:nvPicPr>
          <p:cNvPr descr="C:\Users\mbaldwin\Desktop\Powerpoint white\6_12_14\Picture21_w.png" id="5" name="Picture 2"/>
          <p:cNvPicPr>
            <a:picLocks noChangeArrowheads="1" noChangeAspect="1"/>
          </p:cNvPicPr>
          <p:nvPr/>
        </p:nvPicPr>
        <p:blipFill>
          <a:blip cstate="print" r:embed="rId3"/>
          <a:srcRect/>
          <a:stretch>
            <a:fillRect/>
          </a:stretch>
        </p:blipFill>
        <p:spPr bwMode="auto">
          <a:xfrm>
            <a:off x="1857228" y="2621773"/>
            <a:ext cx="1291470" cy="1226793"/>
          </a:xfrm>
          <a:prstGeom prst="rect">
            <a:avLst/>
          </a:prstGeom>
          <a:noFill/>
        </p:spPr>
      </p:pic>
      <p:sp>
        <p:nvSpPr>
          <p:cNvPr id="6" name="Oval 8"/>
          <p:cNvSpPr/>
          <p:nvPr/>
        </p:nvSpPr>
        <p:spPr>
          <a:xfrm>
            <a:off x="1740369" y="2672889"/>
            <a:ext cx="621690" cy="357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002060"/>
                </a:solidFill>
              </a:rPr>
              <a:t>IHS</a:t>
            </a:r>
          </a:p>
        </p:txBody>
      </p:sp>
      <p:pic>
        <p:nvPicPr>
          <p:cNvPr id="12" name="Picture 11"/>
          <p:cNvPicPr>
            <a:picLocks noChangeArrowheads="1" noChangeAspect="1"/>
          </p:cNvPicPr>
          <p:nvPr/>
        </p:nvPicPr>
        <p:blipFill>
          <a:blip cstate="print" r:embed="rId4"/>
          <a:srcRect/>
          <a:stretch>
            <a:fillRect/>
          </a:stretch>
        </p:blipFill>
        <p:spPr bwMode="auto">
          <a:xfrm>
            <a:off x="298768" y="1710024"/>
            <a:ext cx="1063747" cy="804297"/>
          </a:xfrm>
          <a:prstGeom prst="rect">
            <a:avLst/>
          </a:prstGeom>
          <a:noFill/>
          <a:ln w="9525">
            <a:noFill/>
            <a:miter lim="800000"/>
            <a:headEnd/>
            <a:tailEnd/>
          </a:ln>
          <a:effectLst/>
        </p:spPr>
      </p:pic>
      <p:cxnSp>
        <p:nvCxnSpPr>
          <p:cNvPr id="13" name="Straight Connector 12"/>
          <p:cNvCxnSpPr/>
          <p:nvPr/>
        </p:nvCxnSpPr>
        <p:spPr>
          <a:xfrm>
            <a:off x="1059248" y="3235058"/>
            <a:ext cx="615094" cy="1"/>
          </a:xfrm>
          <a:prstGeom prst="line">
            <a:avLst/>
          </a:prstGeom>
          <a:ln w="508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38064" y="2619099"/>
            <a:ext cx="215722" cy="641591"/>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827174" y="3250483"/>
            <a:ext cx="215722" cy="641591"/>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22566" y="1481364"/>
            <a:ext cx="1275822"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Payers</a:t>
            </a:r>
          </a:p>
        </p:txBody>
      </p:sp>
      <p:pic>
        <p:nvPicPr>
          <p:cNvPr id="17" name="Picture 2"/>
          <p:cNvPicPr>
            <a:picLocks noChangeArrowheads="1" noChangeAspect="1"/>
          </p:cNvPicPr>
          <p:nvPr/>
        </p:nvPicPr>
        <p:blipFill>
          <a:blip cstate="print" r:embed="rId5"/>
          <a:srcRect/>
          <a:stretch>
            <a:fillRect/>
          </a:stretch>
        </p:blipFill>
        <p:spPr bwMode="auto">
          <a:xfrm>
            <a:off x="292254" y="3790282"/>
            <a:ext cx="1073972" cy="1073972"/>
          </a:xfrm>
          <a:prstGeom prst="rect">
            <a:avLst/>
          </a:prstGeom>
          <a:noFill/>
          <a:ln w="9525">
            <a:noFill/>
            <a:miter lim="800000"/>
            <a:headEnd/>
            <a:tailEnd/>
          </a:ln>
          <a:effectLst/>
        </p:spPr>
      </p:pic>
      <p:sp>
        <p:nvSpPr>
          <p:cNvPr id="18" name="Rectangle 17"/>
          <p:cNvSpPr/>
          <p:nvPr/>
        </p:nvSpPr>
        <p:spPr>
          <a:xfrm>
            <a:off x="70986" y="4602644"/>
            <a:ext cx="1603355" cy="95410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Group Purchasing Organizations (GPOs)</a:t>
            </a:r>
          </a:p>
        </p:txBody>
      </p:sp>
      <p:sp>
        <p:nvSpPr>
          <p:cNvPr id="30" name="Rectangle 29"/>
          <p:cNvSpPr/>
          <p:nvPr/>
        </p:nvSpPr>
        <p:spPr>
          <a:xfrm>
            <a:off x="2296502" y="4570370"/>
            <a:ext cx="1583175"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ACOs</a:t>
            </a:r>
          </a:p>
        </p:txBody>
      </p:sp>
      <p:pic>
        <p:nvPicPr>
          <p:cNvPr id="32" name="Picture 7"/>
          <p:cNvPicPr>
            <a:picLocks noChangeArrowheads="1" noChangeAspect="1"/>
          </p:cNvPicPr>
          <p:nvPr/>
        </p:nvPicPr>
        <p:blipFill>
          <a:blip cstate="print" r:embed="rId6"/>
          <a:srcRect/>
          <a:stretch>
            <a:fillRect/>
          </a:stretch>
        </p:blipFill>
        <p:spPr bwMode="auto">
          <a:xfrm>
            <a:off x="4500269" y="2397763"/>
            <a:ext cx="799434" cy="737388"/>
          </a:xfrm>
          <a:prstGeom prst="rect">
            <a:avLst/>
          </a:prstGeom>
          <a:noFill/>
          <a:ln w="9525">
            <a:noFill/>
            <a:miter lim="800000"/>
            <a:headEnd/>
            <a:tailEnd/>
          </a:ln>
          <a:effectLst/>
        </p:spPr>
      </p:pic>
      <p:pic>
        <p:nvPicPr>
          <p:cNvPr id="33" name="Picture 2"/>
          <p:cNvPicPr>
            <a:picLocks noChangeArrowheads="1" noChangeAspect="1"/>
          </p:cNvPicPr>
          <p:nvPr/>
        </p:nvPicPr>
        <p:blipFill>
          <a:blip cstate="print" r:embed="rId7"/>
          <a:srcRect/>
          <a:stretch>
            <a:fillRect/>
          </a:stretch>
        </p:blipFill>
        <p:spPr bwMode="auto">
          <a:xfrm>
            <a:off x="5397905" y="3738987"/>
            <a:ext cx="672000" cy="636398"/>
          </a:xfrm>
          <a:prstGeom prst="rect">
            <a:avLst/>
          </a:prstGeom>
          <a:noFill/>
          <a:ln w="9525">
            <a:noFill/>
            <a:miter lim="800000"/>
            <a:headEnd/>
            <a:tailEnd/>
          </a:ln>
          <a:effectLst/>
        </p:spPr>
      </p:pic>
      <p:pic>
        <p:nvPicPr>
          <p:cNvPr id="34" name="Picture 8"/>
          <p:cNvPicPr>
            <a:picLocks noChangeArrowheads="1" noChangeAspect="1"/>
          </p:cNvPicPr>
          <p:nvPr/>
        </p:nvPicPr>
        <p:blipFill>
          <a:blip cstate="print" r:embed="rId8"/>
          <a:srcRect/>
          <a:stretch>
            <a:fillRect/>
          </a:stretch>
        </p:blipFill>
        <p:spPr bwMode="auto">
          <a:xfrm>
            <a:off x="5328229" y="4665250"/>
            <a:ext cx="633032" cy="528013"/>
          </a:xfrm>
          <a:prstGeom prst="rect">
            <a:avLst/>
          </a:prstGeom>
          <a:noFill/>
          <a:ln w="9525">
            <a:noFill/>
            <a:miter lim="800000"/>
            <a:headEnd/>
            <a:tailEnd/>
          </a:ln>
          <a:effectLst/>
        </p:spPr>
      </p:pic>
      <p:pic>
        <p:nvPicPr>
          <p:cNvPr id="35" name="Picture 6"/>
          <p:cNvPicPr>
            <a:picLocks noChangeArrowheads="1" noChangeAspect="1"/>
          </p:cNvPicPr>
          <p:nvPr/>
        </p:nvPicPr>
        <p:blipFill>
          <a:blip cstate="print" r:embed="rId9"/>
          <a:srcRect/>
          <a:stretch>
            <a:fillRect/>
          </a:stretch>
        </p:blipFill>
        <p:spPr bwMode="auto">
          <a:xfrm>
            <a:off x="6463213" y="1821058"/>
            <a:ext cx="508709" cy="619737"/>
          </a:xfrm>
          <a:prstGeom prst="rect">
            <a:avLst/>
          </a:prstGeom>
          <a:noFill/>
          <a:ln w="9525">
            <a:noFill/>
            <a:miter lim="800000"/>
            <a:headEnd/>
            <a:tailEnd/>
          </a:ln>
          <a:effectLst/>
        </p:spPr>
      </p:pic>
      <p:pic>
        <p:nvPicPr>
          <p:cNvPr id="36" name="Picture 6"/>
          <p:cNvPicPr>
            <a:picLocks noChangeArrowheads="1" noChangeAspect="1"/>
          </p:cNvPicPr>
          <p:nvPr/>
        </p:nvPicPr>
        <p:blipFill>
          <a:blip cstate="print" r:embed="rId9"/>
          <a:srcRect/>
          <a:stretch>
            <a:fillRect/>
          </a:stretch>
        </p:blipFill>
        <p:spPr bwMode="auto">
          <a:xfrm>
            <a:off x="6373191" y="2892840"/>
            <a:ext cx="508709" cy="619737"/>
          </a:xfrm>
          <a:prstGeom prst="rect">
            <a:avLst/>
          </a:prstGeom>
          <a:noFill/>
          <a:ln w="9525">
            <a:noFill/>
            <a:miter lim="800000"/>
            <a:headEnd/>
            <a:tailEnd/>
          </a:ln>
          <a:effectLst/>
        </p:spPr>
      </p:pic>
      <p:pic>
        <p:nvPicPr>
          <p:cNvPr id="37" name="Picture 2"/>
          <p:cNvPicPr>
            <a:picLocks noChangeArrowheads="1" noChangeAspect="1"/>
          </p:cNvPicPr>
          <p:nvPr/>
        </p:nvPicPr>
        <p:blipFill>
          <a:blip cstate="print" r:embed="rId7"/>
          <a:srcRect/>
          <a:stretch>
            <a:fillRect/>
          </a:stretch>
        </p:blipFill>
        <p:spPr bwMode="auto">
          <a:xfrm>
            <a:off x="7612764" y="3111510"/>
            <a:ext cx="438378" cy="415153"/>
          </a:xfrm>
          <a:prstGeom prst="rect">
            <a:avLst/>
          </a:prstGeom>
          <a:noFill/>
          <a:ln w="9525">
            <a:noFill/>
            <a:miter lim="800000"/>
            <a:headEnd/>
            <a:tailEnd/>
          </a:ln>
          <a:effectLst/>
        </p:spPr>
      </p:pic>
      <p:cxnSp>
        <p:nvCxnSpPr>
          <p:cNvPr id="38" name="Straight Connector 28"/>
          <p:cNvCxnSpPr/>
          <p:nvPr/>
        </p:nvCxnSpPr>
        <p:spPr>
          <a:xfrm flipH="1" flipV="1">
            <a:off x="3783420" y="3428392"/>
            <a:ext cx="537336" cy="374220"/>
          </a:xfrm>
          <a:prstGeom prst="line">
            <a:avLst/>
          </a:prstGeom>
          <a:ln w="508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320755" y="3235058"/>
            <a:ext cx="537336" cy="567553"/>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4320755" y="3802612"/>
            <a:ext cx="941518" cy="186753"/>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4320755" y="3802612"/>
            <a:ext cx="1061264" cy="894912"/>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4320755" y="3861793"/>
            <a:ext cx="537336" cy="1564519"/>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5599231" y="2181034"/>
            <a:ext cx="799434" cy="638871"/>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5262273" y="2819905"/>
            <a:ext cx="336958" cy="60058"/>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5599231" y="2819906"/>
            <a:ext cx="660979" cy="306601"/>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6881900" y="3303110"/>
            <a:ext cx="216510" cy="132443"/>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7114345" y="3284352"/>
            <a:ext cx="423913" cy="151201"/>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C:\Users\mbaldwin\Desktop\Powerpoint white\6_13_14\Picture28_w.png" id="48" name="Picture 4"/>
          <p:cNvPicPr>
            <a:picLocks noChangeArrowheads="1" noChangeAspect="1"/>
          </p:cNvPicPr>
          <p:nvPr/>
        </p:nvPicPr>
        <p:blipFill>
          <a:blip cstate="print" r:embed="rId10"/>
          <a:srcRect/>
          <a:stretch>
            <a:fillRect/>
          </a:stretch>
        </p:blipFill>
        <p:spPr bwMode="auto">
          <a:xfrm>
            <a:off x="8083900" y="3158781"/>
            <a:ext cx="479216" cy="330814"/>
          </a:xfrm>
          <a:prstGeom prst="rect">
            <a:avLst/>
          </a:prstGeom>
          <a:noFill/>
        </p:spPr>
      </p:pic>
      <p:grpSp>
        <p:nvGrpSpPr>
          <p:cNvPr id="49" name="Group 97"/>
          <p:cNvGrpSpPr/>
          <p:nvPr/>
        </p:nvGrpSpPr>
        <p:grpSpPr>
          <a:xfrm>
            <a:off x="2639399" y="3921746"/>
            <a:ext cx="898891" cy="713940"/>
            <a:chOff x="7308304" y="4869160"/>
            <a:chExt cx="1835696" cy="1643040"/>
          </a:xfrm>
        </p:grpSpPr>
        <p:pic>
          <p:nvPicPr>
            <p:cNvPr id="68" name="Picture 5"/>
            <p:cNvPicPr>
              <a:picLocks noChangeArrowheads="1" noChangeAspect="1"/>
            </p:cNvPicPr>
            <p:nvPr/>
          </p:nvPicPr>
          <p:blipFill>
            <a:blip cstate="print" r:embed="rId11"/>
            <a:srcRect/>
            <a:stretch>
              <a:fillRect/>
            </a:stretch>
          </p:blipFill>
          <p:spPr bwMode="auto">
            <a:xfrm>
              <a:off x="7343800" y="4869160"/>
              <a:ext cx="1800200" cy="1643040"/>
            </a:xfrm>
            <a:prstGeom prst="rect">
              <a:avLst/>
            </a:prstGeom>
            <a:noFill/>
            <a:ln w="9525">
              <a:noFill/>
              <a:miter lim="800000"/>
              <a:headEnd/>
              <a:tailEnd/>
            </a:ln>
            <a:effectLst/>
          </p:spPr>
        </p:pic>
        <p:sp>
          <p:nvSpPr>
            <p:cNvPr id="69" name="Rounded Rectangle 68"/>
            <p:cNvSpPr/>
            <p:nvPr/>
          </p:nvSpPr>
          <p:spPr>
            <a:xfrm>
              <a:off x="7308304" y="4941168"/>
              <a:ext cx="648072"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000">
                  <a:solidFill>
                    <a:srgbClr val="002060"/>
                  </a:solidFill>
                </a:rPr>
                <a:t>ACO</a:t>
              </a:r>
            </a:p>
          </p:txBody>
        </p:sp>
      </p:grpSp>
      <p:grpSp>
        <p:nvGrpSpPr>
          <p:cNvPr id="51" name="Group 110"/>
          <p:cNvGrpSpPr/>
          <p:nvPr/>
        </p:nvGrpSpPr>
        <p:grpSpPr>
          <a:xfrm>
            <a:off x="4819958" y="5375420"/>
            <a:ext cx="888133" cy="719582"/>
            <a:chOff x="4355976" y="1916832"/>
            <a:chExt cx="2016224" cy="1836536"/>
          </a:xfrm>
        </p:grpSpPr>
        <p:pic>
          <p:nvPicPr>
            <p:cNvPr descr="C:\Users\mbaldwin\Desktop\Powerpoint white\Round 2\Picture53_w.png" id="66" name="Picture 4"/>
            <p:cNvPicPr>
              <a:picLocks noChangeArrowheads="1" noChangeAspect="1"/>
            </p:cNvPicPr>
            <p:nvPr/>
          </p:nvPicPr>
          <p:blipFill>
            <a:blip cstate="print" r:embed="rId12"/>
            <a:srcRect/>
            <a:stretch>
              <a:fillRect/>
            </a:stretch>
          </p:blipFill>
          <p:spPr bwMode="auto">
            <a:xfrm>
              <a:off x="5625865" y="1916833"/>
              <a:ext cx="746335" cy="648071"/>
            </a:xfrm>
            <a:prstGeom prst="rect">
              <a:avLst/>
            </a:prstGeom>
            <a:noFill/>
          </p:spPr>
        </p:pic>
        <p:pic>
          <p:nvPicPr>
            <p:cNvPr descr="C:\Users\mbaldwin\Desktop\Powerpoint white\6_12_14\Picture21_w.png" id="67" name="Picture 2"/>
            <p:cNvPicPr>
              <a:picLocks noChangeArrowheads="1" noChangeAspect="1"/>
            </p:cNvPicPr>
            <p:nvPr/>
          </p:nvPicPr>
          <p:blipFill>
            <a:blip cstate="print" r:embed="rId3"/>
            <a:srcRect/>
            <a:stretch>
              <a:fillRect/>
            </a:stretch>
          </p:blipFill>
          <p:spPr bwMode="auto">
            <a:xfrm>
              <a:off x="4355976" y="1916832"/>
              <a:ext cx="1944216" cy="1836536"/>
            </a:xfrm>
            <a:prstGeom prst="rect">
              <a:avLst/>
            </a:prstGeom>
            <a:noFill/>
          </p:spPr>
        </p:pic>
      </p:grpSp>
      <p:sp>
        <p:nvSpPr>
          <p:cNvPr id="52" name="Rectangle 51"/>
          <p:cNvSpPr/>
          <p:nvPr/>
        </p:nvSpPr>
        <p:spPr>
          <a:xfrm>
            <a:off x="4195767" y="2143209"/>
            <a:ext cx="1275822"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Hospitals</a:t>
            </a:r>
          </a:p>
        </p:txBody>
      </p:sp>
      <p:sp>
        <p:nvSpPr>
          <p:cNvPr id="53" name="Rectangle 52"/>
          <p:cNvSpPr/>
          <p:nvPr/>
        </p:nvSpPr>
        <p:spPr>
          <a:xfrm>
            <a:off x="6054517" y="1316990"/>
            <a:ext cx="1302086"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Group Practices</a:t>
            </a:r>
          </a:p>
        </p:txBody>
      </p:sp>
      <p:sp>
        <p:nvSpPr>
          <p:cNvPr id="54" name="Rectangle 53"/>
          <p:cNvSpPr/>
          <p:nvPr/>
        </p:nvSpPr>
        <p:spPr>
          <a:xfrm>
            <a:off x="7358469" y="1403577"/>
            <a:ext cx="1523108"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Medical Offices and Clinics</a:t>
            </a:r>
          </a:p>
        </p:txBody>
      </p:sp>
      <p:pic>
        <p:nvPicPr>
          <p:cNvPr id="55" name="Picture 2"/>
          <p:cNvPicPr>
            <a:picLocks noChangeArrowheads="1" noChangeAspect="1"/>
          </p:cNvPicPr>
          <p:nvPr/>
        </p:nvPicPr>
        <p:blipFill>
          <a:blip cstate="print" r:embed="rId7"/>
          <a:srcRect/>
          <a:stretch>
            <a:fillRect/>
          </a:stretch>
        </p:blipFill>
        <p:spPr bwMode="auto">
          <a:xfrm>
            <a:off x="7656889" y="2084532"/>
            <a:ext cx="438378" cy="415153"/>
          </a:xfrm>
          <a:prstGeom prst="rect">
            <a:avLst/>
          </a:prstGeom>
          <a:noFill/>
          <a:ln w="9525">
            <a:noFill/>
            <a:miter lim="800000"/>
            <a:headEnd/>
            <a:tailEnd/>
          </a:ln>
          <a:effectLst/>
        </p:spPr>
      </p:pic>
      <p:pic>
        <p:nvPicPr>
          <p:cNvPr id="56" name="Picture 2"/>
          <p:cNvPicPr>
            <a:picLocks noChangeArrowheads="1" noChangeAspect="1"/>
          </p:cNvPicPr>
          <p:nvPr/>
        </p:nvPicPr>
        <p:blipFill>
          <a:blip cstate="print" r:embed="rId7"/>
          <a:srcRect/>
          <a:stretch>
            <a:fillRect/>
          </a:stretch>
        </p:blipFill>
        <p:spPr bwMode="auto">
          <a:xfrm>
            <a:off x="7568483" y="2509961"/>
            <a:ext cx="438378" cy="415153"/>
          </a:xfrm>
          <a:prstGeom prst="rect">
            <a:avLst/>
          </a:prstGeom>
          <a:noFill/>
          <a:ln w="9525">
            <a:noFill/>
            <a:miter lim="800000"/>
            <a:headEnd/>
            <a:tailEnd/>
          </a:ln>
          <a:effectLst/>
        </p:spPr>
      </p:pic>
      <p:cxnSp>
        <p:nvCxnSpPr>
          <p:cNvPr id="57" name="Straight Connector 56"/>
          <p:cNvCxnSpPr/>
          <p:nvPr/>
        </p:nvCxnSpPr>
        <p:spPr>
          <a:xfrm flipH="1" flipV="1">
            <a:off x="6971922" y="2163201"/>
            <a:ext cx="170613" cy="56182"/>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7158470" y="2068182"/>
            <a:ext cx="423913" cy="151201"/>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flipV="1">
            <a:off x="7158469" y="2240085"/>
            <a:ext cx="325999" cy="360172"/>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5982817" y="3720128"/>
            <a:ext cx="1311286"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Nursing Homes</a:t>
            </a:r>
          </a:p>
        </p:txBody>
      </p:sp>
      <p:sp>
        <p:nvSpPr>
          <p:cNvPr id="61" name="Rectangle 60"/>
          <p:cNvSpPr/>
          <p:nvPr/>
        </p:nvSpPr>
        <p:spPr>
          <a:xfrm>
            <a:off x="5776623" y="4631622"/>
            <a:ext cx="1585709"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Home Healthcare</a:t>
            </a:r>
          </a:p>
        </p:txBody>
      </p:sp>
      <p:sp>
        <p:nvSpPr>
          <p:cNvPr id="62" name="Rectangle 61"/>
          <p:cNvSpPr/>
          <p:nvPr/>
        </p:nvSpPr>
        <p:spPr>
          <a:xfrm>
            <a:off x="4655223" y="6050236"/>
            <a:ext cx="2624505"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a:t>
            </a:r>
          </a:p>
          <a:p>
            <a:pPr algn="ctr" lvl="1" marL="0">
              <a:spcBef>
                <a:spcPct val="0"/>
              </a:spcBef>
              <a:spcAft>
                <a:spcPct val="0"/>
              </a:spcAft>
              <a:defRPr/>
            </a:pPr>
            <a:r>
              <a:rPr b="1" dirty="0" lang="en-US" sz="1400">
                <a:solidFill>
                  <a:srgbClr val="FFFFFF"/>
                </a:solidFill>
              </a:rPr>
              <a:t>Pharmacy and Specialty Pharmacy</a:t>
            </a:r>
          </a:p>
        </p:txBody>
      </p:sp>
      <p:sp>
        <p:nvSpPr>
          <p:cNvPr id="63" name="Rectangle 62"/>
          <p:cNvSpPr/>
          <p:nvPr/>
        </p:nvSpPr>
        <p:spPr>
          <a:xfrm>
            <a:off x="7236234" y="3529631"/>
            <a:ext cx="1785197"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Physicians</a:t>
            </a:r>
          </a:p>
        </p:txBody>
      </p:sp>
      <p:pic>
        <p:nvPicPr>
          <p:cNvPr descr="C:\Users\mbaldwin\Desktop\Powerpoint white\6_13_14\Picture28_w.png" id="64" name="Picture 4"/>
          <p:cNvPicPr>
            <a:picLocks noChangeArrowheads="1" noChangeAspect="1"/>
          </p:cNvPicPr>
          <p:nvPr/>
        </p:nvPicPr>
        <p:blipFill>
          <a:blip cstate="print" r:embed="rId10"/>
          <a:srcRect/>
          <a:stretch>
            <a:fillRect/>
          </a:stretch>
        </p:blipFill>
        <p:spPr bwMode="auto">
          <a:xfrm>
            <a:off x="8074930" y="2547363"/>
            <a:ext cx="479216" cy="330814"/>
          </a:xfrm>
          <a:prstGeom prst="rect">
            <a:avLst/>
          </a:prstGeom>
          <a:noFill/>
        </p:spPr>
      </p:pic>
      <p:pic>
        <p:nvPicPr>
          <p:cNvPr descr="C:\Users\mbaldwin\Desktop\Powerpoint white\6_13_14\Picture28_w.png" id="65" name="Picture 4"/>
          <p:cNvPicPr>
            <a:picLocks noChangeArrowheads="1" noChangeAspect="1"/>
          </p:cNvPicPr>
          <p:nvPr/>
        </p:nvPicPr>
        <p:blipFill>
          <a:blip cstate="print" r:embed="rId10"/>
          <a:srcRect/>
          <a:stretch>
            <a:fillRect/>
          </a:stretch>
        </p:blipFill>
        <p:spPr bwMode="auto">
          <a:xfrm>
            <a:off x="8216824" y="2139115"/>
            <a:ext cx="479216" cy="330814"/>
          </a:xfrm>
          <a:prstGeom prst="rect">
            <a:avLst/>
          </a:prstGeom>
          <a:noFill/>
        </p:spPr>
      </p:pic>
      <p:sp>
        <p:nvSpPr>
          <p:cNvPr id="82" name="Rectangle 81"/>
          <p:cNvSpPr/>
          <p:nvPr/>
        </p:nvSpPr>
        <p:spPr>
          <a:xfrm>
            <a:off x="1674342" y="1481364"/>
            <a:ext cx="2109078" cy="3894056"/>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sp>
        <p:nvSpPr>
          <p:cNvPr id="84" name="Title 83"/>
          <p:cNvSpPr>
            <a:spLocks noGrp="1"/>
          </p:cNvSpPr>
          <p:nvPr>
            <p:ph type="title"/>
          </p:nvPr>
        </p:nvSpPr>
        <p:spPr>
          <a:xfrm>
            <a:off x="70986" y="91658"/>
            <a:ext cx="8067302" cy="1088120"/>
          </a:xfrm>
        </p:spPr>
        <p:txBody>
          <a:bodyPr>
            <a:noAutofit/>
          </a:bodyPr>
          <a:lstStyle/>
          <a:p>
            <a:pPr algn="l">
              <a:lnSpc>
                <a:spcPts val="3200"/>
              </a:lnSpc>
              <a:spcAft>
                <a:spcPct val="0"/>
              </a:spcAft>
            </a:pPr>
            <a:r>
              <a:rPr b="1" dirty="0" lang="en-US" sz="2000">
                <a:solidFill>
                  <a:srgbClr val="FFFFFF"/>
                </a:solidFill>
                <a:cs typeface="Calibri"/>
              </a:rPr>
              <a:t>A typical Integrated Health System (IHS) and </a:t>
            </a:r>
            <a:br>
              <a:rPr b="1" dirty="0" lang="en-US" sz="2000">
                <a:solidFill>
                  <a:schemeClr val="bg1"/>
                </a:solidFill>
                <a:cs typeface="Calibri"/>
              </a:rPr>
            </a:br>
            <a:r>
              <a:rPr b="1" dirty="0" lang="en-US" sz="2000">
                <a:solidFill>
                  <a:srgbClr val="FFFFFF"/>
                </a:solidFill>
                <a:cs typeface="Calibri"/>
              </a:rPr>
              <a:t>ACO Integrated Network </a:t>
            </a:r>
            <a:r>
              <a:rPr dirty="0" lang="en-US" sz="2000" b="true">
                <a:solidFill>
                  <a:srgbClr val="FFFFFF"/>
                </a:solidFill>
                <a:cs typeface="Calibri"/>
              </a:rPr>
              <a:t>representative of </a:t>
            </a:r>
            <a:br>
              <a:rPr dirty="0" lang="en-US" sz="2000">
                <a:solidFill>
                  <a:schemeClr val="bg1"/>
                </a:solidFill>
                <a:cs typeface="Calibri"/>
              </a:rPr>
            </a:br>
            <a:r>
              <a:rPr dirty="0" lang="en-US" sz="2000" b="true">
                <a:solidFill>
                  <a:srgbClr val="FFFFFF"/>
                </a:solidFill>
                <a:cs typeface="Calibri"/>
              </a:rPr>
              <a:t>new delivery systems</a:t>
            </a:r>
            <a:endParaRPr b="1" dirty="0" lang="en-US" sz="2000">
              <a:solidFill>
                <a:schemeClr val="bg1"/>
              </a:solidFill>
              <a:cs typeface="Calibri"/>
            </a:endParaRPr>
          </a:p>
        </p:txBody>
      </p:sp>
      <p:sp>
        <p:nvSpPr>
          <p:cNvPr id="2" name="Rounded Rectangle 1"/>
          <p:cNvSpPr/>
          <p:nvPr/>
        </p:nvSpPr>
        <p:spPr>
          <a:xfrm>
            <a:off x="6971922" y="233263"/>
            <a:ext cx="2172078" cy="1179204"/>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610590" y="0"/>
            <a:ext cx="2517912" cy="1382875"/>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US">
                <a:solidFill>
                  <a:srgbClr val="FFFFFF"/>
                </a:solidFill>
              </a:rPr>
              <a:t>  </a:t>
            </a:r>
            <a:r>
              <a:rPr b="1" dirty="0" lang="en-US">
                <a:solidFill>
                  <a:srgbClr val="FFFFFF"/>
                </a:solidFill>
              </a:rPr>
              <a:t>Channel Structure</a:t>
            </a:r>
          </a:p>
        </p:txBody>
      </p:sp>
      <p:sp>
        <p:nvSpPr>
          <p:cNvPr id="70" name="TextBox 69"/>
          <p:cNvSpPr txBox="1"/>
          <p:nvPr/>
        </p:nvSpPr>
        <p:spPr>
          <a:xfrm>
            <a:off x="31653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Tree>
  </p:cSld>
  <p:clrMapOvr>
    <a:masterClrMapping/>
  </p:clrMapOvr>
</p:sld>
</file>

<file path=ppt/slides/slide4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83168" y="49608"/>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FFFFFF"/>
                </a:solidFill>
                <a:cs typeface="Calibri"/>
              </a:rPr>
              <a:t>How do these </a:t>
            </a:r>
            <a:r>
              <a:rPr b="1" dirty="0" lang="en-US" sz="2000">
                <a:solidFill>
                  <a:srgbClr val="FFFFFF"/>
                </a:solidFill>
                <a:cs typeface="Calibri"/>
              </a:rPr>
              <a:t>integrated systems evolve?</a:t>
            </a:r>
          </a:p>
        </p:txBody>
      </p:sp>
      <p:sp>
        <p:nvSpPr>
          <p:cNvPr id="30" name="Content Placeholder 9"/>
          <p:cNvSpPr>
            <a:spLocks noGrp="1"/>
          </p:cNvSpPr>
          <p:nvPr>
            <p:ph idx="4294967295"/>
          </p:nvPr>
        </p:nvSpPr>
        <p:spPr>
          <a:xfrm>
            <a:off x="3274508" y="1434842"/>
            <a:ext cx="5869491" cy="337483"/>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Expansion of Services</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1</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23528" y="2132855"/>
            <a:ext cx="8640960" cy="4062898"/>
            <a:chOff x="323528" y="2132855"/>
            <a:chExt cx="8640960" cy="4062898"/>
          </a:xfrm>
        </p:grpSpPr>
        <p:sp>
          <p:nvSpPr>
            <p:cNvPr id="43" name="Rounded Rectangle 42"/>
            <p:cNvSpPr/>
            <p:nvPr/>
          </p:nvSpPr>
          <p:spPr>
            <a:xfrm>
              <a:off x="2627784" y="2132855"/>
              <a:ext cx="6336704" cy="4062898"/>
            </a:xfrm>
            <a:prstGeom prst="roundRect">
              <a:avLst>
                <a:gd fmla="val 912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44" name="Group 16"/>
            <p:cNvGrpSpPr/>
            <p:nvPr/>
          </p:nvGrpSpPr>
          <p:grpSpPr>
            <a:xfrm>
              <a:off x="2699792" y="3645024"/>
              <a:ext cx="1368152" cy="1224136"/>
              <a:chOff x="8964488" y="1484784"/>
              <a:chExt cx="1970119" cy="1861433"/>
            </a:xfrm>
          </p:grpSpPr>
          <p:pic>
            <p:nvPicPr>
              <p:cNvPr descr="Z:\CRM_Design\Graphics Library\2012 CRM pres icons\real estate\png\icons-15.png" id="66"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67"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5" name="Straight Connector 44"/>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6" name="Groupe 15"/>
            <p:cNvGrpSpPr/>
            <p:nvPr/>
          </p:nvGrpSpPr>
          <p:grpSpPr>
            <a:xfrm>
              <a:off x="4572000" y="3046313"/>
              <a:ext cx="1152128" cy="926042"/>
              <a:chOff x="304800" y="3055918"/>
              <a:chExt cx="2029626" cy="1870864"/>
            </a:xfrm>
          </p:grpSpPr>
          <p:pic>
            <p:nvPicPr>
              <p:cNvPr descr="Z:\CRM_Design\Graphics Library\2012 CRM pres icons\real estate\png\icons-15.png" id="64"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5"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7"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p:cNvCxnSpPr>
              <a:endCxn id="64"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50"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51"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52"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e 14"/>
            <p:cNvGrpSpPr/>
            <p:nvPr/>
          </p:nvGrpSpPr>
          <p:grpSpPr>
            <a:xfrm>
              <a:off x="4697798" y="4799163"/>
              <a:ext cx="732506" cy="797270"/>
              <a:chOff x="2873933" y="2517883"/>
              <a:chExt cx="1690622" cy="1762563"/>
            </a:xfrm>
          </p:grpSpPr>
          <p:pic>
            <p:nvPicPr>
              <p:cNvPr descr="Z:\CRM_Design\Graphics Library\2012 CRM pres icons\real estate\png\icons-13.png" id="62"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873933" y="2517883"/>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3"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856648"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Connector 53"/>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56" name="TextBox 55"/>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r>
                <a:rPr dirty="0" lang="en-US" sz="1200">
                  <a:solidFill>
                    <a:srgbClr val="4E5054"/>
                  </a:solidFill>
                </a:rPr>
                <a:t>)</a:t>
              </a:r>
              <a:endParaRPr dirty="0" lang="en-US" sz="1600"/>
            </a:p>
          </p:txBody>
        </p:sp>
        <p:sp>
          <p:nvSpPr>
            <p:cNvPr id="57" name="TextBox 56"/>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58" name="TextBox 57"/>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59" name="TextBox 58"/>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60" name="Rounded Rectangle 59"/>
            <p:cNvSpPr/>
            <p:nvPr/>
          </p:nvSpPr>
          <p:spPr>
            <a:xfrm>
              <a:off x="323528" y="2132856"/>
              <a:ext cx="2232248" cy="4062897"/>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61" name="TextBox 60"/>
            <p:cNvSpPr txBox="1"/>
            <p:nvPr/>
          </p:nvSpPr>
          <p:spPr>
            <a:xfrm>
              <a:off x="323528" y="2338122"/>
              <a:ext cx="2232248" cy="3744416"/>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Expand institutional footprint</a:t>
              </a:r>
              <a:br>
                <a:rPr b="1" dirty="0" lang="en-US" sz="1400">
                  <a:solidFill>
                    <a:schemeClr val="bg1"/>
                  </a:solidFill>
                  <a:latin typeface="+mn-lt"/>
                </a:rPr>
              </a:br>
              <a:r>
                <a:rPr b="1" dirty="0" lang="en-US" sz="1400">
                  <a:solidFill>
                    <a:srgbClr val="FFFFFF"/>
                  </a:solidFill>
                  <a:latin typeface="+mn-lt"/>
                </a:rPr>
                <a:t>across the care continuum</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Expand provider network</a:t>
              </a:r>
              <a:br>
                <a:rPr b="1" dirty="0" lang="en-US" sz="1400">
                  <a:solidFill>
                    <a:schemeClr val="bg1"/>
                  </a:solidFill>
                  <a:latin typeface="+mn-lt"/>
                </a:rPr>
              </a:br>
              <a:r>
                <a:rPr b="1" dirty="0" lang="en-US" sz="1400">
                  <a:solidFill>
                    <a:srgbClr val="FFFFFF"/>
                  </a:solidFill>
                  <a:latin typeface="+mn-lt"/>
                </a:rPr>
                <a:t>via employment and affiliation</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Strategic partnerships to expand services, facilities,</a:t>
              </a:r>
              <a:br>
                <a:rPr b="1" dirty="0" lang="en-US" sz="1400">
                  <a:solidFill>
                    <a:schemeClr val="bg1"/>
                  </a:solidFill>
                  <a:latin typeface="+mn-lt"/>
                </a:rPr>
              </a:br>
              <a:r>
                <a:rPr b="1" dirty="0" lang="en-US" sz="1400">
                  <a:solidFill>
                    <a:srgbClr val="FFFFFF"/>
                  </a:solidFill>
                  <a:latin typeface="+mn-lt"/>
                </a:rPr>
                <a:t>triage, etc.</a:t>
              </a:r>
            </a:p>
          </p:txBody>
        </p:sp>
      </p:grpSp>
      <p:sp>
        <p:nvSpPr>
          <p:cNvPr id="2" name="Rounded Rectangle 1"/>
          <p:cNvSpPr/>
          <p:nvPr/>
        </p:nvSpPr>
        <p:spPr>
          <a:xfrm>
            <a:off x="6919416" y="103264"/>
            <a:ext cx="2224584" cy="1381520"/>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673363" y="1"/>
            <a:ext cx="2470637" cy="1484784"/>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a:t>
            </a:r>
          </a:p>
          <a:p>
            <a:pPr algn="ctr">
              <a:spcBef>
                <a:spcPct val="0"/>
              </a:spcBef>
              <a:spcAft>
                <a:spcPct val="0"/>
              </a:spcAft>
            </a:pPr>
            <a:r>
              <a:rPr b="1" dirty="0" lang="en-US">
                <a:solidFill>
                  <a:srgbClr val="FFFFFF"/>
                </a:solidFill>
              </a:rPr>
              <a:t>Elements</a:t>
            </a:r>
          </a:p>
        </p:txBody>
      </p:sp>
      <p:sp>
        <p:nvSpPr>
          <p:cNvPr id="38" name="TextBox 37"/>
          <p:cNvSpPr txBox="1"/>
          <p:nvPr/>
        </p:nvSpPr>
        <p:spPr>
          <a:xfrm>
            <a:off x="34447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6" name="Rectangle: Rounded Corners 5">
            <a:extLst>
              <a:ext uri="{FF2B5EF4-FFF2-40B4-BE49-F238E27FC236}">
                <a16:creationId xmlns:a16="http://schemas.microsoft.com/office/drawing/2014/main" id="{E5E43FB6-5882-406F-BDD5-DAD51E05E2B1}"/>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39" name="Arrow: Down 38">
            <a:extLst>
              <a:ext uri="{FF2B5EF4-FFF2-40B4-BE49-F238E27FC236}">
                <a16:creationId xmlns:a16="http://schemas.microsoft.com/office/drawing/2014/main" id="{5373FBB8-D431-436C-A83D-210120CF185E}"/>
              </a:ext>
            </a:extLst>
          </p:cNvPr>
          <p:cNvSpPr/>
          <p:nvPr/>
        </p:nvSpPr>
        <p:spPr>
          <a:xfrm flipV="1">
            <a:off x="6206908" y="4192718"/>
            <a:ext cx="533388" cy="610201"/>
          </a:xfrm>
          <a:prstGeom prst="downArrow">
            <a:avLst/>
          </a:prstGeom>
          <a:solidFill>
            <a:scrgbClr r="0" g="1033" b="4592"/>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5" name="Arrow: Down 4">
            <a:extLst>
              <a:ext uri="{FF2B5EF4-FFF2-40B4-BE49-F238E27FC236}">
                <a16:creationId xmlns:a16="http://schemas.microsoft.com/office/drawing/2014/main" id="{58EC4A78-2C64-4A6D-B58B-36526A8BAD16}"/>
              </a:ext>
            </a:extLst>
          </p:cNvPr>
          <p:cNvSpPr/>
          <p:nvPr/>
        </p:nvSpPr>
        <p:spPr>
          <a:xfrm flipV="1">
            <a:off x="6206908" y="4462646"/>
            <a:ext cx="533388" cy="610201"/>
          </a:xfrm>
          <a:prstGeom prst="downArrow">
            <a:avLst/>
          </a:prstGeom>
          <a:solidFill>
            <a:scrgbClr r="0" g="2029" b="10402"/>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1" name="Arrow: Down 40">
            <a:extLst>
              <a:ext uri="{FF2B5EF4-FFF2-40B4-BE49-F238E27FC236}">
                <a16:creationId xmlns:a16="http://schemas.microsoft.com/office/drawing/2014/main" id="{9A014CC8-FADB-4B54-9CEE-B2E289D6773A}"/>
              </a:ext>
            </a:extLst>
          </p:cNvPr>
          <p:cNvSpPr/>
          <p:nvPr/>
        </p:nvSpPr>
        <p:spPr>
          <a:xfrm flipV="1">
            <a:off x="6206908" y="4732574"/>
            <a:ext cx="533388" cy="610201"/>
          </a:xfrm>
          <a:prstGeom prst="downArrow">
            <a:avLst/>
          </a:prstGeom>
          <a:solidFill>
            <a:scrgbClr r="781" g="19429"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2" name="Arrow: Down 41">
            <a:extLst>
              <a:ext uri="{FF2B5EF4-FFF2-40B4-BE49-F238E27FC236}">
                <a16:creationId xmlns:a16="http://schemas.microsoft.com/office/drawing/2014/main" id="{C8C2FB51-249A-4D8F-B55C-BDDC69D010EA}"/>
              </a:ext>
            </a:extLst>
          </p:cNvPr>
          <p:cNvSpPr/>
          <p:nvPr/>
        </p:nvSpPr>
        <p:spPr>
          <a:xfrm flipV="1">
            <a:off x="6206908" y="5002502"/>
            <a:ext cx="533388" cy="610201"/>
          </a:xfrm>
          <a:prstGeom prst="downArrow">
            <a:avLst/>
          </a:prstGeom>
          <a:solidFill>
            <a:scrgbClr r="12583" g="38270"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68" name="Arrow: Down 67">
            <a:extLst>
              <a:ext uri="{FF2B5EF4-FFF2-40B4-BE49-F238E27FC236}">
                <a16:creationId xmlns:a16="http://schemas.microsoft.com/office/drawing/2014/main" id="{0E21C811-C5B9-4284-ADC7-5DC16750CCF7}"/>
              </a:ext>
            </a:extLst>
          </p:cNvPr>
          <p:cNvSpPr/>
          <p:nvPr/>
        </p:nvSpPr>
        <p:spPr>
          <a:xfrm flipV="1">
            <a:off x="6206908" y="5272429"/>
            <a:ext cx="533388" cy="610201"/>
          </a:xfrm>
          <a:prstGeom prst="downArrow">
            <a:avLst/>
          </a:prstGeom>
          <a:solidFill>
            <a:scrgbClr r="44076" g="64887"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7" name="TextBox 6">
            <a:extLst>
              <a:ext uri="{FF2B5EF4-FFF2-40B4-BE49-F238E27FC236}">
                <a16:creationId xmlns:a16="http://schemas.microsoft.com/office/drawing/2014/main" id="{6502AC7D-62EC-4CA1-B529-6CD588DF1BAF}"/>
              </a:ext>
            </a:extLst>
          </p:cNvPr>
          <p:cNvSpPr txBox="1"/>
          <p:nvPr/>
        </p:nvSpPr>
        <p:spPr>
          <a:xfrm>
            <a:off x="7069586" y="4428512"/>
            <a:ext cx="1669221" cy="1200329"/>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Vertical</a:t>
            </a:r>
          </a:p>
          <a:p>
            <a:pPr algn="ctr">
              <a:spcBef>
                <a:spcPct val="0"/>
              </a:spcBef>
              <a:spcAft>
                <a:spcPct val="0"/>
              </a:spcAft>
            </a:pPr>
            <a:r>
              <a:rPr b="1" dirty="0" err="1" lang="en-US">
                <a:solidFill>
                  <a:scrgbClr r="0" g="2029" b="10402"/>
                </a:solidFill>
                <a:latin typeface="Verdana"/>
                <a:cs typeface="Verdana"/>
              </a:rPr>
              <a:t>IntegrationExpands</a:t>
            </a:r>
            <a:endParaRPr b="1" dirty="0" lang="en-US">
              <a:solidFill>
                <a:schemeClr val="accent1">
                  <a:lumMod val="75000"/>
                </a:schemeClr>
              </a:solidFill>
              <a:latin typeface="Verdana"/>
              <a:cs typeface="Verdana"/>
            </a:endParaRPr>
          </a:p>
          <a:p>
            <a:pPr algn="ctr">
              <a:spcBef>
                <a:spcPct val="0"/>
              </a:spcBef>
              <a:spcAft>
                <a:spcPct val="0"/>
              </a:spcAft>
            </a:pPr>
            <a:r>
              <a:rPr b="1" dirty="0" lang="en-US">
                <a:solidFill>
                  <a:scrgbClr r="0" g="2029" b="10402"/>
                </a:solidFill>
                <a:latin typeface="Verdana"/>
                <a:cs typeface="Verdana"/>
              </a:rPr>
              <a:t>Reach</a:t>
            </a:r>
          </a:p>
        </p:txBody>
      </p:sp>
      <p:cxnSp>
        <p:nvCxnSpPr>
          <p:cNvPr id="9" name="Straight Connector 8">
            <a:extLst>
              <a:ext uri="{FF2B5EF4-FFF2-40B4-BE49-F238E27FC236}">
                <a16:creationId xmlns:a16="http://schemas.microsoft.com/office/drawing/2014/main" id="{71135573-9BF5-4D20-87B2-4506E9C90CE5}"/>
              </a:ext>
            </a:extLst>
          </p:cNvPr>
          <p:cNvCxnSpPr>
            <a:cxnSpLocks/>
          </p:cNvCxnSpPr>
          <p:nvPr/>
        </p:nvCxnSpPr>
        <p:spPr>
          <a:xfrm flipH="1">
            <a:off x="6461326" y="4342457"/>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12FB46F8-000C-4B72-B9B7-42BB933663D6}"/>
              </a:ext>
            </a:extLst>
          </p:cNvPr>
          <p:cNvCxnSpPr>
            <a:cxnSpLocks/>
          </p:cNvCxnSpPr>
          <p:nvPr/>
        </p:nvCxnSpPr>
        <p:spPr>
          <a:xfrm flipH="1">
            <a:off x="6458744" y="4618841"/>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B976D7B4-E23F-4ED8-931F-6F298B8E421D}"/>
              </a:ext>
            </a:extLst>
          </p:cNvPr>
          <p:cNvCxnSpPr>
            <a:cxnSpLocks/>
          </p:cNvCxnSpPr>
          <p:nvPr/>
        </p:nvCxnSpPr>
        <p:spPr>
          <a:xfrm flipH="1">
            <a:off x="6456163" y="4895227"/>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6C9DD207-BEED-4D8D-863B-4641F37456FF}"/>
              </a:ext>
            </a:extLst>
          </p:cNvPr>
          <p:cNvCxnSpPr>
            <a:cxnSpLocks/>
          </p:cNvCxnSpPr>
          <p:nvPr/>
        </p:nvCxnSpPr>
        <p:spPr>
          <a:xfrm flipH="1">
            <a:off x="6469080" y="5187113"/>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BDBAF06-FEE1-4F5A-9C46-7806DA9CCF0B}"/>
              </a:ext>
            </a:extLst>
          </p:cNvPr>
          <p:cNvCxnSpPr>
            <a:cxnSpLocks/>
          </p:cNvCxnSpPr>
          <p:nvPr/>
        </p:nvCxnSpPr>
        <p:spPr>
          <a:xfrm flipH="1">
            <a:off x="6466499" y="5463499"/>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1156"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a:t>
            </a:r>
            <a:r>
              <a:rPr b="1" dirty="0" lang="en-US" sz="2000">
                <a:solidFill>
                  <a:srgbClr val="003479"/>
                </a:solidFill>
                <a:cs typeface="Calibri"/>
              </a:rPr>
              <a:t> </a:t>
            </a:r>
            <a:r>
              <a:rPr b="1" dirty="0" lang="en-US" sz="2000">
                <a:solidFill>
                  <a:srgbClr val="FFFFFF"/>
                </a:solidFill>
                <a:cs typeface="Calibri"/>
              </a:rPr>
              <a:t>evolution</a:t>
            </a:r>
            <a:r>
              <a:rPr b="1" dirty="0" lang="en-US" sz="2000">
                <a:solidFill>
                  <a:srgbClr val="003479"/>
                </a:solidFill>
                <a:cs typeface="Calibri"/>
              </a:rPr>
              <a:t> of integrated systems</a:t>
            </a:r>
          </a:p>
        </p:txBody>
      </p:sp>
      <p:sp>
        <p:nvSpPr>
          <p:cNvPr id="30" name="Content Placeholder 9"/>
          <p:cNvSpPr>
            <a:spLocks noGrp="1"/>
          </p:cNvSpPr>
          <p:nvPr>
            <p:ph idx="4294967295"/>
          </p:nvPr>
        </p:nvSpPr>
        <p:spPr>
          <a:xfrm>
            <a:off x="3138985" y="1418107"/>
            <a:ext cx="6005015" cy="354218"/>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Upgrade of Health IT</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2</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27784" y="2132856"/>
            <a:ext cx="6336704" cy="4083804"/>
          </a:xfrm>
          <a:prstGeom prst="roundRect">
            <a:avLst>
              <a:gd fmla="val 873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37" name="Group 16"/>
          <p:cNvGrpSpPr/>
          <p:nvPr/>
        </p:nvGrpSpPr>
        <p:grpSpPr>
          <a:xfrm>
            <a:off x="2710550" y="3645024"/>
            <a:ext cx="1368152" cy="1224136"/>
            <a:chOff x="8964488" y="1484784"/>
            <a:chExt cx="1970119" cy="1861433"/>
          </a:xfrm>
        </p:grpSpPr>
        <p:pic>
          <p:nvPicPr>
            <p:cNvPr descr="Z:\CRM_Design\Graphics Library\2012 CRM pres icons\real estate\png\icons-15.png" id="38"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39"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0" name="Straight Connector 39"/>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1" name="Groupe 15"/>
          <p:cNvGrpSpPr/>
          <p:nvPr/>
        </p:nvGrpSpPr>
        <p:grpSpPr>
          <a:xfrm>
            <a:off x="4572000" y="3046313"/>
            <a:ext cx="1152128" cy="926042"/>
            <a:chOff x="304800" y="3055918"/>
            <a:chExt cx="2029626" cy="1870864"/>
          </a:xfrm>
        </p:grpSpPr>
        <p:pic>
          <p:nvPicPr>
            <p:cNvPr descr="Z:\CRM_Design\Graphics Library\2012 CRM pres icons\real estate\png\icons-15.png" id="42"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4"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6"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a:endCxn id="42"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69"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70"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71"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e 14"/>
          <p:cNvGrpSpPr/>
          <p:nvPr/>
        </p:nvGrpSpPr>
        <p:grpSpPr>
          <a:xfrm>
            <a:off x="4689375" y="4796827"/>
            <a:ext cx="732506" cy="797270"/>
            <a:chOff x="2824275" y="2541666"/>
            <a:chExt cx="1690622" cy="1762563"/>
          </a:xfrm>
        </p:grpSpPr>
        <p:pic>
          <p:nvPicPr>
            <p:cNvPr descr="Z:\CRM_Design\Graphics Library\2012 CRM pres icons\real estate\png\icons-13.png" id="73"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824275" y="2541666"/>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74"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831820"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5" name="Straight Connector 74"/>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endParaRPr dirty="0" lang="en-US" sz="1600">
              <a:solidFill>
                <a:schemeClr val="tx1">
                  <a:lumMod val="50000"/>
                </a:schemeClr>
              </a:solidFill>
            </a:endParaRPr>
          </a:p>
        </p:txBody>
      </p:sp>
      <p:sp>
        <p:nvSpPr>
          <p:cNvPr id="78" name="TextBox 77"/>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79" name="TextBox 78"/>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81" name="Rounded Rectangle 80"/>
          <p:cNvSpPr/>
          <p:nvPr/>
        </p:nvSpPr>
        <p:spPr>
          <a:xfrm>
            <a:off x="323528" y="2132856"/>
            <a:ext cx="2232248" cy="4083804"/>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89" name="TextBox 88"/>
          <p:cNvSpPr txBox="1"/>
          <p:nvPr/>
        </p:nvSpPr>
        <p:spPr>
          <a:xfrm>
            <a:off x="323528" y="2348880"/>
            <a:ext cx="2232248" cy="3744416"/>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Consolidate, upgrade, and link platforms across sites of care</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Leverage EMR</a:t>
            </a:r>
            <a:r>
              <a:rPr b="1" dirty="0" lang="en-US" sz="1400">
                <a:solidFill>
                  <a:srgbClr val="FFFFFF"/>
                </a:solidFill>
              </a:rPr>
              <a:t>*</a:t>
            </a:r>
            <a:r>
              <a:rPr b="1" dirty="0" lang="en-US" sz="1400">
                <a:solidFill>
                  <a:srgbClr val="FFFFFF"/>
                </a:solidFill>
                <a:latin typeface="+mn-lt"/>
              </a:rPr>
              <a:t>/ EHR/</a:t>
            </a:r>
            <a:r>
              <a:rPr b="1" dirty="0" err="1" lang="en-US" sz="1400">
                <a:solidFill>
                  <a:srgbClr val="FFFFFF"/>
                </a:solidFill>
                <a:latin typeface="+mn-lt"/>
              </a:rPr>
              <a:t>ERx</a:t>
            </a:r>
            <a:r>
              <a:rPr b="1" dirty="0" lang="en-US" sz="1400">
                <a:solidFill>
                  <a:srgbClr val="FFFFFF"/>
                </a:solidFill>
                <a:latin typeface="+mn-lt"/>
              </a:rPr>
              <a:t> to standardize care</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Leverage IT to make more informed purchasing decisions</a:t>
            </a:r>
          </a:p>
        </p:txBody>
      </p:sp>
      <p:sp>
        <p:nvSpPr>
          <p:cNvPr id="43" name="TextBox 42"/>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45" name="TextBox 44"/>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2" name="Rounded Rectangle 1"/>
          <p:cNvSpPr/>
          <p:nvPr/>
        </p:nvSpPr>
        <p:spPr>
          <a:xfrm>
            <a:off x="6404166" y="187315"/>
            <a:ext cx="2739836" cy="1262506"/>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824870" y="0"/>
            <a:ext cx="2319130" cy="1449821"/>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Needs</a:t>
            </a:r>
          </a:p>
        </p:txBody>
      </p:sp>
      <p:sp>
        <p:nvSpPr>
          <p:cNvPr id="4" name="TextBox 3"/>
          <p:cNvSpPr txBox="1"/>
          <p:nvPr/>
        </p:nvSpPr>
        <p:spPr>
          <a:xfrm>
            <a:off x="395536" y="6305303"/>
            <a:ext cx="8285326" cy="276999"/>
          </a:xfrm>
          <a:prstGeom prst="rect">
            <a:avLst/>
          </a:prstGeom>
          <a:noFill/>
        </p:spPr>
        <p:txBody>
          <a:bodyPr rtlCol="0" wrap="square">
            <a:spAutoFit/>
          </a:bodyPr>
          <a:lstStyle/>
          <a:p>
            <a:pPr>
              <a:spcBef>
                <a:spcPct val="0"/>
              </a:spcBef>
              <a:spcAft>
                <a:spcPct val="0"/>
              </a:spcAft>
            </a:pPr>
            <a:r>
              <a:rPr dirty="0" lang="en-US" sz="1200">
                <a:solidFill>
                  <a:srgbClr val="FFFFFF"/>
                </a:solidFill>
                <a:latin typeface="+mn-lt"/>
              </a:rPr>
              <a:t>* EMR = Electronic Medical Record</a:t>
            </a:r>
          </a:p>
        </p:txBody>
      </p:sp>
      <p:sp>
        <p:nvSpPr>
          <p:cNvPr id="47" name="TextBox 46"/>
          <p:cNvSpPr txBox="1"/>
          <p:nvPr/>
        </p:nvSpPr>
        <p:spPr>
          <a:xfrm>
            <a:off x="34447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48" name="Rectangle: Rounded Corners 47">
            <a:extLst>
              <a:ext uri="{FF2B5EF4-FFF2-40B4-BE49-F238E27FC236}">
                <a16:creationId xmlns:a16="http://schemas.microsoft.com/office/drawing/2014/main" id="{5D98DEBC-A5EC-4E9E-8424-100C4891A59A}"/>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9" name="TextBox 48">
            <a:extLst>
              <a:ext uri="{FF2B5EF4-FFF2-40B4-BE49-F238E27FC236}">
                <a16:creationId xmlns:a16="http://schemas.microsoft.com/office/drawing/2014/main" id="{668EF719-E5C6-4E71-B908-13DB86238793}"/>
              </a:ext>
            </a:extLst>
          </p:cNvPr>
          <p:cNvSpPr txBox="1"/>
          <p:nvPr/>
        </p:nvSpPr>
        <p:spPr>
          <a:xfrm>
            <a:off x="7147964" y="4489670"/>
            <a:ext cx="1669221" cy="1231106"/>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IT Process </a:t>
            </a:r>
            <a:r>
              <a:rPr b="1" dirty="0" lang="en-US" sz="1400">
                <a:solidFill>
                  <a:scrgbClr r="0" g="2029" b="10402"/>
                </a:solidFill>
                <a:latin typeface="Verdana"/>
                <a:cs typeface="Verdana"/>
              </a:rPr>
              <a:t>Improvement</a:t>
            </a:r>
          </a:p>
          <a:p>
            <a:pPr algn="ctr">
              <a:spcBef>
                <a:spcPct val="0"/>
              </a:spcBef>
              <a:spcAft>
                <a:spcPct val="0"/>
              </a:spcAft>
            </a:pPr>
            <a:r>
              <a:rPr b="1" dirty="0" lang="en-US" sz="1400">
                <a:solidFill>
                  <a:scrgbClr r="0" g="2029" b="10402"/>
                </a:solidFill>
                <a:latin typeface="Verdana"/>
                <a:cs typeface="Verdana"/>
              </a:rPr>
              <a:t>Unlocks Data-Driven Decisions </a:t>
            </a:r>
            <a:endParaRPr b="1" dirty="0" lang="en-US">
              <a:solidFill>
                <a:schemeClr val="accent1">
                  <a:lumMod val="75000"/>
                </a:schemeClr>
              </a:solidFill>
              <a:latin typeface="Verdana"/>
              <a:cs typeface="Verdana"/>
            </a:endParaRPr>
          </a:p>
        </p:txBody>
      </p:sp>
      <p:pic>
        <p:nvPicPr>
          <p:cNvPr id="5" name="Picture 4">
            <a:extLst>
              <a:ext uri="{FF2B5EF4-FFF2-40B4-BE49-F238E27FC236}">
                <a16:creationId xmlns:a16="http://schemas.microsoft.com/office/drawing/2014/main" id="{40C80515-6A42-4D7A-A6A7-2CFE65547427}"/>
              </a:ext>
            </a:extLst>
          </p:cNvPr>
          <p:cNvPicPr>
            <a:picLocks noChangeAspect="1"/>
          </p:cNvPicPr>
          <p:nvPr/>
        </p:nvPicPr>
        <p:blipFill rotWithShape="1">
          <a:blip cstate="screen" r:embed="rId12">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6089095" y="4532418"/>
            <a:ext cx="1090156" cy="943419"/>
          </a:xfrm>
          <a:prstGeom prst="rect">
            <a:avLst/>
          </a:prstGeom>
          <a:ln>
            <a:noFill/>
          </a:ln>
          <a:effectLst>
            <a:outerShdw algn="tl" blurRad="292100" dir="2700000" dist="139700" rotWithShape="0">
              <a:srgbClr val="333333">
                <a:alpha val="65000"/>
              </a:srgbClr>
            </a:outerShdw>
          </a:effectLst>
        </p:spPr>
      </p:pic>
    </p:spTree>
  </p:cSld>
  <p:clrMapOvr>
    <a:masterClrMapping/>
  </p:clrMapOvr>
</p:sld>
</file>

<file path=ppt/slides/slide4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0075"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a:t>
            </a:r>
            <a:r>
              <a:rPr b="1" dirty="0" lang="en-US" sz="2000">
                <a:solidFill>
                  <a:srgbClr val="003479"/>
                </a:solidFill>
                <a:cs typeface="Calibri"/>
              </a:rPr>
              <a:t> </a:t>
            </a:r>
            <a:r>
              <a:rPr b="1" dirty="0" lang="en-US" sz="2000">
                <a:solidFill>
                  <a:srgbClr val="FFFFFF"/>
                </a:solidFill>
                <a:cs typeface="Calibri"/>
              </a:rPr>
              <a:t>evolution</a:t>
            </a:r>
            <a:r>
              <a:rPr b="1" dirty="0" lang="en-US" sz="2000">
                <a:solidFill>
                  <a:srgbClr val="003479"/>
                </a:solidFill>
                <a:cs typeface="Calibri"/>
              </a:rPr>
              <a:t> of integrated systems</a:t>
            </a:r>
          </a:p>
        </p:txBody>
      </p:sp>
      <p:sp>
        <p:nvSpPr>
          <p:cNvPr id="30" name="Content Placeholder 9"/>
          <p:cNvSpPr>
            <a:spLocks noGrp="1"/>
          </p:cNvSpPr>
          <p:nvPr>
            <p:ph idx="4294967295"/>
          </p:nvPr>
        </p:nvSpPr>
        <p:spPr>
          <a:xfrm>
            <a:off x="3152632" y="1382267"/>
            <a:ext cx="5991367" cy="390058"/>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Standardization of Care</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3</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27784" y="2132856"/>
            <a:ext cx="6336704" cy="4083804"/>
          </a:xfrm>
          <a:prstGeom prst="roundRect">
            <a:avLst>
              <a:gd fmla="val 873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2" name="Group 16"/>
          <p:cNvGrpSpPr/>
          <p:nvPr/>
        </p:nvGrpSpPr>
        <p:grpSpPr>
          <a:xfrm>
            <a:off x="2710550" y="3645024"/>
            <a:ext cx="1368152" cy="1224136"/>
            <a:chOff x="8964488" y="1484784"/>
            <a:chExt cx="1970119" cy="1861433"/>
          </a:xfrm>
        </p:grpSpPr>
        <p:pic>
          <p:nvPicPr>
            <p:cNvPr descr="Z:\CRM_Design\Graphics Library\2012 CRM pres icons\real estate\png\icons-15.png" id="38"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39"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0" name="Straight Connector 39"/>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3" name="Groupe 15"/>
          <p:cNvGrpSpPr/>
          <p:nvPr/>
        </p:nvGrpSpPr>
        <p:grpSpPr>
          <a:xfrm>
            <a:off x="4572000" y="3046313"/>
            <a:ext cx="1152128" cy="926042"/>
            <a:chOff x="304800" y="3055918"/>
            <a:chExt cx="2029626" cy="1870864"/>
          </a:xfrm>
        </p:grpSpPr>
        <p:pic>
          <p:nvPicPr>
            <p:cNvPr descr="Z:\CRM_Design\Graphics Library\2012 CRM pres icons\real estate\png\icons-15.png" id="42"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4"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6"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a:endCxn id="42"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69"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70"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71"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endParaRPr dirty="0" lang="en-US" sz="1600">
              <a:solidFill>
                <a:schemeClr val="tx1">
                  <a:lumMod val="50000"/>
                </a:schemeClr>
              </a:solidFill>
            </a:endParaRPr>
          </a:p>
        </p:txBody>
      </p:sp>
      <p:sp>
        <p:nvSpPr>
          <p:cNvPr id="78" name="TextBox 77"/>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79" name="TextBox 78"/>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81" name="Rounded Rectangle 80"/>
          <p:cNvSpPr/>
          <p:nvPr/>
        </p:nvSpPr>
        <p:spPr>
          <a:xfrm>
            <a:off x="323528" y="2132856"/>
            <a:ext cx="2232248" cy="4083804"/>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pic>
        <p:nvPicPr>
          <p:cNvPr id="83" name="Picture 10"/>
          <p:cNvPicPr>
            <a:picLocks noChangeArrowheads="1" noChangeAspect="1"/>
          </p:cNvPicPr>
          <p:nvPr/>
        </p:nvPicPr>
        <p:blipFill>
          <a:blip cstate="screen" r:embed="rId10">
            <a:extLst>
              <a:ext uri="{28A0092B-C50C-407E-A947-70E740481C1C}">
                <a14:useLocalDpi xmlns:a14="http://schemas.microsoft.com/office/drawing/2010/main"/>
              </a:ext>
            </a:extLst>
          </a:blip>
          <a:srcRect/>
          <a:stretch>
            <a:fillRect/>
          </a:stretch>
        </p:blipFill>
        <p:spPr bwMode="auto">
          <a:xfrm>
            <a:off x="2834426" y="4613402"/>
            <a:ext cx="1102880" cy="90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84" name="TextBox 83"/>
          <p:cNvSpPr txBox="1"/>
          <p:nvPr/>
        </p:nvSpPr>
        <p:spPr>
          <a:xfrm>
            <a:off x="2699792" y="5435330"/>
            <a:ext cx="1483192" cy="769441"/>
          </a:xfrm>
          <a:prstGeom prst="rect">
            <a:avLst/>
          </a:prstGeom>
          <a:noFill/>
        </p:spPr>
        <p:txBody>
          <a:bodyPr rtlCol="0" wrap="square">
            <a:spAutoFit/>
          </a:bodyPr>
          <a:lstStyle/>
          <a:p>
            <a:pPr algn="ctr">
              <a:spcBef>
                <a:spcPct val="0"/>
              </a:spcBef>
              <a:spcAft>
                <a:spcPct val="0"/>
              </a:spcAft>
            </a:pPr>
            <a:r>
              <a:rPr b="1" dirty="0" lang="en-US" sz="1600">
                <a:solidFill>
                  <a:srgbClr val="008000"/>
                </a:solidFill>
                <a:latin charset="0" pitchFamily="34" typeface="Arial Black"/>
              </a:rPr>
              <a:t>15</a:t>
            </a:r>
            <a:r>
              <a:rPr b="1" dirty="0" lang="en-US" sz="1600">
                <a:solidFill>
                  <a:srgbClr val="003479"/>
                </a:solidFill>
                <a:latin charset="0" pitchFamily="34" typeface="Arial Black"/>
              </a:rPr>
              <a:t> </a:t>
            </a:r>
            <a:r>
              <a:rPr b="1" dirty="0" lang="en-US" sz="1400">
                <a:solidFill>
                  <a:srgbClr val="27282A"/>
                </a:solidFill>
                <a:latin charset="0" pitchFamily="34" typeface="Arial Black"/>
              </a:rPr>
              <a:t>Committee Members</a:t>
            </a:r>
          </a:p>
        </p:txBody>
      </p:sp>
      <p:sp>
        <p:nvSpPr>
          <p:cNvPr id="43" name="TextBox 42"/>
          <p:cNvSpPr txBox="1"/>
          <p:nvPr/>
        </p:nvSpPr>
        <p:spPr>
          <a:xfrm>
            <a:off x="270075" y="2552130"/>
            <a:ext cx="2285701" cy="3541165"/>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Develop protocols and pathways to standardize</a:t>
            </a:r>
            <a:br>
              <a:rPr b="1" dirty="0" lang="en-US" sz="1400">
                <a:solidFill>
                  <a:schemeClr val="bg1"/>
                </a:solidFill>
                <a:latin typeface="+mn-lt"/>
              </a:rPr>
            </a:br>
            <a:r>
              <a:rPr b="1" dirty="0" lang="en-US" sz="1400">
                <a:solidFill>
                  <a:srgbClr val="FFFFFF"/>
                </a:solidFill>
                <a:latin typeface="+mn-lt"/>
              </a:rPr>
              <a:t>processes</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New performance metrics </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Drive organization to focus on cost effectiveness across functions</a:t>
            </a:r>
          </a:p>
        </p:txBody>
      </p:sp>
      <p:sp>
        <p:nvSpPr>
          <p:cNvPr id="37" name="TextBox 36"/>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grpSp>
        <p:nvGrpSpPr>
          <p:cNvPr id="41" name="Groupe 14"/>
          <p:cNvGrpSpPr/>
          <p:nvPr/>
        </p:nvGrpSpPr>
        <p:grpSpPr>
          <a:xfrm>
            <a:off x="4689375" y="4796827"/>
            <a:ext cx="732506" cy="797270"/>
            <a:chOff x="2824275" y="2541666"/>
            <a:chExt cx="1690622" cy="1762563"/>
          </a:xfrm>
        </p:grpSpPr>
        <p:pic>
          <p:nvPicPr>
            <p:cNvPr descr="Z:\CRM_Design\Graphics Library\2012 CRM pres icons\real estate\png\icons-13.png" id="45" name="Picture 4"/>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a:stretch/>
          </p:blipFill>
          <p:spPr bwMode="auto">
            <a:xfrm>
              <a:off x="2824275" y="2541666"/>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7" name="Picture 2"/>
            <p:cNvPicPr>
              <a:picLocks noChangeArrowheads="1" noChangeAspect="1"/>
            </p:cNvPicPr>
            <p:nvPr/>
          </p:nvPicPr>
          <p:blipFill rotWithShape="1">
            <a:blip cstate="screen" r:embed="rId12">
              <a:extLst>
                <a:ext uri="{28A0092B-C50C-407E-A947-70E740481C1C}">
                  <a14:useLocalDpi xmlns:a14="http://schemas.microsoft.com/office/drawing/2010/main"/>
                </a:ext>
              </a:extLst>
            </a:blip>
            <a:srcRect b="23757" l="23985" r="22786" t="31719"/>
            <a:stretch/>
          </p:blipFill>
          <p:spPr bwMode="auto">
            <a:xfrm>
              <a:off x="3831820"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TextBox 47"/>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4" name="Rounded Rectangle 3"/>
          <p:cNvSpPr/>
          <p:nvPr/>
        </p:nvSpPr>
        <p:spPr>
          <a:xfrm>
            <a:off x="7001301" y="187315"/>
            <a:ext cx="2142699" cy="1221231"/>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5" name="Explosion 1 4"/>
          <p:cNvSpPr/>
          <p:nvPr/>
        </p:nvSpPr>
        <p:spPr>
          <a:xfrm>
            <a:off x="6904383" y="1"/>
            <a:ext cx="2239617" cy="1408546"/>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Goals</a:t>
            </a:r>
          </a:p>
        </p:txBody>
      </p:sp>
      <p:sp>
        <p:nvSpPr>
          <p:cNvPr id="49" name="TextBox 48"/>
          <p:cNvSpPr txBox="1"/>
          <p:nvPr/>
        </p:nvSpPr>
        <p:spPr>
          <a:xfrm>
            <a:off x="3148698" y="654267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51" name="Rectangle: Rounded Corners 50">
            <a:extLst>
              <a:ext uri="{FF2B5EF4-FFF2-40B4-BE49-F238E27FC236}">
                <a16:creationId xmlns:a16="http://schemas.microsoft.com/office/drawing/2014/main" id="{8C5C7EC6-C813-4B9C-8A7C-89223C025BD8}"/>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7" name="Picture 6">
            <a:extLst>
              <a:ext uri="{FF2B5EF4-FFF2-40B4-BE49-F238E27FC236}">
                <a16:creationId xmlns:a16="http://schemas.microsoft.com/office/drawing/2014/main" id="{D2F4C669-AAE4-4974-9F7D-77AED02E90AD}"/>
              </a:ext>
            </a:extLst>
          </p:cNvPr>
          <p:cNvPicPr>
            <a:picLocks noChangeAspect="1"/>
          </p:cNvPicPr>
          <p:nvPr/>
        </p:nvPicPr>
        <p:blipFill rotWithShape="1">
          <a:blip cstate="screen"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a:ext>
            </a:extLst>
          </a:blip>
          <a:srcRect/>
          <a:stretch/>
        </p:blipFill>
        <p:spPr>
          <a:xfrm>
            <a:off x="6180908" y="4240743"/>
            <a:ext cx="820393" cy="1630735"/>
          </a:xfrm>
          <a:prstGeom prst="rect">
            <a:avLst/>
          </a:prstGeom>
          <a:ln>
            <a:noFill/>
          </a:ln>
          <a:effectLst>
            <a:outerShdw algn="tl" blurRad="292100" dir="2700000" dist="139700" rotWithShape="0">
              <a:srgbClr val="333333">
                <a:alpha val="65000"/>
              </a:srgbClr>
            </a:outerShdw>
          </a:effectLst>
        </p:spPr>
      </p:pic>
      <p:sp>
        <p:nvSpPr>
          <p:cNvPr id="52" name="TextBox 51">
            <a:extLst>
              <a:ext uri="{FF2B5EF4-FFF2-40B4-BE49-F238E27FC236}">
                <a16:creationId xmlns:a16="http://schemas.microsoft.com/office/drawing/2014/main" id="{FC9F5CE0-ABE3-41C6-B896-C58986497E28}"/>
              </a:ext>
            </a:extLst>
          </p:cNvPr>
          <p:cNvSpPr txBox="1"/>
          <p:nvPr/>
        </p:nvSpPr>
        <p:spPr>
          <a:xfrm>
            <a:off x="7147964" y="4463543"/>
            <a:ext cx="1669221" cy="1200329"/>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Predictable Work Flow, Defined Strategy</a:t>
            </a:r>
          </a:p>
        </p:txBody>
      </p:sp>
    </p:spTree>
  </p:cSld>
  <p:clrMapOvr>
    <a:masterClrMapping/>
  </p:clrMapOvr>
</p:sld>
</file>

<file path=ppt/slides/slide4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0075"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 </a:t>
            </a:r>
            <a:r>
              <a:rPr b="1" dirty="0" lang="en-US" sz="2000">
                <a:solidFill>
                  <a:srgbClr val="003479"/>
                </a:solidFill>
                <a:cs typeface="Calibri"/>
              </a:rPr>
              <a:t>evolution of </a:t>
            </a:r>
            <a:r>
              <a:rPr b="1" dirty="0" lang="en-US" sz="2000">
                <a:solidFill>
                  <a:srgbClr val="FFFFFF"/>
                </a:solidFill>
                <a:cs typeface="Calibri"/>
              </a:rPr>
              <a:t>integrated</a:t>
            </a:r>
            <a:r>
              <a:rPr b="1" dirty="0" lang="en-US" sz="2000">
                <a:solidFill>
                  <a:srgbClr val="003479"/>
                </a:solidFill>
                <a:cs typeface="Calibri"/>
              </a:rPr>
              <a:t> </a:t>
            </a:r>
            <a:r>
              <a:rPr dirty="0" lang="en-US" sz="2000" b="true">
                <a:solidFill>
                  <a:srgbClr val="003479"/>
                </a:solidFill>
                <a:cs typeface="Calibri"/>
              </a:rPr>
              <a:t>s</a:t>
            </a:r>
            <a:r>
              <a:rPr b="1" dirty="0" lang="en-US" sz="2000">
                <a:solidFill>
                  <a:srgbClr val="003479"/>
                </a:solidFill>
                <a:cs typeface="Calibri"/>
              </a:rPr>
              <a:t>ystems</a:t>
            </a:r>
          </a:p>
        </p:txBody>
      </p:sp>
      <p:sp>
        <p:nvSpPr>
          <p:cNvPr id="30" name="Content Placeholder 9"/>
          <p:cNvSpPr>
            <a:spLocks noGrp="1"/>
          </p:cNvSpPr>
          <p:nvPr>
            <p:ph idx="4294967295"/>
          </p:nvPr>
        </p:nvSpPr>
        <p:spPr>
          <a:xfrm>
            <a:off x="2771775" y="1514864"/>
            <a:ext cx="6372225" cy="307777"/>
          </a:xfrm>
          <a:prstGeom prst="rect">
            <a:avLst/>
          </a:prstGeom>
        </p:spPr>
        <p:txBody>
          <a:bodyPr lIns="0" rIns="0" tIns="0" bIns="0"/>
          <a:lstStyle/>
          <a:p>
            <a:pPr marL="169863" indent="-169863">
              <a:spcBef>
                <a:spcPts val="600"/>
              </a:spcBef>
              <a:spcAft>
                <a:spcPct val="0"/>
              </a:spcAft>
              <a:buNone/>
            </a:pPr>
            <a:r>
              <a:rPr b="1" dirty="0" lang="en-US" sz="2000">
                <a:solidFill>
                  <a:srgbClr val="27282A"/>
                </a:solidFill>
                <a:latin typeface="+mn-lt"/>
              </a:rPr>
              <a:t>Quality, Outcomes, and Cost Reduction</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4</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323528" y="2132855"/>
            <a:ext cx="2195764" cy="4349831"/>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37" name="Rounded Rectangle 36"/>
          <p:cNvSpPr/>
          <p:nvPr/>
        </p:nvSpPr>
        <p:spPr>
          <a:xfrm>
            <a:off x="2627784" y="2132856"/>
            <a:ext cx="6336704" cy="4094562"/>
          </a:xfrm>
          <a:prstGeom prst="roundRect">
            <a:avLst>
              <a:gd fmla="val 10387"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41" name="Group 16"/>
          <p:cNvGrpSpPr/>
          <p:nvPr/>
        </p:nvGrpSpPr>
        <p:grpSpPr>
          <a:xfrm>
            <a:off x="2699792" y="3645024"/>
            <a:ext cx="1368152" cy="1224136"/>
            <a:chOff x="8964488" y="1484784"/>
            <a:chExt cx="1970119" cy="1861433"/>
          </a:xfrm>
        </p:grpSpPr>
        <p:pic>
          <p:nvPicPr>
            <p:cNvPr descr="Z:\CRM_Design\Graphics Library\2012 CRM pres icons\real estate\png\icons-15.png" id="43"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45" name="Oval 18"/>
            <p:cNvSpPr/>
            <p:nvPr/>
          </p:nvSpPr>
          <p:spPr>
            <a:xfrm>
              <a:off x="8964488" y="1628799"/>
              <a:ext cx="827586"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7" name="Straight Connector 46"/>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8" name="Groupe 15"/>
          <p:cNvGrpSpPr/>
          <p:nvPr/>
        </p:nvGrpSpPr>
        <p:grpSpPr>
          <a:xfrm>
            <a:off x="4572000" y="3046313"/>
            <a:ext cx="1152128" cy="926042"/>
            <a:chOff x="304800" y="3055918"/>
            <a:chExt cx="2029626" cy="1870864"/>
          </a:xfrm>
        </p:grpSpPr>
        <p:pic>
          <p:nvPicPr>
            <p:cNvPr descr="Z:\CRM_Design\Graphics Library\2012 CRM pres icons\real estate\png\icons-15.png" id="49"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50"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51"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a:endCxn id="49"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55"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56"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57"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e 14"/>
          <p:cNvGrpSpPr/>
          <p:nvPr/>
        </p:nvGrpSpPr>
        <p:grpSpPr>
          <a:xfrm>
            <a:off x="4644008" y="5057355"/>
            <a:ext cx="732506" cy="797270"/>
            <a:chOff x="2749788" y="3088675"/>
            <a:chExt cx="1690622" cy="1762563"/>
          </a:xfrm>
        </p:grpSpPr>
        <p:pic>
          <p:nvPicPr>
            <p:cNvPr descr="Z:\CRM_Design\Graphics Library\2012 CRM pres icons\real estate\png\icons-13.png" id="59"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749788" y="3088675"/>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0"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757333" y="3145335"/>
              <a:ext cx="677443" cy="67213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1" name="Straight Connector 60"/>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id="65" name="Picture 10"/>
          <p:cNvPicPr>
            <a:picLocks noChangeArrowheads="1" noChangeAspect="1"/>
          </p:cNvPicPr>
          <p:nvPr/>
        </p:nvPicPr>
        <p:blipFill>
          <a:blip cstate="print" r:embed="rId12">
            <a:extLst>
              <a:ext uri="{28A0092B-C50C-407E-A947-70E740481C1C}">
                <a14:useLocalDpi xmlns:a14="http://schemas.microsoft.com/office/drawing/2010/main"/>
              </a:ext>
            </a:extLst>
          </a:blip>
          <a:srcRect/>
          <a:stretch>
            <a:fillRect/>
          </a:stretch>
        </p:blipFill>
        <p:spPr bwMode="auto">
          <a:xfrm>
            <a:off x="2640781" y="4581128"/>
            <a:ext cx="1427163"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66" name="TextBox 65"/>
          <p:cNvSpPr txBox="1"/>
          <p:nvPr/>
        </p:nvSpPr>
        <p:spPr>
          <a:xfrm>
            <a:off x="2699792" y="5661248"/>
            <a:ext cx="1415772" cy="338554"/>
          </a:xfrm>
          <a:prstGeom prst="rect">
            <a:avLst/>
          </a:prstGeom>
          <a:noFill/>
        </p:spPr>
        <p:txBody>
          <a:bodyPr rtlCol="0" wrap="none">
            <a:spAutoFit/>
          </a:bodyPr>
          <a:lstStyle/>
          <a:p>
            <a:pPr>
              <a:spcBef>
                <a:spcPct val="0"/>
              </a:spcBef>
              <a:spcAft>
                <a:spcPct val="0"/>
              </a:spcAft>
            </a:pPr>
            <a:r>
              <a:rPr b="1" dirty="0" lang="en-US" sz="1600">
                <a:solidFill>
                  <a:srgbClr val="27282A"/>
                </a:solidFill>
                <a:latin charset="0" pitchFamily="34" typeface="Arial Black"/>
              </a:rPr>
              <a:t>Committee</a:t>
            </a:r>
          </a:p>
        </p:txBody>
      </p:sp>
      <p:sp>
        <p:nvSpPr>
          <p:cNvPr id="67" name="Rounded Rectangle 66"/>
          <p:cNvSpPr/>
          <p:nvPr/>
        </p:nvSpPr>
        <p:spPr>
          <a:xfrm>
            <a:off x="3131840" y="2204864"/>
            <a:ext cx="5472608" cy="648072"/>
          </a:xfrm>
          <a:prstGeom prst="roundRect">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pic>
        <p:nvPicPr>
          <p:cNvPr descr="C:\Users\jlecoz\Desktop\Icons to Use\business\icons-10.png" id="72" name="Picture 36"/>
          <p:cNvPicPr>
            <a:picLocks noChangeArrowheads="1" noChangeAspect="1"/>
          </p:cNvPicPr>
          <p:nvPr/>
        </p:nvPicPr>
        <p:blipFill rotWithShape="1">
          <a:blip cstate="screen" r:embed="rId13">
            <a:extLst>
              <a:ext uri="{28A0092B-C50C-407E-A947-70E740481C1C}">
                <a14:useLocalDpi xmlns:a14="http://schemas.microsoft.com/office/drawing/2010/main"/>
              </a:ext>
            </a:extLst>
          </a:blip>
          <a:srcRect/>
          <a:stretch/>
        </p:blipFill>
        <p:spPr bwMode="auto">
          <a:xfrm>
            <a:off x="4283968" y="2204864"/>
            <a:ext cx="795877" cy="648072"/>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3203848" y="2348880"/>
            <a:ext cx="1110560" cy="338554"/>
          </a:xfrm>
          <a:prstGeom prst="rect">
            <a:avLst/>
          </a:prstGeom>
          <a:noFill/>
        </p:spPr>
        <p:txBody>
          <a:bodyPr rtlCol="0" wrap="none">
            <a:spAutoFit/>
          </a:bodyPr>
          <a:lstStyle/>
          <a:p>
            <a:pPr>
              <a:spcBef>
                <a:spcPct val="0"/>
              </a:spcBef>
              <a:spcAft>
                <a:spcPct val="0"/>
              </a:spcAft>
            </a:pPr>
            <a:r>
              <a:rPr b="1" dirty="0" lang="en-US" sz="1600">
                <a:solidFill>
                  <a:srgbClr val="0070C0"/>
                </a:solidFill>
                <a:latin charset="0" pitchFamily="34" typeface="Arial Black"/>
              </a:rPr>
              <a:t>Patients</a:t>
            </a:r>
          </a:p>
        </p:txBody>
      </p:sp>
      <p:pic>
        <p:nvPicPr>
          <p:cNvPr id="88" name="Picture 4"/>
          <p:cNvPicPr>
            <a:picLocks noChangeArrowheads="1" noChangeAspect="1"/>
          </p:cNvPicPr>
          <p:nvPr/>
        </p:nvPicPr>
        <p:blipFill>
          <a:blip cstate="screen" r:embed="rId14">
            <a:extLst>
              <a:ext uri="{28A0092B-C50C-407E-A947-70E740481C1C}">
                <a14:useLocalDpi xmlns:a14="http://schemas.microsoft.com/office/drawing/2010/main"/>
              </a:ext>
            </a:extLst>
          </a:blip>
          <a:srcRect/>
          <a:stretch>
            <a:fillRect/>
          </a:stretch>
        </p:blipFill>
        <p:spPr bwMode="auto">
          <a:xfrm>
            <a:off x="7708150" y="2204864"/>
            <a:ext cx="82429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pic>
        <p:nvPicPr>
          <p:cNvPr id="89" name="Picture 7"/>
          <p:cNvPicPr>
            <a:picLocks noChangeArrowheads="1" noChangeAspect="1"/>
          </p:cNvPicPr>
          <p:nvPr/>
        </p:nvPicPr>
        <p:blipFill>
          <a:blip cstate="screen" r:embed="rId15">
            <a:extLst>
              <a:ext uri="{28A0092B-C50C-407E-A947-70E740481C1C}">
                <a14:useLocalDpi xmlns:a14="http://schemas.microsoft.com/office/drawing/2010/main"/>
              </a:ext>
            </a:extLst>
          </a:blip>
          <a:srcRect/>
          <a:stretch>
            <a:fillRect/>
          </a:stretch>
        </p:blipFill>
        <p:spPr bwMode="auto">
          <a:xfrm>
            <a:off x="7308304" y="2204864"/>
            <a:ext cx="430796" cy="67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90" name="TextBox 89"/>
          <p:cNvSpPr txBox="1"/>
          <p:nvPr/>
        </p:nvSpPr>
        <p:spPr>
          <a:xfrm>
            <a:off x="5415479" y="2204864"/>
            <a:ext cx="1964833" cy="648072"/>
          </a:xfrm>
          <a:prstGeom prst="rect">
            <a:avLst/>
          </a:prstGeom>
          <a:noFill/>
        </p:spPr>
        <p:txBody>
          <a:bodyPr anchor="ctr" anchorCtr="0" rtlCol="0" wrap="square">
            <a:noAutofit/>
          </a:bodyPr>
          <a:lstStyle/>
          <a:p>
            <a:pPr>
              <a:spcBef>
                <a:spcPct val="0"/>
              </a:spcBef>
              <a:spcAft>
                <a:spcPct val="0"/>
              </a:spcAft>
            </a:pPr>
            <a:r>
              <a:rPr b="1" dirty="0" lang="en-US" sz="1600">
                <a:solidFill>
                  <a:srgbClr val="0070C0"/>
                </a:solidFill>
                <a:latin charset="0" pitchFamily="34" typeface="Arial Black"/>
              </a:rPr>
              <a:t>Episode of Care</a:t>
            </a:r>
          </a:p>
          <a:p>
            <a:pPr>
              <a:spcBef>
                <a:spcPct val="0"/>
              </a:spcBef>
              <a:spcAft>
                <a:spcPct val="0"/>
              </a:spcAft>
            </a:pPr>
            <a:r>
              <a:rPr b="1" dirty="0" lang="en-US" sz="1600">
                <a:solidFill>
                  <a:srgbClr val="0070C0"/>
                </a:solidFill>
                <a:latin charset="0" pitchFamily="34" typeface="Arial Black"/>
              </a:rPr>
              <a:t>Management</a:t>
            </a:r>
          </a:p>
        </p:txBody>
      </p:sp>
      <p:sp>
        <p:nvSpPr>
          <p:cNvPr id="91" name="TextBox 90"/>
          <p:cNvSpPr txBox="1"/>
          <p:nvPr/>
        </p:nvSpPr>
        <p:spPr>
          <a:xfrm>
            <a:off x="349656" y="2132856"/>
            <a:ext cx="2206120" cy="3938924"/>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Successfully execute on Triple-Aim goals</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Assume financial risk for an episode of care</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New payer contracts</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ACO participant</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Deliver better quality and outcomes at a lower cost</a:t>
            </a:r>
          </a:p>
        </p:txBody>
      </p:sp>
      <p:sp>
        <p:nvSpPr>
          <p:cNvPr id="38" name="TextBox 37"/>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2" name="Rounded Rectangle 1"/>
          <p:cNvSpPr/>
          <p:nvPr/>
        </p:nvSpPr>
        <p:spPr>
          <a:xfrm>
            <a:off x="7042245" y="199204"/>
            <a:ext cx="2101755" cy="1164211"/>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504771" y="0"/>
            <a:ext cx="2639230" cy="1363415"/>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Reporting</a:t>
            </a:r>
          </a:p>
        </p:txBody>
      </p:sp>
      <p:sp>
        <p:nvSpPr>
          <p:cNvPr id="40" name="TextBox 39"/>
          <p:cNvSpPr txBox="1"/>
          <p:nvPr/>
        </p:nvSpPr>
        <p:spPr>
          <a:xfrm>
            <a:off x="2913400" y="6482686"/>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44" name="Rectangle: Rounded Corners 43">
            <a:extLst>
              <a:ext uri="{FF2B5EF4-FFF2-40B4-BE49-F238E27FC236}">
                <a16:creationId xmlns:a16="http://schemas.microsoft.com/office/drawing/2014/main" id="{2077737B-6D5A-4AD7-9F68-6F5045CBD56A}"/>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6" name="TextBox 45">
            <a:extLst>
              <a:ext uri="{FF2B5EF4-FFF2-40B4-BE49-F238E27FC236}">
                <a16:creationId xmlns:a16="http://schemas.microsoft.com/office/drawing/2014/main" id="{166C2FD6-F49F-46C0-BDAD-45583A4D0D73}"/>
              </a:ext>
            </a:extLst>
          </p:cNvPr>
          <p:cNvSpPr txBox="1"/>
          <p:nvPr/>
        </p:nvSpPr>
        <p:spPr>
          <a:xfrm>
            <a:off x="7147964" y="4489670"/>
            <a:ext cx="1669221" cy="923330"/>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Value-Driven System</a:t>
            </a:r>
          </a:p>
        </p:txBody>
      </p:sp>
      <p:pic>
        <p:nvPicPr>
          <p:cNvPr id="4" name="Picture 3">
            <a:extLst>
              <a:ext uri="{FF2B5EF4-FFF2-40B4-BE49-F238E27FC236}">
                <a16:creationId xmlns:a16="http://schemas.microsoft.com/office/drawing/2014/main" id="{BFF76326-DAA7-4CEB-89AD-499972EEBD5A}"/>
              </a:ext>
            </a:extLst>
          </p:cNvPr>
          <p:cNvPicPr>
            <a:picLocks noChangeAspect="1"/>
          </p:cNvPicPr>
          <p:nvPr/>
        </p:nvPicPr>
        <p:blipFill rotWithShape="1">
          <a:blip cstate="screen" r:embed="rId16">
            <a:extLst>
              <a:ext uri="{BEBA8EAE-BF5A-486C-A8C5-ECC9F3942E4B}">
                <a14:imgProps xmlns:a14="http://schemas.microsoft.com/office/drawing/2010/main">
                  <a14:imgLayer r:embed="rId17">
                    <a14:imgEffect>
                      <a14:brightnessContrast bright="-20000" contrast="20000"/>
                    </a14:imgEffect>
                  </a14:imgLayer>
                </a14:imgProps>
              </a:ext>
              <a:ext uri="{28A0092B-C50C-407E-A947-70E740481C1C}">
                <a14:useLocalDpi xmlns:a14="http://schemas.microsoft.com/office/drawing/2010/main"/>
              </a:ext>
            </a:extLst>
          </a:blip>
          <a:srcRect/>
          <a:stretch/>
        </p:blipFill>
        <p:spPr>
          <a:xfrm>
            <a:off x="6113935" y="4526613"/>
            <a:ext cx="1330711" cy="825835"/>
          </a:xfrm>
          <a:prstGeom prst="rect">
            <a:avLst/>
          </a:prstGeom>
          <a:ln>
            <a:noFill/>
          </a:ln>
          <a:effectLst>
            <a:outerShdw algn="tl" blurRad="292100" dir="2700000" dist="139700" rotWithShape="0">
              <a:srgbClr val="333333">
                <a:alpha val="65000"/>
              </a:srgbClr>
            </a:outerShdw>
          </a:effectLst>
        </p:spPr>
      </p:pic>
      <p:sp>
        <p:nvSpPr>
          <p:cNvPr id="5" name="Arc 4">
            <a:extLst>
              <a:ext uri="{FF2B5EF4-FFF2-40B4-BE49-F238E27FC236}">
                <a16:creationId xmlns:a16="http://schemas.microsoft.com/office/drawing/2014/main" id="{A97E68A7-3E9C-4D27-87FC-6DBD15FE1CC9}"/>
              </a:ext>
            </a:extLst>
          </p:cNvPr>
          <p:cNvSpPr/>
          <p:nvPr/>
        </p:nvSpPr>
        <p:spPr>
          <a:xfrm flipV="1">
            <a:off x="5364088" y="4337336"/>
            <a:ext cx="1844328" cy="880400"/>
          </a:xfrm>
          <a:prstGeom prst="arc">
            <a:avLst>
              <a:gd fmla="val 16554065" name="adj1"/>
              <a:gd fmla="val 0" name="adj2"/>
            </a:avLst>
          </a:prstGeom>
          <a:ln>
            <a:solidFill>
              <a:srgbClr val="FF0000"/>
            </a:solidFill>
            <a:headEnd len="med" type="none" w="med"/>
            <a:tailEnd len="med" type="triangle" w="med"/>
          </a:ln>
        </p:spPr>
        <p:style>
          <a:lnRef idx="2">
            <a:schemeClr val="accent1"/>
          </a:lnRef>
          <a:fillRef idx="0">
            <a:schemeClr val="accent1"/>
          </a:fillRef>
          <a:effectRef idx="1">
            <a:schemeClr val="accent1"/>
          </a:effectRef>
          <a:fontRef idx="minor">
            <a:schemeClr val="tx1"/>
          </a:fontRef>
        </p:style>
        <p:txBody>
          <a:bodyPr anchor="ctr" rtlCol="0"/>
          <a:lstStyle/>
          <a:p>
            <a:pPr algn="ctr">
              <a:spcBef>
                <a:spcPct val="0"/>
              </a:spcBef>
              <a:spcAft>
                <a:spcPct val="0"/>
              </a:spcAft>
            </a:pPr>
            <a:endParaRPr lang="en-US"/>
          </a:p>
        </p:txBody>
      </p:sp>
    </p:spTree>
  </p:cSld>
  <p:clrMapOvr>
    <a:masterClrMapping/>
  </p:clrMapOvr>
</p:sld>
</file>

<file path=ppt/slides/slide4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 name="Title 3"/>
          <p:cNvSpPr>
            <a:spLocks noGrp="1"/>
          </p:cNvSpPr>
          <p:nvPr>
            <p:ph idx="4294967295" type="title"/>
          </p:nvPr>
        </p:nvSpPr>
        <p:spPr>
          <a:xfrm>
            <a:off x="258763" y="249238"/>
            <a:ext cx="8229600" cy="798512"/>
          </a:xfrm>
        </p:spPr>
        <p:txBody>
          <a:bodyPr lIns="0" rIns="0" tIns="0" bIns="0" anchor="b"/>
          <a:lstStyle/>
          <a:p>
            <a:pPr algn="l">
              <a:lnSpc>
                <a:spcPts val="3200"/>
              </a:lnSpc>
              <a:spcAft>
                <a:spcPct val="0"/>
              </a:spcAft>
            </a:pPr>
            <a:r>
              <a:rPr dirty="0" lang="en-US" sz="2600" b="true">
                <a:solidFill>
                  <a:srgbClr val="003479"/>
                </a:solidFill>
              </a:rPr>
              <a:t>Quality Measurement Framework for Quality Programs</a:t>
            </a:r>
          </a:p>
        </p:txBody>
      </p:sp>
      <p:graphicFrame>
        <p:nvGraphicFramePr>
          <p:cNvPr id="5" name="Content Placeholder 3"/>
          <p:cNvGraphicFramePr>
            <a:graphicFrameLocks/>
          </p:cNvGraphicFramePr>
          <p:nvPr>
            <p:extLst>
              <p:ext uri="{D42A27DB-BD31-4B8C-83A1-F6EECF244321}">
                <p14:modId xmlns:p14="http://schemas.microsoft.com/office/powerpoint/2010/main" val="217027927"/>
              </p:ext>
            </p:extLst>
          </p:nvPr>
        </p:nvGraphicFramePr>
        <p:xfrm>
          <a:off x="258763" y="1182688"/>
          <a:ext cx="8564562" cy="4562468"/>
        </p:xfrm>
        <a:graphic>
          <a:graphicData uri="http://schemas.openxmlformats.org/drawingml/2006/table">
            <a:tbl>
              <a:tblPr bandRow="1" firstRow="1">
                <a:tableStyleId>{5C22544A-7EE6-4342-B048-85BDC9FD1C3A}</a:tableStyleId>
              </a:tblPr>
              <a:tblGrid>
                <a:gridCol w="1111328">
                  <a:extLst>
                    <a:ext uri="{9D8B030D-6E8A-4147-A177-3AD203B41FA5}">
                      <a16:colId xmlns:a16="http://schemas.microsoft.com/office/drawing/2014/main" val="20000"/>
                    </a:ext>
                  </a:extLst>
                </a:gridCol>
                <a:gridCol w="1538433">
                  <a:extLst>
                    <a:ext uri="{9D8B030D-6E8A-4147-A177-3AD203B41FA5}">
                      <a16:colId xmlns:a16="http://schemas.microsoft.com/office/drawing/2014/main" val="20001"/>
                    </a:ext>
                  </a:extLst>
                </a:gridCol>
                <a:gridCol w="3995155">
                  <a:extLst>
                    <a:ext uri="{9D8B030D-6E8A-4147-A177-3AD203B41FA5}">
                      <a16:colId xmlns:a16="http://schemas.microsoft.com/office/drawing/2014/main" val="20002"/>
                    </a:ext>
                  </a:extLst>
                </a:gridCol>
                <a:gridCol w="1023810">
                  <a:extLst>
                    <a:ext uri="{9D8B030D-6E8A-4147-A177-3AD203B41FA5}">
                      <a16:colId xmlns:a16="http://schemas.microsoft.com/office/drawing/2014/main" val="20003"/>
                    </a:ext>
                  </a:extLst>
                </a:gridCol>
                <a:gridCol w="895836">
                  <a:extLst>
                    <a:ext uri="{9D8B030D-6E8A-4147-A177-3AD203B41FA5}">
                      <a16:colId xmlns:a16="http://schemas.microsoft.com/office/drawing/2014/main" val="20004"/>
                    </a:ext>
                  </a:extLst>
                </a:gridCol>
              </a:tblGrid>
              <a:tr h="420409">
                <a:tc>
                  <a:txBody>
                    <a:bodyPr/>
                    <a:lstStyle/>
                    <a:p>
                      <a:endParaRPr dirty="0" lang="en-US" sz="1000"/>
                    </a:p>
                  </a:txBody>
                  <a:tcPr marB="38082" marL="57148" marR="57148" marT="38082"/>
                </a:tc>
                <a:tc>
                  <a:txBody>
                    <a:bodyPr/>
                    <a:lstStyle/>
                    <a:p>
                      <a:r>
                        <a:rPr dirty="0" lang="en-US" sz="1000"/>
                        <a:t>Measurement Types </a:t>
                      </a:r>
                    </a:p>
                  </a:txBody>
                  <a:tcPr marB="38082" marL="57148" marR="57148" marT="38082"/>
                </a:tc>
                <a:tc>
                  <a:txBody>
                    <a:bodyPr/>
                    <a:lstStyle/>
                    <a:p>
                      <a:r>
                        <a:rPr dirty="0" lang="en-US" sz="1000"/>
                        <a:t>Sub-Types </a:t>
                      </a:r>
                    </a:p>
                  </a:txBody>
                  <a:tcPr marB="38082" marL="57148" marR="57148" marT="38082"/>
                </a:tc>
                <a:tc>
                  <a:txBody>
                    <a:bodyPr/>
                    <a:lstStyle/>
                    <a:p>
                      <a:r>
                        <a:rPr dirty="0" lang="en-US" sz="1000"/>
                        <a:t>Medication</a:t>
                      </a:r>
                    </a:p>
                  </a:txBody>
                  <a:tcPr marB="38082" marL="57148" marR="57148" marT="38082">
                    <a:solidFill>
                      <a:schemeClr val="bg1"/>
                    </a:solidFill>
                  </a:tcPr>
                </a:tc>
                <a:tc>
                  <a:txBody>
                    <a:bodyPr/>
                    <a:lstStyle/>
                    <a:p>
                      <a:r>
                        <a:rPr dirty="0" lang="en-US" sz="1000"/>
                        <a:t>Service</a:t>
                      </a:r>
                    </a:p>
                  </a:txBody>
                  <a:tcPr marB="38082" marL="57148" marR="57148" marT="38082">
                    <a:solidFill>
                      <a:schemeClr val="bg1"/>
                    </a:solidFill>
                  </a:tcPr>
                </a:tc>
                <a:extLst>
                  <a:ext uri="{0D108BD9-81ED-4DB2-BD59-A6C34878D82A}">
                    <a16:rowId xmlns:a16="http://schemas.microsoft.com/office/drawing/2014/main" val="10000"/>
                  </a:ext>
                </a:extLst>
              </a:tr>
              <a:tr h="745885">
                <a:tc rowSpan="9">
                  <a:txBody>
                    <a:bodyPr/>
                    <a:lstStyle/>
                    <a:p>
                      <a:r>
                        <a:rPr b="1" dirty="0" lang="en-US" sz="1200">
                          <a:solidFill>
                            <a:schemeClr val="tx1"/>
                          </a:solidFill>
                        </a:rPr>
                        <a:t>Clinical Composite</a:t>
                      </a:r>
                    </a:p>
                  </a:txBody>
                  <a:tcPr anchor="ctr" marB="38082" marL="57148" marR="57148" marT="38082"/>
                </a:tc>
                <a:tc>
                  <a:txBody>
                    <a:bodyPr/>
                    <a:lstStyle/>
                    <a:p>
                      <a:r>
                        <a:rPr b="1" dirty="0" lang="en-US" sz="1000">
                          <a:solidFill>
                            <a:schemeClr val="tx1"/>
                          </a:solidFill>
                        </a:rPr>
                        <a:t>Clinical Care</a:t>
                      </a:r>
                    </a:p>
                  </a:txBody>
                  <a:tcPr anchor="ctr" marB="38082" marL="57148" marR="57148" marT="38082"/>
                </a:tc>
                <a:tc>
                  <a:txBody>
                    <a:bodyPr/>
                    <a:lstStyle/>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dirty="0" lang="en-US" sz="1000">
                          <a:solidFill>
                            <a:schemeClr val="tx2"/>
                          </a:solidFill>
                        </a:rPr>
                        <a:t>Appropriate</a:t>
                      </a:r>
                      <a:r>
                        <a:rPr b="0" baseline="0" dirty="0" lang="en-US" sz="1000">
                          <a:solidFill>
                            <a:schemeClr val="tx2"/>
                          </a:solidFill>
                        </a:rPr>
                        <a:t> Use</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Clinical Outcomes/Intermediate Outcomes </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Medication Adherence </a:t>
                      </a:r>
                      <a:endParaRPr b="0" dirty="0" lang="en-US" sz="1000">
                        <a:solidFill>
                          <a:schemeClr val="tx2"/>
                        </a:solidFill>
                      </a:endParaRPr>
                    </a:p>
                    <a:p>
                      <a:pPr indent="-171450" marL="171450">
                        <a:buFont charset="2" pitchFamily="2" typeface="Wingdings"/>
                        <a:buChar char="§"/>
                      </a:pPr>
                      <a:r>
                        <a:rPr b="0" baseline="0" dirty="0" lang="en-US" sz="1000">
                          <a:solidFill>
                            <a:schemeClr val="tx2"/>
                          </a:solidFill>
                        </a:rPr>
                        <a:t>Patient-Reported Outcomes (Fx Status &amp; QOL)</a:t>
                      </a:r>
                      <a:endParaRPr b="0" dirty="0" lang="en-US" sz="1000">
                        <a:solidFill>
                          <a:schemeClr val="tx2"/>
                        </a:solidFill>
                      </a:endParaRP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2"/>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 Experience</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AHRQ CAHPS</a:t>
                      </a:r>
                    </a:p>
                    <a:p>
                      <a:pPr indent="-171450" marL="171450">
                        <a:buFont charset="2" pitchFamily="2" typeface="Wingdings"/>
                        <a:buChar char="§"/>
                      </a:pPr>
                      <a:r>
                        <a:rPr b="0" dirty="0" lang="en-US" sz="1000">
                          <a:solidFill>
                            <a:schemeClr val="tx2"/>
                          </a:solidFill>
                        </a:rPr>
                        <a:t>Shared Decision Making </a:t>
                      </a:r>
                    </a:p>
                    <a:p>
                      <a:pPr indent="-171450" marL="171450">
                        <a:buFont charset="2" pitchFamily="2" typeface="Wingdings"/>
                        <a:buChar char="§"/>
                      </a:pPr>
                      <a:r>
                        <a:rPr b="0" dirty="0" lang="en-US" sz="1000">
                          <a:solidFill>
                            <a:schemeClr val="tx2"/>
                          </a:solidFill>
                        </a:rPr>
                        <a:t>Care Plan Creation</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3"/>
                  </a:ext>
                </a:extLst>
              </a:tr>
              <a:tr h="19617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4"/>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Population/</a:t>
                      </a:r>
                    </a:p>
                    <a:p>
                      <a:r>
                        <a:rPr b="1" dirty="0" lang="en-US" sz="1000">
                          <a:solidFill>
                            <a:schemeClr val="tx1"/>
                          </a:solidFill>
                        </a:rPr>
                        <a:t>Community</a:t>
                      </a:r>
                      <a:r>
                        <a:rPr b="1" baseline="0" dirty="0" lang="en-US" sz="1000">
                          <a:solidFill>
                            <a:schemeClr val="tx1"/>
                          </a:solidFill>
                        </a:rPr>
                        <a:t> Health</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Screening/Preventive Services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5"/>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6"/>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a:t>
                      </a:r>
                      <a:r>
                        <a:rPr b="1" baseline="0" dirty="0" lang="en-US" sz="1000">
                          <a:solidFill>
                            <a:schemeClr val="tx1"/>
                          </a:solidFill>
                        </a:rPr>
                        <a:t> Safety</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Healthcare Acquired Conditions </a:t>
                      </a:r>
                    </a:p>
                    <a:p>
                      <a:pPr indent="-171450" marL="171450">
                        <a:buFont charset="2" pitchFamily="2" typeface="Wingdings"/>
                        <a:buChar char="§"/>
                      </a:pPr>
                      <a:r>
                        <a:rPr b="0" dirty="0" lang="en-US" sz="1000">
                          <a:solidFill>
                            <a:schemeClr val="tx2"/>
                          </a:solidFill>
                        </a:rPr>
                        <a:t>Potentially Avoidable Complications</a:t>
                      </a: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20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7"/>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8"/>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Care Coordination</a:t>
                      </a:r>
                    </a:p>
                  </a:txBody>
                  <a:tcPr anchor="ctr" marB="38082" marL="57148" marR="57148" marT="38082"/>
                </a:tc>
                <a:tc>
                  <a:txBody>
                    <a:bodyPr/>
                    <a:lstStyle/>
                    <a:p>
                      <a:pPr indent="-171450" marL="171450">
                        <a:buFont charset="2" pitchFamily="2" typeface="Wingdings"/>
                        <a:buChar char="§"/>
                      </a:pPr>
                      <a:r>
                        <a:rPr b="0" baseline="0" dirty="0" lang="en-US" sz="1000">
                          <a:solidFill>
                            <a:schemeClr val="tx2"/>
                          </a:solidFill>
                        </a:rPr>
                        <a:t>Communication of Care Plan </a:t>
                      </a:r>
                    </a:p>
                    <a:p>
                      <a:pPr indent="-171450" marL="171450">
                        <a:buFont charset="2" pitchFamily="2" typeface="Wingdings"/>
                        <a:buChar char="§"/>
                      </a:pPr>
                      <a:r>
                        <a:rPr b="0" baseline="0" dirty="0" lang="en-US" sz="1000">
                          <a:solidFill>
                            <a:schemeClr val="tx2"/>
                          </a:solidFill>
                        </a:rPr>
                        <a:t>Hospital Readmissions </a:t>
                      </a:r>
                    </a:p>
                    <a:p>
                      <a:pPr indent="-171450" marL="171450">
                        <a:buFont charset="2" pitchFamily="2" typeface="Wingdings"/>
                        <a:buChar char="§"/>
                      </a:pPr>
                      <a:r>
                        <a:rPr b="0" baseline="0" dirty="0" lang="en-US" sz="1000">
                          <a:solidFill>
                            <a:schemeClr val="tx2"/>
                          </a:solidFill>
                        </a:rPr>
                        <a:t>Medication Reconciliation</a:t>
                      </a:r>
                      <a:endParaRPr b="0" dirty="0" lang="en-US" sz="1000">
                        <a:solidFill>
                          <a:schemeClr val="tx2"/>
                        </a:solidFill>
                      </a:endParaRPr>
                    </a:p>
                  </a:txBody>
                  <a:tcPr anchor="ctr" marB="38082" marL="57148" marR="57148" marT="38082"/>
                </a:tc>
                <a:tc>
                  <a:txBody>
                    <a:bodyPr/>
                    <a:lstStyle/>
                    <a:p>
                      <a:pPr algn="ctr"/>
                      <a:endParaRPr b="1" dirty="0" lang="en-US" sz="1600">
                        <a:solidFill>
                          <a:schemeClr val="tx1"/>
                        </a:solidFill>
                      </a:endParaRPr>
                    </a:p>
                  </a:txBody>
                  <a:tcPr anchor="ctr" marB="38082" marL="57148" marR="57148" marT="38082">
                    <a:solidFill>
                      <a:schemeClr val="bg1"/>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9"/>
                  </a:ext>
                </a:extLst>
              </a:tr>
              <a:tr h="0">
                <a:tc>
                  <a:txBody>
                    <a:bodyPr/>
                    <a:lstStyle/>
                    <a:p>
                      <a:endParaRPr b="1" dirty="0" lang="en-US" sz="100">
                        <a:solidFill>
                          <a:schemeClr val="tx1"/>
                        </a:solidFill>
                      </a:endParaRPr>
                    </a:p>
                  </a:txBody>
                  <a:tcPr anchor="ctr" marB="38082" marL="57148" marR="57148" marT="38082"/>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0"/>
                  </a:ext>
                </a:extLst>
              </a:tr>
              <a:tr h="320004">
                <a:tc rowSpan="3">
                  <a:txBody>
                    <a:bodyPr/>
                    <a:lstStyle/>
                    <a:p>
                      <a:r>
                        <a:rPr b="1" dirty="0" lang="en-US" sz="1200">
                          <a:solidFill>
                            <a:schemeClr val="tx1"/>
                          </a:solidFill>
                        </a:rPr>
                        <a:t>Cost Composite</a:t>
                      </a:r>
                    </a:p>
                  </a:txBody>
                  <a:tcPr anchor="ctr" marB="38082" marL="57148" marR="57148" marT="38082"/>
                </a:tc>
                <a:tc>
                  <a:txBody>
                    <a:bodyPr/>
                    <a:lstStyle/>
                    <a:p>
                      <a:r>
                        <a:rPr b="1" dirty="0" lang="en-US" sz="1000">
                          <a:solidFill>
                            <a:schemeClr val="tx1"/>
                          </a:solidFill>
                        </a:rPr>
                        <a:t>Total Overall Costs</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Global</a:t>
                      </a:r>
                      <a:r>
                        <a:rPr b="0" baseline="0" dirty="0" lang="en-US" sz="1000">
                          <a:solidFill>
                            <a:schemeClr val="tx2"/>
                          </a:solidFill>
                        </a:rPr>
                        <a:t>/Capitated Costs</a:t>
                      </a:r>
                      <a:endParaRPr b="0" dirty="0" lang="en-US" sz="1000">
                        <a:solidFill>
                          <a:schemeClr val="tx2"/>
                        </a:solidFill>
                      </a:endParaRP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20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2"/>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Medical</a:t>
                      </a:r>
                      <a:r>
                        <a:rPr b="1" baseline="0" dirty="0" lang="en-US" sz="1000">
                          <a:solidFill>
                            <a:schemeClr val="tx1"/>
                          </a:solidFill>
                        </a:rPr>
                        <a:t> Costs/Episode</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Episode of Care Costs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3"/>
                  </a:ext>
                </a:extLst>
              </a:tr>
            </a:tbl>
          </a:graphicData>
        </a:graphic>
      </p:graphicFrame>
      <p:sp>
        <p:nvSpPr>
          <p:cNvPr id="6" name="TextBox 5"/>
          <p:cNvSpPr txBox="1"/>
          <p:nvPr/>
        </p:nvSpPr>
        <p:spPr>
          <a:xfrm>
            <a:off x="4963886"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sp>
        <p:nvSpPr>
          <p:cNvPr id="7" name="TextBox 6"/>
          <p:cNvSpPr txBox="1"/>
          <p:nvPr/>
        </p:nvSpPr>
        <p:spPr>
          <a:xfrm>
            <a:off x="823878" y="5717163"/>
            <a:ext cx="6257566" cy="400110"/>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AHRQ – Agency for Healthcare Research &amp; quality</a:t>
            </a:r>
          </a:p>
          <a:p>
            <a:pPr>
              <a:spcBef>
                <a:spcPct val="0"/>
              </a:spcBef>
              <a:spcAft>
                <a:spcPct val="0"/>
              </a:spcAft>
            </a:pPr>
            <a:r>
              <a:rPr dirty="0" lang="en-US" sz="1000">
                <a:solidFill>
                  <a:srgbClr val="4E5054"/>
                </a:solidFill>
                <a:latin typeface="Verdana"/>
                <a:cs typeface="Verdana"/>
              </a:rPr>
              <a:t>CAHPS - Consumer Assessment of Healthcare Providers and Systems</a:t>
            </a:r>
          </a:p>
        </p:txBody>
      </p:sp>
    </p:spTree>
  </p:cSld>
  <p:clrMapOvr>
    <a:masterClrMapping/>
  </p:clrMapOvr>
</p:sld>
</file>

<file path=ppt/slides/slide4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258763" y="107361"/>
            <a:ext cx="8658225" cy="996950"/>
          </a:xfrm>
        </p:spPr>
        <p:txBody>
          <a:bodyPr lIns="0" rIns="0" tIns="0" bIns="0" anchor="b"/>
          <a:lstStyle/>
          <a:p>
            <a:pPr algn="l">
              <a:lnSpc>
                <a:spcPts val="3200"/>
              </a:lnSpc>
              <a:spcAft>
                <a:spcPct val="0"/>
              </a:spcAft>
              <a:defRPr/>
            </a:pPr>
            <a:r>
              <a:rPr dirty="0" lang="en-US" sz="2600" b="true">
                <a:solidFill>
                  <a:srgbClr val="003479"/>
                </a:solidFill>
              </a:rPr>
              <a:t>Quality Measurement Framework for Quality Programs: </a:t>
            </a:r>
            <a:r>
              <a:rPr dirty="0" lang="en-US" sz="1400" b="true">
                <a:solidFill>
                  <a:srgbClr val="0070C0"/>
                </a:solidFill>
              </a:rPr>
              <a:t>Opportunities for a Medication/Service to Contribute to Quality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0281757"/>
              </p:ext>
            </p:extLst>
          </p:nvPr>
        </p:nvGraphicFramePr>
        <p:xfrm>
          <a:off x="258763" y="1182688"/>
          <a:ext cx="8564562" cy="4488182"/>
        </p:xfrm>
        <a:graphic>
          <a:graphicData uri="http://schemas.openxmlformats.org/drawingml/2006/table">
            <a:tbl>
              <a:tblPr bandRow="1" firstRow="1">
                <a:tableStyleId>{5C22544A-7EE6-4342-B048-85BDC9FD1C3A}</a:tableStyleId>
              </a:tblPr>
              <a:tblGrid>
                <a:gridCol w="1111328">
                  <a:extLst>
                    <a:ext uri="{9D8B030D-6E8A-4147-A177-3AD203B41FA5}">
                      <a16:colId xmlns:a16="http://schemas.microsoft.com/office/drawing/2014/main" val="20000"/>
                    </a:ext>
                  </a:extLst>
                </a:gridCol>
                <a:gridCol w="1538433">
                  <a:extLst>
                    <a:ext uri="{9D8B030D-6E8A-4147-A177-3AD203B41FA5}">
                      <a16:colId xmlns:a16="http://schemas.microsoft.com/office/drawing/2014/main" val="20001"/>
                    </a:ext>
                  </a:extLst>
                </a:gridCol>
                <a:gridCol w="3995155">
                  <a:extLst>
                    <a:ext uri="{9D8B030D-6E8A-4147-A177-3AD203B41FA5}">
                      <a16:colId xmlns:a16="http://schemas.microsoft.com/office/drawing/2014/main" val="20002"/>
                    </a:ext>
                  </a:extLst>
                </a:gridCol>
                <a:gridCol w="1023810">
                  <a:extLst>
                    <a:ext uri="{9D8B030D-6E8A-4147-A177-3AD203B41FA5}">
                      <a16:colId xmlns:a16="http://schemas.microsoft.com/office/drawing/2014/main" val="20003"/>
                    </a:ext>
                  </a:extLst>
                </a:gridCol>
                <a:gridCol w="895836">
                  <a:extLst>
                    <a:ext uri="{9D8B030D-6E8A-4147-A177-3AD203B41FA5}">
                      <a16:colId xmlns:a16="http://schemas.microsoft.com/office/drawing/2014/main" val="20004"/>
                    </a:ext>
                  </a:extLst>
                </a:gridCol>
              </a:tblGrid>
              <a:tr h="420409">
                <a:tc>
                  <a:txBody>
                    <a:bodyPr/>
                    <a:lstStyle/>
                    <a:p>
                      <a:endParaRPr dirty="0" lang="en-US" sz="1000"/>
                    </a:p>
                  </a:txBody>
                  <a:tcPr marB="38082" marL="57148" marR="57148" marT="38082"/>
                </a:tc>
                <a:tc>
                  <a:txBody>
                    <a:bodyPr/>
                    <a:lstStyle/>
                    <a:p>
                      <a:r>
                        <a:rPr dirty="0" lang="en-US" sz="1000"/>
                        <a:t>Measurement Types </a:t>
                      </a:r>
                    </a:p>
                  </a:txBody>
                  <a:tcPr marB="38082" marL="57148" marR="57148" marT="38082"/>
                </a:tc>
                <a:tc>
                  <a:txBody>
                    <a:bodyPr/>
                    <a:lstStyle/>
                    <a:p>
                      <a:r>
                        <a:rPr dirty="0" lang="en-US" sz="1000"/>
                        <a:t>Sub-Types </a:t>
                      </a:r>
                    </a:p>
                  </a:txBody>
                  <a:tcPr marB="38082" marL="57148" marR="57148" marT="38082"/>
                </a:tc>
                <a:tc>
                  <a:txBody>
                    <a:bodyPr/>
                    <a:lstStyle/>
                    <a:p>
                      <a:r>
                        <a:rPr dirty="0" lang="en-US" sz="1000"/>
                        <a:t>Medication</a:t>
                      </a:r>
                    </a:p>
                  </a:txBody>
                  <a:tcPr marB="38082" marL="57148" marR="57148" marT="38082"/>
                </a:tc>
                <a:tc>
                  <a:txBody>
                    <a:bodyPr/>
                    <a:lstStyle/>
                    <a:p>
                      <a:r>
                        <a:rPr dirty="0" lang="en-US" sz="1000"/>
                        <a:t>Service</a:t>
                      </a:r>
                    </a:p>
                  </a:txBody>
                  <a:tcPr marB="38082" marL="57148" marR="57148" marT="38082"/>
                </a:tc>
                <a:extLst>
                  <a:ext uri="{0D108BD9-81ED-4DB2-BD59-A6C34878D82A}">
                    <a16:rowId xmlns:a16="http://schemas.microsoft.com/office/drawing/2014/main" val="10000"/>
                  </a:ext>
                </a:extLst>
              </a:tr>
              <a:tr h="745885">
                <a:tc rowSpan="9">
                  <a:txBody>
                    <a:bodyPr/>
                    <a:lstStyle/>
                    <a:p>
                      <a:r>
                        <a:rPr b="1" dirty="0" lang="en-US" sz="1200">
                          <a:solidFill>
                            <a:schemeClr val="tx1"/>
                          </a:solidFill>
                        </a:rPr>
                        <a:t>Clinical Composite</a:t>
                      </a:r>
                    </a:p>
                  </a:txBody>
                  <a:tcPr anchor="ctr" marB="38082" marL="57148" marR="57148" marT="38082"/>
                </a:tc>
                <a:tc>
                  <a:txBody>
                    <a:bodyPr/>
                    <a:lstStyle/>
                    <a:p>
                      <a:r>
                        <a:rPr b="1" dirty="0" lang="en-US" sz="1000">
                          <a:solidFill>
                            <a:schemeClr val="tx1"/>
                          </a:solidFill>
                        </a:rPr>
                        <a:t>Clinical Care</a:t>
                      </a:r>
                    </a:p>
                  </a:txBody>
                  <a:tcPr anchor="ctr" marB="38082" marL="57148" marR="57148" marT="38082"/>
                </a:tc>
                <a:tc>
                  <a:txBody>
                    <a:bodyPr/>
                    <a:lstStyle/>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dirty="0" lang="en-US" sz="1000">
                          <a:solidFill>
                            <a:schemeClr val="tx2"/>
                          </a:solidFill>
                        </a:rPr>
                        <a:t>Appropriate</a:t>
                      </a:r>
                      <a:r>
                        <a:rPr b="0" baseline="0" dirty="0" lang="en-US" sz="1000">
                          <a:solidFill>
                            <a:schemeClr val="tx2"/>
                          </a:solidFill>
                        </a:rPr>
                        <a:t> Use</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Clinical Outcomes/Intermediate Outcomes </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Medication Adherence </a:t>
                      </a:r>
                      <a:endParaRPr b="0" dirty="0" lang="en-US" sz="1000">
                        <a:solidFill>
                          <a:schemeClr val="tx2"/>
                        </a:solidFill>
                      </a:endParaRPr>
                    </a:p>
                    <a:p>
                      <a:pPr indent="-171450" marL="171450">
                        <a:buFont charset="2" pitchFamily="2" typeface="Wingdings"/>
                        <a:buChar char="§"/>
                      </a:pPr>
                      <a:r>
                        <a:rPr b="0" baseline="0" dirty="0" lang="en-US" sz="1000">
                          <a:solidFill>
                            <a:schemeClr val="tx2"/>
                          </a:solidFill>
                        </a:rPr>
                        <a:t>Patient-Reported Outcomes (Fx Status &amp; QOL)</a:t>
                      </a:r>
                      <a:endParaRPr b="0" dirty="0" lang="en-US" sz="1000">
                        <a:solidFill>
                          <a:schemeClr val="tx2"/>
                        </a:solidFill>
                      </a:endParaRPr>
                    </a:p>
                  </a:txBody>
                  <a:tcPr anchor="ctr" marB="38082" marL="57148" marR="57148" marT="38082"/>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2"/>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 Experience</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AHRQ CAHPS</a:t>
                      </a:r>
                      <a:endParaRPr b="0" baseline="30000" dirty="0" lang="en-US" sz="1000">
                        <a:solidFill>
                          <a:schemeClr val="tx2"/>
                        </a:solidFill>
                      </a:endParaRPr>
                    </a:p>
                    <a:p>
                      <a:pPr indent="-171450" marL="171450">
                        <a:buFont charset="2" pitchFamily="2" typeface="Wingdings"/>
                        <a:buChar char="§"/>
                      </a:pPr>
                      <a:r>
                        <a:rPr b="0" dirty="0" lang="en-US" sz="1000">
                          <a:solidFill>
                            <a:schemeClr val="tx2"/>
                          </a:solidFill>
                        </a:rPr>
                        <a:t>Shared Decision Making </a:t>
                      </a:r>
                    </a:p>
                    <a:p>
                      <a:pPr indent="-171450" marL="171450">
                        <a:buFont charset="2" pitchFamily="2" typeface="Wingdings"/>
                        <a:buChar char="§"/>
                      </a:pPr>
                      <a:r>
                        <a:rPr b="0" dirty="0" lang="en-US" sz="1000">
                          <a:solidFill>
                            <a:schemeClr val="tx2"/>
                          </a:solidFill>
                        </a:rPr>
                        <a:t>Care Plan Creation</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3"/>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4"/>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Population/</a:t>
                      </a:r>
                    </a:p>
                    <a:p>
                      <a:r>
                        <a:rPr b="1" dirty="0" lang="en-US" sz="1000">
                          <a:solidFill>
                            <a:schemeClr val="tx1"/>
                          </a:solidFill>
                        </a:rPr>
                        <a:t>Community</a:t>
                      </a:r>
                      <a:r>
                        <a:rPr b="1" baseline="0" dirty="0" lang="en-US" sz="1000">
                          <a:solidFill>
                            <a:schemeClr val="tx1"/>
                          </a:solidFill>
                        </a:rPr>
                        <a:t> Health</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Screening/Preventive Services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5"/>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6"/>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a:t>
                      </a:r>
                      <a:r>
                        <a:rPr b="1" baseline="0" dirty="0" lang="en-US" sz="1000">
                          <a:solidFill>
                            <a:schemeClr val="tx1"/>
                          </a:solidFill>
                        </a:rPr>
                        <a:t> Safety</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Health</a:t>
                      </a:r>
                      <a:r>
                        <a:rPr b="0" baseline="0" dirty="0" lang="en-US" sz="1000">
                          <a:solidFill>
                            <a:schemeClr val="tx2"/>
                          </a:solidFill>
                        </a:rPr>
                        <a:t>c</a:t>
                      </a:r>
                      <a:r>
                        <a:rPr b="0" dirty="0" lang="en-US" sz="1000">
                          <a:solidFill>
                            <a:schemeClr val="tx2"/>
                          </a:solidFill>
                        </a:rPr>
                        <a:t>are Acquired Conditions </a:t>
                      </a:r>
                    </a:p>
                    <a:p>
                      <a:pPr indent="-171450" marL="171450">
                        <a:buFont charset="2" pitchFamily="2" typeface="Wingdings"/>
                        <a:buChar char="§"/>
                      </a:pPr>
                      <a:r>
                        <a:rPr b="0" dirty="0" lang="en-US" sz="1000">
                          <a:solidFill>
                            <a:schemeClr val="tx2"/>
                          </a:solidFill>
                        </a:rPr>
                        <a:t>Potentially Avoidable Complications</a:t>
                      </a: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20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7"/>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8"/>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Care Coordination</a:t>
                      </a:r>
                    </a:p>
                  </a:txBody>
                  <a:tcPr anchor="ctr" marB="38082" marL="57148" marR="57148" marT="38082"/>
                </a:tc>
                <a:tc>
                  <a:txBody>
                    <a:bodyPr/>
                    <a:lstStyle/>
                    <a:p>
                      <a:pPr indent="-171450" marL="171450">
                        <a:buFont charset="2" pitchFamily="2" typeface="Wingdings"/>
                        <a:buChar char="§"/>
                      </a:pPr>
                      <a:r>
                        <a:rPr b="0" baseline="0" dirty="0" lang="en-US" sz="1000">
                          <a:solidFill>
                            <a:schemeClr val="tx2"/>
                          </a:solidFill>
                        </a:rPr>
                        <a:t>Communication of Care Plan </a:t>
                      </a:r>
                    </a:p>
                    <a:p>
                      <a:pPr indent="-171450" marL="171450">
                        <a:buFont charset="2" pitchFamily="2" typeface="Wingdings"/>
                        <a:buChar char="§"/>
                      </a:pPr>
                      <a:r>
                        <a:rPr b="0" baseline="0" dirty="0" lang="en-US" sz="1000">
                          <a:solidFill>
                            <a:schemeClr val="tx2"/>
                          </a:solidFill>
                        </a:rPr>
                        <a:t>Hospital Readmissions </a:t>
                      </a:r>
                    </a:p>
                    <a:p>
                      <a:pPr indent="-171450" marL="171450">
                        <a:buFont charset="2" pitchFamily="2" typeface="Wingdings"/>
                        <a:buChar char="§"/>
                      </a:pPr>
                      <a:r>
                        <a:rPr b="0" baseline="0" dirty="0" lang="en-US" sz="1000">
                          <a:solidFill>
                            <a:schemeClr val="tx2"/>
                          </a:solidFill>
                        </a:rPr>
                        <a:t>Medication Reconciliation</a:t>
                      </a:r>
                      <a:endParaRPr b="0" dirty="0" lang="en-US" sz="1000">
                        <a:solidFill>
                          <a:schemeClr val="tx2"/>
                        </a:solidFill>
                      </a:endParaRPr>
                    </a:p>
                  </a:txBody>
                  <a:tcPr anchor="ctr" marB="38082" marL="57148" marR="57148" marT="38082"/>
                </a:tc>
                <a:tc>
                  <a:txBody>
                    <a:bodyPr/>
                    <a:lstStyle/>
                    <a:p>
                      <a:pPr algn="ctr"/>
                      <a:r>
                        <a:rPr b="1" dirty="0"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9"/>
                  </a:ext>
                </a:extLst>
              </a:tr>
              <a:tr h="0">
                <a:tc>
                  <a:txBody>
                    <a:bodyPr/>
                    <a:lstStyle/>
                    <a:p>
                      <a:endParaRPr b="1" dirty="0" lang="en-US" sz="100">
                        <a:solidFill>
                          <a:schemeClr val="tx1"/>
                        </a:solidFill>
                      </a:endParaRPr>
                    </a:p>
                  </a:txBody>
                  <a:tcPr anchor="ctr" marB="38082" marL="57148" marR="57148" marT="38082"/>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10"/>
                  </a:ext>
                </a:extLst>
              </a:tr>
              <a:tr h="320004">
                <a:tc rowSpan="3">
                  <a:txBody>
                    <a:bodyPr/>
                    <a:lstStyle/>
                    <a:p>
                      <a:r>
                        <a:rPr b="1" dirty="0" lang="en-US" sz="1200">
                          <a:solidFill>
                            <a:schemeClr val="tx1"/>
                          </a:solidFill>
                        </a:rPr>
                        <a:t>Cost Composite</a:t>
                      </a:r>
                    </a:p>
                  </a:txBody>
                  <a:tcPr anchor="ctr" marB="38082" marL="57148" marR="57148" marT="38082"/>
                </a:tc>
                <a:tc>
                  <a:txBody>
                    <a:bodyPr/>
                    <a:lstStyle/>
                    <a:p>
                      <a:r>
                        <a:rPr b="1" dirty="0" lang="en-US" sz="1000">
                          <a:solidFill>
                            <a:schemeClr val="tx1"/>
                          </a:solidFill>
                        </a:rPr>
                        <a:t>Total Overall Costs</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Global</a:t>
                      </a:r>
                      <a:r>
                        <a:rPr b="0" baseline="0" dirty="0" lang="en-US" sz="1000">
                          <a:solidFill>
                            <a:schemeClr val="tx2"/>
                          </a:solidFill>
                        </a:rPr>
                        <a:t>/Capitated Costs</a:t>
                      </a:r>
                      <a:endParaRPr b="0" dirty="0" lang="en-US" sz="1000">
                        <a:solidFill>
                          <a:schemeClr val="tx2"/>
                        </a:solidFill>
                      </a:endParaRP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20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1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12"/>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Medical</a:t>
                      </a:r>
                      <a:r>
                        <a:rPr b="1" baseline="0" dirty="0" lang="en-US" sz="1000">
                          <a:solidFill>
                            <a:schemeClr val="tx1"/>
                          </a:solidFill>
                        </a:rPr>
                        <a:t> Costs/Episode</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Episode of Care Costs</a:t>
                      </a:r>
                    </a:p>
                  </a:txBody>
                  <a:tcPr anchor="ctr" marB="38082" marL="57148" marR="57148" marT="38082"/>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13"/>
                  </a:ext>
                </a:extLst>
              </a:tr>
            </a:tbl>
          </a:graphicData>
        </a:graphic>
      </p:graphicFrame>
      <p:sp>
        <p:nvSpPr>
          <p:cNvPr id="5" name="TextBox 4"/>
          <p:cNvSpPr txBox="1"/>
          <p:nvPr/>
        </p:nvSpPr>
        <p:spPr>
          <a:xfrm>
            <a:off x="4963886"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sp>
        <p:nvSpPr>
          <p:cNvPr id="6" name="TextBox 5"/>
          <p:cNvSpPr txBox="1"/>
          <p:nvPr/>
        </p:nvSpPr>
        <p:spPr>
          <a:xfrm>
            <a:off x="823878" y="5685079"/>
            <a:ext cx="6257566" cy="400110"/>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AHRQ – Agency for Healthcare Research &amp; quality</a:t>
            </a:r>
          </a:p>
          <a:p>
            <a:pPr>
              <a:spcBef>
                <a:spcPct val="0"/>
              </a:spcBef>
              <a:spcAft>
                <a:spcPct val="0"/>
              </a:spcAft>
            </a:pPr>
            <a:r>
              <a:rPr dirty="0" lang="en-US" sz="1000">
                <a:solidFill>
                  <a:srgbClr val="4E5054"/>
                </a:solidFill>
                <a:latin typeface="Verdana"/>
                <a:cs typeface="Verdana"/>
              </a:rPr>
              <a:t>CAHPS - Consumer Assessment of Healthcare Providers and Systems</a:t>
            </a:r>
          </a:p>
        </p:txBody>
      </p:sp>
    </p:spTree>
  </p:cSld>
  <p:clrMapOvr>
    <a:masterClrMapping/>
  </p:clrMapOvr>
</p:sld>
</file>

<file path=ppt/slides/slide4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p:txBody>
          <a:bodyPr lIns="0" rIns="0" tIns="0" bIns="0" anchor="ctr"/>
          <a:lstStyle/>
          <a:p>
            <a:pPr marL="0" indent="0">
              <a:spcBef>
                <a:spcPts val="600"/>
              </a:spcBef>
              <a:spcAft>
                <a:spcPct val="0"/>
              </a:spcAft>
              <a:buNone/>
            </a:pPr>
            <a:r>
              <a:rPr dirty="0" lang="en-US" b="true">
                <a:solidFill>
                  <a:srgbClr val="003479"/>
                </a:solidFill>
              </a:rPr>
              <a:t>Thank You</a:t>
            </a:r>
          </a:p>
        </p:txBody>
      </p:sp>
    </p:spTree>
  </p:cSld>
  <p:clrMapOvr>
    <a:masterClrMapping/>
  </p:clrMapOvr>
</p:sld>
</file>

<file path=ppt/slides/slide4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7170" name="Text Placeholder 1"/>
          <p:cNvSpPr>
            <a:spLocks noGrp="1"/>
          </p:cNvSpPr>
          <p:nvPr>
            <p:ph idx="10" sz="quarter" type="body"/>
          </p:nvPr>
        </p:nvSpPr>
        <p:spPr>
          <a:xfrm>
            <a:off x="457200" y="3220797"/>
            <a:ext cx="8686800" cy="1477328"/>
          </a:xfrm>
        </p:spPr>
        <p:txBody>
          <a:bodyPr lIns="0" rIns="0" tIns="0" bIns="0" anchor="b"/>
          <a:lstStyle/>
          <a:p>
            <a:pPr lvl="0" marL="0" indent="0">
              <a:spcBef>
                <a:spcPts val="600"/>
              </a:spcBef>
              <a:spcAft>
                <a:spcPct val="0"/>
              </a:spcAft>
              <a:buNone/>
            </a:pPr>
            <a:r>
              <a:rPr dirty="0" lang="en-US" sz="3200" b="true">
                <a:solidFill>
                  <a:srgbClr val="003479"/>
                </a:solidFill>
              </a:rPr>
              <a:t>Correlate Value-Based Performance of IDN And ACO Models To The Medicare Imperatives</a:t>
            </a:r>
            <a:endParaRPr b="0" dirty="0" i="1" lang="en-US" sz="3200">
              <a:solidFill>
                <a:schemeClr val="tx2"/>
              </a:solidFill>
            </a:endParaRPr>
          </a:p>
        </p:txBody>
      </p:sp>
      <p:sp>
        <p:nvSpPr>
          <p:cNvPr id="2" name="TextBox 1"/>
          <p:cNvSpPr txBox="1"/>
          <p:nvPr/>
        </p:nvSpPr>
        <p:spPr>
          <a:xfrm>
            <a:off x="457200" y="5022574"/>
            <a:ext cx="7808548" cy="1077218"/>
          </a:xfrm>
          <a:prstGeom prst="rect">
            <a:avLst/>
          </a:prstGeom>
          <a:noFill/>
        </p:spPr>
        <p:txBody>
          <a:bodyPr rtlCol="0" wrap="none">
            <a:spAutoFit/>
          </a:bodyPr>
          <a:lstStyle/>
          <a:p>
            <a:pPr>
              <a:spcBef>
                <a:spcPct val="0"/>
              </a:spcBef>
              <a:spcAft>
                <a:spcPct val="0"/>
              </a:spcAft>
            </a:pPr>
            <a:r>
              <a:rPr dirty="0" lang="en-US" sz="1600">
                <a:solidFill>
                  <a:srgbClr val="4E5054"/>
                </a:solidFill>
                <a:latin typeface="Verdana"/>
                <a:cs typeface="Verdana"/>
              </a:rPr>
              <a:t>John Sears, PhD, MBA</a:t>
            </a:r>
          </a:p>
          <a:p>
            <a:pPr>
              <a:spcBef>
                <a:spcPct val="0"/>
              </a:spcBef>
              <a:spcAft>
                <a:spcPct val="0"/>
              </a:spcAft>
            </a:pPr>
            <a:r>
              <a:rPr dirty="0" lang="en-US" sz="1600">
                <a:solidFill>
                  <a:srgbClr val="4E5054"/>
                </a:solidFill>
                <a:latin typeface="Verdana"/>
                <a:cs typeface="Verdana"/>
              </a:rPr>
              <a:t>Director, Healthcare Quality Strategy</a:t>
            </a:r>
          </a:p>
          <a:p>
            <a:pPr>
              <a:spcBef>
                <a:spcPct val="0"/>
              </a:spcBef>
              <a:spcAft>
                <a:spcPct val="0"/>
              </a:spcAft>
            </a:pPr>
            <a:r>
              <a:rPr dirty="0" lang="en-US" sz="1600">
                <a:solidFill>
                  <a:srgbClr val="4E5054"/>
                </a:solidFill>
                <a:latin typeface="Verdana"/>
                <a:cs typeface="Verdana"/>
              </a:rPr>
              <a:t>Strategic Customer Group, Johnson &amp; Johnson Health Care Systems Inc.</a:t>
            </a:r>
          </a:p>
          <a:p>
            <a:pPr>
              <a:spcBef>
                <a:spcPct val="0"/>
              </a:spcBef>
              <a:spcAft>
                <a:spcPct val="0"/>
              </a:spcAft>
            </a:pPr>
            <a:r>
              <a:rPr dirty="0" lang="en-US" sz="1600">
                <a:solidFill>
                  <a:srgbClr val="4E5054"/>
                </a:solidFill>
                <a:latin typeface="Verdana"/>
                <a:cs typeface="Verdana"/>
              </a:rPr>
              <a:t>November 2, 2017</a:t>
            </a:r>
          </a:p>
        </p:txBody>
      </p:sp>
      <p:sp>
        <p:nvSpPr>
          <p:cNvPr id="4" name="TextBox 3"/>
          <p:cNvSpPr txBox="1"/>
          <p:nvPr/>
        </p:nvSpPr>
        <p:spPr>
          <a:xfrm>
            <a:off x="3597141" y="6477000"/>
            <a:ext cx="5089659" cy="215444"/>
          </a:xfrm>
          <a:prstGeom prst="rect">
            <a:avLst/>
          </a:prstGeom>
          <a:noFill/>
        </p:spPr>
        <p:txBody>
          <a:bodyPr rtlCol="0" wrap="square">
            <a:spAutoFit/>
          </a:bodyPr>
          <a:lstStyle/>
          <a:p>
            <a:pPr algn="r">
              <a:spcBef>
                <a:spcPct val="0"/>
              </a:spcBef>
              <a:spcAft>
                <a:spcPct val="0"/>
              </a:spcAft>
            </a:pPr>
            <a:r>
              <a:rPr dirty="0" lang="fi-FI" sz="800">
                <a:solidFill>
                  <a:srgbClr val="333333"/>
                </a:solidFill>
                <a:cs typeface="Verdana"/>
              </a:rPr>
              <a:t>© Johnson &amp; Johnson Health Care Systems Inc. 2017     </a:t>
            </a:r>
            <a:r>
              <a:rPr dirty="0" lang="en-US" sz="800">
                <a:solidFill>
                  <a:srgbClr val="4E5054"/>
                </a:solidFill>
              </a:rPr>
              <a:t>10/17  082144-171012</a:t>
            </a:r>
            <a:endParaRPr dirty="0" lang="en-US" sz="800">
              <a:solidFill>
                <a:srgbClr val="333333"/>
              </a:solidFill>
              <a:latin typeface="Verdana"/>
              <a:cs typeface="Verdana"/>
            </a:endParaRPr>
          </a:p>
        </p:txBody>
      </p:sp>
    </p:spTree>
  </p:cSld>
  <p:clrMapOvr>
    <a:masterClrMapping/>
  </p:clrMapOvr>
</p:sld>
</file>

<file path=ppt/slides/slide4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3204" y="160422"/>
            <a:ext cx="8229600" cy="497305"/>
          </a:xfrm>
        </p:spPr>
        <p:txBody>
          <a:bodyPr lIns="0" rIns="0" tIns="0" bIns="0" anchor="b"/>
          <a:lstStyle/>
          <a:p>
            <a:pPr algn="l">
              <a:lnSpc>
                <a:spcPts val="3200"/>
              </a:lnSpc>
              <a:spcAft>
                <a:spcPct val="0"/>
              </a:spcAft>
            </a:pPr>
            <a:r>
              <a:rPr dirty="0" lang="en-US" sz="2600" b="true">
                <a:solidFill>
                  <a:srgbClr val="003479"/>
                </a:solidFill>
              </a:rPr>
              <a:t>Disclaimer</a:t>
            </a:r>
          </a:p>
        </p:txBody>
      </p:sp>
      <p:sp>
        <p:nvSpPr>
          <p:cNvPr id="3" name="Slide Number Placeholder 2"/>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2</a:t>
            </a:fld>
            <a:endParaRPr altLang="en-US" lang="en-US"/>
          </a:p>
        </p:txBody>
      </p:sp>
      <p:sp>
        <p:nvSpPr>
          <p:cNvPr id="4" name="Rectangle 3"/>
          <p:cNvSpPr/>
          <p:nvPr/>
        </p:nvSpPr>
        <p:spPr>
          <a:xfrm>
            <a:off x="443204" y="818148"/>
            <a:ext cx="8229600" cy="5035674"/>
          </a:xfrm>
          <a:prstGeom prst="rect">
            <a:avLst/>
          </a:prstGeom>
        </p:spPr>
        <p:txBody>
          <a:bodyPr wrap="square">
            <a:spAutoFit/>
          </a:bodyPr>
          <a:lstStyle/>
          <a:p>
            <a:pPr marL="0" marR="0">
              <a:lnSpc>
                <a:spcPct val="107000"/>
              </a:lnSpc>
              <a:spcBef>
                <a:spcPts val="0"/>
              </a:spcBef>
              <a:spcAft>
                <a:spcPts val="800"/>
              </a:spcAft>
            </a:pPr>
            <a:r>
              <a:rPr dirty="0" lang="en-US" sz="1400">
                <a:solidFill>
                  <a:srgbClr val="27282A"/>
                </a:solidFill>
                <a:latin typeface="+mj-lt"/>
                <a:ea charset="0" panose="020F0502020204030204" pitchFamily="34" typeface="Calibri"/>
                <a:cs charset="0" panose="02020603050405020304" pitchFamily="18" typeface="Times New Roman"/>
              </a:rPr>
              <a:t>This presentation, which covers the topics of quality, quality measures, and value-based performance programs in which quality measures are used, is for informational purposes only. The presenter is not providing this information in the capacity as a consultant, and the presentation is not in any way intended to provide quality or reimbursement advice.</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Johnson &amp; Johnson Health Care Systems Inc., is not the subject matter expert on the      topic of quality for patients with the listed health or any other medical conditions, and employees cannot provide any advice or consultation.</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It has not been established that any Janssen products or programs can address the issues relating to quality, quality measurement, or the value-based care performance program under which quality measures are used.</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Laws, regulations, and policies concerning quality measurement and its relationship to reimbursement are complex and are updated frequently. The information in this presentation is not exhaustive and should be evaluated against other available sources of information before decisions are made about how to approach quality within your organization. While we have made an effort to be current, new or revised information may not be available. All information is subject to change.</a:t>
            </a:r>
          </a:p>
          <a:p>
            <a:pPr indent="-285750" marL="285750" marR="0">
              <a:lnSpc>
                <a:spcPct val="107000"/>
              </a:lnSpc>
              <a:spcBef>
                <a:spcPts val="0"/>
              </a:spcBef>
              <a:spcAft>
                <a:spcPts val="0"/>
              </a:spcAft>
              <a:buFont charset="0" panose="020B0604020202020204" pitchFamily="34" typeface="Arial"/>
              <a:buChar char="•"/>
            </a:pPr>
            <a:r>
              <a:rPr dirty="0" lang="en-US" sz="1400">
                <a:solidFill>
                  <a:srgbClr val="27282A"/>
                </a:solidFill>
                <a:latin typeface="+mj-lt"/>
                <a:ea charset="0" panose="020F0502020204030204" pitchFamily="34" typeface="Calibri"/>
                <a:cs charset="0" panose="02020603050405020304" pitchFamily="18" typeface="Times New Roman"/>
              </a:rPr>
              <a:t>In addition, this information does not represent any statement, promise, or guarantee by Johnson &amp; Johnson Health Care Systems Inc., about quality, quality measurement, or levels of reimbursement related to quality measurement. Please consult with your local quality or reimbursement specialist on matters of quality and reimbursement as it relates to your institution.</a:t>
            </a:r>
            <a:r>
              <a:rPr dirty="0" lang="en-US" sz="1400">
                <a:solidFill>
                  <a:srgbClr val="27282A"/>
                </a:solidFill>
              </a:rPr>
              <a:t> </a:t>
            </a:r>
            <a:endParaRPr dirty="0" lang="en-US" sz="1400">
              <a:solidFill>
                <a:schemeClr val="tx1">
                  <a:lumMod val="50000"/>
                </a:schemeClr>
              </a:solidFill>
              <a:effectLst/>
              <a:latin typeface="+mj-lt"/>
              <a:ea charset="0" panose="020F0502020204030204" pitchFamily="34" typeface="Calibri"/>
              <a:cs charset="0" panose="02020603050405020304" pitchFamily="18" typeface="Times New Roman"/>
            </a:endParaRPr>
          </a:p>
        </p:txBody>
      </p:sp>
    </p:spTree>
  </p:cSld>
  <p:clrMapOvr>
    <a:masterClrMapping/>
  </p:clrMapOvr>
</p:sld>
</file>

<file path=ppt/slides/slide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Population-Based Care models </a:t>
            </a:r>
            <a:r>
              <a:rPr b="1" dirty="0" lang="en-US" sz="1100">
                <a:solidFill>
                  <a:srgbClr val="FFFFFF"/>
                </a:solidFill>
                <a:latin typeface="Verdana"/>
              </a:rPr>
              <a:t>c</a:t>
            </a:r>
            <a:r>
              <a:rPr b="1" dirty="0" kern="1200" lang="en-US" sz="1100">
                <a:solidFill>
                  <a:srgbClr val="FFFFFF"/>
                </a:solidFill>
                <a:latin typeface="Verdana"/>
              </a:rPr>
              <a:t>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lang="en-US" sz="1100">
                <a:solidFill>
                  <a:srgbClr val="FFFFFF"/>
                </a:solidFill>
                <a:latin typeface="Verdana"/>
              </a:rPr>
              <a:t>Specialists moving</a:t>
            </a:r>
            <a:r>
              <a:rPr b="1" dirty="0" kern="1200" lang="en-US" sz="1100">
                <a:solidFill>
                  <a:srgbClr val="FFFFFF"/>
                </a:solidFill>
                <a:latin typeface="Verdana"/>
              </a:rPr>
              <a:t> to Patient-Centered Medical Home models </a:t>
            </a:r>
          </a:p>
        </p:txBody>
      </p:sp>
      <p:sp>
        <p:nvSpPr>
          <p:cNvPr id="22" name="Rounded Rectangle 21"/>
          <p:cNvSpPr/>
          <p:nvPr/>
        </p:nvSpPr>
        <p:spPr>
          <a:xfrm>
            <a:off x="2439496"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New Payment Models</a:t>
            </a:r>
            <a:endParaRPr dirty="0" kern="1200" lang="en-US" sz="1600">
              <a:solidFill>
                <a:schemeClr val="tx1"/>
              </a:solidFill>
            </a:endParaRPr>
          </a:p>
        </p:txBody>
      </p:sp>
      <p:sp>
        <p:nvSpPr>
          <p:cNvPr id="23" name="Rounded Rectangle 22"/>
          <p:cNvSpPr/>
          <p:nvPr/>
        </p:nvSpPr>
        <p:spPr>
          <a:xfrm>
            <a:off x="4532481" y="2514600"/>
            <a:ext cx="2114776"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6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Clinical Standardization      of Care</a:t>
            </a:r>
            <a:endParaRPr dirty="0" kern="1200" lang="en-US" sz="1600">
              <a:solidFill>
                <a:schemeClr val="tx1"/>
              </a:solidFill>
            </a:endParaRPr>
          </a:p>
        </p:txBody>
      </p:sp>
      <p:sp>
        <p:nvSpPr>
          <p:cNvPr id="24" name="Rounded Rectangle 23"/>
          <p:cNvSpPr/>
          <p:nvPr/>
        </p:nvSpPr>
        <p:spPr>
          <a:xfrm>
            <a:off x="6793280" y="2514600"/>
            <a:ext cx="187923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Quality and Cost Measurement</a:t>
            </a:r>
            <a:endParaRPr dirty="0" kern="1200" lang="en-US" sz="1600">
              <a:solidFill>
                <a:schemeClr val="tx1"/>
              </a:solidFill>
            </a:endParaRPr>
          </a:p>
        </p:txBody>
      </p:sp>
    </p:spTree>
  </p:cSld>
  <p:clrMapOvr>
    <a:masterClrMapping/>
  </p:clrMapOvr>
</p:sld>
</file>

<file path=ppt/slides/slide5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67" name="title"/>
          <p:cNvSpPr>
            <a:spLocks noChangeArrowheads="1"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Objectives</a:t>
            </a:r>
          </a:p>
        </p:txBody>
      </p:sp>
      <p:sp>
        <p:nvSpPr>
          <p:cNvPr id="4" name="Slide Number Placeholder 3"/>
          <p:cNvSpPr>
            <a:spLocks noGrp="1"/>
          </p:cNvSpPr>
          <p:nvPr>
            <p:ph idx="12" sz="quarter" type="sldNum"/>
          </p:nvPr>
        </p:nvSpPr>
        <p:spPr/>
        <p:txBody>
          <a:bodyPr lIns="0" rIns="0" tIns="0" bIns="0" anchor="t"/>
          <a:lstStyle/>
          <a:p>
            <a:fld id="{C06DEA1F-A087-4941-88C3-590BA6FF4D01}" type="slidenum">
              <a:rPr lang="en-US" smtClean="0"/>
              <a:pPr/>
              <a:t>3</a:t>
            </a:fld>
            <a:endParaRPr dirty="0" lang="en-US"/>
          </a:p>
        </p:txBody>
      </p:sp>
      <p:sp>
        <p:nvSpPr>
          <p:cNvPr id="31" name="Round Same Side Corner Rectangle 12"/>
          <p:cNvSpPr/>
          <p:nvPr/>
        </p:nvSpPr>
        <p:spPr bwMode="auto">
          <a:xfrm>
            <a:off x="328988" y="1373831"/>
            <a:ext cx="8494304" cy="1255869"/>
          </a:xfrm>
          <a:prstGeom prst="round2SameRect">
            <a:avLst/>
          </a:prstGeom>
          <a:gradFill flip="none" rotWithShape="1">
            <a:gsLst>
              <a:gs pos="0">
                <a:schemeClr val="bg1">
                  <a:lumMod val="85000"/>
                </a:schemeClr>
              </a:gs>
              <a:gs pos="100000">
                <a:schemeClr val="bg1"/>
              </a:gs>
            </a:gsLst>
            <a:lin ang="5400000" scaled="1"/>
            <a:tileRect/>
          </a:gradFill>
          <a:ln algn="ctr" cap="flat" cmpd="sng" w="9525">
            <a:noFill/>
            <a:prstDash val="solid"/>
            <a:round/>
            <a:headEnd len="med" type="none" w="med"/>
            <a:tailEnd len="med" type="none" w="med"/>
          </a:ln>
          <a:effectLst/>
        </p:spPr>
        <p:txBody>
          <a:bodyPr anchor="t" anchorCtr="0" bIns="40341" compatLnSpc="1" lIns="80682" numCol="1" rIns="80682" rtlCol="0" tIns="40341" vert="horz" wrap="square">
            <a:prstTxWarp prst="textNoShape">
              <a:avLst/>
            </a:prstTxWarp>
          </a:bodyPr>
          <a:lstStyle/>
          <a:p>
            <a:pPr defTabSz="806867">
              <a:spcBef>
                <a:spcPct val="0"/>
              </a:spcBef>
              <a:spcAft>
                <a:spcPct val="0"/>
              </a:spcAft>
            </a:pPr>
            <a:endParaRPr dirty="0" lang="en-US" sz="1588">
              <a:latin charset="0" typeface="Verdana"/>
            </a:endParaRPr>
          </a:p>
        </p:txBody>
      </p:sp>
      <p:cxnSp>
        <p:nvCxnSpPr>
          <p:cNvPr id="32" name="Straight Connector 31"/>
          <p:cNvCxnSpPr/>
          <p:nvPr/>
        </p:nvCxnSpPr>
        <p:spPr bwMode="auto">
          <a:xfrm flipH="1">
            <a:off x="134472" y="2355906"/>
            <a:ext cx="8875058" cy="0"/>
          </a:xfrm>
          <a:prstGeom prst="line">
            <a:avLst/>
          </a:prstGeom>
          <a:noFill/>
          <a:ln algn="ctr" cap="rnd" cmpd="sng" w="152400">
            <a:solidFill>
              <a:schemeClr val="bg1">
                <a:lumMod val="50000"/>
              </a:schemeClr>
            </a:solidFill>
            <a:prstDash val="solid"/>
            <a:round/>
            <a:headEnd len="med" type="none" w="med"/>
            <a:tailEnd len="med" type="none" w="med"/>
          </a:ln>
          <a:effectLst>
            <a:outerShdw algn="tl" blurRad="50800" dir="2700000" dist="38100" rotWithShape="0">
              <a:prstClr val="black">
                <a:alpha val="40000"/>
              </a:prstClr>
            </a:outerShdw>
          </a:effectLst>
          <a:scene3d>
            <a:camera prst="orthographicFront"/>
            <a:lightRig dir="t" rig="threePt"/>
          </a:scene3d>
          <a:sp3d>
            <a:bevelT/>
          </a:sp3d>
        </p:spPr>
      </p:cxnSp>
      <p:grpSp>
        <p:nvGrpSpPr>
          <p:cNvPr id="33" name="Group 32"/>
          <p:cNvGrpSpPr/>
          <p:nvPr/>
        </p:nvGrpSpPr>
        <p:grpSpPr>
          <a:xfrm>
            <a:off x="1388523" y="1673175"/>
            <a:ext cx="1414349" cy="1918689"/>
            <a:chOff x="845119" y="2255663"/>
            <a:chExt cx="2072221" cy="2811152"/>
          </a:xfrm>
        </p:grpSpPr>
        <p:sp>
          <p:nvSpPr>
            <p:cNvPr id="34" name="Pentagon 15"/>
            <p:cNvSpPr>
              <a:spLocks noChangeAspect="1"/>
            </p:cNvSpPr>
            <p:nvPr/>
          </p:nvSpPr>
          <p:spPr>
            <a:xfrm flipH="1" flipV="1" rot="16200000">
              <a:off x="1501323" y="4401978"/>
              <a:ext cx="759813" cy="569861"/>
            </a:xfrm>
            <a:prstGeom prst="homePlate">
              <a:avLst/>
            </a:prstGeom>
            <a:gradFill flip="none" rotWithShape="1">
              <a:gsLst>
                <a:gs pos="0">
                  <a:schemeClr val="accent1">
                    <a:lumMod val="20000"/>
                    <a:lumOff val="80000"/>
                  </a:schemeClr>
                </a:gs>
                <a:gs pos="50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35" name="Group 93"/>
            <p:cNvGrpSpPr/>
            <p:nvPr/>
          </p:nvGrpSpPr>
          <p:grpSpPr>
            <a:xfrm>
              <a:off x="845119" y="2255663"/>
              <a:ext cx="2072221" cy="2072218"/>
              <a:chOff x="533400" y="2377440"/>
              <a:chExt cx="1463040" cy="1463040"/>
            </a:xfrm>
          </p:grpSpPr>
          <p:sp>
            <p:nvSpPr>
              <p:cNvPr id="36" name="Oval 35"/>
              <p:cNvSpPr/>
              <p:nvPr/>
            </p:nvSpPr>
            <p:spPr>
              <a:xfrm>
                <a:off x="533400"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7" name="Oval 36"/>
              <p:cNvSpPr/>
              <p:nvPr/>
            </p:nvSpPr>
            <p:spPr>
              <a:xfrm>
                <a:off x="679704"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8" name="Oval 37"/>
              <p:cNvSpPr/>
              <p:nvPr/>
            </p:nvSpPr>
            <p:spPr>
              <a:xfrm>
                <a:off x="714828" y="2560320"/>
                <a:ext cx="1097280" cy="1097280"/>
              </a:xfrm>
              <a:prstGeom prst="ellipse">
                <a:avLst/>
              </a:prstGeom>
              <a:gradFill flip="none" rotWithShape="1">
                <a:gsLst>
                  <a:gs pos="0">
                    <a:schemeClr val="accent1">
                      <a:lumMod val="40000"/>
                      <a:lumOff val="60000"/>
                    </a:schemeClr>
                  </a:gs>
                  <a:gs pos="50000">
                    <a:schemeClr val="accent1"/>
                  </a:gs>
                  <a:gs pos="100000">
                    <a:schemeClr val="accent1">
                      <a:lumMod val="75000"/>
                    </a:schemeClr>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39" name="Ellipse 302"/>
              <p:cNvSpPr>
                <a:spLocks noChangeArrowheads="1"/>
              </p:cNvSpPr>
              <p:nvPr/>
            </p:nvSpPr>
            <p:spPr bwMode="auto">
              <a:xfrm>
                <a:off x="875938"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sp>
        <p:nvSpPr>
          <p:cNvPr id="42" name="TextBox 41"/>
          <p:cNvSpPr txBox="1"/>
          <p:nvPr/>
        </p:nvSpPr>
        <p:spPr>
          <a:xfrm>
            <a:off x="1287483" y="3605211"/>
            <a:ext cx="1616428" cy="2308324"/>
          </a:xfrm>
          <a:prstGeom prst="rect">
            <a:avLst/>
          </a:prstGeom>
          <a:noFill/>
        </p:spPr>
        <p:txBody>
          <a:bodyPr rtlCol="0" wrap="square">
            <a:spAutoFit/>
          </a:bodyPr>
          <a:lstStyle/>
          <a:p>
            <a:pPr algn="ctr">
              <a:spcBef>
                <a:spcPct val="0"/>
              </a:spcBef>
              <a:spcAft>
                <a:spcPct val="0"/>
              </a:spcAft>
            </a:pPr>
            <a:r>
              <a:rPr b="1" dirty="0" lang="en-US" sz="1600">
                <a:solidFill>
                  <a:srgbClr val="003479"/>
                </a:solidFill>
                <a:ea charset="0" panose="020B0604030504040204" pitchFamily="34" typeface="Verdana"/>
                <a:cs charset="0" panose="020B0604030504040204" pitchFamily="34" typeface="Verdana"/>
              </a:rPr>
              <a:t>What are the Quality Payment Programs under MACRA; how do IDNs and ACOs fit in?</a:t>
            </a:r>
          </a:p>
        </p:txBody>
      </p:sp>
      <p:sp>
        <p:nvSpPr>
          <p:cNvPr id="43" name="TextBox 42"/>
          <p:cNvSpPr txBox="1"/>
          <p:nvPr/>
        </p:nvSpPr>
        <p:spPr>
          <a:xfrm>
            <a:off x="3762230" y="3605211"/>
            <a:ext cx="1710917" cy="2308324"/>
          </a:xfrm>
          <a:prstGeom prst="rect">
            <a:avLst/>
          </a:prstGeom>
          <a:noFill/>
        </p:spPr>
        <p:txBody>
          <a:bodyPr rtlCol="0" wrap="square">
            <a:spAutoFit/>
          </a:bodyPr>
          <a:lstStyle/>
          <a:p>
            <a:pPr algn="ctr">
              <a:spcBef>
                <a:spcPct val="0"/>
              </a:spcBef>
              <a:spcAft>
                <a:spcPct val="0"/>
              </a:spcAft>
            </a:pPr>
            <a:r>
              <a:rPr b="1" dirty="0" lang="en-US" sz="1600">
                <a:solidFill>
                  <a:srgbClr val="1C75BC"/>
                </a:solidFill>
                <a:ea charset="0" panose="020B0604030504040204" pitchFamily="34" typeface="Verdana"/>
                <a:cs charset="0" panose="020B0604030504040204" pitchFamily="34" typeface="Verdana"/>
              </a:rPr>
              <a:t>What factors must be considered for IDN and ACO performance in this new value-based world?</a:t>
            </a:r>
          </a:p>
        </p:txBody>
      </p:sp>
      <p:grpSp>
        <p:nvGrpSpPr>
          <p:cNvPr id="44" name="Group 43"/>
          <p:cNvGrpSpPr/>
          <p:nvPr/>
        </p:nvGrpSpPr>
        <p:grpSpPr>
          <a:xfrm>
            <a:off x="3864674" y="1673175"/>
            <a:ext cx="1414349" cy="1918689"/>
            <a:chOff x="4162833" y="2255663"/>
            <a:chExt cx="2072221" cy="2811152"/>
          </a:xfrm>
        </p:grpSpPr>
        <p:sp>
          <p:nvSpPr>
            <p:cNvPr id="45" name="Pentagon 25"/>
            <p:cNvSpPr>
              <a:spLocks noChangeAspect="1"/>
            </p:cNvSpPr>
            <p:nvPr/>
          </p:nvSpPr>
          <p:spPr>
            <a:xfrm flipV="1" rot="5400000">
              <a:off x="4819037" y="4401978"/>
              <a:ext cx="759813" cy="569861"/>
            </a:xfrm>
            <a:prstGeom prst="homePlate">
              <a:avLst/>
            </a:prstGeom>
            <a:gradFill flip="none" rotWithShape="1">
              <a:gsLst>
                <a:gs pos="0">
                  <a:schemeClr val="accent3">
                    <a:lumMod val="20000"/>
                    <a:lumOff val="80000"/>
                  </a:schemeClr>
                </a:gs>
                <a:gs pos="50000">
                  <a:schemeClr val="accent3">
                    <a:lumMod val="75000"/>
                  </a:schemeClr>
                </a:gs>
                <a:gs pos="100000">
                  <a:schemeClr val="accent3">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46" name="Group 94"/>
            <p:cNvGrpSpPr/>
            <p:nvPr/>
          </p:nvGrpSpPr>
          <p:grpSpPr>
            <a:xfrm>
              <a:off x="4162833" y="2255663"/>
              <a:ext cx="2072221" cy="2072218"/>
              <a:chOff x="2733524" y="2377440"/>
              <a:chExt cx="1463040" cy="1463040"/>
            </a:xfrm>
          </p:grpSpPr>
          <p:sp>
            <p:nvSpPr>
              <p:cNvPr id="47" name="Oval 46"/>
              <p:cNvSpPr/>
              <p:nvPr/>
            </p:nvSpPr>
            <p:spPr>
              <a:xfrm>
                <a:off x="2733524"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48" name="Oval 47"/>
              <p:cNvSpPr/>
              <p:nvPr/>
            </p:nvSpPr>
            <p:spPr>
              <a:xfrm>
                <a:off x="2879828"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49" name="Oval 48"/>
              <p:cNvSpPr/>
              <p:nvPr/>
            </p:nvSpPr>
            <p:spPr>
              <a:xfrm>
                <a:off x="2914952" y="2560320"/>
                <a:ext cx="1097280" cy="1097280"/>
              </a:xfrm>
              <a:prstGeom prst="ellipse">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0" name="Ellipse 302"/>
              <p:cNvSpPr>
                <a:spLocks noChangeArrowheads="1"/>
              </p:cNvSpPr>
              <p:nvPr/>
            </p:nvSpPr>
            <p:spPr bwMode="auto">
              <a:xfrm>
                <a:off x="3076062"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grpSp>
        <p:nvGrpSpPr>
          <p:cNvPr id="51" name="Group 50"/>
          <p:cNvGrpSpPr/>
          <p:nvPr/>
        </p:nvGrpSpPr>
        <p:grpSpPr>
          <a:xfrm>
            <a:off x="6340825" y="1673175"/>
            <a:ext cx="1414349" cy="1918689"/>
            <a:chOff x="7571702" y="2255663"/>
            <a:chExt cx="2072221" cy="2811152"/>
          </a:xfrm>
        </p:grpSpPr>
        <p:sp>
          <p:nvSpPr>
            <p:cNvPr id="52" name="Pentagon 32"/>
            <p:cNvSpPr>
              <a:spLocks noChangeAspect="1"/>
            </p:cNvSpPr>
            <p:nvPr/>
          </p:nvSpPr>
          <p:spPr>
            <a:xfrm flipV="1" rot="5400000">
              <a:off x="8227906" y="4401978"/>
              <a:ext cx="759813" cy="569861"/>
            </a:xfrm>
            <a:prstGeom prst="homePlate">
              <a:avLst/>
            </a:prstGeom>
            <a:gradFill flip="none" rotWithShape="1">
              <a:gsLst>
                <a:gs pos="0">
                  <a:schemeClr val="accent6">
                    <a:lumMod val="40000"/>
                    <a:lumOff val="60000"/>
                  </a:schemeClr>
                </a:gs>
                <a:gs pos="67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grpSp>
          <p:nvGrpSpPr>
            <p:cNvPr id="53" name="Group 94"/>
            <p:cNvGrpSpPr/>
            <p:nvPr/>
          </p:nvGrpSpPr>
          <p:grpSpPr>
            <a:xfrm>
              <a:off x="7571702" y="2255663"/>
              <a:ext cx="2072221" cy="2072218"/>
              <a:chOff x="2733524" y="2377440"/>
              <a:chExt cx="1463040" cy="1463040"/>
            </a:xfrm>
          </p:grpSpPr>
          <p:sp>
            <p:nvSpPr>
              <p:cNvPr id="54" name="Oval 53"/>
              <p:cNvSpPr/>
              <p:nvPr/>
            </p:nvSpPr>
            <p:spPr>
              <a:xfrm>
                <a:off x="2733524" y="2377440"/>
                <a:ext cx="1463040" cy="1463040"/>
              </a:xfrm>
              <a:prstGeom prst="ellipse">
                <a:avLst/>
              </a:prstGeom>
              <a:gradFill>
                <a:gsLst>
                  <a:gs pos="0">
                    <a:schemeClr val="bg1">
                      <a:lumMod val="95000"/>
                    </a:schemeClr>
                  </a:gs>
                  <a:gs pos="13000">
                    <a:schemeClr val="bg1">
                      <a:lumMod val="50000"/>
                    </a:schemeClr>
                  </a:gs>
                  <a:gs pos="21001">
                    <a:schemeClr val="bg1">
                      <a:lumMod val="65000"/>
                    </a:schemeClr>
                  </a:gs>
                  <a:gs pos="63000">
                    <a:schemeClr val="bg1">
                      <a:lumMod val="95000"/>
                    </a:schemeClr>
                  </a:gs>
                  <a:gs pos="69000">
                    <a:schemeClr val="bg2">
                      <a:lumMod val="25000"/>
                    </a:schemeClr>
                  </a:gs>
                  <a:gs pos="82001">
                    <a:schemeClr val="bg1">
                      <a:lumMod val="50000"/>
                    </a:schemeClr>
                  </a:gs>
                  <a:gs pos="100000">
                    <a:schemeClr val="bg1">
                      <a:lumMod val="95000"/>
                    </a:schemeClr>
                  </a:gs>
                </a:gsLst>
                <a:lin ang="5400000" scaled="0"/>
              </a:gradFill>
              <a:ln>
                <a:noFill/>
              </a:ln>
              <a:scene3d>
                <a:camera prst="orthographicFront"/>
                <a:lightRig dir="t" rig="threePt"/>
              </a:scene3d>
              <a:sp3d>
                <a:bevelT prst="hardEdge" w="114300"/>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5" name="Oval 54"/>
              <p:cNvSpPr/>
              <p:nvPr/>
            </p:nvSpPr>
            <p:spPr>
              <a:xfrm>
                <a:off x="2879828" y="2523744"/>
                <a:ext cx="1170432" cy="1170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6" name="Oval 55"/>
              <p:cNvSpPr/>
              <p:nvPr/>
            </p:nvSpPr>
            <p:spPr>
              <a:xfrm>
                <a:off x="2914952" y="2560320"/>
                <a:ext cx="1097280" cy="1097280"/>
              </a:xfrm>
              <a:prstGeom prst="ellipse">
                <a:avLst/>
              </a:prstGeom>
              <a:gradFill flip="none" rotWithShape="1">
                <a:gsLst>
                  <a:gs pos="0">
                    <a:schemeClr val="accent6">
                      <a:lumMod val="70000"/>
                      <a:lumOff val="30000"/>
                    </a:schemeClr>
                  </a:gs>
                  <a:gs pos="34000">
                    <a:schemeClr val="accent6"/>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sz="1412">
                  <a:latin charset="0" pitchFamily="34" typeface="Calibri"/>
                </a:endParaRPr>
              </a:p>
            </p:txBody>
          </p:sp>
          <p:sp>
            <p:nvSpPr>
              <p:cNvPr id="57" name="Ellipse 302"/>
              <p:cNvSpPr>
                <a:spLocks noChangeArrowheads="1"/>
              </p:cNvSpPr>
              <p:nvPr/>
            </p:nvSpPr>
            <p:spPr bwMode="auto">
              <a:xfrm>
                <a:off x="3076062" y="2621280"/>
                <a:ext cx="792480" cy="54864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indent="-302575" marL="302575">
                  <a:spcBef>
                    <a:spcPct val="0"/>
                  </a:spcBef>
                  <a:spcAft>
                    <a:spcPct val="0"/>
                  </a:spcAft>
                  <a:buFont charset="0" typeface="Calibri"/>
                  <a:buAutoNum type="arabicPeriod"/>
                </a:pPr>
                <a:endParaRPr lang="en-US" noProof="1" sz="1412">
                  <a:solidFill>
                    <a:srgbClr val="FFFFFF"/>
                  </a:solidFill>
                  <a:latin charset="0" typeface="Calibri"/>
                  <a:ea charset="-128" pitchFamily="34" typeface="ＭＳ Ｐゴシック"/>
                </a:endParaRPr>
              </a:p>
            </p:txBody>
          </p:sp>
        </p:grpSp>
      </p:grpSp>
      <p:sp>
        <p:nvSpPr>
          <p:cNvPr id="58" name="TextBox 57"/>
          <p:cNvSpPr txBox="1"/>
          <p:nvPr/>
        </p:nvSpPr>
        <p:spPr>
          <a:xfrm>
            <a:off x="6042426" y="3605211"/>
            <a:ext cx="2008340" cy="2308324"/>
          </a:xfrm>
          <a:prstGeom prst="rect">
            <a:avLst/>
          </a:prstGeom>
          <a:noFill/>
        </p:spPr>
        <p:txBody>
          <a:bodyPr rtlCol="0" wrap="square">
            <a:spAutoFit/>
          </a:bodyPr>
          <a:lstStyle/>
          <a:p>
            <a:pPr algn="ctr">
              <a:spcBef>
                <a:spcPct val="0"/>
              </a:spcBef>
              <a:spcAft>
                <a:spcPct val="0"/>
              </a:spcAft>
            </a:pPr>
            <a:r>
              <a:rPr b="1" dirty="0" lang="en-US" sz="1600">
                <a:solidFill>
                  <a:srgbClr val="CB7113"/>
                </a:solidFill>
                <a:ea charset="0" panose="020B0604030504040204" pitchFamily="34" typeface="Verdana"/>
                <a:cs charset="0" panose="020B0604030504040204" pitchFamily="34" typeface="Verdana"/>
              </a:rPr>
              <a:t>What are the partnership priorities and challenges that MACRA/MIPS bring to IDNs and ACOs in the present and future?</a:t>
            </a:r>
          </a:p>
        </p:txBody>
      </p:sp>
    </p:spTree>
  </p:cSld>
  <p:clrMapOvr>
    <a:masterClrMapping/>
  </p:clrMapOvr>
</p:sld>
</file>

<file path=ppt/slides/slide5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2913" y="248615"/>
            <a:ext cx="8229600" cy="1686202"/>
          </a:xfrm>
        </p:spPr>
        <p:txBody>
          <a:bodyPr lIns="0" rIns="0" tIns="0" bIns="0" anchor="b"/>
          <a:lstStyle/>
          <a:p>
            <a:pPr algn="l">
              <a:lnSpc>
                <a:spcPts val="3200"/>
              </a:lnSpc>
              <a:spcAft>
                <a:spcPct val="0"/>
              </a:spcAft>
            </a:pPr>
            <a:r>
              <a:rPr dirty="0" lang="en-US" sz="2600" b="true">
                <a:solidFill>
                  <a:srgbClr val="003479"/>
                </a:solidFill>
              </a:rPr>
              <a:t>Factors for Consideration in IDN and ACO Transformation to Value-Based Care</a:t>
            </a:r>
            <a:br>
              <a:rPr dirty="0" lang="en-US"/>
            </a:br>
            <a:r>
              <a:rPr b="true" dirty="0" i="false" lang="en-US" sz="2600">
                <a:solidFill>
                  <a:srgbClr val="003479"/>
                </a:solidFill>
              </a:rPr>
              <a:t>Hint: follow the intent of MACRA/QPP to move providers and health systems from volume to value</a:t>
            </a:r>
            <a:r>
              <a:rPr dirty="0" lang="en-US" sz="2400" i="true">
                <a:solidFill>
                  <a:srgbClr val="003479"/>
                </a:solidFill>
              </a:rPr>
              <a:t> </a:t>
            </a:r>
          </a:p>
        </p:txBody>
      </p:sp>
      <p:sp>
        <p:nvSpPr>
          <p:cNvPr id="7" name="Rounded Rectangle 6"/>
          <p:cNvSpPr/>
          <p:nvPr/>
        </p:nvSpPr>
        <p:spPr>
          <a:xfrm>
            <a:off x="346512"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Integrated Delivery Models</a:t>
            </a:r>
            <a:endParaRPr dirty="0" kern="1200" lang="en-US" sz="1600">
              <a:solidFill>
                <a:schemeClr val="tx1"/>
              </a:solidFill>
            </a:endParaRPr>
          </a:p>
        </p:txBody>
      </p:sp>
      <p:sp>
        <p:nvSpPr>
          <p:cNvPr id="8" name="Rounded Rectangle 7"/>
          <p:cNvSpPr/>
          <p:nvPr/>
        </p:nvSpPr>
        <p:spPr>
          <a:xfrm>
            <a:off x="2439496"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New Payment Models</a:t>
            </a:r>
            <a:endParaRPr dirty="0" kern="1200" lang="en-US" sz="1600">
              <a:solidFill>
                <a:schemeClr val="tx1"/>
              </a:solidFill>
            </a:endParaRPr>
          </a:p>
        </p:txBody>
      </p:sp>
      <p:sp>
        <p:nvSpPr>
          <p:cNvPr id="9" name="Rounded Rectangle 8"/>
          <p:cNvSpPr/>
          <p:nvPr/>
        </p:nvSpPr>
        <p:spPr>
          <a:xfrm>
            <a:off x="4532480" y="2514600"/>
            <a:ext cx="2040598"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Clinical Standardization      of Care</a:t>
            </a:r>
            <a:endParaRPr dirty="0" kern="1200" lang="en-US" sz="1600">
              <a:solidFill>
                <a:schemeClr val="tx1"/>
              </a:solidFill>
            </a:endParaRPr>
          </a:p>
        </p:txBody>
      </p:sp>
      <p:sp>
        <p:nvSpPr>
          <p:cNvPr id="10" name="Rounded Rectangle 9"/>
          <p:cNvSpPr/>
          <p:nvPr/>
        </p:nvSpPr>
        <p:spPr>
          <a:xfrm>
            <a:off x="6771861" y="2514600"/>
            <a:ext cx="190065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Quality and Cost Measurement</a:t>
            </a:r>
            <a:endParaRPr dirty="0" kern="1200" lang="en-US" sz="1600">
              <a:solidFill>
                <a:schemeClr val="tx1"/>
              </a:solidFill>
            </a:endParaRPr>
          </a:p>
        </p:txBody>
      </p:sp>
    </p:spTree>
  </p:cSld>
  <p:clrMapOvr>
    <a:masterClrMapping/>
  </p:clrMapOvr>
</p:sld>
</file>

<file path=ppt/slides/slide5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Population-Based Care models </a:t>
            </a:r>
            <a:r>
              <a:rPr b="1" dirty="0" lang="en-US" sz="1100">
                <a:solidFill>
                  <a:srgbClr val="FFFFFF"/>
                </a:solidFill>
              </a:rPr>
              <a:t>c</a:t>
            </a:r>
            <a:r>
              <a:rPr b="1" dirty="0" kern="1200" lang="en-US" sz="1100">
                <a:solidFill>
                  <a:srgbClr val="FFFFFF"/>
                </a:solidFill>
              </a:rPr>
              <a:t>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lang="en-US" sz="1100">
                <a:solidFill>
                  <a:srgbClr val="FFFFFF"/>
                </a:solidFill>
              </a:rPr>
              <a:t>Specialists moving</a:t>
            </a:r>
            <a:r>
              <a:rPr b="1" dirty="0" kern="1200" lang="en-US" sz="1100">
                <a:solidFill>
                  <a:srgbClr val="FFFFFF"/>
                </a:solidFill>
              </a:rPr>
              <a:t> to Patient-Centered Medical Home models </a:t>
            </a:r>
          </a:p>
        </p:txBody>
      </p:sp>
      <p:sp>
        <p:nvSpPr>
          <p:cNvPr id="22" name="Rounded Rectangle 21"/>
          <p:cNvSpPr/>
          <p:nvPr/>
        </p:nvSpPr>
        <p:spPr>
          <a:xfrm>
            <a:off x="2439496" y="2514600"/>
            <a:ext cx="194696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New Payment Models</a:t>
            </a:r>
            <a:endParaRPr dirty="0" kern="1200" lang="en-US" sz="1600">
              <a:solidFill>
                <a:schemeClr val="tx1"/>
              </a:solidFill>
            </a:endParaRPr>
          </a:p>
        </p:txBody>
      </p:sp>
      <p:sp>
        <p:nvSpPr>
          <p:cNvPr id="23" name="Rounded Rectangle 22"/>
          <p:cNvSpPr/>
          <p:nvPr/>
        </p:nvSpPr>
        <p:spPr>
          <a:xfrm>
            <a:off x="4532481" y="2514600"/>
            <a:ext cx="2114776"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6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Clinical Standardization      of Care</a:t>
            </a:r>
            <a:endParaRPr dirty="0" kern="1200" lang="en-US" sz="1600">
              <a:solidFill>
                <a:schemeClr val="tx1"/>
              </a:solidFill>
            </a:endParaRPr>
          </a:p>
        </p:txBody>
      </p:sp>
      <p:sp>
        <p:nvSpPr>
          <p:cNvPr id="24" name="Rounded Rectangle 23"/>
          <p:cNvSpPr/>
          <p:nvPr/>
        </p:nvSpPr>
        <p:spPr>
          <a:xfrm>
            <a:off x="6793280" y="2514600"/>
            <a:ext cx="1879232"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Quality and Cost Measurement</a:t>
            </a:r>
            <a:endParaRPr dirty="0" kern="1200" lang="en-US" sz="1600">
              <a:solidFill>
                <a:schemeClr val="tx1"/>
              </a:solidFill>
            </a:endParaRPr>
          </a:p>
        </p:txBody>
      </p:sp>
    </p:spTree>
  </p:cSld>
  <p:clrMapOvr>
    <a:masterClrMapping/>
  </p:clrMapOvr>
</p:sld>
</file>

<file path=ppt/slides/slide5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Specialists moving to Patient-Centered Medical Home models </a:t>
            </a:r>
          </a:p>
        </p:txBody>
      </p:sp>
      <p:sp>
        <p:nvSpPr>
          <p:cNvPr id="24" name="Rounded Rectangle 23"/>
          <p:cNvSpPr/>
          <p:nvPr/>
        </p:nvSpPr>
        <p:spPr>
          <a:xfrm>
            <a:off x="6766773" y="2514600"/>
            <a:ext cx="1905739"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Quality and Cost Measurement</a:t>
            </a:r>
            <a:endParaRPr dirty="0" kern="1200" lang="en-US" sz="1600">
              <a:solidFill>
                <a:schemeClr val="tx1"/>
              </a:solidFill>
            </a:endParaRPr>
          </a:p>
        </p:txBody>
      </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New payment models for Medical Specialty Areas are advancing </a:t>
            </a:r>
          </a:p>
          <a:p>
            <a:pPr algn="ctr" defTabSz="488950" lvl="0" rtl="0">
              <a:lnSpc>
                <a:spcPct val="90000"/>
              </a:lnSpc>
              <a:spcBef>
                <a:spcPct val="0"/>
              </a:spcBef>
              <a:spcAft>
                <a:spcPct val="35000"/>
              </a:spcAft>
            </a:pPr>
            <a:r>
              <a:rPr b="1" dirty="0" kern="1200" lang="en-US" sz="1100">
                <a:solidFill>
                  <a:srgbClr val="FFFFFF"/>
                </a:solidFill>
              </a:rPr>
              <a:t>(CV, Hip/Knee, RA, IBD, ONC)</a:t>
            </a:r>
          </a:p>
        </p:txBody>
      </p:sp>
      <p:sp>
        <p:nvSpPr>
          <p:cNvPr id="19" name="Rounded Rectangle 18"/>
          <p:cNvSpPr/>
          <p:nvPr/>
        </p:nvSpPr>
        <p:spPr>
          <a:xfrm>
            <a:off x="4532480" y="2514600"/>
            <a:ext cx="208827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Clinical Standardization      of Care</a:t>
            </a:r>
            <a:endParaRPr dirty="0" kern="1200" lang="en-US" sz="1600">
              <a:solidFill>
                <a:schemeClr val="tx1"/>
              </a:solidFill>
            </a:endParaRPr>
          </a:p>
        </p:txBody>
      </p:sp>
    </p:spTree>
  </p:cSld>
  <p:clrMapOvr>
    <a:masterClrMapping/>
  </p:clrMapOvr>
</p:sld>
</file>

<file path=ppt/slides/slide5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Specialists moving to Patient-Centered Medical Home models </a:t>
            </a:r>
          </a:p>
        </p:txBody>
      </p:sp>
      <p:sp>
        <p:nvSpPr>
          <p:cNvPr id="24" name="Rounded Rectangle 23"/>
          <p:cNvSpPr/>
          <p:nvPr/>
        </p:nvSpPr>
        <p:spPr>
          <a:xfrm>
            <a:off x="6673386" y="2514600"/>
            <a:ext cx="189904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6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rPr>
              <a:t>Quality and Cost Measurement</a:t>
            </a:r>
            <a:endParaRPr dirty="0" kern="1200" lang="en-US" sz="1600">
              <a:solidFill>
                <a:schemeClr val="tx1"/>
              </a:solidFill>
            </a:endParaRPr>
          </a:p>
        </p:txBody>
      </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rPr>
              <a:t>New payment models for Medical Specialty Areas are advancing </a:t>
            </a:r>
          </a:p>
          <a:p>
            <a:pPr algn="ctr" defTabSz="488950" lvl="0">
              <a:lnSpc>
                <a:spcPct val="90000"/>
              </a:lnSpc>
              <a:spcBef>
                <a:spcPct val="0"/>
              </a:spcBef>
              <a:spcAft>
                <a:spcPct val="35000"/>
              </a:spcAft>
            </a:pPr>
            <a:r>
              <a:rPr b="1" dirty="0" lang="en-US" sz="1100">
                <a:solidFill>
                  <a:srgbClr val="FFFFFF"/>
                </a:solidFill>
              </a:rPr>
              <a:t>(CV, Hip/Knee, RA, IBD, ONC)</a:t>
            </a:r>
          </a:p>
        </p:txBody>
      </p:sp>
      <p:sp>
        <p:nvSpPr>
          <p:cNvPr id="16" name="Freeform 15"/>
          <p:cNvSpPr/>
          <p:nvPr/>
        </p:nvSpPr>
        <p:spPr>
          <a:xfrm>
            <a:off x="4532480" y="1048715"/>
            <a:ext cx="1994885"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Clinical Standardization      of Care</a:t>
            </a:r>
          </a:p>
          <a:p>
            <a:pPr algn="ctr" defTabSz="800100">
              <a:lnSpc>
                <a:spcPct val="90000"/>
              </a:lnSpc>
              <a:spcBef>
                <a:spcPct val="0"/>
              </a:spcBef>
              <a:spcAft>
                <a:spcPct val="35000"/>
              </a:spcAft>
            </a:pPr>
            <a:endParaRPr b="1" dirty="0" lang="en-US">
              <a:solidFill>
                <a:schemeClr val="tx1"/>
              </a:solidFill>
            </a:endParaRPr>
          </a:p>
        </p:txBody>
      </p:sp>
      <p:sp>
        <p:nvSpPr>
          <p:cNvPr id="17" name="Freeform 16"/>
          <p:cNvSpPr/>
          <p:nvPr/>
        </p:nvSpPr>
        <p:spPr>
          <a:xfrm>
            <a:off x="4727177"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Advancing at the Health System and Health Plan  level in areas of high cost and practice variance</a:t>
            </a:r>
            <a:br>
              <a:rPr b="1" dirty="0" kern="1200" lang="en-US" sz="1100"/>
            </a:br>
            <a:endParaRPr b="1" dirty="0" kern="1200" lang="en-US" sz="1100"/>
          </a:p>
        </p:txBody>
      </p:sp>
      <p:sp>
        <p:nvSpPr>
          <p:cNvPr id="18" name="Freeform 17"/>
          <p:cNvSpPr/>
          <p:nvPr/>
        </p:nvSpPr>
        <p:spPr>
          <a:xfrm>
            <a:off x="4727177"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Implementation is not consistent across systems or therapeutic areas</a:t>
            </a:r>
          </a:p>
        </p:txBody>
      </p:sp>
    </p:spTree>
  </p:cSld>
  <p:clrMapOvr>
    <a:masterClrMapping/>
  </p:clrMapOvr>
</p:sld>
</file>

<file path=ppt/slides/slide5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rPr>
              <a:t>Specialists moving to Patient-Centered Medical Home models </a:t>
            </a:r>
          </a:p>
        </p:txBody>
      </p:sp>
      <p:grpSp>
        <p:nvGrpSpPr>
          <p:cNvPr id="4" name="Group 3"/>
          <p:cNvGrpSpPr/>
          <p:nvPr/>
        </p:nvGrpSpPr>
        <p:grpSpPr>
          <a:xfrm>
            <a:off x="533404" y="5602008"/>
            <a:ext cx="7047570" cy="553998"/>
            <a:chOff x="533404" y="5602008"/>
            <a:chExt cx="7047570" cy="553998"/>
          </a:xfrm>
        </p:grpSpPr>
        <p:sp>
          <p:nvSpPr>
            <p:cNvPr id="5" name="TextBox 4"/>
            <p:cNvSpPr txBox="1"/>
            <p:nvPr/>
          </p:nvSpPr>
          <p:spPr>
            <a:xfrm>
              <a:off x="533404" y="5602008"/>
              <a:ext cx="7047570" cy="553998"/>
            </a:xfrm>
            <a:prstGeom prst="rect">
              <a:avLst/>
            </a:prstGeom>
            <a:noFill/>
          </p:spPr>
          <p:txBody>
            <a:bodyPr rtlCol="0" wrap="none">
              <a:spAutoFit/>
            </a:bodyPr>
            <a:lstStyle/>
            <a:p>
              <a:pPr>
                <a:spcBef>
                  <a:spcPct val="0"/>
                </a:spcBef>
                <a:spcAft>
                  <a:spcPct val="0"/>
                </a:spcAft>
              </a:pPr>
              <a:r>
                <a:rPr dirty="0" lang="en-US" sz="1500">
                  <a:solidFill>
                    <a:srgbClr val="4E5054"/>
                  </a:solidFill>
                </a:rPr>
                <a:t>Aggregation of care            Higher participation in Quality Programs &amp; </a:t>
              </a:r>
            </a:p>
            <a:p>
              <a:pPr>
                <a:spcBef>
                  <a:spcPct val="0"/>
                </a:spcBef>
                <a:spcAft>
                  <a:spcPct val="0"/>
                </a:spcAft>
              </a:pPr>
              <a:r>
                <a:rPr dirty="0" lang="en-US" sz="1500">
                  <a:solidFill>
                    <a:srgbClr val="4E5054"/>
                  </a:solidFill>
                </a:rPr>
                <a:t>							Alternative Payment Models (APMs)</a:t>
              </a:r>
            </a:p>
          </p:txBody>
        </p:sp>
        <p:sp>
          <p:nvSpPr>
            <p:cNvPr id="3" name="Right Arrow 2"/>
            <p:cNvSpPr/>
            <p:nvPr/>
          </p:nvSpPr>
          <p:spPr>
            <a:xfrm>
              <a:off x="2680136" y="5694341"/>
              <a:ext cx="457200" cy="184667"/>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gr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rPr>
              <a:t>New payment models for Medical Specialty Areas are advancing </a:t>
            </a:r>
          </a:p>
          <a:p>
            <a:pPr algn="ctr" defTabSz="488950" lvl="0">
              <a:lnSpc>
                <a:spcPct val="90000"/>
              </a:lnSpc>
              <a:spcBef>
                <a:spcPct val="0"/>
              </a:spcBef>
              <a:spcAft>
                <a:spcPct val="35000"/>
              </a:spcAft>
            </a:pPr>
            <a:r>
              <a:rPr b="1" dirty="0" lang="en-US" sz="1100">
                <a:solidFill>
                  <a:srgbClr val="FFFFFF"/>
                </a:solidFill>
              </a:rPr>
              <a:t>(CV, Hip/Knee, RA, IBD, ONC)</a:t>
            </a:r>
          </a:p>
        </p:txBody>
      </p:sp>
      <p:sp>
        <p:nvSpPr>
          <p:cNvPr id="16" name="Freeform 15"/>
          <p:cNvSpPr/>
          <p:nvPr/>
        </p:nvSpPr>
        <p:spPr>
          <a:xfrm>
            <a:off x="4545495" y="1048715"/>
            <a:ext cx="2079971"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Clinical Standardization      of Care</a:t>
            </a:r>
          </a:p>
          <a:p>
            <a:pPr algn="ctr" defTabSz="800100">
              <a:lnSpc>
                <a:spcPct val="90000"/>
              </a:lnSpc>
              <a:spcBef>
                <a:spcPct val="0"/>
              </a:spcBef>
              <a:spcAft>
                <a:spcPct val="35000"/>
              </a:spcAft>
            </a:pPr>
            <a:endParaRPr b="1" dirty="0" lang="en-US">
              <a:solidFill>
                <a:schemeClr val="tx1"/>
              </a:solidFill>
            </a:endParaRPr>
          </a:p>
        </p:txBody>
      </p:sp>
      <p:sp>
        <p:nvSpPr>
          <p:cNvPr id="17" name="Freeform 16"/>
          <p:cNvSpPr/>
          <p:nvPr/>
        </p:nvSpPr>
        <p:spPr>
          <a:xfrm>
            <a:off x="4727177"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rPr>
              <a:t>Advancing at the Health System and Health Plan level in areas of high cost and practice variance</a:t>
            </a:r>
            <a:br>
              <a:rPr b="1" dirty="0" kern="1200" lang="en-US" sz="1100"/>
            </a:br>
            <a:endParaRPr b="1" dirty="0" kern="1200" lang="en-US" sz="1100"/>
          </a:p>
        </p:txBody>
      </p:sp>
      <p:sp>
        <p:nvSpPr>
          <p:cNvPr id="18" name="Freeform 17"/>
          <p:cNvSpPr/>
          <p:nvPr/>
        </p:nvSpPr>
        <p:spPr>
          <a:xfrm>
            <a:off x="4727177"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Implementation is not consistent across systems or therapeutic areas</a:t>
            </a:r>
          </a:p>
        </p:txBody>
      </p:sp>
      <p:sp>
        <p:nvSpPr>
          <p:cNvPr id="19" name="Freeform 18"/>
          <p:cNvSpPr/>
          <p:nvPr/>
        </p:nvSpPr>
        <p:spPr>
          <a:xfrm>
            <a:off x="6820162" y="1048715"/>
            <a:ext cx="194875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rPr>
              <a:t>Quality and Cost Measurement</a:t>
            </a:r>
          </a:p>
          <a:p>
            <a:pPr algn="ctr" defTabSz="800100">
              <a:lnSpc>
                <a:spcPct val="90000"/>
              </a:lnSpc>
              <a:spcBef>
                <a:spcPct val="0"/>
              </a:spcBef>
              <a:spcAft>
                <a:spcPct val="35000"/>
              </a:spcAft>
            </a:pPr>
            <a:endParaRPr b="1" dirty="0" lang="en-US">
              <a:solidFill>
                <a:schemeClr val="tx1"/>
              </a:solidFill>
            </a:endParaRPr>
          </a:p>
        </p:txBody>
      </p:sp>
      <p:sp>
        <p:nvSpPr>
          <p:cNvPr id="20" name="Freeform 19"/>
          <p:cNvSpPr/>
          <p:nvPr/>
        </p:nvSpPr>
        <p:spPr>
          <a:xfrm>
            <a:off x="7015753" y="2229074"/>
            <a:ext cx="1557570" cy="1226451"/>
          </a:xfrm>
          <a:custGeom>
            <a:avLst/>
            <a:gdLst>
              <a:gd fmla="*/ 0 w 1557570" name="connsiteX0"/>
              <a:gd fmla="*/ 122645 h 1226451" name="connsiteY0"/>
              <a:gd fmla="*/ 122645 w 1557570" name="connsiteX1"/>
              <a:gd fmla="*/ 0 h 1226451" name="connsiteY1"/>
              <a:gd fmla="*/ 1434925 w 1557570" name="connsiteX2"/>
              <a:gd fmla="*/ 0 h 1226451" name="connsiteY2"/>
              <a:gd fmla="*/ 1557570 w 1557570" name="connsiteX3"/>
              <a:gd fmla="*/ 122645 h 1226451" name="connsiteY3"/>
              <a:gd fmla="*/ 1557570 w 1557570" name="connsiteX4"/>
              <a:gd fmla="*/ 1103806 h 1226451" name="connsiteY4"/>
              <a:gd fmla="*/ 1434925 w 1557570" name="connsiteX5"/>
              <a:gd fmla="*/ 1226451 h 1226451" name="connsiteY5"/>
              <a:gd fmla="*/ 122645 w 1557570" name="connsiteX6"/>
              <a:gd fmla="*/ 1226451 h 1226451" name="connsiteY6"/>
              <a:gd fmla="*/ 0 w 1557570" name="connsiteX7"/>
              <a:gd fmla="*/ 1103806 h 1226451" name="connsiteY7"/>
              <a:gd fmla="*/ 0 w 1557570" name="connsiteX8"/>
              <a:gd fmla="*/ 122645 h 1226451"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226451" w="1557570">
                <a:moveTo>
                  <a:pt x="0" y="122645"/>
                </a:moveTo>
                <a:cubicBezTo>
                  <a:pt x="0" y="54910"/>
                  <a:pt x="54910" y="0"/>
                  <a:pt x="122645" y="0"/>
                </a:cubicBezTo>
                <a:lnTo>
                  <a:pt x="1434925" y="0"/>
                </a:lnTo>
                <a:cubicBezTo>
                  <a:pt x="1502660" y="0"/>
                  <a:pt x="1557570" y="54910"/>
                  <a:pt x="1557570" y="122645"/>
                </a:cubicBezTo>
                <a:lnTo>
                  <a:pt x="1557570" y="1103806"/>
                </a:lnTo>
                <a:cubicBezTo>
                  <a:pt x="1557570" y="1171541"/>
                  <a:pt x="1502660" y="1226451"/>
                  <a:pt x="1434925" y="1226451"/>
                </a:cubicBezTo>
                <a:lnTo>
                  <a:pt x="122645" y="1226451"/>
                </a:lnTo>
                <a:cubicBezTo>
                  <a:pt x="54910" y="1226451"/>
                  <a:pt x="0" y="1171541"/>
                  <a:pt x="0" y="1103806"/>
                </a:cubicBezTo>
                <a:lnTo>
                  <a:pt x="0" y="12264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56877" lIns="63862" numCol="1" rIns="63862" spcCol="1270" spcFirstLastPara="0" tIns="56877"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Providers and Health </a:t>
            </a:r>
            <a:br>
              <a:rPr b="1" dirty="0" kern="1200" lang="en-US" sz="1100"/>
            </a:br>
            <a:r>
              <a:rPr b="1" dirty="0" kern="1200" lang="en-US" sz="1100">
                <a:solidFill>
                  <a:srgbClr val="FFFFFF"/>
                </a:solidFill>
              </a:rPr>
              <a:t>Systems  accountable for Quality and Cost in Public &amp; Private Payer Programs  </a:t>
            </a:r>
          </a:p>
        </p:txBody>
      </p:sp>
      <p:sp>
        <p:nvSpPr>
          <p:cNvPr id="21" name="Freeform 20"/>
          <p:cNvSpPr/>
          <p:nvPr/>
        </p:nvSpPr>
        <p:spPr>
          <a:xfrm>
            <a:off x="7015753" y="3535735"/>
            <a:ext cx="1557569" cy="1171926"/>
          </a:xfrm>
          <a:custGeom>
            <a:avLst/>
            <a:gdLst>
              <a:gd fmla="*/ 0 w 1557570" name="connsiteX0"/>
              <a:gd fmla="*/ 89370 h 893699" name="connsiteY0"/>
              <a:gd fmla="*/ 89370 w 1557570" name="connsiteX1"/>
              <a:gd fmla="*/ 0 h 893699" name="connsiteY1"/>
              <a:gd fmla="*/ 1468200 w 1557570" name="connsiteX2"/>
              <a:gd fmla="*/ 0 h 893699" name="connsiteY2"/>
              <a:gd fmla="*/ 1557570 w 1557570" name="connsiteX3"/>
              <a:gd fmla="*/ 89370 h 893699" name="connsiteY3"/>
              <a:gd fmla="*/ 1557570 w 1557570" name="connsiteX4"/>
              <a:gd fmla="*/ 804329 h 893699" name="connsiteY4"/>
              <a:gd fmla="*/ 1468200 w 1557570" name="connsiteX5"/>
              <a:gd fmla="*/ 893699 h 893699" name="connsiteY5"/>
              <a:gd fmla="*/ 89370 w 1557570" name="connsiteX6"/>
              <a:gd fmla="*/ 893699 h 893699" name="connsiteY6"/>
              <a:gd fmla="*/ 0 w 1557570" name="connsiteX7"/>
              <a:gd fmla="*/ 804329 h 893699" name="connsiteY7"/>
              <a:gd fmla="*/ 0 w 1557570" name="connsiteX8"/>
              <a:gd fmla="*/ 89370 h 89369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893699" w="1557570">
                <a:moveTo>
                  <a:pt x="0" y="89370"/>
                </a:moveTo>
                <a:cubicBezTo>
                  <a:pt x="0" y="40012"/>
                  <a:pt x="40012" y="0"/>
                  <a:pt x="89370" y="0"/>
                </a:cubicBezTo>
                <a:lnTo>
                  <a:pt x="1468200" y="0"/>
                </a:lnTo>
                <a:cubicBezTo>
                  <a:pt x="1517558" y="0"/>
                  <a:pt x="1557570" y="40012"/>
                  <a:pt x="1557570" y="89370"/>
                </a:cubicBezTo>
                <a:lnTo>
                  <a:pt x="1557570" y="804329"/>
                </a:lnTo>
                <a:cubicBezTo>
                  <a:pt x="1557570" y="853687"/>
                  <a:pt x="1517558" y="893699"/>
                  <a:pt x="1468200" y="893699"/>
                </a:cubicBezTo>
                <a:lnTo>
                  <a:pt x="89370" y="893699"/>
                </a:lnTo>
                <a:cubicBezTo>
                  <a:pt x="40012" y="893699"/>
                  <a:pt x="0" y="853687"/>
                  <a:pt x="0" y="804329"/>
                </a:cubicBezTo>
                <a:lnTo>
                  <a:pt x="0" y="89370"/>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7131" lIns="54116" numCol="1" rIns="54116" spcCol="1270" spcFirstLastPara="0" tIns="47131"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All providers measured by CMS Physician Value-Based methodology beginning in 2015</a:t>
            </a:r>
          </a:p>
        </p:txBody>
      </p:sp>
      <p:sp>
        <p:nvSpPr>
          <p:cNvPr id="22" name="Freeform 21"/>
          <p:cNvSpPr/>
          <p:nvPr/>
        </p:nvSpPr>
        <p:spPr>
          <a:xfrm>
            <a:off x="7015752" y="4837964"/>
            <a:ext cx="1557569" cy="567307"/>
          </a:xfrm>
          <a:custGeom>
            <a:avLst/>
            <a:gdLst>
              <a:gd fmla="*/ 0 w 1557570" name="connsiteX0"/>
              <a:gd fmla="*/ 55196 h 551963" name="connsiteY0"/>
              <a:gd fmla="*/ 55196 w 1557570" name="connsiteX1"/>
              <a:gd fmla="*/ 0 h 551963" name="connsiteY1"/>
              <a:gd fmla="*/ 1502374 w 1557570" name="connsiteX2"/>
              <a:gd fmla="*/ 0 h 551963" name="connsiteY2"/>
              <a:gd fmla="*/ 1557570 w 1557570" name="connsiteX3"/>
              <a:gd fmla="*/ 55196 h 551963" name="connsiteY3"/>
              <a:gd fmla="*/ 1557570 w 1557570" name="connsiteX4"/>
              <a:gd fmla="*/ 496767 h 551963" name="connsiteY4"/>
              <a:gd fmla="*/ 1502374 w 1557570" name="connsiteX5"/>
              <a:gd fmla="*/ 551963 h 551963" name="connsiteY5"/>
              <a:gd fmla="*/ 55196 w 1557570" name="connsiteX6"/>
              <a:gd fmla="*/ 551963 h 551963" name="connsiteY6"/>
              <a:gd fmla="*/ 0 w 1557570" name="connsiteX7"/>
              <a:gd fmla="*/ 496767 h 551963" name="connsiteY7"/>
              <a:gd fmla="*/ 0 w 1557570" name="connsiteX8"/>
              <a:gd fmla="*/ 55196 h 551963"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51963" w="1557570">
                <a:moveTo>
                  <a:pt x="0" y="55196"/>
                </a:moveTo>
                <a:cubicBezTo>
                  <a:pt x="0" y="24712"/>
                  <a:pt x="24712" y="0"/>
                  <a:pt x="55196" y="0"/>
                </a:cubicBezTo>
                <a:lnTo>
                  <a:pt x="1502374" y="0"/>
                </a:lnTo>
                <a:cubicBezTo>
                  <a:pt x="1532858" y="0"/>
                  <a:pt x="1557570" y="24712"/>
                  <a:pt x="1557570" y="55196"/>
                </a:cubicBezTo>
                <a:lnTo>
                  <a:pt x="1557570" y="496767"/>
                </a:lnTo>
                <a:cubicBezTo>
                  <a:pt x="1557570" y="527251"/>
                  <a:pt x="1532858" y="551963"/>
                  <a:pt x="1502374" y="551963"/>
                </a:cubicBezTo>
                <a:lnTo>
                  <a:pt x="55196" y="551963"/>
                </a:lnTo>
                <a:cubicBezTo>
                  <a:pt x="24712" y="551963"/>
                  <a:pt x="0" y="527251"/>
                  <a:pt x="0" y="496767"/>
                </a:cubicBezTo>
                <a:lnTo>
                  <a:pt x="0" y="55196"/>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37121" lIns="44106" numCol="1" rIns="44106" spcCol="1270" spcFirstLastPara="0" tIns="37121" vert="horz" wrap="square">
            <a:noAutofit/>
          </a:bodyPr>
          <a:lstStyle/>
          <a:p>
            <a:pPr algn="ctr" defTabSz="488950" lvl="0" rtl="0">
              <a:lnSpc>
                <a:spcPct val="90000"/>
              </a:lnSpc>
              <a:spcBef>
                <a:spcPct val="0"/>
              </a:spcBef>
              <a:spcAft>
                <a:spcPct val="35000"/>
              </a:spcAft>
            </a:pPr>
            <a:r>
              <a:rPr b="1" dirty="0" kern="1200" lang="en-US" sz="1100">
                <a:solidFill>
                  <a:srgbClr val="FFFFFF"/>
                </a:solidFill>
              </a:rPr>
              <a:t>Transition to MACRA begins 2017</a:t>
            </a:r>
          </a:p>
        </p:txBody>
      </p:sp>
    </p:spTree>
  </p:cSld>
  <p:clrMapOvr>
    <a:masterClrMapping/>
  </p:clrMapOvr>
</p:sld>
</file>

<file path=ppt/slides/slide5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313189"/>
            <a:ext cx="8229600" cy="984885"/>
          </a:xfrm>
        </p:spPr>
        <p:txBody>
          <a:bodyPr lIns="0" rIns="0" tIns="0" bIns="0" anchor="ctr"/>
          <a:lstStyle/>
          <a:p>
            <a:pPr marL="0" indent="0">
              <a:spcBef>
                <a:spcPts val="600"/>
              </a:spcBef>
              <a:spcAft>
                <a:spcPct val="0"/>
              </a:spcAft>
              <a:buNone/>
            </a:pPr>
            <a:r>
              <a:rPr dirty="0" lang="en-US" b="true">
                <a:solidFill>
                  <a:srgbClr val="003479"/>
                </a:solidFill>
              </a:rPr>
              <a:t>What Is the Quality </a:t>
            </a:r>
            <a:br>
              <a:rPr dirty="0" lang="en-US"/>
            </a:br>
            <a:r>
              <a:rPr dirty="0" lang="en-US" b="true">
                <a:solidFill>
                  <a:srgbClr val="003479"/>
                </a:solidFill>
              </a:rPr>
              <a:t>Payment Program?</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9</a:t>
            </a:fld>
            <a:endParaRPr dirty="0" lang="en-US"/>
          </a:p>
        </p:txBody>
      </p:sp>
    </p:spTree>
  </p:cSld>
  <p:clrMapOvr>
    <a:masterClrMapping/>
  </p:clrMapOvr>
</p:sld>
</file>

<file path=ppt/slides/slide5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27619" y="149954"/>
            <a:ext cx="8716379" cy="798929"/>
          </a:xfrm>
        </p:spPr>
        <p:txBody>
          <a:bodyPr anchor="t" anchorCtr="0" lIns="0" rIns="0" tIns="0" bIns="0"/>
          <a:lstStyle/>
          <a:p>
            <a:pPr algn="l">
              <a:lnSpc>
                <a:spcPts val="3200"/>
              </a:lnSpc>
              <a:spcAft>
                <a:spcPct val="0"/>
              </a:spcAft>
            </a:pPr>
            <a:r>
              <a:rPr dirty="0" lang="en-US" sz="2600" b="true">
                <a:solidFill>
                  <a:srgbClr val="003479"/>
                </a:solidFill>
              </a:rPr>
              <a:t>MACRA and the Quality Payment Program (QPP)</a:t>
            </a:r>
            <a:r>
              <a:rPr baseline="30000" dirty="0" lang="en-US" sz="2600" b="true">
                <a:solidFill>
                  <a:srgbClr val="003479"/>
                </a:solidFill>
              </a:rPr>
              <a:t>1,2</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10</a:t>
            </a:fld>
            <a:endParaRPr dirty="0" lang="en-US"/>
          </a:p>
        </p:txBody>
      </p:sp>
      <p:sp>
        <p:nvSpPr>
          <p:cNvPr id="6" name="Rectangle 5"/>
          <p:cNvSpPr/>
          <p:nvPr/>
        </p:nvSpPr>
        <p:spPr>
          <a:xfrm>
            <a:off x="420612" y="1270240"/>
            <a:ext cx="3025588" cy="4275984"/>
          </a:xfrm>
          <a:prstGeom prst="rect">
            <a:avLst/>
          </a:prstGeom>
          <a:solidFill>
            <a:srgbClr val="414141"/>
          </a:solidFill>
          <a:ln algn="ctr" cap="flat" cmpd="sng" w="9525">
            <a:noFill/>
            <a:prstDash val="solid"/>
          </a:ln>
          <a:effectLst/>
        </p:spPr>
        <p:txBody>
          <a:bodyPr anchor="ctr" bIns="0" lIns="161365" rIns="161365" rtlCol="0" tIns="0"/>
          <a:lstStyle/>
          <a:p>
            <a:pPr defTabSz="806867">
              <a:lnSpc>
                <a:spcPts val="2000"/>
              </a:lnSpc>
              <a:spcBef>
                <a:spcPct val="0"/>
              </a:spcBef>
              <a:spcAft>
                <a:spcPct val="0"/>
              </a:spcAft>
            </a:pPr>
            <a:r>
              <a:rPr dirty="0" kern="0" lang="en-US" sz="3530">
                <a:solidFill>
                  <a:srgbClr val="FFFFFF"/>
                </a:solidFill>
              </a:rPr>
              <a:t>MACRA</a:t>
            </a:r>
            <a:br>
              <a:rPr dirty="0" kern="0" lang="en-US" sz="3530">
                <a:solidFill>
                  <a:sysClr lastClr="FFFFFF" val="window"/>
                </a:solidFill>
              </a:rPr>
            </a:br>
            <a:r>
              <a:rPr dirty="0" kern="0" lang="en-US" sz="3530">
                <a:solidFill>
                  <a:srgbClr val="FFFFFF"/>
                </a:solidFill>
              </a:rPr>
              <a:t>Medicare Access and CHIP* Reauthorization Act of 2015</a:t>
            </a:r>
            <a:endParaRPr dirty="0" kern="0" lang="en-US" sz="1700">
              <a:solidFill>
                <a:sysClr lastClr="FFFFFF" val="window"/>
              </a:solidFill>
              <a:latin typeface="Verdana"/>
              <a:cs typeface="+mn-cs"/>
            </a:endParaRPr>
          </a:p>
        </p:txBody>
      </p:sp>
      <p:sp>
        <p:nvSpPr>
          <p:cNvPr id="7" name="Rectangle 6"/>
          <p:cNvSpPr/>
          <p:nvPr/>
        </p:nvSpPr>
        <p:spPr>
          <a:xfrm>
            <a:off x="3507160" y="1270240"/>
            <a:ext cx="5349240" cy="1406498"/>
          </a:xfrm>
          <a:prstGeom prst="rect">
            <a:avLst/>
          </a:prstGeom>
          <a:solidFill>
            <a:schemeClr val="bg1"/>
          </a:solidFill>
          <a:ln algn="ctr" cap="flat" cmpd="sng" w="9525">
            <a:solidFill>
              <a:srgbClr val="FF0000"/>
            </a:solidFill>
            <a:prstDash val="solid"/>
          </a:ln>
          <a:effectLst/>
        </p:spPr>
        <p:txBody>
          <a:bodyPr anchor="ctr" bIns="0" lIns="0" rIns="80682" rtlCol="0" tIns="0"/>
          <a:lstStyle/>
          <a:p>
            <a:pPr defTabSz="806867" marL="1814049">
              <a:spcBef>
                <a:spcPct val="0"/>
              </a:spcBef>
              <a:spcAft>
                <a:spcPct val="0"/>
              </a:spcAft>
            </a:pPr>
            <a:r>
              <a:rPr b="1" cap="all" dirty="0" lang="en-US" sz="1588">
                <a:solidFill>
                  <a:srgbClr val="FF0000"/>
                </a:solidFill>
              </a:rPr>
              <a:t>repealed</a:t>
            </a:r>
          </a:p>
          <a:p>
            <a:pPr defTabSz="806867" marL="1814049">
              <a:spcBef>
                <a:spcPct val="0"/>
              </a:spcBef>
              <a:spcAft>
                <a:spcPct val="0"/>
              </a:spcAft>
            </a:pPr>
            <a:r>
              <a:rPr dirty="0" lang="en-US" sz="1400">
                <a:solidFill>
                  <a:srgbClr val="4E5054"/>
                </a:solidFill>
              </a:rPr>
              <a:t>the Sustainable Growth Rate (SGR) methodology for updates to the Physician Fee Schedule</a:t>
            </a:r>
            <a:endParaRPr dirty="0" kern="0" lang="en-US" sz="1400">
              <a:solidFill>
                <a:sysClr lastClr="FFFFFF" val="window"/>
              </a:solidFill>
              <a:latin typeface="Verdana"/>
              <a:cs typeface="+mn-cs"/>
            </a:endParaRPr>
          </a:p>
        </p:txBody>
      </p:sp>
      <p:pic>
        <p:nvPicPr>
          <p:cNvPr id="8" name="Picture 7"/>
          <p:cNvPicPr>
            <a:picLocks noChangeAspect="1"/>
          </p:cNvPicPr>
          <p:nvPr/>
        </p:nvPicPr>
        <p:blipFill rotWithShape="1">
          <a:blip r:embed="rId3"/>
          <a:srcRect l="58819"/>
          <a:stretch/>
        </p:blipFill>
        <p:spPr>
          <a:xfrm>
            <a:off x="3597474" y="1343188"/>
            <a:ext cx="1069346" cy="1280160"/>
          </a:xfrm>
          <a:prstGeom prst="rect">
            <a:avLst/>
          </a:prstGeom>
          <a:effectLst>
            <a:outerShdw algn="tl" blurRad="127000" dir="2700000" dist="38100" rotWithShape="0">
              <a:prstClr val="black">
                <a:alpha val="40000"/>
              </a:prstClr>
            </a:outerShdw>
          </a:effectLst>
        </p:spPr>
      </p:pic>
      <p:sp>
        <p:nvSpPr>
          <p:cNvPr id="9" name="Rectangle 8"/>
          <p:cNvSpPr/>
          <p:nvPr/>
        </p:nvSpPr>
        <p:spPr>
          <a:xfrm>
            <a:off x="3507160" y="2759765"/>
            <a:ext cx="5349240" cy="2786459"/>
          </a:xfrm>
          <a:prstGeom prst="rect">
            <a:avLst/>
          </a:prstGeom>
          <a:solidFill>
            <a:schemeClr val="bg1"/>
          </a:solidFill>
          <a:ln algn="ctr" cap="flat" cmpd="sng" w="9525">
            <a:solidFill>
              <a:srgbClr val="92D050"/>
            </a:solidFill>
            <a:prstDash val="solid"/>
          </a:ln>
          <a:effectLst/>
        </p:spPr>
        <p:txBody>
          <a:bodyPr anchor="ctr" bIns="0" lIns="0" rIns="0" rtlCol="0" tIns="0"/>
          <a:lstStyle/>
          <a:p>
            <a:pPr defTabSz="806867" marL="1814049">
              <a:spcBef>
                <a:spcPct val="0"/>
              </a:spcBef>
              <a:spcAft>
                <a:spcPct val="0"/>
              </a:spcAft>
            </a:pPr>
            <a:r>
              <a:rPr b="1" cap="all" dirty="0" lang="en-US" sz="1588">
                <a:solidFill>
                  <a:srgbClr val="00B050"/>
                </a:solidFill>
              </a:rPr>
              <a:t>replaced</a:t>
            </a:r>
          </a:p>
          <a:p>
            <a:pPr defTabSz="806867" marL="1814049">
              <a:spcBef>
                <a:spcPct val="0"/>
              </a:spcBef>
              <a:spcAft>
                <a:spcPts val="900"/>
              </a:spcAft>
            </a:pPr>
            <a:r>
              <a:rPr dirty="0" lang="en-US" sz="1400">
                <a:solidFill>
                  <a:srgbClr val="4E5054"/>
                </a:solidFill>
              </a:rPr>
              <a:t>the SGR with the </a:t>
            </a:r>
            <a:r>
              <a:rPr b="1" dirty="0" i="1" lang="en-US" sz="1400">
                <a:solidFill>
                  <a:srgbClr val="4E5054"/>
                </a:solidFill>
              </a:rPr>
              <a:t>Quality Payment Program (QPP)</a:t>
            </a:r>
            <a:r>
              <a:rPr b="1" dirty="0" lang="en-US" sz="1400">
                <a:solidFill>
                  <a:srgbClr val="4E5054"/>
                </a:solidFill>
              </a:rPr>
              <a:t>,</a:t>
            </a:r>
            <a:r>
              <a:rPr b="1" dirty="0" i="1" lang="en-US" sz="1400">
                <a:solidFill>
                  <a:srgbClr val="4E5054"/>
                </a:solidFill>
              </a:rPr>
              <a:t> </a:t>
            </a:r>
            <a:r>
              <a:rPr dirty="0" lang="en-US" sz="1400">
                <a:solidFill>
                  <a:srgbClr val="4E5054"/>
                </a:solidFill>
              </a:rPr>
              <a:t>which is a performance-based system that rewards Medicare Part B healthcare professionals who deliver high-quality patient care and penalizes low performers</a:t>
            </a:r>
          </a:p>
          <a:p>
            <a:pPr defTabSz="806867" marL="1814049">
              <a:spcBef>
                <a:spcPct val="0"/>
              </a:spcBef>
              <a:spcAft>
                <a:spcPct val="0"/>
              </a:spcAft>
            </a:pPr>
            <a:r>
              <a:rPr dirty="0" lang="en-US" sz="1400">
                <a:solidFill>
                  <a:srgbClr val="4E5054"/>
                </a:solidFill>
              </a:rPr>
              <a:t>The Centers for Medicare &amp; Medicaid Services (CMS) issued its final rule at the end of 2016 and established 2017 as the transition year for QPP</a:t>
            </a:r>
            <a:endParaRPr dirty="0" kern="0" lang="en-US" sz="1400">
              <a:solidFill>
                <a:sysClr lastClr="FFFFFF" val="window"/>
              </a:solidFill>
            </a:endParaRPr>
          </a:p>
        </p:txBody>
      </p:sp>
      <p:pic>
        <p:nvPicPr>
          <p:cNvPr id="10" name="Picture 9"/>
          <p:cNvPicPr>
            <a:picLocks noChangeAspect="1"/>
          </p:cNvPicPr>
          <p:nvPr/>
        </p:nvPicPr>
        <p:blipFill rotWithShape="1">
          <a:blip r:embed="rId3"/>
          <a:srcRect l="-478" r="49849"/>
          <a:stretch/>
        </p:blipFill>
        <p:spPr>
          <a:xfrm>
            <a:off x="3597474" y="2817706"/>
            <a:ext cx="1314698" cy="1280160"/>
          </a:xfrm>
          <a:prstGeom prst="rect">
            <a:avLst/>
          </a:prstGeom>
          <a:effectLst>
            <a:outerShdw algn="tl" blurRad="127000" dir="2700000" dist="38100" rotWithShape="0">
              <a:prstClr val="black">
                <a:alpha val="40000"/>
              </a:prstClr>
            </a:outerShdw>
          </a:effectLst>
        </p:spPr>
      </p:pic>
      <p:sp>
        <p:nvSpPr>
          <p:cNvPr id="13" name="Rectangle 12"/>
          <p:cNvSpPr/>
          <p:nvPr/>
        </p:nvSpPr>
        <p:spPr>
          <a:xfrm>
            <a:off x="0" y="5599615"/>
            <a:ext cx="9143999" cy="469359"/>
          </a:xfrm>
          <a:prstGeom prst="rect">
            <a:avLst/>
          </a:prstGeom>
        </p:spPr>
        <p:txBody>
          <a:bodyPr anchor="b" anchorCtr="0" wrap="square">
            <a:spAutoFit/>
          </a:bodyPr>
          <a:lstStyle/>
          <a:p>
            <a:pPr>
              <a:spcBef>
                <a:spcPct val="0"/>
              </a:spcBef>
              <a:spcAft>
                <a:spcPts val="265"/>
              </a:spcAft>
            </a:pPr>
            <a:r>
              <a:rPr dirty="0" lang="en-US" sz="800">
                <a:solidFill>
                  <a:srgbClr val="000000"/>
                </a:solidFill>
              </a:rPr>
              <a:t>*CHIP = Children’s health insurance program.</a:t>
            </a:r>
          </a:p>
          <a:p>
            <a:pPr>
              <a:spcBef>
                <a:spcPct val="0"/>
              </a:spcBef>
              <a:spcAft>
                <a:spcPct val="0"/>
              </a:spcAft>
            </a:pPr>
            <a:r>
              <a:rPr dirty="0" lang="en-US" sz="700">
                <a:solidFill>
                  <a:srgbClr val="000000"/>
                </a:solidFill>
              </a:rPr>
              <a:t>1. QPP.CMS.gov. Quality Payment Program. https://qpp.cms.gov/. Accessed January 14, 2017.   2. APP.CMS.gov. Quality Payment Program Executive Summary. https://qpp.cms.gov/docs/QPP_Executive_Summary_of_Final_Rule.pdf. Accessed January 22, 2017. </a:t>
            </a:r>
            <a:endParaRPr dirty="0" lang="en-US" sz="700"/>
          </a:p>
        </p:txBody>
      </p:sp>
    </p:spTree>
  </p:cSld>
  <p:clrMapOvr>
    <a:masterClrMapping/>
  </p:clrMapOvr>
</p:sld>
</file>

<file path=ppt/slides/slide5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7" name="Rectangle 46"/>
          <p:cNvSpPr/>
          <p:nvPr/>
        </p:nvSpPr>
        <p:spPr>
          <a:xfrm>
            <a:off x="229146" y="1298712"/>
            <a:ext cx="4300369" cy="3884712"/>
          </a:xfrm>
          <a:prstGeom prst="rect">
            <a:avLst/>
          </a:prstGeom>
          <a:solidFill>
            <a:scrgbClr r="44076" g="64887" b="100000"/>
          </a:solidFill>
          <a:ln algn="ctr" cap="flat" cmpd="sng" w="9525">
            <a:noFill/>
            <a:prstDash val="solid"/>
          </a:ln>
          <a:effectLst>
            <a:outerShdw algn="tr" blurRad="50800" dir="8100000" dist="38100" rotWithShape="0">
              <a:prstClr val="black">
                <a:alpha val="40000"/>
              </a:prst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sp>
        <p:nvSpPr>
          <p:cNvPr id="50" name="Rectangle 49"/>
          <p:cNvSpPr/>
          <p:nvPr/>
        </p:nvSpPr>
        <p:spPr>
          <a:xfrm>
            <a:off x="4584689" y="1298712"/>
            <a:ext cx="4301576" cy="3884712"/>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endParaRPr dirty="0" kern="0" lang="en-US" sz="1500">
              <a:solidFill>
                <a:sysClr lastClr="FFFFFF" val="window"/>
              </a:solidFill>
              <a:latin typeface="Verdana"/>
              <a:cs typeface="+mn-cs"/>
            </a:endParaRPr>
          </a:p>
        </p:txBody>
      </p:sp>
      <p:sp>
        <p:nvSpPr>
          <p:cNvPr id="53" name="Freeform: Shape 52"/>
          <p:cNvSpPr/>
          <p:nvPr/>
        </p:nvSpPr>
        <p:spPr>
          <a:xfrm>
            <a:off x="2818847" y="1784303"/>
            <a:ext cx="3479426" cy="2913529"/>
          </a:xfrm>
          <a:custGeom>
            <a:avLst/>
            <a:gdLst>
              <a:gd fmla="*/ 1974850 w 3943350" name="connsiteX0"/>
              <a:gd fmla="*/ 0 h 3302000" name="connsiteY0"/>
              <a:gd fmla="*/ 3496106 w 3943350" name="connsiteX1"/>
              <a:gd fmla="*/ 1008356 h 3302000" name="connsiteY1"/>
              <a:gd fmla="*/ 3543063 w 3943350" name="connsiteX2"/>
              <a:gd fmla="*/ 1136650 h 3302000" name="connsiteY2"/>
              <a:gd fmla="*/ 3676650 w 3943350" name="connsiteX3"/>
              <a:gd fmla="*/ 1136650 h 3302000" name="connsiteY3"/>
              <a:gd fmla="*/ 3943350 w 3943350" name="connsiteX4"/>
              <a:gd fmla="*/ 1651000 h 3302000" name="connsiteY4"/>
              <a:gd fmla="*/ 3676650 w 3943350" name="connsiteX5"/>
              <a:gd fmla="*/ 2165350 h 3302000" name="connsiteY5"/>
              <a:gd fmla="*/ 3543063 w 3943350" name="connsiteX6"/>
              <a:gd fmla="*/ 2165350 h 3302000" name="connsiteY6"/>
              <a:gd fmla="*/ 3496106 w 3943350" name="connsiteX7"/>
              <a:gd fmla="*/ 2293644 h 3302000" name="connsiteY7"/>
              <a:gd fmla="*/ 1974850 w 3943350" name="connsiteX8"/>
              <a:gd fmla="*/ 3302000 h 3302000" name="connsiteY8"/>
              <a:gd fmla="*/ 453594 w 3943350" name="connsiteX9"/>
              <a:gd fmla="*/ 2293644 h 3302000" name="connsiteY9"/>
              <a:gd fmla="*/ 406638 w 3943350" name="connsiteX10"/>
              <a:gd fmla="*/ 2165350 h 3302000" name="connsiteY10"/>
              <a:gd fmla="*/ 266700 w 3943350" name="connsiteX11"/>
              <a:gd fmla="*/ 2165350 h 3302000" name="connsiteY11"/>
              <a:gd fmla="*/ 0 w 3943350" name="connsiteX12"/>
              <a:gd fmla="*/ 1651000 h 3302000" name="connsiteY12"/>
              <a:gd fmla="*/ 266700 w 3943350" name="connsiteX13"/>
              <a:gd fmla="*/ 1136650 h 3302000" name="connsiteY13"/>
              <a:gd fmla="*/ 406638 w 3943350" name="connsiteX14"/>
              <a:gd fmla="*/ 1136650 h 3302000" name="connsiteY14"/>
              <a:gd fmla="*/ 453594 w 3943350" name="connsiteX15"/>
              <a:gd fmla="*/ 1008356 h 3302000" name="connsiteY15"/>
              <a:gd fmla="*/ 1974850 w 3943350" name="connsiteX16"/>
              <a:gd fmla="*/ 0 h 3302000"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302000" w="3943350">
                <a:moveTo>
                  <a:pt x="1974850" y="0"/>
                </a:moveTo>
                <a:cubicBezTo>
                  <a:pt x="2658716" y="0"/>
                  <a:pt x="3245470" y="415788"/>
                  <a:pt x="3496106" y="1008356"/>
                </a:cubicBezTo>
                <a:lnTo>
                  <a:pt x="3543063" y="1136650"/>
                </a:lnTo>
                <a:lnTo>
                  <a:pt x="3676650" y="1136650"/>
                </a:lnTo>
                <a:lnTo>
                  <a:pt x="3943350" y="1651000"/>
                </a:lnTo>
                <a:lnTo>
                  <a:pt x="3676650" y="2165350"/>
                </a:lnTo>
                <a:lnTo>
                  <a:pt x="3543063" y="2165350"/>
                </a:lnTo>
                <a:lnTo>
                  <a:pt x="3496106" y="2293644"/>
                </a:lnTo>
                <a:cubicBezTo>
                  <a:pt x="3245470" y="2886213"/>
                  <a:pt x="2658716" y="3302000"/>
                  <a:pt x="1974850" y="3302000"/>
                </a:cubicBezTo>
                <a:cubicBezTo>
                  <a:pt x="1290984" y="3302000"/>
                  <a:pt x="704229" y="2886213"/>
                  <a:pt x="453594" y="2293644"/>
                </a:cubicBezTo>
                <a:lnTo>
                  <a:pt x="406638" y="2165350"/>
                </a:lnTo>
                <a:lnTo>
                  <a:pt x="266700" y="2165350"/>
                </a:lnTo>
                <a:lnTo>
                  <a:pt x="0" y="1651000"/>
                </a:lnTo>
                <a:lnTo>
                  <a:pt x="266700" y="1136650"/>
                </a:lnTo>
                <a:lnTo>
                  <a:pt x="406638" y="1136650"/>
                </a:lnTo>
                <a:lnTo>
                  <a:pt x="453594" y="1008356"/>
                </a:lnTo>
                <a:cubicBezTo>
                  <a:pt x="704229" y="415788"/>
                  <a:pt x="1290984" y="0"/>
                  <a:pt x="1974850" y="0"/>
                </a:cubicBezTo>
                <a:close/>
              </a:path>
            </a:pathLst>
          </a:custGeom>
          <a:solidFill>
            <a:schemeClr val="bg1"/>
          </a:solidFill>
          <a:ln algn="ctr" cap="flat" cmpd="sng" w="9525">
            <a:noFill/>
            <a:prstDash val="solid"/>
          </a:ln>
          <a:effectLst>
            <a:outerShdw algn="tl" blurRad="1524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dirty="0" kern="0" lang="en-US" sz="2118">
              <a:solidFill>
                <a:sysClr lastClr="FFFFFF" val="window"/>
              </a:solidFill>
            </a:endParaRPr>
          </a:p>
        </p:txBody>
      </p:sp>
      <p:sp>
        <p:nvSpPr>
          <p:cNvPr id="2" name="Title 1"/>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The QPP Has Two Tracks</a:t>
            </a:r>
            <a:r>
              <a:rPr baseline="30000" dirty="0" lang="en-US" sz="2600" b="true">
                <a:solidFill>
                  <a:srgbClr val="003479"/>
                </a:solidFill>
              </a:rPr>
              <a:t>1</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11</a:t>
            </a:fld>
            <a:endParaRPr dirty="0" lang="en-US"/>
          </a:p>
        </p:txBody>
      </p:sp>
      <p:sp>
        <p:nvSpPr>
          <p:cNvPr id="33" name="Rectangle 32"/>
          <p:cNvSpPr/>
          <p:nvPr/>
        </p:nvSpPr>
        <p:spPr>
          <a:xfrm>
            <a:off x="0" y="5763703"/>
            <a:ext cx="9144000" cy="307777"/>
          </a:xfrm>
          <a:prstGeom prst="rect">
            <a:avLst/>
          </a:prstGeom>
        </p:spPr>
        <p:txBody>
          <a:bodyPr anchor="b" anchorCtr="0" wrap="square">
            <a:spAutoFit/>
          </a:bodyPr>
          <a:lstStyle/>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a:t>
            </a:r>
            <a:endParaRPr dirty="0" lang="en-US" sz="700"/>
          </a:p>
        </p:txBody>
      </p:sp>
      <p:sp>
        <p:nvSpPr>
          <p:cNvPr id="45" name="Freeform: Shape 44"/>
          <p:cNvSpPr/>
          <p:nvPr/>
        </p:nvSpPr>
        <p:spPr>
          <a:xfrm>
            <a:off x="2818847" y="1784303"/>
            <a:ext cx="3479426" cy="2913529"/>
          </a:xfrm>
          <a:custGeom>
            <a:avLst/>
            <a:gdLst>
              <a:gd fmla="*/ 1974850 w 3943350" name="connsiteX0"/>
              <a:gd fmla="*/ 0 h 3302000" name="connsiteY0"/>
              <a:gd fmla="*/ 3496106 w 3943350" name="connsiteX1"/>
              <a:gd fmla="*/ 1008356 h 3302000" name="connsiteY1"/>
              <a:gd fmla="*/ 3543063 w 3943350" name="connsiteX2"/>
              <a:gd fmla="*/ 1136650 h 3302000" name="connsiteY2"/>
              <a:gd fmla="*/ 3676650 w 3943350" name="connsiteX3"/>
              <a:gd fmla="*/ 1136650 h 3302000" name="connsiteY3"/>
              <a:gd fmla="*/ 3943350 w 3943350" name="connsiteX4"/>
              <a:gd fmla="*/ 1651000 h 3302000" name="connsiteY4"/>
              <a:gd fmla="*/ 3676650 w 3943350" name="connsiteX5"/>
              <a:gd fmla="*/ 2165350 h 3302000" name="connsiteY5"/>
              <a:gd fmla="*/ 3543063 w 3943350" name="connsiteX6"/>
              <a:gd fmla="*/ 2165350 h 3302000" name="connsiteY6"/>
              <a:gd fmla="*/ 3496106 w 3943350" name="connsiteX7"/>
              <a:gd fmla="*/ 2293644 h 3302000" name="connsiteY7"/>
              <a:gd fmla="*/ 1974850 w 3943350" name="connsiteX8"/>
              <a:gd fmla="*/ 3302000 h 3302000" name="connsiteY8"/>
              <a:gd fmla="*/ 453594 w 3943350" name="connsiteX9"/>
              <a:gd fmla="*/ 2293644 h 3302000" name="connsiteY9"/>
              <a:gd fmla="*/ 406638 w 3943350" name="connsiteX10"/>
              <a:gd fmla="*/ 2165350 h 3302000" name="connsiteY10"/>
              <a:gd fmla="*/ 266700 w 3943350" name="connsiteX11"/>
              <a:gd fmla="*/ 2165350 h 3302000" name="connsiteY11"/>
              <a:gd fmla="*/ 0 w 3943350" name="connsiteX12"/>
              <a:gd fmla="*/ 1651000 h 3302000" name="connsiteY12"/>
              <a:gd fmla="*/ 266700 w 3943350" name="connsiteX13"/>
              <a:gd fmla="*/ 1136650 h 3302000" name="connsiteY13"/>
              <a:gd fmla="*/ 406638 w 3943350" name="connsiteX14"/>
              <a:gd fmla="*/ 1136650 h 3302000" name="connsiteY14"/>
              <a:gd fmla="*/ 453594 w 3943350" name="connsiteX15"/>
              <a:gd fmla="*/ 1008356 h 3302000" name="connsiteY15"/>
              <a:gd fmla="*/ 1974850 w 3943350" name="connsiteX16"/>
              <a:gd fmla="*/ 0 h 3302000"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302000" w="3943350">
                <a:moveTo>
                  <a:pt x="1974850" y="0"/>
                </a:moveTo>
                <a:cubicBezTo>
                  <a:pt x="2658716" y="0"/>
                  <a:pt x="3245470" y="415788"/>
                  <a:pt x="3496106" y="1008356"/>
                </a:cubicBezTo>
                <a:lnTo>
                  <a:pt x="3543063" y="1136650"/>
                </a:lnTo>
                <a:lnTo>
                  <a:pt x="3676650" y="1136650"/>
                </a:lnTo>
                <a:lnTo>
                  <a:pt x="3943350" y="1651000"/>
                </a:lnTo>
                <a:lnTo>
                  <a:pt x="3676650" y="2165350"/>
                </a:lnTo>
                <a:lnTo>
                  <a:pt x="3543063" y="2165350"/>
                </a:lnTo>
                <a:lnTo>
                  <a:pt x="3496106" y="2293644"/>
                </a:lnTo>
                <a:cubicBezTo>
                  <a:pt x="3245470" y="2886213"/>
                  <a:pt x="2658716" y="3302000"/>
                  <a:pt x="1974850" y="3302000"/>
                </a:cubicBezTo>
                <a:cubicBezTo>
                  <a:pt x="1290984" y="3302000"/>
                  <a:pt x="704229" y="2886213"/>
                  <a:pt x="453594" y="2293644"/>
                </a:cubicBezTo>
                <a:lnTo>
                  <a:pt x="406638" y="2165350"/>
                </a:lnTo>
                <a:lnTo>
                  <a:pt x="266700" y="2165350"/>
                </a:lnTo>
                <a:lnTo>
                  <a:pt x="0" y="1651000"/>
                </a:lnTo>
                <a:lnTo>
                  <a:pt x="266700" y="1136650"/>
                </a:lnTo>
                <a:lnTo>
                  <a:pt x="406638" y="1136650"/>
                </a:lnTo>
                <a:lnTo>
                  <a:pt x="453594" y="1008356"/>
                </a:lnTo>
                <a:cubicBezTo>
                  <a:pt x="704229" y="415788"/>
                  <a:pt x="1290984" y="0"/>
                  <a:pt x="1974850" y="0"/>
                </a:cubicBezTo>
                <a:close/>
              </a:path>
            </a:pathLst>
          </a:custGeom>
          <a:gradFill flip="none" rotWithShape="1">
            <a:gsLst>
              <a:gs pos="0">
                <a:srgbClr val="00A0DF">
                  <a:alpha val="85000"/>
                </a:srgbClr>
              </a:gs>
              <a:gs pos="100000">
                <a:srgbClr val="003479">
                  <a:alpha val="85000"/>
                </a:srgbClr>
              </a:gs>
              <a:gs pos="90000">
                <a:srgbClr val="003479">
                  <a:alpha val="85000"/>
                </a:srgbClr>
              </a:gs>
              <a:gs pos="20000">
                <a:srgbClr val="00A0DF">
                  <a:alpha val="85000"/>
                </a:srgbClr>
              </a:gs>
            </a:gsLst>
            <a:path path="circle">
              <a:fillToRect b="50000" l="50000" r="50000" t="50000"/>
            </a:path>
            <a:tileRect/>
          </a:gra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b="1" dirty="0" kern="0" lang="en-US" sz="4765">
                <a:solidFill>
                  <a:srgbClr val="FFFFFF"/>
                </a:solidFill>
              </a:rPr>
              <a:t>QPP</a:t>
            </a:r>
          </a:p>
          <a:p>
            <a:pPr algn="ctr" defTabSz="806867">
              <a:spcBef>
                <a:spcPct val="0"/>
              </a:spcBef>
              <a:spcAft>
                <a:spcPct val="0"/>
              </a:spcAft>
            </a:pPr>
            <a:endParaRPr dirty="0" kern="0" lang="en-US" sz="1588">
              <a:solidFill>
                <a:sysClr lastClr="FFFFFF" val="window"/>
              </a:solidFill>
            </a:endParaRPr>
          </a:p>
          <a:p>
            <a:pPr algn="ctr" defTabSz="806867">
              <a:spcBef>
                <a:spcPct val="0"/>
              </a:spcBef>
              <a:spcAft>
                <a:spcPct val="0"/>
              </a:spcAft>
            </a:pPr>
            <a:r>
              <a:rPr dirty="0" kern="0" lang="en-US" sz="2118">
                <a:solidFill>
                  <a:srgbClr val="FFFFFF"/>
                </a:solidFill>
              </a:rPr>
              <a:t>Clinicians can </a:t>
            </a:r>
            <a:br>
              <a:rPr dirty="0" kern="0" lang="en-US" sz="2118">
                <a:solidFill>
                  <a:sysClr lastClr="FFFFFF" val="window"/>
                </a:solidFill>
              </a:rPr>
            </a:br>
            <a:r>
              <a:rPr dirty="0" kern="0" lang="en-US" sz="2118">
                <a:solidFill>
                  <a:srgbClr val="FFFFFF"/>
                </a:solidFill>
              </a:rPr>
              <a:t>choose from </a:t>
            </a:r>
            <a:br>
              <a:rPr dirty="0" kern="0" lang="en-US" sz="2118">
                <a:solidFill>
                  <a:sysClr lastClr="FFFFFF" val="window"/>
                </a:solidFill>
              </a:rPr>
            </a:br>
            <a:r>
              <a:rPr dirty="0" kern="0" lang="en-US" sz="2118">
                <a:solidFill>
                  <a:srgbClr val="FFFFFF"/>
                </a:solidFill>
              </a:rPr>
              <a:t>two tracks</a:t>
            </a:r>
          </a:p>
        </p:txBody>
      </p:sp>
      <p:sp>
        <p:nvSpPr>
          <p:cNvPr id="48" name="Rectangle 47"/>
          <p:cNvSpPr/>
          <p:nvPr/>
        </p:nvSpPr>
        <p:spPr>
          <a:xfrm>
            <a:off x="6313394" y="2582517"/>
            <a:ext cx="2460812" cy="1328056"/>
          </a:xfrm>
          <a:prstGeom prst="rect">
            <a:avLst/>
          </a:prstGeom>
        </p:spPr>
        <p:txBody>
          <a:bodyPr wrap="square">
            <a:spAutoFit/>
          </a:bodyPr>
          <a:lstStyle/>
          <a:p>
            <a:pPr algn="r">
              <a:spcBef>
                <a:spcPct val="0"/>
              </a:spcBef>
              <a:spcAft>
                <a:spcPct val="0"/>
              </a:spcAft>
            </a:pPr>
            <a:r>
              <a:rPr b="1" cap="all" dirty="0" lang="en-US" sz="3530">
                <a:solidFill>
                  <a:srgbClr val="4E5054"/>
                </a:solidFill>
              </a:rPr>
              <a:t>MIPS</a:t>
            </a:r>
          </a:p>
          <a:p>
            <a:pPr algn="r">
              <a:spcBef>
                <a:spcPct val="0"/>
              </a:spcBef>
              <a:spcAft>
                <a:spcPct val="0"/>
              </a:spcAft>
            </a:pPr>
            <a:r>
              <a:rPr cap="all" dirty="0" lang="en-US" sz="1500">
                <a:solidFill>
                  <a:srgbClr val="4E5054"/>
                </a:solidFill>
              </a:rPr>
              <a:t>The Merit-based Incentive </a:t>
            </a:r>
            <a:br>
              <a:rPr cap="all" dirty="0" lang="en-US" sz="1500"/>
            </a:br>
            <a:r>
              <a:rPr cap="all" dirty="0" lang="en-US" sz="1500">
                <a:solidFill>
                  <a:srgbClr val="4E5054"/>
                </a:solidFill>
              </a:rPr>
              <a:t>Payment System</a:t>
            </a:r>
            <a:endParaRPr b="1" cap="all" dirty="0" lang="en-US" sz="1500"/>
          </a:p>
        </p:txBody>
      </p:sp>
      <p:sp>
        <p:nvSpPr>
          <p:cNvPr id="49" name="Rectangle 48"/>
          <p:cNvSpPr/>
          <p:nvPr/>
        </p:nvSpPr>
        <p:spPr>
          <a:xfrm>
            <a:off x="341206" y="2562149"/>
            <a:ext cx="2531044" cy="1368644"/>
          </a:xfrm>
          <a:prstGeom prst="rect">
            <a:avLst/>
          </a:prstGeom>
        </p:spPr>
        <p:txBody>
          <a:bodyPr wrap="square">
            <a:spAutoFit/>
          </a:bodyPr>
          <a:lstStyle/>
          <a:p>
            <a:pPr>
              <a:spcBef>
                <a:spcPct val="0"/>
              </a:spcBef>
              <a:spcAft>
                <a:spcPct val="0"/>
              </a:spcAft>
            </a:pPr>
            <a:r>
              <a:rPr b="1" cap="all" dirty="0" lang="en-US" sz="3530">
                <a:solidFill>
                  <a:scrgbClr r="0" g="2029" b="10402"/>
                </a:solidFill>
              </a:rPr>
              <a:t>AAPM</a:t>
            </a:r>
            <a:r>
              <a:rPr b="1" cap="all" dirty="0" lang="en-US" sz="2400">
                <a:solidFill>
                  <a:scrgbClr r="0" g="2029" b="10402"/>
                </a:solidFill>
              </a:rPr>
              <a:t>S</a:t>
            </a:r>
          </a:p>
          <a:p>
            <a:pPr>
              <a:spcBef>
                <a:spcPct val="0"/>
              </a:spcBef>
              <a:spcAft>
                <a:spcPct val="0"/>
              </a:spcAft>
            </a:pPr>
            <a:r>
              <a:rPr cap="all" dirty="0" lang="en-US" sz="1588">
                <a:solidFill>
                  <a:scrgbClr r="0" g="2029" b="10402"/>
                </a:solidFill>
              </a:rPr>
              <a:t>Advanced Alternative Payment Models</a:t>
            </a:r>
          </a:p>
        </p:txBody>
      </p:sp>
    </p:spTree>
  </p:cSld>
  <p:clrMapOvr>
    <a:masterClrMapping/>
  </p:clrMapOvr>
</p:sld>
</file>

<file path=ppt/slides/slide5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CMS Payment Framework</a:t>
            </a:r>
            <a:r>
              <a:rPr baseline="30000" dirty="0" lang="en-US" sz="2600" b="true">
                <a:solidFill>
                  <a:srgbClr val="003479"/>
                </a:solidFill>
              </a:rPr>
              <a:t>1,2</a:t>
            </a:r>
          </a:p>
        </p:txBody>
      </p:sp>
      <p:sp>
        <p:nvSpPr>
          <p:cNvPr id="5" name="Content Placeholder 4"/>
          <p:cNvSpPr>
            <a:spLocks noGrp="1"/>
          </p:cNvSpPr>
          <p:nvPr>
            <p:ph idx="10" sz="quarter"/>
          </p:nvPr>
        </p:nvSpPr>
        <p:spPr/>
        <p:txBody>
          <a:bodyPr lIns="0" rIns="0" tIns="0" bIns="0"/>
          <a:lstStyle/>
          <a:p>
            <a:pPr marL="169863" indent="-169863">
              <a:spcBef>
                <a:spcPts val="600"/>
              </a:spcBef>
              <a:spcAft>
                <a:spcPct val="0"/>
              </a:spcAft>
            </a:pPr>
            <a:endParaRPr lang="en-US"/>
          </a:p>
        </p:txBody>
      </p:sp>
      <p:pic>
        <p:nvPicPr>
          <p:cNvPr id="4" name="Picture 3"/>
          <p:cNvPicPr>
            <a:picLocks noChangeAspect="1"/>
          </p:cNvPicPr>
          <p:nvPr/>
        </p:nvPicPr>
        <p:blipFill rotWithShape="1">
          <a:blip cstate="print" r:embed="rId3">
            <a:extLst>
              <a:ext uri="{28A0092B-C50C-407E-A947-70E740481C1C}">
                <a14:useLocalDpi xmlns:a14="http://schemas.microsoft.com/office/drawing/2010/main"/>
              </a:ext>
            </a:extLst>
          </a:blip>
          <a:srcRect/>
          <a:stretch/>
        </p:blipFill>
        <p:spPr>
          <a:xfrm>
            <a:off x="763904" y="2090416"/>
            <a:ext cx="822961" cy="981136"/>
          </a:xfrm>
          <a:prstGeom prst="rect">
            <a:avLst/>
          </a:prstGeom>
        </p:spPr>
      </p:pic>
      <p:graphicFrame>
        <p:nvGraphicFramePr>
          <p:cNvPr id="29" name="Content Placeholder 3"/>
          <p:cNvGraphicFramePr>
            <a:graphicFrameLocks/>
          </p:cNvGraphicFramePr>
          <p:nvPr>
            <p:extLst/>
          </p:nvPr>
        </p:nvGraphicFramePr>
        <p:xfrm>
          <a:off x="103512" y="3962400"/>
          <a:ext cx="8531996" cy="1844040"/>
        </p:xfrm>
        <a:graphic>
          <a:graphicData uri="http://schemas.openxmlformats.org/drawingml/2006/table">
            <a:tbl>
              <a:tblPr bandRow="1" firstRow="1">
                <a:tableStyleId>{5C22544A-7EE6-4342-B048-85BDC9FD1C3A}</a:tableStyleId>
              </a:tblPr>
              <a:tblGrid>
                <a:gridCol w="2132999">
                  <a:extLst>
                    <a:ext uri="{9D8B030D-6E8A-4147-A177-3AD203B41FA5}">
                      <a16:colId xmlns:a16="http://schemas.microsoft.com/office/drawing/2014/main" val="20000"/>
                    </a:ext>
                  </a:extLst>
                </a:gridCol>
                <a:gridCol w="2132999">
                  <a:extLst>
                    <a:ext uri="{9D8B030D-6E8A-4147-A177-3AD203B41FA5}">
                      <a16:colId xmlns:a16="http://schemas.microsoft.com/office/drawing/2014/main" val="20001"/>
                    </a:ext>
                  </a:extLst>
                </a:gridCol>
                <a:gridCol w="2132999">
                  <a:extLst>
                    <a:ext uri="{9D8B030D-6E8A-4147-A177-3AD203B41FA5}">
                      <a16:colId xmlns:a16="http://schemas.microsoft.com/office/drawing/2014/main" val="20002"/>
                    </a:ext>
                  </a:extLst>
                </a:gridCol>
                <a:gridCol w="2132999">
                  <a:extLst>
                    <a:ext uri="{9D8B030D-6E8A-4147-A177-3AD203B41FA5}">
                      <a16:colId xmlns:a16="http://schemas.microsoft.com/office/drawing/2014/main" val="20003"/>
                    </a:ext>
                  </a:extLst>
                </a:gridCol>
              </a:tblGrid>
              <a:tr h="392400">
                <a:tc>
                  <a:txBody>
                    <a:bodyPr/>
                    <a:lstStyle/>
                    <a:p>
                      <a:pPr algn="ctr"/>
                      <a:r>
                        <a:rPr b="1" dirty="0" lang="en-US" sz="1400">
                          <a:solidFill>
                            <a:schemeClr val="bg1"/>
                          </a:solidFill>
                          <a:latin charset="0" panose="020B0606020202030204" pitchFamily="34" typeface="Arial Narrow"/>
                        </a:rPr>
                        <a:t>CATEGORY 1</a:t>
                      </a:r>
                    </a:p>
                  </a:txBody>
                  <a:tcPr anchor="ctr" marB="102870" marL="137160" marR="137160" marT="102870">
                    <a:solidFill>
                      <a:srgbClr val="F07F09"/>
                    </a:solidFill>
                  </a:tcPr>
                </a:tc>
                <a:tc>
                  <a:txBody>
                    <a:bodyPr/>
                    <a:lstStyle/>
                    <a:p>
                      <a:pPr algn="ctr"/>
                      <a:r>
                        <a:rPr dirty="0" lang="en-US" sz="1400">
                          <a:latin charset="0" panose="020B0606020202030204" pitchFamily="34" typeface="Arial Narrow"/>
                        </a:rPr>
                        <a:t>CATEGORY 2</a:t>
                      </a:r>
                    </a:p>
                  </a:txBody>
                  <a:tcPr anchor="ctr" marB="102870" marL="137160" marR="137160" marT="102870">
                    <a:solidFill>
                      <a:srgbClr val="9F2936"/>
                    </a:solidFill>
                  </a:tcPr>
                </a:tc>
                <a:tc>
                  <a:txBody>
                    <a:bodyPr/>
                    <a:lstStyle/>
                    <a:p>
                      <a:pPr algn="ctr"/>
                      <a:r>
                        <a:rPr dirty="0" lang="en-US" sz="1400">
                          <a:latin charset="0" panose="020B0606020202030204" pitchFamily="34" typeface="Arial Narrow"/>
                        </a:rPr>
                        <a:t>CATEGORY 3</a:t>
                      </a:r>
                    </a:p>
                  </a:txBody>
                  <a:tcPr anchor="ctr" marB="102870" marL="137160" marR="137160" marT="102870">
                    <a:solidFill>
                      <a:srgbClr val="604878"/>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1" dirty="0" lang="en-US" sz="1400">
                          <a:solidFill>
                            <a:schemeClr val="bg1"/>
                          </a:solidFill>
                          <a:latin charset="0" panose="020B0606020202030204" pitchFamily="34" typeface="Arial Narrow"/>
                        </a:rPr>
                        <a:t>CATEGORY 4</a:t>
                      </a:r>
                    </a:p>
                  </a:txBody>
                  <a:tcPr anchor="ctr" marB="102870" marL="137160" marR="137160" marT="102870">
                    <a:solidFill>
                      <a:srgbClr val="4E8542"/>
                    </a:solidFill>
                  </a:tcPr>
                </a:tc>
                <a:extLst>
                  <a:ext uri="{0D108BD9-81ED-4DB2-BD59-A6C34878D82A}">
                    <a16:rowId xmlns:a16="http://schemas.microsoft.com/office/drawing/2014/main" val="4185754550"/>
                  </a:ext>
                </a:extLst>
              </a:tr>
              <a:tr h="1334162">
                <a:tc>
                  <a:txBody>
                    <a:bodyPr/>
                    <a:lstStyle/>
                    <a:p>
                      <a:pPr algn="ctr" indent="0" marL="0"/>
                      <a:r>
                        <a:rPr b="0" dirty="0" lang="en-US" sz="1600">
                          <a:solidFill>
                            <a:schemeClr val="tx1"/>
                          </a:solidFill>
                          <a:latin charset="0" panose="020B0606020202030204" pitchFamily="34" typeface="Arial Narrow"/>
                        </a:rPr>
                        <a:t>Payments based on volume of services; not linked to quality or efficiency</a:t>
                      </a:r>
                    </a:p>
                  </a:txBody>
                  <a:tcPr marB="102870" marL="45720" marR="45720" marT="102870">
                    <a:solidFill>
                      <a:srgbClr val="FDE5CD"/>
                    </a:solidFill>
                  </a:tcPr>
                </a:tc>
                <a:tc>
                  <a:txBody>
                    <a:bodyPr/>
                    <a:lstStyle/>
                    <a:p>
                      <a:pPr algn="ctr" defTabSz="4572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600" u="none">
                          <a:ln>
                            <a:noFill/>
                          </a:ln>
                          <a:solidFill>
                            <a:schemeClr val="tx1"/>
                          </a:solidFill>
                          <a:effectLst/>
                          <a:uLnTx/>
                          <a:uFillTx/>
                          <a:latin charset="0" panose="020B0606020202030204" pitchFamily="34" typeface="Arial Narrow"/>
                          <a:ea typeface="+mn-ea"/>
                          <a:cs typeface="+mn-cs"/>
                        </a:rPr>
                        <a:t>A portion of payments based on quality or efficiency</a:t>
                      </a:r>
                    </a:p>
                  </a:txBody>
                  <a:tcPr marB="102870" marL="45720" marR="45720" marT="102870">
                    <a:solidFill>
                      <a:srgbClr val="F2CED2"/>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0" dirty="0" lang="en-US" sz="1600">
                          <a:solidFill>
                            <a:schemeClr val="tx1"/>
                          </a:solidFill>
                          <a:latin charset="0" panose="020B0606020202030204" pitchFamily="34" typeface="Arial Narrow"/>
                        </a:rPr>
                        <a:t>Some payment linked to the effective management of a segment of the population or an episode </a:t>
                      </a:r>
                      <a:br>
                        <a:rPr b="0" dirty="0" lang="en-US" sz="1600">
                          <a:solidFill>
                            <a:schemeClr val="tx1"/>
                          </a:solidFill>
                          <a:latin charset="0" panose="020B0606020202030204" pitchFamily="34" typeface="Arial Narrow"/>
                        </a:rPr>
                      </a:br>
                      <a:r>
                        <a:rPr b="0" dirty="0" lang="en-US" sz="1600">
                          <a:solidFill>
                            <a:schemeClr val="tx1"/>
                          </a:solidFill>
                          <a:latin charset="0" panose="020B0606020202030204" pitchFamily="34" typeface="Arial Narrow"/>
                        </a:rPr>
                        <a:t>of care</a:t>
                      </a:r>
                    </a:p>
                  </a:txBody>
                  <a:tcPr marB="102870" marL="45720" marR="45720" marT="102870">
                    <a:solidFill>
                      <a:srgbClr val="DFD7E7"/>
                    </a:solidFill>
                  </a:tcPr>
                </a:tc>
                <a:tc>
                  <a:txBody>
                    <a:bodyPr/>
                    <a:lstStyle/>
                    <a:p>
                      <a:pPr algn="ctr" defTabSz="816377" eaLnBrk="1" fontAlgn="auto" hangingPunct="1" indent="0" latinLnBrk="0" marL="0" marR="0" rtl="0">
                        <a:lnSpc>
                          <a:spcPct val="100000"/>
                        </a:lnSpc>
                        <a:spcBef>
                          <a:spcPts val="0"/>
                        </a:spcBef>
                        <a:spcAft>
                          <a:spcPts val="0"/>
                        </a:spcAft>
                        <a:buClrTx/>
                        <a:buSzTx/>
                        <a:buFontTx/>
                        <a:buNone/>
                        <a:tabLst/>
                        <a:defRPr/>
                      </a:pPr>
                      <a:r>
                        <a:rPr b="0" dirty="0" lang="en-US" sz="1600">
                          <a:solidFill>
                            <a:schemeClr val="tx1"/>
                          </a:solidFill>
                          <a:latin charset="0" panose="020B0606020202030204" pitchFamily="34" typeface="Arial Narrow"/>
                        </a:rPr>
                        <a:t>Payment and responsibility for the care of a beneficiary for a long period (≥1 year)</a:t>
                      </a:r>
                    </a:p>
                  </a:txBody>
                  <a:tcPr marB="102870" marL="45720" marR="45720" marT="102870">
                    <a:solidFill>
                      <a:srgbClr val="D8E9D4"/>
                    </a:solidFill>
                  </a:tcPr>
                </a:tc>
                <a:extLst>
                  <a:ext uri="{0D108BD9-81ED-4DB2-BD59-A6C34878D82A}">
                    <a16:rowId xmlns:a16="http://schemas.microsoft.com/office/drawing/2014/main" val="10001"/>
                  </a:ext>
                </a:extLst>
              </a:tr>
            </a:tbl>
          </a:graphicData>
        </a:graphic>
      </p:graphicFrame>
      <p:pic>
        <p:nvPicPr>
          <p:cNvPr id="31" name="Picture 30"/>
          <p:cNvPicPr>
            <a:picLocks noChangeAspect="1"/>
          </p:cNvPicPr>
          <p:nvPr/>
        </p:nvPicPr>
        <p:blipFill rotWithShape="1">
          <a:blip cstate="print" r:embed="rId4">
            <a:extLst>
              <a:ext uri="{28A0092B-C50C-407E-A947-70E740481C1C}">
                <a14:useLocalDpi xmlns:a14="http://schemas.microsoft.com/office/drawing/2010/main"/>
              </a:ext>
            </a:extLst>
          </a:blip>
          <a:srcRect/>
          <a:stretch/>
        </p:blipFill>
        <p:spPr>
          <a:xfrm>
            <a:off x="2900060" y="1770391"/>
            <a:ext cx="822961" cy="981136"/>
          </a:xfrm>
          <a:prstGeom prst="rect">
            <a:avLst/>
          </a:prstGeom>
        </p:spPr>
      </p:pic>
      <p:pic>
        <p:nvPicPr>
          <p:cNvPr id="32" name="Picture 31"/>
          <p:cNvPicPr>
            <a:picLocks noChangeAspect="1"/>
          </p:cNvPicPr>
          <p:nvPr/>
        </p:nvPicPr>
        <p:blipFill rotWithShape="1">
          <a:blip cstate="print" r:embed="rId5">
            <a:extLst>
              <a:ext uri="{28A0092B-C50C-407E-A947-70E740481C1C}">
                <a14:useLocalDpi xmlns:a14="http://schemas.microsoft.com/office/drawing/2010/main"/>
              </a:ext>
            </a:extLst>
          </a:blip>
          <a:srcRect/>
          <a:stretch/>
        </p:blipFill>
        <p:spPr>
          <a:xfrm>
            <a:off x="5036216" y="1450366"/>
            <a:ext cx="822961" cy="981136"/>
          </a:xfrm>
          <a:prstGeom prst="rect">
            <a:avLst/>
          </a:prstGeom>
        </p:spPr>
      </p:pic>
      <p:pic>
        <p:nvPicPr>
          <p:cNvPr id="33" name="Picture 32"/>
          <p:cNvPicPr>
            <a:picLocks noChangeAspect="1"/>
          </p:cNvPicPr>
          <p:nvPr/>
        </p:nvPicPr>
        <p:blipFill rotWithShape="1">
          <a:blip cstate="print" r:embed="rId6">
            <a:extLst>
              <a:ext uri="{28A0092B-C50C-407E-A947-70E740481C1C}">
                <a14:useLocalDpi xmlns:a14="http://schemas.microsoft.com/office/drawing/2010/main"/>
              </a:ext>
            </a:extLst>
          </a:blip>
          <a:srcRect/>
          <a:stretch/>
        </p:blipFill>
        <p:spPr>
          <a:xfrm>
            <a:off x="7172373" y="1130341"/>
            <a:ext cx="822961" cy="981136"/>
          </a:xfrm>
          <a:prstGeom prst="rect">
            <a:avLst/>
          </a:prstGeom>
        </p:spPr>
      </p:pic>
      <p:grpSp>
        <p:nvGrpSpPr>
          <p:cNvPr id="37" name="Group 36"/>
          <p:cNvGrpSpPr/>
          <p:nvPr/>
        </p:nvGrpSpPr>
        <p:grpSpPr>
          <a:xfrm>
            <a:off x="178434" y="3032609"/>
            <a:ext cx="1981200" cy="634902"/>
            <a:chOff x="184784" y="3206431"/>
            <a:chExt cx="1981200" cy="634902"/>
          </a:xfrm>
        </p:grpSpPr>
        <p:sp>
          <p:nvSpPr>
            <p:cNvPr id="35" name="Rectangle 34"/>
            <p:cNvSpPr/>
            <p:nvPr/>
          </p:nvSpPr>
          <p:spPr>
            <a:xfrm>
              <a:off x="184784" y="3206431"/>
              <a:ext cx="1981200" cy="523220"/>
            </a:xfrm>
            <a:prstGeom prst="rect">
              <a:avLst/>
            </a:prstGeom>
          </p:spPr>
          <p:txBody>
            <a:bodyPr wrap="square">
              <a:spAutoFit/>
            </a:bodyPr>
            <a:lstStyle/>
            <a:p>
              <a:pPr algn="ctr" defTabSz="457200" lvl="0">
                <a:spcBef>
                  <a:spcPct val="0"/>
                </a:spcBef>
                <a:spcAft>
                  <a:spcPct val="0"/>
                </a:spcAft>
              </a:pPr>
              <a:r>
                <a:rPr b="1" dirty="0" lang="en-US" sz="1600">
                  <a:solidFill>
                    <a:srgbClr val="505050"/>
                  </a:solidFill>
                  <a:latin charset="0" panose="020B0606020202030204" pitchFamily="34" typeface="Arial Narrow"/>
                </a:rPr>
                <a:t>Fee for Service</a:t>
              </a:r>
            </a:p>
            <a:p>
              <a:pPr algn="ctr" defTabSz="457200" lvl="0">
                <a:spcBef>
                  <a:spcPct val="0"/>
                </a:spcBef>
                <a:spcAft>
                  <a:spcPct val="0"/>
                </a:spcAft>
              </a:pPr>
              <a:r>
                <a:rPr dirty="0" lang="en-US" sz="1200">
                  <a:solidFill>
                    <a:srgbClr val="505050"/>
                  </a:solidFill>
                  <a:latin charset="0" panose="020B0606020202030204" pitchFamily="34" typeface="Arial Narrow"/>
                </a:rPr>
                <a:t>No Link to Quality</a:t>
              </a:r>
            </a:p>
          </p:txBody>
        </p:sp>
        <p:sp>
          <p:nvSpPr>
            <p:cNvPr id="36" name="Rectangle 35"/>
            <p:cNvSpPr/>
            <p:nvPr/>
          </p:nvSpPr>
          <p:spPr>
            <a:xfrm>
              <a:off x="243839" y="3785492"/>
              <a:ext cx="1863091" cy="55841"/>
            </a:xfrm>
            <a:prstGeom prst="rect">
              <a:avLst/>
            </a:prstGeom>
            <a:solidFill>
              <a:srgbClr val="F07F09"/>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38" name="Group 37"/>
          <p:cNvGrpSpPr/>
          <p:nvPr/>
        </p:nvGrpSpPr>
        <p:grpSpPr>
          <a:xfrm>
            <a:off x="2320940" y="2727281"/>
            <a:ext cx="1981200" cy="634902"/>
            <a:chOff x="184784" y="3206431"/>
            <a:chExt cx="1981200" cy="634902"/>
          </a:xfrm>
        </p:grpSpPr>
        <p:sp>
          <p:nvSpPr>
            <p:cNvPr id="39" name="Rectangle 38"/>
            <p:cNvSpPr/>
            <p:nvPr/>
          </p:nvSpPr>
          <p:spPr>
            <a:xfrm>
              <a:off x="184784" y="3206431"/>
              <a:ext cx="1981200" cy="523220"/>
            </a:xfrm>
            <a:prstGeom prst="rect">
              <a:avLst/>
            </a:prstGeom>
          </p:spPr>
          <p:txBody>
            <a:bodyPr wrap="square">
              <a:spAutoFit/>
            </a:bodyPr>
            <a:lstStyle/>
            <a:p>
              <a:pPr algn="ctr" defTabSz="457200" lvl="0">
                <a:spcBef>
                  <a:spcPct val="0"/>
                </a:spcBef>
                <a:spcAft>
                  <a:spcPct val="0"/>
                </a:spcAft>
                <a:defRPr/>
              </a:pPr>
              <a:r>
                <a:rPr b="1" dirty="0" lang="en-US" sz="1600">
                  <a:solidFill>
                    <a:srgbClr val="505050"/>
                  </a:solidFill>
                  <a:latin charset="0" panose="020B0606020202030204" pitchFamily="34" typeface="Arial Narrow"/>
                </a:rPr>
                <a:t>Fee for Service</a:t>
              </a:r>
            </a:p>
            <a:p>
              <a:pPr algn="ctr" defTabSz="457200" lvl="0">
                <a:spcBef>
                  <a:spcPct val="0"/>
                </a:spcBef>
                <a:spcAft>
                  <a:spcPct val="0"/>
                </a:spcAft>
                <a:defRPr/>
              </a:pPr>
              <a:r>
                <a:rPr dirty="0" lang="en-US" sz="1200">
                  <a:solidFill>
                    <a:srgbClr val="505050"/>
                  </a:solidFill>
                  <a:latin charset="0" panose="020B0606020202030204" pitchFamily="34" typeface="Arial Narrow"/>
                </a:rPr>
                <a:t>Link to Quality</a:t>
              </a:r>
            </a:p>
          </p:txBody>
        </p:sp>
        <p:sp>
          <p:nvSpPr>
            <p:cNvPr id="40" name="Rectangle 39"/>
            <p:cNvSpPr/>
            <p:nvPr/>
          </p:nvSpPr>
          <p:spPr>
            <a:xfrm>
              <a:off x="243839" y="3785492"/>
              <a:ext cx="1863091" cy="55841"/>
            </a:xfrm>
            <a:prstGeom prst="rect">
              <a:avLst/>
            </a:prstGeom>
            <a:solidFill>
              <a:srgbClr val="9F2936"/>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41" name="Group 40"/>
          <p:cNvGrpSpPr/>
          <p:nvPr/>
        </p:nvGrpSpPr>
        <p:grpSpPr>
          <a:xfrm>
            <a:off x="4457096" y="2421953"/>
            <a:ext cx="1981200" cy="634902"/>
            <a:chOff x="184784" y="3206431"/>
            <a:chExt cx="1981200" cy="634902"/>
          </a:xfrm>
        </p:grpSpPr>
        <p:sp>
          <p:nvSpPr>
            <p:cNvPr id="42" name="Rectangle 41"/>
            <p:cNvSpPr/>
            <p:nvPr/>
          </p:nvSpPr>
          <p:spPr>
            <a:xfrm>
              <a:off x="184784" y="3206431"/>
              <a:ext cx="1981200" cy="523220"/>
            </a:xfrm>
            <a:prstGeom prst="rect">
              <a:avLst/>
            </a:prstGeom>
          </p:spPr>
          <p:txBody>
            <a:bodyPr wrap="square">
              <a:spAutoFit/>
            </a:bodyPr>
            <a:lstStyle/>
            <a:p>
              <a:pPr algn="ctr" defTabSz="816377" lvl="0">
                <a:spcBef>
                  <a:spcPct val="0"/>
                </a:spcBef>
                <a:spcAft>
                  <a:spcPct val="0"/>
                </a:spcAft>
                <a:defRPr/>
              </a:pPr>
              <a:r>
                <a:rPr b="1" dirty="0" lang="en-US" sz="1600">
                  <a:solidFill>
                    <a:srgbClr val="505050"/>
                  </a:solidFill>
                  <a:latin charset="0" panose="020B0606020202030204" pitchFamily="34" typeface="Arial Narrow"/>
                </a:rPr>
                <a:t>AAPM</a:t>
              </a:r>
            </a:p>
            <a:p>
              <a:pPr algn="ctr" defTabSz="816377" lvl="0">
                <a:spcBef>
                  <a:spcPct val="0"/>
                </a:spcBef>
                <a:spcAft>
                  <a:spcPct val="0"/>
                </a:spcAft>
                <a:defRPr/>
              </a:pPr>
              <a:r>
                <a:rPr dirty="0" lang="en-US" sz="1200">
                  <a:solidFill>
                    <a:srgbClr val="505050"/>
                  </a:solidFill>
                  <a:latin charset="0" panose="020B0606020202030204" pitchFamily="34" typeface="Arial Narrow"/>
                </a:rPr>
                <a:t>Build on Fee for Service </a:t>
              </a:r>
            </a:p>
          </p:txBody>
        </p:sp>
        <p:sp>
          <p:nvSpPr>
            <p:cNvPr id="43" name="Rectangle 42"/>
            <p:cNvSpPr/>
            <p:nvPr/>
          </p:nvSpPr>
          <p:spPr>
            <a:xfrm>
              <a:off x="243839" y="3785492"/>
              <a:ext cx="1863091" cy="55841"/>
            </a:xfrm>
            <a:prstGeom prst="rect">
              <a:avLst/>
            </a:prstGeom>
            <a:solidFill>
              <a:srgbClr val="604878"/>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grpSp>
        <p:nvGrpSpPr>
          <p:cNvPr id="44" name="Group 43"/>
          <p:cNvGrpSpPr/>
          <p:nvPr/>
        </p:nvGrpSpPr>
        <p:grpSpPr>
          <a:xfrm>
            <a:off x="6589171" y="2116625"/>
            <a:ext cx="1981200" cy="634902"/>
            <a:chOff x="184784" y="3206431"/>
            <a:chExt cx="1981200" cy="634902"/>
          </a:xfrm>
        </p:grpSpPr>
        <p:sp>
          <p:nvSpPr>
            <p:cNvPr id="45" name="Rectangle 44"/>
            <p:cNvSpPr/>
            <p:nvPr/>
          </p:nvSpPr>
          <p:spPr>
            <a:xfrm>
              <a:off x="184784" y="3206431"/>
              <a:ext cx="1981200" cy="584775"/>
            </a:xfrm>
            <a:prstGeom prst="rect">
              <a:avLst/>
            </a:prstGeom>
          </p:spPr>
          <p:txBody>
            <a:bodyPr wrap="square">
              <a:spAutoFit/>
            </a:bodyPr>
            <a:lstStyle/>
            <a:p>
              <a:pPr algn="ctr" defTabSz="816377" indent="1588" lvl="0">
                <a:spcBef>
                  <a:spcPct val="0"/>
                </a:spcBef>
                <a:spcAft>
                  <a:spcPct val="0"/>
                </a:spcAft>
                <a:defRPr/>
              </a:pPr>
              <a:r>
                <a:rPr b="1" dirty="0" lang="en-US" sz="1600">
                  <a:solidFill>
                    <a:srgbClr val="505050"/>
                  </a:solidFill>
                  <a:latin charset="0" panose="020B0606020202030204" pitchFamily="34" typeface="Arial Narrow"/>
                </a:rPr>
                <a:t>Population-Based Payment</a:t>
              </a:r>
            </a:p>
          </p:txBody>
        </p:sp>
        <p:sp>
          <p:nvSpPr>
            <p:cNvPr id="46" name="Rectangle 45"/>
            <p:cNvSpPr/>
            <p:nvPr/>
          </p:nvSpPr>
          <p:spPr>
            <a:xfrm>
              <a:off x="243839" y="3785492"/>
              <a:ext cx="1863091" cy="55841"/>
            </a:xfrm>
            <a:prstGeom prst="rect">
              <a:avLst/>
            </a:prstGeom>
            <a:solidFill>
              <a:srgbClr val="4E8542"/>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pSp>
      <p:cxnSp>
        <p:nvCxnSpPr>
          <p:cNvPr id="48" name="Straight Arrow Connector 47"/>
          <p:cNvCxnSpPr/>
          <p:nvPr/>
        </p:nvCxnSpPr>
        <p:spPr>
          <a:xfrm flipH="1">
            <a:off x="1161288" y="3667511"/>
            <a:ext cx="0" cy="329184"/>
          </a:xfrm>
          <a:prstGeom prst="straightConnector1">
            <a:avLst/>
          </a:prstGeom>
          <a:ln w="9525">
            <a:solidFill>
              <a:srgbClr val="F07F09"/>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3311540" y="3350207"/>
            <a:ext cx="0" cy="646488"/>
          </a:xfrm>
          <a:prstGeom prst="straightConnector1">
            <a:avLst/>
          </a:prstGeom>
          <a:ln w="9525">
            <a:solidFill>
              <a:srgbClr val="9F293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5447696" y="3026963"/>
            <a:ext cx="0" cy="966782"/>
          </a:xfrm>
          <a:prstGeom prst="straightConnector1">
            <a:avLst/>
          </a:prstGeom>
          <a:ln w="9525">
            <a:solidFill>
              <a:srgbClr val="60487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579771" y="2727281"/>
            <a:ext cx="0" cy="1266464"/>
          </a:xfrm>
          <a:prstGeom prst="straightConnector1">
            <a:avLst/>
          </a:prstGeom>
          <a:ln w="9525">
            <a:solidFill>
              <a:srgbClr val="4E8542"/>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Arrow: Pentagon 55"/>
          <p:cNvSpPr/>
          <p:nvPr/>
        </p:nvSpPr>
        <p:spPr>
          <a:xfrm>
            <a:off x="2247900" y="3638291"/>
            <a:ext cx="6387608" cy="227352"/>
          </a:xfrm>
          <a:prstGeom prst="homePlate">
            <a:avLst/>
          </a:prstGeom>
          <a:solidFill>
            <a:srgbClr val="F2CED2">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9F2936"/>
                </a:solidFill>
                <a:latin charset="0" panose="020B0606020202030204" pitchFamily="34" typeface="Arial Narrow"/>
              </a:rPr>
              <a:t>Linked to QUALITY</a:t>
            </a:r>
          </a:p>
        </p:txBody>
      </p:sp>
      <p:sp>
        <p:nvSpPr>
          <p:cNvPr id="57" name="Arrow: Pentagon 56"/>
          <p:cNvSpPr/>
          <p:nvPr/>
        </p:nvSpPr>
        <p:spPr>
          <a:xfrm>
            <a:off x="4375180" y="3368393"/>
            <a:ext cx="4260327" cy="227352"/>
          </a:xfrm>
          <a:prstGeom prst="homePlate">
            <a:avLst/>
          </a:prstGeom>
          <a:gradFill flip="none" rotWithShape="1">
            <a:gsLst>
              <a:gs pos="0">
                <a:srgbClr val="DFD7E7">
                  <a:alpha val="90000"/>
                </a:srgbClr>
              </a:gs>
              <a:gs pos="100000">
                <a:srgbClr val="D8E9D4">
                  <a:alpha val="9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604878"/>
                </a:solidFill>
                <a:latin charset="0" panose="020B0606020202030204" pitchFamily="34" typeface="Arial Narrow"/>
              </a:rPr>
              <a:t>ADVANCED Alternative Payment Model (AAPM)</a:t>
            </a:r>
          </a:p>
        </p:txBody>
      </p:sp>
      <p:sp>
        <p:nvSpPr>
          <p:cNvPr id="60" name="TextBox 59"/>
          <p:cNvSpPr txBox="1"/>
          <p:nvPr/>
        </p:nvSpPr>
        <p:spPr>
          <a:xfrm>
            <a:off x="8778240" y="1423549"/>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Overview</a:t>
            </a:r>
          </a:p>
        </p:txBody>
      </p:sp>
      <p:sp>
        <p:nvSpPr>
          <p:cNvPr id="61" name="TextBox 60"/>
          <p:cNvSpPr txBox="1"/>
          <p:nvPr/>
        </p:nvSpPr>
        <p:spPr>
          <a:xfrm>
            <a:off x="8778240" y="2399983"/>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Who</a:t>
            </a:r>
          </a:p>
        </p:txBody>
      </p:sp>
      <p:sp>
        <p:nvSpPr>
          <p:cNvPr id="62" name="TextBox 61"/>
          <p:cNvSpPr txBox="1"/>
          <p:nvPr/>
        </p:nvSpPr>
        <p:spPr>
          <a:xfrm>
            <a:off x="8778240" y="2888200"/>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What</a:t>
            </a:r>
          </a:p>
        </p:txBody>
      </p:sp>
      <p:sp>
        <p:nvSpPr>
          <p:cNvPr id="63" name="TextBox 62"/>
          <p:cNvSpPr txBox="1"/>
          <p:nvPr/>
        </p:nvSpPr>
        <p:spPr>
          <a:xfrm>
            <a:off x="8778240" y="3376417"/>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Where</a:t>
            </a:r>
          </a:p>
        </p:txBody>
      </p:sp>
      <p:sp>
        <p:nvSpPr>
          <p:cNvPr id="64" name="TextBox 63"/>
          <p:cNvSpPr txBox="1"/>
          <p:nvPr/>
        </p:nvSpPr>
        <p:spPr>
          <a:xfrm>
            <a:off x="8778240" y="3864636"/>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How</a:t>
            </a:r>
          </a:p>
        </p:txBody>
      </p:sp>
      <p:sp>
        <p:nvSpPr>
          <p:cNvPr id="77" name="TextBox 76"/>
          <p:cNvSpPr txBox="1"/>
          <p:nvPr/>
        </p:nvSpPr>
        <p:spPr>
          <a:xfrm>
            <a:off x="8778240" y="1911766"/>
            <a:ext cx="340807" cy="107722"/>
          </a:xfrm>
          <a:prstGeom prst="rect">
            <a:avLst/>
          </a:prstGeom>
          <a:noFill/>
        </p:spPr>
        <p:txBody>
          <a:bodyPr anchor="ctr" anchorCtr="0" bIns="0" lIns="0" rIns="0" rtlCol="0" tIns="0" wrap="square">
            <a:spAutoFit/>
          </a:bodyPr>
          <a:lstStyle/>
          <a:p>
            <a:pPr algn="ctr">
              <a:spcBef>
                <a:spcPct val="0"/>
              </a:spcBef>
              <a:spcAft>
                <a:spcPct val="0"/>
              </a:spcAft>
            </a:pPr>
            <a:r>
              <a:rPr dirty="0" lang="en-US" sz="700">
                <a:solidFill>
                  <a:srgbClr val="FFFFFF"/>
                </a:solidFill>
                <a:latin charset="0" panose="020B0606020202030204" pitchFamily="34" typeface="Arial Narrow"/>
              </a:rPr>
              <a:t>Why</a:t>
            </a:r>
          </a:p>
        </p:txBody>
      </p:sp>
      <p:pic>
        <p:nvPicPr>
          <p:cNvPr id="79" name="Picture 78">
            <a:hlinkClick action="ppaction://noaction" r:id=""/>
          </p:cNvPr>
          <p:cNvPicPr>
            <a:picLocks noChangeAspect="1"/>
          </p:cNvPicPr>
          <p:nvPr/>
        </p:nvPicPr>
        <p:blipFill>
          <a:blip r:embed="rId7"/>
          <a:stretch>
            <a:fillRect/>
          </a:stretch>
        </p:blipFill>
        <p:spPr>
          <a:xfrm>
            <a:off x="8803759" y="2107381"/>
            <a:ext cx="280383" cy="283464"/>
          </a:xfrm>
          <a:prstGeom prst="rect">
            <a:avLst/>
          </a:prstGeom>
        </p:spPr>
      </p:pic>
      <p:sp>
        <p:nvSpPr>
          <p:cNvPr id="80" name="Arrow: Pentagon 79"/>
          <p:cNvSpPr/>
          <p:nvPr/>
        </p:nvSpPr>
        <p:spPr>
          <a:xfrm rot="16200000">
            <a:off x="-1200691" y="2436427"/>
            <a:ext cx="2839525" cy="227352"/>
          </a:xfrm>
          <a:prstGeom prst="homePlate">
            <a:avLst/>
          </a:prstGeom>
          <a:solidFill>
            <a:scrgbClr r="8607" g="61958" b="100000"/>
          </a:solidFill>
          <a:ln>
            <a:noFill/>
          </a:ln>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ct val="0"/>
              </a:spcAft>
            </a:pPr>
            <a:r>
              <a:rPr cap="all" dirty="0" lang="en-US" sz="1400">
                <a:solidFill>
                  <a:srgbClr val="FFFFFF"/>
                </a:solidFill>
                <a:latin charset="0" panose="020B0606020202030204" pitchFamily="34" typeface="Arial Narrow"/>
              </a:rPr>
              <a:t>LEVEL OF SOPHISTICATION</a:t>
            </a:r>
          </a:p>
        </p:txBody>
      </p:sp>
      <p:sp>
        <p:nvSpPr>
          <p:cNvPr id="47" name="TextBox 46"/>
          <p:cNvSpPr txBox="1"/>
          <p:nvPr/>
        </p:nvSpPr>
        <p:spPr>
          <a:xfrm>
            <a:off x="3311540" y="6150639"/>
            <a:ext cx="5466700" cy="523220"/>
          </a:xfrm>
          <a:prstGeom prst="rect">
            <a:avLst/>
          </a:prstGeom>
          <a:noFill/>
        </p:spPr>
        <p:txBody>
          <a:bodyPr rtlCol="0" wrap="square">
            <a:spAutoFit/>
          </a:bodyPr>
          <a:lstStyle/>
          <a:p>
            <a:pPr fontAlgn="base">
              <a:spcBef>
                <a:spcPct val="0"/>
              </a:spcBef>
              <a:spcAft>
                <a:spcPct val="0"/>
              </a:spcAft>
            </a:pPr>
            <a:r>
              <a:rPr dirty="0" lang="en-US" sz="700">
                <a:solidFill>
                  <a:srgbClr val="000000"/>
                </a:solidFill>
                <a:latin typeface="+mn-lt"/>
                <a:cs charset="0" pitchFamily="18" typeface="Times New Roman"/>
              </a:rPr>
              <a:t>1. HCP LAN. Alternative Payment Model (APM) Framework. https://hcp-lan.org/workproducts/apm-whitepaper.pdf. Accessed October 27, 2016.   2. CMS.gov. Better Care. Smarter Spending. Healthier People: Paying Providers for Value, Not Volume. https://www.cms.gov/Newsroom/MediaReleaseDatabase/Fact-sheets/2015-Fact-sheets-items/2015-01-26-3.html. Accessed November 15, 2016.</a:t>
            </a:r>
          </a:p>
        </p:txBody>
      </p:sp>
    </p:spTree>
  </p:cSld>
  <p:clrMapOvr>
    <a:masterClrMapping/>
  </p:clrMapOvr>
</p:sld>
</file>

<file path=ppt/slides/slide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Specialists moving to Patient-Centered Medical Home models </a:t>
            </a:r>
          </a:p>
        </p:txBody>
      </p:sp>
      <p:sp>
        <p:nvSpPr>
          <p:cNvPr id="24" name="Rounded Rectangle 23"/>
          <p:cNvSpPr/>
          <p:nvPr/>
        </p:nvSpPr>
        <p:spPr>
          <a:xfrm>
            <a:off x="6766773" y="2514600"/>
            <a:ext cx="1905739"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Quality and Cost Measurement</a:t>
            </a:r>
            <a:endParaRPr dirty="0" kern="1200" lang="en-US" sz="1600">
              <a:solidFill>
                <a:schemeClr val="tx1"/>
              </a:solidFill>
            </a:endParaRPr>
          </a:p>
        </p:txBody>
      </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New payment models for Medical Specialty Areas are advancing </a:t>
            </a:r>
          </a:p>
          <a:p>
            <a:pPr algn="ctr" defTabSz="488950" lvl="0" rtl="0">
              <a:lnSpc>
                <a:spcPct val="90000"/>
              </a:lnSpc>
              <a:spcBef>
                <a:spcPct val="0"/>
              </a:spcBef>
              <a:spcAft>
                <a:spcPct val="35000"/>
              </a:spcAft>
            </a:pPr>
            <a:r>
              <a:rPr b="1" dirty="0" kern="1200" lang="en-US" sz="1100">
                <a:solidFill>
                  <a:srgbClr val="FFFFFF"/>
                </a:solidFill>
                <a:latin typeface="Verdana"/>
              </a:rPr>
              <a:t>(CV, Hip/Knee, RA, IBD, ONC)</a:t>
            </a:r>
          </a:p>
        </p:txBody>
      </p:sp>
      <p:sp>
        <p:nvSpPr>
          <p:cNvPr id="19" name="Rounded Rectangle 18"/>
          <p:cNvSpPr/>
          <p:nvPr/>
        </p:nvSpPr>
        <p:spPr>
          <a:xfrm>
            <a:off x="4532480" y="2514600"/>
            <a:ext cx="208827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0" numCol="1" rIns="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Clinical Standardization      of Care</a:t>
            </a:r>
            <a:endParaRPr dirty="0" kern="1200" lang="en-US" sz="1600">
              <a:solidFill>
                <a:schemeClr val="tx1"/>
              </a:solidFill>
            </a:endParaRPr>
          </a:p>
        </p:txBody>
      </p:sp>
    </p:spTree>
  </p:cSld>
  <p:clrMapOvr>
    <a:masterClrMapping/>
  </p:clrMapOvr>
</p:sld>
</file>

<file path=ppt/slides/slide6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70848"/>
            <a:ext cx="5804452" cy="492443"/>
          </a:xfrm>
        </p:spPr>
        <p:txBody>
          <a:bodyPr lIns="0" rIns="0" tIns="0" bIns="0" anchor="ctr"/>
          <a:lstStyle/>
          <a:p>
            <a:pPr marL="0" indent="0">
              <a:spcBef>
                <a:spcPts val="600"/>
              </a:spcBef>
              <a:spcAft>
                <a:spcPct val="0"/>
              </a:spcAft>
              <a:buNone/>
            </a:pPr>
            <a:r>
              <a:rPr dirty="0" lang="en-US" b="true">
                <a:solidFill>
                  <a:srgbClr val="003479"/>
                </a:solidFill>
              </a:rPr>
              <a:t>Introduction to MIPS</a:t>
            </a:r>
            <a:r>
              <a:rPr baseline="30000" dirty="0" lang="en-US" b="true">
                <a:solidFill>
                  <a:srgbClr val="003479"/>
                </a:solidFill>
              </a:rPr>
              <a:t>*</a:t>
            </a:r>
            <a:endParaRPr dirty="0" lang="en-US"/>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13</a:t>
            </a:fld>
            <a:endParaRPr dirty="0" lang="en-US"/>
          </a:p>
        </p:txBody>
      </p:sp>
      <p:sp>
        <p:nvSpPr>
          <p:cNvPr id="4" name="TextBox 3"/>
          <p:cNvSpPr txBox="1"/>
          <p:nvPr/>
        </p:nvSpPr>
        <p:spPr>
          <a:xfrm>
            <a:off x="711199" y="5113867"/>
            <a:ext cx="7636933" cy="276999"/>
          </a:xfrm>
          <a:prstGeom prst="rect">
            <a:avLst/>
          </a:prstGeom>
          <a:noFill/>
        </p:spPr>
        <p:txBody>
          <a:bodyPr rtlCol="0" wrap="square">
            <a:spAutoFit/>
          </a:bodyPr>
          <a:lstStyle/>
          <a:p>
            <a:pPr>
              <a:spcBef>
                <a:spcPct val="0"/>
              </a:spcBef>
              <a:spcAft>
                <a:spcPct val="0"/>
              </a:spcAft>
            </a:pPr>
            <a:r>
              <a:rPr dirty="0" lang="en-US" sz="1200">
                <a:solidFill>
                  <a:srgbClr val="003479"/>
                </a:solidFill>
                <a:latin typeface="Verdana"/>
                <a:cs typeface="Verdana"/>
              </a:rPr>
              <a:t>*Information on MACRA and MIPS subject to change based on Nov 1, 2017 Final Rule Deadline</a:t>
            </a:r>
          </a:p>
        </p:txBody>
      </p:sp>
    </p:spTree>
  </p:cSld>
  <p:clrMapOvr>
    <a:masterClrMapping/>
  </p:clrMapOvr>
</p:sld>
</file>

<file path=ppt/slides/slide6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The Merit-Based Incentive Payment System (MIPS)</a:t>
            </a:r>
            <a:r>
              <a:rPr baseline="30000" dirty="0" lang="en-US" sz="2600" b="true">
                <a:solidFill>
                  <a:srgbClr val="003479"/>
                </a:solidFill>
              </a:rPr>
              <a:t>1</a:t>
            </a:r>
          </a:p>
        </p:txBody>
      </p:sp>
      <p:sp>
        <p:nvSpPr>
          <p:cNvPr id="12" name="Slide Number Placeholder 2"/>
          <p:cNvSpPr>
            <a:spLocks noGrp="1"/>
          </p:cNvSpPr>
          <p:nvPr>
            <p:ph idx="12" sz="quarter" type="sldNum"/>
          </p:nvPr>
        </p:nvSpPr>
        <p:spPr/>
        <p:txBody>
          <a:bodyPr lIns="0" rIns="0" tIns="0" bIns="0" anchor="t"/>
          <a:lstStyle/>
          <a:p>
            <a:fld id="{C06DEA1F-A087-4941-88C3-590BA6FF4D01}" type="slidenum">
              <a:rPr lang="en-US" smtClean="0"/>
              <a:pPr/>
              <a:t>14</a:t>
            </a:fld>
            <a:endParaRPr dirty="0" lang="en-US"/>
          </a:p>
        </p:txBody>
      </p:sp>
      <p:sp>
        <p:nvSpPr>
          <p:cNvPr id="7" name="Rectangle 6"/>
          <p:cNvSpPr/>
          <p:nvPr/>
        </p:nvSpPr>
        <p:spPr>
          <a:xfrm>
            <a:off x="229146" y="1236665"/>
            <a:ext cx="8662721" cy="4244499"/>
          </a:xfrm>
          <a:prstGeom prst="rect">
            <a:avLst/>
          </a:prstGeom>
          <a:solidFill>
            <a:srgbClr val="E6E6E6"/>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00">
              <a:solidFill>
                <a:sysClr lastClr="FFFFFF" val="window"/>
              </a:solidFill>
              <a:latin typeface="Verdana"/>
            </a:endParaRPr>
          </a:p>
        </p:txBody>
      </p:sp>
      <p:sp>
        <p:nvSpPr>
          <p:cNvPr id="22" name="TextBox 21"/>
          <p:cNvSpPr txBox="1"/>
          <p:nvPr/>
        </p:nvSpPr>
        <p:spPr>
          <a:xfrm>
            <a:off x="524057" y="1419402"/>
            <a:ext cx="4859457" cy="847192"/>
          </a:xfrm>
          <a:prstGeom prst="rect">
            <a:avLst/>
          </a:prstGeom>
          <a:noFill/>
        </p:spPr>
        <p:txBody>
          <a:bodyPr bIns="40341" lIns="80682" rIns="80682" rtlCol="0" tIns="40341" wrap="square">
            <a:spAutoFit/>
          </a:bodyPr>
          <a:lstStyle/>
          <a:p>
            <a:pPr indent="-806867" marL="806867">
              <a:spcBef>
                <a:spcPct val="0"/>
              </a:spcBef>
              <a:spcAft>
                <a:spcPct val="0"/>
              </a:spcAft>
            </a:pPr>
            <a:r>
              <a:rPr b="1" dirty="0" lang="en-US" sz="1588">
                <a:solidFill>
                  <a:scrgbClr r="0" g="11142" b="70292"/>
                </a:solidFill>
                <a:cs typeface="Verdana"/>
              </a:rPr>
              <a:t>MIPS:</a:t>
            </a:r>
            <a:r>
              <a:rPr b="1" dirty="0" lang="en-US" sz="1588">
                <a:solidFill>
                  <a:scrgbClr r="1482" g="1482" b="1482"/>
                </a:solidFill>
                <a:cs typeface="Verdana"/>
              </a:rPr>
              <a:t> </a:t>
            </a:r>
            <a:r>
              <a:rPr b="1" dirty="0" lang="en-US">
                <a:solidFill>
                  <a:srgbClr val="4E5054"/>
                </a:solidFill>
                <a:cs typeface="Verdana"/>
              </a:rPr>
              <a:t>	</a:t>
            </a:r>
            <a:r>
              <a:rPr dirty="0" lang="en-US" sz="1588">
                <a:solidFill>
                  <a:scrgbClr r="0" g="11142" b="70292"/>
                </a:solidFill>
                <a:cs typeface="Verdana"/>
              </a:rPr>
              <a:t>Combines several legacy programs into a single performance-based payment system</a:t>
            </a:r>
            <a:endParaRPr dirty="0" i="0" lang="en-US">
              <a:solidFill>
                <a:schemeClr val="accent1">
                  <a:lumMod val="75000"/>
                  <a:lumOff val="25000"/>
                </a:schemeClr>
              </a:solidFill>
              <a:cs typeface="Verdana"/>
            </a:endParaRPr>
          </a:p>
        </p:txBody>
      </p:sp>
      <p:pic>
        <p:nvPicPr>
          <p:cNvPr id="5" name="Picture 4"/>
          <p:cNvPicPr>
            <a:picLocks noChangeAspect="1"/>
          </p:cNvPicPr>
          <p:nvPr/>
        </p:nvPicPr>
        <p:blipFill rotWithShape="1">
          <a:blip r:embed="rId3"/>
          <a:srcRect b="25043" r="20241"/>
          <a:stretch/>
        </p:blipFill>
        <p:spPr>
          <a:xfrm>
            <a:off x="4296758" y="1310327"/>
            <a:ext cx="4595109" cy="4170837"/>
          </a:xfrm>
          <a:prstGeom prst="rect">
            <a:avLst/>
          </a:prstGeom>
          <a:ln>
            <a:noFill/>
          </a:ln>
          <a:effectLst>
            <a:outerShdw algn="tr" blurRad="50800" dir="8100000" dist="38100" rotWithShape="0">
              <a:prstClr val="black">
                <a:alpha val="40000"/>
              </a:prstClr>
            </a:outerShdw>
          </a:effectLst>
        </p:spPr>
      </p:pic>
      <p:sp>
        <p:nvSpPr>
          <p:cNvPr id="23" name="Rectangle 22"/>
          <p:cNvSpPr/>
          <p:nvPr/>
        </p:nvSpPr>
        <p:spPr>
          <a:xfrm>
            <a:off x="5728098" y="3170153"/>
            <a:ext cx="2460812" cy="1328056"/>
          </a:xfrm>
          <a:prstGeom prst="rect">
            <a:avLst/>
          </a:prstGeom>
        </p:spPr>
        <p:txBody>
          <a:bodyPr wrap="square">
            <a:spAutoFit/>
          </a:bodyPr>
          <a:lstStyle/>
          <a:p>
            <a:pPr algn="ctr">
              <a:spcBef>
                <a:spcPct val="0"/>
              </a:spcBef>
              <a:spcAft>
                <a:spcPct val="0"/>
              </a:spcAft>
            </a:pPr>
            <a:r>
              <a:rPr b="1" cap="all" dirty="0" lang="en-US" sz="3530">
                <a:solidFill>
                  <a:srgbClr val="FFFFFF"/>
                </a:solidFill>
              </a:rPr>
              <a:t>MIPS</a:t>
            </a:r>
          </a:p>
          <a:p>
            <a:pPr algn="ctr">
              <a:spcBef>
                <a:spcPct val="0"/>
              </a:spcBef>
              <a:spcAft>
                <a:spcPct val="0"/>
              </a:spcAft>
            </a:pPr>
            <a:r>
              <a:rPr cap="all" dirty="0" lang="en-US" sz="1500">
                <a:solidFill>
                  <a:srgbClr val="FFFFFF"/>
                </a:solidFill>
              </a:rPr>
              <a:t>The Merit-based Incentive </a:t>
            </a:r>
            <a:br>
              <a:rPr cap="all" dirty="0" lang="en-US" sz="1500">
                <a:solidFill>
                  <a:schemeClr val="bg1"/>
                </a:solidFill>
              </a:rPr>
            </a:br>
            <a:r>
              <a:rPr cap="all" dirty="0" lang="en-US" sz="1500">
                <a:solidFill>
                  <a:srgbClr val="FFFFFF"/>
                </a:solidFill>
              </a:rPr>
              <a:t>Payment System</a:t>
            </a:r>
            <a:endParaRPr b="1" cap="all" dirty="0" lang="en-US" sz="1500">
              <a:solidFill>
                <a:schemeClr val="bg1"/>
              </a:solidFill>
            </a:endParaRPr>
          </a:p>
        </p:txBody>
      </p:sp>
      <p:grpSp>
        <p:nvGrpSpPr>
          <p:cNvPr id="21" name="Group 20"/>
          <p:cNvGrpSpPr/>
          <p:nvPr/>
        </p:nvGrpSpPr>
        <p:grpSpPr>
          <a:xfrm>
            <a:off x="524057" y="2478654"/>
            <a:ext cx="3543679" cy="2827128"/>
            <a:chOff x="384380" y="2471919"/>
            <a:chExt cx="4428957" cy="3533401"/>
          </a:xfrm>
        </p:grpSpPr>
        <p:sp>
          <p:nvSpPr>
            <p:cNvPr id="24" name="Freeform: Shape 23"/>
            <p:cNvSpPr/>
            <p:nvPr/>
          </p:nvSpPr>
          <p:spPr>
            <a:xfrm>
              <a:off x="384380" y="2471919"/>
              <a:ext cx="4428957" cy="1005841"/>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eaLnBrk="1" fontAlgn="auto" hangingPunct="1">
                <a:spcBef>
                  <a:spcPts val="0"/>
                </a:spcBef>
                <a:spcAft>
                  <a:spcPts val="0"/>
                </a:spcAft>
              </a:pPr>
              <a:r>
                <a:rPr b="1" dirty="0" kern="0" lang="en-US" sz="1588">
                  <a:solidFill>
                    <a:scrgbClr r="0" g="11142" b="70292"/>
                  </a:solidFill>
                </a:rPr>
                <a:t>PQRS</a:t>
              </a:r>
              <a:br>
                <a:rPr dirty="0" kern="0" lang="en-US" sz="1412">
                  <a:solidFill>
                    <a:schemeClr val="accent1">
                      <a:lumMod val="75000"/>
                      <a:lumOff val="25000"/>
                    </a:schemeClr>
                  </a:solidFill>
                </a:rPr>
              </a:br>
              <a:r>
                <a:rPr dirty="0" i="false" kern="0" lang="en-US" sz="1412">
                  <a:solidFill>
                    <a:scrgbClr r="0" g="11142" b="70292"/>
                  </a:solidFill>
                </a:rPr>
                <a:t>Physician Quality Reporting System</a:t>
              </a:r>
              <a:endParaRPr dirty="0" i="1" kern="0" lang="en-US" sz="1588">
                <a:solidFill>
                  <a:schemeClr val="accent1">
                    <a:lumMod val="75000"/>
                    <a:lumOff val="25000"/>
                  </a:schemeClr>
                </a:solidFill>
              </a:endParaRPr>
            </a:p>
          </p:txBody>
        </p:sp>
        <p:sp>
          <p:nvSpPr>
            <p:cNvPr id="25" name="Freeform: Shape 24"/>
            <p:cNvSpPr/>
            <p:nvPr/>
          </p:nvSpPr>
          <p:spPr>
            <a:xfrm>
              <a:off x="384380" y="3745225"/>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a:spcBef>
                  <a:spcPct val="0"/>
                </a:spcBef>
                <a:spcAft>
                  <a:spcPct val="0"/>
                </a:spcAft>
              </a:pPr>
              <a:r>
                <a:rPr b="1" dirty="0" kern="0" lang="en-US" sz="1588">
                  <a:solidFill>
                    <a:scrgbClr r="0" g="14750" b="52712"/>
                  </a:solidFill>
                </a:rPr>
                <a:t>VM</a:t>
              </a:r>
              <a:br>
                <a:rPr dirty="0" kern="0" lang="en-US" sz="1412">
                  <a:solidFill>
                    <a:srgbClr val="003056">
                      <a:lumMod val="75000"/>
                      <a:lumOff val="25000"/>
                    </a:srgbClr>
                  </a:solidFill>
                </a:rPr>
              </a:br>
              <a:r>
                <a:rPr dirty="0" i="false" kern="0" lang="en-US" sz="1412">
                  <a:solidFill>
                    <a:scrgbClr r="0" g="14750" b="52712"/>
                  </a:solidFill>
                </a:rPr>
                <a:t>Value-Based Payment Modifier</a:t>
              </a:r>
              <a:endParaRPr dirty="0" i="1" kern="0" lang="en-US" sz="1588">
                <a:solidFill>
                  <a:srgbClr val="003056">
                    <a:lumMod val="75000"/>
                    <a:lumOff val="25000"/>
                  </a:srgbClr>
                </a:solidFill>
              </a:endParaRPr>
            </a:p>
          </p:txBody>
        </p:sp>
        <p:sp>
          <p:nvSpPr>
            <p:cNvPr id="26" name="Freeform: Shape 25"/>
            <p:cNvSpPr/>
            <p:nvPr/>
          </p:nvSpPr>
          <p:spPr>
            <a:xfrm>
              <a:off x="384380" y="4999480"/>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noFill/>
              <a:prstDash val="sysDot"/>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anchorCtr="0" bIns="80682" lIns="242047" rIns="0" rtlCol="0" tIns="80682"/>
            <a:lstStyle/>
            <a:p>
              <a:pPr defTabSz="806867">
                <a:spcBef>
                  <a:spcPct val="0"/>
                </a:spcBef>
                <a:spcAft>
                  <a:spcPct val="0"/>
                </a:spcAft>
              </a:pPr>
              <a:r>
                <a:rPr b="1" dirty="0" kern="0" lang="en-US" sz="1588">
                  <a:solidFill>
                    <a:scrgbClr r="0" g="14750" b="52712"/>
                  </a:solidFill>
                </a:rPr>
                <a:t>EHR</a:t>
              </a:r>
              <a:br>
                <a:rPr dirty="0" kern="0" lang="en-US" sz="1412">
                  <a:solidFill>
                    <a:srgbClr val="003056">
                      <a:lumMod val="75000"/>
                      <a:lumOff val="25000"/>
                    </a:srgbClr>
                  </a:solidFill>
                </a:rPr>
              </a:br>
              <a:r>
                <a:rPr dirty="0" i="false" kern="0" lang="en-US" sz="1412">
                  <a:solidFill>
                    <a:scrgbClr r="0" g="14750" b="52712"/>
                  </a:solidFill>
                </a:rPr>
                <a:t>Electronic Health Records Incentive Programs</a:t>
              </a:r>
              <a:endParaRPr dirty="0" i="1" kern="0" lang="en-US" sz="1588">
                <a:solidFill>
                  <a:srgbClr val="003056">
                    <a:lumMod val="75000"/>
                    <a:lumOff val="25000"/>
                  </a:srgbClr>
                </a:solidFill>
              </a:endParaRPr>
            </a:p>
          </p:txBody>
        </p:sp>
      </p:grpSp>
      <p:sp>
        <p:nvSpPr>
          <p:cNvPr id="13" name="Rectangle 12"/>
          <p:cNvSpPr/>
          <p:nvPr/>
        </p:nvSpPr>
        <p:spPr>
          <a:xfrm>
            <a:off x="-2689" y="5764809"/>
            <a:ext cx="9146689" cy="307777"/>
          </a:xfrm>
          <a:prstGeom prst="rect">
            <a:avLst/>
          </a:prstGeom>
        </p:spPr>
        <p:txBody>
          <a:bodyPr anchor="b" anchorCtr="0" wrap="square">
            <a:spAutoFit/>
          </a:bodyPr>
          <a:lstStyle/>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a:t>
            </a:r>
            <a:endParaRPr dirty="0" lang="en-US" sz="700"/>
          </a:p>
        </p:txBody>
      </p:sp>
    </p:spTree>
  </p:cSld>
  <p:clrMapOvr>
    <a:masterClrMapping/>
  </p:clrMapOvr>
</p:sld>
</file>

<file path=ppt/slides/slide6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 name="Rectangle 12"/>
          <p:cNvSpPr/>
          <p:nvPr/>
        </p:nvSpPr>
        <p:spPr>
          <a:xfrm>
            <a:off x="252132" y="834887"/>
            <a:ext cx="5730741" cy="4688064"/>
          </a:xfrm>
          <a:prstGeom prst="rect">
            <a:avLst/>
          </a:prstGeom>
          <a:solidFill>
            <a:scrgbClr r="44076" g="64887" b="100000"/>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00">
              <a:solidFill>
                <a:sysClr lastClr="FFFFFF" val="window"/>
              </a:solidFill>
              <a:latin typeface="Verdana"/>
            </a:endParaRPr>
          </a:p>
        </p:txBody>
      </p:sp>
      <p:sp>
        <p:nvSpPr>
          <p:cNvPr id="3" name="Title 2"/>
          <p:cNvSpPr>
            <a:spLocks noGrp="1"/>
          </p:cNvSpPr>
          <p:nvPr>
            <p:ph type="title"/>
          </p:nvPr>
        </p:nvSpPr>
        <p:spPr>
          <a:xfrm>
            <a:off x="443205" y="143604"/>
            <a:ext cx="8229600" cy="798929"/>
          </a:xfrm>
        </p:spPr>
        <p:txBody>
          <a:bodyPr anchor="t" anchorCtr="0" lIns="0" rIns="0" tIns="0" bIns="0"/>
          <a:lstStyle/>
          <a:p>
            <a:pPr algn="l">
              <a:lnSpc>
                <a:spcPts val="3200"/>
              </a:lnSpc>
              <a:spcAft>
                <a:spcPct val="0"/>
              </a:spcAft>
            </a:pPr>
            <a:r>
              <a:rPr dirty="0" lang="en-US" sz="2600" b="true">
                <a:solidFill>
                  <a:srgbClr val="003479"/>
                </a:solidFill>
              </a:rPr>
              <a:t>MIPS Eligibility Requirements</a:t>
            </a:r>
            <a:r>
              <a:rPr baseline="30000" dirty="0" lang="en-US" sz="2600" b="true">
                <a:solidFill>
                  <a:srgbClr val="003479"/>
                </a:solidFill>
              </a:rPr>
              <a:t>1</a:t>
            </a:r>
          </a:p>
        </p:txBody>
      </p:sp>
      <p:sp>
        <p:nvSpPr>
          <p:cNvPr id="31" name="Slide Number Placeholder 2"/>
          <p:cNvSpPr>
            <a:spLocks noGrp="1"/>
          </p:cNvSpPr>
          <p:nvPr>
            <p:ph idx="12" sz="quarter" type="sldNum"/>
          </p:nvPr>
        </p:nvSpPr>
        <p:spPr/>
        <p:txBody>
          <a:bodyPr lIns="0" rIns="0" tIns="0" bIns="0" anchor="t"/>
          <a:lstStyle/>
          <a:p>
            <a:fld id="{C06DEA1F-A087-4941-88C3-590BA6FF4D01}" type="slidenum">
              <a:rPr lang="en-US" smtClean="0"/>
              <a:pPr/>
              <a:t>15</a:t>
            </a:fld>
            <a:endParaRPr dirty="0" lang="en-US"/>
          </a:p>
        </p:txBody>
      </p:sp>
      <p:sp>
        <p:nvSpPr>
          <p:cNvPr id="6" name="Rectangle: Rounded Corners 5"/>
          <p:cNvSpPr/>
          <p:nvPr/>
        </p:nvSpPr>
        <p:spPr>
          <a:xfrm>
            <a:off x="352985" y="3975395"/>
            <a:ext cx="5489098" cy="1246166"/>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1012859">
              <a:spcBef>
                <a:spcPct val="0"/>
              </a:spcBef>
              <a:spcAft>
                <a:spcPct val="0"/>
              </a:spcAft>
            </a:pPr>
            <a:r>
              <a:rPr b="1" dirty="0" kern="0" lang="en-US" sz="1412">
                <a:solidFill>
                  <a:srgbClr val="414141"/>
                </a:solidFill>
              </a:rPr>
              <a:t>Physician</a:t>
            </a:r>
          </a:p>
          <a:p>
            <a:pPr algn="ctr" defTabSz="1012859">
              <a:spcBef>
                <a:spcPct val="0"/>
              </a:spcBef>
              <a:spcAft>
                <a:spcPct val="0"/>
              </a:spcAft>
            </a:pPr>
            <a:r>
              <a:rPr b="1" dirty="0" kern="0" lang="en-US" sz="1412">
                <a:solidFill>
                  <a:srgbClr val="414141"/>
                </a:solidFill>
              </a:rPr>
              <a:t>Physician Assistant </a:t>
            </a:r>
          </a:p>
          <a:p>
            <a:pPr algn="ctr" defTabSz="1012859">
              <a:spcBef>
                <a:spcPct val="0"/>
              </a:spcBef>
              <a:spcAft>
                <a:spcPct val="0"/>
              </a:spcAft>
            </a:pPr>
            <a:r>
              <a:rPr b="1" dirty="0" kern="0" lang="en-US" sz="1412">
                <a:solidFill>
                  <a:srgbClr val="414141"/>
                </a:solidFill>
              </a:rPr>
              <a:t>Nurse Practitioner</a:t>
            </a:r>
          </a:p>
          <a:p>
            <a:pPr algn="ctr" defTabSz="1012859">
              <a:spcBef>
                <a:spcPct val="0"/>
              </a:spcBef>
              <a:spcAft>
                <a:spcPct val="0"/>
              </a:spcAft>
            </a:pPr>
            <a:r>
              <a:rPr b="1" dirty="0" kern="0" lang="en-US" sz="1412">
                <a:solidFill>
                  <a:srgbClr val="414141"/>
                </a:solidFill>
              </a:rPr>
              <a:t>Clinical Nurse Specialist</a:t>
            </a:r>
          </a:p>
          <a:p>
            <a:pPr algn="ctr" defTabSz="1012859">
              <a:spcBef>
                <a:spcPct val="0"/>
              </a:spcBef>
              <a:spcAft>
                <a:spcPct val="0"/>
              </a:spcAft>
            </a:pPr>
            <a:r>
              <a:rPr b="1" dirty="0" kern="0" lang="en-US" sz="1412">
                <a:solidFill>
                  <a:srgbClr val="414141"/>
                </a:solidFill>
              </a:rPr>
              <a:t>Certified Registered Nurse Anesthetist</a:t>
            </a:r>
          </a:p>
        </p:txBody>
      </p:sp>
      <p:sp>
        <p:nvSpPr>
          <p:cNvPr id="7" name="Arrow: Pentagon 6"/>
          <p:cNvSpPr/>
          <p:nvPr/>
        </p:nvSpPr>
        <p:spPr>
          <a:xfrm>
            <a:off x="1840575" y="2270249"/>
            <a:ext cx="508276" cy="1092854"/>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anchorCtr="0" bIns="0" compatLnSpc="1" forceAA="0" fromWordArt="0" horzOverflow="overflow" lIns="0" numCol="1" rIns="0" rot="0" rtlCol="0" spcCol="0" spcFirstLastPara="0" tIns="0" vert="horz" vertOverflow="overflow" wrap="square">
            <a:prstTxWarp prst="textNoShape">
              <a:avLst/>
            </a:prstTxWarp>
            <a:noAutofit/>
          </a:bodyPr>
          <a:lstStyle/>
          <a:p>
            <a:pPr algn="ctr" defTabSz="806867">
              <a:spcBef>
                <a:spcPct val="0"/>
              </a:spcBef>
              <a:spcAft>
                <a:spcPct val="0"/>
              </a:spcAft>
            </a:pPr>
            <a:r>
              <a:rPr dirty="0" kern="0" lang="en-US" sz="1588">
                <a:solidFill>
                  <a:srgbClr val="FFFFFF"/>
                </a:solidFill>
              </a:rPr>
              <a:t>&amp;</a:t>
            </a:r>
          </a:p>
        </p:txBody>
      </p:sp>
      <p:sp>
        <p:nvSpPr>
          <p:cNvPr id="8" name="Arrow: Pentagon 7"/>
          <p:cNvSpPr/>
          <p:nvPr/>
        </p:nvSpPr>
        <p:spPr>
          <a:xfrm>
            <a:off x="3846221" y="2270249"/>
            <a:ext cx="508270" cy="1092854"/>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588">
                <a:solidFill>
                  <a:srgbClr val="FFFFFF"/>
                </a:solidFill>
              </a:rPr>
              <a:t>&amp;</a:t>
            </a:r>
          </a:p>
        </p:txBody>
      </p:sp>
      <p:sp>
        <p:nvSpPr>
          <p:cNvPr id="9" name="Arrow: Pentagon 8"/>
          <p:cNvSpPr/>
          <p:nvPr/>
        </p:nvSpPr>
        <p:spPr>
          <a:xfrm rot="5400000">
            <a:off x="4907334" y="3276846"/>
            <a:ext cx="381903" cy="955232"/>
          </a:xfrm>
          <a:prstGeom prst="homePlate">
            <a:avLst/>
          </a:prstGeom>
          <a:solidFill>
            <a:scrgbClr r="0" g="18782" b="38771">
              <a:alpha val="70000"/>
            </a:scrgbClr>
          </a:solidFill>
          <a:ln algn="ctr" cap="flat" cmpd="sng" w="9525">
            <a:noFill/>
            <a:prstDash val="solid"/>
          </a:ln>
          <a:effectLst>
            <a:outerShdw algn="tl" blurRad="50800" dir="2700000" dist="38100" rotWithShape="0">
              <a:prstClr val="black">
                <a:alpha val="40000"/>
              </a:prstClr>
            </a:outerShdw>
          </a:effectLst>
        </p:spPr>
        <p:txBody>
          <a:bodyPr anchor="ctr" anchorCtr="0" bIns="0" compatLnSpc="1" forceAA="0" fromWordArt="0" horzOverflow="overflow" lIns="0" numCol="1" rIns="0" rot="0" rtlCol="0" spcCol="0" spcFirstLastPara="0" tIns="0" vert="vert270" vertOverflow="overflow" wrap="square">
            <a:prstTxWarp prst="textNoShape">
              <a:avLst/>
            </a:prstTxWarp>
            <a:noAutofit/>
          </a:bodyPr>
          <a:lstStyle/>
          <a:p>
            <a:pPr algn="ctr" defTabSz="806867">
              <a:spcBef>
                <a:spcPct val="0"/>
              </a:spcBef>
              <a:spcAft>
                <a:spcPct val="0"/>
              </a:spcAft>
            </a:pPr>
            <a:r>
              <a:rPr dirty="0" kern="0" lang="en-US" sz="1588">
                <a:solidFill>
                  <a:srgbClr val="FFFFFF"/>
                </a:solidFill>
              </a:rPr>
              <a:t>&amp;</a:t>
            </a:r>
          </a:p>
        </p:txBody>
      </p:sp>
      <p:sp>
        <p:nvSpPr>
          <p:cNvPr id="10" name="Rectangle: Rounded Corners 9"/>
          <p:cNvSpPr/>
          <p:nvPr/>
        </p:nvSpPr>
        <p:spPr>
          <a:xfrm>
            <a:off x="2353741" y="2051021"/>
            <a:ext cx="1487590" cy="151790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b="1" dirty="0" kern="0" lang="en-US" sz="2118">
                <a:solidFill>
                  <a:srgbClr val="414141"/>
                </a:solidFill>
              </a:rPr>
              <a:t>&gt;$90k</a:t>
            </a:r>
            <a:br>
              <a:rPr dirty="0" kern="0" lang="en-US" sz="2118">
                <a:solidFill>
                  <a:schemeClr val="bg2">
                    <a:lumMod val="50000"/>
                  </a:schemeClr>
                </a:solidFill>
              </a:rPr>
            </a:br>
            <a:r>
              <a:rPr dirty="0" kern="0" lang="en-US" sz="2118">
                <a:solidFill>
                  <a:srgbClr val="414141"/>
                </a:solidFill>
              </a:rPr>
              <a:t>allowed charges</a:t>
            </a:r>
            <a:endParaRPr dirty="0" kern="0" lang="en-US" sz="2118">
              <a:solidFill>
                <a:schemeClr val="bg2">
                  <a:lumMod val="50000"/>
                </a:schemeClr>
              </a:solidFill>
            </a:endParaRPr>
          </a:p>
        </p:txBody>
      </p:sp>
      <p:sp>
        <p:nvSpPr>
          <p:cNvPr id="11" name="Rectangle: Rounded Corners 10"/>
          <p:cNvSpPr/>
          <p:nvPr/>
        </p:nvSpPr>
        <p:spPr>
          <a:xfrm>
            <a:off x="4354493" y="2051021"/>
            <a:ext cx="1487590" cy="151790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b="1" dirty="0" kern="0" lang="en-US" sz="2118">
                <a:solidFill>
                  <a:srgbClr val="414141"/>
                </a:solidFill>
              </a:rPr>
              <a:t>&gt;200 </a:t>
            </a:r>
            <a:br>
              <a:rPr dirty="0" kern="0" lang="en-US" sz="2118">
                <a:solidFill>
                  <a:schemeClr val="bg2">
                    <a:lumMod val="50000"/>
                  </a:schemeClr>
                </a:solidFill>
              </a:rPr>
            </a:br>
            <a:r>
              <a:rPr dirty="0" kern="0" lang="en-US" sz="2118">
                <a:solidFill>
                  <a:srgbClr val="414141"/>
                </a:solidFill>
              </a:rPr>
              <a:t>patients</a:t>
            </a:r>
            <a:endParaRPr dirty="0" kern="0" lang="en-US" sz="2118">
              <a:solidFill>
                <a:schemeClr val="bg2">
                  <a:lumMod val="50000"/>
                </a:schemeClr>
              </a:solidFill>
            </a:endParaRPr>
          </a:p>
        </p:txBody>
      </p:sp>
      <p:sp>
        <p:nvSpPr>
          <p:cNvPr id="12" name="Rectangle: Rounded Corners 11"/>
          <p:cNvSpPr/>
          <p:nvPr/>
        </p:nvSpPr>
        <p:spPr>
          <a:xfrm>
            <a:off x="352985" y="2051021"/>
            <a:ext cx="1487590" cy="1520234"/>
          </a:xfrm>
          <a:prstGeom prst="roundRect">
            <a:avLst/>
          </a:prstGeom>
          <a:solidFill>
            <a:schemeClr val="bg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eaLnBrk="1" fontAlgn="auto" hangingPunct="1">
              <a:spcBef>
                <a:spcPts val="0"/>
              </a:spcBef>
              <a:spcAft>
                <a:spcPts val="0"/>
              </a:spcAft>
            </a:pPr>
            <a:r>
              <a:rPr dirty="0" kern="0" lang="en-US" sz="1412">
                <a:solidFill>
                  <a:srgbClr val="414141"/>
                </a:solidFill>
              </a:rPr>
              <a:t>Medicare</a:t>
            </a:r>
            <a:br>
              <a:rPr dirty="0" kern="0" lang="en-US" sz="1059">
                <a:solidFill>
                  <a:schemeClr val="bg2">
                    <a:lumMod val="50000"/>
                  </a:schemeClr>
                </a:solidFill>
              </a:rPr>
            </a:br>
            <a:r>
              <a:rPr b="false" dirty="0" kern="0" lang="en-US" sz="1059">
                <a:solidFill>
                  <a:srgbClr val="414141"/>
                </a:solidFill>
              </a:rPr>
              <a:t>Part B</a:t>
            </a:r>
          </a:p>
        </p:txBody>
      </p:sp>
      <p:sp>
        <p:nvSpPr>
          <p:cNvPr id="14" name="TextBox 13"/>
          <p:cNvSpPr txBox="1"/>
          <p:nvPr/>
        </p:nvSpPr>
        <p:spPr>
          <a:xfrm>
            <a:off x="252133" y="917129"/>
            <a:ext cx="5730740" cy="857195"/>
          </a:xfrm>
          <a:prstGeom prst="rect">
            <a:avLst/>
          </a:prstGeom>
          <a:noFill/>
        </p:spPr>
        <p:txBody>
          <a:bodyPr bIns="40341" lIns="80682" rIns="80682" rtlCol="0" tIns="40341" wrap="square">
            <a:spAutoFit/>
          </a:bodyPr>
          <a:lstStyle/>
          <a:p>
            <a:pPr>
              <a:spcBef>
                <a:spcPct val="0"/>
              </a:spcBef>
              <a:spcAft>
                <a:spcPts val="529"/>
              </a:spcAft>
            </a:pPr>
            <a:r>
              <a:rPr b="1" dirty="0" lang="en-US">
                <a:solidFill>
                  <a:scrgbClr r="0" g="11142" b="70292"/>
                </a:solidFill>
                <a:cs typeface="Verdana"/>
              </a:rPr>
              <a:t>ELIGIBLE CLINICIANS</a:t>
            </a:r>
          </a:p>
          <a:p>
            <a:pPr>
              <a:spcBef>
                <a:spcPct val="0"/>
              </a:spcBef>
              <a:spcAft>
                <a:spcPct val="0"/>
              </a:spcAft>
            </a:pPr>
            <a:r>
              <a:rPr dirty="0" lang="en-US" sz="1412">
                <a:solidFill>
                  <a:srgbClr val="4E5054"/>
                </a:solidFill>
                <a:cs typeface="Verdana"/>
              </a:rPr>
              <a:t>To be eligible to participate in MIPS, the following criteria must be met:</a:t>
            </a:r>
          </a:p>
        </p:txBody>
      </p:sp>
      <p:sp>
        <p:nvSpPr>
          <p:cNvPr id="15" name="Rectangle 14"/>
          <p:cNvSpPr/>
          <p:nvPr/>
        </p:nvSpPr>
        <p:spPr>
          <a:xfrm>
            <a:off x="6064404" y="834887"/>
            <a:ext cx="2844268" cy="4688064"/>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a:spcBef>
                <a:spcPct val="0"/>
              </a:spcBef>
              <a:spcAft>
                <a:spcPct val="0"/>
              </a:spcAft>
            </a:pPr>
            <a:endParaRPr kern="0" lang="en-US" sz="1588">
              <a:solidFill>
                <a:sysClr lastClr="FFFFFF" val="window"/>
              </a:solidFill>
              <a:latin typeface="Verdana"/>
            </a:endParaRPr>
          </a:p>
        </p:txBody>
      </p:sp>
      <p:sp>
        <p:nvSpPr>
          <p:cNvPr id="24" name="TextBox 23"/>
          <p:cNvSpPr txBox="1"/>
          <p:nvPr/>
        </p:nvSpPr>
        <p:spPr>
          <a:xfrm>
            <a:off x="6064405" y="917129"/>
            <a:ext cx="2844268" cy="358469"/>
          </a:xfrm>
          <a:prstGeom prst="rect">
            <a:avLst/>
          </a:prstGeom>
          <a:noFill/>
        </p:spPr>
        <p:txBody>
          <a:bodyPr bIns="40341" lIns="80682" rIns="80682" rtlCol="0" tIns="40341" wrap="square">
            <a:spAutoFit/>
          </a:bodyPr>
          <a:lstStyle/>
          <a:p>
            <a:pPr>
              <a:spcBef>
                <a:spcPct val="0"/>
              </a:spcBef>
              <a:spcAft>
                <a:spcPts val="529"/>
              </a:spcAft>
            </a:pPr>
            <a:r>
              <a:rPr b="1" dirty="0" lang="en-US">
                <a:solidFill>
                  <a:srgbClr val="414141"/>
                </a:solidFill>
                <a:cs typeface="Verdana"/>
              </a:rPr>
              <a:t>EXCLUDED</a:t>
            </a:r>
          </a:p>
        </p:txBody>
      </p:sp>
      <p:sp>
        <p:nvSpPr>
          <p:cNvPr id="23" name="Rectangle: Rounded Corners 22"/>
          <p:cNvSpPr/>
          <p:nvPr/>
        </p:nvSpPr>
        <p:spPr>
          <a:xfrm>
            <a:off x="6182065" y="1322149"/>
            <a:ext cx="2625758" cy="1099063"/>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eaLnBrk="1" fontAlgn="auto" hangingPunct="1" marL="605150">
              <a:spcBef>
                <a:spcPts val="0"/>
              </a:spcBef>
              <a:spcAft>
                <a:spcPts val="0"/>
              </a:spcAft>
            </a:pPr>
            <a:r>
              <a:rPr b="1" dirty="0" kern="0" lang="en-US" sz="2118">
                <a:solidFill>
                  <a:srgbClr val="676767"/>
                </a:solidFill>
              </a:rPr>
              <a:t>New</a:t>
            </a:r>
            <a:br>
              <a:rPr b="1" dirty="0" kern="0" lang="en-US" sz="2118">
                <a:solidFill>
                  <a:srgbClr val="676767"/>
                </a:solidFill>
              </a:rPr>
            </a:br>
            <a:r>
              <a:rPr dirty="0" kern="0" lang="en-US" sz="2118" b="true">
                <a:solidFill>
                  <a:srgbClr val="676767"/>
                </a:solidFill>
              </a:rPr>
              <a:t>Clinicians who are newly enrolled in Medicare are exempt until the following performance year</a:t>
            </a:r>
            <a:endParaRPr dirty="0" kern="0" lang="en-US" sz="2118">
              <a:solidFill>
                <a:srgbClr val="676767"/>
              </a:solidFill>
            </a:endParaRPr>
          </a:p>
        </p:txBody>
      </p:sp>
      <p:sp>
        <p:nvSpPr>
          <p:cNvPr id="25" name="Rectangle: Rounded Corners 24"/>
          <p:cNvSpPr/>
          <p:nvPr/>
        </p:nvSpPr>
        <p:spPr>
          <a:xfrm>
            <a:off x="6182065" y="2543511"/>
            <a:ext cx="2625758" cy="1079547"/>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marL="605150">
              <a:spcBef>
                <a:spcPct val="0"/>
              </a:spcBef>
              <a:spcAft>
                <a:spcPct val="0"/>
              </a:spcAft>
            </a:pPr>
            <a:r>
              <a:rPr b="1" dirty="0" kern="0" lang="en-US" sz="2118">
                <a:solidFill>
                  <a:srgbClr val="676767"/>
                </a:solidFill>
              </a:rPr>
              <a:t>&lt;Threshold</a:t>
            </a:r>
            <a:br>
              <a:rPr b="1" dirty="0" kern="0" lang="en-US" sz="2118">
                <a:solidFill>
                  <a:srgbClr val="676767"/>
                </a:solidFill>
              </a:rPr>
            </a:br>
            <a:r>
              <a:rPr dirty="0" kern="0" lang="en-US" sz="2118" b="true">
                <a:solidFill>
                  <a:srgbClr val="676767"/>
                </a:solidFill>
              </a:rPr>
              <a:t>≤$90k in Medicare Part B allowed charges </a:t>
            </a:r>
            <a:r>
              <a:rPr b="false" dirty="0" i="false" kern="0" lang="en-US" sz="1059">
                <a:solidFill>
                  <a:srgbClr val="676767"/>
                </a:solidFill>
              </a:rPr>
              <a:t>OR</a:t>
            </a:r>
            <a:r>
              <a:rPr dirty="0" kern="0" lang="en-US" sz="1059" b="true" i="true">
                <a:solidFill>
                  <a:srgbClr val="676767"/>
                </a:solidFill>
              </a:rPr>
              <a:t> ≤200 Medicare patients</a:t>
            </a:r>
            <a:endParaRPr b="1" dirty="0" kern="0" lang="en-US" sz="2118">
              <a:solidFill>
                <a:srgbClr val="676767"/>
              </a:solidFill>
            </a:endParaRPr>
          </a:p>
        </p:txBody>
      </p:sp>
      <p:sp>
        <p:nvSpPr>
          <p:cNvPr id="26" name="Rectangle: Rounded Corners 25"/>
          <p:cNvSpPr/>
          <p:nvPr/>
        </p:nvSpPr>
        <p:spPr>
          <a:xfrm>
            <a:off x="6182065" y="3745358"/>
            <a:ext cx="2625758" cy="1140327"/>
          </a:xfrm>
          <a:prstGeom prst="roundRect">
            <a:avLst>
              <a:gd fmla="val 9160" name="adj"/>
            </a:avLst>
          </a:prstGeom>
          <a:solidFill>
            <a:schemeClr val="bg1"/>
          </a:solidFill>
          <a:ln algn="ctr" cap="flat" cmpd="sng" w="9525">
            <a:solidFill>
              <a:srgbClr val="828282"/>
            </a:solidFill>
            <a:prstDash val="solid"/>
          </a:ln>
          <a:effectLst/>
        </p:spPr>
        <p:txBody>
          <a:bodyPr anchor="ctr" bIns="80682" lIns="0" rIns="0" rtlCol="0" tIns="80682"/>
          <a:lstStyle/>
          <a:p>
            <a:pPr defTabSz="806867" marL="605150">
              <a:spcBef>
                <a:spcPct val="0"/>
              </a:spcBef>
              <a:spcAft>
                <a:spcPct val="0"/>
              </a:spcAft>
            </a:pPr>
            <a:r>
              <a:rPr b="1" dirty="0" kern="0" lang="en-US" sz="2118">
                <a:solidFill>
                  <a:srgbClr val="676767"/>
                </a:solidFill>
              </a:rPr>
              <a:t>AAPM</a:t>
            </a:r>
            <a:br>
              <a:rPr b="1" dirty="0" kern="0" lang="en-US" sz="2118">
                <a:solidFill>
                  <a:srgbClr val="676767"/>
                </a:solidFill>
              </a:rPr>
            </a:br>
            <a:r>
              <a:rPr dirty="0" kern="0" lang="en-US" sz="2118" b="true">
                <a:solidFill>
                  <a:srgbClr val="676767"/>
                </a:solidFill>
              </a:rPr>
              <a:t>Significant participation in an AAPM (25% of payments </a:t>
            </a:r>
            <a:r>
              <a:rPr b="false" dirty="0" i="false" kern="0" lang="en-US" sz="1059">
                <a:solidFill>
                  <a:srgbClr val="676767"/>
                </a:solidFill>
              </a:rPr>
              <a:t>OR</a:t>
            </a:r>
            <a:r>
              <a:rPr dirty="0" kern="0" lang="en-US" sz="1059" b="true" i="true">
                <a:solidFill>
                  <a:srgbClr val="676767"/>
                </a:solidFill>
              </a:rPr>
              <a:t> 20% of patients)</a:t>
            </a:r>
            <a:endParaRPr b="1" dirty="0" kern="0" lang="en-US" sz="2118">
              <a:solidFill>
                <a:srgbClr val="676767"/>
              </a:solidFill>
            </a:endParaRPr>
          </a:p>
        </p:txBody>
      </p:sp>
      <p:pic>
        <p:nvPicPr>
          <p:cNvPr id="27" name="Picture 26"/>
          <p:cNvPicPr>
            <a:picLocks noChangeAspect="1"/>
          </p:cNvPicPr>
          <p:nvPr/>
        </p:nvPicPr>
        <p:blipFill rotWithShape="1">
          <a:blip r:embed="rId3">
            <a:biLevel thresh="75000"/>
          </a:blip>
          <a:srcRect b="57644" l="11067" r="78667" t="26623"/>
          <a:stretch/>
        </p:blipFill>
        <p:spPr>
          <a:xfrm>
            <a:off x="6199803" y="1362125"/>
            <a:ext cx="594223" cy="682971"/>
          </a:xfrm>
          <a:prstGeom prst="rect">
            <a:avLst/>
          </a:prstGeom>
        </p:spPr>
      </p:pic>
      <p:pic>
        <p:nvPicPr>
          <p:cNvPr id="28" name="Picture 27"/>
          <p:cNvPicPr>
            <a:picLocks noChangeAspect="1"/>
          </p:cNvPicPr>
          <p:nvPr/>
        </p:nvPicPr>
        <p:blipFill rotWithShape="1">
          <a:blip r:embed="rId3">
            <a:biLevel thresh="75000"/>
          </a:blip>
          <a:srcRect b="57644" l="44147" r="43940" t="26623"/>
          <a:stretch/>
        </p:blipFill>
        <p:spPr>
          <a:xfrm>
            <a:off x="6213476" y="2707256"/>
            <a:ext cx="566876" cy="561476"/>
          </a:xfrm>
          <a:prstGeom prst="rect">
            <a:avLst/>
          </a:prstGeom>
        </p:spPr>
      </p:pic>
      <p:pic>
        <p:nvPicPr>
          <p:cNvPr id="29" name="Picture 28"/>
          <p:cNvPicPr>
            <a:picLocks noChangeAspect="1"/>
          </p:cNvPicPr>
          <p:nvPr/>
        </p:nvPicPr>
        <p:blipFill rotWithShape="1">
          <a:blip r:embed="rId3">
            <a:biLevel thresh="75000"/>
          </a:blip>
          <a:srcRect b="57644" l="76165" r="11922" t="26623"/>
          <a:stretch/>
        </p:blipFill>
        <p:spPr>
          <a:xfrm>
            <a:off x="6213476" y="3958667"/>
            <a:ext cx="566876" cy="561476"/>
          </a:xfrm>
          <a:prstGeom prst="rect">
            <a:avLst/>
          </a:prstGeom>
        </p:spPr>
      </p:pic>
      <p:sp>
        <p:nvSpPr>
          <p:cNvPr id="30" name="TextBox 29"/>
          <p:cNvSpPr txBox="1"/>
          <p:nvPr/>
        </p:nvSpPr>
        <p:spPr>
          <a:xfrm>
            <a:off x="6213476" y="4939766"/>
            <a:ext cx="2695196" cy="423193"/>
          </a:xfrm>
          <a:prstGeom prst="rect">
            <a:avLst/>
          </a:prstGeom>
          <a:noFill/>
        </p:spPr>
        <p:txBody>
          <a:bodyPr bIns="0" lIns="80682" rIns="80682" rtlCol="0" tIns="0" wrap="square">
            <a:spAutoFit/>
          </a:bodyPr>
          <a:lstStyle/>
          <a:p>
            <a:pPr>
              <a:lnSpc>
                <a:spcPts val="1100"/>
              </a:lnSpc>
              <a:spcBef>
                <a:spcPct val="0"/>
              </a:spcBef>
              <a:spcAft>
                <a:spcPct val="0"/>
              </a:spcAft>
            </a:pPr>
            <a:r>
              <a:rPr dirty="0" lang="en-US" sz="900">
                <a:solidFill>
                  <a:srgbClr val="4E5054"/>
                </a:solidFill>
                <a:latin typeface="Verdana"/>
                <a:cs typeface="Verdana"/>
              </a:rPr>
              <a:t>*This exclusion threshold was established to make small practices exempt from participation in MIPS.</a:t>
            </a:r>
          </a:p>
        </p:txBody>
      </p:sp>
      <p:sp>
        <p:nvSpPr>
          <p:cNvPr id="35" name="TextBox 34"/>
          <p:cNvSpPr txBox="1"/>
          <p:nvPr/>
        </p:nvSpPr>
        <p:spPr>
          <a:xfrm>
            <a:off x="6572139" y="5648786"/>
            <a:ext cx="2666428" cy="276999"/>
          </a:xfrm>
          <a:prstGeom prst="rect">
            <a:avLst/>
          </a:prstGeom>
          <a:noFill/>
        </p:spPr>
        <p:txBody>
          <a:bodyPr rtlCol="0" wrap="square">
            <a:spAutoFit/>
          </a:bodyPr>
          <a:lstStyle/>
          <a:p>
            <a:pPr>
              <a:spcBef>
                <a:spcPct val="0"/>
              </a:spcBef>
              <a:spcAft>
                <a:spcPct val="0"/>
              </a:spcAft>
            </a:pPr>
            <a:r>
              <a:rPr dirty="0" lang="en-US" sz="1200">
                <a:solidFill>
                  <a:srgbClr val="4E5054"/>
                </a:solidFill>
              </a:rPr>
              <a:t>82 Fed. Reg. at 30,024-25</a:t>
            </a:r>
          </a:p>
        </p:txBody>
      </p:sp>
    </p:spTree>
  </p:cSld>
  <p:clrMapOvr>
    <a:masterClrMapping/>
  </p:clrMapOvr>
</p:sld>
</file>

<file path=ppt/slides/slide6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Performance Categories</a:t>
            </a:r>
            <a:r>
              <a:rPr baseline="30000" dirty="0" lang="en-US" sz="2600" b="true">
                <a:solidFill>
                  <a:srgbClr val="003479"/>
                </a:solidFill>
              </a:rPr>
              <a:t>1-3</a:t>
            </a:r>
          </a:p>
        </p:txBody>
      </p:sp>
      <p:sp>
        <p:nvSpPr>
          <p:cNvPr id="23" name="Slide Number Placeholder 2"/>
          <p:cNvSpPr>
            <a:spLocks noGrp="1"/>
          </p:cNvSpPr>
          <p:nvPr>
            <p:ph idx="12" sz="quarter" type="sldNum"/>
          </p:nvPr>
        </p:nvSpPr>
        <p:spPr/>
        <p:txBody>
          <a:bodyPr lIns="0" rIns="0" tIns="0" bIns="0" anchor="t"/>
          <a:lstStyle/>
          <a:p>
            <a:fld id="{C06DEA1F-A087-4941-88C3-590BA6FF4D01}" type="slidenum">
              <a:rPr lang="en-US" smtClean="0"/>
              <a:pPr/>
              <a:t>16</a:t>
            </a:fld>
            <a:endParaRPr dirty="0" lang="en-US"/>
          </a:p>
        </p:txBody>
      </p:sp>
      <p:sp>
        <p:nvSpPr>
          <p:cNvPr id="4" name="Rectangle 3"/>
          <p:cNvSpPr/>
          <p:nvPr/>
        </p:nvSpPr>
        <p:spPr>
          <a:xfrm>
            <a:off x="0" y="5039523"/>
            <a:ext cx="9143999" cy="1032077"/>
          </a:xfrm>
          <a:prstGeom prst="rect">
            <a:avLst/>
          </a:prstGeom>
        </p:spPr>
        <p:txBody>
          <a:bodyPr anchor="b" anchorCtr="0" wrap="square">
            <a:spAutoFit/>
          </a:bodyPr>
          <a:lstStyle/>
          <a:p>
            <a:pPr>
              <a:lnSpc>
                <a:spcPts val="819"/>
              </a:lnSpc>
              <a:spcBef>
                <a:spcPct val="0"/>
              </a:spcBef>
              <a:spcAft>
                <a:spcPts val="176"/>
              </a:spcAft>
            </a:pPr>
            <a:r>
              <a:rPr dirty="0" lang="en-US" sz="800">
                <a:solidFill>
                  <a:srgbClr val="27282A"/>
                </a:solidFill>
              </a:rPr>
              <a:t>EC = eligible clinician. QCDR = qualified clinical data registry. QR = qualified registry. CAHPS: consumer assessment of healthcare providers and systems.</a:t>
            </a:r>
          </a:p>
          <a:p>
            <a:pPr>
              <a:lnSpc>
                <a:spcPct val="90000"/>
              </a:lnSpc>
              <a:spcBef>
                <a:spcPct val="0"/>
              </a:spcBef>
              <a:spcAft>
                <a:spcPct val="0"/>
              </a:spcAft>
            </a:pPr>
            <a:r>
              <a:rPr dirty="0" lang="en-US" sz="800">
                <a:solidFill>
                  <a:srgbClr val="27282A"/>
                </a:solidFill>
              </a:rPr>
              <a:t>*Also includes groups in a rural or health professional shortage area. </a:t>
            </a:r>
            <a:r>
              <a:rPr baseline="30000" dirty="0" lang="en-US" sz="1000">
                <a:solidFill>
                  <a:srgbClr val="27282A"/>
                </a:solidFill>
              </a:rPr>
              <a:t>†</a:t>
            </a:r>
            <a:r>
              <a:rPr dirty="0" lang="en-US" sz="800">
                <a:solidFill>
                  <a:srgbClr val="27282A"/>
                </a:solidFill>
              </a:rPr>
              <a:t>Requirements vary based on the degree of participation in 2017. </a:t>
            </a:r>
            <a:r>
              <a:rPr baseline="30000" dirty="0" lang="en-US" sz="1000">
                <a:solidFill>
                  <a:srgbClr val="27282A"/>
                </a:solidFill>
              </a:rPr>
              <a:t>‡</a:t>
            </a:r>
            <a:r>
              <a:rPr dirty="0" lang="en-US" sz="800">
                <a:solidFill>
                  <a:srgbClr val="27282A"/>
                </a:solidFill>
              </a:rPr>
              <a:t>The number of required measures depends on your EHR edition. </a:t>
            </a:r>
            <a:r>
              <a:rPr baseline="30000" dirty="0" lang="en-US" sz="1000">
                <a:solidFill>
                  <a:srgbClr val="27282A"/>
                </a:solidFill>
              </a:rPr>
              <a:t>§</a:t>
            </a:r>
            <a:r>
              <a:rPr dirty="0" lang="en-US" sz="800">
                <a:solidFill>
                  <a:srgbClr val="27282A"/>
                </a:solidFill>
              </a:rPr>
              <a:t>Submission option for groups only. **Cost measures do not require any data reporting as they are calculated by CMS based on claims.</a:t>
            </a:r>
          </a:p>
          <a:p>
            <a:pPr>
              <a:lnSpc>
                <a:spcPts val="409"/>
              </a:lnSpc>
              <a:spcBef>
                <a:spcPct val="0"/>
              </a:spcBef>
              <a:spcAft>
                <a:spcPct val="0"/>
              </a:spcAft>
            </a:pPr>
            <a:endParaRPr dirty="0" lang="en-US" sz="900">
              <a:solidFill>
                <a:schemeClr val="tx1">
                  <a:lumMod val="50000"/>
                </a:schemeClr>
              </a:solidFill>
            </a:endParaRPr>
          </a:p>
          <a:p>
            <a:pPr>
              <a:spcBef>
                <a:spcPct val="0"/>
              </a:spcBef>
              <a:spcAft>
                <a:spcPct val="0"/>
              </a:spcAft>
            </a:pPr>
            <a:r>
              <a:rPr dirty="0" lang="en-US" sz="700">
                <a:solidFill>
                  <a:srgbClr val="27282A"/>
                </a:solidFill>
              </a:rPr>
              <a:t>1. CMS. Quality Payment Program. https://www.cms.gov/Medicare/Quality-Initiatives-Patient-Assessment-Instruments/Value-Based-Programs/MACRA-MIPS-and-APMs/Quality-Payment-Program-Long-Version-Executive-Deck.pdf. Accessed January 19, 2017.   2. CMS. MIPS: Advancing Care Information and Improvement Activities Performance Categories. https://www.cms.gov/Medicare/Quality-Initiatives-Patient-Assessment-Instruments/Value-Based-Programs/MACRA-MIPS-and-APMs/MIPS-ACI-and-IA-presentation.pdf. Accessed January 23, 2017.   3. CMS. The Merit-based Incentive Payment System: Quality and Cost Performance Categories. https://www.cms.gov/Medicare/Quality-Initiatives-Patient-Assessment-Instruments/Value-Based-Programs/MACRA-MIPS-and-APMs/QPP-MIPS-Quality-and-Cost-Slides.pdf. Accessed January 24, 2017. </a:t>
            </a:r>
          </a:p>
        </p:txBody>
      </p:sp>
      <p:grpSp>
        <p:nvGrpSpPr>
          <p:cNvPr id="16" name="Group 15"/>
          <p:cNvGrpSpPr/>
          <p:nvPr/>
        </p:nvGrpSpPr>
        <p:grpSpPr>
          <a:xfrm>
            <a:off x="1794515" y="1064078"/>
            <a:ext cx="7128194" cy="400788"/>
            <a:chOff x="1698299" y="1418116"/>
            <a:chExt cx="6077139" cy="467781"/>
          </a:xfrm>
        </p:grpSpPr>
        <p:sp>
          <p:nvSpPr>
            <p:cNvPr id="31" name="Rectangle: Single Corner Rounded 30"/>
            <p:cNvSpPr/>
            <p:nvPr/>
          </p:nvSpPr>
          <p:spPr>
            <a:xfrm>
              <a:off x="1698299" y="1418116"/>
              <a:ext cx="1481959" cy="467781"/>
            </a:xfrm>
            <a:prstGeom prst="round1Rect">
              <a:avLst/>
            </a:prstGeom>
            <a:solidFill>
              <a:srgbClr val="676767"/>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QUALITY</a:t>
              </a:r>
            </a:p>
          </p:txBody>
        </p:sp>
        <p:sp>
          <p:nvSpPr>
            <p:cNvPr id="32" name="Rectangle: Single Corner Rounded 31"/>
            <p:cNvSpPr/>
            <p:nvPr/>
          </p:nvSpPr>
          <p:spPr>
            <a:xfrm>
              <a:off x="3215298" y="1418116"/>
              <a:ext cx="1481959" cy="467781"/>
            </a:xfrm>
            <a:prstGeom prst="round1Rect">
              <a:avLst/>
            </a:prstGeom>
            <a:solidFill>
              <a:srgbClr val="6D8E3C"/>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COST</a:t>
              </a:r>
            </a:p>
          </p:txBody>
        </p:sp>
        <p:sp>
          <p:nvSpPr>
            <p:cNvPr id="33" name="Rectangle: Single Corner Rounded 32"/>
            <p:cNvSpPr/>
            <p:nvPr/>
          </p:nvSpPr>
          <p:spPr>
            <a:xfrm>
              <a:off x="4725012" y="1418116"/>
              <a:ext cx="1543551" cy="467781"/>
            </a:xfrm>
            <a:prstGeom prst="round1Rect">
              <a:avLst/>
            </a:prstGeom>
            <a:solidFill>
              <a:srgbClr val="00A0DF"/>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IMPROVEMENT ACTIVITIES</a:t>
              </a:r>
            </a:p>
          </p:txBody>
        </p:sp>
        <p:sp>
          <p:nvSpPr>
            <p:cNvPr id="34" name="Rectangle: Single Corner Rounded 33"/>
            <p:cNvSpPr/>
            <p:nvPr/>
          </p:nvSpPr>
          <p:spPr>
            <a:xfrm>
              <a:off x="6293479" y="1418116"/>
              <a:ext cx="1481959" cy="467781"/>
            </a:xfrm>
            <a:prstGeom prst="round1Rect">
              <a:avLst/>
            </a:prstGeom>
            <a:solidFill>
              <a:srgbClr val="E8BB1E"/>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783447">
                <a:spcBef>
                  <a:spcPct val="0"/>
                </a:spcBef>
                <a:spcAft>
                  <a:spcPct val="0"/>
                </a:spcAft>
              </a:pPr>
              <a:r>
                <a:rPr dirty="0" kern="0" lang="en-US" sz="1199">
                  <a:solidFill>
                    <a:srgbClr val="FFFFFF"/>
                  </a:solidFill>
                  <a:latin charset="0" panose="00000800000000000000" pitchFamily="50" typeface="Karbon Bold"/>
                </a:rPr>
                <a:t>ADVANCING CARE INFORMATION</a:t>
              </a:r>
            </a:p>
          </p:txBody>
        </p:sp>
      </p:grpSp>
      <p:graphicFrame>
        <p:nvGraphicFramePr>
          <p:cNvPr id="35" name="Table 34"/>
          <p:cNvGraphicFramePr>
            <a:graphicFrameLocks noGrp="1"/>
          </p:cNvGraphicFramePr>
          <p:nvPr>
            <p:extLst>
              <p:ext uri="{D42A27DB-BD31-4B8C-83A1-F6EECF244321}">
                <p14:modId xmlns:p14="http://schemas.microsoft.com/office/powerpoint/2010/main" val="909509388"/>
              </p:ext>
            </p:extLst>
          </p:nvPr>
        </p:nvGraphicFramePr>
        <p:xfrm>
          <a:off x="337074" y="1467457"/>
          <a:ext cx="8607414" cy="3495977"/>
        </p:xfrm>
        <a:graphic>
          <a:graphicData uri="http://schemas.openxmlformats.org/drawingml/2006/table">
            <a:tbl>
              <a:tblPr bandRow="1" firstRow="1">
                <a:tableStyleId>{5940675A-B579-460E-94D1-54222C63F5DA}</a:tableStyleId>
              </a:tblPr>
              <a:tblGrid>
                <a:gridCol w="1463040">
                  <a:extLst>
                    <a:ext uri="{9D8B030D-6E8A-4147-A177-3AD203B41FA5}">
                      <a16:colId xmlns:a16="http://schemas.microsoft.com/office/drawing/2014/main" val="2321280791"/>
                    </a:ext>
                  </a:extLst>
                </a:gridCol>
                <a:gridCol w="1771858">
                  <a:extLst>
                    <a:ext uri="{9D8B030D-6E8A-4147-A177-3AD203B41FA5}">
                      <a16:colId xmlns:a16="http://schemas.microsoft.com/office/drawing/2014/main" val="1168741021"/>
                    </a:ext>
                  </a:extLst>
                </a:gridCol>
                <a:gridCol w="1771858">
                  <a:extLst>
                    <a:ext uri="{9D8B030D-6E8A-4147-A177-3AD203B41FA5}">
                      <a16:colId xmlns:a16="http://schemas.microsoft.com/office/drawing/2014/main" val="1202680212"/>
                    </a:ext>
                  </a:extLst>
                </a:gridCol>
                <a:gridCol w="1828800">
                  <a:extLst>
                    <a:ext uri="{9D8B030D-6E8A-4147-A177-3AD203B41FA5}">
                      <a16:colId xmlns:a16="http://schemas.microsoft.com/office/drawing/2014/main" val="1960638893"/>
                    </a:ext>
                  </a:extLst>
                </a:gridCol>
                <a:gridCol w="1771858">
                  <a:extLst>
                    <a:ext uri="{9D8B030D-6E8A-4147-A177-3AD203B41FA5}">
                      <a16:colId xmlns:a16="http://schemas.microsoft.com/office/drawing/2014/main" val="268071778"/>
                    </a:ext>
                  </a:extLst>
                </a:gridCol>
              </a:tblGrid>
              <a:tr h="956703">
                <a:tc>
                  <a:txBody>
                    <a:bodyPr/>
                    <a:lstStyle/>
                    <a:p>
                      <a:pPr algn="ctr"/>
                      <a:r>
                        <a:rPr b="1" dirty="0" lang="en-US" sz="1300">
                          <a:solidFill>
                            <a:schemeClr val="tx1">
                              <a:lumMod val="50000"/>
                            </a:schemeClr>
                          </a:solidFill>
                          <a:latin typeface="+mn-lt"/>
                        </a:rPr>
                        <a:t>2017 </a:t>
                      </a:r>
                    </a:p>
                    <a:p>
                      <a:pPr algn="ctr"/>
                      <a:r>
                        <a:rPr b="1" dirty="0" lang="en-US" sz="1200">
                          <a:solidFill>
                            <a:schemeClr val="tx1">
                              <a:lumMod val="50000"/>
                            </a:schemeClr>
                          </a:solidFill>
                          <a:latin typeface="+mn-lt"/>
                        </a:rPr>
                        <a:t>(Transition Year)</a:t>
                      </a: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468218">
                <a:tc>
                  <a:txBody>
                    <a:bodyPr/>
                    <a:lstStyle/>
                    <a:p>
                      <a:pPr algn="ctr"/>
                      <a:r>
                        <a:rPr b="1" baseline="0" dirty="0" lang="en-US" sz="1200">
                          <a:solidFill>
                            <a:schemeClr val="tx1">
                              <a:lumMod val="50000"/>
                            </a:schemeClr>
                          </a:solidFill>
                          <a:latin typeface="+mn-lt"/>
                        </a:rPr>
                        <a:t>Category weight</a:t>
                      </a:r>
                      <a:endParaRPr b="1"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400">
                          <a:solidFill>
                            <a:srgbClr val="676767"/>
                          </a:solidFill>
                          <a:latin typeface="+mn-lt"/>
                        </a:rPr>
                        <a:t>60%</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400">
                          <a:solidFill>
                            <a:srgbClr val="6D8E3C"/>
                          </a:solidFill>
                          <a:latin typeface="+mn-lt"/>
                        </a:rPr>
                        <a:t>0%</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400">
                          <a:solidFill>
                            <a:schemeClr val="accent3"/>
                          </a:solidFill>
                          <a:latin typeface="+mn-lt"/>
                        </a:rPr>
                        <a:t>15%</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400">
                          <a:solidFill>
                            <a:srgbClr val="E8BB1E"/>
                          </a:solidFill>
                          <a:latin typeface="+mn-lt"/>
                        </a:rPr>
                        <a:t>25%</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236992">
                <a:tc>
                  <a:txBody>
                    <a:bodyPr/>
                    <a:lstStyle/>
                    <a:p>
                      <a:pPr algn="ctr"/>
                      <a:r>
                        <a:rPr b="1" dirty="0" lang="en-US" sz="1200">
                          <a:solidFill>
                            <a:schemeClr val="tx1">
                              <a:lumMod val="50000"/>
                            </a:schemeClr>
                          </a:solidFill>
                          <a:latin typeface="+mn-lt"/>
                        </a:rPr>
                        <a:t>Replaces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dirty="0" lang="en-US" sz="1200">
                          <a:solidFill>
                            <a:schemeClr val="tx1">
                              <a:lumMod val="50000"/>
                            </a:schemeClr>
                          </a:solidFill>
                          <a:latin typeface="+mn-lt"/>
                        </a:rPr>
                        <a:t>PQRS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200">
                          <a:solidFill>
                            <a:schemeClr val="tx1">
                              <a:lumMod val="50000"/>
                            </a:schemeClr>
                          </a:solidFill>
                          <a:latin typeface="+mn-lt"/>
                        </a:rPr>
                        <a:t>Value-based Modifier</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indent="0" marL="0">
                        <a:buFont typeface="+mj-lt"/>
                        <a:buNone/>
                      </a:pPr>
                      <a:r>
                        <a:rPr dirty="0" lang="en-US" sz="1200">
                          <a:solidFill>
                            <a:schemeClr val="tx1">
                              <a:lumMod val="50000"/>
                            </a:schemeClr>
                          </a:solidFill>
                          <a:latin typeface="+mn-lt"/>
                        </a:rPr>
                        <a:t>Meaningful Use/EHR</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737858470"/>
                  </a:ext>
                </a:extLst>
              </a:tr>
              <a:tr h="585549">
                <a:tc>
                  <a:txBody>
                    <a:bodyPr/>
                    <a:lstStyle/>
                    <a:p>
                      <a:pPr algn="ctr"/>
                      <a:r>
                        <a:rPr b="1" dirty="0" lang="en-US" sz="1200">
                          <a:solidFill>
                            <a:schemeClr val="tx1">
                              <a:lumMod val="50000"/>
                            </a:schemeClr>
                          </a:solidFill>
                          <a:latin typeface="+mn-lt"/>
                        </a:rPr>
                        <a:t>Requirements</a:t>
                      </a:r>
                      <a:r>
                        <a:rPr b="1" baseline="30000" dirty="0" lang="en-US" sz="1400">
                          <a:solidFill>
                            <a:schemeClr val="tx1">
                              <a:lumMod val="50000"/>
                            </a:schemeClr>
                          </a:solidFill>
                          <a:latin typeface="+mn-lt"/>
                        </a:rPr>
                        <a:t>†</a:t>
                      </a:r>
                      <a:endParaRPr b="1" baseline="30000"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≥6</a:t>
                      </a:r>
                      <a:r>
                        <a:rPr b="1" dirty="0" lang="en-US" sz="1200">
                          <a:solidFill>
                            <a:schemeClr val="tx1">
                              <a:lumMod val="50000"/>
                            </a:schemeClr>
                          </a:solidFill>
                          <a:latin typeface="+mn-lt"/>
                        </a:rPr>
                        <a:t> </a:t>
                      </a:r>
                      <a:br>
                        <a:rPr b="1" dirty="0" lang="en-US" sz="1200">
                          <a:solidFill>
                            <a:schemeClr val="tx1">
                              <a:lumMod val="50000"/>
                            </a:schemeClr>
                          </a:solidFill>
                          <a:latin typeface="+mn-lt"/>
                        </a:rPr>
                      </a:br>
                      <a:r>
                        <a:rPr b="1" dirty="0" lang="en-US" sz="1200">
                          <a:solidFill>
                            <a:schemeClr val="tx1">
                              <a:lumMod val="50000"/>
                            </a:schemeClr>
                          </a:solidFill>
                          <a:latin typeface="+mn-lt"/>
                        </a:rPr>
                        <a:t>(including an </a:t>
                      </a:r>
                      <a:br>
                        <a:rPr b="1" dirty="0" lang="en-US" sz="1200">
                          <a:solidFill>
                            <a:schemeClr val="tx1">
                              <a:lumMod val="50000"/>
                            </a:schemeClr>
                          </a:solidFill>
                          <a:latin typeface="+mn-lt"/>
                        </a:rPr>
                      </a:br>
                      <a:r>
                        <a:rPr b="1" dirty="0" lang="en-US" sz="1200">
                          <a:solidFill>
                            <a:schemeClr val="tx1">
                              <a:lumMod val="50000"/>
                            </a:schemeClr>
                          </a:solidFill>
                          <a:latin typeface="+mn-lt"/>
                        </a:rPr>
                        <a:t>outcome or high-priority measure)</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spcAft>
                          <a:spcPts val="400"/>
                        </a:spcAft>
                      </a:pPr>
                      <a:r>
                        <a:rPr dirty="0" lang="en-US" sz="1200">
                          <a:solidFill>
                            <a:schemeClr val="tx1">
                              <a:lumMod val="50000"/>
                            </a:schemeClr>
                          </a:solidFill>
                          <a:latin typeface="+mn-lt"/>
                        </a:rPr>
                        <a:t>&lt;15* EC: ≤2 high-weighted OR</a:t>
                      </a:r>
                    </a:p>
                    <a:p>
                      <a:pPr algn="ctr">
                        <a:spcAft>
                          <a:spcPts val="400"/>
                        </a:spcAft>
                      </a:pPr>
                      <a:r>
                        <a:rPr dirty="0" lang="en-US" sz="1200">
                          <a:solidFill>
                            <a:schemeClr val="tx1">
                              <a:lumMod val="50000"/>
                            </a:schemeClr>
                          </a:solidFill>
                          <a:latin typeface="+mn-lt"/>
                        </a:rPr>
                        <a:t>15+ EC: ≤4 medium-weighted</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base measures </a:t>
                      </a:r>
                    </a:p>
                    <a:p>
                      <a:pPr algn="ctr"/>
                      <a:r>
                        <a:rPr baseline="0" dirty="0" lang="en-US" sz="1000">
                          <a:solidFill>
                            <a:schemeClr val="tx1">
                              <a:lumMod val="50000"/>
                            </a:schemeClr>
                          </a:solidFill>
                          <a:latin typeface="+mn-lt"/>
                        </a:rPr>
                        <a:t>(50 out of 100).</a:t>
                      </a:r>
                    </a:p>
                    <a:p>
                      <a:pPr algn="ctr"/>
                      <a:r>
                        <a:rPr baseline="0" dirty="0" lang="en-US" sz="1000">
                          <a:solidFill>
                            <a:schemeClr val="tx1">
                              <a:lumMod val="50000"/>
                            </a:schemeClr>
                          </a:solidFill>
                          <a:latin typeface="+mn-lt"/>
                        </a:rPr>
                        <a:t>9 additional measures can be reported</a:t>
                      </a:r>
                      <a:r>
                        <a:rPr baseline="30000" dirty="0" lang="en-US" sz="1000">
                          <a:solidFill>
                            <a:schemeClr val="tx1">
                              <a:lumMod val="50000"/>
                            </a:schemeClr>
                          </a:solidFill>
                          <a:latin typeface="+mn-lt"/>
                        </a:rPr>
                        <a:t>‡</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682431491"/>
                  </a:ext>
                </a:extLst>
              </a:tr>
              <a:tr h="254788">
                <a:tc>
                  <a:txBody>
                    <a:bodyPr/>
                    <a:lstStyle/>
                    <a:p>
                      <a:pPr algn="ctr"/>
                      <a:r>
                        <a:rPr b="1" dirty="0" lang="en-US" sz="1200">
                          <a:solidFill>
                            <a:schemeClr val="tx1">
                              <a:lumMod val="50000"/>
                            </a:schemeClr>
                          </a:solidFill>
                          <a:latin typeface="+mn-lt"/>
                        </a:rPr>
                        <a:t>Duration</a:t>
                      </a:r>
                      <a:r>
                        <a:rPr b="1" baseline="30000" dirty="0" lang="en-US" sz="1400">
                          <a:solidFill>
                            <a:schemeClr val="tx1">
                              <a:lumMod val="50000"/>
                            </a:schemeClr>
                          </a:solidFill>
                          <a:latin typeface="+mn-lt"/>
                        </a:rPr>
                        <a:t>†</a:t>
                      </a:r>
                      <a:endParaRPr b="1"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ea charset="0" panose="020B0604030504040204" pitchFamily="34" typeface="Verdana"/>
                          <a:cs charset="0" panose="020B0604030504040204" pitchFamily="34" typeface="Verdana"/>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≥90 days</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517576259"/>
                  </a:ext>
                </a:extLst>
              </a:tr>
              <a:tr h="560017">
                <a:tc>
                  <a:txBody>
                    <a:bodyPr/>
                    <a:lstStyle/>
                    <a:p>
                      <a:pPr algn="ctr"/>
                      <a:r>
                        <a:rPr b="1" dirty="0" lang="en-US" sz="1200">
                          <a:solidFill>
                            <a:schemeClr val="tx1">
                              <a:lumMod val="50000"/>
                            </a:schemeClr>
                          </a:solidFill>
                          <a:latin typeface="+mn-lt"/>
                        </a:rPr>
                        <a:t>Data reporting</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dirty="0" lang="en-US" sz="1200">
                          <a:solidFill>
                            <a:schemeClr val="tx1">
                              <a:lumMod val="50000"/>
                            </a:schemeClr>
                          </a:solidFill>
                          <a:latin typeface="+mn-lt"/>
                        </a:rPr>
                        <a:t>QCDR, QR, EHR, claims, CMS web interface</a:t>
                      </a:r>
                      <a:r>
                        <a:rPr baseline="30000" dirty="0" lang="en-US" sz="1400">
                          <a:solidFill>
                            <a:schemeClr val="tx1">
                              <a:lumMod val="50000"/>
                            </a:schemeClr>
                          </a:solidFill>
                          <a:latin typeface="+mn-lt"/>
                        </a:rPr>
                        <a:t>§</a:t>
                      </a:r>
                      <a:r>
                        <a:rPr dirty="0" lang="en-US" sz="1200">
                          <a:solidFill>
                            <a:schemeClr val="tx1">
                              <a:lumMod val="50000"/>
                            </a:schemeClr>
                          </a:solidFill>
                          <a:latin typeface="+mn-lt"/>
                        </a:rPr>
                        <a:t>, CAHPS</a:t>
                      </a:r>
                      <a:r>
                        <a:rPr baseline="30000" dirty="0" lang="en-US" sz="1400">
                          <a:solidFill>
                            <a:schemeClr val="tx1">
                              <a:lumMod val="50000"/>
                            </a:schemeClr>
                          </a:solidFill>
                          <a:latin typeface="+mn-lt"/>
                        </a:rPr>
                        <a:t>§</a:t>
                      </a:r>
                      <a:endParaRPr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rPr>
                        <a:t>Claims</a:t>
                      </a:r>
                      <a:r>
                        <a:rPr baseline="30000" dirty="0" lang="en-US" sz="1400">
                          <a:solidFill>
                            <a:schemeClr val="tx1">
                              <a:lumMod val="50000"/>
                            </a:schemeClr>
                          </a:solidFill>
                          <a:latin typeface="+mn-lt"/>
                        </a:rPr>
                        <a:t>**</a:t>
                      </a:r>
                      <a:endParaRPr baseline="30000" dirty="0" lang="en-US" sz="1200">
                        <a:solidFill>
                          <a:schemeClr val="tx1">
                            <a:lumMod val="50000"/>
                          </a:schemeClr>
                        </a:solidFill>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200">
                          <a:solidFill>
                            <a:schemeClr val="tx1">
                              <a:lumMod val="50000"/>
                            </a:schemeClr>
                          </a:solidFill>
                          <a:latin typeface="+mn-lt"/>
                        </a:rPr>
                        <a:t>QCDR, QR, EHR, claims, CMS web interface</a:t>
                      </a:r>
                      <a:r>
                        <a:rPr baseline="30000" dirty="0" lang="en-US" sz="1200">
                          <a:solidFill>
                            <a:schemeClr val="tx1">
                              <a:lumMod val="50000"/>
                            </a:schemeClr>
                          </a:solidFill>
                          <a:latin typeface="+mn-lt"/>
                        </a:rPr>
                        <a:t>§</a:t>
                      </a:r>
                      <a:endPar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200" u="none">
                          <a:ln>
                            <a:noFill/>
                          </a:ln>
                          <a:solidFill>
                            <a:schemeClr val="tx1">
                              <a:lumMod val="50000"/>
                            </a:schemeClr>
                          </a:solidFill>
                          <a:effectLst/>
                          <a:uLnTx/>
                          <a:uFillTx/>
                          <a:latin typeface="+mn-lt"/>
                          <a:ea typeface="+mn-ea"/>
                          <a:cs typeface="+mn-cs"/>
                        </a:rPr>
                        <a:t>QCDR, QR, EHR, attestation</a:t>
                      </a: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016231651"/>
                  </a:ext>
                </a:extLst>
              </a:tr>
            </a:tbl>
          </a:graphicData>
        </a:graphic>
      </p:graphicFrame>
      <p:grpSp>
        <p:nvGrpSpPr>
          <p:cNvPr id="37" name="Group 36"/>
          <p:cNvGrpSpPr/>
          <p:nvPr/>
        </p:nvGrpSpPr>
        <p:grpSpPr>
          <a:xfrm>
            <a:off x="2125629" y="1480488"/>
            <a:ext cx="917951" cy="917951"/>
            <a:chOff x="1770531" y="5192348"/>
            <a:chExt cx="1071391" cy="1071391"/>
          </a:xfrm>
          <a:effectLst>
            <a:outerShdw algn="tl" blurRad="50800" dir="2700000" dist="38100" rotWithShape="0">
              <a:prstClr val="black">
                <a:alpha val="40000"/>
              </a:prstClr>
            </a:outerShdw>
          </a:effectLst>
        </p:grpSpPr>
        <p:sp>
          <p:nvSpPr>
            <p:cNvPr id="38" name="Oval 37"/>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39" name="Graphic 3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40" name="Group 39"/>
          <p:cNvGrpSpPr/>
          <p:nvPr/>
        </p:nvGrpSpPr>
        <p:grpSpPr>
          <a:xfrm>
            <a:off x="3925677" y="1480489"/>
            <a:ext cx="917951" cy="917951"/>
            <a:chOff x="3088057" y="5192348"/>
            <a:chExt cx="1071391" cy="1071391"/>
          </a:xfrm>
          <a:effectLst>
            <a:outerShdw algn="tl" blurRad="50800" dir="2700000" dist="38100" rotWithShape="0">
              <a:prstClr val="black">
                <a:alpha val="40000"/>
              </a:prstClr>
            </a:outerShdw>
          </a:effectLst>
        </p:grpSpPr>
        <p:sp>
          <p:nvSpPr>
            <p:cNvPr id="41" name="Oval 40"/>
            <p:cNvSpPr/>
            <p:nvPr/>
          </p:nvSpPr>
          <p:spPr>
            <a:xfrm>
              <a:off x="3088057" y="5192348"/>
              <a:ext cx="1071391" cy="1071391"/>
            </a:xfrm>
            <a:prstGeom prst="ellipse">
              <a:avLst/>
            </a:prstGeom>
            <a:solidFill>
              <a:srgbClr val="6D8E3C"/>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2" name="Graphic 4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71206" y="5389459"/>
              <a:ext cx="705094" cy="677169"/>
            </a:xfrm>
            <a:prstGeom prst="rect">
              <a:avLst/>
            </a:prstGeom>
          </p:spPr>
        </p:pic>
      </p:grpSp>
      <p:grpSp>
        <p:nvGrpSpPr>
          <p:cNvPr id="43" name="Group 42"/>
          <p:cNvGrpSpPr/>
          <p:nvPr/>
        </p:nvGrpSpPr>
        <p:grpSpPr>
          <a:xfrm>
            <a:off x="5770387" y="1480489"/>
            <a:ext cx="917951" cy="917951"/>
            <a:chOff x="4405583" y="5192348"/>
            <a:chExt cx="1071391" cy="1071391"/>
          </a:xfrm>
          <a:effectLst>
            <a:outerShdw algn="tl" blurRad="50800" dir="2700000" dist="38100" rotWithShape="0">
              <a:prstClr val="black">
                <a:alpha val="40000"/>
              </a:prstClr>
            </a:outerShdw>
          </a:effectLst>
        </p:grpSpPr>
        <p:sp>
          <p:nvSpPr>
            <p:cNvPr id="44" name="Oval 43"/>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5" name="Picture 44"/>
            <p:cNvPicPr>
              <a:picLocks noChangeAspect="1"/>
            </p:cNvPicPr>
            <p:nvPr/>
          </p:nvPicPr>
          <p:blipFill>
            <a:blip r:embed="rId7">
              <a:biLevel thresh="25000"/>
            </a:blip>
            <a:stretch>
              <a:fillRect/>
            </a:stretch>
          </p:blipFill>
          <p:spPr>
            <a:xfrm>
              <a:off x="4682113" y="5390126"/>
              <a:ext cx="518331" cy="678189"/>
            </a:xfrm>
            <a:prstGeom prst="rect">
              <a:avLst/>
            </a:prstGeom>
          </p:spPr>
        </p:pic>
      </p:grpSp>
      <p:grpSp>
        <p:nvGrpSpPr>
          <p:cNvPr id="46" name="Group 45"/>
          <p:cNvGrpSpPr/>
          <p:nvPr/>
        </p:nvGrpSpPr>
        <p:grpSpPr>
          <a:xfrm>
            <a:off x="7609345" y="1480927"/>
            <a:ext cx="917951" cy="917951"/>
            <a:chOff x="5723109" y="5192348"/>
            <a:chExt cx="1071391" cy="1071391"/>
          </a:xfrm>
          <a:effectLst>
            <a:outerShdw algn="tl" blurRad="50800" dir="2700000" dist="38100" rotWithShape="0">
              <a:prstClr val="black">
                <a:alpha val="40000"/>
              </a:prstClr>
            </a:outerShdw>
          </a:effectLst>
        </p:grpSpPr>
        <p:sp>
          <p:nvSpPr>
            <p:cNvPr id="47" name="Oval 46"/>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783447">
                <a:spcBef>
                  <a:spcPct val="0"/>
                </a:spcBef>
                <a:spcAft>
                  <a:spcPct val="0"/>
                </a:spcAft>
              </a:pPr>
              <a:endParaRPr kern="0" lang="en-US" sz="1542">
                <a:solidFill>
                  <a:sysClr lastClr="FFFFFF" val="window"/>
                </a:solidFill>
                <a:latin typeface="Verdana"/>
              </a:endParaRPr>
            </a:p>
          </p:txBody>
        </p:sp>
        <p:pic>
          <p:nvPicPr>
            <p:cNvPr id="48" name="Picture 47"/>
            <p:cNvPicPr>
              <a:picLocks noChangeAspect="1"/>
            </p:cNvPicPr>
            <p:nvPr/>
          </p:nvPicPr>
          <p:blipFill>
            <a:blip r:embed="rId8">
              <a:grayscl/>
            </a:blip>
            <a:stretch>
              <a:fillRect/>
            </a:stretch>
          </p:blipFill>
          <p:spPr>
            <a:xfrm>
              <a:off x="5893792" y="5388439"/>
              <a:ext cx="730025" cy="678189"/>
            </a:xfrm>
            <a:prstGeom prst="rect">
              <a:avLst/>
            </a:prstGeom>
          </p:spPr>
        </p:pic>
      </p:grpSp>
      <p:sp>
        <p:nvSpPr>
          <p:cNvPr id="17" name="Rectangle 16"/>
          <p:cNvSpPr/>
          <p:nvPr/>
        </p:nvSpPr>
        <p:spPr>
          <a:xfrm>
            <a:off x="341011" y="699474"/>
            <a:ext cx="8420869" cy="281295"/>
          </a:xfrm>
          <a:prstGeom prst="rect">
            <a:avLst/>
          </a:prstGeom>
        </p:spPr>
        <p:txBody>
          <a:bodyPr wrap="square">
            <a:spAutoFit/>
          </a:bodyPr>
          <a:lstStyle/>
          <a:p>
            <a:pPr>
              <a:spcBef>
                <a:spcPct val="0"/>
              </a:spcBef>
              <a:spcAft>
                <a:spcPct val="0"/>
              </a:spcAft>
            </a:pPr>
            <a:r>
              <a:rPr dirty="0" i="1" lang="en-US" sz="1200">
                <a:solidFill>
                  <a:srgbClr val="0D0D0D"/>
                </a:solidFill>
              </a:rPr>
              <a:t>Developed to provide flexibility to choose activities/metrics that are most meaningful to your practice</a:t>
            </a:r>
          </a:p>
        </p:txBody>
      </p:sp>
    </p:spTree>
  </p:cSld>
  <p:clrMapOvr>
    <a:masterClrMapping/>
  </p:clrMapOvr>
</p:sld>
</file>

<file path=ppt/slides/slide6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pSp>
        <p:nvGrpSpPr>
          <p:cNvPr id="49" name="Group 48"/>
          <p:cNvGrpSpPr/>
          <p:nvPr/>
        </p:nvGrpSpPr>
        <p:grpSpPr>
          <a:xfrm>
            <a:off x="4582036" y="924755"/>
            <a:ext cx="4270947" cy="400788"/>
            <a:chOff x="4869390" y="1282817"/>
            <a:chExt cx="2987331" cy="467781"/>
          </a:xfrm>
          <a:solidFill>
            <a:schemeClr val="bg1">
              <a:lumMod val="95000"/>
            </a:schemeClr>
          </a:solidFill>
        </p:grpSpPr>
        <p:sp>
          <p:nvSpPr>
            <p:cNvPr id="55" name="Rectangle: Single Corner Rounded 54"/>
            <p:cNvSpPr/>
            <p:nvPr/>
          </p:nvSpPr>
          <p:spPr>
            <a:xfrm>
              <a:off x="4869390" y="1282817"/>
              <a:ext cx="1481959" cy="467781"/>
            </a:xfrm>
            <a:prstGeom prst="round1Rect">
              <a:avLst/>
            </a:prstGeom>
            <a:grpFill/>
            <a:ln algn="ctr" cap="flat" cmpd="sng" w="6350">
              <a:solidFill>
                <a:schemeClr val="bg1">
                  <a:lumMod val="65000"/>
                </a:schemeClr>
              </a:solidFill>
              <a:prstDash val="solid"/>
            </a:ln>
            <a:effectLst/>
          </p:spPr>
          <p:txBody>
            <a:bodyPr anchor="ctr" bIns="0" lIns="0" rIns="0" rtlCol="0" tIns="0"/>
            <a:lstStyle/>
            <a:p>
              <a:pPr algn="ctr" defTabSz="783447">
                <a:spcBef>
                  <a:spcPct val="0"/>
                </a:spcBef>
                <a:spcAft>
                  <a:spcPct val="0"/>
                </a:spcAft>
              </a:pPr>
              <a:r>
                <a:rPr dirty="0" kern="0" lang="en-US" sz="1100">
                  <a:solidFill>
                    <a:srgbClr val="0D0D0D"/>
                  </a:solidFill>
                </a:rPr>
                <a:t>CATEGORY WEIGHT (2017)</a:t>
              </a:r>
            </a:p>
          </p:txBody>
        </p:sp>
        <p:sp>
          <p:nvSpPr>
            <p:cNvPr id="56" name="Rectangle: Single Corner Rounded 55"/>
            <p:cNvSpPr/>
            <p:nvPr/>
          </p:nvSpPr>
          <p:spPr>
            <a:xfrm>
              <a:off x="6374762" y="1282817"/>
              <a:ext cx="1481959" cy="467781"/>
            </a:xfrm>
            <a:prstGeom prst="round1Rect">
              <a:avLst/>
            </a:prstGeom>
            <a:grpFill/>
            <a:ln algn="ctr" cap="flat" cmpd="sng" w="6350">
              <a:solidFill>
                <a:schemeClr val="bg1">
                  <a:lumMod val="65000"/>
                </a:schemeClr>
              </a:solidFill>
              <a:prstDash val="solid"/>
            </a:ln>
            <a:effectLst/>
          </p:spPr>
          <p:txBody>
            <a:bodyPr anchor="ctr" bIns="0" lIns="0" rIns="0" rtlCol="0" tIns="0"/>
            <a:lstStyle/>
            <a:p>
              <a:pPr algn="ctr" defTabSz="783447">
                <a:spcBef>
                  <a:spcPct val="0"/>
                </a:spcBef>
                <a:spcAft>
                  <a:spcPct val="0"/>
                </a:spcAft>
              </a:pPr>
              <a:r>
                <a:rPr dirty="0" kern="0" lang="en-US" sz="1100">
                  <a:solidFill>
                    <a:srgbClr val="0D0D0D"/>
                  </a:solidFill>
                </a:rPr>
                <a:t>MEASURES/ACTIVITIES*</a:t>
              </a:r>
              <a:endParaRPr baseline="30000" dirty="0" kern="0" lang="en-US" sz="1100">
                <a:solidFill>
                  <a:schemeClr val="bg2">
                    <a:lumMod val="10000"/>
                  </a:schemeClr>
                </a:solidFill>
              </a:endParaRPr>
            </a:p>
          </p:txBody>
        </p:sp>
      </p:grpSp>
      <p:graphicFrame>
        <p:nvGraphicFramePr>
          <p:cNvPr id="48" name="Table 47"/>
          <p:cNvGraphicFramePr>
            <a:graphicFrameLocks noGrp="1"/>
          </p:cNvGraphicFramePr>
          <p:nvPr>
            <p:extLst>
              <p:ext uri="{D42A27DB-BD31-4B8C-83A1-F6EECF244321}">
                <p14:modId xmlns:p14="http://schemas.microsoft.com/office/powerpoint/2010/main" val="1132885428"/>
              </p:ext>
            </p:extLst>
          </p:nvPr>
        </p:nvGraphicFramePr>
        <p:xfrm>
          <a:off x="261613" y="1334916"/>
          <a:ext cx="8619468" cy="3983076"/>
        </p:xfrm>
        <a:graphic>
          <a:graphicData uri="http://schemas.openxmlformats.org/drawingml/2006/table">
            <a:tbl>
              <a:tblPr bandRow="1" firstRow="1">
                <a:tableStyleId>{5940675A-B579-460E-94D1-54222C63F5DA}</a:tableStyleId>
              </a:tblPr>
              <a:tblGrid>
                <a:gridCol w="1679179">
                  <a:extLst>
                    <a:ext uri="{9D8B030D-6E8A-4147-A177-3AD203B41FA5}">
                      <a16:colId xmlns:a16="http://schemas.microsoft.com/office/drawing/2014/main" val="2321280791"/>
                    </a:ext>
                  </a:extLst>
                </a:gridCol>
                <a:gridCol w="2642193">
                  <a:extLst>
                    <a:ext uri="{9D8B030D-6E8A-4147-A177-3AD203B41FA5}">
                      <a16:colId xmlns:a16="http://schemas.microsoft.com/office/drawing/2014/main" val="1168741021"/>
                    </a:ext>
                  </a:extLst>
                </a:gridCol>
                <a:gridCol w="2149048">
                  <a:extLst>
                    <a:ext uri="{9D8B030D-6E8A-4147-A177-3AD203B41FA5}">
                      <a16:colId xmlns:a16="http://schemas.microsoft.com/office/drawing/2014/main" val="1202680212"/>
                    </a:ext>
                  </a:extLst>
                </a:gridCol>
                <a:gridCol w="2149048">
                  <a:extLst>
                    <a:ext uri="{9D8B030D-6E8A-4147-A177-3AD203B41FA5}">
                      <a16:colId xmlns:a16="http://schemas.microsoft.com/office/drawing/2014/main" val="1960638893"/>
                    </a:ext>
                  </a:extLst>
                </a:gridCol>
              </a:tblGrid>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QUALITY</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1838462004"/>
                  </a:ext>
                </a:extLst>
              </a:tr>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IMPROVEMENT ACTIVITIES</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785435397"/>
                  </a:ext>
                </a:extLst>
              </a:tr>
              <a:tr h="1327692">
                <a:tc>
                  <a:txBody>
                    <a:bodyPr/>
                    <a:lstStyle/>
                    <a:p>
                      <a:endParaRPr dirty="0" lang="en-US" sz="10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i="0" lang="en-US" sz="1600">
                          <a:latin typeface="+mn-lt"/>
                          <a:cs typeface="Verdana"/>
                        </a:rPr>
                        <a:t>ADVANCING CARE INFORMATION</a:t>
                      </a:r>
                    </a:p>
                  </a:txBody>
                  <a:tcPr anchor="ctr" marB="39172" marL="8068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900">
                        <a:latin typeface="+mn-lt"/>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900" u="none">
                        <a:ln>
                          <a:noFill/>
                        </a:ln>
                        <a:solidFill>
                          <a:srgbClr val="212721"/>
                        </a:solidFill>
                        <a:effectLst/>
                        <a:uLnTx/>
                        <a:uFillTx/>
                        <a:latin typeface="+mn-lt"/>
                        <a:ea typeface="+mn-ea"/>
                        <a:cs typeface="+mn-cs"/>
                      </a:endParaRPr>
                    </a:p>
                  </a:txBody>
                  <a:tcPr anchor="ctr" marB="39172" marL="39172" marR="39172" marT="39172">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extLst>
                  <a:ext uri="{0D108BD9-81ED-4DB2-BD59-A6C34878D82A}">
                    <a16:rowId xmlns:a16="http://schemas.microsoft.com/office/drawing/2014/main" val="1081379085"/>
                  </a:ext>
                </a:extLst>
              </a:tr>
            </a:tbl>
          </a:graphicData>
        </a:graphic>
      </p:graphicFrame>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2017 Transition Year Weights and Measures/Activities</a:t>
            </a:r>
            <a:r>
              <a:rPr baseline="30000" dirty="0" lang="en-US" sz="2600" b="true">
                <a:solidFill>
                  <a:srgbClr val="003479"/>
                </a:solidFill>
              </a:rPr>
              <a:t>1,2</a:t>
            </a:r>
          </a:p>
        </p:txBody>
      </p:sp>
      <p:sp>
        <p:nvSpPr>
          <p:cNvPr id="41" name="Slide Number Placeholder 1"/>
          <p:cNvSpPr>
            <a:spLocks noGrp="1"/>
          </p:cNvSpPr>
          <p:nvPr>
            <p:ph idx="12" sz="quarter" type="sldNum"/>
          </p:nvPr>
        </p:nvSpPr>
        <p:spPr/>
        <p:txBody>
          <a:bodyPr lIns="0" rIns="0" tIns="0" bIns="0" anchor="t"/>
          <a:lstStyle/>
          <a:p>
            <a:fld id="{C06DEA1F-A087-4941-88C3-590BA6FF4D01}" type="slidenum">
              <a:rPr lang="en-US" smtClean="0"/>
              <a:pPr/>
              <a:t>17</a:t>
            </a:fld>
            <a:endParaRPr dirty="0" lang="en-US"/>
          </a:p>
        </p:txBody>
      </p:sp>
      <p:grpSp>
        <p:nvGrpSpPr>
          <p:cNvPr id="4" name="Group 3"/>
          <p:cNvGrpSpPr/>
          <p:nvPr/>
        </p:nvGrpSpPr>
        <p:grpSpPr>
          <a:xfrm>
            <a:off x="504562" y="1407295"/>
            <a:ext cx="1186701" cy="1186701"/>
            <a:chOff x="1770531" y="5192348"/>
            <a:chExt cx="1071391" cy="1071391"/>
          </a:xfrm>
          <a:effectLst>
            <a:outerShdw algn="tl" blurRad="50800" dir="2700000" dist="38100" rotWithShape="0">
              <a:prstClr val="black">
                <a:alpha val="40000"/>
              </a:prstClr>
            </a:outerShdw>
          </a:effectLst>
        </p:grpSpPr>
        <p:sp>
          <p:nvSpPr>
            <p:cNvPr id="5" name="Oval 4"/>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6" name="Graphic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1" name="Group 10"/>
          <p:cNvGrpSpPr/>
          <p:nvPr/>
        </p:nvGrpSpPr>
        <p:grpSpPr>
          <a:xfrm>
            <a:off x="7200598" y="1407630"/>
            <a:ext cx="1186031" cy="1186031"/>
            <a:chOff x="284314" y="5786160"/>
            <a:chExt cx="1873232" cy="1873907"/>
          </a:xfrm>
          <a:effectLst>
            <a:outerShdw algn="tl" blurRad="152400" dir="2700000" dist="38100" rotWithShape="0">
              <a:prstClr val="black">
                <a:alpha val="40000"/>
              </a:prstClr>
            </a:outerShdw>
          </a:effectLst>
        </p:grpSpPr>
        <p:sp>
          <p:nvSpPr>
            <p:cNvPr id="12" name="Oval 11"/>
            <p:cNvSpPr/>
            <p:nvPr/>
          </p:nvSpPr>
          <p:spPr>
            <a:xfrm>
              <a:off x="284314" y="5786160"/>
              <a:ext cx="1873232" cy="1873907"/>
            </a:xfrm>
            <a:prstGeom prst="ellipse">
              <a:avLst/>
            </a:prstGeom>
            <a:solidFill>
              <a:schemeClr val="bg1"/>
            </a:solidFill>
            <a:ln algn="ctr" cap="flat" cmpd="sng" w="19050">
              <a:solidFill>
                <a:srgbClr val="676767"/>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13" name="Oval 12"/>
            <p:cNvSpPr/>
            <p:nvPr/>
          </p:nvSpPr>
          <p:spPr>
            <a:xfrm>
              <a:off x="348473" y="5849861"/>
              <a:ext cx="1751594" cy="1746430"/>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271</a:t>
              </a:r>
            </a:p>
          </p:txBody>
        </p:sp>
      </p:grpSp>
      <p:grpSp>
        <p:nvGrpSpPr>
          <p:cNvPr id="14" name="Group 13"/>
          <p:cNvGrpSpPr/>
          <p:nvPr/>
        </p:nvGrpSpPr>
        <p:grpSpPr>
          <a:xfrm>
            <a:off x="5048387" y="1407630"/>
            <a:ext cx="1186031" cy="1186031"/>
            <a:chOff x="284314" y="5786160"/>
            <a:chExt cx="1873232" cy="1873907"/>
          </a:xfrm>
          <a:effectLst>
            <a:outerShdw algn="tl" blurRad="152400" dir="2700000" dist="38100" rotWithShape="0">
              <a:prstClr val="black">
                <a:alpha val="40000"/>
              </a:prstClr>
            </a:outerShdw>
          </a:effectLst>
        </p:grpSpPr>
        <p:sp>
          <p:nvSpPr>
            <p:cNvPr id="15" name="Oval 14"/>
            <p:cNvSpPr/>
            <p:nvPr/>
          </p:nvSpPr>
          <p:spPr>
            <a:xfrm>
              <a:off x="284314" y="5786160"/>
              <a:ext cx="1873232" cy="1873907"/>
            </a:xfrm>
            <a:prstGeom prst="ellipse">
              <a:avLst/>
            </a:prstGeom>
            <a:solidFill>
              <a:schemeClr val="bg1"/>
            </a:solidFill>
            <a:ln algn="ctr" cap="flat" cmpd="sng" w="19050">
              <a:solidFill>
                <a:srgbClr val="676767"/>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16" name="Oval 15"/>
            <p:cNvSpPr/>
            <p:nvPr/>
          </p:nvSpPr>
          <p:spPr>
            <a:xfrm>
              <a:off x="348473" y="5849861"/>
              <a:ext cx="1751594" cy="1746430"/>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60%</a:t>
              </a:r>
            </a:p>
          </p:txBody>
        </p:sp>
      </p:grpSp>
      <p:grpSp>
        <p:nvGrpSpPr>
          <p:cNvPr id="20" name="Group 19"/>
          <p:cNvGrpSpPr/>
          <p:nvPr/>
        </p:nvGrpSpPr>
        <p:grpSpPr>
          <a:xfrm>
            <a:off x="7200598" y="2757137"/>
            <a:ext cx="1186031" cy="1186031"/>
            <a:chOff x="284312" y="5786155"/>
            <a:chExt cx="2354885" cy="2247844"/>
          </a:xfrm>
          <a:effectLst>
            <a:outerShdw algn="tl" blurRad="152400" dir="2700000" dist="38100" rotWithShape="0">
              <a:prstClr val="black">
                <a:alpha val="40000"/>
              </a:prstClr>
            </a:outerShdw>
          </a:effectLst>
        </p:grpSpPr>
        <p:sp>
          <p:nvSpPr>
            <p:cNvPr id="21" name="Oval 20"/>
            <p:cNvSpPr/>
            <p:nvPr/>
          </p:nvSpPr>
          <p:spPr>
            <a:xfrm>
              <a:off x="284312" y="5786155"/>
              <a:ext cx="2354885" cy="2247844"/>
            </a:xfrm>
            <a:prstGeom prst="ellipse">
              <a:avLst/>
            </a:prstGeom>
            <a:solidFill>
              <a:schemeClr val="bg1"/>
            </a:solidFill>
            <a:ln algn="ctr" cap="flat" cmpd="sng" w="19050">
              <a:solidFill>
                <a:srgbClr val="00A0DF"/>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22" name="Oval 21"/>
            <p:cNvSpPr/>
            <p:nvPr/>
          </p:nvSpPr>
          <p:spPr>
            <a:xfrm>
              <a:off x="360770" y="5862612"/>
              <a:ext cx="2201970" cy="2094929"/>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92</a:t>
              </a:r>
              <a:br>
                <a:rPr b="1" dirty="0" kern="0" lang="en-US" sz="2118">
                  <a:solidFill>
                    <a:sysClr lastClr="FFFFFF" val="window"/>
                  </a:solidFill>
                  <a:latin typeface="Verdana"/>
                  <a:cs typeface="+mn-cs"/>
                </a:rPr>
              </a:br>
              <a:r>
                <a:rPr dirty="0" kern="0" lang="en-US" sz="2118" b="true">
                  <a:solidFill>
                    <a:srgbClr val="FFFFFF"/>
                  </a:solidFill>
                  <a:latin typeface="Verdana"/>
                  <a:cs typeface="+mn-cs"/>
                </a:rPr>
                <a:t>78 medium </a:t>
              </a:r>
              <a:br>
                <a:rPr dirty="0" kern="0" lang="en-US" sz="971">
                  <a:solidFill>
                    <a:sysClr lastClr="FFFFFF" val="window"/>
                  </a:solidFill>
                  <a:latin typeface="Verdana"/>
                  <a:cs typeface="+mn-cs"/>
                </a:rPr>
              </a:br>
              <a:r>
                <a:rPr dirty="0" kern="0" lang="en-US" sz="971">
                  <a:solidFill>
                    <a:srgbClr val="FFFFFF"/>
                  </a:solidFill>
                  <a:latin typeface="Verdana"/>
                  <a:cs typeface="+mn-cs"/>
                </a:rPr>
                <a:t>14 high</a:t>
              </a:r>
            </a:p>
          </p:txBody>
        </p:sp>
      </p:grpSp>
      <p:grpSp>
        <p:nvGrpSpPr>
          <p:cNvPr id="23" name="Group 22"/>
          <p:cNvGrpSpPr/>
          <p:nvPr/>
        </p:nvGrpSpPr>
        <p:grpSpPr>
          <a:xfrm>
            <a:off x="5048387" y="2757137"/>
            <a:ext cx="1186031" cy="1186031"/>
            <a:chOff x="284312" y="5786158"/>
            <a:chExt cx="2354885" cy="2247844"/>
          </a:xfrm>
          <a:effectLst>
            <a:outerShdw algn="tl" blurRad="152400" dir="2700000" dist="38100" rotWithShape="0">
              <a:prstClr val="black">
                <a:alpha val="40000"/>
              </a:prstClr>
            </a:outerShdw>
          </a:effectLst>
        </p:grpSpPr>
        <p:sp>
          <p:nvSpPr>
            <p:cNvPr id="24" name="Oval 23"/>
            <p:cNvSpPr/>
            <p:nvPr/>
          </p:nvSpPr>
          <p:spPr>
            <a:xfrm>
              <a:off x="284312" y="5786158"/>
              <a:ext cx="2354885" cy="2247844"/>
            </a:xfrm>
            <a:prstGeom prst="ellipse">
              <a:avLst/>
            </a:prstGeom>
            <a:solidFill>
              <a:schemeClr val="bg1"/>
            </a:solidFill>
            <a:ln algn="ctr" cap="flat" cmpd="sng" w="19050">
              <a:solidFill>
                <a:srgbClr val="00A0DF"/>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25" name="Oval 24"/>
            <p:cNvSpPr/>
            <p:nvPr/>
          </p:nvSpPr>
          <p:spPr>
            <a:xfrm>
              <a:off x="360770" y="5862615"/>
              <a:ext cx="2201970" cy="2094929"/>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15%</a:t>
              </a:r>
            </a:p>
          </p:txBody>
        </p:sp>
      </p:grpSp>
      <p:grpSp>
        <p:nvGrpSpPr>
          <p:cNvPr id="26" name="Group 25"/>
          <p:cNvGrpSpPr/>
          <p:nvPr/>
        </p:nvGrpSpPr>
        <p:grpSpPr>
          <a:xfrm>
            <a:off x="504562" y="2756802"/>
            <a:ext cx="1186701" cy="1186701"/>
            <a:chOff x="4405583" y="5192348"/>
            <a:chExt cx="1071391" cy="1071391"/>
          </a:xfrm>
          <a:effectLst>
            <a:outerShdw algn="tl" blurRad="50800" dir="2700000" dist="38100" rotWithShape="0">
              <a:prstClr val="black">
                <a:alpha val="40000"/>
              </a:prstClr>
            </a:outerShdw>
          </a:effectLst>
        </p:grpSpPr>
        <p:sp>
          <p:nvSpPr>
            <p:cNvPr id="27" name="Oval 26"/>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28" name="Picture 27"/>
            <p:cNvPicPr>
              <a:picLocks noChangeAspect="1"/>
            </p:cNvPicPr>
            <p:nvPr/>
          </p:nvPicPr>
          <p:blipFill>
            <a:blip r:embed="rId5">
              <a:biLevel thresh="25000"/>
            </a:blip>
            <a:stretch>
              <a:fillRect/>
            </a:stretch>
          </p:blipFill>
          <p:spPr>
            <a:xfrm>
              <a:off x="4682113" y="5390126"/>
              <a:ext cx="518331" cy="678189"/>
            </a:xfrm>
            <a:prstGeom prst="rect">
              <a:avLst/>
            </a:prstGeom>
          </p:spPr>
        </p:pic>
      </p:grpSp>
      <p:grpSp>
        <p:nvGrpSpPr>
          <p:cNvPr id="32" name="Group 31"/>
          <p:cNvGrpSpPr/>
          <p:nvPr/>
        </p:nvGrpSpPr>
        <p:grpSpPr>
          <a:xfrm>
            <a:off x="7200598" y="4068995"/>
            <a:ext cx="1186031" cy="1186031"/>
            <a:chOff x="284314" y="5786160"/>
            <a:chExt cx="1873232" cy="1873907"/>
          </a:xfrm>
          <a:effectLst>
            <a:outerShdw algn="tl" blurRad="152400" dir="2700000" dist="38100" rotWithShape="0">
              <a:prstClr val="black">
                <a:alpha val="40000"/>
              </a:prstClr>
            </a:outerShdw>
          </a:effectLst>
        </p:grpSpPr>
        <p:sp>
          <p:nvSpPr>
            <p:cNvPr id="33" name="Oval 32"/>
            <p:cNvSpPr/>
            <p:nvPr/>
          </p:nvSpPr>
          <p:spPr>
            <a:xfrm>
              <a:off x="284314" y="5786160"/>
              <a:ext cx="1873232" cy="1873907"/>
            </a:xfrm>
            <a:prstGeom prst="ellipse">
              <a:avLst/>
            </a:prstGeom>
            <a:solidFill>
              <a:schemeClr val="bg1"/>
            </a:solidFill>
            <a:ln algn="ctr" cap="flat" cmpd="sng" w="19050">
              <a:solidFill>
                <a:srgbClr val="E8BB1E"/>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34" name="Oval 33"/>
            <p:cNvSpPr/>
            <p:nvPr/>
          </p:nvSpPr>
          <p:spPr>
            <a:xfrm>
              <a:off x="342243" y="5857989"/>
              <a:ext cx="1744914" cy="1746503"/>
            </a:xfrm>
            <a:prstGeom prst="ellipse">
              <a:avLst/>
            </a:prstGeom>
            <a:solidFill>
              <a:srgbClr val="E8BB1E"/>
            </a:solidFill>
            <a:ln algn="ctr" cap="flat" cmpd="sng" w="9525">
              <a:noFill/>
              <a:prstDash val="solid"/>
            </a:ln>
            <a:effectLst/>
          </p:spPr>
          <p:txBody>
            <a:bodyPr anchor="ctr" bIns="0" lIns="0" rIns="0" rtlCol="0" tIns="0"/>
            <a:lstStyle/>
            <a:p>
              <a:pPr algn="ctr" defTabSz="806867">
                <a:spcBef>
                  <a:spcPct val="0"/>
                </a:spcBef>
                <a:spcAft>
                  <a:spcPct val="0"/>
                </a:spcAft>
              </a:pPr>
              <a:r>
                <a:rPr b="1" dirty="0" kern="0" lang="en-US" sz="2118">
                  <a:solidFill>
                    <a:srgbClr val="FFFFFF"/>
                  </a:solidFill>
                  <a:latin typeface="Verdana"/>
                  <a:cs typeface="+mn-cs"/>
                </a:rPr>
                <a:t>11 </a:t>
              </a:r>
              <a:r>
                <a:rPr b="1" dirty="0" kern="0" lang="en-US" sz="2118">
                  <a:solidFill>
                    <a:srgbClr val="FFFFFF"/>
                  </a:solidFill>
                  <a:ea charset="0" panose="020B0604030504040204" pitchFamily="34" typeface="Verdana"/>
                  <a:cs charset="0" panose="020B0604030504040204" pitchFamily="34" typeface="Verdana"/>
                </a:rPr>
                <a:t>–</a:t>
              </a:r>
              <a:r>
                <a:rPr b="1" dirty="0" kern="0" lang="en-US" sz="2118">
                  <a:solidFill>
                    <a:srgbClr val="FFFFFF"/>
                  </a:solidFill>
                  <a:latin typeface="Verdana"/>
                  <a:cs typeface="+mn-cs"/>
                </a:rPr>
                <a:t> 15</a:t>
              </a:r>
              <a:r>
                <a:rPr baseline="30000" dirty="0" kern="0" lang="en-US">
                  <a:solidFill>
                    <a:srgbClr val="FFFFFF"/>
                  </a:solidFill>
                </a:rPr>
                <a:t>†</a:t>
              </a:r>
              <a:endParaRPr b="1" baseline="30000" dirty="0" kern="0" lang="en-US" sz="1059">
                <a:solidFill>
                  <a:schemeClr val="bg1"/>
                </a:solidFill>
                <a:latin typeface="Verdana"/>
              </a:endParaRPr>
            </a:p>
          </p:txBody>
        </p:sp>
      </p:grpSp>
      <p:grpSp>
        <p:nvGrpSpPr>
          <p:cNvPr id="35" name="Group 34"/>
          <p:cNvGrpSpPr/>
          <p:nvPr/>
        </p:nvGrpSpPr>
        <p:grpSpPr>
          <a:xfrm>
            <a:off x="5048387" y="4068995"/>
            <a:ext cx="1186031" cy="1186031"/>
            <a:chOff x="284314" y="5786160"/>
            <a:chExt cx="1873232" cy="1873907"/>
          </a:xfrm>
          <a:effectLst>
            <a:outerShdw algn="tl" blurRad="152400" dir="2700000" dist="38100" rotWithShape="0">
              <a:prstClr val="black">
                <a:alpha val="40000"/>
              </a:prstClr>
            </a:outerShdw>
          </a:effectLst>
        </p:grpSpPr>
        <p:sp>
          <p:nvSpPr>
            <p:cNvPr id="36" name="Oval 35"/>
            <p:cNvSpPr/>
            <p:nvPr/>
          </p:nvSpPr>
          <p:spPr>
            <a:xfrm>
              <a:off x="284314" y="5786160"/>
              <a:ext cx="1873232" cy="1873907"/>
            </a:xfrm>
            <a:prstGeom prst="ellipse">
              <a:avLst/>
            </a:prstGeom>
            <a:solidFill>
              <a:schemeClr val="bg1"/>
            </a:solidFill>
            <a:ln algn="ctr" cap="flat" cmpd="sng" w="19050">
              <a:solidFill>
                <a:srgbClr val="E8BB1E"/>
              </a:solidFill>
              <a:prstDash val="solid"/>
            </a:ln>
            <a:effectLst/>
          </p:spPr>
          <p:txBody>
            <a:bodyPr anchor="ctr" bIns="0" lIns="0" rIns="0" rtlCol="0" tIns="0"/>
            <a:lstStyle/>
            <a:p>
              <a:pPr algn="ctr" defTabSz="806867" eaLnBrk="1" fontAlgn="auto" hangingPunct="1">
                <a:spcBef>
                  <a:spcPts val="0"/>
                </a:spcBef>
                <a:spcAft>
                  <a:spcPts val="0"/>
                </a:spcAft>
              </a:pPr>
              <a:endParaRPr kern="0" lang="en-US" sz="1235">
                <a:solidFill>
                  <a:sysClr lastClr="FFFFFF" val="window"/>
                </a:solidFill>
                <a:latin typeface="Verdana"/>
                <a:cs typeface="+mn-cs"/>
              </a:endParaRPr>
            </a:p>
          </p:txBody>
        </p:sp>
        <p:sp>
          <p:nvSpPr>
            <p:cNvPr id="37" name="Oval 36"/>
            <p:cNvSpPr/>
            <p:nvPr/>
          </p:nvSpPr>
          <p:spPr>
            <a:xfrm>
              <a:off x="354532" y="5849861"/>
              <a:ext cx="1744914" cy="1746503"/>
            </a:xfrm>
            <a:prstGeom prst="ellipse">
              <a:avLst/>
            </a:prstGeom>
            <a:solidFill>
              <a:srgbClr val="E8BB1E"/>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r>
                <a:rPr b="1" dirty="0" kern="0" lang="en-US" sz="2118">
                  <a:solidFill>
                    <a:srgbClr val="FFFFFF"/>
                  </a:solidFill>
                  <a:latin typeface="Verdana"/>
                  <a:cs typeface="+mn-cs"/>
                </a:rPr>
                <a:t>25%</a:t>
              </a:r>
            </a:p>
          </p:txBody>
        </p:sp>
      </p:grpSp>
      <p:grpSp>
        <p:nvGrpSpPr>
          <p:cNvPr id="38" name="Group 37"/>
          <p:cNvGrpSpPr/>
          <p:nvPr/>
        </p:nvGrpSpPr>
        <p:grpSpPr>
          <a:xfrm>
            <a:off x="504562" y="4068660"/>
            <a:ext cx="1186701" cy="1186701"/>
            <a:chOff x="5723109" y="5192348"/>
            <a:chExt cx="1071391" cy="1071391"/>
          </a:xfrm>
          <a:effectLst>
            <a:outerShdw algn="tl" blurRad="50800" dir="2700000" dist="38100" rotWithShape="0">
              <a:prstClr val="black">
                <a:alpha val="40000"/>
              </a:prstClr>
            </a:outerShdw>
          </a:effectLst>
        </p:grpSpPr>
        <p:sp>
          <p:nvSpPr>
            <p:cNvPr id="39" name="Oval 38"/>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1012859">
                <a:spcBef>
                  <a:spcPct val="0"/>
                </a:spcBef>
                <a:spcAft>
                  <a:spcPct val="0"/>
                </a:spcAft>
              </a:pPr>
              <a:endParaRPr kern="0" lang="en-US" sz="1994">
                <a:solidFill>
                  <a:sysClr lastClr="FFFFFF" val="window"/>
                </a:solidFill>
                <a:latin typeface="Verdana"/>
              </a:endParaRPr>
            </a:p>
          </p:txBody>
        </p:sp>
        <p:pic>
          <p:nvPicPr>
            <p:cNvPr id="40" name="Picture 39"/>
            <p:cNvPicPr>
              <a:picLocks noChangeAspect="1"/>
            </p:cNvPicPr>
            <p:nvPr/>
          </p:nvPicPr>
          <p:blipFill>
            <a:blip r:embed="rId6">
              <a:grayscl/>
            </a:blip>
            <a:stretch>
              <a:fillRect/>
            </a:stretch>
          </p:blipFill>
          <p:spPr>
            <a:xfrm>
              <a:off x="5893792" y="5388439"/>
              <a:ext cx="730025" cy="678189"/>
            </a:xfrm>
            <a:prstGeom prst="rect">
              <a:avLst/>
            </a:prstGeom>
          </p:spPr>
        </p:pic>
      </p:grpSp>
      <p:sp>
        <p:nvSpPr>
          <p:cNvPr id="8" name="TextBox 7"/>
          <p:cNvSpPr txBox="1"/>
          <p:nvPr/>
        </p:nvSpPr>
        <p:spPr>
          <a:xfrm>
            <a:off x="0" y="5350896"/>
            <a:ext cx="9143999" cy="714977"/>
          </a:xfrm>
          <a:prstGeom prst="rect">
            <a:avLst/>
          </a:prstGeom>
          <a:noFill/>
        </p:spPr>
        <p:txBody>
          <a:bodyPr anchor="b" anchorCtr="0" bIns="40341" lIns="80682" rIns="80682" rtlCol="0" tIns="40341" wrap="square">
            <a:spAutoFit/>
          </a:bodyPr>
          <a:lstStyle/>
          <a:p>
            <a:pPr defTabSz="564264">
              <a:spcBef>
                <a:spcPct val="0"/>
              </a:spcBef>
              <a:spcAft>
                <a:spcPct val="0"/>
              </a:spcAft>
            </a:pPr>
            <a:r>
              <a:rPr dirty="0" lang="en-US" sz="800">
                <a:solidFill>
                  <a:srgbClr val="000000"/>
                </a:solidFill>
              </a:rPr>
              <a:t>*Visit qpp.cms.gov for a full list of available measures and activities.</a:t>
            </a:r>
          </a:p>
          <a:p>
            <a:pPr defTabSz="564264">
              <a:spcBef>
                <a:spcPct val="0"/>
              </a:spcBef>
              <a:spcAft>
                <a:spcPts val="529"/>
              </a:spcAft>
            </a:pPr>
            <a:r>
              <a:rPr baseline="30000" dirty="0" lang="en-US" sz="1100">
                <a:solidFill>
                  <a:srgbClr val="000000"/>
                </a:solidFill>
              </a:rPr>
              <a:t>†</a:t>
            </a:r>
            <a:r>
              <a:rPr dirty="0" lang="en-US" sz="800">
                <a:solidFill>
                  <a:srgbClr val="000000"/>
                </a:solidFill>
              </a:rPr>
              <a:t>The measures available depend on your EHR edition (15 for reporting ACI Objectives and Measures; 11 for reporting 2017 ACI Transition Objectives and Measures). </a:t>
            </a:r>
          </a:p>
          <a:p>
            <a:pPr defTabSz="564264">
              <a:spcBef>
                <a:spcPct val="0"/>
              </a:spcBef>
              <a:spcAft>
                <a:spcPct val="0"/>
              </a:spcAft>
            </a:pPr>
            <a:r>
              <a:rPr dirty="0" lang="en-US" sz="700">
                <a:solidFill>
                  <a:srgbClr val="000000"/>
                </a:solidFill>
              </a:rPr>
              <a:t>1. CMS. </a:t>
            </a:r>
            <a:r>
              <a:rPr dirty="0" lang="en-US" sz="700">
                <a:solidFill>
                  <a:srgbClr val="212721"/>
                </a:solidFill>
              </a:rPr>
              <a:t>MIPS: Quality and Cost Performance Categories.</a:t>
            </a:r>
            <a:r>
              <a:rPr dirty="0" lang="en-US" sz="700">
                <a:solidFill>
                  <a:srgbClr val="000000"/>
                </a:solidFill>
              </a:rPr>
              <a:t> https://www.cms.gov/Medicare/Quality-Initiatives-Patient-Assessment-Instruments/Value-Based-Programs/MACRA-MIPS-and-APMs/QPP-MIPS-Quality-and-Cost-Slides.pdf. Accessed January 24, 2017.   2. CMS. MIPS: </a:t>
            </a:r>
            <a:r>
              <a:rPr dirty="0" lang="en-US" sz="700">
                <a:solidFill>
                  <a:srgbClr val="212721"/>
                </a:solidFill>
              </a:rPr>
              <a:t>Advancing Care Information and Improvement Activities Performance Categories. </a:t>
            </a:r>
            <a:r>
              <a:rPr dirty="0" lang="en-US" sz="700">
                <a:solidFill>
                  <a:srgbClr val="000000"/>
                </a:solidFill>
              </a:rPr>
              <a:t>https://www.cms.gov/Medicare/Quality-Initiatives-Patient-Assessment-Instruments/Value-Based-Programs/MACRA-MIPS-and-APMs/MIPS-ACI-and-IA-presentation.pdf. Accessed January 23, 2017. </a:t>
            </a:r>
          </a:p>
        </p:txBody>
      </p:sp>
      <p:sp>
        <p:nvSpPr>
          <p:cNvPr id="46" name="Slide Number Placeholder 2"/>
          <p:cNvSpPr txBox="1">
            <a:spLocks/>
          </p:cNvSpPr>
          <p:nvPr/>
        </p:nvSpPr>
        <p:spPr>
          <a:xfrm>
            <a:off x="261613" y="6321374"/>
            <a:ext cx="262900" cy="154380"/>
          </a:xfrm>
          <a:prstGeom prst="rect">
            <a:avLst/>
          </a:prstGeom>
        </p:spPr>
        <p:txBody>
          <a:bodyPr anchor="t" anchorCtr="0" bIns="0" lIns="0" rIns="0" rtlCol="0" tIns="0" vert="horz"/>
          <a:lstStyle>
            <a:defPPr>
              <a:defRPr lang="en-US"/>
            </a:defPPr>
            <a:lvl1pPr algn="r" defTabSz="509412" eaLnBrk="1" hangingPunct="1" latinLnBrk="0" marL="0" rtl="0">
              <a:defRPr kern="1200" sz="800">
                <a:solidFill>
                  <a:srgbClr val="FFFFFF"/>
                </a:solidFill>
                <a:latin typeface="+mn-lt"/>
                <a:ea typeface="+mn-ea"/>
                <a:cs typeface="+mn-cs"/>
              </a:defRPr>
            </a:lvl1pPr>
            <a:lvl2pPr algn="l" defTabSz="509412" eaLnBrk="1" hangingPunct="1" latinLnBrk="0" marL="509412" rtl="0">
              <a:defRPr kern="1200" sz="2000">
                <a:solidFill>
                  <a:schemeClr val="tx1"/>
                </a:solidFill>
                <a:latin typeface="+mn-lt"/>
                <a:ea typeface="+mn-ea"/>
                <a:cs typeface="+mn-cs"/>
              </a:defRPr>
            </a:lvl2pPr>
            <a:lvl3pPr algn="l" defTabSz="509412" eaLnBrk="1" hangingPunct="1" latinLnBrk="0" marL="1018824" rtl="0">
              <a:defRPr kern="1200" sz="2000">
                <a:solidFill>
                  <a:schemeClr val="tx1"/>
                </a:solidFill>
                <a:latin typeface="+mn-lt"/>
                <a:ea typeface="+mn-ea"/>
                <a:cs typeface="+mn-cs"/>
              </a:defRPr>
            </a:lvl3pPr>
            <a:lvl4pPr algn="l" defTabSz="509412" eaLnBrk="1" hangingPunct="1" latinLnBrk="0" marL="1528237" rtl="0">
              <a:defRPr kern="1200" sz="2000">
                <a:solidFill>
                  <a:schemeClr val="tx1"/>
                </a:solidFill>
                <a:latin typeface="+mn-lt"/>
                <a:ea typeface="+mn-ea"/>
                <a:cs typeface="+mn-cs"/>
              </a:defRPr>
            </a:lvl4pPr>
            <a:lvl5pPr algn="l" defTabSz="509412" eaLnBrk="1" hangingPunct="1" latinLnBrk="0" marL="2037649" rtl="0">
              <a:defRPr kern="1200" sz="2000">
                <a:solidFill>
                  <a:schemeClr val="tx1"/>
                </a:solidFill>
                <a:latin typeface="+mn-lt"/>
                <a:ea typeface="+mn-ea"/>
                <a:cs typeface="+mn-cs"/>
              </a:defRPr>
            </a:lvl5pPr>
            <a:lvl6pPr algn="l" defTabSz="509412" eaLnBrk="1" hangingPunct="1" latinLnBrk="0" marL="2547061" rtl="0">
              <a:defRPr kern="1200" sz="2000">
                <a:solidFill>
                  <a:schemeClr val="tx1"/>
                </a:solidFill>
                <a:latin typeface="+mn-lt"/>
                <a:ea typeface="+mn-ea"/>
                <a:cs typeface="+mn-cs"/>
              </a:defRPr>
            </a:lvl6pPr>
            <a:lvl7pPr algn="l" defTabSz="509412" eaLnBrk="1" hangingPunct="1" latinLnBrk="0" marL="3056473" rtl="0">
              <a:defRPr kern="1200" sz="2000">
                <a:solidFill>
                  <a:schemeClr val="tx1"/>
                </a:solidFill>
                <a:latin typeface="+mn-lt"/>
                <a:ea typeface="+mn-ea"/>
                <a:cs typeface="+mn-cs"/>
              </a:defRPr>
            </a:lvl7pPr>
            <a:lvl8pPr algn="l" defTabSz="509412" eaLnBrk="1" hangingPunct="1" latinLnBrk="0" marL="3565886" rtl="0">
              <a:defRPr kern="1200" sz="2000">
                <a:solidFill>
                  <a:schemeClr val="tx1"/>
                </a:solidFill>
                <a:latin typeface="+mn-lt"/>
                <a:ea typeface="+mn-ea"/>
                <a:cs typeface="+mn-cs"/>
              </a:defRPr>
            </a:lvl8pPr>
            <a:lvl9pPr algn="l" defTabSz="509412" eaLnBrk="1" hangingPunct="1" latinLnBrk="0" marL="4075298" rtl="0">
              <a:defRPr kern="1200" sz="2000">
                <a:solidFill>
                  <a:schemeClr val="tx1"/>
                </a:solidFill>
                <a:latin typeface="+mn-lt"/>
                <a:ea typeface="+mn-ea"/>
                <a:cs typeface="+mn-cs"/>
              </a:defRPr>
            </a:lvl9pPr>
          </a:lstStyle>
          <a:p>
            <a:pPr>
              <a:spcBef>
                <a:spcPct val="0"/>
              </a:spcBef>
              <a:spcAft>
                <a:spcPct val="0"/>
              </a:spcAft>
            </a:pPr>
            <a:fld id="{C06DEA1F-A087-4941-88C3-590BA6FF4D01}" type="slidenum">
              <a:rPr lang="en-US" sz="706"/>
              <a:pPr/>
              <a:t>17</a:t>
            </a:fld>
            <a:endParaRPr dirty="0" lang="en-US" sz="706"/>
          </a:p>
        </p:txBody>
      </p:sp>
    </p:spTree>
  </p:cSld>
  <p:clrMapOvr>
    <a:masterClrMapping/>
  </p:clrMapOvr>
</p:sld>
</file>

<file path=ppt/slides/slide6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65474611"/>
              </p:ext>
            </p:extLst>
          </p:nvPr>
        </p:nvGraphicFramePr>
        <p:xfrm>
          <a:off x="289168" y="1580060"/>
          <a:ext cx="8523344" cy="3950109"/>
        </p:xfrm>
        <a:graphic>
          <a:graphicData uri="http://schemas.openxmlformats.org/drawingml/2006/table">
            <a:tbl>
              <a:tblPr bandRow="1" firstRow="1">
                <a:tableStyleId>{5940675A-B579-460E-94D1-54222C63F5DA}</a:tableStyleId>
              </a:tblPr>
              <a:tblGrid>
                <a:gridCol w="1224408">
                  <a:extLst>
                    <a:ext uri="{9D8B030D-6E8A-4147-A177-3AD203B41FA5}">
                      <a16:colId xmlns:a16="http://schemas.microsoft.com/office/drawing/2014/main" val="2321280791"/>
                    </a:ext>
                  </a:extLst>
                </a:gridCol>
                <a:gridCol w="1824734">
                  <a:extLst>
                    <a:ext uri="{9D8B030D-6E8A-4147-A177-3AD203B41FA5}">
                      <a16:colId xmlns:a16="http://schemas.microsoft.com/office/drawing/2014/main" val="1168741021"/>
                    </a:ext>
                  </a:extLst>
                </a:gridCol>
                <a:gridCol w="1824734">
                  <a:extLst>
                    <a:ext uri="{9D8B030D-6E8A-4147-A177-3AD203B41FA5}">
                      <a16:colId xmlns:a16="http://schemas.microsoft.com/office/drawing/2014/main" val="1202680212"/>
                    </a:ext>
                  </a:extLst>
                </a:gridCol>
                <a:gridCol w="1824734">
                  <a:extLst>
                    <a:ext uri="{9D8B030D-6E8A-4147-A177-3AD203B41FA5}">
                      <a16:colId xmlns:a16="http://schemas.microsoft.com/office/drawing/2014/main" val="1960638893"/>
                    </a:ext>
                  </a:extLst>
                </a:gridCol>
                <a:gridCol w="1824734">
                  <a:extLst>
                    <a:ext uri="{9D8B030D-6E8A-4147-A177-3AD203B41FA5}">
                      <a16:colId xmlns:a16="http://schemas.microsoft.com/office/drawing/2014/main" val="268071778"/>
                    </a:ext>
                  </a:extLst>
                </a:gridCol>
              </a:tblGrid>
              <a:tr h="1340595">
                <a:tc>
                  <a:txBody>
                    <a:bodyPr/>
                    <a:lstStyle/>
                    <a:p>
                      <a:pPr algn="ctr"/>
                      <a:r>
                        <a:rPr dirty="0" lang="en-US" sz="1400">
                          <a:latin typeface="+mn-lt"/>
                        </a:rPr>
                        <a:t>2017 </a:t>
                      </a:r>
                    </a:p>
                    <a:p>
                      <a:pPr algn="ctr"/>
                      <a:r>
                        <a:rPr dirty="0" lang="en-US" sz="1200">
                          <a:latin typeface="+mn-lt"/>
                        </a:rPr>
                        <a:t>(Transition Year)</a:t>
                      </a:r>
                    </a:p>
                  </a:txBody>
                  <a:tcPr anchor="ctr" marB="40341" marL="80682"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endParaRPr dirty="0" lang="en-US" sz="1600">
                        <a:latin typeface="+mn-lt"/>
                      </a:endParaRPr>
                    </a:p>
                  </a:txBody>
                  <a:tcP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436320">
                <a:tc gridSpan="5">
                  <a:txBody>
                    <a:bodyPr/>
                    <a:lstStyle/>
                    <a:p>
                      <a:r>
                        <a:rPr b="1" baseline="0" dirty="0" lang="en-US" sz="1800">
                          <a:latin typeface="+mn-lt"/>
                        </a:rPr>
                        <a:t>Category weight</a:t>
                      </a:r>
                      <a:endParaRPr b="1" dirty="0" lang="en-US" sz="1800">
                        <a:latin typeface="+mn-lt"/>
                      </a:endParaRPr>
                    </a:p>
                  </a:txBody>
                  <a:tcPr anchor="ctr" marB="40341" marL="80682"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hMerge="1">
                  <a:txBody>
                    <a:bodyPr/>
                    <a:lstStyle/>
                    <a:p>
                      <a:pPr algn="ctr"/>
                      <a:endParaRPr b="1" dirty="0" lang="en-US" sz="2800">
                        <a:solidFill>
                          <a:srgbClr val="676767"/>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6D8E3C"/>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1DC0E9"/>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b="1" dirty="0" lang="en-US" sz="2800">
                        <a:solidFill>
                          <a:srgbClr val="E8BB1E"/>
                        </a:solidFill>
                        <a:latin typeface="+mn-lt"/>
                      </a:endParaRPr>
                    </a:p>
                  </a:txBody>
                  <a:tcPr anchor="ctr" marL="45720" marR="4572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724398">
                <a:tc>
                  <a:txBody>
                    <a:bodyPr/>
                    <a:lstStyle/>
                    <a:p>
                      <a:pPr algn="ctr"/>
                      <a:r>
                        <a:rPr dirty="0" lang="en-US" sz="1200">
                          <a:latin typeface="+mn-lt"/>
                        </a:rPr>
                        <a:t>2017</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60%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608561917"/>
                  </a:ext>
                </a:extLst>
              </a:tr>
              <a:tr h="724398">
                <a:tc>
                  <a:txBody>
                    <a:bodyPr/>
                    <a:lstStyle/>
                    <a:p>
                      <a:pPr algn="ctr"/>
                      <a:r>
                        <a:rPr dirty="0" lang="en-US" sz="1200">
                          <a:latin typeface="+mn-lt"/>
                        </a:rPr>
                        <a:t>2018</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60%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r>
                        <a:rPr b="1" baseline="30000" dirty="0" lang="en-US" sz="2500">
                          <a:solidFill>
                            <a:srgbClr val="E8BB1E"/>
                          </a:solidFill>
                          <a:latin typeface="+mn-lt"/>
                        </a:rPr>
                        <a:t>*</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3816128821"/>
                  </a:ext>
                </a:extLst>
              </a:tr>
              <a:tr h="724398">
                <a:tc>
                  <a:txBody>
                    <a:bodyPr/>
                    <a:lstStyle/>
                    <a:p>
                      <a:pPr algn="ctr"/>
                      <a:r>
                        <a:rPr dirty="0" lang="en-US" sz="1200">
                          <a:latin typeface="+mn-lt"/>
                        </a:rPr>
                        <a:t>2019+</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500">
                          <a:solidFill>
                            <a:srgbClr val="676767"/>
                          </a:solidFill>
                          <a:latin typeface="+mn-lt"/>
                        </a:rPr>
                        <a:t>30%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6D8E3C"/>
                          </a:solidFill>
                          <a:latin typeface="+mn-lt"/>
                        </a:rPr>
                        <a:t>30%</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lumMod val="95000"/>
                      </a:schemeClr>
                    </a:solidFill>
                  </a:tcPr>
                </a:tc>
                <a:tc>
                  <a:txBody>
                    <a:bodyPr/>
                    <a:lstStyle/>
                    <a:p>
                      <a:pPr algn="ctr"/>
                      <a:r>
                        <a:rPr b="1" dirty="0" lang="en-US" sz="2500">
                          <a:solidFill>
                            <a:schemeClr val="accent3"/>
                          </a:solidFill>
                          <a:latin typeface="+mn-lt"/>
                        </a:rPr>
                        <a:t>15%</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2500">
                          <a:solidFill>
                            <a:srgbClr val="E8BB1E"/>
                          </a:solidFill>
                          <a:latin typeface="+mn-lt"/>
                        </a:rPr>
                        <a:t>25%</a:t>
                      </a:r>
                      <a:r>
                        <a:rPr b="1" baseline="30000" dirty="0" lang="en-US" sz="2500">
                          <a:solidFill>
                            <a:srgbClr val="E8BB1E"/>
                          </a:solidFill>
                          <a:latin typeface="+mn-lt"/>
                        </a:rPr>
                        <a:t>*</a:t>
                      </a:r>
                    </a:p>
                  </a:txBody>
                  <a:tcPr anchor="ctr" marB="40341" marL="40341" marR="40341" marT="40341">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963537812"/>
                  </a:ext>
                </a:extLst>
              </a:tr>
            </a:tbl>
          </a:graphicData>
        </a:graphic>
      </p:graphicFrame>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Weights by Performance Category (2017-2019+)</a:t>
            </a:r>
            <a:r>
              <a:rPr baseline="30000" dirty="0" lang="en-US" sz="2600" b="true">
                <a:solidFill>
                  <a:srgbClr val="003479"/>
                </a:solidFill>
              </a:rPr>
              <a:t>1</a:t>
            </a:r>
          </a:p>
        </p:txBody>
      </p:sp>
      <p:sp>
        <p:nvSpPr>
          <p:cNvPr id="2" name="Slide Number Placeholder 1"/>
          <p:cNvSpPr>
            <a:spLocks noGrp="1"/>
          </p:cNvSpPr>
          <p:nvPr>
            <p:ph idx="12" sz="quarter" type="sldNum"/>
          </p:nvPr>
        </p:nvSpPr>
        <p:spPr/>
        <p:txBody>
          <a:bodyPr lIns="0" rIns="0" tIns="0" bIns="0" anchor="t"/>
          <a:lstStyle/>
          <a:p>
            <a:fld id="{C06DEA1F-A087-4941-88C3-590BA6FF4D01}" type="slidenum">
              <a:rPr lang="en-US" smtClean="0"/>
              <a:pPr/>
              <a:t>18</a:t>
            </a:fld>
            <a:endParaRPr dirty="0" lang="en-US"/>
          </a:p>
        </p:txBody>
      </p:sp>
      <p:sp>
        <p:nvSpPr>
          <p:cNvPr id="4" name="TextBox 3"/>
          <p:cNvSpPr txBox="1"/>
          <p:nvPr/>
        </p:nvSpPr>
        <p:spPr>
          <a:xfrm>
            <a:off x="0" y="5572499"/>
            <a:ext cx="9143999" cy="498635"/>
          </a:xfrm>
          <a:prstGeom prst="rect">
            <a:avLst/>
          </a:prstGeom>
          <a:noFill/>
        </p:spPr>
        <p:txBody>
          <a:bodyPr anchor="b" anchorCtr="0" bIns="40341" lIns="80682" rIns="80682" rtlCol="0" tIns="40341" wrap="square">
            <a:spAutoFit/>
          </a:bodyPr>
          <a:lstStyle/>
          <a:p>
            <a:pPr>
              <a:spcBef>
                <a:spcPct val="0"/>
              </a:spcBef>
              <a:spcAft>
                <a:spcPts val="529"/>
              </a:spcAft>
            </a:pPr>
            <a:r>
              <a:rPr dirty="0" lang="en-US" sz="800">
                <a:solidFill>
                  <a:srgbClr val="000000"/>
                </a:solidFill>
              </a:rPr>
              <a:t>*The weight for advancing care information could decrease (not below 15%) if the Secretary estimates that the proportion of physicians who are meaningful EHR users is 75% or greater. The remaining weight would then be reallocated to one or more of the other performance categories.</a:t>
            </a:r>
          </a:p>
          <a:p>
            <a:pPr>
              <a:spcBef>
                <a:spcPct val="0"/>
              </a:spcBef>
              <a:spcAft>
                <a:spcPct val="0"/>
              </a:spcAft>
            </a:pPr>
            <a:r>
              <a:rPr dirty="0" lang="en-US" sz="700">
                <a:solidFill>
                  <a:srgbClr val="000000"/>
                </a:solidFill>
              </a:rPr>
              <a:t>1. Code of Federal Regulations</a:t>
            </a:r>
            <a:r>
              <a:rPr altLang="en-US" dirty="0" lang="en-US" sz="700">
                <a:solidFill>
                  <a:srgbClr val="27282A"/>
                </a:solidFill>
              </a:rPr>
              <a:t>. 42 CFR Parts 414 and 495. https://www.gpo.gov/fdsys/pkg/FR-2016-11-04/pdf/2016-25240.pdf. Accessed February 6, 2017.</a:t>
            </a:r>
            <a:endParaRPr dirty="0" lang="en-US" sz="700">
              <a:solidFill>
                <a:schemeClr val="tx1">
                  <a:lumMod val="50000"/>
                </a:schemeClr>
              </a:solidFill>
            </a:endParaRPr>
          </a:p>
        </p:txBody>
      </p:sp>
      <p:grpSp>
        <p:nvGrpSpPr>
          <p:cNvPr id="5" name="Group 4"/>
          <p:cNvGrpSpPr/>
          <p:nvPr/>
        </p:nvGrpSpPr>
        <p:grpSpPr>
          <a:xfrm>
            <a:off x="1511007" y="1165651"/>
            <a:ext cx="7259290" cy="412748"/>
            <a:chOff x="1698299" y="1418116"/>
            <a:chExt cx="6009566" cy="467781"/>
          </a:xfrm>
        </p:grpSpPr>
        <p:sp>
          <p:nvSpPr>
            <p:cNvPr id="6" name="Rectangle: Single Corner Rounded 5"/>
            <p:cNvSpPr/>
            <p:nvPr/>
          </p:nvSpPr>
          <p:spPr>
            <a:xfrm>
              <a:off x="1698299" y="1418116"/>
              <a:ext cx="1481959" cy="467781"/>
            </a:xfrm>
            <a:prstGeom prst="round1Rect">
              <a:avLst/>
            </a:prstGeom>
            <a:solidFill>
              <a:srgbClr val="676767"/>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QUALITY</a:t>
              </a:r>
            </a:p>
          </p:txBody>
        </p:sp>
        <p:sp>
          <p:nvSpPr>
            <p:cNvPr id="7" name="Rectangle: Single Corner Rounded 6"/>
            <p:cNvSpPr/>
            <p:nvPr/>
          </p:nvSpPr>
          <p:spPr>
            <a:xfrm>
              <a:off x="3208013" y="1418116"/>
              <a:ext cx="1481959" cy="467781"/>
            </a:xfrm>
            <a:prstGeom prst="round1Rect">
              <a:avLst/>
            </a:prstGeom>
            <a:solidFill>
              <a:srgbClr val="6D8E3C"/>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COST</a:t>
              </a:r>
            </a:p>
          </p:txBody>
        </p:sp>
        <p:sp>
          <p:nvSpPr>
            <p:cNvPr id="8" name="Rectangle: Single Corner Rounded 7"/>
            <p:cNvSpPr/>
            <p:nvPr/>
          </p:nvSpPr>
          <p:spPr>
            <a:xfrm>
              <a:off x="4717727" y="1418116"/>
              <a:ext cx="1481959" cy="467781"/>
            </a:xfrm>
            <a:prstGeom prst="round1Rect">
              <a:avLst/>
            </a:prstGeom>
            <a:solidFill>
              <a:srgbClr val="00A0DF"/>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IMPROVEMENT ACTIVITIES</a:t>
              </a:r>
            </a:p>
          </p:txBody>
        </p:sp>
        <p:sp>
          <p:nvSpPr>
            <p:cNvPr id="9" name="Rectangle: Single Corner Rounded 8"/>
            <p:cNvSpPr/>
            <p:nvPr/>
          </p:nvSpPr>
          <p:spPr>
            <a:xfrm>
              <a:off x="6225906" y="1418116"/>
              <a:ext cx="1481959" cy="467781"/>
            </a:xfrm>
            <a:prstGeom prst="round1Rect">
              <a:avLst/>
            </a:prstGeom>
            <a:solidFill>
              <a:srgbClr val="E8BB1E"/>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dirty="0" kern="0" lang="en-US" sz="1235">
                  <a:solidFill>
                    <a:srgbClr val="FFFFFF"/>
                  </a:solidFill>
                  <a:latin charset="0" panose="00000800000000000000" pitchFamily="50" typeface="Karbon Bold"/>
                </a:rPr>
                <a:t>ADVANCING CARE INFORMATION</a:t>
              </a:r>
            </a:p>
          </p:txBody>
        </p:sp>
      </p:grpSp>
      <p:grpSp>
        <p:nvGrpSpPr>
          <p:cNvPr id="11" name="Group 10"/>
          <p:cNvGrpSpPr/>
          <p:nvPr/>
        </p:nvGrpSpPr>
        <p:grpSpPr>
          <a:xfrm>
            <a:off x="1930555" y="1677400"/>
            <a:ext cx="945345" cy="945345"/>
            <a:chOff x="1770531" y="5192348"/>
            <a:chExt cx="1071391" cy="1071391"/>
          </a:xfrm>
          <a:effectLst>
            <a:outerShdw algn="tl" blurRad="50800" dir="2700000" dist="38100" rotWithShape="0">
              <a:prstClr val="black">
                <a:alpha val="40000"/>
              </a:prstClr>
            </a:outerShdw>
          </a:effectLst>
        </p:grpSpPr>
        <p:sp>
          <p:nvSpPr>
            <p:cNvPr id="12" name="Oval 11"/>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4" name="Group 13"/>
          <p:cNvGrpSpPr/>
          <p:nvPr/>
        </p:nvGrpSpPr>
        <p:grpSpPr>
          <a:xfrm>
            <a:off x="3784321" y="1677401"/>
            <a:ext cx="945345" cy="945345"/>
            <a:chOff x="3088057" y="5192348"/>
            <a:chExt cx="1071391" cy="1071391"/>
          </a:xfrm>
          <a:effectLst>
            <a:outerShdw algn="tl" blurRad="50800" dir="2700000" dist="38100" rotWithShape="0">
              <a:prstClr val="black">
                <a:alpha val="40000"/>
              </a:prstClr>
            </a:outerShdw>
          </a:effectLst>
        </p:grpSpPr>
        <p:sp>
          <p:nvSpPr>
            <p:cNvPr id="15" name="Oval 14"/>
            <p:cNvSpPr/>
            <p:nvPr/>
          </p:nvSpPr>
          <p:spPr>
            <a:xfrm>
              <a:off x="3088057" y="5192348"/>
              <a:ext cx="1071391" cy="1071391"/>
            </a:xfrm>
            <a:prstGeom prst="ellipse">
              <a:avLst/>
            </a:prstGeom>
            <a:solidFill>
              <a:srgbClr val="6D8E3C"/>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6" name="Graphic 1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71206" y="5389459"/>
              <a:ext cx="705094" cy="677169"/>
            </a:xfrm>
            <a:prstGeom prst="rect">
              <a:avLst/>
            </a:prstGeom>
          </p:spPr>
        </p:pic>
      </p:grpSp>
      <p:grpSp>
        <p:nvGrpSpPr>
          <p:cNvPr id="17" name="Group 16"/>
          <p:cNvGrpSpPr/>
          <p:nvPr/>
        </p:nvGrpSpPr>
        <p:grpSpPr>
          <a:xfrm>
            <a:off x="5601164" y="1677401"/>
            <a:ext cx="945345" cy="945345"/>
            <a:chOff x="4405583" y="5192348"/>
            <a:chExt cx="1071391" cy="1071391"/>
          </a:xfrm>
          <a:effectLst>
            <a:outerShdw algn="tl" blurRad="50800" dir="2700000" dist="38100" rotWithShape="0">
              <a:prstClr val="black">
                <a:alpha val="40000"/>
              </a:prstClr>
            </a:outerShdw>
          </a:effectLst>
        </p:grpSpPr>
        <p:sp>
          <p:nvSpPr>
            <p:cNvPr id="18" name="Oval 17"/>
            <p:cNvSpPr/>
            <p:nvPr/>
          </p:nvSpPr>
          <p:spPr>
            <a:xfrm>
              <a:off x="4405583" y="5192348"/>
              <a:ext cx="1071391" cy="1071391"/>
            </a:xfrm>
            <a:prstGeom prst="ellipse">
              <a:avLst/>
            </a:prstGeom>
            <a:solidFill>
              <a:srgbClr val="00A0DF"/>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19" name="Picture 18"/>
            <p:cNvPicPr>
              <a:picLocks noChangeAspect="1"/>
            </p:cNvPicPr>
            <p:nvPr/>
          </p:nvPicPr>
          <p:blipFill>
            <a:blip r:embed="rId7">
              <a:biLevel thresh="25000"/>
            </a:blip>
            <a:stretch>
              <a:fillRect/>
            </a:stretch>
          </p:blipFill>
          <p:spPr>
            <a:xfrm>
              <a:off x="4682113" y="5390126"/>
              <a:ext cx="518331" cy="678189"/>
            </a:xfrm>
            <a:prstGeom prst="rect">
              <a:avLst/>
            </a:prstGeom>
          </p:spPr>
        </p:pic>
      </p:grpSp>
      <p:grpSp>
        <p:nvGrpSpPr>
          <p:cNvPr id="20" name="Group 19"/>
          <p:cNvGrpSpPr/>
          <p:nvPr/>
        </p:nvGrpSpPr>
        <p:grpSpPr>
          <a:xfrm>
            <a:off x="7418006" y="1677852"/>
            <a:ext cx="945345" cy="945345"/>
            <a:chOff x="5723109" y="5192348"/>
            <a:chExt cx="1071391" cy="1071391"/>
          </a:xfrm>
          <a:effectLst>
            <a:outerShdw algn="tl" blurRad="50800" dir="2700000" dist="38100" rotWithShape="0">
              <a:prstClr val="black">
                <a:alpha val="40000"/>
              </a:prstClr>
            </a:outerShdw>
          </a:effectLst>
        </p:grpSpPr>
        <p:sp>
          <p:nvSpPr>
            <p:cNvPr id="21" name="Oval 20"/>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pic>
          <p:nvPicPr>
            <p:cNvPr id="22" name="Picture 21"/>
            <p:cNvPicPr>
              <a:picLocks noChangeAspect="1"/>
            </p:cNvPicPr>
            <p:nvPr/>
          </p:nvPicPr>
          <p:blipFill>
            <a:blip r:embed="rId8">
              <a:grayscl/>
            </a:blip>
            <a:stretch>
              <a:fillRect/>
            </a:stretch>
          </p:blipFill>
          <p:spPr>
            <a:xfrm>
              <a:off x="5893792" y="5388439"/>
              <a:ext cx="730025" cy="678189"/>
            </a:xfrm>
            <a:prstGeom prst="rect">
              <a:avLst/>
            </a:prstGeom>
          </p:spPr>
        </p:pic>
      </p:grpSp>
      <p:sp>
        <p:nvSpPr>
          <p:cNvPr id="23" name="TextBox 22">
            <a:extLst>
              <a:ext uri="{FF2B5EF4-FFF2-40B4-BE49-F238E27FC236}">
                <a16:creationId xmlns:a16="http://schemas.microsoft.com/office/drawing/2014/main" id="{66E9C428-4F4E-4F6A-A7C7-A7BA54D6594E}"/>
              </a:ext>
            </a:extLst>
          </p:cNvPr>
          <p:cNvSpPr txBox="1"/>
          <p:nvPr/>
        </p:nvSpPr>
        <p:spPr>
          <a:xfrm>
            <a:off x="6386160" y="6207319"/>
            <a:ext cx="2319866" cy="276999"/>
          </a:xfrm>
          <a:prstGeom prst="rect">
            <a:avLst/>
          </a:prstGeom>
          <a:noFill/>
        </p:spPr>
        <p:txBody>
          <a:bodyPr rtlCol="0" wrap="none">
            <a:spAutoFit/>
          </a:bodyPr>
          <a:lstStyle/>
          <a:p>
            <a:pPr>
              <a:spcBef>
                <a:spcPct val="0"/>
              </a:spcBef>
              <a:spcAft>
                <a:spcPct val="0"/>
              </a:spcAft>
            </a:pPr>
            <a:r>
              <a:rPr dirty="0" lang="en-US" sz="1200">
                <a:solidFill>
                  <a:srgbClr val="4E5054"/>
                </a:solidFill>
              </a:rPr>
              <a:t>82 Fed. Reg. at 30,141 (</a:t>
            </a:r>
            <a:r>
              <a:rPr dirty="0" err="1" lang="en-US" sz="1200">
                <a:solidFill>
                  <a:srgbClr val="4E5054"/>
                </a:solidFill>
              </a:rPr>
              <a:t>tbl</a:t>
            </a:r>
            <a:r>
              <a:rPr dirty="0" lang="en-US" sz="1200">
                <a:solidFill>
                  <a:srgbClr val="4E5054"/>
                </a:solidFill>
              </a:rPr>
              <a:t>. 37)</a:t>
            </a:r>
          </a:p>
        </p:txBody>
      </p:sp>
    </p:spTree>
  </p:cSld>
  <p:clrMapOvr>
    <a:masterClrMapping/>
  </p:clrMapOvr>
</p:sld>
</file>

<file path=ppt/slides/slide6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313189"/>
            <a:ext cx="8229600" cy="984885"/>
          </a:xfrm>
        </p:spPr>
        <p:txBody>
          <a:bodyPr lIns="0" rIns="0" tIns="0" bIns="0" anchor="ctr"/>
          <a:lstStyle/>
          <a:p>
            <a:pPr marL="0" indent="0">
              <a:spcBef>
                <a:spcPts val="600"/>
              </a:spcBef>
              <a:spcAft>
                <a:spcPct val="0"/>
              </a:spcAft>
              <a:buNone/>
            </a:pPr>
            <a:r>
              <a:rPr dirty="0" lang="en-US" b="true">
                <a:solidFill>
                  <a:srgbClr val="003479"/>
                </a:solidFill>
              </a:rPr>
              <a:t>How Do HCPs Associated With an IDN Participate In MIPS?</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19</a:t>
            </a:fld>
            <a:endParaRPr dirty="0" lang="en-US"/>
          </a:p>
        </p:txBody>
      </p:sp>
    </p:spTree>
  </p:cSld>
  <p:clrMapOvr>
    <a:masterClrMapping/>
  </p:clrMapOvr>
</p:sld>
</file>

<file path=ppt/slides/slide6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1483814455"/>
              </p:ext>
            </p:extLst>
          </p:nvPr>
        </p:nvGraphicFramePr>
        <p:xfrm>
          <a:off x="611134" y="1363110"/>
          <a:ext cx="8145272" cy="3809759"/>
        </p:xfrm>
        <a:graphic>
          <a:graphicData uri="http://schemas.openxmlformats.org/drawingml/2006/table">
            <a:tbl>
              <a:tblPr bandRow="1" firstRow="1">
                <a:tableStyleId>{5940675A-B579-460E-94D1-54222C63F5DA}</a:tableStyleId>
              </a:tblPr>
              <a:tblGrid>
                <a:gridCol w="1828800">
                  <a:extLst>
                    <a:ext uri="{9D8B030D-6E8A-4147-A177-3AD203B41FA5}">
                      <a16:colId xmlns:a16="http://schemas.microsoft.com/office/drawing/2014/main" val="2321280791"/>
                    </a:ext>
                  </a:extLst>
                </a:gridCol>
                <a:gridCol w="1579118">
                  <a:extLst>
                    <a:ext uri="{9D8B030D-6E8A-4147-A177-3AD203B41FA5}">
                      <a16:colId xmlns:a16="http://schemas.microsoft.com/office/drawing/2014/main" val="1168741021"/>
                    </a:ext>
                  </a:extLst>
                </a:gridCol>
                <a:gridCol w="1579118">
                  <a:extLst>
                    <a:ext uri="{9D8B030D-6E8A-4147-A177-3AD203B41FA5}">
                      <a16:colId xmlns:a16="http://schemas.microsoft.com/office/drawing/2014/main" val="1202680212"/>
                    </a:ext>
                  </a:extLst>
                </a:gridCol>
                <a:gridCol w="1579118">
                  <a:extLst>
                    <a:ext uri="{9D8B030D-6E8A-4147-A177-3AD203B41FA5}">
                      <a16:colId xmlns:a16="http://schemas.microsoft.com/office/drawing/2014/main" val="1960638893"/>
                    </a:ext>
                  </a:extLst>
                </a:gridCol>
                <a:gridCol w="1579118">
                  <a:extLst>
                    <a:ext uri="{9D8B030D-6E8A-4147-A177-3AD203B41FA5}">
                      <a16:colId xmlns:a16="http://schemas.microsoft.com/office/drawing/2014/main" val="268071778"/>
                    </a:ext>
                  </a:extLst>
                </a:gridCol>
              </a:tblGrid>
              <a:tr h="1020743">
                <a:tc>
                  <a:txBody>
                    <a:bodyPr/>
                    <a:lstStyle/>
                    <a:p>
                      <a:r>
                        <a:rPr dirty="0" lang="en-US" sz="1200">
                          <a:solidFill>
                            <a:schemeClr val="tx1">
                              <a:lumMod val="50000"/>
                            </a:schemeClr>
                          </a:solidFill>
                          <a:latin typeface="+mn-lt"/>
                        </a:rPr>
                        <a:t>2017 </a:t>
                      </a:r>
                    </a:p>
                    <a:p>
                      <a:r>
                        <a:rPr dirty="0" lang="en-US" sz="1100">
                          <a:solidFill>
                            <a:schemeClr val="tx1">
                              <a:lumMod val="50000"/>
                            </a:schemeClr>
                          </a:solidFill>
                          <a:latin typeface="+mn-lt"/>
                        </a:rPr>
                        <a:t>(Transition Year)</a:t>
                      </a: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endParaRPr dirty="0" lang="en-US" sz="1300">
                        <a:latin typeface="+mn-lt"/>
                      </a:endParaRPr>
                    </a:p>
                  </a:txBody>
                  <a:tcP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extLst>
                  <a:ext uri="{0D108BD9-81ED-4DB2-BD59-A6C34878D82A}">
                    <a16:rowId xmlns:a16="http://schemas.microsoft.com/office/drawing/2014/main" val="1885154360"/>
                  </a:ext>
                </a:extLst>
              </a:tr>
              <a:tr h="380868">
                <a:tc>
                  <a:txBody>
                    <a:bodyPr/>
                    <a:lstStyle/>
                    <a:p>
                      <a:r>
                        <a:rPr dirty="0" lang="en-US" sz="1100">
                          <a:solidFill>
                            <a:schemeClr val="tx1">
                              <a:lumMod val="50000"/>
                            </a:schemeClr>
                          </a:solidFill>
                          <a:latin typeface="+mn-lt"/>
                        </a:rPr>
                        <a:t>Score (out of 100):</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latin typeface="+mn-lt"/>
                          <a:ea charset="0" panose="020B0604030504040204" pitchFamily="34" typeface="Verdana"/>
                          <a:cs charset="0" panose="020B0604030504040204" pitchFamily="34" typeface="Verdana"/>
                        </a:rPr>
                        <a:t>–</a:t>
                      </a: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800">
                          <a:solidFill>
                            <a:schemeClr val="tx1">
                              <a:lumMod val="50000"/>
                            </a:schemeClr>
                          </a:solidFill>
                          <a:latin typeface="+mn-lt"/>
                        </a:rPr>
                        <a:t>3</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 Up to 69</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457200" eaLnBrk="1" fontAlgn="auto" hangingPunct="1" indent="0" latinLnBrk="0" lvl="0" marL="0" marR="0" rtl="0">
                        <a:lnSpc>
                          <a:spcPct val="100000"/>
                        </a:lnSpc>
                        <a:spcBef>
                          <a:spcPts val="0"/>
                        </a:spcBef>
                        <a:spcAft>
                          <a:spcPts val="0"/>
                        </a:spcAft>
                        <a:buClrTx/>
                        <a:buSzTx/>
                        <a:buFont typeface="+mj-lt"/>
                        <a:buNone/>
                        <a:tabLst/>
                        <a:defRPr/>
                      </a:pPr>
                      <a:r>
                        <a:rPr baseline="0" dirty="0" lang="en-US" sz="800">
                          <a:solidFill>
                            <a:schemeClr val="tx1">
                              <a:lumMod val="50000"/>
                            </a:schemeClr>
                          </a:solidFill>
                          <a:latin typeface="+mn-lt"/>
                          <a:cs charset="0" panose="020B0604020202020204" pitchFamily="34" typeface="Arial"/>
                        </a:rPr>
                        <a:t>Up to 100</a:t>
                      </a:r>
                      <a:r>
                        <a:rPr baseline="30000" dirty="0" lang="en-US" sz="800">
                          <a:solidFill>
                            <a:srgbClr val="000000"/>
                          </a:solidFill>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1029206845"/>
                  </a:ext>
                </a:extLst>
              </a:tr>
              <a:tr h="369232">
                <a:tc>
                  <a:txBody>
                    <a:bodyPr/>
                    <a:lstStyle/>
                    <a:p>
                      <a:r>
                        <a:rPr dirty="0" kern="1200" lang="en-US" sz="1200">
                          <a:solidFill>
                            <a:schemeClr val="tx1">
                              <a:lumMod val="50000"/>
                            </a:schemeClr>
                          </a:solidFill>
                          <a:latin typeface="+mn-lt"/>
                          <a:ea typeface="+mn-ea"/>
                          <a:cs typeface="+mn-cs"/>
                        </a:rPr>
                        <a:t>2019</a:t>
                      </a:r>
                    </a:p>
                    <a:p>
                      <a:r>
                        <a:rPr baseline="0" dirty="0" lang="en-US" sz="1100">
                          <a:solidFill>
                            <a:schemeClr val="tx1">
                              <a:lumMod val="50000"/>
                            </a:schemeClr>
                          </a:solidFill>
                          <a:latin typeface="+mn-lt"/>
                        </a:rPr>
                        <a:t>Payment Adjustment</a:t>
                      </a:r>
                      <a:endParaRPr dirty="0" lang="en-US" sz="11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a:r>
                        <a:rPr b="1" dirty="0" lang="en-US" sz="2100">
                          <a:solidFill>
                            <a:srgbClr val="C00000"/>
                          </a:solidFill>
                          <a:latin typeface="+mn-lt"/>
                          <a:ea charset="0" panose="020B0604030504040204" pitchFamily="34" typeface="Verdana"/>
                          <a:cs charset="0" panose="020B0604030504040204" pitchFamily="34" typeface="Verdana"/>
                        </a:rPr>
                        <a:t>–4</a:t>
                      </a:r>
                      <a:r>
                        <a:rPr b="1" dirty="0" lang="en-US" sz="2100">
                          <a:solidFill>
                            <a:srgbClr val="C00000"/>
                          </a:solidFill>
                          <a:latin typeface="+mn-lt"/>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dirty="0" lang="en-US" sz="1900">
                          <a:solidFill>
                            <a:schemeClr val="bg2">
                              <a:lumMod val="25000"/>
                            </a:schemeClr>
                          </a:solidFill>
                          <a:latin typeface="+mn-lt"/>
                        </a:rPr>
                        <a:t>0%</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baseline="0" cap="none" dirty="0" i="0" kern="1200" kumimoji="0" lang="en-US" normalizeH="0" spc="0" strike="noStrike" sz="2000" u="none">
                          <a:ln>
                            <a:noFill/>
                          </a:ln>
                          <a:solidFill>
                            <a:srgbClr val="2E7A37"/>
                          </a:solidFill>
                          <a:effectLst/>
                          <a:uLnTx/>
                          <a:uFillTx/>
                          <a:latin typeface="+mn-lt"/>
                          <a:ea typeface="+mn-ea"/>
                          <a:cs typeface="+mn-cs"/>
                        </a:rPr>
                        <a:t>+≤4%</a:t>
                      </a:r>
                      <a:r>
                        <a:rPr b="0" baseline="30000" cap="none" dirty="0" i="0" kern="1200" kumimoji="0" lang="en-US" normalizeH="0" spc="0" strike="noStrike" sz="2000" u="none">
                          <a:ln>
                            <a:noFill/>
                          </a:ln>
                          <a:solidFill>
                            <a:srgbClr val="2E7A37"/>
                          </a:solidFill>
                          <a:effectLst/>
                          <a:uLnTx/>
                          <a:uFillTx/>
                          <a:latin typeface="+mn-lt"/>
                          <a:ea typeface="+mn-ea"/>
                          <a:cs typeface="+mn-cs"/>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b="1" baseline="0" cap="none" dirty="0" i="0" kern="1200" kumimoji="0" lang="en-US" noProof="0" normalizeH="0" spc="0" strike="noStrike" sz="2000" u="none">
                          <a:ln>
                            <a:noFill/>
                          </a:ln>
                          <a:solidFill>
                            <a:srgbClr val="2E7A37"/>
                          </a:solidFill>
                          <a:effectLst/>
                          <a:uLnTx/>
                          <a:uFillTx/>
                          <a:latin typeface="+mn-lt"/>
                          <a:ea typeface="+mn-ea"/>
                          <a:cs typeface="+mn-cs"/>
                        </a:rPr>
                        <a:t>+≤4</a:t>
                      </a:r>
                      <a:r>
                        <a:rPr b="1" baseline="0" cap="none" dirty="0" i="0" kern="1200" kumimoji="0" lang="en-US" normalizeH="0" spc="0" strike="noStrike" sz="2000" u="none">
                          <a:ln>
                            <a:noFill/>
                          </a:ln>
                          <a:solidFill>
                            <a:srgbClr val="2E7A37"/>
                          </a:solidFill>
                          <a:effectLst/>
                          <a:uLnTx/>
                          <a:uFillTx/>
                          <a:latin typeface="+mn-lt"/>
                          <a:ea typeface="+mn-ea"/>
                          <a:cs typeface="+mn-cs"/>
                        </a:rPr>
                        <a:t>%</a:t>
                      </a:r>
                      <a:r>
                        <a:rPr b="0" baseline="30000" cap="none" dirty="0" i="0" kern="1200" kumimoji="0" lang="en-US" normalizeH="0" spc="0" strike="noStrike" sz="2000" u="none">
                          <a:ln>
                            <a:noFill/>
                          </a:ln>
                          <a:solidFill>
                            <a:srgbClr val="2E7A37"/>
                          </a:solidFill>
                          <a:effectLst/>
                          <a:uLnTx/>
                          <a:uFillTx/>
                          <a:latin typeface="+mn-lt"/>
                          <a:ea typeface="+mn-ea"/>
                          <a:cs typeface="+mn-cs"/>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568514648"/>
                  </a:ext>
                </a:extLst>
              </a:tr>
              <a:tr h="230913">
                <a:tc>
                  <a:txBody>
                    <a:bodyPr/>
                    <a:lstStyle/>
                    <a:p>
                      <a:r>
                        <a:rPr dirty="0" lang="en-US" sz="1100">
                          <a:solidFill>
                            <a:schemeClr val="tx1">
                              <a:lumMod val="50000"/>
                            </a:schemeClr>
                          </a:solidFill>
                          <a:latin typeface="+mn-lt"/>
                        </a:rPr>
                        <a:t>Requirements</a:t>
                      </a:r>
                      <a:endParaRPr baseline="30000" dirty="0" lang="en-US" sz="11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ct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ctr"/>
                      <a:endParaRPr dirty="0" lang="en-US" sz="800">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12700">
                      <a:no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tc>
                  <a:txBody>
                    <a:bodyPr/>
                    <a:lstStyle/>
                    <a:p>
                      <a:pPr algn="l"/>
                      <a:endParaRPr dirty="0" lang="en-US" sz="800">
                        <a:latin typeface="+mn-lt"/>
                      </a:endParaRPr>
                    </a:p>
                  </a:txBody>
                  <a:tcPr anchor="ctr" marB="38037" marL="38037" marR="38037" marT="38037">
                    <a:lnL algn="ctr" cap="flat" cmpd="sng" w="12700">
                      <a:no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12700">
                      <a:noFill/>
                      <a:prstDash val="solid"/>
                      <a:round/>
                      <a:headEnd len="med" type="none" w="med"/>
                      <a:tailEnd len="med" type="none" w="med"/>
                    </a:lnB>
                    <a:solidFill>
                      <a:schemeClr val="bg1"/>
                    </a:solidFill>
                  </a:tcPr>
                </a:tc>
                <a:extLst>
                  <a:ext uri="{0D108BD9-81ED-4DB2-BD59-A6C34878D82A}">
                    <a16:rowId xmlns:a16="http://schemas.microsoft.com/office/drawing/2014/main" val="682431491"/>
                  </a:ext>
                </a:extLst>
              </a:tr>
              <a:tr h="394796">
                <a:tc>
                  <a:txBody>
                    <a:bodyPr/>
                    <a:lstStyle/>
                    <a:p>
                      <a:pPr algn="l" indent="-3175" marL="571500"/>
                      <a:r>
                        <a:rPr baseline="0" dirty="0" lang="en-US" sz="900">
                          <a:solidFill>
                            <a:schemeClr val="tx1">
                              <a:lumMod val="50000"/>
                            </a:schemeClr>
                          </a:solidFill>
                          <a:latin typeface="+mn-lt"/>
                        </a:rPr>
                        <a:t>QUALITY</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1</a:t>
                      </a:r>
                    </a:p>
                  </a:txBody>
                  <a:tcPr anchor="ctr" marB="91440"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gridSpan="2">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000">
                          <a:solidFill>
                            <a:schemeClr val="tx1">
                              <a:lumMod val="50000"/>
                            </a:schemeClr>
                          </a:solidFill>
                          <a:latin typeface="+mn-lt"/>
                          <a:cs charset="0" panose="020B0604020202020204" pitchFamily="34" typeface="Arial"/>
                        </a:rPr>
                        <a:t>≥</a:t>
                      </a:r>
                      <a:r>
                        <a:rPr dirty="0" lang="en-US" sz="1000">
                          <a:solidFill>
                            <a:schemeClr val="tx1">
                              <a:lumMod val="50000"/>
                            </a:schemeClr>
                          </a:solidFill>
                          <a:latin typeface="+mn-lt"/>
                        </a:rPr>
                        <a:t>6 (including an outcome or high-priority  measure)</a:t>
                      </a:r>
                    </a:p>
                  </a:txBody>
                  <a:tcPr anchor="ctr" marB="91440"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hMerge="1">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12700">
                      <a:noFill/>
                      <a:prstDash val="solid"/>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extLst>
                  <a:ext uri="{0D108BD9-81ED-4DB2-BD59-A6C34878D82A}">
                    <a16:rowId xmlns:a16="http://schemas.microsoft.com/office/drawing/2014/main" val="322112956"/>
                  </a:ext>
                </a:extLst>
              </a:tr>
              <a:tr h="468352">
                <a:tc>
                  <a:txBody>
                    <a:bodyPr/>
                    <a:lstStyle/>
                    <a:p>
                      <a:pPr algn="l" indent="0" marL="571500"/>
                      <a:r>
                        <a:rPr baseline="0" dirty="0" lang="en-US" sz="900">
                          <a:solidFill>
                            <a:schemeClr val="tx1">
                              <a:lumMod val="50000"/>
                            </a:schemeClr>
                          </a:solidFill>
                          <a:latin typeface="+mn-lt"/>
                        </a:rPr>
                        <a:t>IMPROVEMENT ACTIVITIES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1</a:t>
                      </a:r>
                    </a:p>
                  </a:txBody>
                  <a:tcPr anchor="ctr" marB="38037" marL="38037" marR="38037" marT="36576">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gridSpan="2">
                  <a:txBody>
                    <a:bodyPr/>
                    <a:lstStyle/>
                    <a:p>
                      <a:pPr algn="ctr">
                        <a:spcAft>
                          <a:spcPts val="400"/>
                        </a:spcAft>
                      </a:pPr>
                      <a:r>
                        <a:rPr dirty="0" lang="en-US" sz="1000">
                          <a:solidFill>
                            <a:schemeClr val="tx1">
                              <a:lumMod val="50000"/>
                            </a:schemeClr>
                          </a:solidFill>
                          <a:latin typeface="+mn-lt"/>
                        </a:rPr>
                        <a:t>&lt;15* EC: ≤2 high-weighted OR</a:t>
                      </a:r>
                    </a:p>
                    <a:p>
                      <a:pPr algn="ctr">
                        <a:spcAft>
                          <a:spcPts val="400"/>
                        </a:spcAft>
                      </a:pPr>
                      <a:r>
                        <a:rPr dirty="0" lang="en-US" sz="1000">
                          <a:solidFill>
                            <a:schemeClr val="tx1">
                              <a:lumMod val="50000"/>
                            </a:schemeClr>
                          </a:solidFill>
                          <a:latin typeface="+mn-lt"/>
                        </a:rPr>
                        <a:t>15+ EC: ≤4 medium-weighted</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tc hMerge="1">
                  <a:txBody>
                    <a:bodyPr/>
                    <a:lstStyle/>
                    <a:p>
                      <a:pPr algn="ct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2">
                          <a:lumMod val="50000"/>
                        </a:schemeClr>
                      </a:solidFill>
                      <a:prstDash val="sysDot"/>
                      <a:round/>
                      <a:headEnd len="med" type="none" w="med"/>
                      <a:tailEnd len="med" type="none" w="med"/>
                    </a:lnB>
                    <a:solidFill>
                      <a:schemeClr val="bg1"/>
                    </a:solidFill>
                  </a:tcPr>
                </a:tc>
                <a:extLst>
                  <a:ext uri="{0D108BD9-81ED-4DB2-BD59-A6C34878D82A}">
                    <a16:rowId xmlns:a16="http://schemas.microsoft.com/office/drawing/2014/main" val="2262098947"/>
                  </a:ext>
                </a:extLst>
              </a:tr>
              <a:tr h="468351">
                <a:tc>
                  <a:txBody>
                    <a:bodyPr/>
                    <a:lstStyle/>
                    <a:p>
                      <a:pPr algn="l" indent="0" marL="571500"/>
                      <a:r>
                        <a:rPr baseline="0" dirty="0" lang="en-US" sz="900">
                          <a:solidFill>
                            <a:schemeClr val="tx1">
                              <a:lumMod val="50000"/>
                            </a:schemeClr>
                          </a:solidFill>
                          <a:latin typeface="+mn-lt"/>
                        </a:rPr>
                        <a:t>ADVANCING CARE INFORMATION</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required measures</a:t>
                      </a:r>
                      <a:r>
                        <a:rPr baseline="30000" dirty="0" lang="en-US" sz="1200">
                          <a:solidFill>
                            <a:schemeClr val="tx1">
                              <a:lumMod val="50000"/>
                            </a:schemeClr>
                          </a:solidFill>
                          <a:latin typeface="+mn-lt"/>
                        </a:rPr>
                        <a:t>‡</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gridSpan="2">
                  <a:txBody>
                    <a:bodyPr/>
                    <a:lstStyle/>
                    <a:p>
                      <a:pPr algn="ctr"/>
                      <a:r>
                        <a:rPr dirty="0" lang="en-US" sz="1000">
                          <a:solidFill>
                            <a:schemeClr val="tx1">
                              <a:lumMod val="50000"/>
                            </a:schemeClr>
                          </a:solidFill>
                          <a:latin typeface="+mn-lt"/>
                        </a:rPr>
                        <a:t>Fulfill 4/</a:t>
                      </a:r>
                      <a:r>
                        <a:rPr baseline="0" dirty="0" lang="en-US" sz="1000">
                          <a:solidFill>
                            <a:schemeClr val="tx1">
                              <a:lumMod val="50000"/>
                            </a:schemeClr>
                          </a:solidFill>
                          <a:latin typeface="+mn-lt"/>
                        </a:rPr>
                        <a:t>5 base measures </a:t>
                      </a:r>
                    </a:p>
                    <a:p>
                      <a:pPr algn="ctr"/>
                      <a:r>
                        <a:rPr baseline="0" dirty="0" lang="en-US" sz="1000">
                          <a:solidFill>
                            <a:schemeClr val="tx1">
                              <a:lumMod val="50000"/>
                            </a:schemeClr>
                          </a:solidFill>
                          <a:latin typeface="+mn-lt"/>
                        </a:rPr>
                        <a:t>(50 out of 100).</a:t>
                      </a:r>
                    </a:p>
                    <a:p>
                      <a:pPr algn="ctr"/>
                      <a:r>
                        <a:rPr baseline="0" dirty="0" lang="en-US" sz="1000">
                          <a:solidFill>
                            <a:schemeClr val="tx1">
                              <a:lumMod val="50000"/>
                            </a:schemeClr>
                          </a:solidFill>
                          <a:latin typeface="+mn-lt"/>
                        </a:rPr>
                        <a:t>9 additional measures can be reported</a:t>
                      </a:r>
                      <a:r>
                        <a:rPr baseline="30000" dirty="0" lang="en-US" sz="1200">
                          <a:solidFill>
                            <a:schemeClr val="tx1">
                              <a:lumMod val="50000"/>
                            </a:schemeClr>
                          </a:solidFill>
                          <a:latin typeface="+mn-lt"/>
                        </a:rPr>
                        <a:t>‡</a:t>
                      </a:r>
                      <a:endParaRPr dirty="0" lang="en-US" sz="12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hMerge="1">
                  <a:txBody>
                    <a:bodyPr/>
                    <a:lstStyle/>
                    <a:p>
                      <a:pPr algn="ctr"/>
                      <a:endParaRPr dirty="0" lang="en-US" sz="1100">
                        <a:latin typeface="+mn-lt"/>
                      </a:endParaRPr>
                    </a:p>
                  </a:txBody>
                  <a:tcPr anchor="ctr" marB="55730" marL="55730" marR="55730" marT="55730">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2">
                          <a:lumMod val="50000"/>
                        </a:schemeClr>
                      </a:solidFill>
                      <a:prstDash val="sysDot"/>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79801112"/>
                  </a:ext>
                </a:extLst>
              </a:tr>
              <a:tr h="271457">
                <a:tc>
                  <a:txBody>
                    <a:bodyPr/>
                    <a:lstStyle/>
                    <a:p>
                      <a:r>
                        <a:rPr dirty="0" lang="en-US" sz="1100">
                          <a:solidFill>
                            <a:schemeClr val="tx1">
                              <a:lumMod val="50000"/>
                            </a:schemeClr>
                          </a:solidFill>
                          <a:latin typeface="+mn-lt"/>
                        </a:rPr>
                        <a:t>Duration</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800">
                          <a:solidFill>
                            <a:schemeClr val="tx1">
                              <a:lumMod val="50000"/>
                            </a:schemeClr>
                          </a:solidFill>
                          <a:latin typeface="+mn-lt"/>
                          <a:ea charset="0" panose="020B0604030504040204" pitchFamily="34" typeface="Verdana"/>
                          <a:cs charset="0" panose="020B0604030504040204" pitchFamily="34" typeface="Verdana"/>
                        </a:rPr>
                        <a:t>–</a:t>
                      </a:r>
                      <a:endParaRPr dirty="0" lang="en-US" sz="8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dirty="0" lang="en-US" sz="1000">
                          <a:solidFill>
                            <a:schemeClr val="tx1">
                              <a:lumMod val="50000"/>
                            </a:schemeClr>
                          </a:solidFill>
                          <a:latin typeface="+mn-lt"/>
                          <a:ea charset="0" panose="020B0604030504040204" pitchFamily="34" typeface="Verdana"/>
                          <a:cs charset="0" panose="020B0604030504040204" pitchFamily="34" typeface="Verdana"/>
                        </a:rPr>
                        <a:t>90 days</a:t>
                      </a:r>
                      <a:endParaRPr dirty="0" lang="en-US" sz="1000">
                        <a:solidFill>
                          <a:schemeClr val="tx1">
                            <a:lumMod val="50000"/>
                          </a:schemeClr>
                        </a:solidFill>
                        <a:latin typeface="+mn-lt"/>
                      </a:endParaRP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000" u="none">
                          <a:ln>
                            <a:noFill/>
                          </a:ln>
                          <a:solidFill>
                            <a:schemeClr val="tx1">
                              <a:lumMod val="50000"/>
                            </a:schemeClr>
                          </a:solidFill>
                          <a:effectLst/>
                          <a:uLnTx/>
                          <a:uFillTx/>
                          <a:latin typeface="+mn-lt"/>
                          <a:ea typeface="+mn-ea"/>
                          <a:cs typeface="+mn-cs"/>
                        </a:rPr>
                        <a:t>90 days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tc>
                  <a:txBody>
                    <a:bodyPr/>
                    <a:lstStyle/>
                    <a:p>
                      <a:pPr algn="ctr" defTabSz="65923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n-US" noProof="0" normalizeH="0" spc="0" strike="noStrike" sz="1000" u="none">
                          <a:ln>
                            <a:noFill/>
                          </a:ln>
                          <a:solidFill>
                            <a:schemeClr val="tx1">
                              <a:lumMod val="50000"/>
                            </a:schemeClr>
                          </a:solidFill>
                          <a:effectLst/>
                          <a:uLnTx/>
                          <a:uFillTx/>
                          <a:latin typeface="+mn-lt"/>
                          <a:ea typeface="+mn-ea"/>
                          <a:cs typeface="+mn-cs"/>
                        </a:rPr>
                        <a:t>365 days</a:t>
                      </a:r>
                    </a:p>
                  </a:txBody>
                  <a:tcPr anchor="ctr" marB="38037" marL="38037" marR="38037" marT="38037">
                    <a:lnL algn="ctr" cap="flat" cmpd="sng" w="6350">
                      <a:solidFill>
                        <a:schemeClr val="bg1">
                          <a:lumMod val="50000"/>
                        </a:schemeClr>
                      </a:solidFill>
                      <a:prstDash val="solid"/>
                      <a:round/>
                      <a:headEnd len="med" type="none" w="med"/>
                      <a:tailEnd len="med" type="none" w="med"/>
                    </a:lnL>
                    <a:lnR algn="ctr" cap="flat" cmpd="sng" w="6350">
                      <a:solidFill>
                        <a:schemeClr val="bg1">
                          <a:lumMod val="50000"/>
                        </a:schemeClr>
                      </a:solidFill>
                      <a:prstDash val="solid"/>
                      <a:round/>
                      <a:headEnd len="med" type="none" w="med"/>
                      <a:tailEnd len="med" type="none" w="med"/>
                    </a:lnR>
                    <a:lnT algn="ctr" cap="flat" cmpd="sng" w="6350">
                      <a:solidFill>
                        <a:schemeClr val="bg1">
                          <a:lumMod val="50000"/>
                        </a:schemeClr>
                      </a:solidFill>
                      <a:prstDash val="solid"/>
                      <a:round/>
                      <a:headEnd len="med" type="none" w="med"/>
                      <a:tailEnd len="med" type="none" w="med"/>
                    </a:lnT>
                    <a:lnB algn="ctr" cap="flat" cmpd="sng" w="6350">
                      <a:solidFill>
                        <a:schemeClr val="bg1">
                          <a:lumMod val="50000"/>
                        </a:schemeClr>
                      </a:solidFill>
                      <a:prstDash val="solid"/>
                      <a:round/>
                      <a:headEnd len="med" type="none" w="med"/>
                      <a:tailEnd len="med" type="none" w="med"/>
                    </a:lnB>
                    <a:solidFill>
                      <a:schemeClr val="bg1"/>
                    </a:solidFill>
                  </a:tcPr>
                </a:tc>
                <a:extLst>
                  <a:ext uri="{0D108BD9-81ED-4DB2-BD59-A6C34878D82A}">
                    <a16:rowId xmlns:a16="http://schemas.microsoft.com/office/drawing/2014/main" val="2517576259"/>
                  </a:ext>
                </a:extLst>
              </a:tr>
            </a:tbl>
          </a:graphicData>
        </a:graphic>
      </p:graphicFrame>
      <p:sp>
        <p:nvSpPr>
          <p:cNvPr id="3" name="Title 2"/>
          <p:cNvSpPr>
            <a:spLocks noGrp="1"/>
          </p:cNvSpPr>
          <p:nvPr>
            <p:ph type="title"/>
          </p:nvPr>
        </p:nvSpPr>
        <p:spPr>
          <a:xfrm>
            <a:off x="8164" y="144759"/>
            <a:ext cx="9570875" cy="798929"/>
          </a:xfrm>
        </p:spPr>
        <p:txBody>
          <a:bodyPr anchor="t" anchorCtr="0" lIns="0" rIns="0" tIns="0" bIns="0"/>
          <a:lstStyle/>
          <a:p>
            <a:pPr algn="l">
              <a:lnSpc>
                <a:spcPts val="3200"/>
              </a:lnSpc>
              <a:spcAft>
                <a:spcPct val="0"/>
              </a:spcAft>
            </a:pPr>
            <a:r>
              <a:rPr dirty="0" lang="en-US" sz="2600" b="true">
                <a:solidFill>
                  <a:srgbClr val="003479"/>
                </a:solidFill>
              </a:rPr>
              <a:t>MIPS 2017 Transition Year: “Pick Your Pace”</a:t>
            </a:r>
            <a:r>
              <a:rPr baseline="30000" dirty="0" lang="en-US" sz="2600" b="true">
                <a:solidFill>
                  <a:srgbClr val="003479"/>
                </a:solidFill>
              </a:rPr>
              <a:t>1-3</a:t>
            </a:r>
          </a:p>
        </p:txBody>
      </p:sp>
      <p:sp>
        <p:nvSpPr>
          <p:cNvPr id="110" name="Slide Number Placeholder 2"/>
          <p:cNvSpPr>
            <a:spLocks noGrp="1"/>
          </p:cNvSpPr>
          <p:nvPr>
            <p:ph idx="12" sz="quarter" type="sldNum"/>
          </p:nvPr>
        </p:nvSpPr>
        <p:spPr/>
        <p:txBody>
          <a:bodyPr lIns="0" rIns="0" tIns="0" bIns="0" anchor="t"/>
          <a:lstStyle/>
          <a:p>
            <a:fld id="{C06DEA1F-A087-4941-88C3-590BA6FF4D01}" type="slidenum">
              <a:rPr lang="en-US" smtClean="0"/>
              <a:pPr/>
              <a:t>20</a:t>
            </a:fld>
            <a:endParaRPr dirty="0" lang="en-US"/>
          </a:p>
        </p:txBody>
      </p:sp>
      <p:sp>
        <p:nvSpPr>
          <p:cNvPr id="4" name="Rectangle 3"/>
          <p:cNvSpPr/>
          <p:nvPr/>
        </p:nvSpPr>
        <p:spPr>
          <a:xfrm>
            <a:off x="0" y="5271148"/>
            <a:ext cx="9143999" cy="807913"/>
          </a:xfrm>
          <a:prstGeom prst="rect">
            <a:avLst/>
          </a:prstGeom>
        </p:spPr>
        <p:txBody>
          <a:bodyPr anchor="b" anchorCtr="0" rIns="45720" wrap="square">
            <a:spAutoFit/>
          </a:bodyPr>
          <a:lstStyle/>
          <a:p>
            <a:pPr>
              <a:spcBef>
                <a:spcPct val="0"/>
              </a:spcBef>
              <a:spcAft>
                <a:spcPts val="265"/>
              </a:spcAft>
            </a:pPr>
            <a:r>
              <a:rPr dirty="0" lang="en-US" sz="800">
                <a:solidFill>
                  <a:srgbClr val="000000"/>
                </a:solidFill>
              </a:rPr>
              <a:t>*May earn a positive payment adjustment. </a:t>
            </a:r>
            <a:r>
              <a:rPr baseline="30000" dirty="0" lang="en-US" sz="1000">
                <a:solidFill>
                  <a:srgbClr val="000000"/>
                </a:solidFill>
              </a:rPr>
              <a:t>†</a:t>
            </a:r>
            <a:r>
              <a:rPr dirty="0" lang="en-US" sz="800">
                <a:solidFill>
                  <a:srgbClr val="000000"/>
                </a:solidFill>
              </a:rPr>
              <a:t>Eligible for exceptional performance bonus (minimum of an additional 0.5%). </a:t>
            </a:r>
            <a:r>
              <a:rPr baseline="30000" dirty="0" lang="en-US" sz="1000">
                <a:solidFill>
                  <a:srgbClr val="4E5054"/>
                </a:solidFill>
              </a:rPr>
              <a:t>‡</a:t>
            </a:r>
            <a:r>
              <a:rPr dirty="0" lang="en-US" sz="800">
                <a:solidFill>
                  <a:srgbClr val="000000"/>
                </a:solidFill>
              </a:rPr>
              <a:t>The number of required measures depends on your EHR edition. </a:t>
            </a:r>
            <a:r>
              <a:rPr baseline="30000" dirty="0" lang="en-US" sz="800">
                <a:solidFill>
                  <a:srgbClr val="000000"/>
                </a:solidFill>
              </a:rPr>
              <a:t>††</a:t>
            </a:r>
            <a:r>
              <a:rPr dirty="0" lang="en-US" sz="800">
                <a:solidFill>
                  <a:srgbClr val="000000"/>
                </a:solidFill>
              </a:rPr>
              <a:t>Full year score contingent on performance.</a:t>
            </a:r>
            <a:endParaRPr baseline="30000" dirty="0" lang="en-US" sz="800">
              <a:solidFill>
                <a:srgbClr val="000000"/>
              </a:solidFill>
            </a:endParaRPr>
          </a:p>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   2. APP.CMS.gov. Quality Payment Program Executive Summary. https://qpp.cms.gov/docs/QPP_Executive_Summary_of_Final_Rule.pdf. Accessed January 22, 2017.   3. CMS. </a:t>
            </a:r>
            <a:r>
              <a:rPr dirty="0" lang="en-US" sz="700">
                <a:solidFill>
                  <a:srgbClr val="4E5054"/>
                </a:solidFill>
              </a:rPr>
              <a:t>The Merit-based Incentive Payment System: Quality and Cost Performance Categories.</a:t>
            </a:r>
            <a:r>
              <a:rPr dirty="0" lang="en-US" sz="700">
                <a:solidFill>
                  <a:srgbClr val="000000"/>
                </a:solidFill>
              </a:rPr>
              <a:t> https://www.cms.gov/Medicare/Quality-Initiatives-Patient-Assessment-Instruments/Value-Based-Programs/MACRA-MIPS-and-APMs/QPP-MIPS-Quality-and-Cost-Slides.pdf. Accessed January 24, 2017.</a:t>
            </a:r>
            <a:endParaRPr dirty="0" lang="en-US" sz="700"/>
          </a:p>
        </p:txBody>
      </p:sp>
      <p:sp>
        <p:nvSpPr>
          <p:cNvPr id="17" name="Rectangle 16"/>
          <p:cNvSpPr/>
          <p:nvPr/>
        </p:nvSpPr>
        <p:spPr>
          <a:xfrm>
            <a:off x="349106" y="568327"/>
            <a:ext cx="7784334" cy="281295"/>
          </a:xfrm>
          <a:prstGeom prst="rect">
            <a:avLst/>
          </a:prstGeom>
        </p:spPr>
        <p:txBody>
          <a:bodyPr wrap="square">
            <a:spAutoFit/>
          </a:bodyPr>
          <a:lstStyle/>
          <a:p>
            <a:pPr>
              <a:spcBef>
                <a:spcPct val="0"/>
              </a:spcBef>
              <a:spcAft>
                <a:spcPct val="0"/>
              </a:spcAft>
            </a:pPr>
            <a:r>
              <a:rPr dirty="0" i="1" lang="en-US" sz="1200">
                <a:solidFill>
                  <a:srgbClr val="0D0D0D"/>
                </a:solidFill>
              </a:rPr>
              <a:t>During the transition year, you can pick your pace for participation</a:t>
            </a:r>
          </a:p>
        </p:txBody>
      </p:sp>
      <p:grpSp>
        <p:nvGrpSpPr>
          <p:cNvPr id="25" name="Group 24"/>
          <p:cNvGrpSpPr/>
          <p:nvPr/>
        </p:nvGrpSpPr>
        <p:grpSpPr>
          <a:xfrm>
            <a:off x="2731139" y="1453350"/>
            <a:ext cx="990198" cy="990197"/>
            <a:chOff x="550868" y="2874454"/>
            <a:chExt cx="1190202" cy="1190202"/>
          </a:xfrm>
        </p:grpSpPr>
        <p:sp>
          <p:nvSpPr>
            <p:cNvPr id="50" name="Oval 49"/>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dirty="0" kern="0" lang="en-US" sz="1331">
                <a:solidFill>
                  <a:sysClr lastClr="FFFFFF" val="window"/>
                </a:solidFill>
              </a:endParaRPr>
            </a:p>
          </p:txBody>
        </p:sp>
        <p:sp>
          <p:nvSpPr>
            <p:cNvPr id="51" name="Oval 50"/>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26" name="TextBox 25"/>
          <p:cNvSpPr txBox="1"/>
          <p:nvPr/>
        </p:nvSpPr>
        <p:spPr>
          <a:xfrm>
            <a:off x="2930006" y="1861799"/>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27" name="TextBox 26"/>
          <p:cNvSpPr txBox="1"/>
          <p:nvPr/>
        </p:nvSpPr>
        <p:spPr>
          <a:xfrm>
            <a:off x="2925806" y="2280363"/>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28" name="TextBox 27"/>
          <p:cNvSpPr txBox="1"/>
          <p:nvPr/>
        </p:nvSpPr>
        <p:spPr>
          <a:xfrm>
            <a:off x="2930005" y="1431679"/>
            <a:ext cx="267559" cy="171330"/>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29" name="Straight Connector 28"/>
          <p:cNvCxnSpPr>
            <a:cxnSpLocks/>
          </p:cNvCxnSpPr>
          <p:nvPr/>
        </p:nvCxnSpPr>
        <p:spPr>
          <a:xfrm>
            <a:off x="3229208" y="1520763"/>
            <a:ext cx="0" cy="861311"/>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06932" y="1951418"/>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206932" y="2382074"/>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3206932" y="1520763"/>
            <a:ext cx="24916"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434087" y="970489"/>
            <a:ext cx="6282964" cy="389174"/>
            <a:chOff x="1847155" y="1282817"/>
            <a:chExt cx="6009566" cy="467781"/>
          </a:xfrm>
        </p:grpSpPr>
        <p:sp>
          <p:nvSpPr>
            <p:cNvPr id="93" name="Rectangle: Single Corner Rounded 92"/>
            <p:cNvSpPr/>
            <p:nvPr/>
          </p:nvSpPr>
          <p:spPr>
            <a:xfrm>
              <a:off x="1847155" y="1282817"/>
              <a:ext cx="1481959" cy="467781"/>
            </a:xfrm>
            <a:prstGeom prst="round1Rect">
              <a:avLst/>
            </a:prstGeom>
            <a:solidFill>
              <a:srgbClr val="C00000"/>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DO NOTHING</a:t>
              </a:r>
            </a:p>
          </p:txBody>
        </p:sp>
        <p:sp>
          <p:nvSpPr>
            <p:cNvPr id="94" name="Rectangle: Single Corner Rounded 93"/>
            <p:cNvSpPr/>
            <p:nvPr/>
          </p:nvSpPr>
          <p:spPr>
            <a:xfrm>
              <a:off x="3356869"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SOMETHING</a:t>
              </a:r>
            </a:p>
          </p:txBody>
        </p:sp>
        <p:sp>
          <p:nvSpPr>
            <p:cNvPr id="95" name="Rectangle: Single Corner Rounded 94"/>
            <p:cNvSpPr/>
            <p:nvPr/>
          </p:nvSpPr>
          <p:spPr>
            <a:xfrm>
              <a:off x="4866583"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A </a:t>
              </a:r>
              <a:br>
                <a:rPr dirty="0" kern="0" lang="en-US" sz="998">
                  <a:solidFill>
                    <a:sysClr lastClr="FFFFFF" val="window"/>
                  </a:solidFill>
                </a:rPr>
              </a:br>
              <a:r>
                <a:rPr dirty="0" kern="0" lang="en-US" sz="998">
                  <a:solidFill>
                    <a:srgbClr val="FFFFFF"/>
                  </a:solidFill>
                </a:rPr>
                <a:t>PARTIAL YEAR</a:t>
              </a:r>
            </a:p>
          </p:txBody>
        </p:sp>
        <p:sp>
          <p:nvSpPr>
            <p:cNvPr id="96" name="Rectangle: Single Corner Rounded 95"/>
            <p:cNvSpPr/>
            <p:nvPr/>
          </p:nvSpPr>
          <p:spPr>
            <a:xfrm>
              <a:off x="6374762" y="1282817"/>
              <a:ext cx="1481959" cy="467781"/>
            </a:xfrm>
            <a:prstGeom prst="round1Rect">
              <a:avLst/>
            </a:prstGeom>
            <a:solidFill>
              <a:scrgbClr r="0" g="11142" b="70292"/>
            </a:solidFill>
            <a:ln algn="ctr" cap="flat" cmpd="sng" w="9525">
              <a:noFill/>
              <a:prstDash val="solid"/>
            </a:ln>
            <a:effectLst/>
          </p:spPr>
          <p:txBody>
            <a:bodyPr anchor="ctr" bIns="0" lIns="0" rIns="0" rtlCol="0" tIns="0"/>
            <a:lstStyle/>
            <a:p>
              <a:pPr algn="ctr" defTabSz="760706">
                <a:spcBef>
                  <a:spcPct val="0"/>
                </a:spcBef>
                <a:spcAft>
                  <a:spcPct val="0"/>
                </a:spcAft>
              </a:pPr>
              <a:r>
                <a:rPr dirty="0" kern="0" lang="en-US" sz="998">
                  <a:solidFill>
                    <a:srgbClr val="FFFFFF"/>
                  </a:solidFill>
                </a:rPr>
                <a:t>SUBMIT A</a:t>
              </a:r>
              <a:br>
                <a:rPr dirty="0" kern="0" lang="en-US" sz="998">
                  <a:solidFill>
                    <a:sysClr lastClr="FFFFFF" val="window"/>
                  </a:solidFill>
                </a:rPr>
              </a:br>
              <a:r>
                <a:rPr dirty="0" kern="0" lang="en-US" sz="998">
                  <a:solidFill>
                    <a:srgbClr val="FFFFFF"/>
                  </a:solidFill>
                </a:rPr>
                <a:t>FULL YEAR</a:t>
              </a:r>
            </a:p>
          </p:txBody>
        </p:sp>
      </p:grpSp>
      <p:grpSp>
        <p:nvGrpSpPr>
          <p:cNvPr id="97" name="Group 96"/>
          <p:cNvGrpSpPr/>
          <p:nvPr/>
        </p:nvGrpSpPr>
        <p:grpSpPr>
          <a:xfrm>
            <a:off x="675355" y="3423957"/>
            <a:ext cx="293076" cy="293076"/>
            <a:chOff x="1770531" y="5192348"/>
            <a:chExt cx="1071391" cy="1071391"/>
          </a:xfrm>
        </p:grpSpPr>
        <p:sp>
          <p:nvSpPr>
            <p:cNvPr id="98" name="Oval 97"/>
            <p:cNvSpPr/>
            <p:nvPr/>
          </p:nvSpPr>
          <p:spPr>
            <a:xfrm>
              <a:off x="1770531" y="5192348"/>
              <a:ext cx="1071391" cy="1071391"/>
            </a:xfrm>
            <a:prstGeom prst="ellipse">
              <a:avLst/>
            </a:prstGeom>
            <a:solidFill>
              <a:srgbClr val="676767"/>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99" name="Graphic 9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1353" y="5417934"/>
              <a:ext cx="629746" cy="678189"/>
            </a:xfrm>
            <a:prstGeom prst="rect">
              <a:avLst/>
            </a:prstGeom>
          </p:spPr>
        </p:pic>
      </p:grpSp>
      <p:grpSp>
        <p:nvGrpSpPr>
          <p:cNvPr id="100" name="Group 99"/>
          <p:cNvGrpSpPr/>
          <p:nvPr/>
        </p:nvGrpSpPr>
        <p:grpSpPr>
          <a:xfrm>
            <a:off x="675354" y="3920488"/>
            <a:ext cx="296689" cy="296689"/>
            <a:chOff x="4405583" y="5192348"/>
            <a:chExt cx="1071391" cy="1071391"/>
          </a:xfrm>
        </p:grpSpPr>
        <p:sp>
          <p:nvSpPr>
            <p:cNvPr id="101" name="Oval 100"/>
            <p:cNvSpPr/>
            <p:nvPr/>
          </p:nvSpPr>
          <p:spPr>
            <a:xfrm>
              <a:off x="4405583" y="5192348"/>
              <a:ext cx="1071391" cy="1071391"/>
            </a:xfrm>
            <a:prstGeom prst="ellipse">
              <a:avLst/>
            </a:prstGeom>
            <a:solidFill>
              <a:srgbClr val="4E5054"/>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102" name="Picture 101"/>
            <p:cNvPicPr>
              <a:picLocks noChangeAspect="1"/>
            </p:cNvPicPr>
            <p:nvPr/>
          </p:nvPicPr>
          <p:blipFill>
            <a:blip r:embed="rId5">
              <a:biLevel thresh="25000"/>
            </a:blip>
            <a:stretch>
              <a:fillRect/>
            </a:stretch>
          </p:blipFill>
          <p:spPr>
            <a:xfrm>
              <a:off x="4682113" y="5390126"/>
              <a:ext cx="518331" cy="678189"/>
            </a:xfrm>
            <a:prstGeom prst="rect">
              <a:avLst/>
            </a:prstGeom>
          </p:spPr>
        </p:pic>
      </p:grpSp>
      <p:grpSp>
        <p:nvGrpSpPr>
          <p:cNvPr id="103" name="Group 102"/>
          <p:cNvGrpSpPr/>
          <p:nvPr/>
        </p:nvGrpSpPr>
        <p:grpSpPr>
          <a:xfrm>
            <a:off x="675354" y="4413155"/>
            <a:ext cx="296689" cy="296689"/>
            <a:chOff x="5723109" y="5192348"/>
            <a:chExt cx="1071391" cy="1071391"/>
          </a:xfrm>
        </p:grpSpPr>
        <p:sp>
          <p:nvSpPr>
            <p:cNvPr id="104" name="Oval 103"/>
            <p:cNvSpPr/>
            <p:nvPr/>
          </p:nvSpPr>
          <p:spPr>
            <a:xfrm>
              <a:off x="5723109" y="5192348"/>
              <a:ext cx="1071391" cy="1071391"/>
            </a:xfrm>
            <a:prstGeom prst="ellipse">
              <a:avLst/>
            </a:prstGeom>
            <a:solidFill>
              <a:srgbClr val="E8BB1E"/>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pic>
          <p:nvPicPr>
            <p:cNvPr id="105" name="Picture 104"/>
            <p:cNvPicPr>
              <a:picLocks noChangeAspect="1"/>
            </p:cNvPicPr>
            <p:nvPr/>
          </p:nvPicPr>
          <p:blipFill>
            <a:blip r:embed="rId6">
              <a:grayscl/>
            </a:blip>
            <a:stretch>
              <a:fillRect/>
            </a:stretch>
          </p:blipFill>
          <p:spPr>
            <a:xfrm>
              <a:off x="5893792" y="5388439"/>
              <a:ext cx="730025" cy="678189"/>
            </a:xfrm>
            <a:prstGeom prst="rect">
              <a:avLst/>
            </a:prstGeom>
          </p:spPr>
        </p:pic>
      </p:grpSp>
      <p:sp>
        <p:nvSpPr>
          <p:cNvPr id="106" name="Oval 105"/>
          <p:cNvSpPr/>
          <p:nvPr/>
        </p:nvSpPr>
        <p:spPr>
          <a:xfrm>
            <a:off x="4684217" y="3683385"/>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or</a:t>
            </a:r>
          </a:p>
        </p:txBody>
      </p:sp>
      <p:sp>
        <p:nvSpPr>
          <p:cNvPr id="107" name="Oval 106"/>
          <p:cNvSpPr/>
          <p:nvPr/>
        </p:nvSpPr>
        <p:spPr>
          <a:xfrm>
            <a:off x="4684217" y="4152645"/>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or</a:t>
            </a:r>
          </a:p>
        </p:txBody>
      </p:sp>
      <p:sp>
        <p:nvSpPr>
          <p:cNvPr id="108" name="Oval 107"/>
          <p:cNvSpPr/>
          <p:nvPr/>
        </p:nvSpPr>
        <p:spPr>
          <a:xfrm>
            <a:off x="8201669" y="3717033"/>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&amp;</a:t>
            </a:r>
            <a:endParaRPr b="1" dirty="0" kern="0" lang="en-US" sz="665">
              <a:solidFill>
                <a:schemeClr val="bg1"/>
              </a:solidFill>
            </a:endParaRPr>
          </a:p>
        </p:txBody>
      </p:sp>
      <p:sp>
        <p:nvSpPr>
          <p:cNvPr id="109" name="Oval 108"/>
          <p:cNvSpPr/>
          <p:nvPr/>
        </p:nvSpPr>
        <p:spPr>
          <a:xfrm>
            <a:off x="8201669" y="4234052"/>
            <a:ext cx="228600" cy="228600"/>
          </a:xfrm>
          <a:prstGeom prst="ellipse">
            <a:avLst/>
          </a:prstGeom>
          <a:solidFill>
            <a:scrgbClr r="1482" g="1482" b="1482"/>
          </a:solidFill>
          <a:ln algn="ctr" cap="flat" cmpd="sng" w="6350">
            <a:noFill/>
            <a:prstDash val="sysDot"/>
          </a:ln>
          <a:effectLst/>
        </p:spPr>
        <p:txBody>
          <a:bodyPr anchor="ctr" bIns="0" lIns="0" rIns="0" rtlCol="0" tIns="0"/>
          <a:lstStyle/>
          <a:p>
            <a:pPr algn="ctr" defTabSz="760706">
              <a:spcBef>
                <a:spcPct val="0"/>
              </a:spcBef>
              <a:spcAft>
                <a:spcPct val="0"/>
              </a:spcAft>
            </a:pPr>
            <a:r>
              <a:rPr b="1" dirty="0" kern="0" lang="en-US" sz="794">
                <a:solidFill>
                  <a:srgbClr val="FFFFFF"/>
                </a:solidFill>
              </a:rPr>
              <a:t>&amp;</a:t>
            </a:r>
          </a:p>
        </p:txBody>
      </p:sp>
      <p:grpSp>
        <p:nvGrpSpPr>
          <p:cNvPr id="139" name="Group 138"/>
          <p:cNvGrpSpPr/>
          <p:nvPr/>
        </p:nvGrpSpPr>
        <p:grpSpPr>
          <a:xfrm>
            <a:off x="5906178" y="1431680"/>
            <a:ext cx="990198" cy="1020014"/>
            <a:chOff x="5205528" y="5153243"/>
            <a:chExt cx="1190202" cy="1226041"/>
          </a:xfrm>
        </p:grpSpPr>
        <p:grpSp>
          <p:nvGrpSpPr>
            <p:cNvPr id="140" name="Group 139"/>
            <p:cNvGrpSpPr/>
            <p:nvPr/>
          </p:nvGrpSpPr>
          <p:grpSpPr>
            <a:xfrm>
              <a:off x="5205528" y="5179291"/>
              <a:ext cx="1190202" cy="1190202"/>
              <a:chOff x="550868" y="2874454"/>
              <a:chExt cx="1190202" cy="1190202"/>
            </a:xfrm>
          </p:grpSpPr>
          <p:sp>
            <p:nvSpPr>
              <p:cNvPr id="151" name="Oval 150"/>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52" name="Oval 151"/>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41" name="Freeform: Shape 140"/>
            <p:cNvSpPr/>
            <p:nvPr/>
          </p:nvSpPr>
          <p:spPr>
            <a:xfrm>
              <a:off x="5285497" y="5556467"/>
              <a:ext cx="1035284" cy="741924"/>
            </a:xfrm>
            <a:custGeom>
              <a:avLst/>
              <a:gdLst>
                <a:gd fmla="*/ 53050 w 1035284" name="connsiteX0"/>
                <a:gd fmla="*/ 0 h 741924" name="connsiteY0"/>
                <a:gd fmla="*/ 982234 w 1035284" name="connsiteX1"/>
                <a:gd fmla="*/ 0 h 741924" name="connsiteY1"/>
                <a:gd fmla="*/ 994605 w 1035284" name="connsiteX2"/>
                <a:gd fmla="*/ 22793 h 741924" name="connsiteY2"/>
                <a:gd fmla="*/ 1035284 w 1035284" name="connsiteX3"/>
                <a:gd fmla="*/ 224282 h 741924" name="connsiteY3"/>
                <a:gd fmla="*/ 517642 w 1035284" name="connsiteX4"/>
                <a:gd fmla="*/ 741924 h 741924" name="connsiteY4"/>
                <a:gd fmla="*/ 0 w 1035284" name="connsiteX5"/>
                <a:gd fmla="*/ 224282 h 741924" name="connsiteY5"/>
                <a:gd fmla="*/ 40679 w 1035284" name="connsiteX6"/>
                <a:gd fmla="*/ 22793 h 741924"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741924" w="1035284">
                  <a:moveTo>
                    <a:pt x="53050" y="0"/>
                  </a:moveTo>
                  <a:lnTo>
                    <a:pt x="982234" y="0"/>
                  </a:lnTo>
                  <a:lnTo>
                    <a:pt x="994605" y="22793"/>
                  </a:lnTo>
                  <a:cubicBezTo>
                    <a:pt x="1020800" y="84722"/>
                    <a:pt x="1035284" y="152811"/>
                    <a:pt x="1035284" y="224282"/>
                  </a:cubicBezTo>
                  <a:cubicBezTo>
                    <a:pt x="1035284" y="510168"/>
                    <a:pt x="803528" y="741924"/>
                    <a:pt x="517642" y="741924"/>
                  </a:cubicBezTo>
                  <a:cubicBezTo>
                    <a:pt x="231756" y="741924"/>
                    <a:pt x="0" y="510168"/>
                    <a:pt x="0" y="224282"/>
                  </a:cubicBezTo>
                  <a:cubicBezTo>
                    <a:pt x="0" y="152811"/>
                    <a:pt x="14485" y="84722"/>
                    <a:pt x="40679" y="22793"/>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42" name="Freeform: Shape 141"/>
            <p:cNvSpPr/>
            <p:nvPr/>
          </p:nvSpPr>
          <p:spPr>
            <a:xfrm>
              <a:off x="5526378" y="6216856"/>
              <a:ext cx="553523" cy="81535"/>
            </a:xfrm>
            <a:custGeom>
              <a:avLst/>
              <a:gdLst>
                <a:gd fmla="*/ 0 w 553523" name="connsiteX0"/>
                <a:gd fmla="*/ 0 h 81535" name="connsiteY0"/>
                <a:gd fmla="*/ 553523 w 553523" name="connsiteX1"/>
                <a:gd fmla="*/ 0 h 81535" name="connsiteY1"/>
                <a:gd fmla="*/ 478251 w 553523" name="connsiteX2"/>
                <a:gd fmla="*/ 40856 h 81535" name="connsiteY2"/>
                <a:gd fmla="*/ 276761 w 553523" name="connsiteX3"/>
                <a:gd fmla="*/ 81535 h 81535" name="connsiteY3"/>
                <a:gd fmla="*/ 75271 w 553523" name="connsiteX4"/>
                <a:gd fmla="*/ 40856 h 8153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1535" w="553523">
                  <a:moveTo>
                    <a:pt x="0" y="0"/>
                  </a:moveTo>
                  <a:lnTo>
                    <a:pt x="553523" y="0"/>
                  </a:lnTo>
                  <a:lnTo>
                    <a:pt x="478251" y="40856"/>
                  </a:lnTo>
                  <a:cubicBezTo>
                    <a:pt x="416321" y="67050"/>
                    <a:pt x="348233" y="81535"/>
                    <a:pt x="276761" y="81535"/>
                  </a:cubicBezTo>
                  <a:cubicBezTo>
                    <a:pt x="205290" y="81535"/>
                    <a:pt x="137201" y="67050"/>
                    <a:pt x="75271" y="40856"/>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43" name="Group 142"/>
            <p:cNvGrpSpPr/>
            <p:nvPr/>
          </p:nvGrpSpPr>
          <p:grpSpPr>
            <a:xfrm>
              <a:off x="5439514" y="5153243"/>
              <a:ext cx="367859" cy="1226041"/>
              <a:chOff x="3673398" y="5149087"/>
              <a:chExt cx="367859" cy="1226041"/>
            </a:xfrm>
          </p:grpSpPr>
          <p:sp>
            <p:nvSpPr>
              <p:cNvPr id="144" name="TextBox 143"/>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45" name="TextBox 144"/>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46" name="TextBox 145"/>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47" name="Straight Connector 146"/>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grpSp>
        <p:nvGrpSpPr>
          <p:cNvPr id="153" name="Group 152"/>
          <p:cNvGrpSpPr/>
          <p:nvPr/>
        </p:nvGrpSpPr>
        <p:grpSpPr>
          <a:xfrm>
            <a:off x="6639348" y="1767998"/>
            <a:ext cx="55887" cy="823659"/>
            <a:chOff x="3952568" y="1682479"/>
            <a:chExt cx="65229" cy="961337"/>
          </a:xfrm>
        </p:grpSpPr>
        <p:sp>
          <p:nvSpPr>
            <p:cNvPr id="154" name="Freeform: Shape 153"/>
            <p:cNvSpPr/>
            <p:nvPr/>
          </p:nvSpPr>
          <p:spPr>
            <a:xfrm>
              <a:off x="3952568" y="1682479"/>
              <a:ext cx="64893" cy="961337"/>
            </a:xfrm>
            <a:custGeom>
              <a:avLst/>
              <a:gdLst>
                <a:gd fmla="*/ 0 w 64893" name="connsiteX0"/>
                <a:gd fmla="*/ 395257 h 395257" name="connsiteY0"/>
                <a:gd fmla="*/ 64893 w 64893" name="connsiteX1"/>
                <a:gd fmla="*/ 395257 h 395257" name="connsiteY1"/>
                <a:gd fmla="*/ 64893 w 64893" name="connsiteX2"/>
                <a:gd fmla="*/ 0 h 395257" name="connsiteY2"/>
              </a:gdLst>
              <a:ahLst/>
              <a:cxnLst>
                <a:cxn ang="0">
                  <a:pos x="connsiteX0" y="connsiteY0"/>
                </a:cxn>
                <a:cxn ang="0">
                  <a:pos x="connsiteX1" y="connsiteY1"/>
                </a:cxn>
                <a:cxn ang="0">
                  <a:pos x="connsiteX2" y="connsiteY2"/>
                </a:cxn>
              </a:cxnLst>
              <a:rect b="b" l="l" r="r" t="t"/>
              <a:pathLst>
                <a:path h="395257" w="64893">
                  <a:moveTo>
                    <a:pt x="0" y="395257"/>
                  </a:moveTo>
                  <a:lnTo>
                    <a:pt x="64893" y="395257"/>
                  </a:lnTo>
                  <a:lnTo>
                    <a:pt x="64893" y="0"/>
                  </a:lnTo>
                </a:path>
              </a:pathLst>
            </a:custGeom>
            <a:noFill/>
            <a:ln algn="ctr" cap="flat" cmpd="sng" w="3175">
              <a:solidFill>
                <a:srgbClr val="828282"/>
              </a:solidFill>
              <a:prstDash val="solid"/>
            </a:ln>
            <a:effectLst/>
          </p:spPr>
          <p:txBody>
            <a:bodyPr anchor="ctr" anchorCtr="0" bIns="39172" compatLnSpc="1" forceAA="0" fromWordArt="0" horzOverflow="overflow" lIns="78345" numCol="1" rIns="78345" rot="0" rtlCol="0" spcCol="0" spcFirstLastPara="0" tIns="39172" vert="horz" vertOverflow="overflow" wrap="square">
              <a:prstTxWarp prst="textNoShape">
                <a:avLst/>
              </a:prstTxWarp>
              <a:noAutofit/>
            </a:bodyPr>
            <a:lstStyle/>
            <a:p>
              <a:pPr algn="ctr">
                <a:spcBef>
                  <a:spcPct val="0"/>
                </a:spcBef>
                <a:spcAft>
                  <a:spcPct val="0"/>
                </a:spcAft>
              </a:pPr>
              <a:endParaRPr lang="en-US" sz="2187"/>
            </a:p>
          </p:txBody>
        </p:sp>
        <p:cxnSp>
          <p:nvCxnSpPr>
            <p:cNvPr id="155" name="Straight Connector 154"/>
            <p:cNvCxnSpPr/>
            <p:nvPr/>
          </p:nvCxnSpPr>
          <p:spPr>
            <a:xfrm>
              <a:off x="3963822" y="1682627"/>
              <a:ext cx="53975" cy="0"/>
            </a:xfrm>
            <a:prstGeom prst="line">
              <a:avLst/>
            </a:prstGeom>
            <a:noFill/>
            <a:ln algn="ctr" cap="flat" cmpd="sng" w="3175">
              <a:solidFill>
                <a:srgbClr val="828282"/>
              </a:solidFill>
              <a:prstDash val="solid"/>
              <a:headEnd len="sm" type="oval" w="sm"/>
            </a:ln>
            <a:effectLst/>
          </p:spPr>
        </p:cxnSp>
      </p:grpSp>
      <p:grpSp>
        <p:nvGrpSpPr>
          <p:cNvPr id="156" name="Group 155"/>
          <p:cNvGrpSpPr/>
          <p:nvPr/>
        </p:nvGrpSpPr>
        <p:grpSpPr>
          <a:xfrm>
            <a:off x="7485244" y="1453355"/>
            <a:ext cx="990198" cy="990197"/>
            <a:chOff x="550868" y="2874454"/>
            <a:chExt cx="1190202" cy="1190202"/>
          </a:xfrm>
        </p:grpSpPr>
        <p:sp>
          <p:nvSpPr>
            <p:cNvPr id="157" name="Oval 156"/>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58" name="Oval 157"/>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68" name="Oval 167"/>
          <p:cNvSpPr/>
          <p:nvPr/>
        </p:nvSpPr>
        <p:spPr>
          <a:xfrm>
            <a:off x="7549237" y="1520767"/>
            <a:ext cx="861312" cy="861311"/>
          </a:xfrm>
          <a:prstGeom prst="ellipse">
            <a:avLst/>
          </a:pr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59" name="Group 158"/>
          <p:cNvGrpSpPr/>
          <p:nvPr/>
        </p:nvGrpSpPr>
        <p:grpSpPr>
          <a:xfrm>
            <a:off x="7679911" y="1431684"/>
            <a:ext cx="306043" cy="1020014"/>
            <a:chOff x="3673398" y="5149087"/>
            <a:chExt cx="367859" cy="1226041"/>
          </a:xfrm>
        </p:grpSpPr>
        <p:sp>
          <p:nvSpPr>
            <p:cNvPr id="160" name="TextBox 159"/>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61" name="TextBox 160"/>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62" name="TextBox 161"/>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63" name="Straight Connector 162"/>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nvGrpSpPr>
          <p:cNvPr id="169" name="Group 168"/>
          <p:cNvGrpSpPr/>
          <p:nvPr/>
        </p:nvGrpSpPr>
        <p:grpSpPr>
          <a:xfrm>
            <a:off x="4310206" y="1431680"/>
            <a:ext cx="990198" cy="1020014"/>
            <a:chOff x="3439412" y="5149087"/>
            <a:chExt cx="1190202" cy="1226041"/>
          </a:xfrm>
        </p:grpSpPr>
        <p:grpSp>
          <p:nvGrpSpPr>
            <p:cNvPr id="170" name="Group 169"/>
            <p:cNvGrpSpPr/>
            <p:nvPr/>
          </p:nvGrpSpPr>
          <p:grpSpPr>
            <a:xfrm>
              <a:off x="3439412" y="5175135"/>
              <a:ext cx="1190202" cy="1190202"/>
              <a:chOff x="550868" y="2874454"/>
              <a:chExt cx="1190202" cy="1190202"/>
            </a:xfrm>
          </p:grpSpPr>
          <p:sp>
            <p:nvSpPr>
              <p:cNvPr id="180" name="Oval 179"/>
              <p:cNvSpPr/>
              <p:nvPr/>
            </p:nvSpPr>
            <p:spPr>
              <a:xfrm>
                <a:off x="550868" y="2874454"/>
                <a:ext cx="1190202" cy="1190202"/>
              </a:xfrm>
              <a:prstGeom prst="ellipse">
                <a:avLst/>
              </a:prstGeom>
              <a:noFill/>
              <a:ln algn="ctr" cap="flat" cmpd="sng" w="19050">
                <a:solidFill>
                  <a:srgbClr val="00A0DF"/>
                </a:solid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sp>
            <p:nvSpPr>
              <p:cNvPr id="181" name="Oval 180"/>
              <p:cNvSpPr/>
              <p:nvPr/>
            </p:nvSpPr>
            <p:spPr>
              <a:xfrm>
                <a:off x="631896" y="2955482"/>
                <a:ext cx="1035283" cy="1035283"/>
              </a:xfrm>
              <a:prstGeom prst="ellipse">
                <a:avLst/>
              </a:prstGeom>
              <a:solidFill>
                <a:schemeClr val="bg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sp>
          <p:nvSpPr>
            <p:cNvPr id="171" name="Freeform: Shape 170"/>
            <p:cNvSpPr/>
            <p:nvPr/>
          </p:nvSpPr>
          <p:spPr>
            <a:xfrm>
              <a:off x="3764496" y="6209912"/>
              <a:ext cx="553523" cy="81535"/>
            </a:xfrm>
            <a:custGeom>
              <a:avLst/>
              <a:gdLst>
                <a:gd fmla="*/ 0 w 553523" name="connsiteX0"/>
                <a:gd fmla="*/ 0 h 81535" name="connsiteY0"/>
                <a:gd fmla="*/ 553523 w 553523" name="connsiteX1"/>
                <a:gd fmla="*/ 0 h 81535" name="connsiteY1"/>
                <a:gd fmla="*/ 478251 w 553523" name="connsiteX2"/>
                <a:gd fmla="*/ 40856 h 81535" name="connsiteY2"/>
                <a:gd fmla="*/ 276761 w 553523" name="connsiteX3"/>
                <a:gd fmla="*/ 81535 h 81535" name="connsiteY3"/>
                <a:gd fmla="*/ 75271 w 553523" name="connsiteX4"/>
                <a:gd fmla="*/ 40856 h 8153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1535" w="553523">
                  <a:moveTo>
                    <a:pt x="0" y="0"/>
                  </a:moveTo>
                  <a:lnTo>
                    <a:pt x="553523" y="0"/>
                  </a:lnTo>
                  <a:lnTo>
                    <a:pt x="478251" y="40856"/>
                  </a:lnTo>
                  <a:cubicBezTo>
                    <a:pt x="416321" y="67050"/>
                    <a:pt x="348233" y="81535"/>
                    <a:pt x="276761" y="81535"/>
                  </a:cubicBezTo>
                  <a:cubicBezTo>
                    <a:pt x="205290" y="81535"/>
                    <a:pt x="137201" y="67050"/>
                    <a:pt x="75271" y="40856"/>
                  </a:cubicBezTo>
                  <a:close/>
                </a:path>
              </a:pathLst>
            </a:custGeom>
            <a:solidFill>
              <a:srgbClr val="00A0E1"/>
            </a:solidFill>
            <a:ln algn="ctr" cap="flat" cmpd="sng" w="9525">
              <a:noFill/>
              <a:prstDash val="solid"/>
            </a:ln>
            <a:effectLst/>
          </p:spPr>
          <p:txBody>
            <a:bodyPr anchor="ctr" bIns="0" lIns="0" rIns="0" rtlCol="0" tIns="0"/>
            <a:lstStyle/>
            <a:p>
              <a:pPr algn="ctr" defTabSz="760706">
                <a:spcBef>
                  <a:spcPct val="0"/>
                </a:spcBef>
                <a:spcAft>
                  <a:spcPct val="0"/>
                </a:spcAft>
              </a:pPr>
              <a:endParaRPr kern="0" lang="en-US" sz="1331">
                <a:solidFill>
                  <a:sysClr lastClr="FFFFFF" val="window"/>
                </a:solidFill>
              </a:endParaRPr>
            </a:p>
          </p:txBody>
        </p:sp>
        <p:grpSp>
          <p:nvGrpSpPr>
            <p:cNvPr id="172" name="Group 171"/>
            <p:cNvGrpSpPr/>
            <p:nvPr/>
          </p:nvGrpSpPr>
          <p:grpSpPr>
            <a:xfrm>
              <a:off x="3673398" y="5149087"/>
              <a:ext cx="367859" cy="1226041"/>
              <a:chOff x="3673398" y="5149087"/>
              <a:chExt cx="367859" cy="1226041"/>
            </a:xfrm>
          </p:grpSpPr>
          <p:sp>
            <p:nvSpPr>
              <p:cNvPr id="173" name="TextBox 172"/>
              <p:cNvSpPr txBox="1"/>
              <p:nvPr/>
            </p:nvSpPr>
            <p:spPr>
              <a:xfrm>
                <a:off x="3678448" y="5666083"/>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50</a:t>
                </a:r>
              </a:p>
            </p:txBody>
          </p:sp>
          <p:sp>
            <p:nvSpPr>
              <p:cNvPr id="174" name="TextBox 173"/>
              <p:cNvSpPr txBox="1"/>
              <p:nvPr/>
            </p:nvSpPr>
            <p:spPr>
              <a:xfrm>
                <a:off x="3673398" y="6169192"/>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0</a:t>
                </a:r>
              </a:p>
            </p:txBody>
          </p:sp>
          <p:sp>
            <p:nvSpPr>
              <p:cNvPr id="175" name="TextBox 174"/>
              <p:cNvSpPr txBox="1"/>
              <p:nvPr/>
            </p:nvSpPr>
            <p:spPr>
              <a:xfrm>
                <a:off x="3678446" y="5149087"/>
                <a:ext cx="321599" cy="205936"/>
              </a:xfrm>
              <a:prstGeom prst="rect">
                <a:avLst/>
              </a:prstGeom>
              <a:noFill/>
            </p:spPr>
            <p:txBody>
              <a:bodyPr bIns="38037" lIns="0" rIns="0" rtlCol="0" tIns="38037" wrap="square">
                <a:spAutoFit/>
              </a:bodyPr>
              <a:lstStyle/>
              <a:p>
                <a:pPr algn="r">
                  <a:spcBef>
                    <a:spcPct val="0"/>
                  </a:spcBef>
                  <a:spcAft>
                    <a:spcPct val="0"/>
                  </a:spcAft>
                </a:pPr>
                <a:r>
                  <a:rPr dirty="0" lang="en-US" sz="614">
                    <a:solidFill>
                      <a:scrgbClr r="1482" g="1482" b="1482"/>
                    </a:solidFill>
                    <a:cs typeface="Verdana"/>
                  </a:rPr>
                  <a:t>100</a:t>
                </a:r>
              </a:p>
            </p:txBody>
          </p:sp>
          <p:cxnSp>
            <p:nvCxnSpPr>
              <p:cNvPr id="176" name="Straight Connector 175"/>
              <p:cNvCxnSpPr>
                <a:cxnSpLocks/>
              </p:cNvCxnSpPr>
              <p:nvPr/>
            </p:nvCxnSpPr>
            <p:spPr>
              <a:xfrm>
                <a:off x="4038083" y="5256164"/>
                <a:ext cx="0" cy="1035283"/>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H="1">
                <a:off x="4011308" y="5773805"/>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H="1">
                <a:off x="4011308" y="6291447"/>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a:off x="4011308" y="5256164"/>
                <a:ext cx="29949" cy="0"/>
              </a:xfrm>
              <a:prstGeom prst="line">
                <a:avLst/>
              </a:prstGeom>
              <a:ln w="6350">
                <a:solidFill>
                  <a:srgbClr val="828282"/>
                </a:solidFill>
              </a:ln>
              <a:effectLst/>
            </p:spPr>
            <p:style>
              <a:lnRef idx="2">
                <a:schemeClr val="accent1"/>
              </a:lnRef>
              <a:fillRef idx="0">
                <a:schemeClr val="accent1"/>
              </a:fillRef>
              <a:effectRef idx="1">
                <a:schemeClr val="accent1"/>
              </a:effectRef>
              <a:fontRef idx="minor">
                <a:schemeClr val="tx1"/>
              </a:fontRef>
            </p:style>
          </p:cxnSp>
        </p:grpSp>
      </p:grpSp>
      <p:grpSp>
        <p:nvGrpSpPr>
          <p:cNvPr id="183" name="Group 182"/>
          <p:cNvGrpSpPr/>
          <p:nvPr/>
        </p:nvGrpSpPr>
        <p:grpSpPr>
          <a:xfrm>
            <a:off x="4864649" y="2311370"/>
            <a:ext cx="57999" cy="271855"/>
            <a:chOff x="3952568" y="2326519"/>
            <a:chExt cx="67694" cy="317297"/>
          </a:xfrm>
        </p:grpSpPr>
        <p:sp>
          <p:nvSpPr>
            <p:cNvPr id="184" name="Freeform: Shape 183"/>
            <p:cNvSpPr/>
            <p:nvPr/>
          </p:nvSpPr>
          <p:spPr>
            <a:xfrm>
              <a:off x="3952568" y="2326519"/>
              <a:ext cx="64893" cy="317297"/>
            </a:xfrm>
            <a:custGeom>
              <a:avLst/>
              <a:gdLst>
                <a:gd fmla="*/ 0 w 64893" name="connsiteX0"/>
                <a:gd fmla="*/ 395257 h 395257" name="connsiteY0"/>
                <a:gd fmla="*/ 64893 w 64893" name="connsiteX1"/>
                <a:gd fmla="*/ 395257 h 395257" name="connsiteY1"/>
                <a:gd fmla="*/ 64893 w 64893" name="connsiteX2"/>
                <a:gd fmla="*/ 0 h 395257" name="connsiteY2"/>
              </a:gdLst>
              <a:ahLst/>
              <a:cxnLst>
                <a:cxn ang="0">
                  <a:pos x="connsiteX0" y="connsiteY0"/>
                </a:cxn>
                <a:cxn ang="0">
                  <a:pos x="connsiteX1" y="connsiteY1"/>
                </a:cxn>
                <a:cxn ang="0">
                  <a:pos x="connsiteX2" y="connsiteY2"/>
                </a:cxn>
              </a:cxnLst>
              <a:rect b="b" l="l" r="r" t="t"/>
              <a:pathLst>
                <a:path h="395257" w="64893">
                  <a:moveTo>
                    <a:pt x="0" y="395257"/>
                  </a:moveTo>
                  <a:lnTo>
                    <a:pt x="64893" y="395257"/>
                  </a:lnTo>
                  <a:lnTo>
                    <a:pt x="64893" y="0"/>
                  </a:lnTo>
                </a:path>
              </a:pathLst>
            </a:custGeom>
            <a:noFill/>
            <a:ln algn="ctr" cap="flat" cmpd="sng" w="3175">
              <a:solidFill>
                <a:srgbClr val="828282"/>
              </a:solidFill>
              <a:prstDash val="solid"/>
            </a:ln>
            <a:effectLst/>
          </p:spPr>
          <p:txBody>
            <a:bodyPr anchor="ctr" anchorCtr="0" bIns="39172" compatLnSpc="1" forceAA="0" fromWordArt="0" horzOverflow="overflow" lIns="78345" numCol="1" rIns="78345" rot="0" rtlCol="0" spcCol="0" spcFirstLastPara="0" tIns="39172" vert="horz" vertOverflow="overflow" wrap="square">
              <a:prstTxWarp prst="textNoShape">
                <a:avLst/>
              </a:prstTxWarp>
              <a:noAutofit/>
            </a:bodyPr>
            <a:lstStyle/>
            <a:p>
              <a:pPr algn="ctr">
                <a:spcBef>
                  <a:spcPct val="0"/>
                </a:spcBef>
                <a:spcAft>
                  <a:spcPct val="0"/>
                </a:spcAft>
              </a:pPr>
              <a:endParaRPr lang="en-US" sz="2187"/>
            </a:p>
          </p:txBody>
        </p:sp>
        <p:cxnSp>
          <p:nvCxnSpPr>
            <p:cNvPr id="185" name="Straight Connector 184"/>
            <p:cNvCxnSpPr/>
            <p:nvPr/>
          </p:nvCxnSpPr>
          <p:spPr>
            <a:xfrm>
              <a:off x="3966287" y="2326519"/>
              <a:ext cx="53975" cy="0"/>
            </a:xfrm>
            <a:prstGeom prst="line">
              <a:avLst/>
            </a:prstGeom>
            <a:noFill/>
            <a:ln algn="ctr" cap="flat" cmpd="sng" w="3175">
              <a:solidFill>
                <a:srgbClr val="828282"/>
              </a:solidFill>
              <a:prstDash val="solid"/>
              <a:headEnd len="sm" type="oval" w="sm"/>
            </a:ln>
            <a:effectLst/>
          </p:spPr>
        </p:cxnSp>
      </p:grpSp>
    </p:spTree>
  </p:cSld>
  <p:clrMapOvr>
    <a:masterClrMapping/>
  </p:clrMapOvr>
</p:sld>
</file>

<file path=ppt/slides/slide6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MIPS Timeline for 2017 Transition Year Participation</a:t>
            </a:r>
            <a:r>
              <a:rPr baseline="30000" dirty="0" lang="en-US" sz="2600" b="true">
                <a:solidFill>
                  <a:srgbClr val="003479"/>
                </a:solidFill>
              </a:rPr>
              <a:t>1</a:t>
            </a:r>
          </a:p>
        </p:txBody>
      </p:sp>
      <p:sp>
        <p:nvSpPr>
          <p:cNvPr id="128" name="Slide Number Placeholder 2"/>
          <p:cNvSpPr>
            <a:spLocks noGrp="1"/>
          </p:cNvSpPr>
          <p:nvPr>
            <p:ph idx="12" sz="quarter" type="sldNum"/>
          </p:nvPr>
        </p:nvSpPr>
        <p:spPr/>
        <p:txBody>
          <a:bodyPr lIns="0" rIns="0" tIns="0" bIns="0" anchor="t"/>
          <a:lstStyle/>
          <a:p>
            <a:fld id="{C06DEA1F-A087-4941-88C3-590BA6FF4D01}" type="slidenum">
              <a:rPr lang="en-US" smtClean="0"/>
              <a:pPr/>
              <a:t>21</a:t>
            </a:fld>
            <a:endParaRPr dirty="0" lang="en-US"/>
          </a:p>
        </p:txBody>
      </p:sp>
      <p:grpSp>
        <p:nvGrpSpPr>
          <p:cNvPr id="5" name="Group 4"/>
          <p:cNvGrpSpPr/>
          <p:nvPr/>
        </p:nvGrpSpPr>
        <p:grpSpPr>
          <a:xfrm>
            <a:off x="77491" y="1294427"/>
            <a:ext cx="8908295" cy="2138509"/>
            <a:chOff x="-208024" y="6404997"/>
            <a:chExt cx="8177588" cy="1963097"/>
          </a:xfrm>
        </p:grpSpPr>
        <p:sp>
          <p:nvSpPr>
            <p:cNvPr id="112" name="Freeform: Shape 111"/>
            <p:cNvSpPr/>
            <p:nvPr/>
          </p:nvSpPr>
          <p:spPr>
            <a:xfrm>
              <a:off x="225631" y="6510744"/>
              <a:ext cx="4428957" cy="1005840"/>
            </a:xfrm>
            <a:custGeom>
              <a:avLst/>
              <a:gdLst>
                <a:gd fmla="*/ 0 w 4428957" name="connsiteX0"/>
                <a:gd fmla="*/ 501732 h 1005840" name="connsiteY0"/>
                <a:gd fmla="*/ 0 w 4428957" name="connsiteX1"/>
                <a:gd fmla="*/ 501733 h 1005840" name="connsiteY1"/>
                <a:gd fmla="*/ 0 w 4428957" name="connsiteX2"/>
                <a:gd fmla="*/ 501733 h 1005840" name="connsiteY2"/>
                <a:gd fmla="*/ 501733 w 4428957" name="connsiteX3"/>
                <a:gd fmla="*/ 0 h 1005840" name="connsiteY3"/>
                <a:gd fmla="*/ 2783765 w 4428957" name="connsiteX4"/>
                <a:gd fmla="*/ 0 h 1005840" name="connsiteY4"/>
                <a:gd fmla="*/ 2930696 w 4428957" name="connsiteX5"/>
                <a:gd fmla="*/ 0 h 1005840" name="connsiteY5"/>
                <a:gd fmla="*/ 3926037 w 4428957" name="connsiteX6"/>
                <a:gd fmla="*/ 0 h 1005840" name="connsiteY6"/>
                <a:gd fmla="*/ 4428957 w 4428957" name="connsiteX7"/>
                <a:gd fmla="*/ 502920 h 1005840" name="connsiteY7"/>
                <a:gd fmla="*/ 3926037 w 4428957" name="connsiteX8"/>
                <a:gd fmla="*/ 1005840 h 1005840" name="connsiteY8"/>
                <a:gd fmla="*/ 2783765 w 4428957" name="connsiteX9"/>
                <a:gd fmla="*/ 1005840 h 1005840" name="connsiteY9"/>
                <a:gd fmla="*/ 2783765 w 4428957" name="connsiteX10"/>
                <a:gd fmla="*/ 1003466 h 1005840" name="connsiteY10"/>
                <a:gd fmla="*/ 501733 w 4428957" name="connsiteX11"/>
                <a:gd fmla="*/ 1003465 h 1005840" name="connsiteY11"/>
                <a:gd fmla="*/ 10194 w 4428957" name="connsiteX12"/>
                <a:gd fmla="*/ 602849 h 1005840" name="connsiteY12"/>
                <a:gd fmla="*/ 0 w 4428957" name="connsiteX13"/>
                <a:gd fmla="*/ 501733 h 1005840" name="connsiteY13"/>
                <a:gd fmla="*/ 10194 w 4428957" name="connsiteX14"/>
                <a:gd fmla="*/ 400617 h 1005840" name="connsiteY14"/>
                <a:gd fmla="*/ 501733 w 4428957" name="connsiteX15"/>
                <a:gd fmla="*/ 0 h 1005840" name="connsiteY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b="b" l="l" r="r" t="t"/>
              <a:pathLst>
                <a:path h="1005840" w="4428957">
                  <a:moveTo>
                    <a:pt x="0" y="501732"/>
                  </a:moveTo>
                  <a:lnTo>
                    <a:pt x="0" y="501733"/>
                  </a:lnTo>
                  <a:lnTo>
                    <a:pt x="0" y="501733"/>
                  </a:lnTo>
                  <a:close/>
                  <a:moveTo>
                    <a:pt x="501733" y="0"/>
                  </a:moveTo>
                  <a:lnTo>
                    <a:pt x="2783765" y="0"/>
                  </a:lnTo>
                  <a:lnTo>
                    <a:pt x="2930696" y="0"/>
                  </a:lnTo>
                  <a:lnTo>
                    <a:pt x="3926037" y="0"/>
                  </a:lnTo>
                  <a:lnTo>
                    <a:pt x="4428957" y="502920"/>
                  </a:lnTo>
                  <a:lnTo>
                    <a:pt x="3926037" y="1005840"/>
                  </a:lnTo>
                  <a:lnTo>
                    <a:pt x="2783765" y="1005840"/>
                  </a:lnTo>
                  <a:lnTo>
                    <a:pt x="2783765" y="1003466"/>
                  </a:lnTo>
                  <a:lnTo>
                    <a:pt x="501733" y="1003465"/>
                  </a:lnTo>
                  <a:cubicBezTo>
                    <a:pt x="259271" y="1003465"/>
                    <a:pt x="56978" y="831480"/>
                    <a:pt x="10194" y="602849"/>
                  </a:cubicBezTo>
                  <a:lnTo>
                    <a:pt x="0" y="501733"/>
                  </a:lnTo>
                  <a:lnTo>
                    <a:pt x="10194" y="400617"/>
                  </a:lnTo>
                  <a:cubicBezTo>
                    <a:pt x="56978" y="171985"/>
                    <a:pt x="259271" y="0"/>
                    <a:pt x="501733" y="0"/>
                  </a:cubicBezTo>
                  <a:close/>
                </a:path>
              </a:pathLst>
            </a:custGeom>
            <a:solidFill>
              <a:schemeClr val="bg1"/>
            </a:solidFill>
            <a:ln algn="ctr" cap="flat" cmpd="sng" w="19050">
              <a:solidFill>
                <a:srgbClr val="003479"/>
              </a:solidFill>
              <a:prstDash val="sysDot"/>
            </a:ln>
            <a:effectLst>
              <a:outerShdw algn="tl" blurRad="152400" dir="2700000" dist="38100" rotWithShape="0">
                <a:prstClr val="black">
                  <a:alpha val="40000"/>
                </a:prstClr>
              </a:outerShdw>
            </a:effectLst>
          </p:spPr>
          <p:txBody>
            <a:bodyPr anchor="t" anchorCtr="0" bIns="0" lIns="242047" rIns="0" rtlCol="0" tIns="80682"/>
            <a:lstStyle/>
            <a:p>
              <a:pPr defTabSz="806867" eaLnBrk="1" fontAlgn="auto" hangingPunct="1">
                <a:spcBef>
                  <a:spcPts val="0"/>
                </a:spcBef>
                <a:spcAft>
                  <a:spcPts val="0"/>
                </a:spcAft>
              </a:pPr>
              <a:r>
                <a:rPr dirty="0" kern="0" lang="en-US" sz="1200">
                  <a:solidFill>
                    <a:scrgbClr r="0" g="11142" b="70292"/>
                  </a:solidFill>
                </a:rPr>
                <a:t>  2017 TRANSITION YEAR</a:t>
              </a:r>
              <a:endParaRPr dirty="0" kern="0" lang="en-US" sz="1400">
                <a:solidFill>
                  <a:schemeClr val="accent1">
                    <a:lumMod val="75000"/>
                    <a:lumOff val="25000"/>
                  </a:schemeClr>
                </a:solidFill>
              </a:endParaRPr>
            </a:p>
          </p:txBody>
        </p:sp>
        <p:sp>
          <p:nvSpPr>
            <p:cNvPr id="113" name="Freeform: Shape 112"/>
            <p:cNvSpPr/>
            <p:nvPr/>
          </p:nvSpPr>
          <p:spPr>
            <a:xfrm>
              <a:off x="4387816" y="6407918"/>
              <a:ext cx="1102709" cy="1200644"/>
            </a:xfrm>
            <a:custGeom>
              <a:avLst/>
              <a:gdLst>
                <a:gd fmla="*/ 502387 w 1102709" name="connsiteX0"/>
                <a:gd fmla="*/ 0 h 1200644" name="connsiteY0"/>
                <a:gd fmla="*/ 1102709 w 1102709" name="connsiteX1"/>
                <a:gd fmla="*/ 600322 h 1200644" name="connsiteY1"/>
                <a:gd fmla="*/ 502387 w 1102709" name="connsiteX2"/>
                <a:gd fmla="*/ 1200644 h 1200644" name="connsiteY2"/>
                <a:gd fmla="*/ 4591 w 1102709" name="connsiteX3"/>
                <a:gd fmla="*/ 935968 h 1200644" name="connsiteY3"/>
                <a:gd fmla="*/ 2980 w 1102709" name="connsiteX4"/>
                <a:gd fmla="*/ 933000 h 1200644" name="connsiteY4"/>
                <a:gd fmla="*/ 331423 w 1102709" name="connsiteX5"/>
                <a:gd fmla="*/ 604557 h 1200644" name="connsiteY5"/>
                <a:gd fmla="*/ 0 w 1102709" name="connsiteX6"/>
                <a:gd fmla="*/ 273133 h 1200644" name="connsiteY6"/>
                <a:gd fmla="*/ 4591 w 1102709" name="connsiteX7"/>
                <a:gd fmla="*/ 264676 h 1200644" name="connsiteY7"/>
                <a:gd fmla="*/ 502387 w 1102709" name="connsiteX8"/>
                <a:gd fmla="*/ 0 h 1200644"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200644" w="1102709">
                  <a:moveTo>
                    <a:pt x="502387" y="0"/>
                  </a:moveTo>
                  <a:cubicBezTo>
                    <a:pt x="833936" y="0"/>
                    <a:pt x="1102709" y="268773"/>
                    <a:pt x="1102709" y="600322"/>
                  </a:cubicBezTo>
                  <a:cubicBezTo>
                    <a:pt x="1102709" y="931871"/>
                    <a:pt x="833936" y="1200644"/>
                    <a:pt x="502387" y="1200644"/>
                  </a:cubicBezTo>
                  <a:cubicBezTo>
                    <a:pt x="295169" y="1200644"/>
                    <a:pt x="112473" y="1095655"/>
                    <a:pt x="4591" y="935968"/>
                  </a:cubicBezTo>
                  <a:lnTo>
                    <a:pt x="2980" y="933000"/>
                  </a:lnTo>
                  <a:lnTo>
                    <a:pt x="331423" y="604557"/>
                  </a:lnTo>
                  <a:lnTo>
                    <a:pt x="0" y="273133"/>
                  </a:lnTo>
                  <a:lnTo>
                    <a:pt x="4591" y="264676"/>
                  </a:lnTo>
                  <a:cubicBezTo>
                    <a:pt x="112473" y="104990"/>
                    <a:pt x="295169" y="0"/>
                    <a:pt x="502387" y="0"/>
                  </a:cubicBezTo>
                  <a:close/>
                </a:path>
              </a:pathLst>
            </a:custGeom>
            <a:solidFill>
              <a:schemeClr val="bg1"/>
            </a:solidFill>
            <a:ln algn="ctr" cap="flat" cmpd="sng" w="9525">
              <a:solidFill>
                <a:srgbClr val="2E7A37"/>
              </a:solidFill>
              <a:prstDash val="solid"/>
            </a:ln>
            <a:effectLst/>
          </p:spPr>
          <p:txBody>
            <a:bodyPr anchor="ctr" bIns="0" lIns="0" rIns="161365" rtlCol="0" tIns="0"/>
            <a:lstStyle/>
            <a:p>
              <a:pPr algn="r" defTabSz="806867" eaLnBrk="1" fontAlgn="auto" hangingPunct="1">
                <a:spcBef>
                  <a:spcPts val="0"/>
                </a:spcBef>
                <a:spcAft>
                  <a:spcPts val="0"/>
                </a:spcAft>
              </a:pPr>
              <a:r>
                <a:rPr cap="all" dirty="0" kern="0" lang="en-US" sz="1050">
                  <a:solidFill>
                    <a:srgbClr val="2E7A37"/>
                  </a:solidFill>
                </a:rPr>
                <a:t>submit</a:t>
              </a:r>
            </a:p>
          </p:txBody>
        </p:sp>
        <p:sp>
          <p:nvSpPr>
            <p:cNvPr id="114" name="Oval 113"/>
            <p:cNvSpPr/>
            <p:nvPr/>
          </p:nvSpPr>
          <p:spPr>
            <a:xfrm>
              <a:off x="6518466" y="6404997"/>
              <a:ext cx="1200643" cy="1200643"/>
            </a:xfrm>
            <a:prstGeom prst="ellipse">
              <a:avLst/>
            </a:prstGeom>
            <a:solidFill>
              <a:schemeClr val="bg1"/>
            </a:solidFill>
            <a:ln algn="ctr" cap="flat" cmpd="sng" w="9525">
              <a:solidFill>
                <a:srgbClr val="2E7A37"/>
              </a:solidFill>
              <a:prstDash val="solid"/>
            </a:ln>
            <a:effectLst/>
          </p:spPr>
          <p:txBody>
            <a:bodyPr anchor="ctr" bIns="0" lIns="0" rIns="0" rtlCol="0" tIns="0"/>
            <a:lstStyle/>
            <a:p>
              <a:pPr algn="ctr" defTabSz="806867" eaLnBrk="1" fontAlgn="auto" hangingPunct="1">
                <a:spcBef>
                  <a:spcPts val="0"/>
                </a:spcBef>
                <a:spcAft>
                  <a:spcPts val="0"/>
                </a:spcAft>
              </a:pPr>
              <a:endParaRPr dirty="0" kern="0" lang="en-US" sz="1059">
                <a:solidFill>
                  <a:schemeClr val="accent6"/>
                </a:solidFill>
              </a:endParaRPr>
            </a:p>
          </p:txBody>
        </p:sp>
        <p:sp>
          <p:nvSpPr>
            <p:cNvPr id="115" name="Freeform: Shape 114"/>
            <p:cNvSpPr/>
            <p:nvPr/>
          </p:nvSpPr>
          <p:spPr>
            <a:xfrm>
              <a:off x="5295050" y="6496181"/>
              <a:ext cx="1414279" cy="1005840"/>
            </a:xfrm>
            <a:custGeom>
              <a:avLst/>
              <a:gdLst>
                <a:gd fmla="*/ 0 w 1414279" name="connsiteX0"/>
                <a:gd fmla="*/ 0 h 1005840" name="connsiteY0"/>
                <a:gd fmla="*/ 1401858 w 1414279" name="connsiteX1"/>
                <a:gd fmla="*/ 0 h 1005840" name="connsiteY1"/>
                <a:gd fmla="*/ 1353417 w 1414279" name="connsiteX2"/>
                <a:gd fmla="*/ 39968 h 1005840" name="connsiteY2"/>
                <a:gd fmla="*/ 1163778 w 1414279" name="connsiteX3"/>
                <a:gd fmla="*/ 497796 h 1005840" name="connsiteY3"/>
                <a:gd fmla="*/ 1353417 w 1414279" name="connsiteX4"/>
                <a:gd fmla="*/ 955624 h 1005840" name="connsiteY4"/>
                <a:gd fmla="*/ 1414279 w 1414279" name="connsiteX5"/>
                <a:gd fmla="*/ 1005840 h 1005840" name="connsiteY5"/>
                <a:gd fmla="*/ 4778 w 1414279" name="connsiteX6"/>
                <a:gd fmla="*/ 1005840 h 1005840" name="connsiteY6"/>
                <a:gd fmla="*/ 57041 w 1414279" name="connsiteX7"/>
                <a:gd fmla="*/ 962719 h 1005840" name="connsiteY7"/>
                <a:gd fmla="*/ 246679 w 1414279" name="connsiteX8"/>
                <a:gd fmla="*/ 504891 h 1005840" name="connsiteY8"/>
                <a:gd fmla="*/ 57041 w 1414279" name="connsiteX9"/>
                <a:gd fmla="*/ 47063 h 1005840"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1005840" w="1414279">
                  <a:moveTo>
                    <a:pt x="0" y="0"/>
                  </a:moveTo>
                  <a:lnTo>
                    <a:pt x="1401858" y="0"/>
                  </a:lnTo>
                  <a:lnTo>
                    <a:pt x="1353417" y="39968"/>
                  </a:lnTo>
                  <a:cubicBezTo>
                    <a:pt x="1236249" y="157136"/>
                    <a:pt x="1163778" y="319003"/>
                    <a:pt x="1163778" y="497796"/>
                  </a:cubicBezTo>
                  <a:cubicBezTo>
                    <a:pt x="1163778" y="676589"/>
                    <a:pt x="1236249" y="838456"/>
                    <a:pt x="1353417" y="955624"/>
                  </a:cubicBezTo>
                  <a:lnTo>
                    <a:pt x="1414279" y="1005840"/>
                  </a:lnTo>
                  <a:lnTo>
                    <a:pt x="4778" y="1005840"/>
                  </a:lnTo>
                  <a:lnTo>
                    <a:pt x="57041" y="962719"/>
                  </a:lnTo>
                  <a:cubicBezTo>
                    <a:pt x="174209" y="845551"/>
                    <a:pt x="246679" y="683684"/>
                    <a:pt x="246679" y="504891"/>
                  </a:cubicBezTo>
                  <a:cubicBezTo>
                    <a:pt x="246679" y="326098"/>
                    <a:pt x="174209" y="164231"/>
                    <a:pt x="57041" y="47063"/>
                  </a:cubicBezTo>
                  <a:close/>
                </a:path>
              </a:pathLst>
            </a:custGeom>
            <a:solidFill>
              <a:scrgbClr r="34072" g="57463" b="100000">
                <a:alpha val="40000"/>
              </a:scrgbClr>
            </a:solidFill>
            <a:ln algn="ctr" cap="flat" cmpd="sng" w="9525">
              <a:solidFill>
                <a:srgbClr val="003479"/>
              </a:solidFill>
              <a:prstDash val="solid"/>
            </a:ln>
            <a:effectLst/>
          </p:spPr>
          <p:txBody>
            <a:bodyPr anchor="ctr" bIns="0" lIns="0" rIns="0" rtlCol="0" tIns="0"/>
            <a:lstStyle/>
            <a:p>
              <a:pPr algn="ctr" defTabSz="806867" eaLnBrk="1" fontAlgn="auto" hangingPunct="1">
                <a:spcBef>
                  <a:spcPts val="0"/>
                </a:spcBef>
                <a:spcAft>
                  <a:spcPts val="0"/>
                </a:spcAft>
              </a:pPr>
              <a:r>
                <a:rPr dirty="0" kern="0" lang="en-US" sz="1050">
                  <a:solidFill>
                    <a:scrgbClr r="0" g="11142" b="70292"/>
                  </a:solidFill>
                </a:rPr>
                <a:t>FEEDBACK </a:t>
              </a:r>
              <a:br>
                <a:rPr dirty="0" kern="0" lang="en-US" sz="1050">
                  <a:solidFill>
                    <a:schemeClr val="accent1">
                      <a:lumMod val="75000"/>
                      <a:lumOff val="25000"/>
                    </a:schemeClr>
                  </a:solidFill>
                </a:rPr>
              </a:br>
              <a:r>
                <a:rPr dirty="0" kern="0" lang="en-US" sz="1050">
                  <a:solidFill>
                    <a:scrgbClr r="0" g="11142" b="70292"/>
                  </a:solidFill>
                </a:rPr>
                <a:t>AVAILABLE</a:t>
              </a:r>
            </a:p>
          </p:txBody>
        </p:sp>
        <p:sp>
          <p:nvSpPr>
            <p:cNvPr id="117" name="Rectangle 116"/>
            <p:cNvSpPr/>
            <p:nvPr/>
          </p:nvSpPr>
          <p:spPr>
            <a:xfrm>
              <a:off x="6490336" y="6737460"/>
              <a:ext cx="1287871" cy="480303"/>
            </a:xfrm>
            <a:prstGeom prst="rect">
              <a:avLst/>
            </a:prstGeom>
          </p:spPr>
          <p:txBody>
            <a:bodyPr wrap="none">
              <a:spAutoFit/>
            </a:bodyPr>
            <a:lstStyle/>
            <a:p>
              <a:pPr algn="ctr" defTabSz="806867">
                <a:spcBef>
                  <a:spcPct val="0"/>
                </a:spcBef>
                <a:spcAft>
                  <a:spcPct val="0"/>
                </a:spcAft>
              </a:pPr>
              <a:r>
                <a:rPr dirty="0" kern="0" lang="en-US" sz="1400">
                  <a:solidFill>
                    <a:srgbClr val="2E7A37"/>
                  </a:solidFill>
                </a:rPr>
                <a:t>2019</a:t>
              </a:r>
              <a:br>
                <a:rPr dirty="0" kern="0" lang="en-US" sz="1400">
                  <a:solidFill>
                    <a:srgbClr val="2E7A37"/>
                  </a:solidFill>
                </a:rPr>
              </a:br>
              <a:r>
                <a:rPr dirty="0" kern="0" lang="en-US" sz="1400">
                  <a:solidFill>
                    <a:srgbClr val="2E7A37"/>
                  </a:solidFill>
                </a:rPr>
                <a:t>ADJUSTMENT</a:t>
              </a:r>
            </a:p>
          </p:txBody>
        </p:sp>
        <p:grpSp>
          <p:nvGrpSpPr>
            <p:cNvPr id="118" name="Group 117"/>
            <p:cNvGrpSpPr/>
            <p:nvPr/>
          </p:nvGrpSpPr>
          <p:grpSpPr>
            <a:xfrm>
              <a:off x="-208024" y="7395485"/>
              <a:ext cx="1809460" cy="833512"/>
              <a:chOff x="-208024" y="7569240"/>
              <a:chExt cx="1809460" cy="833512"/>
            </a:xfrm>
          </p:grpSpPr>
          <p:cxnSp>
            <p:nvCxnSpPr>
              <p:cNvPr id="119" name="Straight Arrow Connector 118"/>
              <p:cNvCxnSpPr>
                <a:cxnSpLocks/>
              </p:cNvCxnSpPr>
              <p:nvPr/>
            </p:nvCxnSpPr>
            <p:spPr>
              <a:xfrm flipV="1">
                <a:off x="691092" y="7569240"/>
                <a:ext cx="0" cy="326570"/>
              </a:xfrm>
              <a:prstGeom prst="straightConnector1">
                <a:avLst/>
              </a:prstGeom>
              <a:ln w="9525">
                <a:solidFill>
                  <a:srgbClr val="003479"/>
                </a:solidFill>
                <a:tailEnd type="ova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08024" y="7895810"/>
                <a:ext cx="1809460" cy="506942"/>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crgbClr r="0" g="11142" b="70292"/>
                    </a:solidFill>
                    <a:cs typeface="Verdana"/>
                  </a:rPr>
                  <a:t>JAN 1, 2017</a:t>
                </a:r>
              </a:p>
              <a:p>
                <a:pPr algn="ctr">
                  <a:spcBef>
                    <a:spcPct val="0"/>
                  </a:spcBef>
                  <a:spcAft>
                    <a:spcPct val="0"/>
                  </a:spcAft>
                </a:pPr>
                <a:r>
                  <a:rPr dirty="0" lang="en-US" sz="1000">
                    <a:solidFill>
                      <a:srgbClr val="4E5054"/>
                    </a:solidFill>
                    <a:cs typeface="Verdana"/>
                  </a:rPr>
                  <a:t>Begin data collection: </a:t>
                </a:r>
              </a:p>
              <a:p>
                <a:pPr algn="ctr">
                  <a:spcBef>
                    <a:spcPct val="0"/>
                  </a:spcBef>
                  <a:spcAft>
                    <a:spcPct val="0"/>
                  </a:spcAft>
                </a:pPr>
                <a:r>
                  <a:rPr dirty="0" lang="en-US" sz="1000">
                    <a:solidFill>
                      <a:srgbClr val="4E5054"/>
                    </a:solidFill>
                    <a:cs typeface="Verdana"/>
                  </a:rPr>
                  <a:t>“</a:t>
                </a:r>
                <a:r>
                  <a:rPr cap="all" dirty="0" i="1" lang="en-US" sz="1000">
                    <a:solidFill>
                      <a:srgbClr val="4E5054"/>
                    </a:solidFill>
                    <a:cs typeface="Verdana"/>
                  </a:rPr>
                  <a:t>Submit a full year</a:t>
                </a:r>
                <a:r>
                  <a:rPr dirty="0" lang="en-US" sz="1000">
                    <a:solidFill>
                      <a:srgbClr val="4E5054"/>
                    </a:solidFill>
                    <a:cs typeface="Verdana"/>
                  </a:rPr>
                  <a:t>”</a:t>
                </a:r>
              </a:p>
            </p:txBody>
          </p:sp>
        </p:grpSp>
        <p:cxnSp>
          <p:nvCxnSpPr>
            <p:cNvPr id="121" name="Straight Arrow Connector 120"/>
            <p:cNvCxnSpPr>
              <a:cxnSpLocks/>
            </p:cNvCxnSpPr>
            <p:nvPr/>
          </p:nvCxnSpPr>
          <p:spPr>
            <a:xfrm flipV="1">
              <a:off x="3377332" y="7393316"/>
              <a:ext cx="0" cy="326570"/>
            </a:xfrm>
            <a:prstGeom prst="straightConnector1">
              <a:avLst/>
            </a:prstGeom>
            <a:ln w="9525">
              <a:solidFill>
                <a:srgbClr val="003479"/>
              </a:solidFill>
              <a:tailEnd type="oval"/>
            </a:ln>
            <a:effectLst/>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500553" y="7719886"/>
              <a:ext cx="1777913" cy="648208"/>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crgbClr r="0" g="11142" b="70292"/>
                  </a:solidFill>
                  <a:cs typeface="Verdana"/>
                </a:rPr>
                <a:t>OCT 2, 2017</a:t>
              </a:r>
            </a:p>
            <a:p>
              <a:pPr algn="ctr">
                <a:spcBef>
                  <a:spcPct val="0"/>
                </a:spcBef>
                <a:spcAft>
                  <a:spcPct val="0"/>
                </a:spcAft>
              </a:pPr>
              <a:r>
                <a:rPr dirty="0" lang="en-US" sz="1000">
                  <a:solidFill>
                    <a:srgbClr val="4E5054"/>
                  </a:solidFill>
                  <a:cs typeface="Verdana"/>
                </a:rPr>
                <a:t>Begin data collection: </a:t>
              </a:r>
            </a:p>
            <a:p>
              <a:pPr algn="ctr">
                <a:spcBef>
                  <a:spcPct val="0"/>
                </a:spcBef>
                <a:spcAft>
                  <a:spcPct val="0"/>
                </a:spcAft>
              </a:pPr>
              <a:r>
                <a:rPr cap="all" dirty="0" i="1" lang="en-US" sz="1000">
                  <a:solidFill>
                    <a:srgbClr val="4E5054"/>
                  </a:solidFill>
                  <a:cs typeface="Verdana"/>
                </a:rPr>
                <a:t>“Submit a partial year”</a:t>
              </a:r>
            </a:p>
            <a:p>
              <a:pPr algn="ctr">
                <a:spcBef>
                  <a:spcPct val="0"/>
                </a:spcBef>
                <a:spcAft>
                  <a:spcPct val="0"/>
                </a:spcAft>
              </a:pPr>
              <a:r>
                <a:rPr cap="all" dirty="0" i="1" lang="en-US" sz="1000">
                  <a:solidFill>
                    <a:srgbClr val="4E5054"/>
                  </a:solidFill>
                  <a:cs typeface="Verdana"/>
                </a:rPr>
                <a:t>“Submit something”</a:t>
              </a:r>
            </a:p>
          </p:txBody>
        </p:sp>
        <p:cxnSp>
          <p:nvCxnSpPr>
            <p:cNvPr id="123" name="Straight Arrow Connector 122"/>
            <p:cNvCxnSpPr>
              <a:cxnSpLocks/>
            </p:cNvCxnSpPr>
            <p:nvPr/>
          </p:nvCxnSpPr>
          <p:spPr>
            <a:xfrm flipV="1">
              <a:off x="4893014" y="7393316"/>
              <a:ext cx="0" cy="326570"/>
            </a:xfrm>
            <a:prstGeom prst="straightConnector1">
              <a:avLst/>
            </a:prstGeom>
            <a:ln w="9525">
              <a:solidFill>
                <a:srgbClr val="2E7A37"/>
              </a:solidFill>
              <a:tailEnd type="oval"/>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070691" y="7719886"/>
              <a:ext cx="1673101" cy="506942"/>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rgbClr val="2E7A37"/>
                  </a:solidFill>
                  <a:cs typeface="Verdana"/>
                </a:rPr>
                <a:t>MAR 31, 2018</a:t>
              </a:r>
            </a:p>
            <a:p>
              <a:pPr algn="ctr">
                <a:spcBef>
                  <a:spcPct val="0"/>
                </a:spcBef>
                <a:spcAft>
                  <a:spcPct val="0"/>
                </a:spcAft>
              </a:pPr>
              <a:r>
                <a:rPr dirty="0" lang="en-US" sz="1000">
                  <a:solidFill>
                    <a:srgbClr val="4E5054"/>
                  </a:solidFill>
                  <a:cs typeface="Verdana"/>
                </a:rPr>
                <a:t>Submit 2017 </a:t>
              </a:r>
              <a:br>
                <a:rPr dirty="0" lang="en-US" sz="1000">
                  <a:cs typeface="Verdana"/>
                </a:rPr>
              </a:br>
              <a:r>
                <a:rPr dirty="0" lang="en-US" sz="1000">
                  <a:solidFill>
                    <a:srgbClr val="4E5054"/>
                  </a:solidFill>
                  <a:cs typeface="Verdana"/>
                </a:rPr>
                <a:t>performance data</a:t>
              </a:r>
              <a:endParaRPr dirty="0" i="1" lang="en-US" sz="1000">
                <a:cs typeface="Verdana"/>
              </a:endParaRPr>
            </a:p>
          </p:txBody>
        </p:sp>
        <p:cxnSp>
          <p:nvCxnSpPr>
            <p:cNvPr id="125" name="Straight Arrow Connector 124"/>
            <p:cNvCxnSpPr>
              <a:cxnSpLocks/>
            </p:cNvCxnSpPr>
            <p:nvPr/>
          </p:nvCxnSpPr>
          <p:spPr>
            <a:xfrm flipV="1">
              <a:off x="7118787" y="7393316"/>
              <a:ext cx="0" cy="326570"/>
            </a:xfrm>
            <a:prstGeom prst="straightConnector1">
              <a:avLst/>
            </a:prstGeom>
            <a:ln w="9525">
              <a:solidFill>
                <a:srgbClr val="2E7A37"/>
              </a:solidFill>
              <a:tailEnd type="ova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6296463" y="7719886"/>
              <a:ext cx="1673101" cy="648208"/>
            </a:xfrm>
            <a:prstGeom prst="rect">
              <a:avLst/>
            </a:prstGeom>
            <a:noFill/>
          </p:spPr>
          <p:txBody>
            <a:bodyPr bIns="40341" lIns="80682" rIns="80682" rtlCol="0" tIns="40341" wrap="square">
              <a:spAutoFit/>
            </a:bodyPr>
            <a:lstStyle/>
            <a:p>
              <a:pPr algn="ctr">
                <a:spcBef>
                  <a:spcPct val="0"/>
                </a:spcBef>
                <a:spcAft>
                  <a:spcPct val="0"/>
                </a:spcAft>
              </a:pPr>
              <a:r>
                <a:rPr b="1" dirty="0" lang="en-US" sz="1059">
                  <a:solidFill>
                    <a:srgbClr val="2E7A37"/>
                  </a:solidFill>
                  <a:cs typeface="Verdana"/>
                </a:rPr>
                <a:t>JAN 1, 2019</a:t>
              </a:r>
            </a:p>
            <a:p>
              <a:pPr algn="ctr">
                <a:spcBef>
                  <a:spcPct val="0"/>
                </a:spcBef>
                <a:spcAft>
                  <a:spcPct val="0"/>
                </a:spcAft>
              </a:pPr>
              <a:r>
                <a:rPr dirty="0" lang="en-US" sz="1000">
                  <a:solidFill>
                    <a:srgbClr val="4E5054"/>
                  </a:solidFill>
                  <a:cs typeface="Verdana"/>
                </a:rPr>
                <a:t>Adjustments begin </a:t>
              </a:r>
              <a:br>
                <a:rPr dirty="0" lang="en-US" sz="1000">
                  <a:cs typeface="Verdana"/>
                </a:rPr>
              </a:br>
              <a:r>
                <a:rPr dirty="0" lang="en-US" sz="1000">
                  <a:solidFill>
                    <a:srgbClr val="4E5054"/>
                  </a:solidFill>
                  <a:cs typeface="Verdana"/>
                </a:rPr>
                <a:t>based on 2017 </a:t>
              </a:r>
              <a:br>
                <a:rPr dirty="0" lang="en-US" sz="1000">
                  <a:cs typeface="Verdana"/>
                </a:rPr>
              </a:br>
              <a:r>
                <a:rPr dirty="0" lang="en-US" sz="1000">
                  <a:solidFill>
                    <a:srgbClr val="4E5054"/>
                  </a:solidFill>
                  <a:cs typeface="Verdana"/>
                </a:rPr>
                <a:t>performance</a:t>
              </a:r>
              <a:endParaRPr dirty="0" i="1" lang="en-US" sz="1000">
                <a:cs typeface="Verdana"/>
              </a:endParaRPr>
            </a:p>
          </p:txBody>
        </p:sp>
      </p:grpSp>
      <p:sp>
        <p:nvSpPr>
          <p:cNvPr id="6" name="Oval 5"/>
          <p:cNvSpPr/>
          <p:nvPr/>
        </p:nvSpPr>
        <p:spPr>
          <a:xfrm>
            <a:off x="896851" y="4056116"/>
            <a:ext cx="1169894" cy="1169894"/>
          </a:xfrm>
          <a:prstGeom prst="ellipse">
            <a:avLst/>
          </a:prstGeom>
          <a:solidFill>
            <a:schemeClr val="bg1"/>
          </a:solidFill>
          <a:ln algn="ctr" cap="flat" cmpd="sng" w="38100">
            <a:solidFill>
              <a:srgbClr val="2E7A37"/>
            </a:solidFill>
            <a:prstDash val="solid"/>
          </a:ln>
          <a:effectLst>
            <a:outerShdw algn="tl" blurRad="1524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r>
              <a:rPr b="1" dirty="0" kern="0" lang="en-US" spc="44" sz="3177">
                <a:ln cmpd="sng" w="9525">
                  <a:solidFill>
                    <a:schemeClr val="bg1"/>
                  </a:solidFill>
                  <a:prstDash val="solid"/>
                </a:ln>
                <a:solidFill>
                  <a:srgbClr val="2E7A37"/>
                </a:solidFill>
                <a:effectLst>
                  <a:glow rad="38100">
                    <a:schemeClr val="accent1">
                      <a:alpha val="40000"/>
                    </a:schemeClr>
                  </a:glow>
                  <a:outerShdw algn="tl" blurRad="50800" dir="2700000" dist="38100" rotWithShape="0">
                    <a:prstClr val="black">
                      <a:alpha val="40000"/>
                    </a:prstClr>
                  </a:outerShdw>
                </a:effectLst>
                <a:latin typeface="Verdana"/>
                <a:cs typeface="+mn-cs"/>
              </a:rPr>
              <a:t>+%</a:t>
            </a:r>
          </a:p>
        </p:txBody>
      </p:sp>
      <p:sp>
        <p:nvSpPr>
          <p:cNvPr id="8" name="Rectangle 7"/>
          <p:cNvSpPr/>
          <p:nvPr/>
        </p:nvSpPr>
        <p:spPr>
          <a:xfrm>
            <a:off x="2234054" y="4233712"/>
            <a:ext cx="6345550" cy="825419"/>
          </a:xfrm>
          <a:prstGeom prst="rect">
            <a:avLst/>
          </a:prstGeom>
        </p:spPr>
        <p:txBody>
          <a:bodyPr wrap="square">
            <a:spAutoFit/>
          </a:bodyPr>
          <a:lstStyle/>
          <a:p>
            <a:pPr>
              <a:spcBef>
                <a:spcPct val="0"/>
              </a:spcBef>
              <a:spcAft>
                <a:spcPct val="0"/>
              </a:spcAft>
            </a:pPr>
            <a:r>
              <a:rPr dirty="0" lang="en-US" sz="1588">
                <a:solidFill>
                  <a:srgbClr val="2E7A37"/>
                </a:solidFill>
              </a:rPr>
              <a:t>“Positive adjustments are based on the performance data on the performance information submitted, not the </a:t>
            </a:r>
            <a:r>
              <a:rPr b="1" dirty="0" lang="en-US" sz="1588">
                <a:solidFill>
                  <a:srgbClr val="2E7A37"/>
                </a:solidFill>
              </a:rPr>
              <a:t>amount</a:t>
            </a:r>
            <a:r>
              <a:rPr dirty="0" lang="en-US" sz="1588">
                <a:solidFill>
                  <a:srgbClr val="2E7A37"/>
                </a:solidFill>
              </a:rPr>
              <a:t> of information or </a:t>
            </a:r>
            <a:r>
              <a:rPr b="1" dirty="0" lang="en-US" sz="1588">
                <a:solidFill>
                  <a:srgbClr val="2E7A37"/>
                </a:solidFill>
              </a:rPr>
              <a:t>length of time </a:t>
            </a:r>
            <a:r>
              <a:rPr dirty="0" lang="en-US" sz="1588">
                <a:solidFill>
                  <a:srgbClr val="2E7A37"/>
                </a:solidFill>
              </a:rPr>
              <a:t>submitted.”</a:t>
            </a:r>
            <a:r>
              <a:rPr baseline="30000" dirty="0" lang="en-US" sz="1588">
                <a:solidFill>
                  <a:srgbClr val="2E7A37"/>
                </a:solidFill>
              </a:rPr>
              <a:t>1</a:t>
            </a:r>
            <a:endParaRPr dirty="0" lang="en-US" sz="1588">
              <a:solidFill>
                <a:srgbClr val="2E7A37"/>
              </a:solidFill>
            </a:endParaRPr>
          </a:p>
        </p:txBody>
      </p:sp>
      <p:sp>
        <p:nvSpPr>
          <p:cNvPr id="24" name="Rectangle 23"/>
          <p:cNvSpPr/>
          <p:nvPr/>
        </p:nvSpPr>
        <p:spPr>
          <a:xfrm>
            <a:off x="0" y="5773289"/>
            <a:ext cx="9144000" cy="307777"/>
          </a:xfrm>
          <a:prstGeom prst="rect">
            <a:avLst/>
          </a:prstGeom>
        </p:spPr>
        <p:txBody>
          <a:bodyPr anchor="b" anchorCtr="0" wrap="square">
            <a:spAutoFit/>
          </a:bodyPr>
          <a:lstStyle/>
          <a:p>
            <a:pPr>
              <a:spcBef>
                <a:spcPct val="0"/>
              </a:spcBef>
              <a:spcAft>
                <a:spcPct val="0"/>
              </a:spcAft>
            </a:pPr>
            <a:r>
              <a:rPr dirty="0" lang="en-US" sz="700">
                <a:solidFill>
                  <a:srgbClr val="000000"/>
                </a:solidFill>
              </a:rPr>
              <a:t>1. CMS. Quality Payment Program. https://www.cms.gov/Medicare/Quality-Initiatives-Patient-Assessment-Instruments/Value-Based-Programs/MACRA-MIPS-and-APMs/Quality-Payment-Program-Long-Version-Executive-Deck.pdf. Accessed January 19, 2017.</a:t>
            </a:r>
            <a:endParaRPr dirty="0" lang="en-US" sz="700"/>
          </a:p>
        </p:txBody>
      </p:sp>
      <p:pic>
        <p:nvPicPr>
          <p:cNvPr id="25" name="Picture 24"/>
          <p:cNvPicPr>
            <a:picLocks noChangeAspect="1"/>
          </p:cNvPicPr>
          <p:nvPr/>
        </p:nvPicPr>
        <p:blipFill>
          <a:blip r:embed="rId3"/>
          <a:stretch>
            <a:fillRect/>
          </a:stretch>
        </p:blipFill>
        <p:spPr>
          <a:xfrm>
            <a:off x="833297" y="1790980"/>
            <a:ext cx="493776" cy="504338"/>
          </a:xfrm>
          <a:prstGeom prst="rect">
            <a:avLst/>
          </a:prstGeom>
        </p:spPr>
      </p:pic>
      <p:pic>
        <p:nvPicPr>
          <p:cNvPr id="26" name="Picture 25"/>
          <p:cNvPicPr>
            <a:picLocks noChangeAspect="1"/>
          </p:cNvPicPr>
          <p:nvPr/>
        </p:nvPicPr>
        <p:blipFill>
          <a:blip r:embed="rId4"/>
          <a:stretch>
            <a:fillRect/>
          </a:stretch>
        </p:blipFill>
        <p:spPr>
          <a:xfrm>
            <a:off x="3988380" y="1782654"/>
            <a:ext cx="493776" cy="504337"/>
          </a:xfrm>
          <a:prstGeom prst="rect">
            <a:avLst/>
          </a:prstGeom>
        </p:spPr>
      </p:pic>
      <p:pic>
        <p:nvPicPr>
          <p:cNvPr id="27" name="Picture 26"/>
          <p:cNvPicPr>
            <a:picLocks noChangeAspect="1"/>
          </p:cNvPicPr>
          <p:nvPr/>
        </p:nvPicPr>
        <p:blipFill>
          <a:blip r:embed="rId5"/>
          <a:stretch>
            <a:fillRect/>
          </a:stretch>
        </p:blipFill>
        <p:spPr>
          <a:xfrm>
            <a:off x="3487627" y="1783164"/>
            <a:ext cx="493776" cy="504337"/>
          </a:xfrm>
          <a:prstGeom prst="rect">
            <a:avLst/>
          </a:prstGeom>
        </p:spPr>
      </p:pic>
    </p:spTree>
  </p:cSld>
  <p:clrMapOvr>
    <a:masterClrMapping/>
  </p:clrMapOvr>
</p:sld>
</file>

<file path=ppt/slides/slide6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5" y="144759"/>
            <a:ext cx="8229600" cy="798929"/>
          </a:xfrm>
        </p:spPr>
        <p:txBody>
          <a:bodyPr anchor="t" anchorCtr="0" lIns="0" rIns="0" tIns="0" bIns="0"/>
          <a:lstStyle/>
          <a:p>
            <a:pPr algn="l">
              <a:lnSpc>
                <a:spcPts val="3200"/>
              </a:lnSpc>
              <a:spcAft>
                <a:spcPct val="0"/>
              </a:spcAft>
            </a:pPr>
            <a:r>
              <a:rPr dirty="0" lang="en-US" sz="2600" b="true">
                <a:solidFill>
                  <a:srgbClr val="003479"/>
                </a:solidFill>
              </a:rPr>
              <a:t>Some Factors to Assess Readiness for MIPS Participation</a:t>
            </a:r>
            <a:r>
              <a:rPr baseline="30000" dirty="0" lang="en-US" sz="2600" b="true">
                <a:solidFill>
                  <a:srgbClr val="003479"/>
                </a:solidFill>
              </a:rPr>
              <a:t>1,2</a:t>
            </a:r>
          </a:p>
        </p:txBody>
      </p:sp>
      <p:sp>
        <p:nvSpPr>
          <p:cNvPr id="58" name="Slide Number Placeholder 2"/>
          <p:cNvSpPr>
            <a:spLocks noGrp="1"/>
          </p:cNvSpPr>
          <p:nvPr>
            <p:ph idx="12" sz="quarter" type="sldNum"/>
          </p:nvPr>
        </p:nvSpPr>
        <p:spPr/>
        <p:txBody>
          <a:bodyPr lIns="0" rIns="0" tIns="0" bIns="0" anchor="t"/>
          <a:lstStyle/>
          <a:p>
            <a:pPr algn="r" defTabSz="457200" eaLnBrk="1" fontAlgn="base" hangingPunct="1" indent="0" latinLnBrk="0" lvl="0" marL="0" marR="0" rtl="0">
              <a:lnSpc>
                <a:spcPct val="100000"/>
              </a:lnSpc>
              <a:spcBef>
                <a:spcPct val="0"/>
              </a:spcBef>
              <a:spcAft>
                <a:spcPct val="0"/>
              </a:spcAft>
              <a:buClrTx/>
              <a:buSzTx/>
              <a:buFontTx/>
              <a:buNone/>
              <a:tabLst/>
              <a:defRPr/>
            </a:pPr>
            <a:fld id="{C06DEA1F-A087-4941-88C3-590BA6FF4D01}" type="slidenum">
              <a:rPr b="0" baseline="0" cap="none" i="0" kern="1200" kumimoji="0" lang="en-US" noProof="0" normalizeH="0" smtClean="0" spc="0" strike="noStrike" sz="700" u="none">
                <a:ln>
                  <a:noFill/>
                </a:ln>
                <a:solidFill>
                  <a:srgbClr val="4E5054"/>
                </a:solidFill>
                <a:effectLst/>
                <a:uLnTx/>
                <a:uFillTx/>
                <a:latin charset="0" panose="020B0604030504040204" pitchFamily="34" typeface="Verdana"/>
                <a:ea charset="0" panose="020B0604030504040204" pitchFamily="34" typeface="Verdana"/>
                <a:cs charset="0" panose="020B0604030504040204" pitchFamily="34" typeface="Verdana"/>
              </a:rPr>
              <a:pPr algn="r" defTabSz="457200" eaLnBrk="1" fontAlgn="base" hangingPunct="1" indent="0" latinLnBrk="0" lvl="0" marL="0" marR="0" rtl="0">
                <a:lnSpc>
                  <a:spcPct val="100000"/>
                </a:lnSpc>
                <a:spcBef>
                  <a:spcPct val="0"/>
                </a:spcBef>
                <a:spcAft>
                  <a:spcPct val="0"/>
                </a:spcAft>
                <a:buClrTx/>
                <a:buSzTx/>
                <a:buFontTx/>
                <a:buNone/>
                <a:tabLst/>
                <a:defRPr/>
              </a:pPr>
              <a:t>22</a:t>
            </a:fld>
            <a:endParaRPr b="0" baseline="0" cap="none" dirty="0" i="0" kern="1200" kumimoji="0" lang="en-US" noProof="0" normalizeH="0" spc="0" strike="noStrike" sz="700" u="none">
              <a:ln>
                <a:noFill/>
              </a:ln>
              <a:solidFill>
                <a:srgbClr val="4E5054"/>
              </a:solidFill>
              <a:effectLst/>
              <a:uLnTx/>
              <a:uFillTx/>
              <a:latin charset="0" panose="020B0604030504040204" pitchFamily="34" typeface="Verdana"/>
              <a:ea charset="0" panose="020B0604030504040204" pitchFamily="34" typeface="Verdana"/>
              <a:cs charset="0" panose="020B0604030504040204" pitchFamily="34" typeface="Verdana"/>
            </a:endParaRPr>
          </a:p>
        </p:txBody>
      </p:sp>
      <p:sp>
        <p:nvSpPr>
          <p:cNvPr id="4" name="Rectangle 3"/>
          <p:cNvSpPr/>
          <p:nvPr/>
        </p:nvSpPr>
        <p:spPr>
          <a:xfrm>
            <a:off x="0" y="5474769"/>
            <a:ext cx="9143999" cy="605294"/>
          </a:xfrm>
          <a:prstGeom prst="rect">
            <a:avLst/>
          </a:prstGeom>
        </p:spPr>
        <p:txBody>
          <a:bodyPr anchor="b" anchorCtr="0" r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800" u="none">
                <a:ln>
                  <a:noFill/>
                </a:ln>
                <a:solidFill>
                  <a:srgbClr val="27282A"/>
                </a:solidFill>
                <a:effectLst/>
                <a:uLnTx/>
                <a:uFillTx/>
                <a:latin charset="0" panose="020B0604030504040204" pitchFamily="34" typeface="Verdana"/>
                <a:ea typeface="+mn-ea"/>
                <a:cs charset="0" panose="020B0604020202020204" pitchFamily="34" typeface="Arial"/>
              </a:rPr>
              <a:t>NPI = national provider identifier. TIN = taxpayer identification number. QCDR = qualified clinical data registry.</a:t>
            </a:r>
          </a:p>
          <a:p>
            <a:pPr algn="l" defTabSz="457200" eaLnBrk="0" fontAlgn="base" hangingPunct="0" indent="0" latinLnBrk="0" lvl="0" marL="0" marR="0" rtl="0">
              <a:lnSpc>
                <a:spcPct val="100000"/>
              </a:lnSpc>
              <a:spcBef>
                <a:spcPct val="0"/>
              </a:spcBef>
              <a:spcAft>
                <a:spcPts val="353"/>
              </a:spcAft>
              <a:buClrTx/>
              <a:buSzTx/>
              <a:buFontTx/>
              <a:buNone/>
              <a:tabLst/>
              <a:defRPr/>
            </a:pPr>
            <a:r>
              <a:rPr b="0" baseline="0" cap="none" dirty="0" i="0" kern="1200" kumimoji="0" lang="en-US" noProof="0" normalizeH="0" spc="0" strike="noStrike" sz="800" u="none">
                <a:ln>
                  <a:noFill/>
                </a:ln>
                <a:solidFill>
                  <a:srgbClr val="27282A"/>
                </a:solidFill>
                <a:effectLst/>
                <a:uLnTx/>
                <a:uFillTx/>
                <a:latin charset="0" panose="020B0604030504040204" pitchFamily="34" typeface="Verdana"/>
                <a:ea typeface="+mn-ea"/>
                <a:cs charset="0" panose="020B0604020202020204" pitchFamily="34" typeface="Arial"/>
              </a:rPr>
              <a:t>*To submit group-level data (groups of 25 or more) through the CMS web interface, the group must register by June 30, 2017.</a:t>
            </a:r>
          </a:p>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700" u="none">
                <a:ln>
                  <a:noFill/>
                </a:ln>
                <a:solidFill>
                  <a:srgbClr val="27282A"/>
                </a:solidFill>
                <a:effectLst/>
                <a:uLnTx/>
                <a:uFillTx/>
                <a:latin charset="0" panose="020B0604030504040204" pitchFamily="34" typeface="Verdana"/>
                <a:ea typeface="+mn-ea"/>
                <a:cs charset="0" panose="020B0604020202020204" pitchFamily="34" typeface="Arial"/>
              </a:rPr>
              <a:t>1. CMS. Getting Ready for MIPS. https://qpp.cms.gov/learn/getprepared. Accessed January 22, 2017.   2. CMS. The Merit-based Incentive Payment System: Quality and Cost Performance Categories. https://www.cms.gov/Medicare/Quality-Initiatives-Patient-Assessment-Instruments/Value-Based-Programs/MACRA-MIPS-and-APMs/QPP-MIPS-Quality-and-Cost-Slides.pdf. Accessed January 24, 2017.</a:t>
            </a:r>
          </a:p>
        </p:txBody>
      </p:sp>
      <p:grpSp>
        <p:nvGrpSpPr>
          <p:cNvPr id="26" name="Group 25"/>
          <p:cNvGrpSpPr/>
          <p:nvPr/>
        </p:nvGrpSpPr>
        <p:grpSpPr>
          <a:xfrm>
            <a:off x="567847" y="2970727"/>
            <a:ext cx="8172742" cy="727646"/>
            <a:chOff x="577519" y="1574620"/>
            <a:chExt cx="9262441" cy="824666"/>
          </a:xfrm>
        </p:grpSpPr>
        <p:grpSp>
          <p:nvGrpSpPr>
            <p:cNvPr id="27" name="Group 26"/>
            <p:cNvGrpSpPr/>
            <p:nvPr/>
          </p:nvGrpSpPr>
          <p:grpSpPr>
            <a:xfrm>
              <a:off x="577519" y="1574620"/>
              <a:ext cx="706498" cy="657285"/>
              <a:chOff x="577519" y="1369869"/>
              <a:chExt cx="1022754" cy="951511"/>
            </a:xfrm>
          </p:grpSpPr>
          <p:sp>
            <p:nvSpPr>
              <p:cNvPr id="29" name="Rectangle 28"/>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30" name="Picture 29"/>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28" name="TextBox 27"/>
            <p:cNvSpPr txBox="1"/>
            <p:nvPr/>
          </p:nvSpPr>
          <p:spPr>
            <a:xfrm>
              <a:off x="1391049" y="1701440"/>
              <a:ext cx="8448911" cy="697846"/>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typeface="Verdana"/>
                  <a:ea typeface="+mn-ea"/>
                  <a:cs typeface="Verdana"/>
                </a:rPr>
                <a:t>Determine if your EHR is certified by the Office of the National Coordinator for Health Information Technology</a:t>
              </a:r>
            </a:p>
            <a:p>
              <a:pPr algn="l" defTabSz="457200" eaLnBrk="0" fontAlgn="base" hangingPunct="0" indent="0" latinLnBrk="0" lvl="0" marL="0" marR="0" rtl="0">
                <a:lnSpc>
                  <a:spcPct val="100000"/>
                </a:lnSpc>
                <a:spcBef>
                  <a:spcPts val="300"/>
                </a:spcBef>
                <a:spcAft>
                  <a:spcPct val="0"/>
                </a:spcAft>
                <a:buClrTx/>
                <a:buSzTx/>
                <a:buFontTx/>
                <a:buNone/>
                <a:tabLst/>
                <a:defRPr/>
              </a:pPr>
              <a:r>
                <a:rPr b="0" baseline="0" cap="none" dirty="0" i="0" kern="1200" kumimoji="0" lang="en-US" noProof="0" normalizeH="0" spc="0" strike="noStrike" sz="927" u="none">
                  <a:ln>
                    <a:noFill/>
                  </a:ln>
                  <a:solidFill>
                    <a:srgbClr val="4E5054"/>
                  </a:solidFill>
                  <a:effectLst/>
                  <a:uLnTx/>
                  <a:uFillTx/>
                  <a:latin typeface="Verdana"/>
                  <a:ea typeface="+mn-ea"/>
                  <a:cs typeface="Verdana"/>
                </a:rPr>
                <a:t>If your EHR is certified, it should be ready to capture data for advancing care information and certain quality measures</a:t>
              </a:r>
            </a:p>
          </p:txBody>
        </p:sp>
      </p:grpSp>
      <p:grpSp>
        <p:nvGrpSpPr>
          <p:cNvPr id="31" name="Group 30"/>
          <p:cNvGrpSpPr/>
          <p:nvPr/>
        </p:nvGrpSpPr>
        <p:grpSpPr>
          <a:xfrm>
            <a:off x="567847" y="4587470"/>
            <a:ext cx="8172742" cy="579957"/>
            <a:chOff x="577519" y="1574620"/>
            <a:chExt cx="9262441" cy="657285"/>
          </a:xfrm>
        </p:grpSpPr>
        <p:grpSp>
          <p:nvGrpSpPr>
            <p:cNvPr id="32" name="Group 31"/>
            <p:cNvGrpSpPr/>
            <p:nvPr/>
          </p:nvGrpSpPr>
          <p:grpSpPr>
            <a:xfrm>
              <a:off x="577519" y="1574620"/>
              <a:ext cx="706498" cy="657285"/>
              <a:chOff x="577519" y="1369869"/>
              <a:chExt cx="1022754" cy="951511"/>
            </a:xfrm>
          </p:grpSpPr>
          <p:sp>
            <p:nvSpPr>
              <p:cNvPr id="34" name="Rectangle 33"/>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35" name="Picture 34"/>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33" name="TextBox 32"/>
            <p:cNvSpPr txBox="1"/>
            <p:nvPr/>
          </p:nvSpPr>
          <p:spPr>
            <a:xfrm>
              <a:off x="1391049" y="1824551"/>
              <a:ext cx="8448911"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charset="0" panose="020B0604030504040204" pitchFamily="34" typeface="Verdana"/>
                  <a:ea typeface="+mn-ea"/>
                  <a:cs typeface="Verdana"/>
                </a:rPr>
                <a:t>Determine if you will use a QCDR or a registry to extract/submit your quality data</a:t>
              </a:r>
              <a:endParaRPr b="0" baseline="0" cap="none" dirty="0" i="0" kern="1200" kumimoji="0" lang="en-US" noProof="0" normalizeH="0" spc="0" strike="noStrike" sz="882" u="none">
                <a:ln>
                  <a:noFill/>
                </a:ln>
                <a:solidFill>
                  <a:srgbClr val="4E5054"/>
                </a:solidFill>
                <a:effectLst/>
                <a:uLnTx/>
                <a:uFillTx/>
                <a:latin typeface="Verdana"/>
                <a:ea typeface="+mn-ea"/>
                <a:cs typeface="Verdana"/>
              </a:endParaRPr>
            </a:p>
          </p:txBody>
        </p:sp>
      </p:grpSp>
      <p:grpSp>
        <p:nvGrpSpPr>
          <p:cNvPr id="41" name="Group 40"/>
          <p:cNvGrpSpPr/>
          <p:nvPr/>
        </p:nvGrpSpPr>
        <p:grpSpPr>
          <a:xfrm>
            <a:off x="567847" y="3841116"/>
            <a:ext cx="8172742" cy="579957"/>
            <a:chOff x="577519" y="1574620"/>
            <a:chExt cx="9262441" cy="657285"/>
          </a:xfrm>
        </p:grpSpPr>
        <p:grpSp>
          <p:nvGrpSpPr>
            <p:cNvPr id="42" name="Group 41"/>
            <p:cNvGrpSpPr/>
            <p:nvPr/>
          </p:nvGrpSpPr>
          <p:grpSpPr>
            <a:xfrm>
              <a:off x="577519" y="1574620"/>
              <a:ext cx="706498" cy="657285"/>
              <a:chOff x="577519" y="1369869"/>
              <a:chExt cx="1022754" cy="951511"/>
            </a:xfrm>
          </p:grpSpPr>
          <p:sp>
            <p:nvSpPr>
              <p:cNvPr id="44" name="Rectangle 43"/>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45" name="Picture 44"/>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43" name="TextBox 42"/>
            <p:cNvSpPr txBox="1"/>
            <p:nvPr/>
          </p:nvSpPr>
          <p:spPr>
            <a:xfrm>
              <a:off x="1391049" y="1824551"/>
              <a:ext cx="8448911"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charset="0" panose="020B0604030504040204" pitchFamily="34" typeface="Verdana"/>
                  <a:ea typeface="+mn-ea"/>
                  <a:cs typeface="Verdana"/>
                </a:rPr>
                <a:t>Determine the MIPS measures and activities that best fit your practice</a:t>
              </a:r>
              <a:endParaRPr b="0" baseline="0" cap="none" dirty="0" i="0" kern="1200" kumimoji="0" lang="en-US" noProof="0" normalizeH="0" spc="0" strike="noStrike" sz="882" u="none">
                <a:ln>
                  <a:noFill/>
                </a:ln>
                <a:solidFill>
                  <a:srgbClr val="4E5054"/>
                </a:solidFill>
                <a:effectLst/>
                <a:uLnTx/>
                <a:uFillTx/>
                <a:latin typeface="Verdana"/>
                <a:ea typeface="+mn-ea"/>
                <a:cs typeface="Verdana"/>
              </a:endParaRPr>
            </a:p>
          </p:txBody>
        </p:sp>
      </p:grpSp>
      <p:grpSp>
        <p:nvGrpSpPr>
          <p:cNvPr id="8" name="Group 7"/>
          <p:cNvGrpSpPr/>
          <p:nvPr/>
        </p:nvGrpSpPr>
        <p:grpSpPr>
          <a:xfrm>
            <a:off x="567846" y="1053672"/>
            <a:ext cx="8082244" cy="579957"/>
            <a:chOff x="577519" y="1574620"/>
            <a:chExt cx="9159875" cy="657285"/>
          </a:xfrm>
        </p:grpSpPr>
        <p:grpSp>
          <p:nvGrpSpPr>
            <p:cNvPr id="7" name="Group 6"/>
            <p:cNvGrpSpPr/>
            <p:nvPr/>
          </p:nvGrpSpPr>
          <p:grpSpPr>
            <a:xfrm>
              <a:off x="577519" y="1574620"/>
              <a:ext cx="706498" cy="657285"/>
              <a:chOff x="577519" y="1369869"/>
              <a:chExt cx="1022754" cy="951511"/>
            </a:xfrm>
          </p:grpSpPr>
          <p:sp>
            <p:nvSpPr>
              <p:cNvPr id="2" name="Rectangle 1"/>
              <p:cNvSpPr/>
              <p:nvPr/>
            </p:nvSpPr>
            <p:spPr>
              <a:xfrm>
                <a:off x="577519" y="1498420"/>
                <a:ext cx="822960" cy="822960"/>
              </a:xfrm>
              <a:prstGeom prst="rect">
                <a:avLst/>
              </a:prstGeom>
              <a:solidFill>
                <a:schemeClr val="bg1"/>
              </a:solidFill>
              <a:ln algn="ctr" cap="flat" cmpd="sng" w="9525">
                <a:solidFill>
                  <a:srgbClr val="828282"/>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pic>
            <p:nvPicPr>
              <p:cNvPr id="21" name="Picture 20"/>
              <p:cNvPicPr>
                <a:picLocks noChangeAspect="1"/>
              </p:cNvPicPr>
              <p:nvPr/>
            </p:nvPicPr>
            <p:blipFill rotWithShape="1">
              <a:blip r:embed="rId3"/>
              <a:srcRect l="-478" r="49849"/>
              <a:stretch/>
            </p:blipFill>
            <p:spPr>
              <a:xfrm>
                <a:off x="732464" y="1369869"/>
                <a:ext cx="867809" cy="845011"/>
              </a:xfrm>
              <a:prstGeom prst="rect">
                <a:avLst/>
              </a:prstGeom>
              <a:effectLst>
                <a:outerShdw algn="tl" blurRad="127000" dir="2700000" dist="38100" rotWithShape="0">
                  <a:prstClr val="black">
                    <a:alpha val="40000"/>
                  </a:prstClr>
                </a:outerShdw>
              </a:effectLst>
            </p:spPr>
          </p:pic>
        </p:grpSp>
        <p:sp>
          <p:nvSpPr>
            <p:cNvPr id="6" name="TextBox 5"/>
            <p:cNvSpPr txBox="1"/>
            <p:nvPr/>
          </p:nvSpPr>
          <p:spPr>
            <a:xfrm>
              <a:off x="1391051" y="1780933"/>
              <a:ext cx="8346343" cy="246278"/>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0" baseline="0" cap="none" dirty="0" i="0" kern="1200" kumimoji="0" lang="en-US" noProof="0" normalizeH="0" spc="0" strike="noStrike" sz="1412" u="none">
                  <a:ln>
                    <a:noFill/>
                  </a:ln>
                  <a:solidFill>
                    <a:srgbClr val="4E5054"/>
                  </a:solidFill>
                  <a:effectLst/>
                  <a:uLnTx/>
                  <a:uFillTx/>
                  <a:latin typeface="Verdana"/>
                  <a:ea typeface="+mn-ea"/>
                  <a:cs typeface="Verdana"/>
                </a:rPr>
                <a:t>Determine if you’re reporting as an individual or a group</a:t>
              </a:r>
            </a:p>
          </p:txBody>
        </p:sp>
      </p:grpSp>
      <p:grpSp>
        <p:nvGrpSpPr>
          <p:cNvPr id="13" name="Group 12"/>
          <p:cNvGrpSpPr/>
          <p:nvPr/>
        </p:nvGrpSpPr>
        <p:grpSpPr>
          <a:xfrm>
            <a:off x="1285668" y="1588763"/>
            <a:ext cx="7521390" cy="1304950"/>
            <a:chOff x="1447800" y="2027830"/>
            <a:chExt cx="8524241" cy="1478943"/>
          </a:xfrm>
        </p:grpSpPr>
        <p:grpSp>
          <p:nvGrpSpPr>
            <p:cNvPr id="12" name="Group 11"/>
            <p:cNvGrpSpPr/>
            <p:nvPr/>
          </p:nvGrpSpPr>
          <p:grpSpPr>
            <a:xfrm>
              <a:off x="1447800" y="2027830"/>
              <a:ext cx="4206241" cy="1478943"/>
              <a:chOff x="1447800" y="2027830"/>
              <a:chExt cx="3357881" cy="1478943"/>
            </a:xfrm>
          </p:grpSpPr>
          <p:sp>
            <p:nvSpPr>
              <p:cNvPr id="9" name="Rectangle: Rounded Corners 8"/>
              <p:cNvSpPr/>
              <p:nvPr/>
            </p:nvSpPr>
            <p:spPr>
              <a:xfrm>
                <a:off x="1447800" y="2027830"/>
                <a:ext cx="3357880" cy="1478943"/>
              </a:xfrm>
              <a:prstGeom prst="roundRect">
                <a:avLst>
                  <a:gd fmla="val 13232" name="adj"/>
                </a:avLst>
              </a:prstGeom>
              <a:solidFill>
                <a:schemeClr val="bg1"/>
              </a:solidFill>
              <a:ln algn="ctr" cap="flat" cmpd="sng" w="9525">
                <a:solidFill>
                  <a:srgbClr val="00A0DF"/>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sp>
            <p:nvSpPr>
              <p:cNvPr id="11" name="TextBox 10"/>
              <p:cNvSpPr txBox="1"/>
              <p:nvPr/>
            </p:nvSpPr>
            <p:spPr>
              <a:xfrm>
                <a:off x="1808732" y="2174763"/>
                <a:ext cx="2996948" cy="215392"/>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1" baseline="0" cap="none" dirty="0" i="0" kern="1200" kumimoji="0" lang="en-US" noProof="0" normalizeH="0" spc="0" strike="noStrike" sz="1235" u="none">
                    <a:ln>
                      <a:noFill/>
                    </a:ln>
                    <a:solidFill>
                      <a:srgbClr val="00A0DF"/>
                    </a:solidFill>
                    <a:effectLst/>
                    <a:uLnTx/>
                    <a:uFillTx/>
                    <a:latin typeface="Verdana"/>
                    <a:ea typeface="+mn-ea"/>
                    <a:cs typeface="Verdana"/>
                  </a:rPr>
                  <a:t>INDIVIDUAL</a:t>
                </a:r>
              </a:p>
            </p:txBody>
          </p:sp>
          <p:sp>
            <p:nvSpPr>
              <p:cNvPr id="49" name="TextBox 48"/>
              <p:cNvSpPr txBox="1"/>
              <p:nvPr/>
            </p:nvSpPr>
            <p:spPr>
              <a:xfrm>
                <a:off x="1594490" y="2539759"/>
                <a:ext cx="3211191" cy="880754"/>
              </a:xfrm>
              <a:prstGeom prst="rect">
                <a:avLst/>
              </a:prstGeom>
              <a:noFill/>
            </p:spPr>
            <p:txBody>
              <a:bodyPr bIns="0" lIns="0" rIns="0" rtlCol="0" tIns="0" wrap="square">
                <a:spAutoFit/>
              </a:bodyPr>
              <a:lstStyle/>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Single NPI tied to a single TIN</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Payment adjustment based on individual performance</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Individual data for MIPS categories submitted</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Submission: EHR, registry, QCDR, Medicare claims</a:t>
                </a:r>
              </a:p>
            </p:txBody>
          </p:sp>
        </p:grpSp>
        <p:pic>
          <p:nvPicPr>
            <p:cNvPr id="10" name="Picture 9"/>
            <p:cNvPicPr>
              <a:picLocks noChangeAspect="1"/>
            </p:cNvPicPr>
            <p:nvPr/>
          </p:nvPicPr>
          <p:blipFill rotWithShape="1">
            <a:blip r:embed="rId4"/>
            <a:srcRect b="56755" l="10444" r="85408" t="34198"/>
            <a:stretch/>
          </p:blipFill>
          <p:spPr>
            <a:xfrm>
              <a:off x="1559560" y="2049829"/>
              <a:ext cx="284480" cy="465313"/>
            </a:xfrm>
            <a:prstGeom prst="rect">
              <a:avLst/>
            </a:prstGeom>
          </p:spPr>
        </p:pic>
        <p:grpSp>
          <p:nvGrpSpPr>
            <p:cNvPr id="51" name="Group 50"/>
            <p:cNvGrpSpPr/>
            <p:nvPr/>
          </p:nvGrpSpPr>
          <p:grpSpPr>
            <a:xfrm>
              <a:off x="5765800" y="2027830"/>
              <a:ext cx="4206241" cy="1478943"/>
              <a:chOff x="1447800" y="2027830"/>
              <a:chExt cx="3357881" cy="1478943"/>
            </a:xfrm>
          </p:grpSpPr>
          <p:sp>
            <p:nvSpPr>
              <p:cNvPr id="52" name="Rectangle: Rounded Corners 51"/>
              <p:cNvSpPr/>
              <p:nvPr/>
            </p:nvSpPr>
            <p:spPr>
              <a:xfrm>
                <a:off x="1447800" y="2027830"/>
                <a:ext cx="3357880" cy="1478943"/>
              </a:xfrm>
              <a:prstGeom prst="roundRect">
                <a:avLst>
                  <a:gd fmla="val 13232" name="adj"/>
                </a:avLst>
              </a:prstGeom>
              <a:solidFill>
                <a:schemeClr val="bg1"/>
              </a:solidFill>
              <a:ln algn="ctr" cap="flat" cmpd="sng" w="9525">
                <a:solidFill>
                  <a:srgbClr val="00A0DF"/>
                </a:solidFill>
                <a:prstDash val="solid"/>
              </a:ln>
              <a:effectLst/>
            </p:spPr>
            <p:txBody>
              <a:bodyPr anchor="ctr" bIns="0" lIns="0" rIns="0" rtlCol="0" tIns="0"/>
              <a:lstStyle/>
              <a:p>
                <a:pPr algn="ctr" defTabSz="806867" eaLnBrk="1" fontAlgn="auto" hangingPunct="1" indent="0" latinLnBrk="0" lvl="0" marL="0" marR="0" rtl="0">
                  <a:lnSpc>
                    <a:spcPct val="100000"/>
                  </a:lnSpc>
                  <a:spcBef>
                    <a:spcPts val="0"/>
                  </a:spcBef>
                  <a:spcAft>
                    <a:spcPts val="0"/>
                  </a:spcAft>
                  <a:buClrTx/>
                  <a:buSzTx/>
                  <a:buFontTx/>
                  <a:buNone/>
                  <a:tabLst/>
                  <a:defRPr/>
                </a:pPr>
                <a:endParaRPr b="0" baseline="0" cap="none" i="0" kern="0" kumimoji="0" lang="en-US" noProof="0" normalizeH="0" spc="0" strike="noStrike" sz="1588" u="none">
                  <a:ln>
                    <a:noFill/>
                  </a:ln>
                  <a:solidFill>
                    <a:sysClr lastClr="FFFFFF" val="window"/>
                  </a:solidFill>
                  <a:effectLst/>
                  <a:uLnTx/>
                  <a:uFillTx/>
                  <a:latin typeface="Verdana"/>
                  <a:ea typeface="+mn-ea"/>
                  <a:cs charset="0" panose="020B0604020202020204" pitchFamily="34" typeface="Arial"/>
                </a:endParaRPr>
              </a:p>
            </p:txBody>
          </p:sp>
          <p:sp>
            <p:nvSpPr>
              <p:cNvPr id="53" name="TextBox 52"/>
              <p:cNvSpPr txBox="1"/>
              <p:nvPr/>
            </p:nvSpPr>
            <p:spPr>
              <a:xfrm>
                <a:off x="1988681" y="2174763"/>
                <a:ext cx="2518898" cy="215392"/>
              </a:xfrm>
              <a:prstGeom prst="rect">
                <a:avLst/>
              </a:prstGeom>
              <a:noFill/>
            </p:spPr>
            <p:txBody>
              <a:bodyPr bIns="0" lIns="0" rIns="0" rtlCol="0" tIns="0" wrap="square">
                <a:spAutoFit/>
              </a:bodyPr>
              <a:lstStyle/>
              <a:p>
                <a:pPr algn="l" defTabSz="457200" eaLnBrk="0" fontAlgn="base" hangingPunct="0" indent="0" latinLnBrk="0" lvl="0" marL="0" marR="0" rtl="0">
                  <a:lnSpc>
                    <a:spcPct val="100000"/>
                  </a:lnSpc>
                  <a:spcBef>
                    <a:spcPct val="0"/>
                  </a:spcBef>
                  <a:spcAft>
                    <a:spcPct val="0"/>
                  </a:spcAft>
                  <a:buClrTx/>
                  <a:buSzTx/>
                  <a:buFontTx/>
                  <a:buNone/>
                  <a:tabLst/>
                  <a:defRPr/>
                </a:pPr>
                <a:r>
                  <a:rPr b="1" baseline="0" cap="none" dirty="0" i="0" kern="1200" kumimoji="0" lang="en-US" noProof="0" normalizeH="0" spc="0" strike="noStrike" sz="1235" u="none">
                    <a:ln>
                      <a:noFill/>
                    </a:ln>
                    <a:solidFill>
                      <a:srgbClr val="00A0DF"/>
                    </a:solidFill>
                    <a:effectLst/>
                    <a:uLnTx/>
                    <a:uFillTx/>
                    <a:latin typeface="Verdana"/>
                    <a:ea typeface="+mn-ea"/>
                    <a:cs typeface="Verdana"/>
                  </a:rPr>
                  <a:t>GROUP</a:t>
                </a:r>
              </a:p>
            </p:txBody>
          </p:sp>
          <p:sp>
            <p:nvSpPr>
              <p:cNvPr id="54" name="TextBox 53"/>
              <p:cNvSpPr txBox="1"/>
              <p:nvPr/>
            </p:nvSpPr>
            <p:spPr>
              <a:xfrm>
                <a:off x="1590435" y="2539759"/>
                <a:ext cx="3215246" cy="880754"/>
              </a:xfrm>
              <a:prstGeom prst="rect">
                <a:avLst/>
              </a:prstGeom>
              <a:noFill/>
            </p:spPr>
            <p:txBody>
              <a:bodyPr bIns="0" lIns="0" rIns="0" rtlCol="0" tIns="0" wrap="square">
                <a:spAutoFit/>
              </a:bodyPr>
              <a:lstStyle/>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Group of NPIs tied to a single TIN</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Payment adjustment based on group performance</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Group-level data for MIPS categories submitted</a:t>
                </a:r>
              </a:p>
              <a:p>
                <a:pPr algn="l" defTabSz="457200" eaLnBrk="0" fontAlgn="base" hangingPunct="0" indent="-103660" latinLnBrk="0" lvl="0" marL="103660" marR="0" rtl="0">
                  <a:lnSpc>
                    <a:spcPct val="100000"/>
                  </a:lnSpc>
                  <a:spcBef>
                    <a:spcPts val="529"/>
                  </a:spcBef>
                  <a:spcAft>
                    <a:spcPct val="0"/>
                  </a:spcAft>
                  <a:buClrTx/>
                  <a:buSzTx/>
                  <a:buFont charset="0" panose="020B0604020202020204" pitchFamily="34" typeface="Arial"/>
                  <a:buChar char="•"/>
                  <a:tabLst/>
                  <a:defRPr/>
                </a:pPr>
                <a:r>
                  <a:rPr b="0" baseline="0" cap="none" dirty="0" i="0" kern="1200" kumimoji="0" lang="en-US" noProof="0" normalizeH="0" spc="0" strike="noStrike" sz="950" u="none">
                    <a:ln>
                      <a:noFill/>
                    </a:ln>
                    <a:solidFill>
                      <a:srgbClr val="414141"/>
                    </a:solidFill>
                    <a:effectLst/>
                    <a:uLnTx/>
                    <a:uFillTx/>
                    <a:latin typeface="Verdana"/>
                    <a:ea typeface="+mn-ea"/>
                    <a:cs typeface="Verdana"/>
                  </a:rPr>
                  <a:t>Submission: CMS web interface*, EHR, registry, QCDR</a:t>
                </a:r>
              </a:p>
            </p:txBody>
          </p:sp>
        </p:grpSp>
        <p:pic>
          <p:nvPicPr>
            <p:cNvPr id="55" name="Picture 54"/>
            <p:cNvPicPr>
              <a:picLocks noChangeAspect="1"/>
            </p:cNvPicPr>
            <p:nvPr/>
          </p:nvPicPr>
          <p:blipFill rotWithShape="1">
            <a:blip r:embed="rId4"/>
            <a:srcRect b="56755" l="60387" r="32132" t="34198"/>
            <a:stretch/>
          </p:blipFill>
          <p:spPr>
            <a:xfrm>
              <a:off x="5877560" y="2049829"/>
              <a:ext cx="513079" cy="465313"/>
            </a:xfrm>
            <a:prstGeom prst="rect">
              <a:avLst/>
            </a:prstGeom>
          </p:spPr>
        </p:pic>
      </p:grpSp>
      <p:sp>
        <p:nvSpPr>
          <p:cNvPr id="15" name="TextBox 14"/>
          <p:cNvSpPr txBox="1"/>
          <p:nvPr/>
        </p:nvSpPr>
        <p:spPr>
          <a:xfrm>
            <a:off x="-1" y="5182925"/>
            <a:ext cx="9143999" cy="276999"/>
          </a:xfrm>
          <a:prstGeom prst="rect">
            <a:avLst/>
          </a:prstGeom>
          <a:noFill/>
        </p:spPr>
        <p:txBody>
          <a:bodyPr rtlCol="0" wrap="square">
            <a:spAutoFit/>
          </a:bodyPr>
          <a:lstStyle/>
          <a:p>
            <a:pPr algn="ctr">
              <a:spcBef>
                <a:spcPct val="0"/>
              </a:spcBef>
              <a:spcAft>
                <a:spcPct val="0"/>
              </a:spcAft>
            </a:pPr>
            <a:r>
              <a:rPr dirty="0" lang="en-US" sz="1200">
                <a:solidFill>
                  <a:srgbClr val="4E5054"/>
                </a:solidFill>
                <a:latin typeface="Verdana"/>
                <a:cs typeface="Verdana"/>
              </a:rPr>
              <a:t>The list above is not exhaustive. Please visit qpp.cms.gov for more details. </a:t>
            </a:r>
          </a:p>
        </p:txBody>
      </p:sp>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Specialists moving to Patient-Centered Medical Home models </a:t>
            </a:r>
          </a:p>
        </p:txBody>
      </p:sp>
      <p:sp>
        <p:nvSpPr>
          <p:cNvPr id="24" name="Rounded Rectangle 23"/>
          <p:cNvSpPr/>
          <p:nvPr/>
        </p:nvSpPr>
        <p:spPr>
          <a:xfrm>
            <a:off x="6673386" y="2514600"/>
            <a:ext cx="1899041" cy="15240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800">
              <a:solidFill>
                <a:schemeClr val="tx1"/>
              </a:solidFill>
            </a:endParaRPr>
          </a:p>
          <a:p>
            <a:pPr algn="ctr" defTabSz="800100" lvl="0" rtl="0">
              <a:lnSpc>
                <a:spcPct val="90000"/>
              </a:lnSpc>
              <a:spcBef>
                <a:spcPct val="0"/>
              </a:spcBef>
              <a:spcAft>
                <a:spcPct val="35000"/>
              </a:spcAft>
            </a:pPr>
            <a:endParaRPr b="1" dirty="0" lang="en-US">
              <a:solidFill>
                <a:schemeClr val="tx1"/>
              </a:solidFill>
            </a:endParaRPr>
          </a:p>
          <a:p>
            <a:pPr algn="ctr" defTabSz="800100" lvl="0" rtl="0">
              <a:lnSpc>
                <a:spcPct val="90000"/>
              </a:lnSpc>
              <a:spcBef>
                <a:spcPct val="0"/>
              </a:spcBef>
              <a:spcAft>
                <a:spcPct val="35000"/>
              </a:spcAft>
            </a:pPr>
            <a:endParaRPr b="1" dirty="0" kern="1200" lang="en-US" sz="1600">
              <a:solidFill>
                <a:schemeClr val="tx1"/>
              </a:solidFill>
            </a:endParaRPr>
          </a:p>
          <a:p>
            <a:pPr algn="ctr" defTabSz="800100" lvl="0" rtl="0">
              <a:lnSpc>
                <a:spcPct val="90000"/>
              </a:lnSpc>
              <a:spcBef>
                <a:spcPct val="0"/>
              </a:spcBef>
              <a:spcAft>
                <a:spcPct val="35000"/>
              </a:spcAft>
            </a:pPr>
            <a:r>
              <a:rPr b="1" dirty="0" kern="1200" lang="en-US" sz="1600">
                <a:solidFill>
                  <a:srgbClr val="FFFFFF"/>
                </a:solidFill>
                <a:latin typeface="Verdana"/>
              </a:rPr>
              <a:t>Quality and Cost Measurement</a:t>
            </a:r>
            <a:endParaRPr dirty="0" kern="1200" lang="en-US" sz="1600">
              <a:solidFill>
                <a:schemeClr val="tx1"/>
              </a:solidFill>
            </a:endParaRPr>
          </a:p>
        </p:txBody>
      </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New payment models for Medical Specialty Areas are advancing </a:t>
            </a:r>
          </a:p>
          <a:p>
            <a:pPr algn="ctr" defTabSz="488950" lvl="0">
              <a:lnSpc>
                <a:spcPct val="90000"/>
              </a:lnSpc>
              <a:spcBef>
                <a:spcPct val="0"/>
              </a:spcBef>
              <a:spcAft>
                <a:spcPct val="35000"/>
              </a:spcAft>
            </a:pPr>
            <a:r>
              <a:rPr b="1" dirty="0" lang="en-US" sz="1100">
                <a:solidFill>
                  <a:srgbClr val="FFFFFF"/>
                </a:solidFill>
                <a:latin typeface="Verdana"/>
              </a:rPr>
              <a:t>(CV, Hip/Knee, RA, IBD, ONC)</a:t>
            </a:r>
          </a:p>
        </p:txBody>
      </p:sp>
      <p:sp>
        <p:nvSpPr>
          <p:cNvPr id="16" name="Freeform 15"/>
          <p:cNvSpPr/>
          <p:nvPr/>
        </p:nvSpPr>
        <p:spPr>
          <a:xfrm>
            <a:off x="4532480" y="1048715"/>
            <a:ext cx="1994885"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Clinical Standardization      of Care</a:t>
            </a:r>
          </a:p>
          <a:p>
            <a:pPr algn="ctr" defTabSz="800100">
              <a:lnSpc>
                <a:spcPct val="90000"/>
              </a:lnSpc>
              <a:spcBef>
                <a:spcPct val="0"/>
              </a:spcBef>
              <a:spcAft>
                <a:spcPct val="35000"/>
              </a:spcAft>
            </a:pPr>
            <a:endParaRPr b="1" dirty="0" lang="en-US">
              <a:solidFill>
                <a:schemeClr val="tx1"/>
              </a:solidFill>
            </a:endParaRPr>
          </a:p>
        </p:txBody>
      </p:sp>
      <p:sp>
        <p:nvSpPr>
          <p:cNvPr id="17" name="Freeform 16"/>
          <p:cNvSpPr/>
          <p:nvPr/>
        </p:nvSpPr>
        <p:spPr>
          <a:xfrm>
            <a:off x="4727177"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Advancing at the Health System and Health Plan  level in areas of high cost and practice variance</a:t>
            </a:r>
            <a:br>
              <a:rPr b="1" dirty="0" kern="1200" lang="en-US" sz="1100"/>
            </a:br>
            <a:endParaRPr b="1" dirty="0" kern="1200" lang="en-US" sz="1100"/>
          </a:p>
        </p:txBody>
      </p:sp>
      <p:sp>
        <p:nvSpPr>
          <p:cNvPr id="18" name="Freeform 17"/>
          <p:cNvSpPr/>
          <p:nvPr/>
        </p:nvSpPr>
        <p:spPr>
          <a:xfrm>
            <a:off x="4727177"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Implementation is not consistent across systems or therapeutic areas</a:t>
            </a:r>
          </a:p>
        </p:txBody>
      </p:sp>
    </p:spTree>
  </p:cSld>
  <p:clrMapOvr>
    <a:masterClrMapping/>
  </p:clrMapOvr>
</p:sld>
</file>

<file path=ppt/slides/slide7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066968"/>
            <a:ext cx="8229600" cy="1477328"/>
          </a:xfrm>
        </p:spPr>
        <p:txBody>
          <a:bodyPr lIns="0" rIns="0" tIns="0" bIns="0" anchor="ctr"/>
          <a:lstStyle/>
          <a:p>
            <a:pPr marL="0" indent="0">
              <a:spcBef>
                <a:spcPts val="600"/>
              </a:spcBef>
              <a:spcAft>
                <a:spcPct val="0"/>
              </a:spcAft>
              <a:buNone/>
            </a:pPr>
            <a:r>
              <a:rPr dirty="0" lang="en-US" b="true">
                <a:solidFill>
                  <a:srgbClr val="003479"/>
                </a:solidFill>
              </a:rPr>
              <a:t>How Do HCPs Participate in an Alternative Payment Model (APM) or Advanced APM?</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23</a:t>
            </a:fld>
            <a:endParaRPr dirty="0" lang="en-US"/>
          </a:p>
        </p:txBody>
      </p:sp>
    </p:spTree>
  </p:cSld>
  <p:clrMapOvr>
    <a:masterClrMapping/>
  </p:clrMapOvr>
</p:sld>
</file>

<file path=ppt/slides/slide7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a:xfrm>
            <a:off x="443204" y="144759"/>
            <a:ext cx="8311503" cy="798929"/>
          </a:xfrm>
        </p:spPr>
        <p:txBody>
          <a:bodyPr anchor="t" anchorCtr="0" lIns="0" rIns="0" tIns="0" bIns="0"/>
          <a:lstStyle/>
          <a:p>
            <a:pPr algn="l">
              <a:lnSpc>
                <a:spcPts val="3200"/>
              </a:lnSpc>
              <a:spcAft>
                <a:spcPct val="0"/>
              </a:spcAft>
            </a:pPr>
            <a:r>
              <a:rPr dirty="0" lang="en-US" sz="2600" b="true">
                <a:solidFill>
                  <a:srgbClr val="003479"/>
                </a:solidFill>
              </a:rPr>
              <a:t>Advanced Alternative Payment Models (AAPMs)</a:t>
            </a:r>
            <a:r>
              <a:rPr baseline="30000" dirty="0" lang="en-US" sz="2600" b="true">
                <a:solidFill>
                  <a:srgbClr val="003479"/>
                </a:solidFill>
              </a:rPr>
              <a:t>1</a:t>
            </a:r>
          </a:p>
        </p:txBody>
      </p:sp>
      <p:sp>
        <p:nvSpPr>
          <p:cNvPr id="21" name="Slide Number Placeholder 2"/>
          <p:cNvSpPr>
            <a:spLocks noGrp="1"/>
          </p:cNvSpPr>
          <p:nvPr>
            <p:ph idx="12" sz="quarter" type="sldNum"/>
          </p:nvPr>
        </p:nvSpPr>
        <p:spPr/>
        <p:txBody>
          <a:bodyPr lIns="0" rIns="0" tIns="0" bIns="0" anchor="t"/>
          <a:lstStyle/>
          <a:p>
            <a:fld id="{C06DEA1F-A087-4941-88C3-590BA6FF4D01}" type="slidenum">
              <a:rPr lang="en-US" smtClean="0"/>
              <a:pPr/>
              <a:t>24</a:t>
            </a:fld>
            <a:endParaRPr dirty="0" lang="en-US"/>
          </a:p>
        </p:txBody>
      </p:sp>
      <p:sp>
        <p:nvSpPr>
          <p:cNvPr id="7" name="Rectangle 6"/>
          <p:cNvSpPr/>
          <p:nvPr/>
        </p:nvSpPr>
        <p:spPr>
          <a:xfrm>
            <a:off x="229146" y="974037"/>
            <a:ext cx="8662721" cy="4633958"/>
          </a:xfrm>
          <a:prstGeom prst="rect">
            <a:avLst/>
          </a:prstGeom>
          <a:solidFill>
            <a:schemeClr val="bg1">
              <a:lumMod val="95000"/>
            </a:schemeClr>
          </a:solidFill>
          <a:ln algn="ctr" cap="flat" cmpd="sng" w="9525">
            <a:noFill/>
            <a:prstDash val="solid"/>
          </a:ln>
          <a:effectLst>
            <a:outerShdw algn="tl" blurRad="50800" dir="2700000" dist="38100" rotWithShape="0">
              <a:prstClr val="black">
                <a:alpha val="40000"/>
              </a:prstClr>
            </a:outerShdw>
          </a:effectLst>
        </p:spPr>
        <p:txBody>
          <a:bodyPr anchor="ctr" bIns="0" lIns="0" rIns="0" rtlCol="0" tIns="0"/>
          <a:lstStyle/>
          <a:p>
            <a:pPr algn="ctr" defTabSz="806867" eaLnBrk="1" fontAlgn="auto" hangingPunct="1">
              <a:spcBef>
                <a:spcPts val="0"/>
              </a:spcBef>
              <a:spcAft>
                <a:spcPts val="0"/>
              </a:spcAft>
            </a:pPr>
            <a:endParaRPr kern="0" lang="en-US" sz="1588">
              <a:solidFill>
                <a:sysClr lastClr="FFFFFF" val="window"/>
              </a:solidFill>
              <a:latin typeface="Verdana"/>
              <a:cs typeface="+mn-cs"/>
            </a:endParaRPr>
          </a:p>
        </p:txBody>
      </p:sp>
      <p:grpSp>
        <p:nvGrpSpPr>
          <p:cNvPr id="6" name="Group 5"/>
          <p:cNvGrpSpPr/>
          <p:nvPr/>
        </p:nvGrpSpPr>
        <p:grpSpPr>
          <a:xfrm>
            <a:off x="335068" y="2325289"/>
            <a:ext cx="8394058" cy="3241064"/>
            <a:chOff x="4279894" y="2169511"/>
            <a:chExt cx="3394028" cy="1707157"/>
          </a:xfrm>
        </p:grpSpPr>
        <p:sp>
          <p:nvSpPr>
            <p:cNvPr id="9" name="TextBox 8"/>
            <p:cNvSpPr txBox="1"/>
            <p:nvPr/>
          </p:nvSpPr>
          <p:spPr>
            <a:xfrm>
              <a:off x="4287807" y="2169511"/>
              <a:ext cx="2940701" cy="188815"/>
            </a:xfrm>
            <a:prstGeom prst="rect">
              <a:avLst/>
            </a:prstGeom>
            <a:noFill/>
          </p:spPr>
          <p:txBody>
            <a:bodyPr bIns="40341" lIns="80682" rIns="80682" rtlCol="0" tIns="40341" wrap="square">
              <a:spAutoFit/>
            </a:bodyPr>
            <a:lstStyle/>
            <a:p>
              <a:pPr>
                <a:spcBef>
                  <a:spcPct val="0"/>
                </a:spcBef>
                <a:spcAft>
                  <a:spcPct val="0"/>
                </a:spcAft>
              </a:pPr>
              <a:r>
                <a:rPr dirty="0" lang="en-US">
                  <a:solidFill>
                    <a:srgbClr val="4E5054"/>
                  </a:solidFill>
                  <a:cs typeface="Verdana"/>
                </a:rPr>
                <a:t>Below are the 2017 eligible </a:t>
              </a:r>
              <a:r>
                <a:rPr b="1" dirty="0" lang="en-US">
                  <a:solidFill>
                    <a:srgbClr val="4E5054"/>
                  </a:solidFill>
                  <a:cs typeface="Verdana"/>
                </a:rPr>
                <a:t>AAPMs</a:t>
              </a:r>
              <a:r>
                <a:rPr dirty="0" lang="en-US">
                  <a:solidFill>
                    <a:srgbClr val="4E5054"/>
                  </a:solidFill>
                  <a:cs typeface="Verdana"/>
                </a:rPr>
                <a:t>: </a:t>
              </a:r>
              <a:endParaRPr b="0" dirty="0" i="0" lang="en-US">
                <a:cs typeface="Verdana"/>
              </a:endParaRPr>
            </a:p>
          </p:txBody>
        </p:sp>
        <p:grpSp>
          <p:nvGrpSpPr>
            <p:cNvPr id="10" name="Group 9"/>
            <p:cNvGrpSpPr/>
            <p:nvPr/>
          </p:nvGrpSpPr>
          <p:grpSpPr>
            <a:xfrm>
              <a:off x="4279894" y="2384043"/>
              <a:ext cx="3394028" cy="475120"/>
              <a:chOff x="4271219" y="2814689"/>
              <a:chExt cx="3090863" cy="640083"/>
            </a:xfrm>
          </p:grpSpPr>
          <p:sp>
            <p:nvSpPr>
              <p:cNvPr id="11" name="Rectangle: Rounded Corners 10"/>
              <p:cNvSpPr/>
              <p:nvPr/>
            </p:nvSpPr>
            <p:spPr>
              <a:xfrm>
                <a:off x="4271219" y="2814692"/>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91440" rIns="91440" rtlCol="0" tIns="0"/>
              <a:lstStyle/>
              <a:p>
                <a:pPr algn="ctr" defTabSz="806867">
                  <a:spcBef>
                    <a:spcPct val="0"/>
                  </a:spcBef>
                  <a:spcAft>
                    <a:spcPct val="0"/>
                  </a:spcAft>
                </a:pPr>
                <a:r>
                  <a:rPr dirty="0" kern="0" lang="en-US" sz="1400">
                    <a:solidFill>
                      <a:srgbClr val="FFFFFF"/>
                    </a:solidFill>
                  </a:rPr>
                  <a:t>Comprehensive Primary Care Plus (CPC+)</a:t>
                </a:r>
                <a:endParaRPr dirty="0" kern="0" lang="en-US" sz="2000">
                  <a:solidFill>
                    <a:schemeClr val="bg1"/>
                  </a:solidFill>
                </a:endParaRPr>
              </a:p>
            </p:txBody>
          </p:sp>
          <p:sp>
            <p:nvSpPr>
              <p:cNvPr id="12" name="Rectangle: Rounded Corners 11"/>
              <p:cNvSpPr/>
              <p:nvPr/>
            </p:nvSpPr>
            <p:spPr>
              <a:xfrm>
                <a:off x="5313804" y="2814692"/>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Comprehensive ESRD Care Model (2-sided risk arrangements)</a:t>
                </a:r>
                <a:endParaRPr dirty="0" kern="0" lang="en-US" sz="2000">
                  <a:solidFill>
                    <a:schemeClr val="bg1"/>
                  </a:solidFill>
                </a:endParaRPr>
              </a:p>
            </p:txBody>
          </p:sp>
          <p:sp>
            <p:nvSpPr>
              <p:cNvPr id="13" name="Rectangle: Rounded Corners 12"/>
              <p:cNvSpPr/>
              <p:nvPr/>
            </p:nvSpPr>
            <p:spPr>
              <a:xfrm>
                <a:off x="6365499" y="2814689"/>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Next Generation </a:t>
                </a:r>
                <a:br>
                  <a:rPr dirty="0" kern="0" lang="en-US" sz="1400">
                    <a:solidFill>
                      <a:schemeClr val="bg1"/>
                    </a:solidFill>
                  </a:rPr>
                </a:br>
                <a:r>
                  <a:rPr dirty="0" kern="0" lang="en-US" sz="1400">
                    <a:solidFill>
                      <a:srgbClr val="FFFFFF"/>
                    </a:solidFill>
                  </a:rPr>
                  <a:t>ACO Model</a:t>
                </a:r>
                <a:endParaRPr dirty="0" kern="0" lang="en-US" sz="2000">
                  <a:solidFill>
                    <a:schemeClr val="bg1"/>
                  </a:solidFill>
                </a:endParaRPr>
              </a:p>
            </p:txBody>
          </p:sp>
        </p:grpSp>
        <p:grpSp>
          <p:nvGrpSpPr>
            <p:cNvPr id="14" name="Group 13"/>
            <p:cNvGrpSpPr/>
            <p:nvPr/>
          </p:nvGrpSpPr>
          <p:grpSpPr>
            <a:xfrm>
              <a:off x="4279894" y="2892804"/>
              <a:ext cx="3394028" cy="475118"/>
              <a:chOff x="4272688" y="2820716"/>
              <a:chExt cx="3090863" cy="640080"/>
            </a:xfrm>
          </p:grpSpPr>
          <p:sp>
            <p:nvSpPr>
              <p:cNvPr id="15" name="Rectangle: Rounded Corners 14"/>
              <p:cNvSpPr/>
              <p:nvPr/>
            </p:nvSpPr>
            <p:spPr>
              <a:xfrm>
                <a:off x="4272688" y="2820716"/>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Shared Savings Program </a:t>
                </a:r>
                <a:br>
                  <a:rPr dirty="0" kern="0" lang="en-US" sz="1400">
                    <a:solidFill>
                      <a:schemeClr val="bg1"/>
                    </a:solidFill>
                  </a:rPr>
                </a:br>
                <a:r>
                  <a:rPr dirty="0" kern="0" lang="en-US" sz="1400">
                    <a:solidFill>
                      <a:srgbClr val="FFFFFF"/>
                    </a:solidFill>
                  </a:rPr>
                  <a:t>Track 2</a:t>
                </a:r>
                <a:endParaRPr dirty="0" kern="0" lang="en-US" sz="2000">
                  <a:solidFill>
                    <a:schemeClr val="bg1"/>
                  </a:solidFill>
                </a:endParaRPr>
              </a:p>
            </p:txBody>
          </p:sp>
          <p:sp>
            <p:nvSpPr>
              <p:cNvPr id="16" name="Rectangle: Rounded Corners 15"/>
              <p:cNvSpPr/>
              <p:nvPr/>
            </p:nvSpPr>
            <p:spPr>
              <a:xfrm>
                <a:off x="5315273" y="2820716"/>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Shared Savings Program </a:t>
                </a:r>
                <a:br>
                  <a:rPr dirty="0" kern="0" lang="en-US" sz="1400">
                    <a:solidFill>
                      <a:schemeClr val="bg1"/>
                    </a:solidFill>
                  </a:rPr>
                </a:br>
                <a:r>
                  <a:rPr dirty="0" kern="0" lang="en-US" sz="1400">
                    <a:solidFill>
                      <a:srgbClr val="FFFFFF"/>
                    </a:solidFill>
                  </a:rPr>
                  <a:t>Track 3</a:t>
                </a:r>
                <a:endParaRPr dirty="0" kern="0" lang="en-US" sz="2000">
                  <a:solidFill>
                    <a:schemeClr val="bg1"/>
                  </a:solidFill>
                </a:endParaRPr>
              </a:p>
            </p:txBody>
          </p:sp>
          <p:sp>
            <p:nvSpPr>
              <p:cNvPr id="17" name="Rectangle: Rounded Corners 16"/>
              <p:cNvSpPr/>
              <p:nvPr/>
            </p:nvSpPr>
            <p:spPr>
              <a:xfrm>
                <a:off x="6366968" y="2820716"/>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Oncology Care Model </a:t>
                </a:r>
                <a:br>
                  <a:rPr dirty="0" kern="0" lang="en-US" sz="1400">
                    <a:solidFill>
                      <a:schemeClr val="bg1"/>
                    </a:solidFill>
                  </a:rPr>
                </a:br>
                <a:r>
                  <a:rPr dirty="0" kern="0" lang="en-US" sz="1400">
                    <a:solidFill>
                      <a:srgbClr val="FFFFFF"/>
                    </a:solidFill>
                  </a:rPr>
                  <a:t>(2-sided risk arrangement)</a:t>
                </a:r>
                <a:endParaRPr dirty="0" kern="0" lang="en-US" sz="2000">
                  <a:solidFill>
                    <a:schemeClr val="bg1"/>
                  </a:solidFill>
                </a:endParaRPr>
              </a:p>
            </p:txBody>
          </p:sp>
        </p:grpSp>
        <p:grpSp>
          <p:nvGrpSpPr>
            <p:cNvPr id="18" name="Group 17"/>
            <p:cNvGrpSpPr/>
            <p:nvPr/>
          </p:nvGrpSpPr>
          <p:grpSpPr>
            <a:xfrm>
              <a:off x="4279894" y="3401552"/>
              <a:ext cx="2239178" cy="475116"/>
              <a:chOff x="4279894" y="2814692"/>
              <a:chExt cx="2039168" cy="640080"/>
            </a:xfrm>
          </p:grpSpPr>
          <p:sp>
            <p:nvSpPr>
              <p:cNvPr id="19" name="Rectangle: Rounded Corners 18"/>
              <p:cNvSpPr/>
              <p:nvPr/>
            </p:nvSpPr>
            <p:spPr>
              <a:xfrm>
                <a:off x="4279894" y="2814692"/>
                <a:ext cx="994679"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Comprehensive Care for Joint Replacement Model</a:t>
                </a:r>
                <a:endParaRPr dirty="0" kern="0" lang="en-US" sz="2000">
                  <a:solidFill>
                    <a:schemeClr val="bg1"/>
                  </a:solidFill>
                </a:endParaRPr>
              </a:p>
            </p:txBody>
          </p:sp>
          <p:sp>
            <p:nvSpPr>
              <p:cNvPr id="20" name="Rectangle: Rounded Corners 19"/>
              <p:cNvSpPr/>
              <p:nvPr/>
            </p:nvSpPr>
            <p:spPr>
              <a:xfrm>
                <a:off x="5322479" y="2814692"/>
                <a:ext cx="996583" cy="640080"/>
              </a:xfrm>
              <a:prstGeom prst="roundRect">
                <a:avLst/>
              </a:prstGeom>
              <a:solidFill>
                <a:srgbClr val="414141"/>
              </a:solidFill>
              <a:ln algn="ctr" cap="flat" cmpd="sng" w="9525">
                <a:noFill/>
                <a:prstDash val="solid"/>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txBody>
              <a:bodyPr anchor="ctr" bIns="0" lIns="0" rIns="0" rtlCol="0" tIns="0"/>
              <a:lstStyle/>
              <a:p>
                <a:pPr algn="ctr" defTabSz="806867">
                  <a:spcBef>
                    <a:spcPct val="0"/>
                  </a:spcBef>
                  <a:spcAft>
                    <a:spcPct val="0"/>
                  </a:spcAft>
                </a:pPr>
                <a:r>
                  <a:rPr dirty="0" kern="0" lang="en-US" sz="1400">
                    <a:solidFill>
                      <a:srgbClr val="FFFFFF"/>
                    </a:solidFill>
                  </a:rPr>
                  <a:t>Vermont Medicare </a:t>
                </a:r>
              </a:p>
              <a:p>
                <a:pPr algn="ctr" defTabSz="806867">
                  <a:spcBef>
                    <a:spcPct val="0"/>
                  </a:spcBef>
                  <a:spcAft>
                    <a:spcPct val="0"/>
                  </a:spcAft>
                </a:pPr>
                <a:r>
                  <a:rPr dirty="0" kern="0" lang="en-US" sz="1400">
                    <a:solidFill>
                      <a:srgbClr val="FFFFFF"/>
                    </a:solidFill>
                  </a:rPr>
                  <a:t>ACO Initiative</a:t>
                </a:r>
                <a:r>
                  <a:rPr baseline="30000" dirty="0" kern="0" lang="en-US" sz="1400">
                    <a:solidFill>
                      <a:srgbClr val="FFFFFF"/>
                    </a:solidFill>
                  </a:rPr>
                  <a:t>*</a:t>
                </a:r>
                <a:endParaRPr baseline="30000" dirty="0" kern="0" lang="en-US" sz="2000">
                  <a:solidFill>
                    <a:schemeClr val="bg1"/>
                  </a:solidFill>
                </a:endParaRPr>
              </a:p>
            </p:txBody>
          </p:sp>
        </p:grpSp>
      </p:grpSp>
      <p:sp>
        <p:nvSpPr>
          <p:cNvPr id="22" name="TextBox 21"/>
          <p:cNvSpPr txBox="1"/>
          <p:nvPr/>
        </p:nvSpPr>
        <p:spPr>
          <a:xfrm>
            <a:off x="229146" y="1085170"/>
            <a:ext cx="8662721" cy="991976"/>
          </a:xfrm>
          <a:prstGeom prst="rect">
            <a:avLst/>
          </a:prstGeom>
          <a:noFill/>
        </p:spPr>
        <p:txBody>
          <a:bodyPr bIns="40341" lIns="80682" rIns="80682" rtlCol="0" tIns="40341" wrap="square">
            <a:spAutoFit/>
          </a:bodyPr>
          <a:lstStyle/>
          <a:p>
            <a:pPr indent="-958154" marL="958154">
              <a:spcBef>
                <a:spcPct val="0"/>
              </a:spcBef>
              <a:spcAft>
                <a:spcPct val="0"/>
              </a:spcAft>
            </a:pPr>
            <a:r>
              <a:rPr b="1" dirty="0" lang="en-US">
                <a:solidFill>
                  <a:scrgbClr r="1482" g="1482" b="1482"/>
                </a:solidFill>
                <a:cs typeface="Verdana"/>
              </a:rPr>
              <a:t>APM: </a:t>
            </a:r>
            <a:r>
              <a:rPr b="1" dirty="0" lang="en-US">
                <a:solidFill>
                  <a:srgbClr val="4E5054"/>
                </a:solidFill>
                <a:cs typeface="Verdana"/>
              </a:rPr>
              <a:t>	</a:t>
            </a:r>
            <a:r>
              <a:rPr dirty="0" lang="en-US" sz="1400">
                <a:solidFill>
                  <a:srgbClr val="4E5054"/>
                </a:solidFill>
                <a:cs typeface="Verdana"/>
              </a:rPr>
              <a:t>Payment approaches that incentivize high-quality cost-efficient care developed through partnerships between CMS and the clinician community </a:t>
            </a:r>
            <a:endParaRPr dirty="0" lang="en-US" sz="1412">
              <a:cs typeface="Verdana"/>
            </a:endParaRPr>
          </a:p>
          <a:p>
            <a:pPr indent="-958154" marL="958154">
              <a:spcBef>
                <a:spcPts val="1059"/>
              </a:spcBef>
              <a:spcAft>
                <a:spcPct val="0"/>
              </a:spcAft>
            </a:pPr>
            <a:r>
              <a:rPr b="1" dirty="0" i="0" lang="en-US">
                <a:solidFill>
                  <a:scrgbClr r="1482" g="1482" b="1482"/>
                </a:solidFill>
                <a:cs typeface="Verdana"/>
              </a:rPr>
              <a:t>AAPM:</a:t>
            </a:r>
            <a:r>
              <a:rPr b="0" dirty="0" i="0" lang="en-US">
                <a:solidFill>
                  <a:srgbClr val="4E5054"/>
                </a:solidFill>
                <a:cs typeface="Verdana"/>
              </a:rPr>
              <a:t> 	</a:t>
            </a:r>
            <a:r>
              <a:rPr dirty="0" lang="en-US" sz="1400">
                <a:solidFill>
                  <a:srgbClr val="4E5054"/>
                </a:solidFill>
                <a:cs typeface="Verdana"/>
              </a:rPr>
              <a:t>APMs that take a requisite level of financial risk related to their patients’ outcomes</a:t>
            </a:r>
            <a:endParaRPr b="0" dirty="0" i="0" lang="en-US">
              <a:cs typeface="Verdana"/>
            </a:endParaRPr>
          </a:p>
        </p:txBody>
      </p:sp>
      <p:sp>
        <p:nvSpPr>
          <p:cNvPr id="23" name="Rectangle 22"/>
          <p:cNvSpPr/>
          <p:nvPr/>
        </p:nvSpPr>
        <p:spPr>
          <a:xfrm>
            <a:off x="-2689" y="5881375"/>
            <a:ext cx="8757396" cy="200055"/>
          </a:xfrm>
          <a:prstGeom prst="rect">
            <a:avLst/>
          </a:prstGeom>
        </p:spPr>
        <p:txBody>
          <a:bodyPr anchor="b" anchorCtr="0" wrap="square">
            <a:spAutoFit/>
          </a:bodyPr>
          <a:lstStyle/>
          <a:p>
            <a:pPr>
              <a:spcBef>
                <a:spcPct val="0"/>
              </a:spcBef>
              <a:spcAft>
                <a:spcPct val="0"/>
              </a:spcAft>
            </a:pPr>
            <a:r>
              <a:rPr dirty="0" lang="en-US" sz="700">
                <a:solidFill>
                  <a:srgbClr val="000000"/>
                </a:solidFill>
              </a:rPr>
              <a:t>1. QPP.CMS.gov. What Are Alternative Payment Models (APMs)? https://qpp.cms.gov/learn/apms. Accessed January 22, 2017.  </a:t>
            </a:r>
            <a:endParaRPr dirty="0" lang="en-US" sz="700"/>
          </a:p>
        </p:txBody>
      </p:sp>
      <p:sp>
        <p:nvSpPr>
          <p:cNvPr id="24" name="Rectangle 23"/>
          <p:cNvSpPr/>
          <p:nvPr/>
        </p:nvSpPr>
        <p:spPr>
          <a:xfrm>
            <a:off x="149711" y="5664809"/>
            <a:ext cx="8757396" cy="200055"/>
          </a:xfrm>
          <a:prstGeom prst="rect">
            <a:avLst/>
          </a:prstGeom>
        </p:spPr>
        <p:txBody>
          <a:bodyPr anchor="b" anchorCtr="0" wrap="square">
            <a:spAutoFit/>
          </a:bodyPr>
          <a:lstStyle/>
          <a:p>
            <a:pPr>
              <a:spcBef>
                <a:spcPct val="0"/>
              </a:spcBef>
              <a:spcAft>
                <a:spcPct val="0"/>
              </a:spcAft>
            </a:pPr>
            <a:r>
              <a:rPr dirty="0" lang="en-US" sz="700">
                <a:solidFill>
                  <a:srgbClr val="000000"/>
                </a:solidFill>
              </a:rPr>
              <a:t>*Will qualify as AAPM in 2018.</a:t>
            </a:r>
            <a:endParaRPr dirty="0" lang="en-US" sz="700"/>
          </a:p>
        </p:txBody>
      </p:sp>
    </p:spTree>
  </p:cSld>
  <p:clrMapOvr>
    <a:masterClrMapping/>
  </p:clrMapOvr>
</p:sld>
</file>

<file path=ppt/slides/slide7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5CB9-9BE1-40E1-AA6B-E31E45867245}"/>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 Medicare Shared Savings Program (MSSP) Risk Tracks</a:t>
            </a:r>
          </a:p>
        </p:txBody>
      </p:sp>
      <p:sp>
        <p:nvSpPr>
          <p:cNvPr id="3" name="Slide Number Placeholder 2">
            <a:extLst>
              <a:ext uri="{FF2B5EF4-FFF2-40B4-BE49-F238E27FC236}">
                <a16:creationId xmlns:a16="http://schemas.microsoft.com/office/drawing/2014/main" id="{8F65AA72-0830-426C-A665-783A094F94E9}"/>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25</a:t>
            </a:fld>
            <a:endParaRPr altLang="en-US" lang="en-US"/>
          </a:p>
        </p:txBody>
      </p:sp>
      <p:sp>
        <p:nvSpPr>
          <p:cNvPr id="5" name="TextBox 4">
            <a:extLst>
              <a:ext uri="{FF2B5EF4-FFF2-40B4-BE49-F238E27FC236}">
                <a16:creationId xmlns:a16="http://schemas.microsoft.com/office/drawing/2014/main" id="{58424990-C2A1-4E1D-B338-C24F1D7BD737}"/>
              </a:ext>
            </a:extLst>
          </p:cNvPr>
          <p:cNvSpPr txBox="1"/>
          <p:nvPr/>
        </p:nvSpPr>
        <p:spPr>
          <a:xfrm>
            <a:off x="208547" y="5688724"/>
            <a:ext cx="8584932"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2"/>
              </a:rPr>
              <a:t>https://www.cms.gov/Medicare/Medicare-Fee-for-Service-Payment/sharedsavingsprogram/about.html</a:t>
            </a:r>
            <a:r>
              <a:rPr dirty="0" lang="en-US" sz="1000">
                <a:solidFill>
                  <a:srgbClr val="4E5054"/>
                </a:solidFill>
                <a:latin typeface="Verdana"/>
                <a:cs typeface="Verdana"/>
              </a:rPr>
              <a:t>. Accessed October 3, 2017. </a:t>
            </a:r>
          </a:p>
        </p:txBody>
      </p:sp>
      <p:pic>
        <p:nvPicPr>
          <p:cNvPr id="6" name="Picture 5">
            <a:extLst>
              <a:ext uri="{FF2B5EF4-FFF2-40B4-BE49-F238E27FC236}">
                <a16:creationId xmlns:a16="http://schemas.microsoft.com/office/drawing/2014/main" id="{C50EEB56-98F0-49F9-A204-1397E7AB0C97}"/>
              </a:ext>
            </a:extLst>
          </p:cNvPr>
          <p:cNvPicPr>
            <a:picLocks noChangeAspect="1"/>
          </p:cNvPicPr>
          <p:nvPr/>
        </p:nvPicPr>
        <p:blipFill rotWithShape="1">
          <a:blip cstate="screen" r:embed="rId3">
            <a:extLst>
              <a:ext uri="{28A0092B-C50C-407E-A947-70E740481C1C}">
                <a14:useLocalDpi xmlns:a14="http://schemas.microsoft.com/office/drawing/2010/main"/>
              </a:ext>
            </a:extLst>
          </a:blip>
          <a:srcRect/>
          <a:stretch/>
        </p:blipFill>
        <p:spPr>
          <a:xfrm>
            <a:off x="1035469" y="1278729"/>
            <a:ext cx="6813755" cy="3556741"/>
          </a:xfrm>
          <a:prstGeom prst="rect">
            <a:avLst/>
          </a:prstGeom>
          <a:ln>
            <a:noFill/>
          </a:ln>
          <a:effectLst>
            <a:outerShdw algn="tl" blurRad="292100" dir="2700000" dist="139700" rotWithShape="0">
              <a:srgbClr val="333333">
                <a:alpha val="65000"/>
              </a:srgbClr>
            </a:outerShdw>
          </a:effectLst>
        </p:spPr>
      </p:pic>
      <p:sp>
        <p:nvSpPr>
          <p:cNvPr id="7" name="Rectangle 6">
            <a:extLst>
              <a:ext uri="{FF2B5EF4-FFF2-40B4-BE49-F238E27FC236}">
                <a16:creationId xmlns:a16="http://schemas.microsoft.com/office/drawing/2014/main" id="{B93A35C3-ABB6-4A9A-8803-6033245A204E}"/>
              </a:ext>
            </a:extLst>
          </p:cNvPr>
          <p:cNvSpPr/>
          <p:nvPr/>
        </p:nvSpPr>
        <p:spPr>
          <a:xfrm>
            <a:off x="1035469" y="2906973"/>
            <a:ext cx="6813755" cy="1928497"/>
          </a:xfrm>
          <a:prstGeom prst="rect">
            <a:avLst/>
          </a:prstGeom>
          <a:solidFill>
            <a:scrgbClr r="12583" g="38270" b="100000">
              <a:alpha val="18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Tree>
  </p:cSld>
  <p:clrMapOvr>
    <a:masterClrMapping/>
  </p:clrMapOvr>
</p:sld>
</file>

<file path=ppt/slides/slide7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57809" y="251792"/>
            <a:ext cx="8237635" cy="593050"/>
          </a:xfrm>
        </p:spPr>
        <p:txBody>
          <a:bodyPr lIns="82039" rIns="82039" tIns="41020" bIns="41020" anchor="b"/>
          <a:lstStyle/>
          <a:p>
            <a:pPr algn="l">
              <a:lnSpc>
                <a:spcPts val="3200"/>
              </a:lnSpc>
              <a:spcAft>
                <a:spcPct val="0"/>
              </a:spcAft>
            </a:pPr>
            <a:r>
              <a:rPr dirty="0" lang="en-US" sz="2600" b="true">
                <a:solidFill>
                  <a:srgbClr val="003479"/>
                </a:solidFill>
                <a:latin typeface="+mn-lt"/>
              </a:rPr>
              <a:t>ACOs Have 5 Major Components</a:t>
            </a:r>
          </a:p>
        </p:txBody>
      </p:sp>
      <p:sp>
        <p:nvSpPr>
          <p:cNvPr id="4" name="Text Placeholder 3"/>
          <p:cNvSpPr>
            <a:spLocks noGrp="1"/>
          </p:cNvSpPr>
          <p:nvPr>
            <p:ph idx="13" sz="quarter" type="body"/>
          </p:nvPr>
        </p:nvSpPr>
        <p:spPr>
          <a:xfrm>
            <a:off x="497437" y="706147"/>
            <a:ext cx="8149126" cy="654245"/>
          </a:xfrm>
        </p:spPr>
        <p:txBody>
          <a:bodyPr lIns="82058" rIns="82058" tIns="41029" bIns="41029"/>
          <a:lstStyle/>
          <a:p>
            <a:pPr marL="0" indent="0">
              <a:spcBef>
                <a:spcPts val="600"/>
              </a:spcBef>
              <a:spcAft>
                <a:spcPct val="0"/>
              </a:spcAft>
              <a:buNone/>
            </a:pPr>
            <a:r>
              <a:rPr cap="none" dirty="0" i="1" lang="en-US" sz="1600">
                <a:solidFill>
                  <a:srgbClr val="000000"/>
                </a:solidFill>
                <a:latin typeface="Arial"/>
              </a:rPr>
              <a:t>An ACO is an entity and set of providers that agree to joint accountability for the cost and quality of care delivered to a defined patient population (can be organized by CMS or private payers)</a:t>
            </a:r>
          </a:p>
        </p:txBody>
      </p:sp>
      <p:sp>
        <p:nvSpPr>
          <p:cNvPr id="3" name="Content Placeholder 2"/>
          <p:cNvSpPr>
            <a:spLocks noGrp="1"/>
          </p:cNvSpPr>
          <p:nvPr>
            <p:ph idx="15" sz="quarter"/>
          </p:nvPr>
        </p:nvSpPr>
        <p:spPr>
          <a:xfrm>
            <a:off x="145790" y="5706615"/>
            <a:ext cx="2030595" cy="269303"/>
          </a:xfrm>
        </p:spPr>
        <p:txBody>
          <a:bodyPr anchor="b" lIns="0" rIns="0" tIns="0" bIns="0"/>
          <a:lstStyle/>
          <a:p>
            <a:pPr indent="0" marL="0">
              <a:lnSpc>
                <a:spcPct val="100000"/>
              </a:lnSpc>
              <a:spcBef>
                <a:spcPct val="0"/>
              </a:spcBef>
              <a:spcAft>
                <a:spcPct val="0"/>
              </a:spcAft>
              <a:buNone/>
            </a:pPr>
            <a:r>
              <a:rPr dirty="0" lang="en-US" sz="900">
                <a:solidFill>
                  <a:scrgbClr r="21404" g="21404" b="21404"/>
                </a:solidFill>
                <a:latin typeface="Arial"/>
              </a:rPr>
              <a:t>ACO = Accountable Care Organization</a:t>
            </a:r>
          </a:p>
        </p:txBody>
      </p:sp>
      <p:sp>
        <p:nvSpPr>
          <p:cNvPr id="5" name="TextBox 4"/>
          <p:cNvSpPr txBox="1"/>
          <p:nvPr/>
        </p:nvSpPr>
        <p:spPr>
          <a:xfrm>
            <a:off x="7002544"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graphicFrame>
        <p:nvGraphicFramePr>
          <p:cNvPr id="19" name="Diagram 18">
            <a:extLst>
              <a:ext uri="{FF2B5EF4-FFF2-40B4-BE49-F238E27FC236}">
                <a16:creationId xmlns:a16="http://schemas.microsoft.com/office/drawing/2014/main" id="{B25D7D0F-A031-4D42-A30F-FB9BC4B052D6}"/>
              </a:ext>
            </a:extLst>
          </p:cNvPr>
          <p:cNvGraphicFramePr/>
          <p:nvPr>
            <p:extLst>
              <p:ext uri="{D42A27DB-BD31-4B8C-83A1-F6EECF244321}">
                <p14:modId xmlns:p14="http://schemas.microsoft.com/office/powerpoint/2010/main" val="568429093"/>
              </p:ext>
            </p:extLst>
          </p:nvPr>
        </p:nvGraphicFramePr>
        <p:xfrm>
          <a:off x="564630" y="844842"/>
          <a:ext cx="8579370" cy="6102877"/>
        </p:xfrm>
        <a:graphic>
          <a:graphicData uri="http://schemas.openxmlformats.org/drawingml/2006/diagram">
            <dgm:relIds xmlns:dgm="http://schemas.openxmlformats.org/drawingml/2006/diagram" r:cs="rId6" r:dm="rId3" r:lo="rId4" r:qs="rId5"/>
          </a:graphicData>
        </a:graphic>
      </p:graphicFrame>
    </p:spTree>
  </p:cSld>
  <p:clrMapOvr>
    <a:masterClrMapping/>
  </p:clrMapOvr>
</p:sld>
</file>

<file path=ppt/slides/slide7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59411"/>
            <a:ext cx="8229600" cy="492443"/>
          </a:xfrm>
        </p:spPr>
        <p:txBody>
          <a:bodyPr lIns="0" rIns="0" tIns="0" bIns="0" anchor="ctr"/>
          <a:lstStyle/>
          <a:p>
            <a:pPr marL="0" indent="0">
              <a:spcBef>
                <a:spcPts val="600"/>
              </a:spcBef>
              <a:spcAft>
                <a:spcPct val="0"/>
              </a:spcAft>
              <a:buNone/>
            </a:pPr>
            <a:r>
              <a:rPr dirty="0" lang="en-US" b="true">
                <a:solidFill>
                  <a:srgbClr val="003479"/>
                </a:solidFill>
              </a:rPr>
              <a:t>Measuring ACO Progress</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27</a:t>
            </a:fld>
            <a:endParaRPr dirty="0" lang="en-US"/>
          </a:p>
        </p:txBody>
      </p:sp>
    </p:spTree>
  </p:cSld>
  <p:clrMapOvr>
    <a:masterClrMapping/>
  </p:clrMapOvr>
</p:sld>
</file>

<file path=ppt/slides/slide7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pic>
        <p:nvPicPr>
          <p:cNvPr id="1026" name="Picture 2"/>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5042" y="76200"/>
            <a:ext cx="7231999" cy="5874026"/>
          </a:xfrm>
          <a:prstGeom prst="rect">
            <a:avLst/>
          </a:prstGeom>
          <a:ln>
            <a:noFill/>
          </a:ln>
          <a:effectLst>
            <a:outerShdw algn="tl" blurRad="292100" dir="2700000" dist="139700"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716696" y="6215271"/>
            <a:ext cx="5698433" cy="553998"/>
          </a:xfrm>
          <a:prstGeom prst="rect">
            <a:avLst/>
          </a:prstGeom>
          <a:solidFill>
            <a:schemeClr val="bg1"/>
          </a:solidFill>
        </p:spPr>
        <p:txBody>
          <a:bodyPr wrap="square">
            <a:spAutoFit/>
          </a:bodyPr>
          <a:lstStyle/>
          <a:p>
            <a:pPr>
              <a:spcBef>
                <a:spcPct val="0"/>
              </a:spcBef>
              <a:spcAft>
                <a:spcPct val="0"/>
              </a:spcAft>
            </a:pPr>
            <a:r>
              <a:rPr dirty="0" lang="en-US" sz="1000">
                <a:solidFill>
                  <a:srgbClr val="4E5054"/>
                </a:solidFill>
              </a:rPr>
              <a:t>http://www.hhs.gov/about/news/2016/01/11/new-hospitals-and-health-care-providers-join-successful-cutting-edge-federal-initiative.html#. Accessed May 30, 2016.</a:t>
            </a:r>
          </a:p>
        </p:txBody>
      </p:sp>
    </p:spTree>
  </p:cSld>
  <p:clrMapOvr>
    <a:masterClrMapping/>
  </p:clrMapOvr>
</p:sld>
</file>

<file path=ppt/slides/slide7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45A2-9386-4B8B-B572-2BDF38FBB560}"/>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ACO/MSSP Performance by the Numbers </a:t>
            </a:r>
          </a:p>
        </p:txBody>
      </p:sp>
      <p:sp>
        <p:nvSpPr>
          <p:cNvPr id="3" name="Slide Number Placeholder 2">
            <a:extLst>
              <a:ext uri="{FF2B5EF4-FFF2-40B4-BE49-F238E27FC236}">
                <a16:creationId xmlns:a16="http://schemas.microsoft.com/office/drawing/2014/main" id="{104C8A6C-6771-4027-A2BA-E8DC2F65E8F5}"/>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29</a:t>
            </a:fld>
            <a:endParaRPr altLang="en-US" lang="en-US"/>
          </a:p>
        </p:txBody>
      </p:sp>
      <p:sp>
        <p:nvSpPr>
          <p:cNvPr id="4" name="TextBox 3">
            <a:extLst>
              <a:ext uri="{FF2B5EF4-FFF2-40B4-BE49-F238E27FC236}">
                <a16:creationId xmlns:a16="http://schemas.microsoft.com/office/drawing/2014/main" id="{8E01CEDE-80FC-4871-8D3A-922CBCCEE59E}"/>
              </a:ext>
            </a:extLst>
          </p:cNvPr>
          <p:cNvSpPr txBox="1"/>
          <p:nvPr/>
        </p:nvSpPr>
        <p:spPr>
          <a:xfrm>
            <a:off x="2354282" y="1778053"/>
            <a:ext cx="3560760" cy="769441"/>
          </a:xfrm>
          <a:prstGeom prst="rect">
            <a:avLst/>
          </a:prstGeom>
          <a:noFill/>
        </p:spPr>
        <p:txBody>
          <a:bodyPr rtlCol="0" wrap="square">
            <a:spAutoFit/>
          </a:bodyPr>
          <a:lstStyle/>
          <a:p>
            <a:pPr>
              <a:spcBef>
                <a:spcPct val="0"/>
              </a:spcBef>
              <a:spcAft>
                <a:spcPct val="0"/>
              </a:spcAft>
            </a:pPr>
            <a:r>
              <a:rPr b="1" dirty="0" lang="en-US" sz="4400">
                <a:solidFill>
                  <a:scrgbClr r="0" g="2029" b="10402"/>
                </a:solidFill>
                <a:latin typeface="Verdana"/>
                <a:cs typeface="Verdana"/>
              </a:rPr>
              <a:t>800-1350</a:t>
            </a:r>
          </a:p>
        </p:txBody>
      </p:sp>
      <p:sp>
        <p:nvSpPr>
          <p:cNvPr id="6" name="TextBox 5">
            <a:extLst>
              <a:ext uri="{FF2B5EF4-FFF2-40B4-BE49-F238E27FC236}">
                <a16:creationId xmlns:a16="http://schemas.microsoft.com/office/drawing/2014/main" id="{648EC401-EDE5-4173-83F8-46562B1AACAB}"/>
              </a:ext>
            </a:extLst>
          </p:cNvPr>
          <p:cNvSpPr txBox="1"/>
          <p:nvPr/>
        </p:nvSpPr>
        <p:spPr>
          <a:xfrm>
            <a:off x="3635319" y="2695680"/>
            <a:ext cx="998686" cy="769441"/>
          </a:xfrm>
          <a:prstGeom prst="rect">
            <a:avLst/>
          </a:prstGeom>
          <a:noFill/>
        </p:spPr>
        <p:txBody>
          <a:bodyPr anchor="ctr" rtlCol="0" wrap="square">
            <a:spAutoFit/>
          </a:bodyPr>
          <a:lstStyle/>
          <a:p>
            <a:pPr algn="ctr">
              <a:spcBef>
                <a:spcPct val="0"/>
              </a:spcBef>
              <a:spcAft>
                <a:spcPct val="0"/>
              </a:spcAft>
            </a:pPr>
            <a:r>
              <a:rPr b="1" dirty="0" lang="en-US" sz="4400">
                <a:solidFill>
                  <a:scrgbClr r="0" g="2029" b="10402"/>
                </a:solidFill>
                <a:latin typeface="Verdana"/>
                <a:cs typeface="Verdana"/>
              </a:rPr>
              <a:t>50</a:t>
            </a:r>
            <a:endParaRPr dirty="0" i="1" lang="en-US" sz="2000">
              <a:latin typeface="Verdana"/>
              <a:cs typeface="Verdana"/>
            </a:endParaRPr>
          </a:p>
        </p:txBody>
      </p:sp>
      <p:sp>
        <p:nvSpPr>
          <p:cNvPr id="30" name="TextBox 29">
            <a:extLst>
              <a:ext uri="{FF2B5EF4-FFF2-40B4-BE49-F238E27FC236}">
                <a16:creationId xmlns:a16="http://schemas.microsoft.com/office/drawing/2014/main" id="{AAFD2149-9970-4D2D-B095-18555A905B1D}"/>
              </a:ext>
            </a:extLst>
          </p:cNvPr>
          <p:cNvSpPr txBox="1"/>
          <p:nvPr/>
        </p:nvSpPr>
        <p:spPr>
          <a:xfrm>
            <a:off x="1612309" y="3613029"/>
            <a:ext cx="5044706" cy="769441"/>
          </a:xfrm>
          <a:prstGeom prst="rect">
            <a:avLst/>
          </a:prstGeom>
          <a:noFill/>
        </p:spPr>
        <p:txBody>
          <a:bodyPr rtlCol="0" wrap="square">
            <a:spAutoFit/>
          </a:bodyPr>
          <a:lstStyle/>
          <a:p>
            <a:pPr algn="ctr">
              <a:spcBef>
                <a:spcPct val="0"/>
              </a:spcBef>
              <a:spcAft>
                <a:spcPct val="0"/>
              </a:spcAft>
            </a:pPr>
            <a:r>
              <a:rPr b="1" dirty="0" lang="en-US" sz="4400">
                <a:solidFill>
                  <a:scrgbClr r="0" g="2029" b="10402"/>
                </a:solidFill>
                <a:latin typeface="Verdana"/>
                <a:cs typeface="Verdana"/>
              </a:rPr>
              <a:t>&gt;28 Million</a:t>
            </a:r>
          </a:p>
        </p:txBody>
      </p:sp>
      <p:cxnSp>
        <p:nvCxnSpPr>
          <p:cNvPr id="33" name="Straight Connector 32">
            <a:extLst>
              <a:ext uri="{FF2B5EF4-FFF2-40B4-BE49-F238E27FC236}">
                <a16:creationId xmlns:a16="http://schemas.microsoft.com/office/drawing/2014/main" id="{360682EA-4EDD-40E2-9EA0-A1941AEBA9CD}"/>
              </a:ext>
            </a:extLst>
          </p:cNvPr>
          <p:cNvCxnSpPr/>
          <p:nvPr/>
        </p:nvCxnSpPr>
        <p:spPr>
          <a:xfrm>
            <a:off x="455100" y="1662545"/>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F3EDB450-426E-40E9-9A5D-C0CCD80308B6}"/>
              </a:ext>
            </a:extLst>
          </p:cNvPr>
          <p:cNvCxnSpPr/>
          <p:nvPr/>
        </p:nvCxnSpPr>
        <p:spPr>
          <a:xfrm>
            <a:off x="455100" y="2611583"/>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5" name="Straight Connector 34">
            <a:extLst>
              <a:ext uri="{FF2B5EF4-FFF2-40B4-BE49-F238E27FC236}">
                <a16:creationId xmlns:a16="http://schemas.microsoft.com/office/drawing/2014/main" id="{96098667-32A1-4372-9669-6364511B7D07}"/>
              </a:ext>
            </a:extLst>
          </p:cNvPr>
          <p:cNvCxnSpPr/>
          <p:nvPr/>
        </p:nvCxnSpPr>
        <p:spPr>
          <a:xfrm>
            <a:off x="455100" y="3560621"/>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6" name="Straight Connector 35">
            <a:extLst>
              <a:ext uri="{FF2B5EF4-FFF2-40B4-BE49-F238E27FC236}">
                <a16:creationId xmlns:a16="http://schemas.microsoft.com/office/drawing/2014/main" id="{7A3169A3-2786-4D45-8080-9FAEF33A7FFF}"/>
              </a:ext>
            </a:extLst>
          </p:cNvPr>
          <p:cNvCxnSpPr/>
          <p:nvPr/>
        </p:nvCxnSpPr>
        <p:spPr>
          <a:xfrm>
            <a:off x="455100" y="4509659"/>
            <a:ext cx="8321610"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965CFA-0CAE-4516-8CB9-17ED9ACA1F08}"/>
              </a:ext>
            </a:extLst>
          </p:cNvPr>
          <p:cNvCxnSpPr>
            <a:cxnSpLocks/>
          </p:cNvCxnSpPr>
          <p:nvPr/>
        </p:nvCxnSpPr>
        <p:spPr>
          <a:xfrm>
            <a:off x="2299856" y="1662545"/>
            <a:ext cx="0" cy="284711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41" name="Picture 40">
            <a:extLst>
              <a:ext uri="{FF2B5EF4-FFF2-40B4-BE49-F238E27FC236}">
                <a16:creationId xmlns:a16="http://schemas.microsoft.com/office/drawing/2014/main" id="{09963CA2-5560-48BE-829F-1076A9CA03AD}"/>
              </a:ext>
            </a:extLst>
          </p:cNvPr>
          <p:cNvPicPr>
            <a:picLocks noChangeAspect="1"/>
          </p:cNvPicPr>
          <p:nvPr/>
        </p:nvPicPr>
        <p:blipFill>
          <a:blip r:embed="rId2"/>
          <a:stretch>
            <a:fillRect/>
          </a:stretch>
        </p:blipFill>
        <p:spPr>
          <a:xfrm>
            <a:off x="993054" y="1605383"/>
            <a:ext cx="1164437" cy="1176630"/>
          </a:xfrm>
          <a:prstGeom prst="rect">
            <a:avLst/>
          </a:prstGeom>
          <a:ln>
            <a:noFill/>
          </a:ln>
          <a:effectLst>
            <a:outerShdw algn="tl" blurRad="292100" dir="2700000" dist="139700" rotWithShape="0">
              <a:srgbClr val="333333">
                <a:alpha val="65000"/>
              </a:srgbClr>
            </a:outerShdw>
          </a:effectLst>
        </p:spPr>
      </p:pic>
      <p:pic>
        <p:nvPicPr>
          <p:cNvPr id="44" name="Picture 43">
            <a:extLst>
              <a:ext uri="{FF2B5EF4-FFF2-40B4-BE49-F238E27FC236}">
                <a16:creationId xmlns:a16="http://schemas.microsoft.com/office/drawing/2014/main" id="{E2DD1115-BDD0-4735-8277-105CD4723339}"/>
              </a:ext>
            </a:extLst>
          </p:cNvPr>
          <p:cNvPicPr>
            <a:picLocks noChangeAspect="1"/>
          </p:cNvPicPr>
          <p:nvPr/>
        </p:nvPicPr>
        <p:blipFill>
          <a:blip r:embed="rId3"/>
          <a:stretch>
            <a:fillRect/>
          </a:stretch>
        </p:blipFill>
        <p:spPr>
          <a:xfrm>
            <a:off x="1086709" y="3597289"/>
            <a:ext cx="914479" cy="908383"/>
          </a:xfrm>
          <a:prstGeom prst="rect">
            <a:avLst/>
          </a:prstGeom>
          <a:ln>
            <a:noFill/>
          </a:ln>
          <a:effectLst>
            <a:outerShdw algn="tl" blurRad="292100" dir="2700000" dist="139700" rotWithShape="0">
              <a:srgbClr val="333333">
                <a:alpha val="65000"/>
              </a:srgbClr>
            </a:outerShdw>
          </a:effectLst>
        </p:spPr>
      </p:pic>
      <p:pic>
        <p:nvPicPr>
          <p:cNvPr id="46" name="Picture 45">
            <a:extLst>
              <a:ext uri="{FF2B5EF4-FFF2-40B4-BE49-F238E27FC236}">
                <a16:creationId xmlns:a16="http://schemas.microsoft.com/office/drawing/2014/main" id="{CB6BBB3B-89AF-4630-83EF-307DE45A1E41}"/>
              </a:ext>
            </a:extLst>
          </p:cNvPr>
          <p:cNvPicPr>
            <a:picLocks noChangeAspect="1"/>
          </p:cNvPicPr>
          <p:nvPr/>
        </p:nvPicPr>
        <p:blipFill>
          <a:blip r:embed="rId4"/>
          <a:stretch>
            <a:fillRect/>
          </a:stretch>
        </p:blipFill>
        <p:spPr>
          <a:xfrm>
            <a:off x="1112474" y="2701744"/>
            <a:ext cx="874859" cy="796992"/>
          </a:xfrm>
          <a:prstGeom prst="rect">
            <a:avLst/>
          </a:prstGeom>
          <a:ln>
            <a:noFill/>
          </a:ln>
          <a:effectLst>
            <a:outerShdw algn="tl" blurRad="292100" dir="2700000" dist="139700" rotWithShape="0">
              <a:srgbClr val="333333">
                <a:alpha val="65000"/>
              </a:srgbClr>
            </a:outerShdw>
          </a:effectLst>
        </p:spPr>
      </p:pic>
      <p:sp>
        <p:nvSpPr>
          <p:cNvPr id="47" name="TextBox 46">
            <a:extLst>
              <a:ext uri="{FF2B5EF4-FFF2-40B4-BE49-F238E27FC236}">
                <a16:creationId xmlns:a16="http://schemas.microsoft.com/office/drawing/2014/main" id="{7D100707-98D4-4141-9450-5BD6A8BCFEDA}"/>
              </a:ext>
            </a:extLst>
          </p:cNvPr>
          <p:cNvSpPr txBox="1"/>
          <p:nvPr/>
        </p:nvSpPr>
        <p:spPr>
          <a:xfrm>
            <a:off x="6081367" y="2725991"/>
            <a:ext cx="2590335" cy="708819"/>
          </a:xfrm>
          <a:prstGeom prst="rect">
            <a:avLst/>
          </a:prstGeom>
          <a:noFill/>
        </p:spPr>
        <p:txBody>
          <a:bodyPr anchor="ctr" rtlCol="0" wrap="square">
            <a:spAutoFit/>
          </a:bodyPr>
          <a:lstStyle/>
          <a:p>
            <a:pPr algn="ctr">
              <a:spcBef>
                <a:spcPct val="0"/>
              </a:spcBef>
              <a:spcAft>
                <a:spcPct val="0"/>
              </a:spcAft>
            </a:pPr>
            <a:r>
              <a:rPr dirty="0" i="1" lang="en-US" sz="2000">
                <a:solidFill>
                  <a:scrgbClr r="4302" g="4519" b="4971"/>
                </a:solidFill>
                <a:latin typeface="Verdana"/>
                <a:cs typeface="Verdana"/>
              </a:rPr>
              <a:t>States Participating</a:t>
            </a:r>
          </a:p>
        </p:txBody>
      </p:sp>
      <p:cxnSp>
        <p:nvCxnSpPr>
          <p:cNvPr id="48" name="Straight Connector 47">
            <a:extLst>
              <a:ext uri="{FF2B5EF4-FFF2-40B4-BE49-F238E27FC236}">
                <a16:creationId xmlns:a16="http://schemas.microsoft.com/office/drawing/2014/main" id="{ECDACBBD-3D7A-4C8D-B2E5-94866920B12B}"/>
              </a:ext>
            </a:extLst>
          </p:cNvPr>
          <p:cNvCxnSpPr>
            <a:cxnSpLocks/>
          </p:cNvCxnSpPr>
          <p:nvPr/>
        </p:nvCxnSpPr>
        <p:spPr>
          <a:xfrm>
            <a:off x="6012877" y="1648687"/>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F39DB15-8D3B-4D98-A36B-735222F71191}"/>
              </a:ext>
            </a:extLst>
          </p:cNvPr>
          <p:cNvSpPr txBox="1"/>
          <p:nvPr/>
        </p:nvSpPr>
        <p:spPr>
          <a:xfrm>
            <a:off x="6306810" y="3643340"/>
            <a:ext cx="2139448" cy="708819"/>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Lives covered by ACO</a:t>
            </a:r>
          </a:p>
        </p:txBody>
      </p:sp>
      <p:sp>
        <p:nvSpPr>
          <p:cNvPr id="50" name="TextBox 49">
            <a:extLst>
              <a:ext uri="{FF2B5EF4-FFF2-40B4-BE49-F238E27FC236}">
                <a16:creationId xmlns:a16="http://schemas.microsoft.com/office/drawing/2014/main" id="{9DD78555-D9A0-4737-ABFC-5A4B3B683870}"/>
              </a:ext>
            </a:extLst>
          </p:cNvPr>
          <p:cNvSpPr txBox="1"/>
          <p:nvPr/>
        </p:nvSpPr>
        <p:spPr>
          <a:xfrm>
            <a:off x="6462918" y="1808364"/>
            <a:ext cx="1827233" cy="708819"/>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ACOs, many in MSSP</a:t>
            </a:r>
          </a:p>
        </p:txBody>
      </p:sp>
      <p:cxnSp>
        <p:nvCxnSpPr>
          <p:cNvPr id="55" name="Straight Connector 54">
            <a:extLst>
              <a:ext uri="{FF2B5EF4-FFF2-40B4-BE49-F238E27FC236}">
                <a16:creationId xmlns:a16="http://schemas.microsoft.com/office/drawing/2014/main" id="{3CC91931-4F5E-46EA-AC4D-CB3A67000C1B}"/>
              </a:ext>
            </a:extLst>
          </p:cNvPr>
          <p:cNvCxnSpPr>
            <a:cxnSpLocks/>
          </p:cNvCxnSpPr>
          <p:nvPr/>
        </p:nvCxnSpPr>
        <p:spPr>
          <a:xfrm>
            <a:off x="8769936" y="1648683"/>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6A9B57D-746C-45B2-A078-BC681F767E66}"/>
              </a:ext>
            </a:extLst>
          </p:cNvPr>
          <p:cNvCxnSpPr>
            <a:cxnSpLocks/>
          </p:cNvCxnSpPr>
          <p:nvPr/>
        </p:nvCxnSpPr>
        <p:spPr>
          <a:xfrm>
            <a:off x="939593" y="1652241"/>
            <a:ext cx="0" cy="286097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A73F5A9-CB50-492C-9BB2-852730456753}"/>
              </a:ext>
            </a:extLst>
          </p:cNvPr>
          <p:cNvSpPr txBox="1"/>
          <p:nvPr/>
        </p:nvSpPr>
        <p:spPr>
          <a:xfrm>
            <a:off x="757646" y="4924697"/>
            <a:ext cx="7915158"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5"/>
              </a:rPr>
              <a:t>http://www.hhnmag.com/articles/8103-accountable-care-organizations-whats-their-future</a:t>
            </a:r>
            <a:r>
              <a:rPr dirty="0" lang="en-US" sz="1000">
                <a:solidFill>
                  <a:srgbClr val="4E5054"/>
                </a:solidFill>
                <a:latin typeface="Verdana"/>
                <a:cs typeface="Verdana"/>
              </a:rPr>
              <a:t>. Accessed October 3, 2017. </a:t>
            </a:r>
          </a:p>
        </p:txBody>
      </p:sp>
    </p:spTree>
  </p:cSld>
  <p:clrMapOvr>
    <a:masterClrMapping/>
  </p:clrMapOvr>
</p:sld>
</file>

<file path=ppt/slides/slide7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7216192-9620-4608-86B3-E94BFC0DFCC8}"/>
              </a:ext>
            </a:extLst>
          </p:cNvPr>
          <p:cNvSpPr/>
          <p:nvPr/>
        </p:nvSpPr>
        <p:spPr>
          <a:xfrm>
            <a:off x="455100" y="3957256"/>
            <a:ext cx="8310480" cy="1898076"/>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 name="Title 1">
            <a:extLst>
              <a:ext uri="{FF2B5EF4-FFF2-40B4-BE49-F238E27FC236}">
                <a16:creationId xmlns:a16="http://schemas.microsoft.com/office/drawing/2014/main" id="{8B3945A2-9386-4B8B-B572-2BDF38FBB560}"/>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ACO/MSSP Performance by the Numbers </a:t>
            </a:r>
          </a:p>
        </p:txBody>
      </p:sp>
      <p:sp>
        <p:nvSpPr>
          <p:cNvPr id="3" name="Slide Number Placeholder 2">
            <a:extLst>
              <a:ext uri="{FF2B5EF4-FFF2-40B4-BE49-F238E27FC236}">
                <a16:creationId xmlns:a16="http://schemas.microsoft.com/office/drawing/2014/main" id="{104C8A6C-6771-4027-A2BA-E8DC2F65E8F5}"/>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30</a:t>
            </a:fld>
            <a:endParaRPr altLang="en-US" lang="en-US"/>
          </a:p>
        </p:txBody>
      </p:sp>
      <p:sp>
        <p:nvSpPr>
          <p:cNvPr id="4" name="TextBox 3">
            <a:extLst>
              <a:ext uri="{FF2B5EF4-FFF2-40B4-BE49-F238E27FC236}">
                <a16:creationId xmlns:a16="http://schemas.microsoft.com/office/drawing/2014/main" id="{8E01CEDE-80FC-4871-8D3A-922CBCCEE59E}"/>
              </a:ext>
            </a:extLst>
          </p:cNvPr>
          <p:cNvSpPr txBox="1"/>
          <p:nvPr/>
        </p:nvSpPr>
        <p:spPr>
          <a:xfrm>
            <a:off x="2176244" y="1778053"/>
            <a:ext cx="3916836" cy="769441"/>
          </a:xfrm>
          <a:prstGeom prst="rect">
            <a:avLst/>
          </a:prstGeom>
          <a:noFill/>
        </p:spPr>
        <p:txBody>
          <a:bodyPr rtlCol="0" wrap="square">
            <a:spAutoFit/>
          </a:bodyPr>
          <a:lstStyle/>
          <a:p>
            <a:pPr algn="ctr">
              <a:spcBef>
                <a:spcPct val="0"/>
              </a:spcBef>
              <a:spcAft>
                <a:spcPct val="0"/>
              </a:spcAft>
            </a:pPr>
            <a:r>
              <a:rPr b="1" dirty="0" lang="en-US" sz="4400">
                <a:solidFill>
                  <a:scrgbClr r="0" g="2029" b="10402"/>
                </a:solidFill>
                <a:latin typeface="Verdana"/>
                <a:cs typeface="Verdana"/>
              </a:rPr>
              <a:t>646 Million</a:t>
            </a:r>
          </a:p>
        </p:txBody>
      </p:sp>
      <p:sp>
        <p:nvSpPr>
          <p:cNvPr id="6" name="TextBox 5">
            <a:extLst>
              <a:ext uri="{FF2B5EF4-FFF2-40B4-BE49-F238E27FC236}">
                <a16:creationId xmlns:a16="http://schemas.microsoft.com/office/drawing/2014/main" id="{648EC401-EDE5-4173-83F8-46562B1AACAB}"/>
              </a:ext>
            </a:extLst>
          </p:cNvPr>
          <p:cNvSpPr txBox="1"/>
          <p:nvPr/>
        </p:nvSpPr>
        <p:spPr>
          <a:xfrm>
            <a:off x="3635319" y="2695680"/>
            <a:ext cx="998686" cy="769441"/>
          </a:xfrm>
          <a:prstGeom prst="rect">
            <a:avLst/>
          </a:prstGeom>
          <a:noFill/>
        </p:spPr>
        <p:txBody>
          <a:bodyPr anchor="ctr" rtlCol="0" wrap="square">
            <a:spAutoFit/>
          </a:bodyPr>
          <a:lstStyle/>
          <a:p>
            <a:pPr algn="ctr">
              <a:spcBef>
                <a:spcPct val="0"/>
              </a:spcBef>
              <a:spcAft>
                <a:spcPct val="0"/>
              </a:spcAft>
            </a:pPr>
            <a:r>
              <a:rPr b="1" dirty="0" lang="en-US" sz="4400">
                <a:solidFill>
                  <a:scrgbClr r="0" g="2029" b="10402"/>
                </a:solidFill>
                <a:latin typeface="Verdana"/>
                <a:cs typeface="Verdana"/>
              </a:rPr>
              <a:t>31</a:t>
            </a:r>
          </a:p>
        </p:txBody>
      </p:sp>
      <p:cxnSp>
        <p:nvCxnSpPr>
          <p:cNvPr id="33" name="Straight Connector 32">
            <a:extLst>
              <a:ext uri="{FF2B5EF4-FFF2-40B4-BE49-F238E27FC236}">
                <a16:creationId xmlns:a16="http://schemas.microsoft.com/office/drawing/2014/main" id="{360682EA-4EDD-40E2-9EA0-A1941AEBA9CD}"/>
              </a:ext>
            </a:extLst>
          </p:cNvPr>
          <p:cNvCxnSpPr/>
          <p:nvPr/>
        </p:nvCxnSpPr>
        <p:spPr>
          <a:xfrm>
            <a:off x="455100" y="1662545"/>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F3EDB450-426E-40E9-9A5D-C0CCD80308B6}"/>
              </a:ext>
            </a:extLst>
          </p:cNvPr>
          <p:cNvCxnSpPr/>
          <p:nvPr/>
        </p:nvCxnSpPr>
        <p:spPr>
          <a:xfrm>
            <a:off x="455100" y="2611583"/>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35" name="Straight Connector 34">
            <a:extLst>
              <a:ext uri="{FF2B5EF4-FFF2-40B4-BE49-F238E27FC236}">
                <a16:creationId xmlns:a16="http://schemas.microsoft.com/office/drawing/2014/main" id="{96098667-32A1-4372-9669-6364511B7D07}"/>
              </a:ext>
            </a:extLst>
          </p:cNvPr>
          <p:cNvCxnSpPr/>
          <p:nvPr/>
        </p:nvCxnSpPr>
        <p:spPr>
          <a:xfrm>
            <a:off x="455100" y="3560621"/>
            <a:ext cx="8321610" cy="0"/>
          </a:xfrm>
          <a:prstGeom prst="line">
            <a:avLst/>
          </a:prstGeom>
          <a:ln>
            <a:solidFill>
              <a:srgbClr val="4E5054"/>
            </a:solidFill>
            <a:headEnd len="med" type="none" w="med"/>
            <a:tailEnd len="med" type="none" w="med"/>
          </a:ln>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A9965CFA-0CAE-4516-8CB9-17ED9ACA1F08}"/>
              </a:ext>
            </a:extLst>
          </p:cNvPr>
          <p:cNvCxnSpPr>
            <a:cxnSpLocks/>
          </p:cNvCxnSpPr>
          <p:nvPr/>
        </p:nvCxnSpPr>
        <p:spPr>
          <a:xfrm>
            <a:off x="2299856" y="1662545"/>
            <a:ext cx="0" cy="1898076"/>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D100707-98D4-4141-9450-5BD6A8BCFEDA}"/>
              </a:ext>
            </a:extLst>
          </p:cNvPr>
          <p:cNvSpPr txBox="1"/>
          <p:nvPr/>
        </p:nvSpPr>
        <p:spPr>
          <a:xfrm>
            <a:off x="6081367" y="2726457"/>
            <a:ext cx="2590335" cy="707886"/>
          </a:xfrm>
          <a:prstGeom prst="rect">
            <a:avLst/>
          </a:prstGeom>
          <a:noFill/>
        </p:spPr>
        <p:txBody>
          <a:bodyPr anchor="ctr" rtlCol="0" wrap="square">
            <a:spAutoFit/>
          </a:bodyPr>
          <a:lstStyle/>
          <a:p>
            <a:pPr algn="ctr">
              <a:spcBef>
                <a:spcPct val="0"/>
              </a:spcBef>
              <a:spcAft>
                <a:spcPct val="0"/>
              </a:spcAft>
            </a:pPr>
            <a:r>
              <a:rPr dirty="0" i="1" lang="en-US" sz="2000">
                <a:solidFill>
                  <a:srgbClr val="4E5054"/>
                </a:solidFill>
                <a:latin typeface="Verdana"/>
                <a:cs typeface="Verdana"/>
              </a:rPr>
              <a:t>ACOs generating savings*</a:t>
            </a:r>
          </a:p>
        </p:txBody>
      </p:sp>
      <p:cxnSp>
        <p:nvCxnSpPr>
          <p:cNvPr id="48" name="Straight Connector 47">
            <a:extLst>
              <a:ext uri="{FF2B5EF4-FFF2-40B4-BE49-F238E27FC236}">
                <a16:creationId xmlns:a16="http://schemas.microsoft.com/office/drawing/2014/main" id="{ECDACBBD-3D7A-4C8D-B2E5-94866920B12B}"/>
              </a:ext>
            </a:extLst>
          </p:cNvPr>
          <p:cNvCxnSpPr>
            <a:cxnSpLocks/>
          </p:cNvCxnSpPr>
          <p:nvPr/>
        </p:nvCxnSpPr>
        <p:spPr>
          <a:xfrm>
            <a:off x="6012877" y="1648687"/>
            <a:ext cx="0" cy="191193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F39DB15-8D3B-4D98-A36B-735222F71191}"/>
              </a:ext>
            </a:extLst>
          </p:cNvPr>
          <p:cNvSpPr txBox="1"/>
          <p:nvPr/>
        </p:nvSpPr>
        <p:spPr>
          <a:xfrm>
            <a:off x="5963592" y="4105853"/>
            <a:ext cx="2847605" cy="707886"/>
          </a:xfrm>
          <a:prstGeom prst="rect">
            <a:avLst/>
          </a:prstGeom>
          <a:noFill/>
        </p:spPr>
        <p:txBody>
          <a:bodyPr rtlCol="0" wrap="square">
            <a:spAutoFit/>
          </a:bodyPr>
          <a:lstStyle/>
          <a:p>
            <a:pPr algn="ctr">
              <a:spcBef>
                <a:spcPct val="0"/>
              </a:spcBef>
              <a:spcAft>
                <a:spcPct val="0"/>
              </a:spcAft>
            </a:pPr>
            <a:r>
              <a:rPr dirty="0" i="1" lang="en-US" sz="2000">
                <a:solidFill>
                  <a:scrgbClr r="4302" g="4519" b="4971"/>
                </a:solidFill>
                <a:latin typeface="Verdana"/>
                <a:cs typeface="Verdana"/>
              </a:rPr>
              <a:t>ACOs </a:t>
            </a:r>
            <a:r>
              <a:rPr dirty="0" i="1" lang="en-US" sz="2000">
                <a:solidFill>
                  <a:srgbClr val="FF0000"/>
                </a:solidFill>
                <a:latin typeface="Verdana"/>
                <a:cs typeface="Verdana"/>
              </a:rPr>
              <a:t>NOT</a:t>
            </a:r>
            <a:r>
              <a:rPr dirty="0" i="1" lang="en-US" sz="2000">
                <a:solidFill>
                  <a:scrgbClr r="4302" g="4519" b="4971"/>
                </a:solidFill>
                <a:latin typeface="Verdana"/>
                <a:cs typeface="Verdana"/>
              </a:rPr>
              <a:t> generating savings</a:t>
            </a:r>
          </a:p>
        </p:txBody>
      </p:sp>
      <p:sp>
        <p:nvSpPr>
          <p:cNvPr id="50" name="TextBox 49">
            <a:extLst>
              <a:ext uri="{FF2B5EF4-FFF2-40B4-BE49-F238E27FC236}">
                <a16:creationId xmlns:a16="http://schemas.microsoft.com/office/drawing/2014/main" id="{9DD78555-D9A0-4737-ABFC-5A4B3B683870}"/>
              </a:ext>
            </a:extLst>
          </p:cNvPr>
          <p:cNvSpPr txBox="1"/>
          <p:nvPr/>
        </p:nvSpPr>
        <p:spPr>
          <a:xfrm>
            <a:off x="5771070" y="1808364"/>
            <a:ext cx="3237055" cy="707886"/>
          </a:xfrm>
          <a:prstGeom prst="rect">
            <a:avLst/>
          </a:prstGeom>
          <a:noFill/>
        </p:spPr>
        <p:txBody>
          <a:bodyPr rtlCol="0" wrap="square">
            <a:spAutoFit/>
          </a:bodyPr>
          <a:lstStyle/>
          <a:p>
            <a:pPr algn="ctr">
              <a:spcBef>
                <a:spcPct val="0"/>
              </a:spcBef>
              <a:spcAft>
                <a:spcPct val="0"/>
              </a:spcAft>
            </a:pPr>
            <a:r>
              <a:rPr dirty="0" i="1" lang="en-US" sz="2000">
                <a:solidFill>
                  <a:srgbClr val="4E5054"/>
                </a:solidFill>
                <a:latin typeface="Verdana"/>
                <a:cs typeface="Verdana"/>
              </a:rPr>
              <a:t>Shared Savings </a:t>
            </a:r>
          </a:p>
          <a:p>
            <a:pPr algn="ctr">
              <a:spcBef>
                <a:spcPct val="0"/>
              </a:spcBef>
              <a:spcAft>
                <a:spcPct val="0"/>
              </a:spcAft>
            </a:pPr>
            <a:r>
              <a:rPr dirty="0" i="1" lang="en-US" sz="2000">
                <a:solidFill>
                  <a:srgbClr val="4E5054"/>
                </a:solidFill>
                <a:latin typeface="Verdana"/>
                <a:cs typeface="Verdana"/>
              </a:rPr>
              <a:t>Payout, 2015^</a:t>
            </a:r>
          </a:p>
        </p:txBody>
      </p:sp>
      <p:cxnSp>
        <p:nvCxnSpPr>
          <p:cNvPr id="55" name="Straight Connector 54">
            <a:extLst>
              <a:ext uri="{FF2B5EF4-FFF2-40B4-BE49-F238E27FC236}">
                <a16:creationId xmlns:a16="http://schemas.microsoft.com/office/drawing/2014/main" id="{3CC91931-4F5E-46EA-AC4D-CB3A67000C1B}"/>
              </a:ext>
            </a:extLst>
          </p:cNvPr>
          <p:cNvCxnSpPr>
            <a:cxnSpLocks/>
          </p:cNvCxnSpPr>
          <p:nvPr/>
        </p:nvCxnSpPr>
        <p:spPr>
          <a:xfrm>
            <a:off x="8769936" y="1648683"/>
            <a:ext cx="0" cy="193416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6A9B57D-746C-45B2-A078-BC681F767E66}"/>
              </a:ext>
            </a:extLst>
          </p:cNvPr>
          <p:cNvCxnSpPr>
            <a:cxnSpLocks/>
          </p:cNvCxnSpPr>
          <p:nvPr/>
        </p:nvCxnSpPr>
        <p:spPr>
          <a:xfrm>
            <a:off x="939593" y="1652241"/>
            <a:ext cx="0" cy="193060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21A83483-413A-4E62-8F6C-BA2DD8663CCC}"/>
              </a:ext>
            </a:extLst>
          </p:cNvPr>
          <p:cNvPicPr>
            <a:picLocks noChangeAspect="1"/>
          </p:cNvPicPr>
          <p:nvPr/>
        </p:nvPicPr>
        <p:blipFill>
          <a:blip r:embed="rId2"/>
          <a:stretch>
            <a:fillRect/>
          </a:stretch>
        </p:blipFill>
        <p:spPr>
          <a:xfrm>
            <a:off x="1091198" y="1587521"/>
            <a:ext cx="1072989" cy="1176630"/>
          </a:xfrm>
          <a:prstGeom prst="rect">
            <a:avLst/>
          </a:prstGeom>
          <a:ln>
            <a:noFill/>
          </a:ln>
          <a:effectLst>
            <a:outerShdw algn="tl" blurRad="292100" dir="2700000" dist="139700" rotWithShape="0">
              <a:srgbClr val="333333">
                <a:alpha val="65000"/>
              </a:srgbClr>
            </a:outerShdw>
          </a:effectLst>
        </p:spPr>
      </p:pic>
      <p:pic>
        <p:nvPicPr>
          <p:cNvPr id="52" name="Picture 51">
            <a:extLst>
              <a:ext uri="{FF2B5EF4-FFF2-40B4-BE49-F238E27FC236}">
                <a16:creationId xmlns:a16="http://schemas.microsoft.com/office/drawing/2014/main" id="{3E9D0B57-E89E-4F07-8F3A-53C14CBD0034}"/>
              </a:ext>
            </a:extLst>
          </p:cNvPr>
          <p:cNvPicPr>
            <a:picLocks noChangeAspect="1"/>
          </p:cNvPicPr>
          <p:nvPr/>
        </p:nvPicPr>
        <p:blipFill>
          <a:blip r:embed="rId3"/>
          <a:stretch>
            <a:fillRect/>
          </a:stretch>
        </p:blipFill>
        <p:spPr>
          <a:xfrm>
            <a:off x="932688" y="2574071"/>
            <a:ext cx="1390008" cy="1176630"/>
          </a:xfrm>
          <a:prstGeom prst="rect">
            <a:avLst/>
          </a:prstGeom>
          <a:ln>
            <a:noFill/>
          </a:ln>
          <a:effectLst>
            <a:outerShdw algn="tl" blurRad="292100" dir="2700000" dist="139700" rotWithShape="0">
              <a:srgbClr val="333333">
                <a:alpha val="65000"/>
              </a:srgbClr>
            </a:outerShdw>
          </a:effectLst>
        </p:spPr>
      </p:pic>
      <p:sp>
        <p:nvSpPr>
          <p:cNvPr id="53" name="TextBox 52">
            <a:extLst>
              <a:ext uri="{FF2B5EF4-FFF2-40B4-BE49-F238E27FC236}">
                <a16:creationId xmlns:a16="http://schemas.microsoft.com/office/drawing/2014/main" id="{BBE3DDC0-47CC-4F86-9720-5611B112413F}"/>
              </a:ext>
            </a:extLst>
          </p:cNvPr>
          <p:cNvSpPr txBox="1"/>
          <p:nvPr/>
        </p:nvSpPr>
        <p:spPr>
          <a:xfrm>
            <a:off x="2171888" y="4072764"/>
            <a:ext cx="3916836" cy="769441"/>
          </a:xfrm>
          <a:prstGeom prst="rect">
            <a:avLst/>
          </a:prstGeom>
          <a:noFill/>
        </p:spPr>
        <p:txBody>
          <a:bodyPr rtlCol="0" wrap="square">
            <a:spAutoFit/>
          </a:bodyPr>
          <a:lstStyle/>
          <a:p>
            <a:pPr algn="ctr">
              <a:spcBef>
                <a:spcPct val="0"/>
              </a:spcBef>
              <a:spcAft>
                <a:spcPct val="0"/>
              </a:spcAft>
            </a:pPr>
            <a:r>
              <a:rPr b="1" dirty="0" lang="en-US" sz="4400">
                <a:solidFill>
                  <a:srgbClr val="FF0000"/>
                </a:solidFill>
                <a:latin typeface="Verdana"/>
                <a:cs typeface="Verdana"/>
              </a:rPr>
              <a:t>69</a:t>
            </a:r>
          </a:p>
        </p:txBody>
      </p:sp>
      <p:sp>
        <p:nvSpPr>
          <p:cNvPr id="54" name="TextBox 53">
            <a:extLst>
              <a:ext uri="{FF2B5EF4-FFF2-40B4-BE49-F238E27FC236}">
                <a16:creationId xmlns:a16="http://schemas.microsoft.com/office/drawing/2014/main" id="{40BC0036-7BD4-43FC-B868-B016A400D5DD}"/>
              </a:ext>
            </a:extLst>
          </p:cNvPr>
          <p:cNvSpPr txBox="1"/>
          <p:nvPr/>
        </p:nvSpPr>
        <p:spPr>
          <a:xfrm>
            <a:off x="2057487" y="4998086"/>
            <a:ext cx="4171765" cy="754053"/>
          </a:xfrm>
          <a:prstGeom prst="rect">
            <a:avLst/>
          </a:prstGeom>
          <a:noFill/>
        </p:spPr>
        <p:txBody>
          <a:bodyPr anchor="ctr" rtlCol="0" wrap="square">
            <a:spAutoFit/>
          </a:bodyPr>
          <a:lstStyle/>
          <a:p>
            <a:pPr algn="ctr">
              <a:spcBef>
                <a:spcPct val="0"/>
              </a:spcBef>
              <a:spcAft>
                <a:spcPct val="0"/>
              </a:spcAft>
            </a:pPr>
            <a:r>
              <a:rPr b="1" lang="en-US" sz="4300">
                <a:solidFill>
                  <a:srgbClr val="FF0000"/>
                </a:solidFill>
                <a:latin typeface="Verdana"/>
                <a:cs typeface="Verdana"/>
              </a:rPr>
              <a:t>-217 </a:t>
            </a:r>
            <a:r>
              <a:rPr b="1" dirty="0" lang="en-US" sz="4300">
                <a:solidFill>
                  <a:srgbClr val="FF0000"/>
                </a:solidFill>
                <a:latin typeface="Verdana"/>
                <a:cs typeface="Verdana"/>
              </a:rPr>
              <a:t>Million</a:t>
            </a:r>
          </a:p>
        </p:txBody>
      </p:sp>
      <p:cxnSp>
        <p:nvCxnSpPr>
          <p:cNvPr id="57" name="Straight Connector 56">
            <a:extLst>
              <a:ext uri="{FF2B5EF4-FFF2-40B4-BE49-F238E27FC236}">
                <a16:creationId xmlns:a16="http://schemas.microsoft.com/office/drawing/2014/main" id="{952619BC-1222-435E-B3B4-5BFBCA8CD229}"/>
              </a:ext>
            </a:extLst>
          </p:cNvPr>
          <p:cNvCxnSpPr/>
          <p:nvPr/>
        </p:nvCxnSpPr>
        <p:spPr>
          <a:xfrm>
            <a:off x="450744" y="3957256"/>
            <a:ext cx="8321610" cy="0"/>
          </a:xfrm>
          <a:prstGeom prst="line">
            <a:avLst/>
          </a:prstGeom>
          <a:ln>
            <a:solidFill>
              <a:srgbClr val="4E5054"/>
            </a:solidFill>
          </a:ln>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4EA3DA4A-6299-4156-BCD8-6894FBEB678A}"/>
              </a:ext>
            </a:extLst>
          </p:cNvPr>
          <p:cNvCxnSpPr/>
          <p:nvPr/>
        </p:nvCxnSpPr>
        <p:spPr>
          <a:xfrm>
            <a:off x="450744" y="4906294"/>
            <a:ext cx="8321610" cy="0"/>
          </a:xfrm>
          <a:prstGeom prst="line">
            <a:avLst/>
          </a:prstGeom>
          <a:ln algn="ctr" cap="flat" cmpd="sng" w="9525">
            <a:solidFill>
              <a:srgbClr val="4E5054"/>
            </a:solidFill>
            <a:prstDash val="dash"/>
            <a:round/>
            <a:headEnd len="med" type="none" w="med"/>
            <a:tailEnd len="med" type="none" w="med"/>
          </a:ln>
        </p:spPr>
        <p:style>
          <a:lnRef idx="0">
            <a:scrgbClr b="0" g="0" r="0"/>
          </a:lnRef>
          <a:fillRef idx="0">
            <a:scrgbClr b="0" g="0" r="0"/>
          </a:fillRef>
          <a:effectRef idx="0">
            <a:scrgbClr b="0" g="0" r="0"/>
          </a:effectRef>
          <a:fontRef idx="minor">
            <a:schemeClr val="tx1"/>
          </a:fontRef>
        </p:style>
      </p:cxnSp>
      <p:cxnSp>
        <p:nvCxnSpPr>
          <p:cNvPr id="59" name="Straight Connector 58">
            <a:extLst>
              <a:ext uri="{FF2B5EF4-FFF2-40B4-BE49-F238E27FC236}">
                <a16:creationId xmlns:a16="http://schemas.microsoft.com/office/drawing/2014/main" id="{6D07F6E2-21EF-4488-8688-C2FAB6079CCC}"/>
              </a:ext>
            </a:extLst>
          </p:cNvPr>
          <p:cNvCxnSpPr/>
          <p:nvPr/>
        </p:nvCxnSpPr>
        <p:spPr>
          <a:xfrm>
            <a:off x="450744" y="5855332"/>
            <a:ext cx="8321610" cy="0"/>
          </a:xfrm>
          <a:prstGeom prst="line">
            <a:avLst/>
          </a:prstGeom>
          <a:ln>
            <a:solidFill>
              <a:srgbClr val="4E5054"/>
            </a:solidFill>
            <a:headEnd len="med" type="none" w="med"/>
            <a:tailEnd len="med" type="none" w="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856EC316-AD94-4E9E-8F80-76E172531E73}"/>
              </a:ext>
            </a:extLst>
          </p:cNvPr>
          <p:cNvCxnSpPr>
            <a:cxnSpLocks/>
          </p:cNvCxnSpPr>
          <p:nvPr/>
        </p:nvCxnSpPr>
        <p:spPr>
          <a:xfrm>
            <a:off x="2295500" y="3957256"/>
            <a:ext cx="0" cy="1898076"/>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057DAF5-F8B7-4F3C-93A1-2D34AB832BCF}"/>
              </a:ext>
            </a:extLst>
          </p:cNvPr>
          <p:cNvSpPr txBox="1"/>
          <p:nvPr/>
        </p:nvSpPr>
        <p:spPr>
          <a:xfrm>
            <a:off x="6077011" y="5021168"/>
            <a:ext cx="2590335" cy="707886"/>
          </a:xfrm>
          <a:prstGeom prst="rect">
            <a:avLst/>
          </a:prstGeom>
          <a:noFill/>
        </p:spPr>
        <p:txBody>
          <a:bodyPr anchor="ctr" rtlCol="0" wrap="square">
            <a:spAutoFit/>
          </a:bodyPr>
          <a:lstStyle/>
          <a:p>
            <a:pPr algn="ctr">
              <a:spcBef>
                <a:spcPct val="0"/>
              </a:spcBef>
              <a:spcAft>
                <a:spcPct val="0"/>
              </a:spcAft>
            </a:pPr>
            <a:r>
              <a:rPr dirty="0" i="1" lang="en-US" sz="2000">
                <a:solidFill>
                  <a:srgbClr val="FF0000"/>
                </a:solidFill>
                <a:latin typeface="Verdana"/>
                <a:cs typeface="Verdana"/>
              </a:rPr>
              <a:t>NET</a:t>
            </a:r>
            <a:r>
              <a:rPr dirty="0" i="1" lang="en-US" sz="2000">
                <a:solidFill>
                  <a:srgbClr val="4E5054"/>
                </a:solidFill>
                <a:latin typeface="Verdana"/>
                <a:cs typeface="Verdana"/>
              </a:rPr>
              <a:t> savings to Medicare, 2015^</a:t>
            </a:r>
          </a:p>
        </p:txBody>
      </p:sp>
      <p:cxnSp>
        <p:nvCxnSpPr>
          <p:cNvPr id="62" name="Straight Connector 61">
            <a:extLst>
              <a:ext uri="{FF2B5EF4-FFF2-40B4-BE49-F238E27FC236}">
                <a16:creationId xmlns:a16="http://schemas.microsoft.com/office/drawing/2014/main" id="{776F421F-A4F0-4277-94DD-CFFB36C9DE48}"/>
              </a:ext>
            </a:extLst>
          </p:cNvPr>
          <p:cNvCxnSpPr>
            <a:cxnSpLocks/>
          </p:cNvCxnSpPr>
          <p:nvPr/>
        </p:nvCxnSpPr>
        <p:spPr>
          <a:xfrm>
            <a:off x="6008521" y="3943398"/>
            <a:ext cx="0" cy="1911934"/>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B9069D2-C636-4F69-AC1B-BA5A610D585A}"/>
              </a:ext>
            </a:extLst>
          </p:cNvPr>
          <p:cNvCxnSpPr>
            <a:cxnSpLocks/>
          </p:cNvCxnSpPr>
          <p:nvPr/>
        </p:nvCxnSpPr>
        <p:spPr>
          <a:xfrm>
            <a:off x="8765580" y="3943394"/>
            <a:ext cx="0" cy="193416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6922679-AE72-4044-9597-721D2A4698A8}"/>
              </a:ext>
            </a:extLst>
          </p:cNvPr>
          <p:cNvCxnSpPr>
            <a:cxnSpLocks/>
          </p:cNvCxnSpPr>
          <p:nvPr/>
        </p:nvCxnSpPr>
        <p:spPr>
          <a:xfrm>
            <a:off x="935237" y="3946952"/>
            <a:ext cx="0" cy="1930602"/>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pic>
        <p:nvPicPr>
          <p:cNvPr id="66" name="Picture 65">
            <a:extLst>
              <a:ext uri="{FF2B5EF4-FFF2-40B4-BE49-F238E27FC236}">
                <a16:creationId xmlns:a16="http://schemas.microsoft.com/office/drawing/2014/main" id="{1224EB14-72BA-4569-9CAE-5AF25F2D46C1}"/>
              </a:ext>
            </a:extLst>
          </p:cNvPr>
          <p:cNvPicPr>
            <a:picLocks noChangeAspect="1"/>
          </p:cNvPicPr>
          <p:nvPr/>
        </p:nvPicPr>
        <p:blipFill>
          <a:blip r:embed="rId2"/>
          <a:stretch>
            <a:fillRect/>
          </a:stretch>
        </p:blipFill>
        <p:spPr>
          <a:xfrm>
            <a:off x="1091198" y="4828887"/>
            <a:ext cx="1072989" cy="1176630"/>
          </a:xfrm>
          <a:prstGeom prst="rect">
            <a:avLst/>
          </a:prstGeom>
          <a:ln>
            <a:noFill/>
          </a:ln>
          <a:effectLst>
            <a:outerShdw algn="tl" blurRad="292100" dir="2700000" dist="139700" rotWithShape="0">
              <a:srgbClr val="333333">
                <a:alpha val="65000"/>
              </a:srgbClr>
            </a:outerShdw>
          </a:effectLst>
        </p:spPr>
      </p:pic>
      <p:pic>
        <p:nvPicPr>
          <p:cNvPr id="67" name="Picture 66">
            <a:extLst>
              <a:ext uri="{FF2B5EF4-FFF2-40B4-BE49-F238E27FC236}">
                <a16:creationId xmlns:a16="http://schemas.microsoft.com/office/drawing/2014/main" id="{B788AABB-784F-4E04-A3B5-485F0A30B795}"/>
              </a:ext>
            </a:extLst>
          </p:cNvPr>
          <p:cNvPicPr>
            <a:picLocks noChangeAspect="1"/>
          </p:cNvPicPr>
          <p:nvPr/>
        </p:nvPicPr>
        <p:blipFill>
          <a:blip r:embed="rId3"/>
          <a:stretch>
            <a:fillRect/>
          </a:stretch>
        </p:blipFill>
        <p:spPr>
          <a:xfrm>
            <a:off x="932688" y="3913660"/>
            <a:ext cx="1390008" cy="1176630"/>
          </a:xfrm>
          <a:prstGeom prst="rect">
            <a:avLst/>
          </a:prstGeom>
          <a:ln>
            <a:noFill/>
          </a:ln>
          <a:effectLst>
            <a:outerShdw algn="tl" blurRad="292100" dir="2700000" dist="139700" rotWithShape="0">
              <a:srgbClr val="333333">
                <a:alpha val="65000"/>
              </a:srgbClr>
            </a:outerShdw>
          </a:effectLst>
        </p:spPr>
      </p:pic>
      <p:sp>
        <p:nvSpPr>
          <p:cNvPr id="40" name="TextBox 39">
            <a:extLst>
              <a:ext uri="{FF2B5EF4-FFF2-40B4-BE49-F238E27FC236}">
                <a16:creationId xmlns:a16="http://schemas.microsoft.com/office/drawing/2014/main" id="{E316B33A-6391-490E-A16A-F96AE81E9FD5}"/>
              </a:ext>
            </a:extLst>
          </p:cNvPr>
          <p:cNvSpPr txBox="1"/>
          <p:nvPr/>
        </p:nvSpPr>
        <p:spPr>
          <a:xfrm>
            <a:off x="3069771" y="6113416"/>
            <a:ext cx="5003075" cy="707886"/>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hlinkClick r:id="rId4"/>
              </a:rPr>
              <a:t>*http://www.hhnmag.com/articles/8103-accountable-care-organizations-whats-their-future.</a:t>
            </a:r>
            <a:r>
              <a:rPr dirty="0" lang="en-US" sz="1000">
                <a:solidFill>
                  <a:srgbClr val="4E5054"/>
                </a:solidFill>
                <a:latin typeface="Verdana"/>
                <a:cs typeface="Verdana"/>
              </a:rPr>
              <a:t> Accessed October 3, 2017.  </a:t>
            </a:r>
            <a:endParaRPr dirty="0" lang="en-US" sz="1000">
              <a:latin typeface="Verdana"/>
              <a:cs typeface="Verdana"/>
              <a:hlinkClick r:id="rId4"/>
            </a:endParaRPr>
          </a:p>
          <a:p>
            <a:pPr>
              <a:spcBef>
                <a:spcPct val="0"/>
              </a:spcBef>
              <a:spcAft>
                <a:spcPct val="0"/>
              </a:spcAft>
            </a:pPr>
            <a:r>
              <a:rPr dirty="0" lang="en-US" sz="1000">
                <a:solidFill>
                  <a:srgbClr val="4E5054"/>
                </a:solidFill>
                <a:latin typeface="Verdana"/>
                <a:cs typeface="Verdana"/>
                <a:hlinkClick r:id="rId4"/>
              </a:rPr>
              <a:t>^</a:t>
            </a:r>
            <a:r>
              <a:rPr dirty="0" lang="en-US" sz="1000">
                <a:solidFill>
                  <a:srgbClr val="4E5054"/>
                </a:solidFill>
                <a:latin typeface="Verdana"/>
                <a:cs typeface="Verdana"/>
              </a:rPr>
              <a:t> </a:t>
            </a:r>
            <a:r>
              <a:rPr dirty="0" lang="en-US" sz="1000">
                <a:solidFill>
                  <a:srgbClr val="4E5054"/>
                </a:solidFill>
                <a:latin typeface="Verdana"/>
                <a:cs typeface="Verdana"/>
                <a:hlinkClick r:id="rId5"/>
              </a:rPr>
              <a:t>https://www.advisory.com/daily-briefing/2016/08/26/aco-results</a:t>
            </a:r>
            <a:r>
              <a:rPr dirty="0" lang="en-US" sz="1000">
                <a:solidFill>
                  <a:srgbClr val="4E5054"/>
                </a:solidFill>
                <a:latin typeface="Verdana"/>
                <a:cs typeface="Verdana"/>
              </a:rPr>
              <a:t>.  </a:t>
            </a:r>
          </a:p>
          <a:p>
            <a:pPr>
              <a:spcBef>
                <a:spcPct val="0"/>
              </a:spcBef>
              <a:spcAft>
                <a:spcPct val="0"/>
              </a:spcAft>
            </a:pPr>
            <a:r>
              <a:rPr dirty="0" lang="en-US" sz="1000">
                <a:solidFill>
                  <a:srgbClr val="4E5054"/>
                </a:solidFill>
                <a:latin typeface="Verdana"/>
                <a:cs typeface="Verdana"/>
              </a:rPr>
              <a:t> Accessed October 24, 2017. </a:t>
            </a:r>
          </a:p>
        </p:txBody>
      </p:sp>
    </p:spTree>
  </p:cSld>
  <p:clrMapOvr>
    <a:masterClrMapping/>
  </p:clrMapOvr>
</p:sld>
</file>

<file path=ppt/slides/slide7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3BAF-B64D-4D0F-AD67-DB16A26BAF41}"/>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Challenges for ACOs Charging Towards Quality and Cost Simultaneously</a:t>
            </a:r>
          </a:p>
        </p:txBody>
      </p:sp>
      <p:sp>
        <p:nvSpPr>
          <p:cNvPr id="3" name="Slide Number Placeholder 2">
            <a:extLst>
              <a:ext uri="{FF2B5EF4-FFF2-40B4-BE49-F238E27FC236}">
                <a16:creationId xmlns:a16="http://schemas.microsoft.com/office/drawing/2014/main" id="{B93F0056-B590-40C6-BB84-7921C81D4E77}"/>
              </a:ext>
            </a:extLst>
          </p:cNvPr>
          <p:cNvSpPr>
            <a:spLocks noGrp="1"/>
          </p:cNvSpPr>
          <p:nvPr>
            <p:ph idx="11" sz="quarter" type="sldNum"/>
          </p:nvPr>
        </p:nvSpPr>
        <p:spPr/>
        <p:txBody>
          <a:bodyPr lIns="0" rIns="0" tIns="0" bIns="0" anchor="t"/>
          <a:lstStyle/>
          <a:p>
            <a:pPr>
              <a:defRPr/>
            </a:pPr>
            <a:r>
              <a:rPr altLang="en-US" lang="en-US" sz="700">
                <a:solidFill>
                  <a:srgbClr val="4E5054"/>
                </a:solidFill>
              </a:rPr>
              <a:t> </a:t>
            </a:r>
            <a:fld id="{8AFC9897-3AB1-409B-A47F-8BC080A94518}" type="slidenum">
              <a:rPr altLang="en-US" lang="en-US" smtClean="0"/>
              <a:pPr>
                <a:defRPr/>
              </a:pPr>
              <a:t>31</a:t>
            </a:fld>
            <a:endParaRPr altLang="en-US" lang="en-US"/>
          </a:p>
        </p:txBody>
      </p:sp>
      <p:cxnSp>
        <p:nvCxnSpPr>
          <p:cNvPr id="5" name="Straight Connector 4">
            <a:extLst>
              <a:ext uri="{FF2B5EF4-FFF2-40B4-BE49-F238E27FC236}">
                <a16:creationId xmlns:a16="http://schemas.microsoft.com/office/drawing/2014/main" id="{00F34098-BCDE-40B6-9EE3-66B0EA49E081}"/>
              </a:ext>
            </a:extLst>
          </p:cNvPr>
          <p:cNvCxnSpPr/>
          <p:nvPr/>
        </p:nvCxnSpPr>
        <p:spPr>
          <a:xfrm>
            <a:off x="4709886" y="1277259"/>
            <a:ext cx="0" cy="4136571"/>
          </a:xfrm>
          <a:prstGeom prst="line">
            <a:avLst/>
          </a:prstGeom>
          <a:ln>
            <a:solidFill>
              <a:srgbClr val="003479"/>
            </a:solidFill>
            <a:headEnd len="med" type="triangle" w="med"/>
            <a:tailEnd len="med" type="triangle" w="med"/>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5E0E4EC-9E4A-4F4B-B795-BEBE04E68CA7}"/>
              </a:ext>
            </a:extLst>
          </p:cNvPr>
          <p:cNvCxnSpPr>
            <a:cxnSpLocks/>
          </p:cNvCxnSpPr>
          <p:nvPr/>
        </p:nvCxnSpPr>
        <p:spPr>
          <a:xfrm rot="5400000">
            <a:off x="4709886" y="317367"/>
            <a:ext cx="0" cy="6056354"/>
          </a:xfrm>
          <a:prstGeom prst="line">
            <a:avLst/>
          </a:prstGeom>
          <a:ln>
            <a:solidFill>
              <a:srgbClr val="003479"/>
            </a:solidFill>
            <a:headEnd len="med" type="triangle" w="med"/>
            <a:tailEnd len="med" type="triangle" w="med"/>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FE2BE76-4D10-446A-BBD7-87C021C3F451}"/>
              </a:ext>
            </a:extLst>
          </p:cNvPr>
          <p:cNvCxnSpPr/>
          <p:nvPr/>
        </p:nvCxnSpPr>
        <p:spPr>
          <a:xfrm>
            <a:off x="1386632" y="1132116"/>
            <a:ext cx="0" cy="4397828"/>
          </a:xfrm>
          <a:prstGeom prst="line">
            <a:avLst/>
          </a:prstGeom>
          <a:ln>
            <a:solidFill>
              <a:srgbClr val="4E5054"/>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EA0C84E3-3F57-4DD3-872C-3C009F4546A8}"/>
              </a:ext>
            </a:extLst>
          </p:cNvPr>
          <p:cNvCxnSpPr>
            <a:cxnSpLocks/>
          </p:cNvCxnSpPr>
          <p:nvPr/>
        </p:nvCxnSpPr>
        <p:spPr>
          <a:xfrm flipH="1">
            <a:off x="1386632" y="5529944"/>
            <a:ext cx="6351431" cy="0"/>
          </a:xfrm>
          <a:prstGeom prst="line">
            <a:avLst/>
          </a:prstGeom>
          <a:ln>
            <a:solidFill>
              <a:srgbClr val="4E5054"/>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DEA129B4-4CFF-4168-B2B5-5AEF9B81A613}"/>
              </a:ext>
            </a:extLst>
          </p:cNvPr>
          <p:cNvSpPr txBox="1"/>
          <p:nvPr/>
        </p:nvSpPr>
        <p:spPr>
          <a:xfrm rot="16200000">
            <a:off x="-57159" y="3085043"/>
            <a:ext cx="1726610" cy="363099"/>
          </a:xfrm>
          <a:prstGeom prst="rect">
            <a:avLst/>
          </a:prstGeom>
          <a:noFill/>
        </p:spPr>
        <p:txBody>
          <a:bodyPr rtlCol="0" wrap="square">
            <a:spAutoFit/>
          </a:bodyPr>
          <a:lstStyle/>
          <a:p>
            <a:pPr>
              <a:spcBef>
                <a:spcPct val="0"/>
              </a:spcBef>
              <a:spcAft>
                <a:spcPct val="0"/>
              </a:spcAft>
            </a:pPr>
            <a:r>
              <a:rPr b="1" dirty="0" lang="en-US" sz="1600">
                <a:solidFill>
                  <a:srgbClr val="4E5054"/>
                </a:solidFill>
                <a:latin typeface="Verdana"/>
                <a:cs typeface="Verdana"/>
              </a:rPr>
              <a:t>Cost Savings</a:t>
            </a:r>
          </a:p>
        </p:txBody>
      </p:sp>
      <p:sp>
        <p:nvSpPr>
          <p:cNvPr id="14" name="TextBox 13">
            <a:extLst>
              <a:ext uri="{FF2B5EF4-FFF2-40B4-BE49-F238E27FC236}">
                <a16:creationId xmlns:a16="http://schemas.microsoft.com/office/drawing/2014/main" id="{A98D8C88-AEC7-4D05-9F10-A567E7AA0492}"/>
              </a:ext>
            </a:extLst>
          </p:cNvPr>
          <p:cNvSpPr txBox="1"/>
          <p:nvPr/>
        </p:nvSpPr>
        <p:spPr>
          <a:xfrm>
            <a:off x="3839841" y="5698072"/>
            <a:ext cx="1726610" cy="363099"/>
          </a:xfrm>
          <a:prstGeom prst="rect">
            <a:avLst/>
          </a:prstGeom>
          <a:noFill/>
        </p:spPr>
        <p:txBody>
          <a:bodyPr rtlCol="0" wrap="square">
            <a:spAutoFit/>
          </a:bodyPr>
          <a:lstStyle/>
          <a:p>
            <a:pPr>
              <a:spcBef>
                <a:spcPct val="0"/>
              </a:spcBef>
              <a:spcAft>
                <a:spcPct val="0"/>
              </a:spcAft>
            </a:pPr>
            <a:r>
              <a:rPr b="1" dirty="0" lang="en-US" sz="1600">
                <a:solidFill>
                  <a:srgbClr val="4E5054"/>
                </a:solidFill>
                <a:latin typeface="Verdana"/>
                <a:cs typeface="Verdana"/>
              </a:rPr>
              <a:t>Quality Score</a:t>
            </a:r>
          </a:p>
        </p:txBody>
      </p:sp>
      <p:sp>
        <p:nvSpPr>
          <p:cNvPr id="15" name="TextBox 14">
            <a:extLst>
              <a:ext uri="{FF2B5EF4-FFF2-40B4-BE49-F238E27FC236}">
                <a16:creationId xmlns:a16="http://schemas.microsoft.com/office/drawing/2014/main" id="{C9EBBDB2-E7B5-446B-BF3E-20565D0D0ED8}"/>
              </a:ext>
            </a:extLst>
          </p:cNvPr>
          <p:cNvSpPr txBox="1"/>
          <p:nvPr/>
        </p:nvSpPr>
        <p:spPr>
          <a:xfrm rot="16200000">
            <a:off x="596012" y="4286596"/>
            <a:ext cx="1179297"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Losing</a:t>
            </a:r>
          </a:p>
        </p:txBody>
      </p:sp>
      <p:sp>
        <p:nvSpPr>
          <p:cNvPr id="16" name="TextBox 15">
            <a:extLst>
              <a:ext uri="{FF2B5EF4-FFF2-40B4-BE49-F238E27FC236}">
                <a16:creationId xmlns:a16="http://schemas.microsoft.com/office/drawing/2014/main" id="{55058976-5BED-4B92-84F9-AE3A17BBCD7A}"/>
              </a:ext>
            </a:extLst>
          </p:cNvPr>
          <p:cNvSpPr txBox="1"/>
          <p:nvPr/>
        </p:nvSpPr>
        <p:spPr>
          <a:xfrm rot="16200000">
            <a:off x="742649" y="2040153"/>
            <a:ext cx="886023"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Saving</a:t>
            </a:r>
          </a:p>
        </p:txBody>
      </p:sp>
      <p:sp>
        <p:nvSpPr>
          <p:cNvPr id="17" name="TextBox 16">
            <a:extLst>
              <a:ext uri="{FF2B5EF4-FFF2-40B4-BE49-F238E27FC236}">
                <a16:creationId xmlns:a16="http://schemas.microsoft.com/office/drawing/2014/main" id="{D256DF78-4665-4EC0-A07A-F7881CA9C51D}"/>
              </a:ext>
            </a:extLst>
          </p:cNvPr>
          <p:cNvSpPr txBox="1"/>
          <p:nvPr/>
        </p:nvSpPr>
        <p:spPr>
          <a:xfrm>
            <a:off x="2489341" y="5553382"/>
            <a:ext cx="605165"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Low</a:t>
            </a:r>
          </a:p>
        </p:txBody>
      </p:sp>
      <p:sp>
        <p:nvSpPr>
          <p:cNvPr id="18" name="TextBox 17">
            <a:extLst>
              <a:ext uri="{FF2B5EF4-FFF2-40B4-BE49-F238E27FC236}">
                <a16:creationId xmlns:a16="http://schemas.microsoft.com/office/drawing/2014/main" id="{23902D44-89C5-440D-B4C5-1D4663E59C25}"/>
              </a:ext>
            </a:extLst>
          </p:cNvPr>
          <p:cNvSpPr txBox="1"/>
          <p:nvPr/>
        </p:nvSpPr>
        <p:spPr>
          <a:xfrm>
            <a:off x="6114248" y="5542045"/>
            <a:ext cx="665682"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High</a:t>
            </a:r>
          </a:p>
        </p:txBody>
      </p:sp>
      <p:sp>
        <p:nvSpPr>
          <p:cNvPr id="20" name="TextBox 19">
            <a:extLst>
              <a:ext uri="{FF2B5EF4-FFF2-40B4-BE49-F238E27FC236}">
                <a16:creationId xmlns:a16="http://schemas.microsoft.com/office/drawing/2014/main" id="{D59F0B62-42D6-4FDA-AA11-2BC24B585D98}"/>
              </a:ext>
            </a:extLst>
          </p:cNvPr>
          <p:cNvSpPr txBox="1"/>
          <p:nvPr/>
        </p:nvSpPr>
        <p:spPr>
          <a:xfrm>
            <a:off x="5228531" y="4654185"/>
            <a:ext cx="2390031"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“Eager Spenders”</a:t>
            </a:r>
          </a:p>
        </p:txBody>
      </p:sp>
      <p:sp>
        <p:nvSpPr>
          <p:cNvPr id="21" name="TextBox 20">
            <a:extLst>
              <a:ext uri="{FF2B5EF4-FFF2-40B4-BE49-F238E27FC236}">
                <a16:creationId xmlns:a16="http://schemas.microsoft.com/office/drawing/2014/main" id="{619965C4-406F-4252-B6D1-5EB566AF2A21}"/>
              </a:ext>
            </a:extLst>
          </p:cNvPr>
          <p:cNvSpPr txBox="1"/>
          <p:nvPr/>
        </p:nvSpPr>
        <p:spPr>
          <a:xfrm>
            <a:off x="1934323" y="1277259"/>
            <a:ext cx="2390031"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“Discount Shoppers”</a:t>
            </a:r>
          </a:p>
        </p:txBody>
      </p:sp>
      <p:sp>
        <p:nvSpPr>
          <p:cNvPr id="22" name="TextBox 21">
            <a:extLst>
              <a:ext uri="{FF2B5EF4-FFF2-40B4-BE49-F238E27FC236}">
                <a16:creationId xmlns:a16="http://schemas.microsoft.com/office/drawing/2014/main" id="{E186DB01-1337-4589-A1D5-BCE0FB38E751}"/>
              </a:ext>
            </a:extLst>
          </p:cNvPr>
          <p:cNvSpPr txBox="1"/>
          <p:nvPr/>
        </p:nvSpPr>
        <p:spPr>
          <a:xfrm>
            <a:off x="2454783" y="4654185"/>
            <a:ext cx="1349110" cy="338554"/>
          </a:xfrm>
          <a:prstGeom prst="rect">
            <a:avLst/>
          </a:prstGeom>
          <a:noFill/>
        </p:spPr>
        <p:txBody>
          <a:bodyPr rtlCol="0" wrap="square">
            <a:spAutoFit/>
          </a:bodyPr>
          <a:lstStyle/>
          <a:p>
            <a:pPr>
              <a:spcBef>
                <a:spcPct val="0"/>
              </a:spcBef>
              <a:spcAft>
                <a:spcPct val="0"/>
              </a:spcAft>
            </a:pPr>
            <a:r>
              <a:rPr dirty="0" i="1" lang="en-US" sz="1600">
                <a:solidFill>
                  <a:srgbClr val="4E5054"/>
                </a:solidFill>
                <a:latin typeface="Verdana"/>
                <a:cs typeface="Verdana"/>
              </a:rPr>
              <a:t>“Laggards”</a:t>
            </a:r>
          </a:p>
        </p:txBody>
      </p:sp>
      <p:pic>
        <p:nvPicPr>
          <p:cNvPr descr="Shopping cart" id="29" name="Graphic 28">
            <a:extLst>
              <a:ext uri="{FF2B5EF4-FFF2-40B4-BE49-F238E27FC236}">
                <a16:creationId xmlns:a16="http://schemas.microsoft.com/office/drawing/2014/main" id="{62300AF4-495D-43D2-AB1E-693BE45015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585" y="1750238"/>
            <a:ext cx="1338773" cy="1338773"/>
          </a:xfrm>
          <a:prstGeom prst="rect">
            <a:avLst/>
          </a:prstGeom>
          <a:effectLst>
            <a:outerShdw algn="tl" blurRad="50800" dir="2700000" dist="38100" rotWithShape="0">
              <a:prstClr val="black">
                <a:alpha val="40000"/>
              </a:prstClr>
            </a:outerShdw>
          </a:effectLst>
        </p:spPr>
      </p:pic>
      <p:pic>
        <p:nvPicPr>
          <p:cNvPr descr="Money" id="31" name="Graphic 30">
            <a:extLst>
              <a:ext uri="{FF2B5EF4-FFF2-40B4-BE49-F238E27FC236}">
                <a16:creationId xmlns:a16="http://schemas.microsoft.com/office/drawing/2014/main" id="{B577D8C8-C264-4591-AF38-AA5B7EA3F9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52437" y="3465460"/>
            <a:ext cx="1338773" cy="1338773"/>
          </a:xfrm>
          <a:prstGeom prst="rect">
            <a:avLst/>
          </a:prstGeom>
          <a:effectLst>
            <a:outerShdw algn="tl" blurRad="50800" dir="2700000" dist="38100" rotWithShape="0">
              <a:prstClr val="black">
                <a:alpha val="40000"/>
              </a:prstClr>
            </a:outerShdw>
          </a:effectLst>
        </p:spPr>
      </p:pic>
      <p:grpSp>
        <p:nvGrpSpPr>
          <p:cNvPr id="11" name="Group 10">
            <a:extLst>
              <a:ext uri="{FF2B5EF4-FFF2-40B4-BE49-F238E27FC236}">
                <a16:creationId xmlns:a16="http://schemas.microsoft.com/office/drawing/2014/main" id="{5B7FEE89-039F-43B0-99B7-FB8D3FA9C72B}"/>
              </a:ext>
            </a:extLst>
          </p:cNvPr>
          <p:cNvGrpSpPr/>
          <p:nvPr/>
        </p:nvGrpSpPr>
        <p:grpSpPr>
          <a:xfrm>
            <a:off x="5489965" y="1703465"/>
            <a:ext cx="1463717" cy="1385546"/>
            <a:chOff x="5647284" y="1703465"/>
            <a:chExt cx="1463717" cy="1385546"/>
          </a:xfrm>
        </p:grpSpPr>
        <p:sp>
          <p:nvSpPr>
            <p:cNvPr id="27" name="Oval 26">
              <a:extLst>
                <a:ext uri="{FF2B5EF4-FFF2-40B4-BE49-F238E27FC236}">
                  <a16:creationId xmlns:a16="http://schemas.microsoft.com/office/drawing/2014/main" id="{B1A50683-B663-4708-9727-1C4C6CADCF3A}"/>
                </a:ext>
              </a:extLst>
            </p:cNvPr>
            <p:cNvSpPr/>
            <p:nvPr/>
          </p:nvSpPr>
          <p:spPr>
            <a:xfrm>
              <a:off x="6779930" y="2722592"/>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8" name="Oval 27">
              <a:extLst>
                <a:ext uri="{FF2B5EF4-FFF2-40B4-BE49-F238E27FC236}">
                  <a16:creationId xmlns:a16="http://schemas.microsoft.com/office/drawing/2014/main" id="{8237BE21-7A46-46D7-8483-B2C6876C77F8}"/>
                </a:ext>
              </a:extLst>
            </p:cNvPr>
            <p:cNvSpPr/>
            <p:nvPr/>
          </p:nvSpPr>
          <p:spPr>
            <a:xfrm>
              <a:off x="5647284" y="2722592"/>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7" name="Oval 6">
              <a:extLst>
                <a:ext uri="{FF2B5EF4-FFF2-40B4-BE49-F238E27FC236}">
                  <a16:creationId xmlns:a16="http://schemas.microsoft.com/office/drawing/2014/main" id="{91A3156D-DF6B-4A80-8356-9F06B67D1D66}"/>
                </a:ext>
              </a:extLst>
            </p:cNvPr>
            <p:cNvSpPr/>
            <p:nvPr/>
          </p:nvSpPr>
          <p:spPr>
            <a:xfrm>
              <a:off x="6203452" y="1703465"/>
              <a:ext cx="331071" cy="331071"/>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descr="High Voltage" id="33" name="Graphic 32">
              <a:extLst>
                <a:ext uri="{FF2B5EF4-FFF2-40B4-BE49-F238E27FC236}">
                  <a16:creationId xmlns:a16="http://schemas.microsoft.com/office/drawing/2014/main" id="{633825B1-1EDE-48FF-B330-36510B6DF1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99602" y="1750238"/>
              <a:ext cx="1338773" cy="1338773"/>
            </a:xfrm>
            <a:prstGeom prst="rect">
              <a:avLst/>
            </a:prstGeom>
            <a:effectLst>
              <a:outerShdw algn="tl" blurRad="50800" dir="2700000" dist="38100" rotWithShape="0">
                <a:prstClr val="black">
                  <a:alpha val="40000"/>
                </a:prstClr>
              </a:outerShdw>
            </a:effectLst>
          </p:spPr>
        </p:pic>
      </p:grpSp>
      <p:pic>
        <p:nvPicPr>
          <p:cNvPr descr="Rain" id="45" name="Graphic 44">
            <a:extLst>
              <a:ext uri="{FF2B5EF4-FFF2-40B4-BE49-F238E27FC236}">
                <a16:creationId xmlns:a16="http://schemas.microsoft.com/office/drawing/2014/main" id="{22B8B554-B6D4-4E79-9961-6054616594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47585" y="3465460"/>
            <a:ext cx="1338773" cy="1338773"/>
          </a:xfrm>
          <a:prstGeom prst="rect">
            <a:avLst/>
          </a:prstGeom>
          <a:effectLst>
            <a:outerShdw algn="tl" blurRad="50800" dir="2700000" dist="38100" rotWithShape="0">
              <a:prstClr val="black">
                <a:alpha val="40000"/>
              </a:prstClr>
            </a:outerShdw>
          </a:effectLst>
        </p:spPr>
      </p:pic>
      <p:sp>
        <p:nvSpPr>
          <p:cNvPr id="4" name="TextBox 3">
            <a:extLst>
              <a:ext uri="{FF2B5EF4-FFF2-40B4-BE49-F238E27FC236}">
                <a16:creationId xmlns:a16="http://schemas.microsoft.com/office/drawing/2014/main" id="{2564ED80-346C-41BC-AD7B-E0DD58862C09}"/>
              </a:ext>
            </a:extLst>
          </p:cNvPr>
          <p:cNvSpPr txBox="1"/>
          <p:nvPr/>
        </p:nvSpPr>
        <p:spPr>
          <a:xfrm>
            <a:off x="3323946" y="6331527"/>
            <a:ext cx="2496108" cy="276999"/>
          </a:xfrm>
          <a:prstGeom prst="rect">
            <a:avLst/>
          </a:prstGeom>
          <a:noFill/>
        </p:spPr>
        <p:txBody>
          <a:bodyPr rtlCol="0" wrap="square">
            <a:spAutoFit/>
          </a:bodyPr>
          <a:lstStyle/>
          <a:p>
            <a:pPr>
              <a:spcBef>
                <a:spcPct val="0"/>
              </a:spcBef>
              <a:spcAft>
                <a:spcPct val="0"/>
              </a:spcAft>
            </a:pPr>
            <a:r>
              <a:rPr dirty="0" i="1" lang="en-US" sz="1200">
                <a:solidFill>
                  <a:srgbClr val="4E5054"/>
                </a:solidFill>
                <a:latin typeface="Verdana"/>
                <a:cs typeface="Verdana"/>
              </a:rPr>
              <a:t>For illustrative purposes only</a:t>
            </a:r>
          </a:p>
        </p:txBody>
      </p:sp>
      <p:sp>
        <p:nvSpPr>
          <p:cNvPr id="10" name="Rectangle: Rounded Corners 9">
            <a:extLst>
              <a:ext uri="{FF2B5EF4-FFF2-40B4-BE49-F238E27FC236}">
                <a16:creationId xmlns:a16="http://schemas.microsoft.com/office/drawing/2014/main" id="{5536BFAC-3546-46DE-8062-3FB22B2C23D6}"/>
              </a:ext>
            </a:extLst>
          </p:cNvPr>
          <p:cNvSpPr/>
          <p:nvPr/>
        </p:nvSpPr>
        <p:spPr>
          <a:xfrm>
            <a:off x="4825084" y="1446536"/>
            <a:ext cx="2793478" cy="1800914"/>
          </a:xfrm>
          <a:prstGeom prst="roundRect">
            <a:avLst/>
          </a:prstGeom>
          <a:noFill/>
          <a:ln w="57150">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19" name="TextBox 18">
            <a:extLst>
              <a:ext uri="{FF2B5EF4-FFF2-40B4-BE49-F238E27FC236}">
                <a16:creationId xmlns:a16="http://schemas.microsoft.com/office/drawing/2014/main" id="{5A9CB9FF-8495-4A69-890A-11599AA6E7D6}"/>
              </a:ext>
            </a:extLst>
          </p:cNvPr>
          <p:cNvSpPr txBox="1"/>
          <p:nvPr/>
        </p:nvSpPr>
        <p:spPr>
          <a:xfrm>
            <a:off x="5026808" y="1277259"/>
            <a:ext cx="2390031" cy="374571"/>
          </a:xfrm>
          <a:prstGeom prst="roundRect">
            <a:avLst/>
          </a:prstGeom>
          <a:solidFill>
            <a:schemeClr val="bg1"/>
          </a:solidFill>
        </p:spPr>
        <p:txBody>
          <a:bodyPr rtlCol="0" wrap="square">
            <a:spAutoFit/>
          </a:bodyPr>
          <a:lstStyle/>
          <a:p>
            <a:pPr>
              <a:spcBef>
                <a:spcPct val="0"/>
              </a:spcBef>
              <a:spcAft>
                <a:spcPct val="0"/>
              </a:spcAft>
            </a:pPr>
            <a:r>
              <a:rPr dirty="0" i="1" lang="en-US" sz="1600">
                <a:solidFill>
                  <a:srgbClr val="4E5054"/>
                </a:solidFill>
                <a:latin typeface="Verdana"/>
                <a:cs typeface="Verdana"/>
              </a:rPr>
              <a:t>“Triple-Aim Aligned”</a:t>
            </a:r>
          </a:p>
        </p:txBody>
      </p:sp>
      <p:sp>
        <p:nvSpPr>
          <p:cNvPr id="23" name="Arrow: Right 22">
            <a:extLst>
              <a:ext uri="{FF2B5EF4-FFF2-40B4-BE49-F238E27FC236}">
                <a16:creationId xmlns:a16="http://schemas.microsoft.com/office/drawing/2014/main" id="{5A610365-DC97-47C7-A3A0-C45D51414C6B}"/>
              </a:ext>
            </a:extLst>
          </p:cNvPr>
          <p:cNvSpPr/>
          <p:nvPr/>
        </p:nvSpPr>
        <p:spPr>
          <a:xfrm>
            <a:off x="4085155" y="2117527"/>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4" name="Arrow: Right 23">
            <a:extLst>
              <a:ext uri="{FF2B5EF4-FFF2-40B4-BE49-F238E27FC236}">
                <a16:creationId xmlns:a16="http://schemas.microsoft.com/office/drawing/2014/main" id="{2C68E718-B6BB-421E-A224-4EF50FBD6740}"/>
              </a:ext>
            </a:extLst>
          </p:cNvPr>
          <p:cNvSpPr/>
          <p:nvPr/>
        </p:nvSpPr>
        <p:spPr>
          <a:xfrm rot="16200000">
            <a:off x="6778877" y="2987648"/>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sp>
        <p:nvSpPr>
          <p:cNvPr id="25" name="Arrow: Right 24">
            <a:extLst>
              <a:ext uri="{FF2B5EF4-FFF2-40B4-BE49-F238E27FC236}">
                <a16:creationId xmlns:a16="http://schemas.microsoft.com/office/drawing/2014/main" id="{7F535423-D93B-4419-A5AC-8D8A023212DF}"/>
              </a:ext>
            </a:extLst>
          </p:cNvPr>
          <p:cNvSpPr/>
          <p:nvPr/>
        </p:nvSpPr>
        <p:spPr>
          <a:xfrm rot="19087482">
            <a:off x="4193713" y="2922508"/>
            <a:ext cx="1262742" cy="649884"/>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Tree>
  </p:cSld>
  <p:clrMapOvr>
    <a:masterClrMapping/>
  </p:clrMapOvr>
</p:sld>
</file>

<file path=ppt/slides/slide7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EC38-A9D6-4914-9B32-2982FD79F6B1}"/>
              </a:ext>
            </a:extLst>
          </p:cNvPr>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ACO Success Considerations</a:t>
            </a:r>
          </a:p>
        </p:txBody>
      </p:sp>
      <p:sp>
        <p:nvSpPr>
          <p:cNvPr id="3" name="Content Placeholder 2">
            <a:extLst>
              <a:ext uri="{FF2B5EF4-FFF2-40B4-BE49-F238E27FC236}">
                <a16:creationId xmlns:a16="http://schemas.microsoft.com/office/drawing/2014/main" id="{8BF165BC-4344-4A0C-80CE-AD51F3200A66}"/>
              </a:ext>
            </a:extLst>
          </p:cNvPr>
          <p:cNvSpPr>
            <a:spLocks noGrp="1"/>
          </p:cNvSpPr>
          <p:nvPr>
            <p:ph idx="10" sz="quarter"/>
          </p:nvPr>
        </p:nvSpPr>
        <p:spPr>
          <a:xfrm>
            <a:off x="443205" y="1368373"/>
            <a:ext cx="8229600" cy="2227234"/>
          </a:xfrm>
        </p:spPr>
        <p:txBody>
          <a:bodyPr lIns="0" rIns="0" tIns="0" bIns="0"/>
          <a:lstStyle/>
          <a:p>
            <a:pPr marL="169863" indent="-169863">
              <a:spcBef>
                <a:spcPts val="600"/>
              </a:spcBef>
              <a:spcAft>
                <a:spcPct val="0"/>
              </a:spcAft>
            </a:pPr>
            <a:r>
              <a:rPr dirty="0" lang="en-US" sz="2000">
                <a:solidFill>
                  <a:srgbClr val="4E5054"/>
                </a:solidFill>
              </a:rPr>
              <a:t>Are there critical success factors? </a:t>
            </a:r>
          </a:p>
          <a:p>
            <a:pPr lvl="1" marL="625475" indent="-168275">
              <a:spcBef>
                <a:spcPts val="600"/>
              </a:spcBef>
              <a:spcAft>
                <a:spcPct val="0"/>
              </a:spcAft>
            </a:pPr>
            <a:r>
              <a:rPr dirty="0" lang="en-US" sz="1600">
                <a:solidFill>
                  <a:srgbClr val="4E5054"/>
                </a:solidFill>
              </a:rPr>
              <a:t>Structure around providers or hospital?</a:t>
            </a:r>
          </a:p>
          <a:p>
            <a:pPr lvl="2" marL="1090613" indent="-176213">
              <a:spcBef>
                <a:spcPts val="600"/>
              </a:spcBef>
              <a:spcAft>
                <a:spcPct val="0"/>
              </a:spcAft>
            </a:pPr>
            <a:r>
              <a:rPr dirty="0" lang="en-US" sz="1400">
                <a:solidFill>
                  <a:srgbClr val="4E5054"/>
                </a:solidFill>
              </a:rPr>
              <a:t>Capital cost </a:t>
            </a:r>
          </a:p>
          <a:p>
            <a:pPr lvl="2" marL="1090613" indent="-176213">
              <a:spcBef>
                <a:spcPts val="600"/>
              </a:spcBef>
              <a:spcAft>
                <a:spcPct val="0"/>
              </a:spcAft>
            </a:pPr>
            <a:r>
              <a:rPr dirty="0" lang="en-US" sz="1400">
                <a:solidFill>
                  <a:srgbClr val="4E5054"/>
                </a:solidFill>
              </a:rPr>
              <a:t>Economies of Scale vs Diseconomies of Scale </a:t>
            </a:r>
          </a:p>
          <a:p>
            <a:pPr lvl="2" marL="1090613" indent="-176213">
              <a:spcBef>
                <a:spcPts val="600"/>
              </a:spcBef>
              <a:spcAft>
                <a:spcPct val="0"/>
              </a:spcAft>
            </a:pPr>
            <a:r>
              <a:rPr dirty="0" lang="en-US" sz="1400">
                <a:solidFill>
                  <a:srgbClr val="4E5054"/>
                </a:solidFill>
              </a:rPr>
              <a:t>Utilization management</a:t>
            </a:r>
          </a:p>
          <a:p>
            <a:pPr lvl="2" marL="1090613" indent="-176213">
              <a:spcBef>
                <a:spcPts val="600"/>
              </a:spcBef>
              <a:spcAft>
                <a:spcPct val="0"/>
              </a:spcAft>
            </a:pPr>
            <a:r>
              <a:rPr dirty="0" lang="en-US" sz="1400">
                <a:solidFill>
                  <a:srgbClr val="4E5054"/>
                </a:solidFill>
              </a:rPr>
              <a:t>Bureaucracy</a:t>
            </a:r>
          </a:p>
          <a:p>
            <a:pPr marL="169863" indent="-169863">
              <a:spcBef>
                <a:spcPts val="600"/>
              </a:spcBef>
              <a:spcAft>
                <a:spcPct val="0"/>
              </a:spcAft>
            </a:pPr>
            <a:r>
              <a:rPr dirty="0" lang="en-US" sz="2000">
                <a:solidFill>
                  <a:srgbClr val="4E5054"/>
                </a:solidFill>
              </a:rPr>
              <a:t>Have ACOs demonstrated savings?  Qualify for a bonus?</a:t>
            </a:r>
          </a:p>
          <a:p>
            <a:pPr marL="169863" indent="-169863">
              <a:spcBef>
                <a:spcPts val="600"/>
              </a:spcBef>
              <a:spcAft>
                <a:spcPct val="0"/>
              </a:spcAft>
            </a:pPr>
            <a:r>
              <a:rPr dirty="0" lang="en-US" sz="2000">
                <a:solidFill>
                  <a:srgbClr val="4E5054"/>
                </a:solidFill>
              </a:rPr>
              <a:t>How has CMS benefited from Medicare Shared Savings Program (CMS ACO)?</a:t>
            </a:r>
          </a:p>
          <a:p>
            <a:pPr marL="169863" indent="-169863">
              <a:spcBef>
                <a:spcPts val="600"/>
              </a:spcBef>
              <a:spcAft>
                <a:spcPct val="0"/>
              </a:spcAft>
            </a:pPr>
            <a:endParaRPr dirty="0" lang="en-US"/>
          </a:p>
          <a:p>
            <a:pPr marL="169863" indent="-169863">
              <a:spcBef>
                <a:spcPts val="600"/>
              </a:spcBef>
              <a:spcAft>
                <a:spcPct val="0"/>
              </a:spcAft>
            </a:pPr>
            <a:endParaRPr dirty="0" lang="en-US"/>
          </a:p>
        </p:txBody>
      </p:sp>
      <p:sp>
        <p:nvSpPr>
          <p:cNvPr id="4" name="Slide Number Placeholder 3">
            <a:extLst>
              <a:ext uri="{FF2B5EF4-FFF2-40B4-BE49-F238E27FC236}">
                <a16:creationId xmlns:a16="http://schemas.microsoft.com/office/drawing/2014/main" id="{EAF72930-CA0A-4B04-950B-48CC9E26E174}"/>
              </a:ext>
            </a:extLst>
          </p:cNvPr>
          <p:cNvSpPr>
            <a:spLocks noGrp="1"/>
          </p:cNvSpPr>
          <p:nvPr>
            <p:ph idx="12" sz="quarter" type="sldNum"/>
          </p:nvPr>
        </p:nvSpPr>
        <p:spPr/>
        <p:txBody>
          <a:bodyPr lIns="0" rIns="0" tIns="0" bIns="0" anchor="t"/>
          <a:lstStyle/>
          <a:p>
            <a:pPr>
              <a:defRPr/>
            </a:pPr>
            <a:r>
              <a:rPr altLang="en-US" lang="en-US" sz="700">
                <a:solidFill>
                  <a:srgbClr val="4E5054"/>
                </a:solidFill>
              </a:rPr>
              <a:t> </a:t>
            </a:r>
            <a:fld id="{25D2B554-A341-4136-B99F-73D832827588}" type="slidenum">
              <a:rPr altLang="en-US" lang="en-US" smtClean="0"/>
              <a:pPr>
                <a:defRPr/>
              </a:pPr>
              <a:t>32</a:t>
            </a:fld>
            <a:endParaRPr altLang="en-US" lang="en-US"/>
          </a:p>
        </p:txBody>
      </p:sp>
      <p:sp>
        <p:nvSpPr>
          <p:cNvPr id="5" name="Isosceles Triangle 4">
            <a:extLst>
              <a:ext uri="{FF2B5EF4-FFF2-40B4-BE49-F238E27FC236}">
                <a16:creationId xmlns:a16="http://schemas.microsoft.com/office/drawing/2014/main" id="{D4DE8ED5-9FAF-44B8-A017-6E71D13CEA24}"/>
              </a:ext>
            </a:extLst>
          </p:cNvPr>
          <p:cNvSpPr/>
          <p:nvPr/>
        </p:nvSpPr>
        <p:spPr>
          <a:xfrm flipV="1">
            <a:off x="619932" y="4476274"/>
            <a:ext cx="7780149" cy="346435"/>
          </a:xfrm>
          <a:prstGeom prst="triangle">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6" name="TextBox 5">
            <a:extLst>
              <a:ext uri="{FF2B5EF4-FFF2-40B4-BE49-F238E27FC236}">
                <a16:creationId xmlns:a16="http://schemas.microsoft.com/office/drawing/2014/main" id="{B6B431FF-CBC8-40D8-A143-2D912D8FEE9D}"/>
              </a:ext>
            </a:extLst>
          </p:cNvPr>
          <p:cNvSpPr txBox="1"/>
          <p:nvPr/>
        </p:nvSpPr>
        <p:spPr>
          <a:xfrm>
            <a:off x="619932" y="4974957"/>
            <a:ext cx="7780149" cy="584775"/>
          </a:xfrm>
          <a:prstGeom prst="rect">
            <a:avLst/>
          </a:prstGeom>
          <a:noFill/>
        </p:spPr>
        <p:txBody>
          <a:bodyPr rtlCol="0" wrap="square">
            <a:spAutoFit/>
          </a:bodyPr>
          <a:lstStyle/>
          <a:p>
            <a:pPr>
              <a:spcBef>
                <a:spcPct val="0"/>
              </a:spcBef>
              <a:spcAft>
                <a:spcPct val="0"/>
              </a:spcAft>
            </a:pPr>
            <a:r>
              <a:rPr dirty="0" lang="en-US" sz="1600">
                <a:solidFill>
                  <a:srgbClr val="4E5054"/>
                </a:solidFill>
                <a:latin typeface="Verdana"/>
                <a:cs typeface="Verdana"/>
              </a:rPr>
              <a:t>Is there room for Medicare in Alternate Sites of Care (ASC), or will Medicare get pushed in to hospitals?</a:t>
            </a:r>
          </a:p>
        </p:txBody>
      </p:sp>
    </p:spTree>
  </p:cSld>
  <p:clrMapOvr>
    <a:masterClrMapping/>
  </p:clrMapOvr>
</p:sld>
</file>

<file path=ppt/slides/slide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US Market Transformation to Value-Based Care </a:t>
            </a:r>
          </a:p>
        </p:txBody>
      </p:sp>
      <p:sp>
        <p:nvSpPr>
          <p:cNvPr id="7" name="Rectangle 6"/>
          <p:cNvSpPr/>
          <p:nvPr/>
        </p:nvSpPr>
        <p:spPr>
          <a:xfrm>
            <a:off x="344528" y="838202"/>
            <a:ext cx="8229885" cy="4808249"/>
          </a:xfrm>
          <a:prstGeom prst="rect">
            <a:avLst/>
          </a:prstGeom>
          <a:noFill/>
        </p:spPr>
        <p:txBody>
          <a:bodyPr anchor="t" rtlCol="false"/>
          <a:lstStyle/>
          <a:p>
            <a:pPr algn="l"/>
            <a:r>
              <a:t/>
            </a:r>
            <a:endParaRPr lang="en-US" sz="1100"/>
          </a:p>
        </p:txBody>
      </p:sp>
      <p:sp>
        <p:nvSpPr>
          <p:cNvPr id="8" name="Freeform 7"/>
          <p:cNvSpPr/>
          <p:nvPr/>
        </p:nvSpPr>
        <p:spPr>
          <a:xfrm>
            <a:off x="346512"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Integrated Delivery   Models</a:t>
            </a:r>
          </a:p>
          <a:p>
            <a:pPr algn="ctr" defTabSz="800100">
              <a:lnSpc>
                <a:spcPct val="90000"/>
              </a:lnSpc>
              <a:spcBef>
                <a:spcPct val="0"/>
              </a:spcBef>
              <a:spcAft>
                <a:spcPct val="35000"/>
              </a:spcAft>
            </a:pPr>
            <a:endParaRPr b="1" dirty="0" lang="en-US">
              <a:solidFill>
                <a:schemeClr val="tx1"/>
              </a:solidFill>
            </a:endParaRPr>
          </a:p>
        </p:txBody>
      </p:sp>
      <p:sp>
        <p:nvSpPr>
          <p:cNvPr id="9" name="Freeform 8"/>
          <p:cNvSpPr/>
          <p:nvPr/>
        </p:nvSpPr>
        <p:spPr>
          <a:xfrm>
            <a:off x="541208" y="2281087"/>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Continued consolidation and integration of health systems</a:t>
            </a:r>
          </a:p>
        </p:txBody>
      </p:sp>
      <p:sp>
        <p:nvSpPr>
          <p:cNvPr id="10" name="Freeform 9"/>
          <p:cNvSpPr/>
          <p:nvPr/>
        </p:nvSpPr>
        <p:spPr>
          <a:xfrm>
            <a:off x="541208" y="3371043"/>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Population-Based Care models continuing to advance </a:t>
            </a:r>
          </a:p>
        </p:txBody>
      </p:sp>
      <p:sp>
        <p:nvSpPr>
          <p:cNvPr id="11" name="Freeform 10"/>
          <p:cNvSpPr/>
          <p:nvPr/>
        </p:nvSpPr>
        <p:spPr>
          <a:xfrm>
            <a:off x="541208" y="4460999"/>
            <a:ext cx="1557570" cy="944628"/>
          </a:xfrm>
          <a:custGeom>
            <a:avLst/>
            <a:gdLst>
              <a:gd fmla="*/ 0 w 1557570" name="connsiteX0"/>
              <a:gd fmla="*/ 94463 h 944628" name="connsiteY0"/>
              <a:gd fmla="*/ 94463 w 1557570" name="connsiteX1"/>
              <a:gd fmla="*/ 0 h 944628" name="connsiteY1"/>
              <a:gd fmla="*/ 1463107 w 1557570" name="connsiteX2"/>
              <a:gd fmla="*/ 0 h 944628" name="connsiteY2"/>
              <a:gd fmla="*/ 1557570 w 1557570" name="connsiteX3"/>
              <a:gd fmla="*/ 94463 h 944628" name="connsiteY3"/>
              <a:gd fmla="*/ 1557570 w 1557570" name="connsiteX4"/>
              <a:gd fmla="*/ 850165 h 944628" name="connsiteY4"/>
              <a:gd fmla="*/ 1463107 w 1557570" name="connsiteX5"/>
              <a:gd fmla="*/ 944628 h 944628" name="connsiteY5"/>
              <a:gd fmla="*/ 94463 w 1557570" name="connsiteX6"/>
              <a:gd fmla="*/ 944628 h 944628" name="connsiteY6"/>
              <a:gd fmla="*/ 0 w 1557570" name="connsiteX7"/>
              <a:gd fmla="*/ 850165 h 944628" name="connsiteY7"/>
              <a:gd fmla="*/ 0 w 1557570" name="connsiteX8"/>
              <a:gd fmla="*/ 94463 h 944628"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944628" w="1557570">
                <a:moveTo>
                  <a:pt x="0" y="94463"/>
                </a:moveTo>
                <a:cubicBezTo>
                  <a:pt x="0" y="42293"/>
                  <a:pt x="42293" y="0"/>
                  <a:pt x="94463" y="0"/>
                </a:cubicBezTo>
                <a:lnTo>
                  <a:pt x="1463107" y="0"/>
                </a:lnTo>
                <a:cubicBezTo>
                  <a:pt x="1515277" y="0"/>
                  <a:pt x="1557570" y="42293"/>
                  <a:pt x="1557570" y="94463"/>
                </a:cubicBezTo>
                <a:lnTo>
                  <a:pt x="1557570" y="850165"/>
                </a:lnTo>
                <a:cubicBezTo>
                  <a:pt x="1557570" y="902335"/>
                  <a:pt x="1515277" y="944628"/>
                  <a:pt x="1463107" y="944628"/>
                </a:cubicBezTo>
                <a:lnTo>
                  <a:pt x="94463" y="944628"/>
                </a:lnTo>
                <a:cubicBezTo>
                  <a:pt x="42293" y="944628"/>
                  <a:pt x="0" y="902335"/>
                  <a:pt x="0" y="850165"/>
                </a:cubicBezTo>
                <a:lnTo>
                  <a:pt x="0" y="94463"/>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8622" lIns="55607" numCol="1" rIns="55607" spcCol="1270" spcFirstLastPara="0" tIns="48622"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Specialists moving to Patient-Centered Medical Home models </a:t>
            </a:r>
          </a:p>
        </p:txBody>
      </p:sp>
      <p:grpSp>
        <p:nvGrpSpPr>
          <p:cNvPr id="4" name="Group 3"/>
          <p:cNvGrpSpPr/>
          <p:nvPr/>
        </p:nvGrpSpPr>
        <p:grpSpPr>
          <a:xfrm>
            <a:off x="533404" y="5602008"/>
            <a:ext cx="7047570" cy="553998"/>
            <a:chOff x="533404" y="5602008"/>
            <a:chExt cx="7047570" cy="553998"/>
          </a:xfrm>
        </p:grpSpPr>
        <p:sp>
          <p:nvSpPr>
            <p:cNvPr id="5" name="TextBox 4"/>
            <p:cNvSpPr txBox="1"/>
            <p:nvPr/>
          </p:nvSpPr>
          <p:spPr>
            <a:xfrm>
              <a:off x="533404" y="5602008"/>
              <a:ext cx="7047570" cy="553998"/>
            </a:xfrm>
            <a:prstGeom prst="rect">
              <a:avLst/>
            </a:prstGeom>
            <a:noFill/>
          </p:spPr>
          <p:txBody>
            <a:bodyPr rtlCol="0" wrap="none">
              <a:spAutoFit/>
            </a:bodyPr>
            <a:lstStyle/>
            <a:p>
              <a:pPr>
                <a:spcBef>
                  <a:spcPct val="0"/>
                </a:spcBef>
                <a:spcAft>
                  <a:spcPct val="0"/>
                </a:spcAft>
              </a:pPr>
              <a:r>
                <a:rPr dirty="0" lang="en-US" sz="1500">
                  <a:solidFill>
                    <a:srgbClr val="4E5054"/>
                  </a:solidFill>
                  <a:latin typeface="Verdana"/>
                </a:rPr>
                <a:t>Aggregation of care            Higher participation in Quality Programs &amp; </a:t>
              </a:r>
            </a:p>
            <a:p>
              <a:pPr>
                <a:spcBef>
                  <a:spcPct val="0"/>
                </a:spcBef>
                <a:spcAft>
                  <a:spcPct val="0"/>
                </a:spcAft>
              </a:pPr>
              <a:r>
                <a:rPr dirty="0" lang="en-US" sz="1500">
                  <a:solidFill>
                    <a:srgbClr val="4E5054"/>
                  </a:solidFill>
                  <a:latin typeface="Verdana"/>
                </a:rPr>
                <a:t>							Alternative Payment Models (APMs)</a:t>
              </a:r>
            </a:p>
          </p:txBody>
        </p:sp>
        <p:sp>
          <p:nvSpPr>
            <p:cNvPr id="3" name="Right Arrow 2"/>
            <p:cNvSpPr/>
            <p:nvPr/>
          </p:nvSpPr>
          <p:spPr>
            <a:xfrm>
              <a:off x="2680136" y="5694341"/>
              <a:ext cx="457200" cy="184667"/>
            </a:xfrm>
            <a:prstGeom prst="rightArrow">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grpSp>
      <p:sp>
        <p:nvSpPr>
          <p:cNvPr id="13" name="Freeform 12"/>
          <p:cNvSpPr/>
          <p:nvPr/>
        </p:nvSpPr>
        <p:spPr>
          <a:xfrm>
            <a:off x="2439496" y="1048715"/>
            <a:ext cx="194696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New Payment Models</a:t>
            </a:r>
          </a:p>
          <a:p>
            <a:pPr algn="ctr" defTabSz="800100">
              <a:lnSpc>
                <a:spcPct val="90000"/>
              </a:lnSpc>
              <a:spcBef>
                <a:spcPct val="0"/>
              </a:spcBef>
              <a:spcAft>
                <a:spcPct val="35000"/>
              </a:spcAft>
            </a:pPr>
            <a:endParaRPr b="1" dirty="0" lang="en-US">
              <a:solidFill>
                <a:schemeClr val="tx1"/>
              </a:solidFill>
            </a:endParaRPr>
          </a:p>
        </p:txBody>
      </p:sp>
      <p:sp>
        <p:nvSpPr>
          <p:cNvPr id="14" name="Freeform 13"/>
          <p:cNvSpPr/>
          <p:nvPr/>
        </p:nvSpPr>
        <p:spPr>
          <a:xfrm>
            <a:off x="2634193"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Driving behavior change of health systems and    providers</a:t>
            </a:r>
          </a:p>
        </p:txBody>
      </p:sp>
      <p:sp>
        <p:nvSpPr>
          <p:cNvPr id="15" name="Freeform 14"/>
          <p:cNvSpPr/>
          <p:nvPr/>
        </p:nvSpPr>
        <p:spPr>
          <a:xfrm>
            <a:off x="2634193"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New payment models for Medical Specialty Areas are advancing </a:t>
            </a:r>
          </a:p>
          <a:p>
            <a:pPr algn="ctr" defTabSz="488950" lvl="0">
              <a:lnSpc>
                <a:spcPct val="90000"/>
              </a:lnSpc>
              <a:spcBef>
                <a:spcPct val="0"/>
              </a:spcBef>
              <a:spcAft>
                <a:spcPct val="35000"/>
              </a:spcAft>
            </a:pPr>
            <a:r>
              <a:rPr b="1" dirty="0" lang="en-US" sz="1100">
                <a:solidFill>
                  <a:srgbClr val="FFFFFF"/>
                </a:solidFill>
                <a:latin typeface="Verdana"/>
              </a:rPr>
              <a:t>(CV, Hip/Knee, RA, IBD, ONC)</a:t>
            </a:r>
          </a:p>
        </p:txBody>
      </p:sp>
      <p:sp>
        <p:nvSpPr>
          <p:cNvPr id="16" name="Freeform 15"/>
          <p:cNvSpPr/>
          <p:nvPr/>
        </p:nvSpPr>
        <p:spPr>
          <a:xfrm>
            <a:off x="4545495" y="1048715"/>
            <a:ext cx="2079971"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Clinical Standardization      of Care</a:t>
            </a:r>
          </a:p>
          <a:p>
            <a:pPr algn="ctr" defTabSz="800100">
              <a:lnSpc>
                <a:spcPct val="90000"/>
              </a:lnSpc>
              <a:spcBef>
                <a:spcPct val="0"/>
              </a:spcBef>
              <a:spcAft>
                <a:spcPct val="35000"/>
              </a:spcAft>
            </a:pPr>
            <a:endParaRPr b="1" dirty="0" lang="en-US">
              <a:solidFill>
                <a:schemeClr val="tx1"/>
              </a:solidFill>
            </a:endParaRPr>
          </a:p>
        </p:txBody>
      </p:sp>
      <p:sp>
        <p:nvSpPr>
          <p:cNvPr id="17" name="Freeform 16"/>
          <p:cNvSpPr/>
          <p:nvPr/>
        </p:nvSpPr>
        <p:spPr>
          <a:xfrm>
            <a:off x="4727177" y="2282085"/>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a:lnSpc>
                <a:spcPct val="90000"/>
              </a:lnSpc>
              <a:spcBef>
                <a:spcPct val="0"/>
              </a:spcBef>
              <a:spcAft>
                <a:spcPct val="35000"/>
              </a:spcAft>
            </a:pPr>
            <a:r>
              <a:rPr b="1" dirty="0" lang="en-US" sz="1100">
                <a:solidFill>
                  <a:srgbClr val="FFFFFF"/>
                </a:solidFill>
                <a:latin typeface="Verdana"/>
              </a:rPr>
              <a:t>Advancing at the Health System and Health Plan level in areas of high cost and practice variance</a:t>
            </a:r>
            <a:br>
              <a:rPr b="1" dirty="0" kern="1200" lang="en-US" sz="1100"/>
            </a:br>
            <a:endParaRPr b="1" dirty="0" kern="1200" lang="en-US" sz="1100"/>
          </a:p>
        </p:txBody>
      </p:sp>
      <p:sp>
        <p:nvSpPr>
          <p:cNvPr id="18" name="Freeform 17"/>
          <p:cNvSpPr/>
          <p:nvPr/>
        </p:nvSpPr>
        <p:spPr>
          <a:xfrm>
            <a:off x="4727177" y="3954877"/>
            <a:ext cx="1557570" cy="1449752"/>
          </a:xfrm>
          <a:custGeom>
            <a:avLst/>
            <a:gdLst>
              <a:gd fmla="*/ 0 w 1557570" name="connsiteX0"/>
              <a:gd fmla="*/ 144975 h 1449752" name="connsiteY0"/>
              <a:gd fmla="*/ 144975 w 1557570" name="connsiteX1"/>
              <a:gd fmla="*/ 0 h 1449752" name="connsiteY1"/>
              <a:gd fmla="*/ 1412595 w 1557570" name="connsiteX2"/>
              <a:gd fmla="*/ 0 h 1449752" name="connsiteY2"/>
              <a:gd fmla="*/ 1557570 w 1557570" name="connsiteX3"/>
              <a:gd fmla="*/ 144975 h 1449752" name="connsiteY3"/>
              <a:gd fmla="*/ 1557570 w 1557570" name="connsiteX4"/>
              <a:gd fmla="*/ 1304777 h 1449752" name="connsiteY4"/>
              <a:gd fmla="*/ 1412595 w 1557570" name="connsiteX5"/>
              <a:gd fmla="*/ 1449752 h 1449752" name="connsiteY5"/>
              <a:gd fmla="*/ 144975 w 1557570" name="connsiteX6"/>
              <a:gd fmla="*/ 1449752 h 1449752" name="connsiteY6"/>
              <a:gd fmla="*/ 0 w 1557570" name="connsiteX7"/>
              <a:gd fmla="*/ 1304777 h 1449752" name="connsiteY7"/>
              <a:gd fmla="*/ 0 w 1557570" name="connsiteX8"/>
              <a:gd fmla="*/ 144975 h 1449752"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449752" w="1557570">
                <a:moveTo>
                  <a:pt x="0" y="144975"/>
                </a:moveTo>
                <a:cubicBezTo>
                  <a:pt x="0" y="64908"/>
                  <a:pt x="64908" y="0"/>
                  <a:pt x="144975" y="0"/>
                </a:cubicBezTo>
                <a:lnTo>
                  <a:pt x="1412595" y="0"/>
                </a:lnTo>
                <a:cubicBezTo>
                  <a:pt x="1492662" y="0"/>
                  <a:pt x="1557570" y="64908"/>
                  <a:pt x="1557570" y="144975"/>
                </a:cubicBezTo>
                <a:lnTo>
                  <a:pt x="1557570" y="1304777"/>
                </a:lnTo>
                <a:cubicBezTo>
                  <a:pt x="1557570" y="1384844"/>
                  <a:pt x="1492662" y="1449752"/>
                  <a:pt x="1412595" y="1449752"/>
                </a:cubicBezTo>
                <a:lnTo>
                  <a:pt x="144975" y="1449752"/>
                </a:lnTo>
                <a:cubicBezTo>
                  <a:pt x="64908" y="1449752"/>
                  <a:pt x="0" y="1384844"/>
                  <a:pt x="0" y="1304777"/>
                </a:cubicBezTo>
                <a:lnTo>
                  <a:pt x="0" y="14497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63417" lIns="70402" numCol="1" rIns="70402" spcCol="1270" spcFirstLastPara="0" tIns="6341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Implementation is not consistent across systems or therapeutic areas</a:t>
            </a:r>
          </a:p>
        </p:txBody>
      </p:sp>
      <p:sp>
        <p:nvSpPr>
          <p:cNvPr id="19" name="Freeform 18"/>
          <p:cNvSpPr/>
          <p:nvPr/>
        </p:nvSpPr>
        <p:spPr>
          <a:xfrm>
            <a:off x="6820162" y="1048715"/>
            <a:ext cx="1948752" cy="4597736"/>
          </a:xfrm>
          <a:custGeom>
            <a:avLst/>
            <a:gdLst>
              <a:gd fmla="*/ 0 w 1946962" name="connsiteX0"/>
              <a:gd fmla="*/ 194696 h 4808249" name="connsiteY0"/>
              <a:gd fmla="*/ 194696 w 1946962" name="connsiteX1"/>
              <a:gd fmla="*/ 0 h 4808249" name="connsiteY1"/>
              <a:gd fmla="*/ 1752266 w 1946962" name="connsiteX2"/>
              <a:gd fmla="*/ 0 h 4808249" name="connsiteY2"/>
              <a:gd fmla="*/ 1946962 w 1946962" name="connsiteX3"/>
              <a:gd fmla="*/ 194696 h 4808249" name="connsiteY3"/>
              <a:gd fmla="*/ 1946962 w 1946962" name="connsiteX4"/>
              <a:gd fmla="*/ 4613553 h 4808249" name="connsiteY4"/>
              <a:gd fmla="*/ 1752266 w 1946962" name="connsiteX5"/>
              <a:gd fmla="*/ 4808249 h 4808249" name="connsiteY5"/>
              <a:gd fmla="*/ 194696 w 1946962" name="connsiteX6"/>
              <a:gd fmla="*/ 4808249 h 4808249" name="connsiteY6"/>
              <a:gd fmla="*/ 0 w 1946962" name="connsiteX7"/>
              <a:gd fmla="*/ 4613553 h 4808249" name="connsiteY7"/>
              <a:gd fmla="*/ 0 w 1946962" name="connsiteX8"/>
              <a:gd fmla="*/ 194696 h 480824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4808249" w="1946962">
                <a:moveTo>
                  <a:pt x="0" y="194696"/>
                </a:moveTo>
                <a:cubicBezTo>
                  <a:pt x="0" y="87168"/>
                  <a:pt x="87168" y="0"/>
                  <a:pt x="194696" y="0"/>
                </a:cubicBezTo>
                <a:lnTo>
                  <a:pt x="1752266" y="0"/>
                </a:lnTo>
                <a:cubicBezTo>
                  <a:pt x="1859794" y="0"/>
                  <a:pt x="1946962" y="87168"/>
                  <a:pt x="1946962" y="194696"/>
                </a:cubicBezTo>
                <a:lnTo>
                  <a:pt x="1946962" y="4613553"/>
                </a:lnTo>
                <a:cubicBezTo>
                  <a:pt x="1946962" y="4721081"/>
                  <a:pt x="1859794" y="4808249"/>
                  <a:pt x="1752266" y="4808249"/>
                </a:cubicBezTo>
                <a:lnTo>
                  <a:pt x="194696" y="4808249"/>
                </a:lnTo>
                <a:cubicBezTo>
                  <a:pt x="87168" y="4808249"/>
                  <a:pt x="0" y="4721081"/>
                  <a:pt x="0" y="4613553"/>
                </a:cubicBezTo>
                <a:lnTo>
                  <a:pt x="0" y="194696"/>
                </a:lnTo>
                <a:close/>
              </a:path>
            </a:pathLst>
          </a:custGeom>
          <a:solidFill>
            <a:srgbClr val="E6E6E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h="63500" w="127000"/>
          </a:sp3d>
        </p:spPr>
        <p:style>
          <a:lnRef idx="1">
            <a:schemeClr val="accent1"/>
          </a:lnRef>
          <a:fillRef idx="3">
            <a:schemeClr val="accent1"/>
          </a:fillRef>
          <a:effectRef idx="2">
            <a:schemeClr val="accent1"/>
          </a:effectRef>
          <a:fontRef idx="minor">
            <a:schemeClr val="lt1"/>
          </a:fontRef>
        </p:style>
        <p:txBody>
          <a:bodyPr anchor="ctr" anchorCtr="0" bIns="3108960" lIns="68580" numCol="1" rIns="68580" spcCol="1270" spcFirstLastPara="0" tIns="68580" vert="horz" wrap="square">
            <a:noAutofit/>
          </a:bodyPr>
          <a:lstStyle/>
          <a:p>
            <a:pPr algn="ctr" defTabSz="800100">
              <a:lnSpc>
                <a:spcPct val="90000"/>
              </a:lnSpc>
              <a:spcBef>
                <a:spcPct val="0"/>
              </a:spcBef>
              <a:spcAft>
                <a:spcPct val="35000"/>
              </a:spcAft>
            </a:pPr>
            <a:r>
              <a:rPr b="1" dirty="0" lang="en-US" sz="1600">
                <a:solidFill>
                  <a:srgbClr val="FFFFFF"/>
                </a:solidFill>
                <a:latin typeface="Verdana"/>
              </a:rPr>
              <a:t>Quality and Cost Measurement</a:t>
            </a:r>
          </a:p>
          <a:p>
            <a:pPr algn="ctr" defTabSz="800100">
              <a:lnSpc>
                <a:spcPct val="90000"/>
              </a:lnSpc>
              <a:spcBef>
                <a:spcPct val="0"/>
              </a:spcBef>
              <a:spcAft>
                <a:spcPct val="35000"/>
              </a:spcAft>
            </a:pPr>
            <a:endParaRPr b="1" dirty="0" lang="en-US">
              <a:solidFill>
                <a:schemeClr val="tx1"/>
              </a:solidFill>
            </a:endParaRPr>
          </a:p>
        </p:txBody>
      </p:sp>
      <p:sp>
        <p:nvSpPr>
          <p:cNvPr id="20" name="Freeform 19"/>
          <p:cNvSpPr/>
          <p:nvPr/>
        </p:nvSpPr>
        <p:spPr>
          <a:xfrm>
            <a:off x="7015753" y="2229074"/>
            <a:ext cx="1557570" cy="1226451"/>
          </a:xfrm>
          <a:custGeom>
            <a:avLst/>
            <a:gdLst>
              <a:gd fmla="*/ 0 w 1557570" name="connsiteX0"/>
              <a:gd fmla="*/ 122645 h 1226451" name="connsiteY0"/>
              <a:gd fmla="*/ 122645 w 1557570" name="connsiteX1"/>
              <a:gd fmla="*/ 0 h 1226451" name="connsiteY1"/>
              <a:gd fmla="*/ 1434925 w 1557570" name="connsiteX2"/>
              <a:gd fmla="*/ 0 h 1226451" name="connsiteY2"/>
              <a:gd fmla="*/ 1557570 w 1557570" name="connsiteX3"/>
              <a:gd fmla="*/ 122645 h 1226451" name="connsiteY3"/>
              <a:gd fmla="*/ 1557570 w 1557570" name="connsiteX4"/>
              <a:gd fmla="*/ 1103806 h 1226451" name="connsiteY4"/>
              <a:gd fmla="*/ 1434925 w 1557570" name="connsiteX5"/>
              <a:gd fmla="*/ 1226451 h 1226451" name="connsiteY5"/>
              <a:gd fmla="*/ 122645 w 1557570" name="connsiteX6"/>
              <a:gd fmla="*/ 1226451 h 1226451" name="connsiteY6"/>
              <a:gd fmla="*/ 0 w 1557570" name="connsiteX7"/>
              <a:gd fmla="*/ 1103806 h 1226451" name="connsiteY7"/>
              <a:gd fmla="*/ 0 w 1557570" name="connsiteX8"/>
              <a:gd fmla="*/ 122645 h 1226451"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1226451" w="1557570">
                <a:moveTo>
                  <a:pt x="0" y="122645"/>
                </a:moveTo>
                <a:cubicBezTo>
                  <a:pt x="0" y="54910"/>
                  <a:pt x="54910" y="0"/>
                  <a:pt x="122645" y="0"/>
                </a:cubicBezTo>
                <a:lnTo>
                  <a:pt x="1434925" y="0"/>
                </a:lnTo>
                <a:cubicBezTo>
                  <a:pt x="1502660" y="0"/>
                  <a:pt x="1557570" y="54910"/>
                  <a:pt x="1557570" y="122645"/>
                </a:cubicBezTo>
                <a:lnTo>
                  <a:pt x="1557570" y="1103806"/>
                </a:lnTo>
                <a:cubicBezTo>
                  <a:pt x="1557570" y="1171541"/>
                  <a:pt x="1502660" y="1226451"/>
                  <a:pt x="1434925" y="1226451"/>
                </a:cubicBezTo>
                <a:lnTo>
                  <a:pt x="122645" y="1226451"/>
                </a:lnTo>
                <a:cubicBezTo>
                  <a:pt x="54910" y="1226451"/>
                  <a:pt x="0" y="1171541"/>
                  <a:pt x="0" y="1103806"/>
                </a:cubicBezTo>
                <a:lnTo>
                  <a:pt x="0" y="122645"/>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56877" lIns="63862" numCol="1" rIns="63862" spcCol="1270" spcFirstLastPara="0" tIns="56877"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Providers and Health </a:t>
            </a:r>
            <a:br>
              <a:rPr b="1" dirty="0" kern="1200" lang="en-US" sz="1100"/>
            </a:br>
            <a:r>
              <a:rPr b="1" dirty="0" kern="1200" lang="en-US" sz="1100">
                <a:solidFill>
                  <a:srgbClr val="FFFFFF"/>
                </a:solidFill>
                <a:latin typeface="Verdana"/>
              </a:rPr>
              <a:t>Systems  accountable for Quality and Cost in Public &amp; Private Payer Programs  </a:t>
            </a:r>
          </a:p>
        </p:txBody>
      </p:sp>
      <p:sp>
        <p:nvSpPr>
          <p:cNvPr id="21" name="Freeform 20"/>
          <p:cNvSpPr/>
          <p:nvPr/>
        </p:nvSpPr>
        <p:spPr>
          <a:xfrm>
            <a:off x="7015753" y="3535735"/>
            <a:ext cx="1557569" cy="1171926"/>
          </a:xfrm>
          <a:custGeom>
            <a:avLst/>
            <a:gdLst>
              <a:gd fmla="*/ 0 w 1557570" name="connsiteX0"/>
              <a:gd fmla="*/ 89370 h 893699" name="connsiteY0"/>
              <a:gd fmla="*/ 89370 w 1557570" name="connsiteX1"/>
              <a:gd fmla="*/ 0 h 893699" name="connsiteY1"/>
              <a:gd fmla="*/ 1468200 w 1557570" name="connsiteX2"/>
              <a:gd fmla="*/ 0 h 893699" name="connsiteY2"/>
              <a:gd fmla="*/ 1557570 w 1557570" name="connsiteX3"/>
              <a:gd fmla="*/ 89370 h 893699" name="connsiteY3"/>
              <a:gd fmla="*/ 1557570 w 1557570" name="connsiteX4"/>
              <a:gd fmla="*/ 804329 h 893699" name="connsiteY4"/>
              <a:gd fmla="*/ 1468200 w 1557570" name="connsiteX5"/>
              <a:gd fmla="*/ 893699 h 893699" name="connsiteY5"/>
              <a:gd fmla="*/ 89370 w 1557570" name="connsiteX6"/>
              <a:gd fmla="*/ 893699 h 893699" name="connsiteY6"/>
              <a:gd fmla="*/ 0 w 1557570" name="connsiteX7"/>
              <a:gd fmla="*/ 804329 h 893699" name="connsiteY7"/>
              <a:gd fmla="*/ 0 w 1557570" name="connsiteX8"/>
              <a:gd fmla="*/ 89370 h 893699"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893699" w="1557570">
                <a:moveTo>
                  <a:pt x="0" y="89370"/>
                </a:moveTo>
                <a:cubicBezTo>
                  <a:pt x="0" y="40012"/>
                  <a:pt x="40012" y="0"/>
                  <a:pt x="89370" y="0"/>
                </a:cubicBezTo>
                <a:lnTo>
                  <a:pt x="1468200" y="0"/>
                </a:lnTo>
                <a:cubicBezTo>
                  <a:pt x="1517558" y="0"/>
                  <a:pt x="1557570" y="40012"/>
                  <a:pt x="1557570" y="89370"/>
                </a:cubicBezTo>
                <a:lnTo>
                  <a:pt x="1557570" y="804329"/>
                </a:lnTo>
                <a:cubicBezTo>
                  <a:pt x="1557570" y="853687"/>
                  <a:pt x="1517558" y="893699"/>
                  <a:pt x="1468200" y="893699"/>
                </a:cubicBezTo>
                <a:lnTo>
                  <a:pt x="89370" y="893699"/>
                </a:lnTo>
                <a:cubicBezTo>
                  <a:pt x="40012" y="893699"/>
                  <a:pt x="0" y="853687"/>
                  <a:pt x="0" y="804329"/>
                </a:cubicBezTo>
                <a:lnTo>
                  <a:pt x="0" y="89370"/>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47131" lIns="54116" numCol="1" rIns="54116" spcCol="1270" spcFirstLastPara="0" tIns="47131"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All providers measured by CMS Physician Value-Based methodology beginning in 2015</a:t>
            </a:r>
          </a:p>
        </p:txBody>
      </p:sp>
      <p:sp>
        <p:nvSpPr>
          <p:cNvPr id="22" name="Freeform 21"/>
          <p:cNvSpPr/>
          <p:nvPr/>
        </p:nvSpPr>
        <p:spPr>
          <a:xfrm>
            <a:off x="7015752" y="4837964"/>
            <a:ext cx="1557569" cy="567307"/>
          </a:xfrm>
          <a:custGeom>
            <a:avLst/>
            <a:gdLst>
              <a:gd fmla="*/ 0 w 1557570" name="connsiteX0"/>
              <a:gd fmla="*/ 55196 h 551963" name="connsiteY0"/>
              <a:gd fmla="*/ 55196 w 1557570" name="connsiteX1"/>
              <a:gd fmla="*/ 0 h 551963" name="connsiteY1"/>
              <a:gd fmla="*/ 1502374 w 1557570" name="connsiteX2"/>
              <a:gd fmla="*/ 0 h 551963" name="connsiteY2"/>
              <a:gd fmla="*/ 1557570 w 1557570" name="connsiteX3"/>
              <a:gd fmla="*/ 55196 h 551963" name="connsiteY3"/>
              <a:gd fmla="*/ 1557570 w 1557570" name="connsiteX4"/>
              <a:gd fmla="*/ 496767 h 551963" name="connsiteY4"/>
              <a:gd fmla="*/ 1502374 w 1557570" name="connsiteX5"/>
              <a:gd fmla="*/ 551963 h 551963" name="connsiteY5"/>
              <a:gd fmla="*/ 55196 w 1557570" name="connsiteX6"/>
              <a:gd fmla="*/ 551963 h 551963" name="connsiteY6"/>
              <a:gd fmla="*/ 0 w 1557570" name="connsiteX7"/>
              <a:gd fmla="*/ 496767 h 551963" name="connsiteY7"/>
              <a:gd fmla="*/ 0 w 1557570" name="connsiteX8"/>
              <a:gd fmla="*/ 55196 h 551963"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51963" w="1557570">
                <a:moveTo>
                  <a:pt x="0" y="55196"/>
                </a:moveTo>
                <a:cubicBezTo>
                  <a:pt x="0" y="24712"/>
                  <a:pt x="24712" y="0"/>
                  <a:pt x="55196" y="0"/>
                </a:cubicBezTo>
                <a:lnTo>
                  <a:pt x="1502374" y="0"/>
                </a:lnTo>
                <a:cubicBezTo>
                  <a:pt x="1532858" y="0"/>
                  <a:pt x="1557570" y="24712"/>
                  <a:pt x="1557570" y="55196"/>
                </a:cubicBezTo>
                <a:lnTo>
                  <a:pt x="1557570" y="496767"/>
                </a:lnTo>
                <a:cubicBezTo>
                  <a:pt x="1557570" y="527251"/>
                  <a:pt x="1532858" y="551963"/>
                  <a:pt x="1502374" y="551963"/>
                </a:cubicBezTo>
                <a:lnTo>
                  <a:pt x="55196" y="551963"/>
                </a:lnTo>
                <a:cubicBezTo>
                  <a:pt x="24712" y="551963"/>
                  <a:pt x="0" y="527251"/>
                  <a:pt x="0" y="496767"/>
                </a:cubicBezTo>
                <a:lnTo>
                  <a:pt x="0" y="55196"/>
                </a:lnTo>
                <a:close/>
              </a:path>
            </a:pathLst>
          </a:custGeom>
          <a:solidFill>
            <a:srgbClr val="003479"/>
          </a:solidFill>
          <a:ln>
            <a:noFill/>
          </a:ln>
          <a:effectLst>
            <a:outerShdw algn="tl" blurRad="50800" dir="2700000" dist="38100" rotWithShape="0">
              <a:prstClr val="black">
                <a:alpha val="40000"/>
              </a:prstClr>
            </a:outerShdw>
          </a:effectLst>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nchor="ctr" anchorCtr="0" bIns="37121" lIns="44106" numCol="1" rIns="44106" spcCol="1270" spcFirstLastPara="0" tIns="37121" vert="horz" wrap="square">
            <a:noAutofit/>
          </a:bodyPr>
          <a:lstStyle/>
          <a:p>
            <a:pPr algn="ctr" defTabSz="488950" lvl="0" rtl="0">
              <a:lnSpc>
                <a:spcPct val="90000"/>
              </a:lnSpc>
              <a:spcBef>
                <a:spcPct val="0"/>
              </a:spcBef>
              <a:spcAft>
                <a:spcPct val="35000"/>
              </a:spcAft>
            </a:pPr>
            <a:r>
              <a:rPr b="1" dirty="0" kern="1200" lang="en-US" sz="1100">
                <a:solidFill>
                  <a:srgbClr val="FFFFFF"/>
                </a:solidFill>
                <a:latin typeface="Verdana"/>
              </a:rPr>
              <a:t>Transition to MACRA begins 2017</a:t>
            </a:r>
          </a:p>
        </p:txBody>
      </p:sp>
    </p:spTree>
  </p:cSld>
  <p:clrMapOvr>
    <a:masterClrMapping/>
  </p:clrMapOvr>
</p:sld>
</file>

<file path=ppt/slides/slide8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559411"/>
            <a:ext cx="8229600" cy="492443"/>
          </a:xfrm>
        </p:spPr>
        <p:txBody>
          <a:bodyPr lIns="0" rIns="0" tIns="0" bIns="0" anchor="ctr"/>
          <a:lstStyle/>
          <a:p>
            <a:pPr marL="0" indent="0">
              <a:spcBef>
                <a:spcPts val="600"/>
              </a:spcBef>
              <a:spcAft>
                <a:spcPct val="0"/>
              </a:spcAft>
              <a:buNone/>
            </a:pPr>
            <a:r>
              <a:rPr dirty="0" lang="en-US" b="true">
                <a:solidFill>
                  <a:srgbClr val="003479"/>
                </a:solidFill>
              </a:rPr>
              <a:t>ACO/IDN Design of the Future</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33</a:t>
            </a:fld>
            <a:endParaRPr dirty="0" lang="en-US"/>
          </a:p>
        </p:txBody>
      </p:sp>
    </p:spTree>
  </p:cSld>
  <p:clrMapOvr>
    <a:masterClrMapping/>
  </p:clrMapOvr>
</p:sld>
</file>

<file path=ppt/slides/slide8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442913" y="444560"/>
            <a:ext cx="8229600" cy="800100"/>
          </a:xfrm>
        </p:spPr>
        <p:txBody>
          <a:bodyPr lIns="0" rIns="0" tIns="0" bIns="0" anchor="b"/>
          <a:lstStyle/>
          <a:p>
            <a:pPr algn="l">
              <a:lnSpc>
                <a:spcPts val="3200"/>
              </a:lnSpc>
              <a:spcAft>
                <a:spcPct val="0"/>
              </a:spcAft>
            </a:pPr>
            <a:r>
              <a:rPr dirty="0" lang="en-US" sz="2600" b="true">
                <a:solidFill>
                  <a:srgbClr val="003479"/>
                </a:solidFill>
              </a:rPr>
              <a:t>An Untapped Opportunity For Health Care Progress: Redesigning Care For High-Need Patients</a:t>
            </a:r>
          </a:p>
        </p:txBody>
      </p:sp>
      <p:sp>
        <p:nvSpPr>
          <p:cNvPr id="4" name="Slide Number Placeholder 3"/>
          <p:cNvSpPr>
            <a:spLocks noGrp="1"/>
          </p:cNvSpPr>
          <p:nvPr>
            <p:ph idx="10" sz="quarter" type="sldNum"/>
          </p:nvPr>
        </p:nvSpPr>
        <p:spPr/>
        <p:txBody>
          <a:bodyPr lIns="0" rIns="0" tIns="0" bIns="0" anchor="t"/>
          <a:lstStyle/>
          <a:p>
            <a:pPr>
              <a:defRPr/>
            </a:pPr>
            <a:fld id="{433A2CC7-68DD-4B33-8B22-7F25518E6549}" type="slidenum">
              <a:rPr lang="en-US" smtClean="0"/>
              <a:pPr>
                <a:defRPr/>
              </a:pPr>
              <a:t>34</a:t>
            </a:fld>
            <a:endParaRPr dirty="0" lang="en-US"/>
          </a:p>
        </p:txBody>
      </p:sp>
      <p:graphicFrame>
        <p:nvGraphicFramePr>
          <p:cNvPr id="9" name="Chart 8">
            <a:extLst>
              <a:ext uri="{FF2B5EF4-FFF2-40B4-BE49-F238E27FC236}">
                <a16:creationId xmlns:a16="http://schemas.microsoft.com/office/drawing/2014/main" id="{E8E98D93-A7E1-4139-A920-F8EAC7610E85}"/>
              </a:ext>
            </a:extLst>
          </p:cNvPr>
          <p:cNvGraphicFramePr>
            <a:graphicFrameLocks/>
          </p:cNvGraphicFramePr>
          <p:nvPr>
            <p:extLst/>
          </p:nvPr>
        </p:nvGraphicFramePr>
        <p:xfrm>
          <a:off x="268089" y="1741349"/>
          <a:ext cx="4855343" cy="3080570"/>
        </p:xfrm>
        <a:graphic>
          <a:graphicData uri="http://schemas.openxmlformats.org/drawingml/2006/chart">
            <c:chart xmlns:c="http://schemas.openxmlformats.org/drawingml/2006/chart" r:id="rId2"/>
          </a:graphicData>
        </a:graphic>
      </p:graphicFrame>
      <p:sp>
        <p:nvSpPr>
          <p:cNvPr id="10" name="TextBox 9"/>
          <p:cNvSpPr txBox="1"/>
          <p:nvPr/>
        </p:nvSpPr>
        <p:spPr>
          <a:xfrm>
            <a:off x="5916383" y="1219631"/>
            <a:ext cx="3713431" cy="1323439"/>
          </a:xfrm>
          <a:prstGeom prst="rect">
            <a:avLst/>
          </a:prstGeom>
          <a:noFill/>
        </p:spPr>
        <p:txBody>
          <a:bodyPr rtlCol="0" wrap="square">
            <a:spAutoFit/>
          </a:bodyPr>
          <a:lstStyle/>
          <a:p>
            <a:pPr indent="-214313" marL="214313">
              <a:spcBef>
                <a:spcPct val="0"/>
              </a:spcBef>
              <a:spcAft>
                <a:spcPct val="0"/>
              </a:spcAft>
              <a:buFont charset="0" panose="020B0604020202020204" pitchFamily="34" typeface="Arial"/>
              <a:buChar char="•"/>
            </a:pPr>
            <a:r>
              <a:rPr dirty="0" lang="en-US" sz="1600">
                <a:solidFill>
                  <a:srgbClr val="4E5054"/>
                </a:solidFill>
              </a:rPr>
              <a:t>Functional limitations</a:t>
            </a:r>
          </a:p>
          <a:p>
            <a:pPr indent="-214313" marL="214313">
              <a:spcBef>
                <a:spcPct val="0"/>
              </a:spcBef>
              <a:spcAft>
                <a:spcPct val="0"/>
              </a:spcAft>
              <a:buFont charset="0" panose="020B0604020202020204" pitchFamily="34" typeface="Arial"/>
              <a:buChar char="•"/>
            </a:pPr>
            <a:r>
              <a:rPr dirty="0" lang="en-US" sz="1600">
                <a:solidFill>
                  <a:srgbClr val="4E5054"/>
                </a:solidFill>
              </a:rPr>
              <a:t>Inability to cope with health</a:t>
            </a:r>
          </a:p>
          <a:p>
            <a:pPr indent="-214313" marL="214313">
              <a:spcBef>
                <a:spcPct val="0"/>
              </a:spcBef>
              <a:spcAft>
                <a:spcPct val="0"/>
              </a:spcAft>
              <a:buFont charset="0" panose="020B0604020202020204" pitchFamily="34" typeface="Arial"/>
              <a:buChar char="•"/>
            </a:pPr>
            <a:r>
              <a:rPr dirty="0" lang="en-US" sz="1600">
                <a:solidFill>
                  <a:srgbClr val="4E5054"/>
                </a:solidFill>
              </a:rPr>
              <a:t>Lack of care coordination</a:t>
            </a:r>
          </a:p>
          <a:p>
            <a:pPr indent="-214313" marL="214313">
              <a:spcBef>
                <a:spcPct val="0"/>
              </a:spcBef>
              <a:spcAft>
                <a:spcPct val="0"/>
              </a:spcAft>
              <a:buFont charset="0" panose="020B0604020202020204" pitchFamily="34" typeface="Arial"/>
              <a:buChar char="•"/>
            </a:pPr>
            <a:r>
              <a:rPr dirty="0" lang="en-US" sz="1600">
                <a:solidFill>
                  <a:srgbClr val="4E5054"/>
                </a:solidFill>
              </a:rPr>
              <a:t>Cost-related access issues</a:t>
            </a:r>
          </a:p>
          <a:p>
            <a:pPr indent="-214313" marL="214313">
              <a:spcBef>
                <a:spcPct val="0"/>
              </a:spcBef>
              <a:spcAft>
                <a:spcPct val="0"/>
              </a:spcAft>
              <a:buFont charset="0" panose="020B0604020202020204" pitchFamily="34" typeface="Arial"/>
              <a:buChar char="•"/>
            </a:pPr>
            <a:endParaRPr dirty="0" lang="en-US" sz="1600"/>
          </a:p>
        </p:txBody>
      </p:sp>
      <p:sp>
        <p:nvSpPr>
          <p:cNvPr id="11" name="Arrow: Down 10"/>
          <p:cNvSpPr/>
          <p:nvPr/>
        </p:nvSpPr>
        <p:spPr>
          <a:xfrm flipV="1">
            <a:off x="5432495" y="1358455"/>
            <a:ext cx="521069" cy="765788"/>
          </a:xfrm>
          <a:prstGeom prst="down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cxnSp>
        <p:nvCxnSpPr>
          <p:cNvPr id="13" name="Straight Connector 12"/>
          <p:cNvCxnSpPr/>
          <p:nvPr/>
        </p:nvCxnSpPr>
        <p:spPr>
          <a:xfrm>
            <a:off x="5464277" y="2529277"/>
            <a:ext cx="3309836"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464277" y="2342262"/>
            <a:ext cx="3309836" cy="0"/>
          </a:xfrm>
          <a:prstGeom prst="line">
            <a:avLst/>
          </a:prstGeom>
          <a:ln>
            <a:solidFill>
              <a:srgbClr val="003479"/>
            </a:solidFill>
          </a:ln>
        </p:spPr>
        <p:style>
          <a:lnRef idx="2">
            <a:schemeClr val="accent1"/>
          </a:lnRef>
          <a:fillRef idx="0">
            <a:schemeClr val="accent1"/>
          </a:fillRef>
          <a:effectRef idx="1">
            <a:schemeClr val="accent1"/>
          </a:effectRef>
          <a:fontRef idx="minor">
            <a:schemeClr val="tx1"/>
          </a:fontRef>
        </p:style>
      </p:cxnSp>
      <p:sp>
        <p:nvSpPr>
          <p:cNvPr id="15" name="Isosceles Triangle 14"/>
          <p:cNvSpPr/>
          <p:nvPr/>
        </p:nvSpPr>
        <p:spPr>
          <a:xfrm flipV="1">
            <a:off x="5432495" y="2627008"/>
            <a:ext cx="3302461" cy="299711"/>
          </a:xfrm>
          <a:prstGeom prst="triangle">
            <a:avLst/>
          </a:prstGeom>
          <a:ln>
            <a:solidFill>
              <a:srgbClr val="003479"/>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16" name="TextBox 15"/>
          <p:cNvSpPr txBox="1"/>
          <p:nvPr/>
        </p:nvSpPr>
        <p:spPr>
          <a:xfrm>
            <a:off x="5464277" y="2916041"/>
            <a:ext cx="3375845" cy="2646878"/>
          </a:xfrm>
          <a:prstGeom prst="rect">
            <a:avLst/>
          </a:prstGeom>
          <a:noFill/>
        </p:spPr>
        <p:txBody>
          <a:bodyPr rtlCol="0" wrap="square">
            <a:spAutoFit/>
          </a:bodyPr>
          <a:lstStyle/>
          <a:p>
            <a:pPr indent="-257175" marL="257175">
              <a:spcBef>
                <a:spcPct val="0"/>
              </a:spcBef>
              <a:spcAft>
                <a:spcPct val="0"/>
              </a:spcAft>
              <a:buFont typeface="+mj-lt"/>
              <a:buAutoNum type="arabicPeriod"/>
            </a:pPr>
            <a:r>
              <a:rPr dirty="0" lang="en-US" sz="1600">
                <a:solidFill>
                  <a:srgbClr val="4E5054"/>
                </a:solidFill>
              </a:rPr>
              <a:t>Focus on service setting (enhanced primary care)</a:t>
            </a:r>
          </a:p>
          <a:p>
            <a:pPr indent="-257175" marL="257175">
              <a:spcBef>
                <a:spcPct val="0"/>
              </a:spcBef>
              <a:spcAft>
                <a:spcPct val="0"/>
              </a:spcAft>
              <a:buFont typeface="+mj-lt"/>
              <a:buAutoNum type="arabicPeriod"/>
            </a:pPr>
            <a:r>
              <a:rPr dirty="0" lang="en-US" sz="1600">
                <a:solidFill>
                  <a:srgbClr val="4E5054"/>
                </a:solidFill>
              </a:rPr>
              <a:t>Care and coordination attributes (</a:t>
            </a:r>
            <a:r>
              <a:rPr dirty="0" err="1" lang="en-US" sz="1600">
                <a:solidFill>
                  <a:srgbClr val="4E5054"/>
                </a:solidFill>
              </a:rPr>
              <a:t>ToC</a:t>
            </a:r>
            <a:r>
              <a:rPr dirty="0" lang="en-US" sz="1600">
                <a:solidFill>
                  <a:srgbClr val="4E5054"/>
                </a:solidFill>
              </a:rPr>
              <a:t>, engagement)</a:t>
            </a:r>
          </a:p>
          <a:p>
            <a:pPr indent="-257175" marL="257175">
              <a:spcBef>
                <a:spcPct val="0"/>
              </a:spcBef>
              <a:spcAft>
                <a:spcPct val="0"/>
              </a:spcAft>
              <a:buFont typeface="+mj-lt"/>
              <a:buAutoNum type="arabicPeriod"/>
            </a:pPr>
            <a:r>
              <a:rPr dirty="0" lang="en-US" sz="1600">
                <a:solidFill>
                  <a:srgbClr val="4E5054"/>
                </a:solidFill>
              </a:rPr>
              <a:t>Delivery features (high-risk patient pooling; adherence)</a:t>
            </a:r>
          </a:p>
          <a:p>
            <a:pPr indent="-257175" marL="257175">
              <a:spcBef>
                <a:spcPct val="0"/>
              </a:spcBef>
              <a:spcAft>
                <a:spcPct val="0"/>
              </a:spcAft>
              <a:buFont typeface="+mj-lt"/>
              <a:buAutoNum type="arabicPeriod"/>
            </a:pPr>
            <a:r>
              <a:rPr dirty="0" lang="en-US" sz="1600">
                <a:solidFill>
                  <a:srgbClr val="4E5054"/>
                </a:solidFill>
              </a:rPr>
              <a:t>Organizational culture (adaptable, data-driven)</a:t>
            </a:r>
          </a:p>
          <a:p>
            <a:pPr indent="-214313" marL="214313">
              <a:spcBef>
                <a:spcPct val="0"/>
              </a:spcBef>
              <a:spcAft>
                <a:spcPct val="0"/>
              </a:spcAft>
              <a:buFont charset="0" panose="020B0604020202020204" pitchFamily="34" typeface="Arial"/>
              <a:buChar char="•"/>
            </a:pPr>
            <a:endParaRPr dirty="0" lang="en-US" sz="1600"/>
          </a:p>
        </p:txBody>
      </p:sp>
      <p:sp>
        <p:nvSpPr>
          <p:cNvPr id="17" name="TextBox 16"/>
          <p:cNvSpPr txBox="1"/>
          <p:nvPr/>
        </p:nvSpPr>
        <p:spPr>
          <a:xfrm>
            <a:off x="5249857" y="5239148"/>
            <a:ext cx="3804684" cy="861774"/>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3"/>
              </a:rPr>
              <a:t>http://healthaffairs.org/blog/2017/08/28/an-untapped-opportunity-for-health-care-progress-redesigning-care-for-high-need-patients/</a:t>
            </a:r>
            <a:r>
              <a:rPr dirty="0" lang="en-US" sz="1000">
                <a:solidFill>
                  <a:srgbClr val="4E5054"/>
                </a:solidFill>
              </a:rPr>
              <a:t>. Accessed October 3, 2017. </a:t>
            </a:r>
          </a:p>
          <a:p>
            <a:pPr>
              <a:spcBef>
                <a:spcPct val="0"/>
              </a:spcBef>
              <a:spcAft>
                <a:spcPct val="0"/>
              </a:spcAft>
            </a:pPr>
            <a:r>
              <a:rPr b="1" dirty="0" lang="en-US" sz="1000">
                <a:solidFill>
                  <a:srgbClr val="4E5054"/>
                </a:solidFill>
              </a:rPr>
              <a:t>Peter Long</a:t>
            </a:r>
            <a:r>
              <a:rPr dirty="0" lang="en-US" sz="1000">
                <a:solidFill>
                  <a:srgbClr val="4E5054"/>
                </a:solidFill>
              </a:rPr>
              <a:t>, Ph.D., President and CEO of Blue Shield of California Foundation</a:t>
            </a:r>
          </a:p>
        </p:txBody>
      </p:sp>
      <p:sp>
        <p:nvSpPr>
          <p:cNvPr id="12" name="TextBox 11"/>
          <p:cNvSpPr txBox="1"/>
          <p:nvPr/>
        </p:nvSpPr>
        <p:spPr>
          <a:xfrm>
            <a:off x="310840" y="4962755"/>
            <a:ext cx="4724598" cy="600164"/>
          </a:xfrm>
          <a:prstGeom prst="rect">
            <a:avLst/>
          </a:prstGeom>
          <a:noFill/>
        </p:spPr>
        <p:txBody>
          <a:bodyPr rtlCol="0" wrap="square">
            <a:spAutoFit/>
          </a:bodyPr>
          <a:lstStyle/>
          <a:p>
            <a:pPr>
              <a:spcBef>
                <a:spcPct val="0"/>
              </a:spcBef>
              <a:spcAft>
                <a:spcPct val="0"/>
              </a:spcAft>
            </a:pPr>
            <a:r>
              <a:rPr dirty="0" err="1" lang="en-US" sz="1100">
                <a:solidFill>
                  <a:srgbClr val="4E5054"/>
                </a:solidFill>
                <a:latin typeface="Verdana"/>
                <a:cs typeface="Verdana"/>
              </a:rPr>
              <a:t>Dzau</a:t>
            </a:r>
            <a:r>
              <a:rPr dirty="0" lang="en-US" sz="1100">
                <a:solidFill>
                  <a:srgbClr val="4E5054"/>
                </a:solidFill>
                <a:latin typeface="Verdana"/>
                <a:cs typeface="Verdana"/>
              </a:rPr>
              <a:t>, V.J., M.B. McClellan, J. McGinnis, and et al. 2017. Vital directions for health and health care; Priorities from a national academy of medicine initiative. JAMA 317(14):1461-1470</a:t>
            </a:r>
          </a:p>
        </p:txBody>
      </p:sp>
    </p:spTree>
  </p:cSld>
  <p:clrMapOvr>
    <a:masterClrMapping/>
  </p:clrMapOvr>
</p:sld>
</file>

<file path=ppt/slides/slide8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lIns="0" rIns="0" tIns="0" bIns="0" anchor="b"/>
          <a:lstStyle/>
          <a:p>
            <a:pPr algn="l">
              <a:lnSpc>
                <a:spcPts val="3200"/>
              </a:lnSpc>
              <a:spcAft>
                <a:spcPct val="0"/>
              </a:spcAft>
            </a:pPr>
            <a:r>
              <a:rPr dirty="0" lang="en-US" sz="2600" b="true">
                <a:solidFill>
                  <a:srgbClr val="003479"/>
                </a:solidFill>
              </a:rPr>
              <a:t>CMS “Official” Chronic Conditions List</a:t>
            </a:r>
            <a:br>
              <a:rPr dirty="0" lang="en-US"/>
            </a:br>
            <a:r>
              <a:rPr dirty="0" lang="en-US" sz="2600" b="true">
                <a:solidFill>
                  <a:srgbClr val="003479"/>
                </a:solidFill>
              </a:rPr>
              <a:t>[Diabetes-related in bold]</a:t>
            </a:r>
            <a:endParaRPr dirty="0" lang="en-US"/>
          </a:p>
        </p:txBody>
      </p:sp>
      <p:sp>
        <p:nvSpPr>
          <p:cNvPr id="4" name="Slide Number Placeholder 3"/>
          <p:cNvSpPr>
            <a:spLocks noGrp="1"/>
          </p:cNvSpPr>
          <p:nvPr>
            <p:ph idx="10" sz="quarter" type="sldNum"/>
          </p:nvPr>
        </p:nvSpPr>
        <p:spPr/>
        <p:txBody>
          <a:bodyPr lIns="0" rIns="0" tIns="0" bIns="0" anchor="t"/>
          <a:lstStyle/>
          <a:p>
            <a:pPr>
              <a:defRPr/>
            </a:pPr>
            <a:fld id="{433A2CC7-68DD-4B33-8B22-7F25518E6549}" type="slidenum">
              <a:rPr lang="en-US" smtClean="0"/>
              <a:pPr>
                <a:defRPr/>
              </a:pPr>
              <a:t>35</a:t>
            </a:fld>
            <a:endParaRPr dirty="0" lang="en-US"/>
          </a:p>
        </p:txBody>
      </p:sp>
      <p:graphicFrame>
        <p:nvGraphicFramePr>
          <p:cNvPr id="7" name="Table 6"/>
          <p:cNvGraphicFramePr>
            <a:graphicFrameLocks noGrp="1"/>
          </p:cNvGraphicFramePr>
          <p:nvPr>
            <p:extLst>
              <p:ext uri="{D42A27DB-BD31-4B8C-83A1-F6EECF244321}">
                <p14:modId xmlns:p14="http://schemas.microsoft.com/office/powerpoint/2010/main" val="1759395857"/>
              </p:ext>
            </p:extLst>
          </p:nvPr>
        </p:nvGraphicFramePr>
        <p:xfrm>
          <a:off x="301667" y="1183264"/>
          <a:ext cx="8512091" cy="4062503"/>
        </p:xfrm>
        <a:graphic>
          <a:graphicData uri="http://schemas.openxmlformats.org/drawingml/2006/table">
            <a:tbl>
              <a:tblPr>
                <a:tableStyleId>{0E3FDE45-AF77-4B5C-9715-49D594BDF05E}</a:tableStyleId>
              </a:tblPr>
              <a:tblGrid>
                <a:gridCol w="4369671">
                  <a:extLst>
                    <a:ext uri="{9D8B030D-6E8A-4147-A177-3AD203B41FA5}">
                      <a16:colId xmlns:a16="http://schemas.microsoft.com/office/drawing/2014/main" val="2456207998"/>
                    </a:ext>
                  </a:extLst>
                </a:gridCol>
                <a:gridCol w="4142420">
                  <a:extLst>
                    <a:ext uri="{9D8B030D-6E8A-4147-A177-3AD203B41FA5}">
                      <a16:colId xmlns:a16="http://schemas.microsoft.com/office/drawing/2014/main" val="3421489310"/>
                    </a:ext>
                  </a:extLst>
                </a:gridCol>
              </a:tblGrid>
              <a:tr h="342875">
                <a:tc>
                  <a:txBody>
                    <a:bodyPr/>
                    <a:lstStyle/>
                    <a:p>
                      <a:r>
                        <a:rPr dirty="0" lang="en-US" sz="1800"/>
                        <a:t>Alzheimer’s Disease </a:t>
                      </a:r>
                    </a:p>
                  </a:txBody>
                  <a:tcPr anchor="ctr" marB="0" marL="0" marR="0" marT="0"/>
                </a:tc>
                <a:tc>
                  <a:txBody>
                    <a:bodyPr/>
                    <a:lstStyle/>
                    <a:p>
                      <a:r>
                        <a:rPr b="1" dirty="0" lang="en-US" sz="1800">
                          <a:solidFill>
                            <a:schemeClr val="accent1"/>
                          </a:solidFill>
                        </a:rPr>
                        <a:t>Heart Failure</a:t>
                      </a:r>
                    </a:p>
                  </a:txBody>
                  <a:tcPr anchor="ctr" marB="0" marL="0" marR="0" marT="0"/>
                </a:tc>
                <a:extLst>
                  <a:ext uri="{0D108BD9-81ED-4DB2-BD59-A6C34878D82A}">
                    <a16:rowId xmlns:a16="http://schemas.microsoft.com/office/drawing/2014/main" val="4219726982"/>
                  </a:ext>
                </a:extLst>
              </a:tr>
              <a:tr h="472218">
                <a:tc>
                  <a:txBody>
                    <a:bodyPr/>
                    <a:lstStyle/>
                    <a:p>
                      <a:r>
                        <a:rPr dirty="0" lang="en-US" sz="1800"/>
                        <a:t>Arthritis (OA/RA)</a:t>
                      </a:r>
                    </a:p>
                  </a:txBody>
                  <a:tcPr anchor="ctr" marB="0" marL="0" marR="0" marT="0"/>
                </a:tc>
                <a:tc>
                  <a:txBody>
                    <a:bodyPr/>
                    <a:lstStyle/>
                    <a:p>
                      <a:r>
                        <a:rPr dirty="0" lang="en-US" sz="1800"/>
                        <a:t>Hepatitis (Chronic Viral B &amp; C)</a:t>
                      </a:r>
                    </a:p>
                  </a:txBody>
                  <a:tcPr anchor="ctr" marB="0" marL="0" marR="0" marT="0"/>
                </a:tc>
                <a:extLst>
                  <a:ext uri="{0D108BD9-81ED-4DB2-BD59-A6C34878D82A}">
                    <a16:rowId xmlns:a16="http://schemas.microsoft.com/office/drawing/2014/main" val="1516627755"/>
                  </a:ext>
                </a:extLst>
              </a:tr>
              <a:tr h="342875">
                <a:tc>
                  <a:txBody>
                    <a:bodyPr/>
                    <a:lstStyle/>
                    <a:p>
                      <a:r>
                        <a:rPr dirty="0" lang="en-US" sz="1800"/>
                        <a:t>Asthma</a:t>
                      </a:r>
                    </a:p>
                  </a:txBody>
                  <a:tcPr anchor="ctr" marB="0" marL="0" marR="0" marT="0"/>
                </a:tc>
                <a:tc>
                  <a:txBody>
                    <a:bodyPr/>
                    <a:lstStyle/>
                    <a:p>
                      <a:r>
                        <a:rPr lang="en-US" sz="1800"/>
                        <a:t>HIV/AIDS</a:t>
                      </a:r>
                    </a:p>
                  </a:txBody>
                  <a:tcPr anchor="ctr" marB="0" marL="0" marR="0" marT="0"/>
                </a:tc>
                <a:extLst>
                  <a:ext uri="{0D108BD9-81ED-4DB2-BD59-A6C34878D82A}">
                    <a16:rowId xmlns:a16="http://schemas.microsoft.com/office/drawing/2014/main" val="1669844454"/>
                  </a:ext>
                </a:extLst>
              </a:tr>
              <a:tr h="434371">
                <a:tc>
                  <a:txBody>
                    <a:bodyPr/>
                    <a:lstStyle/>
                    <a:p>
                      <a:pPr algn="l"/>
                      <a:r>
                        <a:rPr dirty="0" lang="en-US" sz="1800"/>
                        <a:t>Atrial Fibrillation</a:t>
                      </a:r>
                    </a:p>
                  </a:txBody>
                  <a:tcPr anchor="ctr" marB="0" marL="0" marR="0" marT="0"/>
                </a:tc>
                <a:tc>
                  <a:txBody>
                    <a:bodyPr/>
                    <a:lstStyle/>
                    <a:p>
                      <a:pPr algn="l"/>
                      <a:r>
                        <a:rPr b="1" dirty="0" lang="en-US" sz="1800">
                          <a:solidFill>
                            <a:schemeClr val="accent1"/>
                          </a:solidFill>
                        </a:rPr>
                        <a:t>Hyperlipidemia</a:t>
                      </a:r>
                    </a:p>
                  </a:txBody>
                  <a:tcPr anchor="ctr" marB="0" marL="0" marR="0" marT="0"/>
                </a:tc>
                <a:extLst>
                  <a:ext uri="{0D108BD9-81ED-4DB2-BD59-A6C34878D82A}">
                    <a16:rowId xmlns:a16="http://schemas.microsoft.com/office/drawing/2014/main" val="1113789428"/>
                  </a:ext>
                </a:extLst>
              </a:tr>
              <a:tr h="337933">
                <a:tc>
                  <a:txBody>
                    <a:bodyPr/>
                    <a:lstStyle/>
                    <a:p>
                      <a:r>
                        <a:rPr dirty="0" lang="en-US" sz="1800"/>
                        <a:t>Autism Spectrum Disorders</a:t>
                      </a:r>
                    </a:p>
                  </a:txBody>
                  <a:tcPr anchor="ctr" marB="0" marL="0" marR="0" marT="0"/>
                </a:tc>
                <a:tc>
                  <a:txBody>
                    <a:bodyPr/>
                    <a:lstStyle/>
                    <a:p>
                      <a:r>
                        <a:rPr b="1" dirty="0" lang="en-US" sz="1800">
                          <a:solidFill>
                            <a:schemeClr val="accent1"/>
                          </a:solidFill>
                        </a:rPr>
                        <a:t>Hypertension </a:t>
                      </a:r>
                    </a:p>
                  </a:txBody>
                  <a:tcPr anchor="ctr" marB="0" marL="0" marR="0" marT="0"/>
                </a:tc>
                <a:extLst>
                  <a:ext uri="{0D108BD9-81ED-4DB2-BD59-A6C34878D82A}">
                    <a16:rowId xmlns:a16="http://schemas.microsoft.com/office/drawing/2014/main" val="3154672018"/>
                  </a:ext>
                </a:extLst>
              </a:tr>
              <a:tr h="490003">
                <a:tc>
                  <a:txBody>
                    <a:bodyPr/>
                    <a:lstStyle/>
                    <a:p>
                      <a:r>
                        <a:rPr dirty="0" lang="en-US" sz="1800"/>
                        <a:t>Cancer (Breast, CRC, Lung, </a:t>
                      </a:r>
                      <a:r>
                        <a:rPr dirty="0" err="1" lang="en-US" sz="1800"/>
                        <a:t>CaP</a:t>
                      </a:r>
                      <a:r>
                        <a:rPr dirty="0" lang="en-US" sz="1800"/>
                        <a:t>)</a:t>
                      </a:r>
                    </a:p>
                  </a:txBody>
                  <a:tcPr anchor="ctr" marB="0" marL="0" marR="0" marT="0"/>
                </a:tc>
                <a:tc>
                  <a:txBody>
                    <a:bodyPr/>
                    <a:lstStyle/>
                    <a:p>
                      <a:r>
                        <a:rPr b="1" dirty="0" lang="en-US" sz="1800">
                          <a:solidFill>
                            <a:schemeClr val="accent1"/>
                          </a:solidFill>
                        </a:rPr>
                        <a:t>Ischemic Heart Disease</a:t>
                      </a:r>
                    </a:p>
                  </a:txBody>
                  <a:tcPr anchor="ctr" marB="0" marL="0" marR="0" marT="0"/>
                </a:tc>
                <a:extLst>
                  <a:ext uri="{0D108BD9-81ED-4DB2-BD59-A6C34878D82A}">
                    <a16:rowId xmlns:a16="http://schemas.microsoft.com/office/drawing/2014/main" val="2676679876"/>
                  </a:ext>
                </a:extLst>
              </a:tr>
              <a:tr h="420726">
                <a:tc>
                  <a:txBody>
                    <a:bodyPr/>
                    <a:lstStyle/>
                    <a:p>
                      <a:r>
                        <a:rPr b="1" dirty="0" lang="en-US" sz="1800">
                          <a:solidFill>
                            <a:schemeClr val="accent1"/>
                          </a:solidFill>
                        </a:rPr>
                        <a:t>Chronic Kidney Disease</a:t>
                      </a:r>
                    </a:p>
                  </a:txBody>
                  <a:tcPr anchor="ctr" marB="0" marL="0" marR="0" marT="0"/>
                </a:tc>
                <a:tc>
                  <a:txBody>
                    <a:bodyPr/>
                    <a:lstStyle/>
                    <a:p>
                      <a:r>
                        <a:rPr dirty="0" lang="en-US" sz="1800"/>
                        <a:t>Osteoporosis</a:t>
                      </a:r>
                    </a:p>
                  </a:txBody>
                  <a:tcPr anchor="ctr" marB="0" marL="0" marR="0" marT="0"/>
                </a:tc>
                <a:extLst>
                  <a:ext uri="{0D108BD9-81ED-4DB2-BD59-A6C34878D82A}">
                    <a16:rowId xmlns:a16="http://schemas.microsoft.com/office/drawing/2014/main" val="2435480567"/>
                  </a:ext>
                </a:extLst>
              </a:tr>
              <a:tr h="456210">
                <a:tc>
                  <a:txBody>
                    <a:bodyPr/>
                    <a:lstStyle/>
                    <a:p>
                      <a:r>
                        <a:rPr dirty="0" lang="en-US" sz="1800"/>
                        <a:t>COPD</a:t>
                      </a:r>
                    </a:p>
                  </a:txBody>
                  <a:tcPr anchor="ctr" marB="0" marL="0" marR="0" marT="0"/>
                </a:tc>
                <a:tc>
                  <a:txBody>
                    <a:bodyPr/>
                    <a:lstStyle/>
                    <a:p>
                      <a:r>
                        <a:rPr dirty="0" lang="en-US" sz="1800"/>
                        <a:t>Schizophrenia</a:t>
                      </a:r>
                    </a:p>
                  </a:txBody>
                  <a:tcPr anchor="ctr" marB="0" marL="0" marR="0" marT="0"/>
                </a:tc>
                <a:extLst>
                  <a:ext uri="{0D108BD9-81ED-4DB2-BD59-A6C34878D82A}">
                    <a16:rowId xmlns:a16="http://schemas.microsoft.com/office/drawing/2014/main" val="2466462635"/>
                  </a:ext>
                </a:extLst>
              </a:tr>
              <a:tr h="422417">
                <a:tc>
                  <a:txBody>
                    <a:bodyPr/>
                    <a:lstStyle/>
                    <a:p>
                      <a:r>
                        <a:rPr lang="en-US" sz="1800"/>
                        <a:t>Depression</a:t>
                      </a:r>
                    </a:p>
                  </a:txBody>
                  <a:tcPr anchor="ctr" marB="0" marL="0" marR="0" marT="0"/>
                </a:tc>
                <a:tc>
                  <a:txBody>
                    <a:bodyPr/>
                    <a:lstStyle/>
                    <a:p>
                      <a:r>
                        <a:rPr b="1" dirty="0" lang="en-US" sz="1800">
                          <a:solidFill>
                            <a:schemeClr val="accent1"/>
                          </a:solidFill>
                        </a:rPr>
                        <a:t>Stroke</a:t>
                      </a:r>
                    </a:p>
                  </a:txBody>
                  <a:tcPr anchor="ctr" marB="0" marL="0" marR="0" marT="0"/>
                </a:tc>
                <a:extLst>
                  <a:ext uri="{0D108BD9-81ED-4DB2-BD59-A6C34878D82A}">
                    <a16:rowId xmlns:a16="http://schemas.microsoft.com/office/drawing/2014/main" val="2359115975"/>
                  </a:ext>
                </a:extLst>
              </a:tr>
              <a:tr h="342875">
                <a:tc>
                  <a:txBody>
                    <a:bodyPr/>
                    <a:lstStyle/>
                    <a:p>
                      <a:r>
                        <a:rPr b="1" dirty="0" lang="en-US" sz="1800">
                          <a:solidFill>
                            <a:schemeClr val="accent1"/>
                          </a:solidFill>
                        </a:rPr>
                        <a:t>Diabetes</a:t>
                      </a:r>
                    </a:p>
                  </a:txBody>
                  <a:tcPr anchor="ctr" marB="0" marL="0" marR="0" marT="0"/>
                </a:tc>
                <a:tc>
                  <a:txBody>
                    <a:bodyPr/>
                    <a:lstStyle/>
                    <a:p>
                      <a:r>
                        <a:rPr dirty="0" lang="en-US" sz="1800"/>
                        <a:t> </a:t>
                      </a:r>
                    </a:p>
                  </a:txBody>
                  <a:tcPr anchor="ctr" marB="0" marL="0" marR="0" marT="0"/>
                </a:tc>
                <a:extLst>
                  <a:ext uri="{0D108BD9-81ED-4DB2-BD59-A6C34878D82A}">
                    <a16:rowId xmlns:a16="http://schemas.microsoft.com/office/drawing/2014/main" val="3624185863"/>
                  </a:ext>
                </a:extLst>
              </a:tr>
            </a:tbl>
          </a:graphicData>
        </a:graphic>
      </p:graphicFrame>
      <p:sp>
        <p:nvSpPr>
          <p:cNvPr id="8" name="Rectangle 1"/>
          <p:cNvSpPr>
            <a:spLocks noChangeArrowheads="1"/>
          </p:cNvSpPr>
          <p:nvPr/>
        </p:nvSpPr>
        <p:spPr bwMode="auto">
          <a:xfrm>
            <a:off x="465535" y="220436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34290" compatLnSpc="1" lIns="68580" numCol="1" rIns="68580" tIns="34290" vert="horz" wrap="none">
            <a:prstTxWarp prst="textNoShape">
              <a:avLst/>
            </a:prstTxWarp>
            <a:spAutoFit/>
          </a:bodyPr>
          <a:lstStyle/>
          <a:p>
            <a:pPr defTabSz="685800">
              <a:spcBef>
                <a:spcPct val="0"/>
              </a:spcBef>
              <a:spcAft>
                <a:spcPct val="0"/>
              </a:spcAft>
            </a:pPr>
            <a:br>
              <a:rPr altLang="en-US" lang="en-US" sz="1350">
                <a:latin charset="0" panose="020B0604020202020204" pitchFamily="34" typeface="Arial"/>
              </a:rPr>
            </a:br>
            <a:endParaRPr altLang="en-US" lang="en-US" sz="1350">
              <a:latin charset="0" panose="020B0604020202020204" pitchFamily="34" typeface="Arial"/>
            </a:endParaRPr>
          </a:p>
        </p:txBody>
      </p:sp>
      <p:sp>
        <p:nvSpPr>
          <p:cNvPr id="10" name="TextBox 9"/>
          <p:cNvSpPr txBox="1"/>
          <p:nvPr/>
        </p:nvSpPr>
        <p:spPr>
          <a:xfrm>
            <a:off x="1561856" y="5438260"/>
            <a:ext cx="6599087" cy="400110"/>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2"/>
              </a:rPr>
              <a:t>https://www.cms.gov/Research-Statistics-Data-and-Systems/Statistics-Trends-and-Reports/Chronic-Conditions/CC_Main.html</a:t>
            </a:r>
            <a:r>
              <a:rPr dirty="0" lang="en-US" sz="1000">
                <a:solidFill>
                  <a:srgbClr val="4E5054"/>
                </a:solidFill>
              </a:rPr>
              <a:t>. Accessed October 3, 2017.</a:t>
            </a:r>
          </a:p>
        </p:txBody>
      </p:sp>
    </p:spTree>
  </p:cSld>
  <p:clrMapOvr>
    <a:masterClrMapping/>
  </p:clrMapOvr>
</p:sld>
</file>

<file path=ppt/slides/slide8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81978" y="45103"/>
            <a:ext cx="8448242" cy="501433"/>
          </a:xfrm>
          <a:noFill/>
        </p:spPr>
        <p:txBody>
          <a:bodyPr lIns="0" rIns="0" tIns="0" bIns="0">
            <a:noAutofit/>
          </a:bodyPr>
          <a:lstStyle/>
          <a:p>
            <a:pPr algn="l">
              <a:lnSpc>
                <a:spcPct val="95000"/>
              </a:lnSpc>
              <a:spcAft>
                <a:spcPct val="0"/>
              </a:spcAft>
            </a:pPr>
            <a:r>
              <a:rPr dirty="0" lang="en-US" sz="2400" b="true">
                <a:solidFill>
                  <a:srgbClr val="003479"/>
                </a:solidFill>
                <a:latin typeface="+mn-lt"/>
              </a:rPr>
              <a:t>Updated ACO Quality Measures for 2017 (33)</a:t>
            </a:r>
            <a:br>
              <a:rPr dirty="0" lang="en-US" sz="2400">
                <a:latin typeface="+mn-lt"/>
              </a:rPr>
            </a:br>
            <a:r>
              <a:rPr dirty="0" lang="en-US" sz="2400" b="true">
                <a:solidFill>
                  <a:srgbClr val="003479"/>
                </a:solidFill>
                <a:latin typeface="+mn-lt"/>
              </a:rPr>
              <a:t>Cardiovascular- and Diabetes-Associated Measures Highlighted Yellow</a:t>
            </a:r>
          </a:p>
        </p:txBody>
      </p:sp>
      <p:graphicFrame>
        <p:nvGraphicFramePr>
          <p:cNvPr id="6" name="Table 5"/>
          <p:cNvGraphicFramePr>
            <a:graphicFrameLocks noGrp="1"/>
          </p:cNvGraphicFramePr>
          <p:nvPr>
            <p:extLst>
              <p:ext uri="{D42A27DB-BD31-4B8C-83A1-F6EECF244321}">
                <p14:modId xmlns:p14="http://schemas.microsoft.com/office/powerpoint/2010/main" val="2315713182"/>
              </p:ext>
            </p:extLst>
          </p:nvPr>
        </p:nvGraphicFramePr>
        <p:xfrm>
          <a:off x="0" y="589662"/>
          <a:ext cx="4430113" cy="5470519"/>
        </p:xfrm>
        <a:graphic>
          <a:graphicData uri="http://schemas.openxmlformats.org/drawingml/2006/table">
            <a:tbl>
              <a:tblPr bandRow="1" firstRow="1">
                <a:effectLst>
                  <a:outerShdw algn="tl" blurRad="50800" dir="2700000" dist="38100" rotWithShape="0">
                    <a:prstClr val="black">
                      <a:alpha val="40000"/>
                    </a:prstClr>
                  </a:outerShdw>
                </a:effectLst>
                <a:tableStyleId>{5C22544A-7EE6-4342-B048-85BDC9FD1C3A}</a:tableStyleId>
              </a:tblPr>
              <a:tblGrid>
                <a:gridCol w="903731">
                  <a:extLst>
                    <a:ext uri="{9D8B030D-6E8A-4147-A177-3AD203B41FA5}">
                      <a16:colId xmlns:a16="http://schemas.microsoft.com/office/drawing/2014/main" val="20000"/>
                    </a:ext>
                  </a:extLst>
                </a:gridCol>
                <a:gridCol w="3526382">
                  <a:extLst>
                    <a:ext uri="{9D8B030D-6E8A-4147-A177-3AD203B41FA5}">
                      <a16:colId xmlns:a16="http://schemas.microsoft.com/office/drawing/2014/main" val="20001"/>
                    </a:ext>
                  </a:extLst>
                </a:gridCol>
              </a:tblGrid>
              <a:tr h="182239">
                <a:tc>
                  <a:txBody>
                    <a:bodyPr/>
                    <a:lstStyle/>
                    <a:p>
                      <a:pPr algn="ctr"/>
                      <a:r>
                        <a:rPr dirty="0" lang="en-US" sz="1100"/>
                        <a:t>Measure</a:t>
                      </a:r>
                    </a:p>
                  </a:txBody>
                  <a:tcPr anchor="ctr" marB="0" marL="27432"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1100"/>
                        <a:t>Description</a:t>
                      </a:r>
                    </a:p>
                  </a:txBody>
                  <a:tcPr anchor="ctr" marB="0"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extLst>
                  <a:ext uri="{0D108BD9-81ED-4DB2-BD59-A6C34878D82A}">
                    <a16:rowId xmlns:a16="http://schemas.microsoft.com/office/drawing/2014/main" val="10000"/>
                  </a:ext>
                </a:extLst>
              </a:tr>
              <a:tr h="366423">
                <a:tc>
                  <a:txBody>
                    <a:bodyPr/>
                    <a:lstStyle/>
                    <a:p>
                      <a:pPr algn="ctr"/>
                      <a:r>
                        <a:rPr b="0" dirty="0" lang="en-US" sz="1100"/>
                        <a:t>ACO #1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r>
                        <a:rPr b="0" dirty="0" lang="en-US" sz="1100"/>
                        <a:t>Getting Timely Care, Appointments, and Information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1"/>
                  </a:ext>
                </a:extLst>
              </a:tr>
              <a:tr h="208975">
                <a:tc>
                  <a:txBody>
                    <a:bodyPr/>
                    <a:lstStyle/>
                    <a:p>
                      <a:pPr algn="ctr"/>
                      <a:r>
                        <a:rPr b="0" dirty="0" lang="en-US" sz="1100"/>
                        <a:t>ACO #2</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How Well Your Providers Communicate</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2"/>
                  </a:ext>
                </a:extLst>
              </a:tr>
              <a:tr h="208975">
                <a:tc>
                  <a:txBody>
                    <a:bodyPr/>
                    <a:lstStyle/>
                    <a:p>
                      <a:pPr algn="ctr"/>
                      <a:r>
                        <a:rPr b="0" dirty="0" lang="en-US" sz="1100"/>
                        <a:t>ACO #3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Patients’ Rating of Provider</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3"/>
                  </a:ext>
                </a:extLst>
              </a:tr>
              <a:tr h="208975">
                <a:tc>
                  <a:txBody>
                    <a:bodyPr/>
                    <a:lstStyle/>
                    <a:p>
                      <a:pPr algn="ctr"/>
                      <a:r>
                        <a:rPr b="0" dirty="0" lang="en-US" sz="1100"/>
                        <a:t>ACO #4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Access to Specialists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4"/>
                  </a:ext>
                </a:extLst>
              </a:tr>
              <a:tr h="208975">
                <a:tc>
                  <a:txBody>
                    <a:bodyPr/>
                    <a:lstStyle/>
                    <a:p>
                      <a:pPr algn="ctr"/>
                      <a:r>
                        <a:rPr b="0" dirty="0" lang="en-US" sz="1100"/>
                        <a:t>ACO #5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Health Promotion and Education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5"/>
                  </a:ext>
                </a:extLst>
              </a:tr>
              <a:tr h="208975">
                <a:tc>
                  <a:txBody>
                    <a:bodyPr/>
                    <a:lstStyle/>
                    <a:p>
                      <a:pPr algn="ctr"/>
                      <a:r>
                        <a:rPr b="0" dirty="0" lang="en-US" sz="1100"/>
                        <a:t>ACO #6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Shared Decision Making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06"/>
                  </a:ext>
                </a:extLst>
              </a:tr>
              <a:tr h="208975">
                <a:tc>
                  <a:txBody>
                    <a:bodyPr/>
                    <a:lstStyle/>
                    <a:p>
                      <a:pPr algn="ctr"/>
                      <a:r>
                        <a:rPr b="0" dirty="0" lang="en-US" sz="1100"/>
                        <a:t>ACO #7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Health Status/Functional Status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7"/>
                  </a:ext>
                </a:extLst>
              </a:tr>
              <a:tr h="208975">
                <a:tc>
                  <a:txBody>
                    <a:bodyPr/>
                    <a:lstStyle/>
                    <a:p>
                      <a:pPr algn="ctr"/>
                      <a:r>
                        <a:rPr b="0" dirty="0" lang="en-US" sz="1100"/>
                        <a:t>ACO #8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Risk Standardized, All Condition Readmissions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08"/>
                  </a:ext>
                </a:extLst>
              </a:tr>
              <a:tr h="366423">
                <a:tc>
                  <a:txBody>
                    <a:bodyPr/>
                    <a:lstStyle/>
                    <a:p>
                      <a:pPr algn="ctr"/>
                      <a:r>
                        <a:rPr b="0" dirty="0" lang="en-US" sz="1100"/>
                        <a:t>ACO #9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ASC Admissions: COPD or Asthma in Older Adults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09"/>
                  </a:ext>
                </a:extLst>
              </a:tr>
              <a:tr h="208975">
                <a:tc>
                  <a:txBody>
                    <a:bodyPr/>
                    <a:lstStyle/>
                    <a:p>
                      <a:pPr algn="ctr"/>
                      <a:r>
                        <a:rPr b="0" dirty="0" lang="en-US" sz="1100"/>
                        <a:t>ACO #10</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ASC Admission: Heart Failure</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10"/>
                  </a:ext>
                </a:extLst>
              </a:tr>
              <a:tr h="366423">
                <a:tc>
                  <a:txBody>
                    <a:bodyPr/>
                    <a:lstStyle/>
                    <a:p>
                      <a:pPr algn="ctr"/>
                      <a:r>
                        <a:rPr b="0" dirty="0" lang="en-US" sz="1100"/>
                        <a:t>ACO #11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 of PCPs who Successfully</a:t>
                      </a:r>
                      <a:r>
                        <a:rPr b="0" baseline="0" dirty="0" lang="en-US" sz="1100"/>
                        <a:t> Meet Meaningful Use Requirements</a:t>
                      </a:r>
                      <a:endParaRPr b="0" dirty="0" lang="en-US" sz="11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1"/>
                  </a:ext>
                </a:extLst>
              </a:tr>
              <a:tr h="208975">
                <a:tc>
                  <a:txBody>
                    <a:bodyPr/>
                    <a:lstStyle/>
                    <a:p>
                      <a:pPr algn="ctr"/>
                      <a:r>
                        <a:rPr b="0" dirty="0" lang="en-US" sz="1100"/>
                        <a:t>ACO #13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Falls: Screening for Future Fall Risk</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2"/>
                  </a:ext>
                </a:extLst>
              </a:tr>
              <a:tr h="208975">
                <a:tc>
                  <a:txBody>
                    <a:bodyPr/>
                    <a:lstStyle/>
                    <a:p>
                      <a:pPr algn="ctr"/>
                      <a:r>
                        <a:rPr b="0" dirty="0" lang="en-US" sz="1100"/>
                        <a:t>ACO #14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Influenza Immunization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3"/>
                  </a:ext>
                </a:extLst>
              </a:tr>
              <a:tr h="208975">
                <a:tc>
                  <a:txBody>
                    <a:bodyPr/>
                    <a:lstStyle/>
                    <a:p>
                      <a:pPr algn="ctr"/>
                      <a:r>
                        <a:rPr b="0" dirty="0" lang="en-US" sz="1100"/>
                        <a:t>ACO #15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Pneumococcal Vaccination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4"/>
                  </a:ext>
                </a:extLst>
              </a:tr>
              <a:tr h="208975">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dk1"/>
                          </a:solidFill>
                          <a:latin typeface="+mn-lt"/>
                          <a:ea typeface="+mn-ea"/>
                          <a:cs typeface="+mn-cs"/>
                        </a:rPr>
                        <a:t>ACO #16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dk1"/>
                          </a:solidFill>
                          <a:latin typeface="+mn-lt"/>
                          <a:ea typeface="+mn-ea"/>
                          <a:cs typeface="+mn-cs"/>
                        </a:rPr>
                        <a:t>BMI Screening and Follow-up</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15"/>
                  </a:ext>
                </a:extLst>
              </a:tr>
              <a:tr h="366423">
                <a:tc>
                  <a:txBody>
                    <a:bodyPr/>
                    <a:lstStyle/>
                    <a:p>
                      <a:pPr algn="ctr"/>
                      <a:r>
                        <a:rPr b="0" dirty="0" lang="en-US" sz="1100"/>
                        <a:t>ACO #17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Tobacco Use:</a:t>
                      </a:r>
                      <a:r>
                        <a:rPr b="0" baseline="0" dirty="0" lang="en-US" sz="1100"/>
                        <a:t> </a:t>
                      </a:r>
                      <a:r>
                        <a:rPr b="0" dirty="0" lang="en-US" sz="1100"/>
                        <a:t>Screening and Cessation Intervention</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6"/>
                  </a:ext>
                </a:extLst>
              </a:tr>
              <a:tr h="208975">
                <a:tc>
                  <a:txBody>
                    <a:bodyPr/>
                    <a:lstStyle/>
                    <a:p>
                      <a:pPr algn="ctr"/>
                      <a:r>
                        <a:rPr b="0" dirty="0" lang="en-US" sz="1100"/>
                        <a:t>ACO #18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000"/>
                        <a:t>Screening for Clinical Depression and Follow-up</a:t>
                      </a:r>
                      <a:r>
                        <a:rPr b="0" baseline="0" dirty="0" lang="en-US" sz="1000"/>
                        <a:t> Plan</a:t>
                      </a:r>
                      <a:endParaRPr b="0" dirty="0" lang="en-US" sz="10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7"/>
                  </a:ext>
                </a:extLst>
              </a:tr>
              <a:tr h="208975">
                <a:tc>
                  <a:txBody>
                    <a:bodyPr/>
                    <a:lstStyle/>
                    <a:p>
                      <a:pPr algn="ctr"/>
                      <a:r>
                        <a:rPr b="0" dirty="0" lang="en-US" sz="1100"/>
                        <a:t>ACO #19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Colorectal Cancer Screening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8"/>
                  </a:ext>
                </a:extLst>
              </a:tr>
              <a:tr h="208975">
                <a:tc>
                  <a:txBody>
                    <a:bodyPr/>
                    <a:lstStyle/>
                    <a:p>
                      <a:pPr algn="ctr"/>
                      <a:r>
                        <a:rPr b="0" dirty="0" lang="en-US" sz="1100"/>
                        <a:t>ACO #20</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Breast</a:t>
                      </a:r>
                      <a:r>
                        <a:rPr b="0" baseline="0" dirty="0" lang="en-US" sz="1100"/>
                        <a:t> Cancer</a:t>
                      </a:r>
                      <a:r>
                        <a:rPr b="0" dirty="0" lang="en-US" sz="1100"/>
                        <a:t> Screening</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extLst>
                  <a:ext uri="{0D108BD9-81ED-4DB2-BD59-A6C34878D82A}">
                    <a16:rowId xmlns:a16="http://schemas.microsoft.com/office/drawing/2014/main" val="10019"/>
                  </a:ext>
                </a:extLst>
              </a:tr>
              <a:tr h="366423">
                <a:tc>
                  <a:txBody>
                    <a:bodyPr/>
                    <a:lstStyle/>
                    <a:p>
                      <a:pPr algn="ctr"/>
                      <a:r>
                        <a:rPr b="0" dirty="0" lang="en-US" sz="1100"/>
                        <a:t>ACO #21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t>Screen</a:t>
                      </a:r>
                      <a:r>
                        <a:rPr b="0" baseline="0" dirty="0" lang="en-US" sz="1100"/>
                        <a:t>ing for High Blood Pressure and Follow-up Documented</a:t>
                      </a:r>
                      <a:endParaRPr b="0" dirty="0" lang="en-US" sz="1100"/>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rgbClr val="FFFF00"/>
                    </a:solidFill>
                  </a:tcPr>
                </a:tc>
                <a:extLst>
                  <a:ext uri="{0D108BD9-81ED-4DB2-BD59-A6C34878D82A}">
                    <a16:rowId xmlns:a16="http://schemas.microsoft.com/office/drawing/2014/main" val="1002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08066169"/>
              </p:ext>
            </p:extLst>
          </p:nvPr>
        </p:nvGraphicFramePr>
        <p:xfrm>
          <a:off x="4430113" y="589662"/>
          <a:ext cx="4661105" cy="5265827"/>
        </p:xfrm>
        <a:graphic>
          <a:graphicData uri="http://schemas.openxmlformats.org/drawingml/2006/table">
            <a:tbl>
              <a:tblPr bandRow="1" firstRow="1">
                <a:effectLst>
                  <a:outerShdw algn="tl" blurRad="50800" dir="2700000" dist="38100" rotWithShape="0">
                    <a:prstClr val="black">
                      <a:alpha val="40000"/>
                    </a:prstClr>
                  </a:outerShdw>
                </a:effectLst>
                <a:tableStyleId>{5C22544A-7EE6-4342-B048-85BDC9FD1C3A}</a:tableStyleId>
              </a:tblPr>
              <a:tblGrid>
                <a:gridCol w="991724">
                  <a:extLst>
                    <a:ext uri="{9D8B030D-6E8A-4147-A177-3AD203B41FA5}">
                      <a16:colId xmlns:a16="http://schemas.microsoft.com/office/drawing/2014/main" val="20000"/>
                    </a:ext>
                  </a:extLst>
                </a:gridCol>
                <a:gridCol w="3669381">
                  <a:extLst>
                    <a:ext uri="{9D8B030D-6E8A-4147-A177-3AD203B41FA5}">
                      <a16:colId xmlns:a16="http://schemas.microsoft.com/office/drawing/2014/main" val="20001"/>
                    </a:ext>
                  </a:extLst>
                </a:gridCol>
              </a:tblGrid>
              <a:tr h="258525">
                <a:tc>
                  <a:txBody>
                    <a:bodyPr/>
                    <a:lstStyle/>
                    <a:p>
                      <a:pPr algn="ctr"/>
                      <a:r>
                        <a:rPr dirty="0" lang="en-US" sz="1200"/>
                        <a:t>Measure</a:t>
                      </a:r>
                      <a:r>
                        <a:rPr baseline="0" dirty="0" lang="en-US" sz="1200"/>
                        <a:t> #</a:t>
                      </a:r>
                      <a:endParaRPr dirty="0" lang="en-US" sz="1200"/>
                    </a:p>
                  </a:txBody>
                  <a:tcPr anchor="ctr" marB="0" marL="27432"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1200"/>
                        <a:t>Description</a:t>
                      </a:r>
                    </a:p>
                  </a:txBody>
                  <a:tcPr anchor="ctr" marB="0" marR="27432" marT="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extLst>
                  <a:ext uri="{0D108BD9-81ED-4DB2-BD59-A6C34878D82A}">
                    <a16:rowId xmlns:a16="http://schemas.microsoft.com/office/drawing/2014/main" val="10000"/>
                  </a:ext>
                </a:extLst>
              </a:tr>
              <a:tr h="411203">
                <a:tc>
                  <a:txBody>
                    <a:bodyPr/>
                    <a:lstStyle/>
                    <a:p>
                      <a:pPr algn="ctr"/>
                      <a:r>
                        <a:rPr b="0" dirty="0" lang="en-US" sz="1100">
                          <a:solidFill>
                            <a:schemeClr val="tx1"/>
                          </a:solidFill>
                        </a:rPr>
                        <a:t>ACO</a:t>
                      </a:r>
                      <a:r>
                        <a:rPr b="0" baseline="0" dirty="0" lang="en-US" sz="1100">
                          <a:solidFill>
                            <a:schemeClr val="tx1"/>
                          </a:solidFill>
                        </a:rPr>
                        <a:t> #27</a:t>
                      </a:r>
                      <a:r>
                        <a:rPr b="0" dirty="0" lang="en-US" sz="1100">
                          <a:solidFill>
                            <a:schemeClr val="tx1"/>
                          </a:solidFill>
                          <a:latin typeface="+mn-lt"/>
                          <a:cs typeface="Arial"/>
                        </a:rPr>
                        <a:t>†</a:t>
                      </a:r>
                      <a:endParaRPr b="0" dirty="0" lang="en-US" sz="1100">
                        <a:solidFill>
                          <a:schemeClr val="tx1"/>
                        </a:solidFill>
                      </a:endParaRP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Diabetes Mellitus: Hemoglobin A1c</a:t>
                      </a:r>
                      <a:r>
                        <a:rPr b="0" baseline="0" dirty="0" kern="1200" lang="en-US" sz="1100">
                          <a:solidFill>
                            <a:schemeClr val="tx1"/>
                          </a:solidFill>
                          <a:latin typeface="+mn-lt"/>
                          <a:ea typeface="+mn-ea"/>
                          <a:cs typeface="+mn-cs"/>
                        </a:rPr>
                        <a:t> Poor Control</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1"/>
                  </a:ext>
                </a:extLst>
              </a:tr>
              <a:tr h="328778">
                <a:tc>
                  <a:txBody>
                    <a:bodyPr/>
                    <a:lstStyle/>
                    <a:p>
                      <a:pPr algn="ctr"/>
                      <a:r>
                        <a:rPr b="0" dirty="0" lang="en-US" sz="1100">
                          <a:solidFill>
                            <a:schemeClr val="tx1"/>
                          </a:solidFill>
                        </a:rPr>
                        <a:t>ACO #28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Hypertension:</a:t>
                      </a:r>
                      <a:r>
                        <a:rPr b="0" baseline="0" dirty="0" lang="en-US" sz="1100">
                          <a:solidFill>
                            <a:schemeClr val="tx1"/>
                          </a:solidFill>
                        </a:rPr>
                        <a:t> Controlling High Blood Pressure</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2"/>
                  </a:ext>
                </a:extLst>
              </a:tr>
              <a:tr h="390144">
                <a:tc>
                  <a:txBody>
                    <a:bodyPr/>
                    <a:lstStyle/>
                    <a:p>
                      <a:pPr algn="ctr"/>
                      <a:r>
                        <a:rPr b="0" dirty="0" lang="en-US" sz="1100">
                          <a:solidFill>
                            <a:schemeClr val="tx1"/>
                          </a:solidFill>
                        </a:rPr>
                        <a:t>ACO #31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Heart Failure:</a:t>
                      </a:r>
                      <a:r>
                        <a:rPr b="0" baseline="0" dirty="0" lang="en-US" sz="1100">
                          <a:solidFill>
                            <a:schemeClr val="tx1"/>
                          </a:solidFill>
                        </a:rPr>
                        <a:t> Beta Blocker Therapy for LVSD</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3"/>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#33</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ACE Inhibitor or ARB Therapy for Patients with CAD and Diabetes and/or LVSD (LVEF&lt;40%)</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4"/>
                  </a:ext>
                </a:extLst>
              </a:tr>
              <a:tr h="357250">
                <a:tc>
                  <a:txBody>
                    <a:bodyPr/>
                    <a:lstStyle/>
                    <a:p>
                      <a:pPr algn="ctr"/>
                      <a:r>
                        <a:rPr b="0" dirty="0" lang="en-US" sz="1100">
                          <a:solidFill>
                            <a:schemeClr val="tx1"/>
                          </a:solidFill>
                        </a:rPr>
                        <a:t>ACO #34</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CAHPS:</a:t>
                      </a:r>
                      <a:r>
                        <a:rPr b="0" baseline="0" dirty="0" lang="en-US" sz="1100">
                          <a:solidFill>
                            <a:schemeClr val="tx1"/>
                          </a:solidFill>
                        </a:rPr>
                        <a:t> Stewardship of Patient Resources</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5"/>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#35</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Skilled Nursing Facility 30-Day All-Cause</a:t>
                      </a:r>
                      <a:r>
                        <a:rPr b="0" baseline="0" dirty="0" kern="1200" lang="en-US" sz="1100">
                          <a:solidFill>
                            <a:schemeClr val="tx1"/>
                          </a:solidFill>
                          <a:latin typeface="+mn-lt"/>
                          <a:ea typeface="+mn-ea"/>
                          <a:cs typeface="+mn-cs"/>
                        </a:rPr>
                        <a:t> Readmission</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6"/>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#36</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Diabetes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7"/>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#37</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Heart</a:t>
                      </a:r>
                      <a:r>
                        <a:rPr b="0" baseline="0" dirty="0" kern="1200" lang="en-US" sz="1100">
                          <a:solidFill>
                            <a:schemeClr val="tx1"/>
                          </a:solidFill>
                          <a:latin typeface="+mn-lt"/>
                          <a:ea typeface="+mn-ea"/>
                          <a:cs typeface="+mn-cs"/>
                        </a:rPr>
                        <a:t> Failure</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8"/>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#38</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All-Cause Unplanned Admissions for Patients with Multiple Chronic Conditions</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09"/>
                  </a:ext>
                </a:extLst>
              </a:tr>
              <a:tr h="391103">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#39</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Documentation of Current Medications in the Medical Record</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0010"/>
                  </a:ext>
                </a:extLst>
              </a:tr>
              <a:tr h="391103">
                <a:tc>
                  <a:txBody>
                    <a:bodyPr/>
                    <a:lstStyle/>
                    <a:p>
                      <a:pPr algn="ctr"/>
                      <a:r>
                        <a:rPr b="0" dirty="0" lang="en-US" sz="1100">
                          <a:solidFill>
                            <a:schemeClr val="tx1"/>
                          </a:solidFill>
                        </a:rPr>
                        <a:t>ACO</a:t>
                      </a:r>
                      <a:r>
                        <a:rPr b="0" baseline="0" dirty="0" lang="en-US" sz="1100">
                          <a:solidFill>
                            <a:schemeClr val="tx1"/>
                          </a:solidFill>
                        </a:rPr>
                        <a:t> #40</a:t>
                      </a:r>
                      <a:endParaRPr b="0" dirty="0" lang="en-US" sz="1100">
                        <a:solidFill>
                          <a:schemeClr val="tx1"/>
                        </a:solidFill>
                      </a:endParaRP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b="0" dirty="0" lang="en-US" sz="1100">
                          <a:solidFill>
                            <a:schemeClr val="tx1"/>
                          </a:solidFill>
                        </a:rPr>
                        <a:t>Depression Remission at </a:t>
                      </a:r>
                      <a:r>
                        <a:rPr b="0" baseline="0" dirty="0" lang="en-US" sz="1100">
                          <a:solidFill>
                            <a:schemeClr val="tx1"/>
                          </a:solidFill>
                        </a:rPr>
                        <a:t>12 Months</a:t>
                      </a:r>
                      <a:endParaRPr b="0" dirty="0" lang="en-US" sz="1100">
                        <a:solidFill>
                          <a:schemeClr val="tx1"/>
                        </a:solidFill>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0011"/>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#41†</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Diabetes Composite: Eye Exam</a:t>
                      </a: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12"/>
                  </a:ext>
                </a:extLst>
              </a:tr>
              <a:tr h="391103">
                <a:tc>
                  <a:txBody>
                    <a:bodyPr/>
                    <a:lstStyle/>
                    <a:p>
                      <a:pPr algn="ctr"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ACO #42</a:t>
                      </a:r>
                    </a:p>
                  </a:txBody>
                  <a:tcPr anchor="ctr" marB="27432" marL="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solidFill>
                      <a:schemeClr val="bg1"/>
                    </a:solidFill>
                  </a:tcPr>
                </a:tc>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0" dirty="0" kern="1200" lang="en-US" sz="1100">
                          <a:solidFill>
                            <a:schemeClr val="tx1"/>
                          </a:solidFill>
                          <a:latin typeface="+mn-lt"/>
                          <a:ea typeface="+mn-ea"/>
                          <a:cs typeface="+mn-cs"/>
                        </a:rPr>
                        <a:t>Statin</a:t>
                      </a:r>
                      <a:r>
                        <a:rPr b="0" baseline="0" dirty="0" kern="1200" lang="en-US" sz="1100">
                          <a:solidFill>
                            <a:schemeClr val="tx1"/>
                          </a:solidFill>
                          <a:latin typeface="+mn-lt"/>
                          <a:ea typeface="+mn-ea"/>
                          <a:cs typeface="+mn-cs"/>
                        </a:rPr>
                        <a:t> Therapy for the Prevention and Treatment of Cardiovascular Disease</a:t>
                      </a:r>
                      <a:endParaRPr b="0" dirty="0" kern="1200" lang="en-US" sz="1100">
                        <a:solidFill>
                          <a:schemeClr val="tx1"/>
                        </a:solidFill>
                        <a:latin typeface="+mn-lt"/>
                        <a:ea typeface="+mn-ea"/>
                        <a:cs typeface="+mn-cs"/>
                      </a:endParaRPr>
                    </a:p>
                  </a:txBody>
                  <a:tcPr anchor="ctr" marB="27432" marR="27432" marT="27432">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rgbClr val="FFFF00"/>
                    </a:solidFill>
                  </a:tcPr>
                </a:tc>
                <a:extLst>
                  <a:ext uri="{0D108BD9-81ED-4DB2-BD59-A6C34878D82A}">
                    <a16:rowId xmlns:a16="http://schemas.microsoft.com/office/drawing/2014/main" val="10013"/>
                  </a:ext>
                </a:extLst>
              </a:tr>
            </a:tbl>
          </a:graphicData>
        </a:graphic>
      </p:graphicFrame>
      <p:sp>
        <p:nvSpPr>
          <p:cNvPr id="10" name="TextBox 9"/>
          <p:cNvSpPr txBox="1"/>
          <p:nvPr/>
        </p:nvSpPr>
        <p:spPr>
          <a:xfrm>
            <a:off x="4205502" y="6400800"/>
            <a:ext cx="4560124" cy="338554"/>
          </a:xfrm>
          <a:prstGeom prst="rect">
            <a:avLst/>
          </a:prstGeom>
          <a:noFill/>
        </p:spPr>
        <p:txBody>
          <a:bodyPr rtlCol="0" wrap="square">
            <a:spAutoFit/>
          </a:bodyPr>
          <a:lstStyle/>
          <a:p>
            <a:pPr algn="ctr">
              <a:spcBef>
                <a:spcPct val="0"/>
              </a:spcBef>
              <a:spcAft>
                <a:spcPct val="0"/>
              </a:spcAft>
            </a:pPr>
            <a:r>
              <a:rPr dirty="0" lang="en-US" sz="800">
                <a:solidFill>
                  <a:srgbClr val="000000"/>
                </a:solidFill>
                <a:latin typeface="Arial"/>
                <a:cs typeface="Arial"/>
              </a:rPr>
              <a:t>†</a:t>
            </a:r>
            <a:r>
              <a:rPr dirty="0" lang="en-US" sz="800">
                <a:solidFill>
                  <a:srgbClr val="000000"/>
                </a:solidFill>
              </a:rPr>
              <a:t>Note: Composite ACO measures follow </a:t>
            </a:r>
            <a:r>
              <a:rPr b="1" dirty="0" lang="en-US" sz="800">
                <a:solidFill>
                  <a:srgbClr val="000000"/>
                </a:solidFill>
              </a:rPr>
              <a:t>All or Nothing Scoring</a:t>
            </a:r>
            <a:r>
              <a:rPr dirty="0" lang="en-US" sz="800">
                <a:solidFill>
                  <a:srgbClr val="000000"/>
                </a:solidFill>
              </a:rPr>
              <a:t>: the minimum performance threshold for each component of the composite measure must be met to qualify.</a:t>
            </a:r>
          </a:p>
        </p:txBody>
      </p:sp>
      <p:sp>
        <p:nvSpPr>
          <p:cNvPr id="3" name="Rectangle 2"/>
          <p:cNvSpPr/>
          <p:nvPr/>
        </p:nvSpPr>
        <p:spPr>
          <a:xfrm>
            <a:off x="1492898" y="6086479"/>
            <a:ext cx="7672964" cy="369332"/>
          </a:xfrm>
          <a:prstGeom prst="rect">
            <a:avLst/>
          </a:prstGeom>
        </p:spPr>
        <p:txBody>
          <a:bodyPr wrap="square">
            <a:spAutoFit/>
          </a:bodyPr>
          <a:lstStyle/>
          <a:p>
            <a:pPr>
              <a:spcBef>
                <a:spcPct val="0"/>
              </a:spcBef>
              <a:spcAft>
                <a:spcPct val="0"/>
              </a:spcAft>
            </a:pPr>
            <a:r>
              <a:rPr dirty="0" lang="en-US" sz="900">
                <a:solidFill>
                  <a:srgbClr val="4E5054"/>
                </a:solidFill>
                <a:hlinkClick r:id="rId3"/>
              </a:rPr>
              <a:t>https://www.cms.gov/Medicare/Medicare-Fee-for-Service-Payment/sharedsavingsprogram/Downloads/MSSP-QM-Benchmarks-2016.pdf</a:t>
            </a:r>
            <a:r>
              <a:rPr dirty="0" lang="en-US" sz="900">
                <a:solidFill>
                  <a:srgbClr val="4E5054"/>
                </a:solidFill>
              </a:rPr>
              <a:t>. Accessed October 3, 2017.</a:t>
            </a:r>
          </a:p>
        </p:txBody>
      </p:sp>
    </p:spTree>
  </p:cSld>
  <p:clrMapOvr>
    <a:masterClrMapping/>
  </p:clrMapOvr>
</p:sld>
</file>

<file path=ppt/slides/slide8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6" name="Title 9"/>
          <p:cNvSpPr>
            <a:spLocks noGrp="1"/>
          </p:cNvSpPr>
          <p:nvPr>
            <p:ph type="title"/>
          </p:nvPr>
        </p:nvSpPr>
        <p:spPr>
          <a:xfrm>
            <a:off x="246064" y="750907"/>
            <a:ext cx="8321675" cy="369332"/>
          </a:xfrm>
        </p:spPr>
        <p:txBody>
          <a:bodyPr rtlCol="0" lIns="0" rIns="0" tIns="0" bIns="0" anchor="b">
            <a:noAutofit/>
          </a:bodyPr>
          <a:lstStyle/>
          <a:p>
            <a:pPr algn="l">
              <a:lnSpc>
                <a:spcPts val="3200"/>
              </a:lnSpc>
              <a:spcAft>
                <a:spcPct val="0"/>
              </a:spcAft>
            </a:pPr>
            <a:r>
              <a:rPr dirty="0" lang="en-US" sz="2000" b="true">
                <a:solidFill>
                  <a:srgbClr val="003479"/>
                </a:solidFill>
              </a:rPr>
              <a:t>Medicare Stars – How IDNs Partner With Payers to Achieve Greater Quality and Value</a:t>
            </a:r>
          </a:p>
        </p:txBody>
      </p:sp>
      <p:sp>
        <p:nvSpPr>
          <p:cNvPr id="7" name="Content Placeholder 10"/>
          <p:cNvSpPr>
            <a:spLocks noGrp="1"/>
          </p:cNvSpPr>
          <p:nvPr>
            <p:ph idx="4294967295"/>
          </p:nvPr>
        </p:nvSpPr>
        <p:spPr>
          <a:xfrm>
            <a:off x="3350419" y="1336728"/>
            <a:ext cx="5543550" cy="4199315"/>
          </a:xfrm>
          <a:prstGeom prst="rect">
            <a:avLst/>
          </a:prstGeom>
        </p:spPr>
        <p:txBody>
          <a:bodyPr lIns="0" rIns="0" tIns="0" bIns="0">
            <a:normAutofit/>
          </a:bodyPr>
          <a:lstStyle/>
          <a:p>
            <a:pPr indent="-285750" marL="285750">
              <a:spcBef>
                <a:spcPts val="600"/>
              </a:spcBef>
              <a:spcAft>
                <a:spcPct val="0"/>
              </a:spcAft>
              <a:buFont charset="0" panose="020B0604020202020204" pitchFamily="34" typeface="Arial"/>
              <a:buChar char="•"/>
            </a:pPr>
            <a:r>
              <a:rPr dirty="0" lang="en-US" sz="1600">
                <a:solidFill>
                  <a:srgbClr val="4E5054"/>
                </a:solidFill>
              </a:rPr>
              <a:t>There are 47 quality measures that account for a plan’s overall Star rating (HEDIS</a:t>
            </a:r>
            <a:r>
              <a:rPr baseline="30000" dirty="0" lang="en-US" sz="1600">
                <a:solidFill>
                  <a:srgbClr val="4E5054"/>
                </a:solidFill>
              </a:rPr>
              <a:t>®</a:t>
            </a:r>
            <a:r>
              <a:rPr dirty="0" lang="en-US" sz="1600">
                <a:solidFill>
                  <a:srgbClr val="4E5054"/>
                </a:solidFill>
              </a:rPr>
              <a:t>, CAHPS</a:t>
            </a:r>
            <a:r>
              <a:rPr baseline="30000" dirty="0" lang="en-US" sz="1600">
                <a:solidFill>
                  <a:srgbClr val="4E5054"/>
                </a:solidFill>
              </a:rPr>
              <a:t>®</a:t>
            </a:r>
            <a:r>
              <a:rPr dirty="0" lang="en-US" sz="1600">
                <a:solidFill>
                  <a:srgbClr val="4E5054"/>
                </a:solidFill>
              </a:rPr>
              <a:t>, and HOS)</a:t>
            </a:r>
          </a:p>
          <a:p>
            <a:pPr indent="-285750" marL="285750">
              <a:spcBef>
                <a:spcPts val="600"/>
              </a:spcBef>
              <a:spcAft>
                <a:spcPct val="0"/>
              </a:spcAft>
              <a:buFont charset="0" panose="020B0604020202020204" pitchFamily="34" typeface="Arial"/>
              <a:buChar char="•"/>
            </a:pPr>
            <a:r>
              <a:rPr dirty="0" lang="en-US" sz="1600">
                <a:solidFill>
                  <a:srgbClr val="4E5054"/>
                </a:solidFill>
              </a:rPr>
              <a:t>Data is on a two-year lag </a:t>
            </a:r>
          </a:p>
          <a:p>
            <a:pPr indent="-285750" marL="285750">
              <a:spcBef>
                <a:spcPts val="600"/>
              </a:spcBef>
              <a:spcAft>
                <a:spcPct val="0"/>
              </a:spcAft>
              <a:buFont charset="0" panose="020B0604020202020204" pitchFamily="34" typeface="Arial"/>
              <a:buChar char="•"/>
            </a:pPr>
            <a:r>
              <a:rPr dirty="0" lang="en-US" sz="1600">
                <a:solidFill>
                  <a:srgbClr val="4E5054"/>
                </a:solidFill>
              </a:rPr>
              <a:t>Measures (weights) related to diabetes</a:t>
            </a:r>
          </a:p>
        </p:txBody>
      </p:sp>
      <p:pic>
        <p:nvPicPr>
          <p:cNvPr descr="Triangle Art4.png"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47663" y="534418"/>
            <a:ext cx="4754563" cy="5389563"/>
          </a:xfrm>
          <a:prstGeom prst="rect">
            <a:avLst/>
          </a:prstGeom>
          <a:effectLst>
            <a:outerShdw algn="tl" blurRad="50800" dir="5700000" dist="38100" rotWithShape="0">
              <a:prstClr val="black">
                <a:alpha val="40000"/>
              </a:prstClr>
            </a:outerShdw>
          </a:effectLst>
        </p:spPr>
      </p:pic>
      <p:sp>
        <p:nvSpPr>
          <p:cNvPr id="9" name="TextBox 16"/>
          <p:cNvSpPr txBox="1">
            <a:spLocks noChangeArrowheads="1"/>
          </p:cNvSpPr>
          <p:nvPr/>
        </p:nvSpPr>
        <p:spPr bwMode="auto">
          <a:xfrm>
            <a:off x="1276350" y="3278190"/>
            <a:ext cx="1524000" cy="327077"/>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Domains</a:t>
            </a:r>
          </a:p>
        </p:txBody>
      </p:sp>
      <p:sp>
        <p:nvSpPr>
          <p:cNvPr id="10" name="TextBox 17"/>
          <p:cNvSpPr txBox="1">
            <a:spLocks noChangeArrowheads="1"/>
          </p:cNvSpPr>
          <p:nvPr/>
        </p:nvSpPr>
        <p:spPr bwMode="auto">
          <a:xfrm>
            <a:off x="1276350" y="4675190"/>
            <a:ext cx="1524000" cy="360612"/>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0"/>
              </a:spcBef>
              <a:spcAft>
                <a:spcPts val="0"/>
              </a:spcAft>
              <a:buClrTx/>
              <a:buSzTx/>
              <a:buFontTx/>
              <a:buNone/>
              <a:tabLst/>
              <a:defRPr/>
            </a:pPr>
            <a:r>
              <a:rPr b="1" baseline="0" cap="none" dirty="0" i="0" kern="0" kumimoji="0" lang="en-US" noProof="0" normalizeH="0" spc="0" strike="noStrike" sz="1600" u="none">
                <a:ln>
                  <a:noFill/>
                </a:ln>
                <a:solidFill>
                  <a:srgbClr val="000000"/>
                </a:solidFill>
                <a:effectLst/>
                <a:uLnTx/>
                <a:uFillTx/>
              </a:rPr>
              <a:t>Measures</a:t>
            </a:r>
          </a:p>
        </p:txBody>
      </p:sp>
      <p:sp>
        <p:nvSpPr>
          <p:cNvPr id="12" name="Rectangle 11"/>
          <p:cNvSpPr/>
          <p:nvPr/>
        </p:nvSpPr>
        <p:spPr>
          <a:xfrm>
            <a:off x="3809999" y="3008065"/>
            <a:ext cx="5092875" cy="2354491"/>
          </a:xfrm>
          <a:prstGeom prst="rect">
            <a:avLst/>
          </a:prstGeom>
          <a:solidFill>
            <a:schemeClr val="bg1">
              <a:lumMod val="95000"/>
            </a:schemeClr>
          </a:solidFill>
          <a:ln w="28575">
            <a:solidFill>
              <a:srgbClr val="828282"/>
            </a:solidFill>
            <a:prstDash val="solid"/>
          </a:ln>
          <a:effectLst>
            <a:outerShdw algn="tl" blurRad="50800" dir="2700000" dist="38100" rotWithShape="0">
              <a:prstClr val="black">
                <a:alpha val="40000"/>
              </a:prstClr>
            </a:outerShdw>
          </a:effectLst>
        </p:spPr>
        <p:txBody>
          <a:bodyPr wrap="square">
            <a:spAutoFit/>
          </a:bodyPr>
          <a:lstStyle/>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Eye Exam (1.0)</a:t>
            </a:r>
            <a:endParaRPr b="1" baseline="0" cap="none" dirty="0" i="0" kern="0" kumimoji="0" lang="en-US" noProof="0" normalizeH="0" spc="0" strike="noStrike" sz="1400" u="none">
              <a:ln>
                <a:noFill/>
              </a:ln>
              <a:solidFill>
                <a:schemeClr val="tx2"/>
              </a:solidFill>
              <a:effectLst/>
              <a:uLnTx/>
              <a:uFillTx/>
              <a:latin typeface="Calibri"/>
              <a:ea typeface="Calibri"/>
              <a:cs typeface="Times New Roman"/>
            </a:endParaRP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Kidney Disease Monitoring (1.0)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Diabetes Care – Blood Sugar Controlled (3.0)</a:t>
            </a:r>
            <a:endParaRPr b="1" baseline="0" cap="none" dirty="0" i="0" kern="0" kumimoji="0" lang="en-US" noProof="0" normalizeH="0" spc="0" strike="noStrike" sz="1400" u="none">
              <a:ln>
                <a:noFill/>
              </a:ln>
              <a:solidFill>
                <a:schemeClr val="tx2"/>
              </a:solidFill>
              <a:effectLst/>
              <a:uLnTx/>
              <a:uFillTx/>
              <a:latin typeface="Calibri"/>
              <a:ea typeface="Calibri"/>
              <a:cs typeface="Times New Roman"/>
            </a:endParaRP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Adherence to Hypertension Meds (3.0)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Part D Medication Adherence for Diabetes </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Medications (3.0)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Adult BMI Assessment (1.0)</a:t>
            </a:r>
          </a:p>
          <a:p>
            <a:pPr algn="ctr" defTabSz="914400" eaLnBrk="1" fontAlgn="auto" hangingPunct="1" indent="0" latinLnBrk="0" lvl="0" marL="0" marR="0">
              <a:lnSpc>
                <a:spcPct val="100000"/>
              </a:lnSpc>
              <a:spcBef>
                <a:spcPts val="300"/>
              </a:spcBef>
              <a:spcAft>
                <a:spcPts val="300"/>
              </a:spcAft>
              <a:buClrTx/>
              <a:buSzTx/>
              <a:buFontTx/>
              <a:buNone/>
              <a:tabLst/>
              <a:defRPr/>
            </a:pPr>
            <a:r>
              <a:rPr b="1" baseline="0" cap="none" dirty="0" i="0" kern="0" kumimoji="0" lang="en-US" noProof="0" normalizeH="0" spc="0" strike="noStrike" sz="1400" u="none">
                <a:ln>
                  <a:noFill/>
                </a:ln>
                <a:solidFill>
                  <a:srgbClr val="003479"/>
                </a:solidFill>
                <a:effectLst/>
                <a:uLnTx/>
                <a:uFillTx/>
                <a:latin typeface="Arial"/>
                <a:ea typeface="Calibri"/>
                <a:cs typeface="Times New Roman"/>
              </a:rPr>
              <a:t>Blood Pressure Controlled (3.0)</a:t>
            </a:r>
            <a:endParaRPr b="0" baseline="0" cap="none" dirty="0" i="0" kern="0" kumimoji="0" lang="en-US" noProof="0" normalizeH="0" spc="0" strike="noStrike" sz="1600" u="none">
              <a:ln>
                <a:noFill/>
              </a:ln>
              <a:solidFill>
                <a:schemeClr val="tx2">
                  <a:lumMod val="95000"/>
                  <a:lumOff val="5000"/>
                </a:schemeClr>
              </a:solidFill>
              <a:effectLst/>
              <a:uLnTx/>
              <a:uFillTx/>
              <a:latin typeface="Calibri"/>
              <a:ea typeface="Calibri"/>
              <a:cs typeface="Times New Roman"/>
            </a:endParaRPr>
          </a:p>
        </p:txBody>
      </p:sp>
      <p:sp>
        <p:nvSpPr>
          <p:cNvPr id="13" name="TextBox 22"/>
          <p:cNvSpPr txBox="1">
            <a:spLocks noChangeArrowheads="1"/>
          </p:cNvSpPr>
          <p:nvPr/>
        </p:nvSpPr>
        <p:spPr bwMode="auto">
          <a:xfrm>
            <a:off x="1570038" y="1933576"/>
            <a:ext cx="946150" cy="686342"/>
          </a:xfrm>
          <a:prstGeom prst="rect">
            <a:avLst/>
          </a:prstGeom>
          <a:noFill/>
          <a:ln w="9525">
            <a:noFill/>
            <a:miter lim="800000"/>
            <a:headEnd/>
            <a:tailEnd/>
          </a:ln>
        </p:spPr>
        <p:txBody>
          <a:bodyPr>
            <a:spAutoFit/>
          </a:bodyPr>
          <a:lstStyle/>
          <a:p>
            <a:pPr algn="ctr" defTabSz="914400" eaLnBrk="1" fontAlgn="auto" hangingPunct="1" indent="0" latinLnBrk="0" lvl="0" marL="0" marR="0">
              <a:lnSpc>
                <a:spcPct val="120000"/>
              </a:lnSpc>
              <a:spcBef>
                <a:spcPts val="60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Star</a:t>
            </a:r>
          </a:p>
          <a:p>
            <a:pPr algn="ctr" defTabSz="914400" eaLnBrk="1" fontAlgn="auto" hangingPunct="1" indent="0" latinLnBrk="0" lvl="0" marL="0" marR="0">
              <a:lnSpc>
                <a:spcPct val="120000"/>
              </a:lnSpc>
              <a:spcBef>
                <a:spcPts val="600"/>
              </a:spcBef>
              <a:spcAft>
                <a:spcPts val="0"/>
              </a:spcAft>
              <a:buClrTx/>
              <a:buSzTx/>
              <a:buFontTx/>
              <a:buNone/>
              <a:tabLst/>
              <a:defRPr/>
            </a:pPr>
            <a:r>
              <a:rPr b="0" baseline="0" cap="none" dirty="0" i="0" kern="0" kumimoji="0" lang="en-US" noProof="0" normalizeH="0" spc="0" strike="noStrike" sz="1400" u="none">
                <a:ln>
                  <a:noFill/>
                </a:ln>
                <a:solidFill>
                  <a:scrgbClr r="29061" g="30192" b="32530"/>
                </a:solidFill>
                <a:effectLst/>
                <a:uLnTx/>
                <a:uFillTx/>
              </a:rPr>
              <a:t>Ratings</a:t>
            </a:r>
          </a:p>
        </p:txBody>
      </p:sp>
      <p:sp>
        <p:nvSpPr>
          <p:cNvPr id="14" name="TextBox 13"/>
          <p:cNvSpPr txBox="1"/>
          <p:nvPr/>
        </p:nvSpPr>
        <p:spPr>
          <a:xfrm>
            <a:off x="2800350" y="6335886"/>
            <a:ext cx="8300311" cy="246221"/>
          </a:xfrm>
          <a:prstGeom prst="rect">
            <a:avLst/>
          </a:prstGeom>
          <a:noFill/>
        </p:spPr>
        <p:txBody>
          <a:bodyPr rtlCol="0" wrap="square">
            <a:spAutoFit/>
          </a:bodyPr>
          <a:lstStyle/>
          <a:p>
            <a:pPr defTabSz="914400" eaLnBrk="1" fontAlgn="auto" hangingPunct="1" indent="0" latinLnBrk="0" lvl="0" marL="0" marR="0">
              <a:lnSpc>
                <a:spcPct val="100000"/>
              </a:lnSpc>
              <a:spcBef>
                <a:spcPts val="0"/>
              </a:spcBef>
              <a:spcAft>
                <a:spcPts val="0"/>
              </a:spcAft>
              <a:buClrTx/>
              <a:buSzTx/>
              <a:buFontTx/>
              <a:buNone/>
              <a:tabLst/>
              <a:defRPr/>
            </a:pPr>
            <a:r>
              <a:rPr b="0" baseline="0" cap="none" dirty="0" i="0" kern="0" kumimoji="0" lang="en-US" noProof="0" normalizeH="0" spc="0" strike="noStrike" sz="1000" u="none">
                <a:ln>
                  <a:noFill/>
                </a:ln>
                <a:solidFill>
                  <a:srgbClr val="000000"/>
                </a:solidFill>
                <a:effectLst/>
                <a:uLnTx/>
                <a:uFillTx/>
              </a:rPr>
              <a:t>https://www.cms.gov/Medicare/Prescription-Drug-Coverage/PrescriptionDrugCovGenIn/Downloads/2016_Star_Ratings_Measure_List.pdf</a:t>
            </a:r>
          </a:p>
        </p:txBody>
      </p:sp>
      <p:sp>
        <p:nvSpPr>
          <p:cNvPr id="15" name="Oval 14"/>
          <p:cNvSpPr/>
          <p:nvPr/>
        </p:nvSpPr>
        <p:spPr bwMode="auto">
          <a:xfrm>
            <a:off x="3975651" y="3812945"/>
            <a:ext cx="4918317" cy="979189"/>
          </a:xfrm>
          <a:prstGeom prst="ellipse">
            <a:avLst/>
          </a:prstGeom>
          <a:noFill/>
          <a:ln algn="ctr" cap="flat" cmpd="sng" w="28575">
            <a:solidFill>
              <a:srgbClr val="FF0000"/>
            </a:solidFill>
            <a:prstDash val="solid"/>
            <a:round/>
            <a:headEnd len="med" type="none" w="med"/>
            <a:tailEnd len="med" type="none" w="med"/>
          </a:ln>
          <a:effectLst/>
        </p:spPr>
        <p:txBody>
          <a:bodyPr anchor="ctr" anchorCtr="0" bIns="45720" compatLnSpc="1" lIns="91440" numCol="1" rIns="91440" rtlCol="0" tIns="45720" vert="horz" wrap="square">
            <a:prstTxWarp prst="textNoShape">
              <a:avLst/>
            </a:prstTxWarp>
          </a:bodyPr>
          <a:lstStyle/>
          <a:p>
            <a:pPr algn="ctr" defTabSz="914400" eaLnBrk="1" fontAlgn="base" hangingPunct="1" indent="0" latinLnBrk="0" marL="0" marR="0" rtl="0">
              <a:lnSpc>
                <a:spcPct val="100000"/>
              </a:lnSpc>
              <a:spcBef>
                <a:spcPct val="0"/>
              </a:spcBef>
              <a:spcAft>
                <a:spcPct val="0"/>
              </a:spcAft>
              <a:buClrTx/>
              <a:buSzTx/>
              <a:buFontTx/>
              <a:buNone/>
              <a:tabLst/>
            </a:pPr>
            <a:endParaRPr b="0" baseline="0" cap="none" dirty="0" err="1" i="0" kumimoji="0" lang="en-US" normalizeH="0" strike="noStrike" sz="3200" u="none">
              <a:ln>
                <a:noFill/>
              </a:ln>
              <a:solidFill>
                <a:schemeClr val="bg1"/>
              </a:solidFill>
              <a:effectLst/>
              <a:latin charset="0" pitchFamily="-110" typeface="Arial"/>
              <a:ea charset="-128" pitchFamily="-110" typeface="ヒラギノ角ゴ ProN W3"/>
              <a:cs charset="-128" pitchFamily="-110" typeface="ヒラギノ角ゴ ProN W3"/>
              <a:sym charset="0" pitchFamily="-110" typeface="Arial"/>
            </a:endParaRPr>
          </a:p>
        </p:txBody>
      </p:sp>
    </p:spTree>
  </p:cSld>
  <p:clrMapOvr>
    <a:masterClrMapping/>
  </p:clrMapOvr>
</p:sld>
</file>

<file path=ppt/slides/slide8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90" name="Rectangle 23"/>
          <p:cNvSpPr/>
          <p:nvPr/>
        </p:nvSpPr>
        <p:spPr>
          <a:xfrm flipH="1" rot="1285714">
            <a:off x="2522480" y="4119450"/>
            <a:ext cx="1029566"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rgbClr val="FF0000">
              <a:alpha val="2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8" name="Rectangle 23"/>
          <p:cNvSpPr/>
          <p:nvPr/>
        </p:nvSpPr>
        <p:spPr>
          <a:xfrm rot="16200000">
            <a:off x="4536923" y="3465880"/>
            <a:ext cx="263065" cy="501515"/>
          </a:xfrm>
          <a:custGeom>
            <a:avLst/>
            <a:gdLst/>
            <a:ahLst/>
            <a:cxnLst/>
            <a:rect b="b" l="l" r="r" t="t"/>
            <a:pathLst>
              <a:path h="551667" w="1329654">
                <a:moveTo>
                  <a:pt x="1318336" y="0"/>
                </a:moveTo>
                <a:cubicBezTo>
                  <a:pt x="1241748" y="184832"/>
                  <a:pt x="1249294" y="376607"/>
                  <a:pt x="1329654" y="551667"/>
                </a:cubicBezTo>
                <a:lnTo>
                  <a:pt x="22913" y="551667"/>
                </a:lnTo>
                <a:cubicBezTo>
                  <a:pt x="75012" y="366062"/>
                  <a:pt x="65227" y="174142"/>
                  <a:pt x="0" y="0"/>
                </a:cubicBez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1" name="Rectangle 23"/>
          <p:cNvSpPr/>
          <p:nvPr/>
        </p:nvSpPr>
        <p:spPr>
          <a:xfrm rot="20314286">
            <a:off x="5693661" y="4683837"/>
            <a:ext cx="1174612" cy="551668"/>
          </a:xfrm>
          <a:custGeom>
            <a:avLst/>
            <a:gdLst/>
            <a:ahLst/>
            <a:cxnLst/>
            <a:rect b="b" l="l" r="r" t="t"/>
            <a:pathLst>
              <a:path h="551668" w="1067829">
                <a:moveTo>
                  <a:pt x="1059311" y="0"/>
                </a:moveTo>
                <a:cubicBezTo>
                  <a:pt x="1001667" y="184833"/>
                  <a:pt x="1007347" y="376607"/>
                  <a:pt x="1067829" y="551668"/>
                </a:cubicBezTo>
                <a:lnTo>
                  <a:pt x="0" y="551668"/>
                </a:lnTo>
                <a:cubicBezTo>
                  <a:pt x="42369" y="486452"/>
                  <a:pt x="78819" y="416011"/>
                  <a:pt x="108340" y="340794"/>
                </a:cubicBezTo>
                <a:cubicBezTo>
                  <a:pt x="152308" y="228766"/>
                  <a:pt x="177801" y="114049"/>
                  <a:pt x="186185" y="0"/>
                </a:cubicBezTo>
                <a:close/>
              </a:path>
            </a:pathLst>
          </a:custGeom>
          <a:solidFill>
            <a:srgbClr val="FFFF00">
              <a:alpha val="5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89" name="Rectangle 23"/>
          <p:cNvSpPr/>
          <p:nvPr/>
        </p:nvSpPr>
        <p:spPr>
          <a:xfrm rot="20314286">
            <a:off x="5730037" y="4147335"/>
            <a:ext cx="876908"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rgbClr val="FF0000">
              <a:alpha val="20000"/>
            </a:s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851" y="3281988"/>
            <a:ext cx="1676715" cy="1125682"/>
          </a:xfrm>
          <a:prstGeom prst="rect">
            <a:avLst/>
          </a:prstGeom>
        </p:spPr>
      </p:pic>
      <p:graphicFrame>
        <p:nvGraphicFramePr>
          <p:cNvPr hidden="1" id="4" name="Object 3"/>
          <p:cNvGraphicFramePr>
            <a:graphicFrameLocks noChangeAspect="1"/>
          </p:cNvGraphicFramePr>
          <p:nvPr>
            <p:custDataLst>
              <p:tags r:id="rId2"/>
            </p:custDataLst>
            <p:extLst/>
          </p:nvPr>
        </p:nvGraphicFramePr>
        <p:xfrm>
          <a:off x="1624" y="1625"/>
          <a:ext cx="1619" cy="1619"/>
        </p:xfrm>
        <a:graphic>
          <a:graphicData uri="http://schemas.openxmlformats.org/presentationml/2006/ole">
            <mc:AlternateContent xmlns:mc="http://schemas.openxmlformats.org/markup-compatibility/2006">
              <mc:Choice xmlns:v="urn:schemas-microsoft-com:vml" Requires="v">
                <p:oleObj imgH="473" imgW="472" name="think-cell Slide" progId="TCLayout.ActiveDocument.1" r:id="rId6" spid="_x0000_s1086">
                  <p:embed/>
                </p:oleObj>
              </mc:Choice>
              <mc:Fallback>
                <p:oleObj imgH="473" imgW="472" name="think-cell Slide" progId="TCLayout.ActiveDocument.1" r:id="rId6">
                  <p:embed/>
                  <p:pic>
                    <p:nvPicPr>
                      <p:cNvPr hidden="1" id="4" name="Object 3"/>
                      <p:cNvPicPr/>
                      <p:nvPr/>
                    </p:nvPicPr>
                    <p:blipFill>
                      <a:blip r:embed="rId7"/>
                      <a:stretch>
                        <a:fillRect/>
                      </a:stretch>
                    </p:blipFill>
                    <p:spPr>
                      <a:xfrm>
                        <a:off x="1624" y="1625"/>
                        <a:ext cx="1619" cy="1619"/>
                      </a:xfrm>
                      <a:prstGeom prst="rect">
                        <a:avLst/>
                      </a:prstGeom>
                    </p:spPr>
                  </p:pic>
                </p:oleObj>
              </mc:Fallback>
            </mc:AlternateContent>
          </a:graphicData>
        </a:graphic>
      </p:graphicFrame>
      <p:sp>
        <p:nvSpPr>
          <p:cNvPr id="110" name="Rounded Rectangle 109"/>
          <p:cNvSpPr/>
          <p:nvPr/>
        </p:nvSpPr>
        <p:spPr>
          <a:xfrm>
            <a:off x="4407792" y="3083308"/>
            <a:ext cx="412924"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Payer</a:t>
            </a:r>
          </a:p>
        </p:txBody>
      </p:sp>
      <p:sp>
        <p:nvSpPr>
          <p:cNvPr descr="Image result for corporate building clipart" id="111800" name="AutoShape 47"/>
          <p:cNvSpPr>
            <a:spLocks noChangeArrowheads="1" noChangeAspect="1"/>
          </p:cNvSpPr>
          <p:nvPr/>
        </p:nvSpPr>
        <p:spPr bwMode="auto">
          <a:xfrm>
            <a:off x="158747" y="-147397"/>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1" name="AutoShape 49"/>
          <p:cNvSpPr>
            <a:spLocks noChangeArrowheads="1" noChangeAspect="1"/>
          </p:cNvSpPr>
          <p:nvPr/>
        </p:nvSpPr>
        <p:spPr bwMode="auto">
          <a:xfrm>
            <a:off x="314249" y="8099"/>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2" name="AutoShape 51"/>
          <p:cNvSpPr>
            <a:spLocks noChangeArrowheads="1" noChangeAspect="1"/>
          </p:cNvSpPr>
          <p:nvPr/>
        </p:nvSpPr>
        <p:spPr bwMode="auto">
          <a:xfrm>
            <a:off x="469755" y="163594"/>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sp>
        <p:nvSpPr>
          <p:cNvPr descr="Image result for corporate building clipart" id="111803" name="AutoShape 53"/>
          <p:cNvSpPr>
            <a:spLocks noChangeArrowheads="1" noChangeAspect="1"/>
          </p:cNvSpPr>
          <p:nvPr/>
        </p:nvSpPr>
        <p:spPr bwMode="auto">
          <a:xfrm>
            <a:off x="625261" y="319090"/>
            <a:ext cx="311009" cy="310992"/>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6648" compatLnSpc="1" lIns="93296" numCol="1" rIns="93296" tIns="46648" vert="horz" wrap="square">
            <a:prstTxWarp prst="textNoShape">
              <a:avLst/>
            </a:prstTxWarp>
          </a:bodyPr>
          <a:lstStyle/>
          <a:p>
            <a:pPr>
              <a:spcBef>
                <a:spcPct val="0"/>
              </a:spcBef>
              <a:spcAft>
                <a:spcPct val="0"/>
              </a:spcAft>
            </a:pPr>
            <a:endParaRPr lang="en-US"/>
          </a:p>
        </p:txBody>
      </p:sp>
      <p:pic>
        <p:nvPicPr>
          <p:cNvPr id="9" name="Picture 8"/>
          <p:cNvPicPr>
            <a:picLocks noChangeAspect="1"/>
          </p:cNvPicPr>
          <p:nvPr/>
        </p:nvPicPr>
        <p:blipFill rotWithShape="1">
          <a:blip cstate="print" r:embed="rId8">
            <a:extLst>
              <a:ext uri="{BEBA8EAE-BF5A-486C-A8C5-ECC9F3942E4B}">
                <a14:imgProps xmlns:a14="http://schemas.microsoft.com/office/drawing/2010/main">
                  <a14:imgLayer r:embed="rId9">
                    <a14:imgEffect>
                      <a14:backgroundRemoval b="100000" l="0" r="100000" t="0">
                        <a14:foregroundMark x1="62931" x2="62931" y1="19298" y2="19298"/>
                        <a14:foregroundMark x1="64224" x2="64224" y1="18129" y2="18129"/>
                        <a14:foregroundMark x1="69397" x2="69397" y1="18129" y2="18129"/>
                        <a14:foregroundMark x1="75000" x2="75000" y1="19298" y2="19298"/>
                        <a14:foregroundMark x1="88793" x2="88793" y1="53216" y2="53216"/>
                        <a14:foregroundMark x1="91379" x2="91379" y1="71930" y2="71930"/>
                        <a14:foregroundMark x1="56466" x2="56466" y1="14035" y2="14035"/>
                        <a14:foregroundMark x1="55172" x2="55172" y1="11696" y2="11696"/>
                        <a14:foregroundMark x1="40086" x2="40086" y1="18129" y2="18129"/>
                        <a14:foregroundMark x1="87069" x2="87069" y1="47953" y2="47953"/>
                        <a14:foregroundMark x1="88362" x2="88362" y1="46199" y2="46199"/>
                        <a14:foregroundMark x1="87931" x2="87931" y1="39181" y2="39181"/>
                        <a14:foregroundMark x1="88793" x2="88793" y1="37427" y2="37427"/>
                        <a14:foregroundMark x1="89655" x2="89655" y1="43860" y2="43860"/>
                        <a14:foregroundMark x1="90086" x2="90086" y1="39766" y2="39766"/>
                      </a14:backgroundRemoval>
                    </a14:imgEffect>
                  </a14:imgLayer>
                </a14:imgProps>
              </a:ext>
              <a:ext uri="{28A0092B-C50C-407E-A947-70E740481C1C}">
                <a14:useLocalDpi xmlns:a14="http://schemas.microsoft.com/office/drawing/2010/main" val="0"/>
              </a:ext>
            </a:extLst>
          </a:blip>
          <a:srcRect/>
          <a:stretch/>
        </p:blipFill>
        <p:spPr>
          <a:xfrm>
            <a:off x="3728007" y="1757444"/>
            <a:ext cx="1821922" cy="1346283"/>
          </a:xfrm>
          <a:prstGeom prst="rect">
            <a:avLst/>
          </a:prstGeom>
        </p:spPr>
      </p:pic>
      <p:sp>
        <p:nvSpPr>
          <p:cNvPr id="102" name="Rounded Rectangle 101"/>
          <p:cNvSpPr/>
          <p:nvPr/>
        </p:nvSpPr>
        <p:spPr>
          <a:xfrm>
            <a:off x="7485828" y="4424048"/>
            <a:ext cx="379797"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HCPs</a:t>
            </a:r>
          </a:p>
        </p:txBody>
      </p:sp>
      <p:sp>
        <p:nvSpPr>
          <p:cNvPr id="64" name="TextBox 63"/>
          <p:cNvSpPr txBox="1"/>
          <p:nvPr/>
        </p:nvSpPr>
        <p:spPr>
          <a:xfrm>
            <a:off x="3937246" y="3494328"/>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22" name="Round Single Corner Rectangle 21"/>
          <p:cNvSpPr/>
          <p:nvPr/>
        </p:nvSpPr>
        <p:spPr>
          <a:xfrm flipH="1">
            <a:off x="314249" y="1042661"/>
            <a:ext cx="2276938" cy="1495167"/>
          </a:xfrm>
          <a:prstGeom prst="round1Rect">
            <a:avLst/>
          </a:prstGeom>
          <a:solidFill>
            <a:schemeClr val="bg1"/>
          </a:solidFill>
          <a:ln>
            <a:solidFill>
              <a:srgbClr val="828282"/>
            </a:solidFill>
          </a:ln>
          <a:effectLst>
            <a:outerShdw algn="l" blurRad="101600" dist="215900" rotWithShape="0" sx="96000" sy="9600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spcBef>
                <a:spcPct val="0"/>
              </a:spcBef>
              <a:spcAft>
                <a:spcPts val="400"/>
              </a:spcAft>
            </a:pPr>
            <a:endParaRPr dirty="0" lang="en-US">
              <a:solidFill>
                <a:schemeClr val="accent1">
                  <a:lumMod val="75000"/>
                </a:schemeClr>
              </a:solidFill>
            </a:endParaRPr>
          </a:p>
          <a:p>
            <a:pPr>
              <a:spcBef>
                <a:spcPct val="0"/>
              </a:spcBef>
              <a:spcAft>
                <a:spcPts val="400"/>
              </a:spcAft>
            </a:pPr>
            <a:r>
              <a:rPr dirty="0" lang="en-US">
                <a:solidFill>
                  <a:scrgbClr r="52252" g="52252" b="52252"/>
                </a:solidFill>
              </a:rPr>
              <a:t>Medicare Star</a:t>
            </a:r>
          </a:p>
          <a:p>
            <a:pPr>
              <a:spcBef>
                <a:spcPct val="0"/>
              </a:spcBef>
              <a:spcAft>
                <a:spcPts val="400"/>
              </a:spcAft>
            </a:pPr>
            <a:r>
              <a:rPr dirty="0" lang="en-US">
                <a:solidFill>
                  <a:scrgbClr r="52252" g="52252" b="52252"/>
                </a:solidFill>
              </a:rPr>
              <a:t>NCQA rating</a:t>
            </a:r>
          </a:p>
          <a:p>
            <a:pPr>
              <a:spcBef>
                <a:spcPct val="0"/>
              </a:spcBef>
              <a:spcAft>
                <a:spcPts val="400"/>
              </a:spcAft>
            </a:pPr>
            <a:r>
              <a:rPr dirty="0" lang="en-US">
                <a:solidFill>
                  <a:scrgbClr r="52252" g="52252" b="52252"/>
                </a:solidFill>
              </a:rPr>
              <a:t>ACO</a:t>
            </a:r>
          </a:p>
          <a:p>
            <a:pPr>
              <a:spcBef>
                <a:spcPct val="0"/>
              </a:spcBef>
              <a:spcAft>
                <a:spcPts val="400"/>
              </a:spcAft>
            </a:pPr>
            <a:r>
              <a:rPr dirty="0" lang="en-US">
                <a:solidFill>
                  <a:scrgbClr r="52252" g="52252" b="52252"/>
                </a:solidFill>
              </a:rPr>
              <a:t>VM/MACRA</a:t>
            </a:r>
          </a:p>
          <a:p>
            <a:pPr algn="ctr">
              <a:spcBef>
                <a:spcPct val="0"/>
              </a:spcBef>
              <a:spcAft>
                <a:spcPct val="0"/>
              </a:spcAft>
            </a:pPr>
            <a:endParaRPr dirty="0" lang="en-US">
              <a:solidFill>
                <a:schemeClr val="accent1">
                  <a:lumMod val="75000"/>
                </a:schemeClr>
              </a:solidFill>
            </a:endParaRPr>
          </a:p>
        </p:txBody>
      </p:sp>
      <p:sp>
        <p:nvSpPr>
          <p:cNvPr id="67" name="TextBox 66"/>
          <p:cNvSpPr txBox="1"/>
          <p:nvPr/>
        </p:nvSpPr>
        <p:spPr>
          <a:xfrm>
            <a:off x="5630710" y="1340826"/>
            <a:ext cx="896433" cy="584775"/>
          </a:xfrm>
          <a:prstGeom prst="rect">
            <a:avLst/>
          </a:prstGeom>
          <a:noFill/>
        </p:spPr>
        <p:txBody>
          <a:bodyPr rtlCol="0" wrap="square">
            <a:spAutoFit/>
          </a:bodyPr>
          <a:lstStyle/>
          <a:p>
            <a:pPr>
              <a:spcBef>
                <a:spcPct val="0"/>
              </a:spcBef>
              <a:spcAft>
                <a:spcPct val="0"/>
              </a:spcAft>
            </a:pPr>
            <a:r>
              <a:rPr b="1" dirty="0" lang="en-US" sz="3200">
                <a:solidFill>
                  <a:srgbClr val="4E5054"/>
                </a:solidFill>
              </a:rPr>
              <a:t>1°</a:t>
            </a:r>
          </a:p>
        </p:txBody>
      </p:sp>
      <p:sp>
        <p:nvSpPr>
          <p:cNvPr id="71" name="Rounded Rectangle 70"/>
          <p:cNvSpPr/>
          <p:nvPr/>
        </p:nvSpPr>
        <p:spPr>
          <a:xfrm>
            <a:off x="4064629" y="5247117"/>
            <a:ext cx="1068884" cy="374571"/>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IDN/</a:t>
            </a:r>
          </a:p>
          <a:p>
            <a:pPr algn="ctr">
              <a:spcBef>
                <a:spcPct val="0"/>
              </a:spcBef>
              <a:spcAft>
                <a:spcPct val="0"/>
              </a:spcAft>
            </a:pPr>
            <a:r>
              <a:rPr dirty="0" lang="en-US" sz="1100">
                <a:solidFill>
                  <a:srgbClr val="000000"/>
                </a:solidFill>
              </a:rPr>
              <a:t>Health System</a:t>
            </a:r>
          </a:p>
        </p:txBody>
      </p:sp>
      <p:pic>
        <p:nvPicPr>
          <p:cNvPr id="69" name="Picture 68"/>
          <p:cNvPicPr>
            <a:picLocks noChangeAspect="1"/>
          </p:cNvPicPr>
          <p:nvPr/>
        </p:nvPicPr>
        <p:blipFill>
          <a:blip r:embed="rId10">
            <a:extLst>
              <a:ext uri="{BEBA8EAE-BF5A-486C-A8C5-ECC9F3942E4B}">
                <a14:imgProps xmlns:a14="http://schemas.microsoft.com/office/drawing/2010/main">
                  <a14:imgLayer r:embed="rId11">
                    <a14:imgEffect>
                      <a14:backgroundRemoval b="100000" l="0" r="100000" t="532">
                        <a14:foregroundMark x1="55970" x2="55970" y1="7447" y2="7447"/>
                        <a14:foregroundMark x1="63433" x2="63433" y1="14362" y2="14362"/>
                        <a14:foregroundMark x1="75000" x2="75000" y1="25532" y2="25532"/>
                        <a14:foregroundMark x1="78731" x2="78731" y1="25532" y2="25532"/>
                        <a14:foregroundMark x1="82463" x2="82463" y1="26064" y2="26064"/>
                        <a14:foregroundMark x1="85448" x2="85448" y1="33511" y2="33511"/>
                        <a14:foregroundMark x1="60075" x2="60075" y1="6915" y2="6915"/>
                        <a14:foregroundMark x1="64179" x2="64179" y1="5319" y2="5319"/>
                      </a14:backgroundRemoval>
                    </a14:imgEffect>
                  </a14:imgLayer>
                </a14:imgProps>
              </a:ext>
              <a:ext uri="{28A0092B-C50C-407E-A947-70E740481C1C}">
                <a14:useLocalDpi xmlns:a14="http://schemas.microsoft.com/office/drawing/2010/main" val="0"/>
              </a:ext>
            </a:extLst>
          </a:blip>
          <a:stretch>
            <a:fillRect/>
          </a:stretch>
        </p:blipFill>
        <p:spPr>
          <a:xfrm>
            <a:off x="3999110" y="4427741"/>
            <a:ext cx="1199916" cy="841732"/>
          </a:xfrm>
          <a:prstGeom prst="rect">
            <a:avLst/>
          </a:prstGeom>
        </p:spPr>
      </p:pic>
      <p:sp>
        <p:nvSpPr>
          <p:cNvPr id="34" name="TextBox 33"/>
          <p:cNvSpPr txBox="1"/>
          <p:nvPr/>
        </p:nvSpPr>
        <p:spPr>
          <a:xfrm>
            <a:off x="5927260" y="4848925"/>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35" name="TextBox 34"/>
          <p:cNvSpPr txBox="1"/>
          <p:nvPr/>
        </p:nvSpPr>
        <p:spPr>
          <a:xfrm>
            <a:off x="7296418" y="1942836"/>
            <a:ext cx="896433" cy="584775"/>
          </a:xfrm>
          <a:prstGeom prst="rect">
            <a:avLst/>
          </a:prstGeom>
          <a:noFill/>
        </p:spPr>
        <p:txBody>
          <a:bodyPr rtlCol="0" wrap="square">
            <a:spAutoFit/>
          </a:bodyPr>
          <a:lstStyle/>
          <a:p>
            <a:pPr>
              <a:spcBef>
                <a:spcPct val="0"/>
              </a:spcBef>
              <a:spcAft>
                <a:spcPct val="0"/>
              </a:spcAft>
            </a:pPr>
            <a:r>
              <a:rPr b="1" dirty="0" lang="en-US" sz="3200">
                <a:solidFill>
                  <a:srgbClr val="FFFF00"/>
                </a:solidFill>
              </a:rPr>
              <a:t>1°</a:t>
            </a:r>
          </a:p>
        </p:txBody>
      </p:sp>
      <p:sp>
        <p:nvSpPr>
          <p:cNvPr id="40" name="TextBox 39"/>
          <p:cNvSpPr txBox="1"/>
          <p:nvPr/>
        </p:nvSpPr>
        <p:spPr>
          <a:xfrm>
            <a:off x="5899820" y="4253529"/>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41" name="TextBox 40"/>
          <p:cNvSpPr txBox="1"/>
          <p:nvPr/>
        </p:nvSpPr>
        <p:spPr>
          <a:xfrm>
            <a:off x="5630710" y="5588161"/>
            <a:ext cx="896436" cy="584775"/>
          </a:xfrm>
          <a:prstGeom prst="rect">
            <a:avLst/>
          </a:prstGeom>
          <a:noFill/>
        </p:spPr>
        <p:txBody>
          <a:bodyPr rtlCol="0" wrap="square">
            <a:spAutoFit/>
          </a:bodyPr>
          <a:lstStyle/>
          <a:p>
            <a:pPr>
              <a:spcBef>
                <a:spcPct val="0"/>
              </a:spcBef>
              <a:spcAft>
                <a:spcPct val="0"/>
              </a:spcAft>
            </a:pPr>
            <a:r>
              <a:rPr b="1" dirty="0" lang="en-US" sz="3200">
                <a:solidFill>
                  <a:srgbClr val="FF0000"/>
                </a:solidFill>
              </a:rPr>
              <a:t>1°</a:t>
            </a:r>
          </a:p>
        </p:txBody>
      </p:sp>
      <p:graphicFrame>
        <p:nvGraphicFramePr>
          <p:cNvPr id="44" name="Chart 43"/>
          <p:cNvGraphicFramePr/>
          <p:nvPr>
            <p:extLst/>
          </p:nvPr>
        </p:nvGraphicFramePr>
        <p:xfrm>
          <a:off x="-277497" y="2495727"/>
          <a:ext cx="3559998" cy="2613092"/>
        </p:xfrm>
        <a:graphic>
          <a:graphicData uri="http://schemas.openxmlformats.org/drawingml/2006/chart">
            <c:chart xmlns:c="http://schemas.openxmlformats.org/drawingml/2006/chart" r:id="rId12"/>
          </a:graphicData>
        </a:graphic>
      </p:graphicFrame>
      <p:sp>
        <p:nvSpPr>
          <p:cNvPr id="8" name="Donut 7"/>
          <p:cNvSpPr/>
          <p:nvPr/>
        </p:nvSpPr>
        <p:spPr>
          <a:xfrm>
            <a:off x="6381481" y="2617528"/>
            <a:ext cx="2578022" cy="2591432"/>
          </a:xfrm>
          <a:prstGeom prst="donut">
            <a:avLst>
              <a:gd fmla="val 5247" name="adj"/>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48" name="Donut 47"/>
          <p:cNvSpPr/>
          <p:nvPr/>
        </p:nvSpPr>
        <p:spPr>
          <a:xfrm>
            <a:off x="3325244" y="3757042"/>
            <a:ext cx="2578022" cy="2591432"/>
          </a:xfrm>
          <a:prstGeom prst="donut">
            <a:avLst>
              <a:gd fmla="val 5707" name="adj"/>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solidFill>
                <a:schemeClr val="tx1"/>
              </a:solidFill>
            </a:endParaRPr>
          </a:p>
        </p:txBody>
      </p:sp>
      <p:sp>
        <p:nvSpPr>
          <p:cNvPr id="39" name="TextBox 38"/>
          <p:cNvSpPr txBox="1"/>
          <p:nvPr/>
        </p:nvSpPr>
        <p:spPr>
          <a:xfrm>
            <a:off x="2906541" y="4244064"/>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graphicFrame>
        <p:nvGraphicFramePr>
          <p:cNvPr id="3" name="Chart 2"/>
          <p:cNvGraphicFramePr/>
          <p:nvPr>
            <p:extLst/>
          </p:nvPr>
        </p:nvGraphicFramePr>
        <p:xfrm>
          <a:off x="2871327" y="1143950"/>
          <a:ext cx="3559998" cy="2613092"/>
        </p:xfrm>
        <a:graphic>
          <a:graphicData uri="http://schemas.openxmlformats.org/drawingml/2006/chart">
            <c:chart xmlns:c="http://schemas.openxmlformats.org/drawingml/2006/chart" r:id="rId13"/>
          </a:graphicData>
        </a:graphic>
      </p:graphicFrame>
      <p:sp>
        <p:nvSpPr>
          <p:cNvPr id="27" name="Donut 26"/>
          <p:cNvSpPr/>
          <p:nvPr/>
        </p:nvSpPr>
        <p:spPr>
          <a:xfrm>
            <a:off x="2198642" y="1510206"/>
            <a:ext cx="258896" cy="258896"/>
          </a:xfrm>
          <a:prstGeom prst="donut">
            <a:avLst/>
          </a:prstGeom>
          <a:solidFill>
            <a:srgbClr val="003479"/>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4" name="Donut 83"/>
          <p:cNvSpPr/>
          <p:nvPr/>
        </p:nvSpPr>
        <p:spPr>
          <a:xfrm>
            <a:off x="2198642" y="1160702"/>
            <a:ext cx="258896" cy="258896"/>
          </a:xfrm>
          <a:prstGeom prst="donut">
            <a:avLst/>
          </a:prstGeom>
          <a:solidFill>
            <a:srgbClr val="003479"/>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5" name="Donut 84"/>
          <p:cNvSpPr/>
          <p:nvPr/>
        </p:nvSpPr>
        <p:spPr>
          <a:xfrm>
            <a:off x="2198642" y="1859710"/>
            <a:ext cx="258896" cy="258896"/>
          </a:xfrm>
          <a:prstGeom prst="donu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sp>
        <p:nvSpPr>
          <p:cNvPr id="86" name="Donut 85"/>
          <p:cNvSpPr/>
          <p:nvPr/>
        </p:nvSpPr>
        <p:spPr>
          <a:xfrm>
            <a:off x="2198642" y="2209214"/>
            <a:ext cx="258896" cy="258896"/>
          </a:xfrm>
          <a:prstGeom prst="donu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solidFill>
                <a:schemeClr val="tx1"/>
              </a:solidFill>
            </a:endParaRPr>
          </a:p>
        </p:txBody>
      </p:sp>
      <p:graphicFrame>
        <p:nvGraphicFramePr>
          <p:cNvPr id="87" name="Chart 86"/>
          <p:cNvGraphicFramePr/>
          <p:nvPr>
            <p:extLst/>
          </p:nvPr>
        </p:nvGraphicFramePr>
        <p:xfrm>
          <a:off x="5890493" y="2648929"/>
          <a:ext cx="3559998" cy="2613092"/>
        </p:xfrm>
        <a:graphic>
          <a:graphicData uri="http://schemas.openxmlformats.org/drawingml/2006/chart">
            <c:chart xmlns:c="http://schemas.openxmlformats.org/drawingml/2006/chart" r:id="rId14"/>
          </a:graphicData>
        </a:graphic>
      </p:graphicFrame>
      <p:graphicFrame>
        <p:nvGraphicFramePr>
          <p:cNvPr id="88" name="Chart 87"/>
          <p:cNvGraphicFramePr/>
          <p:nvPr>
            <p:extLst/>
          </p:nvPr>
        </p:nvGraphicFramePr>
        <p:xfrm>
          <a:off x="2821483" y="3773887"/>
          <a:ext cx="3559998" cy="2613092"/>
        </p:xfrm>
        <a:graphic>
          <a:graphicData uri="http://schemas.openxmlformats.org/drawingml/2006/chart">
            <c:chart xmlns:c="http://schemas.openxmlformats.org/drawingml/2006/chart" r:id="rId15"/>
          </a:graphicData>
        </a:graphic>
      </p:graphicFrame>
      <p:sp>
        <p:nvSpPr>
          <p:cNvPr id="92" name="Rectangle 23"/>
          <p:cNvSpPr/>
          <p:nvPr/>
        </p:nvSpPr>
        <p:spPr>
          <a:xfrm flipH="1" flipV="1" rot="20129289">
            <a:off x="2446904" y="2764919"/>
            <a:ext cx="1245775" cy="551667"/>
          </a:xfrm>
          <a:custGeom>
            <a:avLst/>
            <a:gdLst/>
            <a:ahLst/>
            <a:cxnLst/>
            <a:rect b="b" l="l" r="r" t="t"/>
            <a:pathLst>
              <a:path h="551667" w="1110117">
                <a:moveTo>
                  <a:pt x="1101604" y="0"/>
                </a:moveTo>
                <a:cubicBezTo>
                  <a:pt x="1043996" y="184832"/>
                  <a:pt x="1049672" y="376607"/>
                  <a:pt x="1110117" y="551667"/>
                </a:cubicBezTo>
                <a:lnTo>
                  <a:pt x="0" y="551667"/>
                </a:lnTo>
                <a:lnTo>
                  <a:pt x="0" y="0"/>
                </a:ln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93" name="Rectangle 23"/>
          <p:cNvSpPr/>
          <p:nvPr/>
        </p:nvSpPr>
        <p:spPr>
          <a:xfrm flipV="1" rot="1730564">
            <a:off x="5539857" y="2764743"/>
            <a:ext cx="1123122" cy="551667"/>
          </a:xfrm>
          <a:custGeom>
            <a:avLst/>
            <a:gdLst/>
            <a:ahLst/>
            <a:cxnLst/>
            <a:rect b="b" l="l" r="r" t="t"/>
            <a:pathLst>
              <a:path h="551667" w="1123122">
                <a:moveTo>
                  <a:pt x="0" y="551667"/>
                </a:moveTo>
                <a:lnTo>
                  <a:pt x="1123122" y="551667"/>
                </a:lnTo>
                <a:cubicBezTo>
                  <a:pt x="1055290" y="376607"/>
                  <a:pt x="1048921" y="184832"/>
                  <a:pt x="1113569" y="0"/>
                </a:cubicBezTo>
                <a:lnTo>
                  <a:pt x="79752" y="0"/>
                </a:lnTo>
                <a:cubicBezTo>
                  <a:pt x="102931" y="183668"/>
                  <a:pt x="78087" y="373873"/>
                  <a:pt x="0" y="551667"/>
                </a:cubicBezTo>
                <a:close/>
              </a:path>
            </a:pathLst>
          </a:custGeom>
          <a:solidFill>
            <a:scrgbClr r="0" g="2029" b="10402">
              <a:alpha val="20000"/>
            </a:scrgb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graphicFrame>
        <p:nvGraphicFramePr>
          <p:cNvPr id="94" name="Chart 93"/>
          <p:cNvGraphicFramePr/>
          <p:nvPr>
            <p:extLst/>
          </p:nvPr>
        </p:nvGraphicFramePr>
        <p:xfrm>
          <a:off x="2858969" y="1119888"/>
          <a:ext cx="3559998" cy="2613092"/>
        </p:xfrm>
        <a:graphic>
          <a:graphicData uri="http://schemas.openxmlformats.org/drawingml/2006/chart">
            <c:chart xmlns:c="http://schemas.openxmlformats.org/drawingml/2006/chart" r:id="rId16"/>
          </a:graphicData>
        </a:graphic>
      </p:graphicFrame>
      <p:sp>
        <p:nvSpPr>
          <p:cNvPr id="96" name="TextBox 95"/>
          <p:cNvSpPr txBox="1"/>
          <p:nvPr/>
        </p:nvSpPr>
        <p:spPr>
          <a:xfrm>
            <a:off x="5866677" y="2856082"/>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sp>
        <p:nvSpPr>
          <p:cNvPr id="97" name="TextBox 96"/>
          <p:cNvSpPr txBox="1"/>
          <p:nvPr/>
        </p:nvSpPr>
        <p:spPr>
          <a:xfrm>
            <a:off x="2906540" y="2836155"/>
            <a:ext cx="468559" cy="369332"/>
          </a:xfrm>
          <a:prstGeom prst="rect">
            <a:avLst/>
          </a:prstGeom>
          <a:noFill/>
        </p:spPr>
        <p:txBody>
          <a:bodyPr rtlCol="0" wrap="square">
            <a:spAutoFit/>
          </a:bodyPr>
          <a:lstStyle/>
          <a:p>
            <a:pPr>
              <a:spcBef>
                <a:spcPct val="0"/>
              </a:spcBef>
              <a:spcAft>
                <a:spcPct val="0"/>
              </a:spcAft>
            </a:pPr>
            <a:r>
              <a:rPr dirty="0" lang="en-US">
                <a:solidFill>
                  <a:srgbClr val="003479"/>
                </a:solidFill>
              </a:rPr>
              <a:t>2°</a:t>
            </a:r>
          </a:p>
        </p:txBody>
      </p:sp>
      <p:pic>
        <p:nvPicPr>
          <p:cNvPr id="45" name="Picture 44"/>
          <p:cNvPicPr>
            <a:picLocks noChangeAspect="1"/>
          </p:cNvPicPr>
          <p:nvPr/>
        </p:nvPicPr>
        <p:blipFill rotWithShape="1">
          <a:blip cstate="print" r:embed="rId17">
            <a:extLst>
              <a:ext uri="{BEBA8EAE-BF5A-486C-A8C5-ECC9F3942E4B}">
                <a14:imgProps xmlns:a14="http://schemas.microsoft.com/office/drawing/2010/main">
                  <a14:imgLayer r:embed="rId18">
                    <a14:imgEffect>
                      <a14:backgroundRemoval b="100000" l="0" r="100000" t="0">
                        <a14:foregroundMark x1="72065" x2="72065" y1="25128" y2="25128"/>
                        <a14:foregroundMark x1="61538" x2="61538" y1="10256" y2="10256"/>
                        <a14:foregroundMark x1="77328" x2="77328" y1="20000" y2="20000"/>
                        <a14:foregroundMark x1="72470" x2="72470" y1="16923" y2="16923"/>
                        <a14:foregroundMark x1="68421" x2="68421" y1="12308" y2="12308"/>
                        <a14:foregroundMark x1="55466" x2="55466" y1="4615" y2="4615"/>
                        <a14:foregroundMark x1="42105" x2="42105" y1="8205" y2="8205"/>
                        <a14:foregroundMark x1="38057" x2="38057" y1="9231" y2="9231"/>
                        <a14:foregroundMark x1="31174" x2="31174" y1="13846" y2="13846"/>
                        <a14:foregroundMark x1="23482" x2="23482" y1="21026" y2="21026"/>
                        <a14:foregroundMark x1="44130" x2="44130" y1="7692" y2="7692"/>
                        <a14:foregroundMark x1="47773" x2="47773" y1="3077" y2="3077"/>
                        <a14:foregroundMark x1="52227" x2="52227" y1="2051" y2="2051"/>
                        <a14:foregroundMark x1="63563" x2="63563" y1="9744" y2="9744"/>
                        <a14:foregroundMark x1="58300" x2="58300" y1="6154" y2="6154"/>
                        <a14:foregroundMark x1="35628" x2="35628" y1="10256" y2="10256"/>
                        <a14:foregroundMark x1="27935" x2="27935" y1="16410" y2="16410"/>
                        <a14:foregroundMark x1="26316" x2="26316" y1="19487" y2="19487"/>
                      </a14:backgroundRemoval>
                    </a14:imgEffect>
                  </a14:imgLayer>
                </a14:imgProps>
              </a:ext>
              <a:ext uri="{28A0092B-C50C-407E-A947-70E740481C1C}">
                <a14:useLocalDpi xmlns:a14="http://schemas.microsoft.com/office/drawing/2010/main" val="0"/>
              </a:ext>
            </a:extLst>
          </a:blip>
          <a:srcRect/>
          <a:stretch/>
        </p:blipFill>
        <p:spPr>
          <a:xfrm>
            <a:off x="558211" y="3146953"/>
            <a:ext cx="1767599" cy="1395761"/>
          </a:xfrm>
          <a:prstGeom prst="rect">
            <a:avLst/>
          </a:prstGeom>
        </p:spPr>
      </p:pic>
      <p:sp>
        <p:nvSpPr>
          <p:cNvPr id="46" name="Rounded Rectangle 45"/>
          <p:cNvSpPr/>
          <p:nvPr/>
        </p:nvSpPr>
        <p:spPr>
          <a:xfrm>
            <a:off x="1095688" y="4500374"/>
            <a:ext cx="714062" cy="18728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lIns="0" rIns="0" rtlCol="0" tIns="0" wrap="none">
            <a:spAutoFit/>
          </a:bodyPr>
          <a:lstStyle/>
          <a:p>
            <a:pPr algn="ctr">
              <a:spcBef>
                <a:spcPct val="0"/>
              </a:spcBef>
              <a:spcAft>
                <a:spcPct val="0"/>
              </a:spcAft>
            </a:pPr>
            <a:r>
              <a:rPr dirty="0" lang="en-US" sz="1100">
                <a:solidFill>
                  <a:srgbClr val="000000"/>
                </a:solidFill>
              </a:rPr>
              <a:t>Pharmacy</a:t>
            </a:r>
          </a:p>
        </p:txBody>
      </p:sp>
      <p:sp>
        <p:nvSpPr>
          <p:cNvPr id="47" name="Title 6"/>
          <p:cNvSpPr>
            <a:spLocks noGrp="1"/>
          </p:cNvSpPr>
          <p:nvPr>
            <p:ph type="title"/>
          </p:nvPr>
        </p:nvSpPr>
        <p:spPr bwMode="gray">
          <a:xfrm>
            <a:off x="182882" y="268683"/>
            <a:ext cx="9144000" cy="694974"/>
          </a:xfrm>
        </p:spPr>
        <p:txBody>
          <a:bodyPr lIns="0" rIns="0" tIns="0" bIns="0" anchor="b">
            <a:noAutofit/>
          </a:bodyPr>
          <a:lstStyle/>
          <a:p>
            <a:pPr algn="l">
              <a:lnSpc>
                <a:spcPts val="3200"/>
              </a:lnSpc>
              <a:spcBef>
                <a:spcPts val="0"/>
              </a:spcBef>
              <a:spcAft>
                <a:spcPct val="0"/>
              </a:spcAft>
              <a:defRPr/>
            </a:pPr>
            <a:r>
              <a:rPr dirty="0" lang="en-US" sz="2800" b="true">
                <a:solidFill>
                  <a:srgbClr val="003479"/>
                </a:solidFill>
                <a:cs charset="0" panose="020B0604020202020204" pitchFamily="34" typeface="Arial"/>
              </a:rPr>
              <a:t>Quality-based programs manifest in several layers of stakeholder accountability </a:t>
            </a:r>
          </a:p>
        </p:txBody>
      </p:sp>
    </p:spTree>
  </p:cSld>
  <p:clrMapOvr>
    <a:masterClrMapping/>
  </p:clrMapOvr>
</p:sld>
</file>

<file path=ppt/slides/slide8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92" name="Arrow: Left-Right 91">
            <a:extLst>
              <a:ext uri="{FF2B5EF4-FFF2-40B4-BE49-F238E27FC236}">
                <a16:creationId xmlns:a16="http://schemas.microsoft.com/office/drawing/2014/main" id="{F2251E60-1267-4037-8A18-9B6900C4209F}"/>
              </a:ext>
            </a:extLst>
          </p:cNvPr>
          <p:cNvSpPr/>
          <p:nvPr/>
        </p:nvSpPr>
        <p:spPr>
          <a:xfrm>
            <a:off x="843766" y="4795009"/>
            <a:ext cx="7630854" cy="1100246"/>
          </a:xfrm>
          <a:prstGeom prst="leftRightArrow">
            <a:avLst/>
          </a:prstGeom>
          <a:solidFill>
            <a:srgbClr val="E6E6E6"/>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20" name="TextBox 19"/>
          <p:cNvSpPr txBox="1"/>
          <p:nvPr/>
        </p:nvSpPr>
        <p:spPr>
          <a:xfrm>
            <a:off x="362606" y="227619"/>
            <a:ext cx="8438493" cy="892552"/>
          </a:xfrm>
          <a:prstGeom prst="rect">
            <a:avLst/>
          </a:prstGeom>
          <a:noFill/>
        </p:spPr>
        <p:txBody>
          <a:bodyPr rtlCol="0" wrap="square">
            <a:spAutoFit/>
          </a:bodyPr>
          <a:lstStyle/>
          <a:p>
            <a:pPr>
              <a:spcBef>
                <a:spcPct val="0"/>
              </a:spcBef>
              <a:spcAft>
                <a:spcPct val="0"/>
              </a:spcAft>
            </a:pPr>
            <a:r>
              <a:rPr b="1" dirty="0" lang="en-US" sz="2600">
                <a:solidFill>
                  <a:srgbClr val="003479"/>
                </a:solidFill>
              </a:rPr>
              <a:t>A Conceptual Model of a Starter Taxonomy for High-Need Patients</a:t>
            </a:r>
          </a:p>
        </p:txBody>
      </p:sp>
      <p:sp>
        <p:nvSpPr>
          <p:cNvPr id="21" name="TextBox 20"/>
          <p:cNvSpPr txBox="1"/>
          <p:nvPr/>
        </p:nvSpPr>
        <p:spPr>
          <a:xfrm>
            <a:off x="1754208" y="6136710"/>
            <a:ext cx="7223760" cy="246221"/>
          </a:xfrm>
          <a:prstGeom prst="rect">
            <a:avLst/>
          </a:prstGeom>
          <a:noFill/>
        </p:spPr>
        <p:txBody>
          <a:bodyPr rtlCol="0" wrap="square">
            <a:spAutoFit/>
          </a:bodyPr>
          <a:lstStyle/>
          <a:p>
            <a:pPr>
              <a:spcBef>
                <a:spcPct val="0"/>
              </a:spcBef>
              <a:spcAft>
                <a:spcPct val="0"/>
              </a:spcAft>
            </a:pPr>
            <a:r>
              <a:rPr dirty="0" lang="en-US" sz="1000">
                <a:solidFill>
                  <a:srgbClr val="4E5054"/>
                </a:solidFill>
                <a:hlinkClick r:id="rId2"/>
              </a:rPr>
              <a:t>https://nam.edu/wp-content/uploads/2017/06/Effective-Care-for-High-Need-Patients.pdf</a:t>
            </a:r>
            <a:r>
              <a:rPr dirty="0" lang="en-US" sz="1000">
                <a:solidFill>
                  <a:srgbClr val="4E5054"/>
                </a:solidFill>
              </a:rPr>
              <a:t> </a:t>
            </a:r>
          </a:p>
        </p:txBody>
      </p:sp>
      <p:sp>
        <p:nvSpPr>
          <p:cNvPr id="53" name="TextBox 52">
            <a:extLst>
              <a:ext uri="{FF2B5EF4-FFF2-40B4-BE49-F238E27FC236}">
                <a16:creationId xmlns:a16="http://schemas.microsoft.com/office/drawing/2014/main" id="{820DB2B6-6E07-4141-969F-EFF43D301AF2}"/>
              </a:ext>
            </a:extLst>
          </p:cNvPr>
          <p:cNvSpPr txBox="1"/>
          <p:nvPr/>
        </p:nvSpPr>
        <p:spPr>
          <a:xfrm rot="16200000">
            <a:off x="-511702" y="5073313"/>
            <a:ext cx="1527763" cy="584775"/>
          </a:xfrm>
          <a:prstGeom prst="rect">
            <a:avLst/>
          </a:prstGeom>
          <a:noFill/>
        </p:spPr>
        <p:txBody>
          <a:bodyPr rtlCol="0" wrap="square">
            <a:spAutoFit/>
          </a:bodyPr>
          <a:lstStyle/>
          <a:p>
            <a:pPr algn="ctr">
              <a:spcBef>
                <a:spcPct val="0"/>
              </a:spcBef>
              <a:spcAft>
                <a:spcPct val="0"/>
              </a:spcAft>
            </a:pPr>
            <a:r>
              <a:rPr b="1" dirty="0" lang="en-US" sz="1600">
                <a:solidFill>
                  <a:srgbClr val="4E5054"/>
                </a:solidFill>
                <a:latin typeface="Verdana"/>
                <a:cs typeface="Verdana"/>
              </a:rPr>
              <a:t>Extended Care Needs</a:t>
            </a:r>
          </a:p>
        </p:txBody>
      </p:sp>
      <p:grpSp>
        <p:nvGrpSpPr>
          <p:cNvPr id="93" name="Group 92">
            <a:extLst>
              <a:ext uri="{FF2B5EF4-FFF2-40B4-BE49-F238E27FC236}">
                <a16:creationId xmlns:a16="http://schemas.microsoft.com/office/drawing/2014/main" id="{40F0F4F1-56A6-4D10-B1C5-C0468E1CA849}"/>
              </a:ext>
            </a:extLst>
          </p:cNvPr>
          <p:cNvGrpSpPr/>
          <p:nvPr/>
        </p:nvGrpSpPr>
        <p:grpSpPr>
          <a:xfrm>
            <a:off x="445172" y="3259923"/>
            <a:ext cx="8428042" cy="1376417"/>
            <a:chOff x="445172" y="3259923"/>
            <a:chExt cx="8428042" cy="1376417"/>
          </a:xfrm>
        </p:grpSpPr>
        <p:sp>
          <p:nvSpPr>
            <p:cNvPr id="54" name="Rectangle 53">
              <a:extLst>
                <a:ext uri="{FF2B5EF4-FFF2-40B4-BE49-F238E27FC236}">
                  <a16:creationId xmlns:a16="http://schemas.microsoft.com/office/drawing/2014/main" id="{CB559C6D-1316-467A-9313-88685BCAC147}"/>
                </a:ext>
              </a:extLst>
            </p:cNvPr>
            <p:cNvSpPr/>
            <p:nvPr/>
          </p:nvSpPr>
          <p:spPr>
            <a:xfrm>
              <a:off x="6081626" y="3329441"/>
              <a:ext cx="2670536" cy="1285463"/>
            </a:xfrm>
            <a:prstGeom prst="rect">
              <a:avLst/>
            </a:prstGeom>
            <a:solidFill>
              <a:srgbClr val="CDCDCD"/>
            </a:solidFill>
          </p:spPr>
          <p:style>
            <a:lnRef idx="0">
              <a:schemeClr val="accent2"/>
            </a:lnRef>
            <a:fillRef idx="3">
              <a:schemeClr val="accent2"/>
            </a:fillRef>
            <a:effectRef idx="3">
              <a:schemeClr val="accent2"/>
            </a:effectRef>
            <a:fontRef idx="minor">
              <a:schemeClr val="lt1"/>
            </a:fontRef>
          </p:style>
          <p:txBody>
            <a:bodyPr anchor="ctr" rtlCol="0"/>
            <a:lstStyle/>
            <a:p>
              <a:pPr algn="ctr">
                <a:spcBef>
                  <a:spcPct val="0"/>
                </a:spcBef>
                <a:spcAft>
                  <a:spcPct val="0"/>
                </a:spcAft>
              </a:pPr>
              <a:endParaRPr lang="en-US"/>
            </a:p>
          </p:txBody>
        </p:sp>
        <p:sp>
          <p:nvSpPr>
            <p:cNvPr id="4" name="Rectangle 3">
              <a:extLst>
                <a:ext uri="{FF2B5EF4-FFF2-40B4-BE49-F238E27FC236}">
                  <a16:creationId xmlns:a16="http://schemas.microsoft.com/office/drawing/2014/main" id="{8DA7EFA7-D846-4563-AF59-A71490BBC5D0}"/>
                </a:ext>
              </a:extLst>
            </p:cNvPr>
            <p:cNvSpPr/>
            <p:nvPr/>
          </p:nvSpPr>
          <p:spPr>
            <a:xfrm>
              <a:off x="564962" y="3313856"/>
              <a:ext cx="2670536" cy="1285463"/>
            </a:xfrm>
            <a:prstGeom prst="rect">
              <a:avLst/>
            </a:prstGeom>
            <a:solidFill>
              <a:srgbClr val="CDCDCD"/>
            </a:solidFill>
          </p:spPr>
          <p:style>
            <a:lnRef idx="0">
              <a:schemeClr val="accent2"/>
            </a:lnRef>
            <a:fillRef idx="3">
              <a:schemeClr val="accent2"/>
            </a:fillRef>
            <a:effectRef idx="3">
              <a:schemeClr val="accent2"/>
            </a:effectRef>
            <a:fontRef idx="minor">
              <a:schemeClr val="lt1"/>
            </a:fontRef>
          </p:style>
          <p:txBody>
            <a:bodyPr anchor="ctr" rtlCol="0"/>
            <a:lstStyle/>
            <a:p>
              <a:pPr algn="ctr">
                <a:spcBef>
                  <a:spcPct val="0"/>
                </a:spcBef>
                <a:spcAft>
                  <a:spcPct val="0"/>
                </a:spcAft>
              </a:pPr>
              <a:endParaRPr lang="en-US"/>
            </a:p>
          </p:txBody>
        </p:sp>
        <p:sp>
          <p:nvSpPr>
            <p:cNvPr id="52" name="Rectangle 51">
              <a:extLst>
                <a:ext uri="{FF2B5EF4-FFF2-40B4-BE49-F238E27FC236}">
                  <a16:creationId xmlns:a16="http://schemas.microsoft.com/office/drawing/2014/main" id="{45E6E4EF-3B7B-416A-B22A-A3FB08FA4F60}"/>
                </a:ext>
              </a:extLst>
            </p:cNvPr>
            <p:cNvSpPr/>
            <p:nvPr/>
          </p:nvSpPr>
          <p:spPr>
            <a:xfrm flipH="1">
              <a:off x="4703259" y="3323734"/>
              <a:ext cx="1365954" cy="1249003"/>
            </a:xfrm>
            <a:prstGeom prst="rect">
              <a:avLst/>
            </a:prstGeom>
            <a:ln/>
          </p:spPr>
          <p:style>
            <a:lnRef idx="0">
              <a:schemeClr val="accent1"/>
            </a:lnRef>
            <a:fillRef idx="3">
              <a:schemeClr val="accent1"/>
            </a:fillRef>
            <a:effectRef idx="3">
              <a:schemeClr val="accent1"/>
            </a:effectRef>
            <a:fontRef idx="minor">
              <a:schemeClr val="lt1"/>
            </a:fontRef>
          </p:style>
          <p:txBody>
            <a:bodyPr anchor="ctr" rtlCol="0"/>
            <a:lstStyle/>
            <a:p>
              <a:pPr algn="ctr">
                <a:spcBef>
                  <a:spcPct val="0"/>
                </a:spcBef>
                <a:spcAft>
                  <a:spcPct val="0"/>
                </a:spcAft>
              </a:pPr>
              <a:endParaRPr dirty="0" lang="en-US"/>
            </a:p>
          </p:txBody>
        </p:sp>
        <p:sp>
          <p:nvSpPr>
            <p:cNvPr id="9" name="Rectangle 8"/>
            <p:cNvSpPr/>
            <p:nvPr/>
          </p:nvSpPr>
          <p:spPr>
            <a:xfrm flipH="1">
              <a:off x="3312988" y="3332255"/>
              <a:ext cx="1365954" cy="1249003"/>
            </a:xfrm>
            <a:prstGeom prst="rect">
              <a:avLst/>
            </a:prstGeom>
            <a:ln/>
          </p:spPr>
          <p:style>
            <a:lnRef idx="0">
              <a:schemeClr val="accent1"/>
            </a:lnRef>
            <a:fillRef idx="3">
              <a:schemeClr val="accent1"/>
            </a:fillRef>
            <a:effectRef idx="3">
              <a:schemeClr val="accent1"/>
            </a:effectRef>
            <a:fontRef idx="minor">
              <a:schemeClr val="lt1"/>
            </a:fontRef>
          </p:style>
          <p:txBody>
            <a:bodyPr anchor="ctr" rtlCol="0"/>
            <a:lstStyle/>
            <a:p>
              <a:pPr algn="ctr">
                <a:spcBef>
                  <a:spcPct val="0"/>
                </a:spcBef>
                <a:spcAft>
                  <a:spcPct val="0"/>
                </a:spcAft>
              </a:pPr>
              <a:endParaRPr dirty="0" lang="en-US"/>
            </a:p>
          </p:txBody>
        </p:sp>
        <p:sp>
          <p:nvSpPr>
            <p:cNvPr id="10" name="TextBox 9"/>
            <p:cNvSpPr txBox="1"/>
            <p:nvPr/>
          </p:nvSpPr>
          <p:spPr>
            <a:xfrm>
              <a:off x="625676" y="3432782"/>
              <a:ext cx="1178668" cy="1072099"/>
            </a:xfrm>
            <a:prstGeom prst="rect">
              <a:avLst/>
            </a:prstGeom>
            <a:noFill/>
          </p:spPr>
          <p:txBody>
            <a:bodyPr rtlCol="0" wrap="square">
              <a:spAutoFit/>
            </a:bodyPr>
            <a:lstStyle/>
            <a:p>
              <a:pPr algn="ctr">
                <a:spcBef>
                  <a:spcPct val="0"/>
                </a:spcBef>
                <a:spcAft>
                  <a:spcPct val="0"/>
                </a:spcAft>
              </a:pPr>
              <a:r>
                <a:rPr dirty="0" lang="en-US" sz="1600">
                  <a:solidFill>
                    <a:srgbClr val="003479"/>
                  </a:solidFill>
                </a:rPr>
                <a:t>Children </a:t>
              </a:r>
            </a:p>
            <a:p>
              <a:pPr algn="ctr">
                <a:spcBef>
                  <a:spcPct val="0"/>
                </a:spcBef>
                <a:spcAft>
                  <a:spcPct val="0"/>
                </a:spcAft>
              </a:pPr>
              <a:r>
                <a:rPr dirty="0" lang="en-US" sz="1600">
                  <a:solidFill>
                    <a:srgbClr val="003479"/>
                  </a:solidFill>
                </a:rPr>
                <a:t>with </a:t>
              </a:r>
            </a:p>
            <a:p>
              <a:pPr algn="ctr">
                <a:spcBef>
                  <a:spcPct val="0"/>
                </a:spcBef>
                <a:spcAft>
                  <a:spcPct val="0"/>
                </a:spcAft>
              </a:pPr>
              <a:r>
                <a:rPr dirty="0" lang="en-US" sz="1600">
                  <a:solidFill>
                    <a:srgbClr val="003479"/>
                  </a:solidFill>
                </a:rPr>
                <a:t>Complex </a:t>
              </a:r>
            </a:p>
            <a:p>
              <a:pPr algn="ctr">
                <a:spcBef>
                  <a:spcPct val="0"/>
                </a:spcBef>
                <a:spcAft>
                  <a:spcPct val="0"/>
                </a:spcAft>
              </a:pPr>
              <a:r>
                <a:rPr dirty="0" lang="en-US" sz="1600">
                  <a:solidFill>
                    <a:srgbClr val="003479"/>
                  </a:solidFill>
                </a:rPr>
                <a:t>Needs</a:t>
              </a:r>
            </a:p>
          </p:txBody>
        </p:sp>
        <p:sp>
          <p:nvSpPr>
            <p:cNvPr id="11" name="TextBox 10"/>
            <p:cNvSpPr txBox="1"/>
            <p:nvPr/>
          </p:nvSpPr>
          <p:spPr>
            <a:xfrm>
              <a:off x="2055383" y="3553333"/>
              <a:ext cx="1060345" cy="830997"/>
            </a:xfrm>
            <a:prstGeom prst="rect">
              <a:avLst/>
            </a:prstGeom>
            <a:noFill/>
          </p:spPr>
          <p:txBody>
            <a:bodyPr rtlCol="0" wrap="square">
              <a:spAutoFit/>
            </a:bodyPr>
            <a:lstStyle/>
            <a:p>
              <a:pPr algn="ctr">
                <a:spcBef>
                  <a:spcPct val="0"/>
                </a:spcBef>
                <a:spcAft>
                  <a:spcPct val="0"/>
                </a:spcAft>
              </a:pPr>
              <a:r>
                <a:rPr dirty="0" lang="en-US" sz="1600">
                  <a:solidFill>
                    <a:srgbClr val="003479"/>
                  </a:solidFill>
                </a:rPr>
                <a:t>Non-elderly</a:t>
              </a:r>
            </a:p>
            <a:p>
              <a:pPr algn="ctr">
                <a:spcBef>
                  <a:spcPct val="0"/>
                </a:spcBef>
                <a:spcAft>
                  <a:spcPct val="0"/>
                </a:spcAft>
              </a:pPr>
              <a:r>
                <a:rPr dirty="0" lang="en-US" sz="1600">
                  <a:solidFill>
                    <a:srgbClr val="003479"/>
                  </a:solidFill>
                </a:rPr>
                <a:t>Disabled</a:t>
              </a:r>
            </a:p>
          </p:txBody>
        </p:sp>
        <p:sp>
          <p:nvSpPr>
            <p:cNvPr id="12" name="TextBox 11"/>
            <p:cNvSpPr txBox="1"/>
            <p:nvPr/>
          </p:nvSpPr>
          <p:spPr>
            <a:xfrm>
              <a:off x="3413261" y="3692439"/>
              <a:ext cx="1127103" cy="584775"/>
            </a:xfrm>
            <a:prstGeom prst="rect">
              <a:avLst/>
            </a:prstGeom>
            <a:noFill/>
          </p:spPr>
          <p:txBody>
            <a:bodyPr rtlCol="0" wrap="square">
              <a:spAutoFit/>
            </a:bodyPr>
            <a:lstStyle/>
            <a:p>
              <a:pPr algn="ctr">
                <a:spcBef>
                  <a:spcPct val="0"/>
                </a:spcBef>
                <a:spcAft>
                  <a:spcPct val="0"/>
                </a:spcAft>
              </a:pPr>
              <a:r>
                <a:rPr b="1" dirty="0" lang="en-US" sz="1600">
                  <a:solidFill>
                    <a:srgbClr val="FFFFFF"/>
                  </a:solidFill>
                </a:rPr>
                <a:t>Multiple</a:t>
              </a:r>
            </a:p>
            <a:p>
              <a:pPr algn="ctr">
                <a:spcBef>
                  <a:spcPct val="0"/>
                </a:spcBef>
                <a:spcAft>
                  <a:spcPct val="0"/>
                </a:spcAft>
              </a:pPr>
              <a:r>
                <a:rPr b="1" dirty="0" lang="en-US" sz="1600">
                  <a:solidFill>
                    <a:srgbClr val="FFFFFF"/>
                  </a:solidFill>
                </a:rPr>
                <a:t>Chronic</a:t>
              </a:r>
            </a:p>
          </p:txBody>
        </p:sp>
        <p:sp>
          <p:nvSpPr>
            <p:cNvPr id="13" name="TextBox 12"/>
            <p:cNvSpPr txBox="1"/>
            <p:nvPr/>
          </p:nvSpPr>
          <p:spPr>
            <a:xfrm>
              <a:off x="4756009" y="3557956"/>
              <a:ext cx="1179239" cy="830997"/>
            </a:xfrm>
            <a:prstGeom prst="rect">
              <a:avLst/>
            </a:prstGeom>
            <a:noFill/>
          </p:spPr>
          <p:txBody>
            <a:bodyPr rtlCol="0" wrap="square">
              <a:spAutoFit/>
            </a:bodyPr>
            <a:lstStyle/>
            <a:p>
              <a:pPr algn="ctr">
                <a:spcBef>
                  <a:spcPct val="0"/>
                </a:spcBef>
                <a:spcAft>
                  <a:spcPct val="0"/>
                </a:spcAft>
              </a:pPr>
              <a:r>
                <a:rPr b="1" dirty="0" lang="en-US" sz="1600">
                  <a:solidFill>
                    <a:srgbClr val="FFFFFF"/>
                  </a:solidFill>
                </a:rPr>
                <a:t>Major</a:t>
              </a:r>
            </a:p>
            <a:p>
              <a:pPr algn="ctr">
                <a:spcBef>
                  <a:spcPct val="0"/>
                </a:spcBef>
                <a:spcAft>
                  <a:spcPct val="0"/>
                </a:spcAft>
              </a:pPr>
              <a:r>
                <a:rPr b="1" dirty="0" lang="en-US" sz="1600">
                  <a:solidFill>
                    <a:srgbClr val="FFFFFF"/>
                  </a:solidFill>
                </a:rPr>
                <a:t>Complex</a:t>
              </a:r>
            </a:p>
            <a:p>
              <a:pPr algn="ctr">
                <a:spcBef>
                  <a:spcPct val="0"/>
                </a:spcBef>
                <a:spcAft>
                  <a:spcPct val="0"/>
                </a:spcAft>
              </a:pPr>
              <a:r>
                <a:rPr b="1" dirty="0" lang="en-US" sz="1600">
                  <a:solidFill>
                    <a:srgbClr val="FFFFFF"/>
                  </a:solidFill>
                </a:rPr>
                <a:t>Chronic</a:t>
              </a:r>
            </a:p>
          </p:txBody>
        </p:sp>
        <p:sp>
          <p:nvSpPr>
            <p:cNvPr id="14" name="TextBox 13"/>
            <p:cNvSpPr txBox="1"/>
            <p:nvPr/>
          </p:nvSpPr>
          <p:spPr>
            <a:xfrm>
              <a:off x="6268175" y="3685040"/>
              <a:ext cx="897403" cy="567583"/>
            </a:xfrm>
            <a:prstGeom prst="rect">
              <a:avLst/>
            </a:prstGeom>
            <a:noFill/>
          </p:spPr>
          <p:txBody>
            <a:bodyPr rtlCol="0" wrap="square">
              <a:spAutoFit/>
            </a:bodyPr>
            <a:lstStyle/>
            <a:p>
              <a:pPr algn="ctr">
                <a:spcBef>
                  <a:spcPct val="0"/>
                </a:spcBef>
                <a:spcAft>
                  <a:spcPct val="0"/>
                </a:spcAft>
              </a:pPr>
              <a:r>
                <a:rPr dirty="0" lang="en-US" sz="1600">
                  <a:solidFill>
                    <a:srgbClr val="003479"/>
                  </a:solidFill>
                </a:rPr>
                <a:t>Frail </a:t>
              </a:r>
            </a:p>
            <a:p>
              <a:pPr algn="ctr">
                <a:spcBef>
                  <a:spcPct val="0"/>
                </a:spcBef>
                <a:spcAft>
                  <a:spcPct val="0"/>
                </a:spcAft>
              </a:pPr>
              <a:r>
                <a:rPr dirty="0" lang="en-US" sz="1600">
                  <a:solidFill>
                    <a:srgbClr val="003479"/>
                  </a:solidFill>
                </a:rPr>
                <a:t>Elderly</a:t>
              </a:r>
            </a:p>
          </p:txBody>
        </p:sp>
        <p:sp>
          <p:nvSpPr>
            <p:cNvPr id="15" name="TextBox 14"/>
            <p:cNvSpPr txBox="1"/>
            <p:nvPr/>
          </p:nvSpPr>
          <p:spPr>
            <a:xfrm>
              <a:off x="7432116" y="3685040"/>
              <a:ext cx="1345342" cy="567583"/>
            </a:xfrm>
            <a:prstGeom prst="rect">
              <a:avLst/>
            </a:prstGeom>
            <a:noFill/>
          </p:spPr>
          <p:txBody>
            <a:bodyPr rtlCol="0" wrap="square">
              <a:spAutoFit/>
            </a:bodyPr>
            <a:lstStyle/>
            <a:p>
              <a:pPr algn="ctr">
                <a:spcBef>
                  <a:spcPct val="0"/>
                </a:spcBef>
                <a:spcAft>
                  <a:spcPct val="0"/>
                </a:spcAft>
              </a:pPr>
              <a:r>
                <a:rPr dirty="0" lang="en-US" sz="1600">
                  <a:solidFill>
                    <a:srgbClr val="003479"/>
                  </a:solidFill>
                </a:rPr>
                <a:t>Advancing</a:t>
              </a:r>
            </a:p>
            <a:p>
              <a:pPr algn="ctr">
                <a:spcBef>
                  <a:spcPct val="0"/>
                </a:spcBef>
                <a:spcAft>
                  <a:spcPct val="0"/>
                </a:spcAft>
              </a:pPr>
              <a:r>
                <a:rPr dirty="0" lang="en-US" sz="1600">
                  <a:solidFill>
                    <a:srgbClr val="003479"/>
                  </a:solidFill>
                </a:rPr>
                <a:t>Illness</a:t>
              </a:r>
            </a:p>
          </p:txBody>
        </p:sp>
        <p:sp>
          <p:nvSpPr>
            <p:cNvPr id="38" name="Rectangle 37">
              <a:extLst>
                <a:ext uri="{FF2B5EF4-FFF2-40B4-BE49-F238E27FC236}">
                  <a16:creationId xmlns:a16="http://schemas.microsoft.com/office/drawing/2014/main" id="{19378FAA-243F-491C-99B1-3CE6659A28DA}"/>
                </a:ext>
              </a:extLst>
            </p:cNvPr>
            <p:cNvSpPr/>
            <p:nvPr/>
          </p:nvSpPr>
          <p:spPr>
            <a:xfrm>
              <a:off x="445172" y="4548762"/>
              <a:ext cx="8425308" cy="87175"/>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3" name="Rectangle 42">
              <a:extLst>
                <a:ext uri="{FF2B5EF4-FFF2-40B4-BE49-F238E27FC236}">
                  <a16:creationId xmlns:a16="http://schemas.microsoft.com/office/drawing/2014/main" id="{CBCDAC31-BB46-403A-8D8F-65F7E555C8BC}"/>
                </a:ext>
              </a:extLst>
            </p:cNvPr>
            <p:cNvSpPr/>
            <p:nvPr/>
          </p:nvSpPr>
          <p:spPr>
            <a:xfrm rot="5400000">
              <a:off x="-148702"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4" name="Rectangle 43">
              <a:extLst>
                <a:ext uri="{FF2B5EF4-FFF2-40B4-BE49-F238E27FC236}">
                  <a16:creationId xmlns:a16="http://schemas.microsoft.com/office/drawing/2014/main" id="{06481E43-4484-43E4-9FEA-411EF2949381}"/>
                </a:ext>
              </a:extLst>
            </p:cNvPr>
            <p:cNvSpPr/>
            <p:nvPr/>
          </p:nvSpPr>
          <p:spPr>
            <a:xfrm rot="5400000">
              <a:off x="8140798"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5" name="Rectangle 44">
              <a:extLst>
                <a:ext uri="{FF2B5EF4-FFF2-40B4-BE49-F238E27FC236}">
                  <a16:creationId xmlns:a16="http://schemas.microsoft.com/office/drawing/2014/main" id="{DAFD6BED-D707-4ED9-877E-6D3A775BA6E2}"/>
                </a:ext>
              </a:extLst>
            </p:cNvPr>
            <p:cNvSpPr/>
            <p:nvPr/>
          </p:nvSpPr>
          <p:spPr>
            <a:xfrm rot="5400000">
              <a:off x="1232881"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6" name="Rectangle 45">
              <a:extLst>
                <a:ext uri="{FF2B5EF4-FFF2-40B4-BE49-F238E27FC236}">
                  <a16:creationId xmlns:a16="http://schemas.microsoft.com/office/drawing/2014/main" id="{81C69659-03C0-4143-A557-6E44B7B6023C}"/>
                </a:ext>
              </a:extLst>
            </p:cNvPr>
            <p:cNvSpPr/>
            <p:nvPr/>
          </p:nvSpPr>
          <p:spPr>
            <a:xfrm rot="5400000">
              <a:off x="2614464"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7" name="Rectangle 46">
              <a:extLst>
                <a:ext uri="{FF2B5EF4-FFF2-40B4-BE49-F238E27FC236}">
                  <a16:creationId xmlns:a16="http://schemas.microsoft.com/office/drawing/2014/main" id="{7288698D-230B-4349-A716-E8C50BA7DCB1}"/>
                </a:ext>
              </a:extLst>
            </p:cNvPr>
            <p:cNvSpPr/>
            <p:nvPr/>
          </p:nvSpPr>
          <p:spPr>
            <a:xfrm rot="5400000">
              <a:off x="3996047"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8" name="Rectangle 47">
              <a:extLst>
                <a:ext uri="{FF2B5EF4-FFF2-40B4-BE49-F238E27FC236}">
                  <a16:creationId xmlns:a16="http://schemas.microsoft.com/office/drawing/2014/main" id="{AFEB1412-4735-4482-837A-93E9ED7E0C56}"/>
                </a:ext>
              </a:extLst>
            </p:cNvPr>
            <p:cNvSpPr/>
            <p:nvPr/>
          </p:nvSpPr>
          <p:spPr>
            <a:xfrm rot="5400000">
              <a:off x="5377630"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49" name="Rectangle 48">
              <a:extLst>
                <a:ext uri="{FF2B5EF4-FFF2-40B4-BE49-F238E27FC236}">
                  <a16:creationId xmlns:a16="http://schemas.microsoft.com/office/drawing/2014/main" id="{15897E72-3BC3-407D-A698-2561F6AC2EAC}"/>
                </a:ext>
              </a:extLst>
            </p:cNvPr>
            <p:cNvSpPr/>
            <p:nvPr/>
          </p:nvSpPr>
          <p:spPr>
            <a:xfrm rot="5400000">
              <a:off x="6759213" y="3903924"/>
              <a:ext cx="1326291" cy="138541"/>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sp>
          <p:nvSpPr>
            <p:cNvPr id="50" name="Rectangle 49">
              <a:extLst>
                <a:ext uri="{FF2B5EF4-FFF2-40B4-BE49-F238E27FC236}">
                  <a16:creationId xmlns:a16="http://schemas.microsoft.com/office/drawing/2014/main" id="{E3E56E4F-4BB0-417E-8100-5655B6F10D03}"/>
                </a:ext>
              </a:extLst>
            </p:cNvPr>
            <p:cNvSpPr/>
            <p:nvPr/>
          </p:nvSpPr>
          <p:spPr>
            <a:xfrm>
              <a:off x="445172" y="3259923"/>
              <a:ext cx="8428041" cy="120236"/>
            </a:xfrm>
            <a:prstGeom prst="rect">
              <a:avLst/>
            </a:prstGeom>
            <a:solidFill>
              <a:scrgbClr r="0" g="2029" b="10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b="1" dirty="0" lang="en-US">
                <a:solidFill>
                  <a:srgbClr val="FF0000"/>
                </a:solidFill>
              </a:endParaRPr>
            </a:p>
          </p:txBody>
        </p:sp>
      </p:grpSp>
      <p:sp>
        <p:nvSpPr>
          <p:cNvPr id="51" name="TextBox 50">
            <a:extLst>
              <a:ext uri="{FF2B5EF4-FFF2-40B4-BE49-F238E27FC236}">
                <a16:creationId xmlns:a16="http://schemas.microsoft.com/office/drawing/2014/main" id="{02D17798-1328-4BB1-91B1-0F6D00918A12}"/>
              </a:ext>
            </a:extLst>
          </p:cNvPr>
          <p:cNvSpPr txBox="1"/>
          <p:nvPr/>
        </p:nvSpPr>
        <p:spPr>
          <a:xfrm rot="16200000">
            <a:off x="-490777" y="1777134"/>
            <a:ext cx="1527763" cy="338554"/>
          </a:xfrm>
          <a:prstGeom prst="rect">
            <a:avLst/>
          </a:prstGeom>
          <a:noFill/>
        </p:spPr>
        <p:txBody>
          <a:bodyPr rtlCol="0" wrap="square">
            <a:spAutoFit/>
          </a:bodyPr>
          <a:lstStyle/>
          <a:p>
            <a:pPr algn="ctr">
              <a:spcBef>
                <a:spcPct val="0"/>
              </a:spcBef>
              <a:spcAft>
                <a:spcPct val="0"/>
              </a:spcAft>
            </a:pPr>
            <a:r>
              <a:rPr b="1" dirty="0" lang="en-US" sz="1600">
                <a:solidFill>
                  <a:srgbClr val="4E5054"/>
                </a:solidFill>
                <a:latin typeface="Verdana"/>
                <a:cs typeface="Verdana"/>
              </a:rPr>
              <a:t>Defined By</a:t>
            </a:r>
          </a:p>
        </p:txBody>
      </p:sp>
      <p:pic>
        <p:nvPicPr>
          <p:cNvPr id="90" name="Picture 89">
            <a:extLst>
              <a:ext uri="{FF2B5EF4-FFF2-40B4-BE49-F238E27FC236}">
                <a16:creationId xmlns:a16="http://schemas.microsoft.com/office/drawing/2014/main" id="{64EFCCCE-B097-4377-8945-DD031803C77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402025" y="4555233"/>
            <a:ext cx="1467983" cy="1475361"/>
          </a:xfrm>
          <a:prstGeom prst="rect">
            <a:avLst/>
          </a:prstGeom>
          <a:ln>
            <a:noFill/>
          </a:ln>
          <a:effectLst>
            <a:outerShdw algn="tl" blurRad="292100" dir="2700000" dist="139700" rotWithShape="0">
              <a:srgbClr val="333333">
                <a:alpha val="65000"/>
              </a:srgbClr>
            </a:outerShdw>
          </a:effectLst>
        </p:spPr>
      </p:pic>
      <p:pic>
        <p:nvPicPr>
          <p:cNvPr id="91" name="Picture 90">
            <a:extLst>
              <a:ext uri="{FF2B5EF4-FFF2-40B4-BE49-F238E27FC236}">
                <a16:creationId xmlns:a16="http://schemas.microsoft.com/office/drawing/2014/main" id="{25D771C7-D3F4-41B8-87C5-21AB8D89757A}"/>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5459683" y="4578968"/>
            <a:ext cx="1475361" cy="1475361"/>
          </a:xfrm>
          <a:prstGeom prst="rect">
            <a:avLst/>
          </a:prstGeom>
          <a:ln>
            <a:noFill/>
          </a:ln>
          <a:effectLst>
            <a:outerShdw algn="tl" blurRad="292100" dir="2700000" dist="139700" rotWithShape="0">
              <a:srgbClr val="333333">
                <a:alpha val="65000"/>
              </a:srgbClr>
            </a:outerShdw>
          </a:effectLst>
        </p:spPr>
      </p:pic>
      <p:sp>
        <p:nvSpPr>
          <p:cNvPr id="94" name="Isosceles Triangle 93">
            <a:extLst>
              <a:ext uri="{FF2B5EF4-FFF2-40B4-BE49-F238E27FC236}">
                <a16:creationId xmlns:a16="http://schemas.microsoft.com/office/drawing/2014/main" id="{A1139637-40F5-4CA8-8DE2-5B037D5ACB9A}"/>
              </a:ext>
            </a:extLst>
          </p:cNvPr>
          <p:cNvSpPr/>
          <p:nvPr/>
        </p:nvSpPr>
        <p:spPr>
          <a:xfrm flipV="1">
            <a:off x="843766" y="2849775"/>
            <a:ext cx="7630854" cy="280880"/>
          </a:xfrm>
          <a:prstGeom prst="triangle">
            <a:avLst/>
          </a:prstGeom>
          <a:solidFill>
            <a:srgbClr val="E6E6E6"/>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95" name="Picture 94">
            <a:extLst>
              <a:ext uri="{FF2B5EF4-FFF2-40B4-BE49-F238E27FC236}">
                <a16:creationId xmlns:a16="http://schemas.microsoft.com/office/drawing/2014/main" id="{AF9943F6-0A4A-498C-83ED-D4C35B743695}"/>
              </a:ext>
            </a:extLst>
          </p:cNvPr>
          <p:cNvPicPr>
            <a:picLocks noChangeAspect="1"/>
          </p:cNvPicPr>
          <p:nvPr/>
        </p:nvPicPr>
        <p:blipFill rotWithShape="1">
          <a:blip r:embed="rId7"/>
          <a:srcRect r="2389"/>
          <a:stretch/>
        </p:blipFill>
        <p:spPr>
          <a:xfrm>
            <a:off x="1636771" y="1275415"/>
            <a:ext cx="6080745" cy="1856670"/>
          </a:xfrm>
          <a:prstGeom prst="rect">
            <a:avLst/>
          </a:prstGeom>
        </p:spPr>
      </p:pic>
      <p:sp>
        <p:nvSpPr>
          <p:cNvPr id="96" name="TextBox 95">
            <a:extLst>
              <a:ext uri="{FF2B5EF4-FFF2-40B4-BE49-F238E27FC236}">
                <a16:creationId xmlns:a16="http://schemas.microsoft.com/office/drawing/2014/main" id="{1B64F03E-4C08-41AA-863B-6F52F7DAEFEB}"/>
              </a:ext>
            </a:extLst>
          </p:cNvPr>
          <p:cNvSpPr txBox="1"/>
          <p:nvPr/>
        </p:nvSpPr>
        <p:spPr>
          <a:xfrm>
            <a:off x="2587284" y="5083522"/>
            <a:ext cx="1841886" cy="523220"/>
          </a:xfrm>
          <a:prstGeom prst="rect">
            <a:avLst/>
          </a:prstGeom>
          <a:noFill/>
        </p:spPr>
        <p:txBody>
          <a:bodyPr rtlCol="0" wrap="square">
            <a:spAutoFit/>
          </a:bodyPr>
          <a:lstStyle/>
          <a:p>
            <a:pPr algn="ctr">
              <a:spcBef>
                <a:spcPct val="0"/>
              </a:spcBef>
              <a:spcAft>
                <a:spcPct val="0"/>
              </a:spcAft>
            </a:pPr>
            <a:r>
              <a:rPr dirty="0" lang="en-US" sz="1400">
                <a:solidFill>
                  <a:srgbClr val="4E5054"/>
                </a:solidFill>
                <a:latin typeface="Verdana"/>
                <a:cs typeface="Verdana"/>
              </a:rPr>
              <a:t>Behavioral Health</a:t>
            </a:r>
          </a:p>
          <a:p>
            <a:pPr algn="ctr">
              <a:spcBef>
                <a:spcPct val="0"/>
              </a:spcBef>
              <a:spcAft>
                <a:spcPct val="0"/>
              </a:spcAft>
            </a:pPr>
            <a:r>
              <a:rPr dirty="0" lang="en-US" sz="1400">
                <a:solidFill>
                  <a:srgbClr val="4E5054"/>
                </a:solidFill>
                <a:latin typeface="Verdana"/>
                <a:cs typeface="Verdana"/>
              </a:rPr>
              <a:t> Factors</a:t>
            </a:r>
          </a:p>
        </p:txBody>
      </p:sp>
      <p:sp>
        <p:nvSpPr>
          <p:cNvPr id="97" name="TextBox 96">
            <a:extLst>
              <a:ext uri="{FF2B5EF4-FFF2-40B4-BE49-F238E27FC236}">
                <a16:creationId xmlns:a16="http://schemas.microsoft.com/office/drawing/2014/main" id="{A3964DE4-3850-44E7-A434-A8C35DB4621C}"/>
              </a:ext>
            </a:extLst>
          </p:cNvPr>
          <p:cNvSpPr txBox="1"/>
          <p:nvPr/>
        </p:nvSpPr>
        <p:spPr>
          <a:xfrm>
            <a:off x="6304212" y="5081017"/>
            <a:ext cx="1841886" cy="523220"/>
          </a:xfrm>
          <a:prstGeom prst="rect">
            <a:avLst/>
          </a:prstGeom>
          <a:noFill/>
        </p:spPr>
        <p:txBody>
          <a:bodyPr rtlCol="0" wrap="square">
            <a:spAutoFit/>
          </a:bodyPr>
          <a:lstStyle/>
          <a:p>
            <a:pPr algn="ctr">
              <a:spcBef>
                <a:spcPct val="0"/>
              </a:spcBef>
              <a:spcAft>
                <a:spcPct val="0"/>
              </a:spcAft>
            </a:pPr>
            <a:r>
              <a:rPr dirty="0" lang="en-US" sz="1400">
                <a:solidFill>
                  <a:srgbClr val="4E5054"/>
                </a:solidFill>
                <a:latin typeface="Verdana"/>
                <a:cs typeface="Verdana"/>
              </a:rPr>
              <a:t>Social Risk</a:t>
            </a:r>
          </a:p>
          <a:p>
            <a:pPr algn="ctr">
              <a:spcBef>
                <a:spcPct val="0"/>
              </a:spcBef>
              <a:spcAft>
                <a:spcPct val="0"/>
              </a:spcAft>
            </a:pPr>
            <a:r>
              <a:rPr dirty="0" lang="en-US" sz="1400">
                <a:solidFill>
                  <a:srgbClr val="4E5054"/>
                </a:solidFill>
                <a:latin typeface="Verdana"/>
                <a:cs typeface="Verdana"/>
              </a:rPr>
              <a:t> Factors</a:t>
            </a:r>
          </a:p>
        </p:txBody>
      </p:sp>
    </p:spTree>
  </p:cSld>
  <p:clrMapOvr>
    <a:masterClrMapping/>
  </p:clrMapOvr>
</p:sld>
</file>

<file path=ppt/slides/slide8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pic>
        <p:nvPicPr>
          <p:cNvPr descr="C:\Users\mbaldwin\Desktop\Powerpoint white\6_12_14\Picture21_w.png" id="5" name="Picture 2"/>
          <p:cNvPicPr>
            <a:picLocks noChangeArrowheads="1" noChangeAspect="1"/>
          </p:cNvPicPr>
          <p:nvPr/>
        </p:nvPicPr>
        <p:blipFill>
          <a:blip cstate="print" r:embed="rId3"/>
          <a:srcRect/>
          <a:stretch>
            <a:fillRect/>
          </a:stretch>
        </p:blipFill>
        <p:spPr bwMode="auto">
          <a:xfrm>
            <a:off x="1857228" y="2621773"/>
            <a:ext cx="1291470" cy="1226793"/>
          </a:xfrm>
          <a:prstGeom prst="rect">
            <a:avLst/>
          </a:prstGeom>
          <a:noFill/>
        </p:spPr>
      </p:pic>
      <p:sp>
        <p:nvSpPr>
          <p:cNvPr id="6" name="Oval 8"/>
          <p:cNvSpPr/>
          <p:nvPr/>
        </p:nvSpPr>
        <p:spPr>
          <a:xfrm>
            <a:off x="1740369" y="2672889"/>
            <a:ext cx="621690" cy="357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002060"/>
                </a:solidFill>
              </a:rPr>
              <a:t>IHS</a:t>
            </a:r>
          </a:p>
        </p:txBody>
      </p:sp>
      <p:pic>
        <p:nvPicPr>
          <p:cNvPr id="12" name="Picture 11"/>
          <p:cNvPicPr>
            <a:picLocks noChangeArrowheads="1" noChangeAspect="1"/>
          </p:cNvPicPr>
          <p:nvPr/>
        </p:nvPicPr>
        <p:blipFill>
          <a:blip cstate="print" r:embed="rId4"/>
          <a:srcRect/>
          <a:stretch>
            <a:fillRect/>
          </a:stretch>
        </p:blipFill>
        <p:spPr bwMode="auto">
          <a:xfrm>
            <a:off x="298768" y="1710024"/>
            <a:ext cx="1063747" cy="804297"/>
          </a:xfrm>
          <a:prstGeom prst="rect">
            <a:avLst/>
          </a:prstGeom>
          <a:noFill/>
          <a:ln w="9525">
            <a:noFill/>
            <a:miter lim="800000"/>
            <a:headEnd/>
            <a:tailEnd/>
          </a:ln>
          <a:effectLst/>
        </p:spPr>
      </p:pic>
      <p:cxnSp>
        <p:nvCxnSpPr>
          <p:cNvPr id="13" name="Straight Connector 12"/>
          <p:cNvCxnSpPr/>
          <p:nvPr/>
        </p:nvCxnSpPr>
        <p:spPr>
          <a:xfrm>
            <a:off x="1059248" y="3235058"/>
            <a:ext cx="615094" cy="1"/>
          </a:xfrm>
          <a:prstGeom prst="line">
            <a:avLst/>
          </a:prstGeom>
          <a:ln w="508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38064" y="2619099"/>
            <a:ext cx="215722" cy="641591"/>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827174" y="3250483"/>
            <a:ext cx="215722" cy="641591"/>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22566" y="1481364"/>
            <a:ext cx="1275822"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Payers</a:t>
            </a:r>
          </a:p>
        </p:txBody>
      </p:sp>
      <p:pic>
        <p:nvPicPr>
          <p:cNvPr id="17" name="Picture 2"/>
          <p:cNvPicPr>
            <a:picLocks noChangeArrowheads="1" noChangeAspect="1"/>
          </p:cNvPicPr>
          <p:nvPr/>
        </p:nvPicPr>
        <p:blipFill>
          <a:blip cstate="print" r:embed="rId5"/>
          <a:srcRect/>
          <a:stretch>
            <a:fillRect/>
          </a:stretch>
        </p:blipFill>
        <p:spPr bwMode="auto">
          <a:xfrm>
            <a:off x="292254" y="3790282"/>
            <a:ext cx="1073972" cy="1073972"/>
          </a:xfrm>
          <a:prstGeom prst="rect">
            <a:avLst/>
          </a:prstGeom>
          <a:noFill/>
          <a:ln w="9525">
            <a:noFill/>
            <a:miter lim="800000"/>
            <a:headEnd/>
            <a:tailEnd/>
          </a:ln>
          <a:effectLst/>
        </p:spPr>
      </p:pic>
      <p:sp>
        <p:nvSpPr>
          <p:cNvPr id="18" name="Rectangle 17"/>
          <p:cNvSpPr/>
          <p:nvPr/>
        </p:nvSpPr>
        <p:spPr>
          <a:xfrm>
            <a:off x="70986" y="4602644"/>
            <a:ext cx="1603355" cy="95410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Group Purchasing Organizations (GPOs)</a:t>
            </a:r>
          </a:p>
        </p:txBody>
      </p:sp>
      <p:sp>
        <p:nvSpPr>
          <p:cNvPr id="30" name="Rectangle 29"/>
          <p:cNvSpPr/>
          <p:nvPr/>
        </p:nvSpPr>
        <p:spPr>
          <a:xfrm>
            <a:off x="2296502" y="4570370"/>
            <a:ext cx="1583175"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ACOs</a:t>
            </a:r>
          </a:p>
        </p:txBody>
      </p:sp>
      <p:pic>
        <p:nvPicPr>
          <p:cNvPr id="32" name="Picture 7"/>
          <p:cNvPicPr>
            <a:picLocks noChangeArrowheads="1" noChangeAspect="1"/>
          </p:cNvPicPr>
          <p:nvPr/>
        </p:nvPicPr>
        <p:blipFill>
          <a:blip cstate="print" r:embed="rId6"/>
          <a:srcRect/>
          <a:stretch>
            <a:fillRect/>
          </a:stretch>
        </p:blipFill>
        <p:spPr bwMode="auto">
          <a:xfrm>
            <a:off x="4500269" y="2397763"/>
            <a:ext cx="799434" cy="737388"/>
          </a:xfrm>
          <a:prstGeom prst="rect">
            <a:avLst/>
          </a:prstGeom>
          <a:noFill/>
          <a:ln w="9525">
            <a:noFill/>
            <a:miter lim="800000"/>
            <a:headEnd/>
            <a:tailEnd/>
          </a:ln>
          <a:effectLst/>
        </p:spPr>
      </p:pic>
      <p:pic>
        <p:nvPicPr>
          <p:cNvPr id="33" name="Picture 2"/>
          <p:cNvPicPr>
            <a:picLocks noChangeArrowheads="1" noChangeAspect="1"/>
          </p:cNvPicPr>
          <p:nvPr/>
        </p:nvPicPr>
        <p:blipFill>
          <a:blip cstate="print" r:embed="rId7"/>
          <a:srcRect/>
          <a:stretch>
            <a:fillRect/>
          </a:stretch>
        </p:blipFill>
        <p:spPr bwMode="auto">
          <a:xfrm>
            <a:off x="5397905" y="3738987"/>
            <a:ext cx="672000" cy="636398"/>
          </a:xfrm>
          <a:prstGeom prst="rect">
            <a:avLst/>
          </a:prstGeom>
          <a:noFill/>
          <a:ln w="9525">
            <a:noFill/>
            <a:miter lim="800000"/>
            <a:headEnd/>
            <a:tailEnd/>
          </a:ln>
          <a:effectLst/>
        </p:spPr>
      </p:pic>
      <p:pic>
        <p:nvPicPr>
          <p:cNvPr id="34" name="Picture 8"/>
          <p:cNvPicPr>
            <a:picLocks noChangeArrowheads="1" noChangeAspect="1"/>
          </p:cNvPicPr>
          <p:nvPr/>
        </p:nvPicPr>
        <p:blipFill>
          <a:blip cstate="print" r:embed="rId8"/>
          <a:srcRect/>
          <a:stretch>
            <a:fillRect/>
          </a:stretch>
        </p:blipFill>
        <p:spPr bwMode="auto">
          <a:xfrm>
            <a:off x="5328229" y="4665250"/>
            <a:ext cx="633032" cy="528013"/>
          </a:xfrm>
          <a:prstGeom prst="rect">
            <a:avLst/>
          </a:prstGeom>
          <a:noFill/>
          <a:ln w="9525">
            <a:noFill/>
            <a:miter lim="800000"/>
            <a:headEnd/>
            <a:tailEnd/>
          </a:ln>
          <a:effectLst/>
        </p:spPr>
      </p:pic>
      <p:pic>
        <p:nvPicPr>
          <p:cNvPr id="35" name="Picture 6"/>
          <p:cNvPicPr>
            <a:picLocks noChangeArrowheads="1" noChangeAspect="1"/>
          </p:cNvPicPr>
          <p:nvPr/>
        </p:nvPicPr>
        <p:blipFill>
          <a:blip cstate="print" r:embed="rId9"/>
          <a:srcRect/>
          <a:stretch>
            <a:fillRect/>
          </a:stretch>
        </p:blipFill>
        <p:spPr bwMode="auto">
          <a:xfrm>
            <a:off x="6463213" y="1821058"/>
            <a:ext cx="508709" cy="619737"/>
          </a:xfrm>
          <a:prstGeom prst="rect">
            <a:avLst/>
          </a:prstGeom>
          <a:noFill/>
          <a:ln w="9525">
            <a:noFill/>
            <a:miter lim="800000"/>
            <a:headEnd/>
            <a:tailEnd/>
          </a:ln>
          <a:effectLst/>
        </p:spPr>
      </p:pic>
      <p:pic>
        <p:nvPicPr>
          <p:cNvPr id="36" name="Picture 6"/>
          <p:cNvPicPr>
            <a:picLocks noChangeArrowheads="1" noChangeAspect="1"/>
          </p:cNvPicPr>
          <p:nvPr/>
        </p:nvPicPr>
        <p:blipFill>
          <a:blip cstate="print" r:embed="rId9"/>
          <a:srcRect/>
          <a:stretch>
            <a:fillRect/>
          </a:stretch>
        </p:blipFill>
        <p:spPr bwMode="auto">
          <a:xfrm>
            <a:off x="6373191" y="2892840"/>
            <a:ext cx="508709" cy="619737"/>
          </a:xfrm>
          <a:prstGeom prst="rect">
            <a:avLst/>
          </a:prstGeom>
          <a:noFill/>
          <a:ln w="9525">
            <a:noFill/>
            <a:miter lim="800000"/>
            <a:headEnd/>
            <a:tailEnd/>
          </a:ln>
          <a:effectLst/>
        </p:spPr>
      </p:pic>
      <p:pic>
        <p:nvPicPr>
          <p:cNvPr id="37" name="Picture 2"/>
          <p:cNvPicPr>
            <a:picLocks noChangeArrowheads="1" noChangeAspect="1"/>
          </p:cNvPicPr>
          <p:nvPr/>
        </p:nvPicPr>
        <p:blipFill>
          <a:blip cstate="print" r:embed="rId7"/>
          <a:srcRect/>
          <a:stretch>
            <a:fillRect/>
          </a:stretch>
        </p:blipFill>
        <p:spPr bwMode="auto">
          <a:xfrm>
            <a:off x="7612764" y="3111510"/>
            <a:ext cx="438378" cy="415153"/>
          </a:xfrm>
          <a:prstGeom prst="rect">
            <a:avLst/>
          </a:prstGeom>
          <a:noFill/>
          <a:ln w="9525">
            <a:noFill/>
            <a:miter lim="800000"/>
            <a:headEnd/>
            <a:tailEnd/>
          </a:ln>
          <a:effectLst/>
        </p:spPr>
      </p:pic>
      <p:cxnSp>
        <p:nvCxnSpPr>
          <p:cNvPr id="38" name="Straight Connector 28"/>
          <p:cNvCxnSpPr/>
          <p:nvPr/>
        </p:nvCxnSpPr>
        <p:spPr>
          <a:xfrm flipH="1" flipV="1">
            <a:off x="3783420" y="3428392"/>
            <a:ext cx="537336" cy="374220"/>
          </a:xfrm>
          <a:prstGeom prst="line">
            <a:avLst/>
          </a:prstGeom>
          <a:ln w="508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320755" y="3235058"/>
            <a:ext cx="537336" cy="567553"/>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4320755" y="3802612"/>
            <a:ext cx="941518" cy="186753"/>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4320755" y="3802612"/>
            <a:ext cx="1061264" cy="894912"/>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4320755" y="3861793"/>
            <a:ext cx="537336" cy="1564519"/>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5599231" y="2181034"/>
            <a:ext cx="799434" cy="638871"/>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5262273" y="2819905"/>
            <a:ext cx="336958" cy="60058"/>
          </a:xfrm>
          <a:prstGeom prst="line">
            <a:avLst/>
          </a:prstGeom>
          <a:ln w="3810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5599231" y="2819906"/>
            <a:ext cx="660979" cy="306601"/>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6881900" y="3303110"/>
            <a:ext cx="216510" cy="132443"/>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7114345" y="3284352"/>
            <a:ext cx="423913" cy="151201"/>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C:\Users\mbaldwin\Desktop\Powerpoint white\6_13_14\Picture28_w.png" id="48" name="Picture 4"/>
          <p:cNvPicPr>
            <a:picLocks noChangeArrowheads="1" noChangeAspect="1"/>
          </p:cNvPicPr>
          <p:nvPr/>
        </p:nvPicPr>
        <p:blipFill>
          <a:blip cstate="print" r:embed="rId10"/>
          <a:srcRect/>
          <a:stretch>
            <a:fillRect/>
          </a:stretch>
        </p:blipFill>
        <p:spPr bwMode="auto">
          <a:xfrm>
            <a:off x="8083900" y="3158781"/>
            <a:ext cx="479216" cy="330814"/>
          </a:xfrm>
          <a:prstGeom prst="rect">
            <a:avLst/>
          </a:prstGeom>
          <a:noFill/>
        </p:spPr>
      </p:pic>
      <p:grpSp>
        <p:nvGrpSpPr>
          <p:cNvPr id="49" name="Group 97"/>
          <p:cNvGrpSpPr/>
          <p:nvPr/>
        </p:nvGrpSpPr>
        <p:grpSpPr>
          <a:xfrm>
            <a:off x="2639399" y="3921746"/>
            <a:ext cx="898891" cy="713940"/>
            <a:chOff x="7308304" y="4869160"/>
            <a:chExt cx="1835696" cy="1643040"/>
          </a:xfrm>
        </p:grpSpPr>
        <p:pic>
          <p:nvPicPr>
            <p:cNvPr id="68" name="Picture 5"/>
            <p:cNvPicPr>
              <a:picLocks noChangeArrowheads="1" noChangeAspect="1"/>
            </p:cNvPicPr>
            <p:nvPr/>
          </p:nvPicPr>
          <p:blipFill>
            <a:blip cstate="print" r:embed="rId11"/>
            <a:srcRect/>
            <a:stretch>
              <a:fillRect/>
            </a:stretch>
          </p:blipFill>
          <p:spPr bwMode="auto">
            <a:xfrm>
              <a:off x="7343800" y="4869160"/>
              <a:ext cx="1800200" cy="1643040"/>
            </a:xfrm>
            <a:prstGeom prst="rect">
              <a:avLst/>
            </a:prstGeom>
            <a:noFill/>
            <a:ln w="9525">
              <a:noFill/>
              <a:miter lim="800000"/>
              <a:headEnd/>
              <a:tailEnd/>
            </a:ln>
            <a:effectLst/>
          </p:spPr>
        </p:pic>
        <p:sp>
          <p:nvSpPr>
            <p:cNvPr id="69" name="Rounded Rectangle 68"/>
            <p:cNvSpPr/>
            <p:nvPr/>
          </p:nvSpPr>
          <p:spPr>
            <a:xfrm>
              <a:off x="7308304" y="4941168"/>
              <a:ext cx="648072"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000">
                  <a:solidFill>
                    <a:srgbClr val="002060"/>
                  </a:solidFill>
                </a:rPr>
                <a:t>ACO</a:t>
              </a:r>
            </a:p>
          </p:txBody>
        </p:sp>
      </p:grpSp>
      <p:grpSp>
        <p:nvGrpSpPr>
          <p:cNvPr id="51" name="Group 110"/>
          <p:cNvGrpSpPr/>
          <p:nvPr/>
        </p:nvGrpSpPr>
        <p:grpSpPr>
          <a:xfrm>
            <a:off x="4819958" y="5375420"/>
            <a:ext cx="888133" cy="719582"/>
            <a:chOff x="4355976" y="1916832"/>
            <a:chExt cx="2016224" cy="1836536"/>
          </a:xfrm>
        </p:grpSpPr>
        <p:pic>
          <p:nvPicPr>
            <p:cNvPr descr="C:\Users\mbaldwin\Desktop\Powerpoint white\Round 2\Picture53_w.png" id="66" name="Picture 4"/>
            <p:cNvPicPr>
              <a:picLocks noChangeArrowheads="1" noChangeAspect="1"/>
            </p:cNvPicPr>
            <p:nvPr/>
          </p:nvPicPr>
          <p:blipFill>
            <a:blip cstate="print" r:embed="rId12"/>
            <a:srcRect/>
            <a:stretch>
              <a:fillRect/>
            </a:stretch>
          </p:blipFill>
          <p:spPr bwMode="auto">
            <a:xfrm>
              <a:off x="5625865" y="1916833"/>
              <a:ext cx="746335" cy="648071"/>
            </a:xfrm>
            <a:prstGeom prst="rect">
              <a:avLst/>
            </a:prstGeom>
            <a:noFill/>
          </p:spPr>
        </p:pic>
        <p:pic>
          <p:nvPicPr>
            <p:cNvPr descr="C:\Users\mbaldwin\Desktop\Powerpoint white\6_12_14\Picture21_w.png" id="67" name="Picture 2"/>
            <p:cNvPicPr>
              <a:picLocks noChangeArrowheads="1" noChangeAspect="1"/>
            </p:cNvPicPr>
            <p:nvPr/>
          </p:nvPicPr>
          <p:blipFill>
            <a:blip cstate="print" r:embed="rId3"/>
            <a:srcRect/>
            <a:stretch>
              <a:fillRect/>
            </a:stretch>
          </p:blipFill>
          <p:spPr bwMode="auto">
            <a:xfrm>
              <a:off x="4355976" y="1916832"/>
              <a:ext cx="1944216" cy="1836536"/>
            </a:xfrm>
            <a:prstGeom prst="rect">
              <a:avLst/>
            </a:prstGeom>
            <a:noFill/>
          </p:spPr>
        </p:pic>
      </p:grpSp>
      <p:sp>
        <p:nvSpPr>
          <p:cNvPr id="52" name="Rectangle 51"/>
          <p:cNvSpPr/>
          <p:nvPr/>
        </p:nvSpPr>
        <p:spPr>
          <a:xfrm>
            <a:off x="4195767" y="2143209"/>
            <a:ext cx="1275822"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Hospitals</a:t>
            </a:r>
          </a:p>
        </p:txBody>
      </p:sp>
      <p:sp>
        <p:nvSpPr>
          <p:cNvPr id="53" name="Rectangle 52"/>
          <p:cNvSpPr/>
          <p:nvPr/>
        </p:nvSpPr>
        <p:spPr>
          <a:xfrm>
            <a:off x="6054517" y="1316990"/>
            <a:ext cx="1302086"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Group Practices</a:t>
            </a:r>
          </a:p>
        </p:txBody>
      </p:sp>
      <p:sp>
        <p:nvSpPr>
          <p:cNvPr id="54" name="Rectangle 53"/>
          <p:cNvSpPr/>
          <p:nvPr/>
        </p:nvSpPr>
        <p:spPr>
          <a:xfrm>
            <a:off x="7358469" y="1403577"/>
            <a:ext cx="1523108" cy="523220"/>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Medical Offices and Clinics</a:t>
            </a:r>
          </a:p>
        </p:txBody>
      </p:sp>
      <p:pic>
        <p:nvPicPr>
          <p:cNvPr id="55" name="Picture 2"/>
          <p:cNvPicPr>
            <a:picLocks noChangeArrowheads="1" noChangeAspect="1"/>
          </p:cNvPicPr>
          <p:nvPr/>
        </p:nvPicPr>
        <p:blipFill>
          <a:blip cstate="print" r:embed="rId7"/>
          <a:srcRect/>
          <a:stretch>
            <a:fillRect/>
          </a:stretch>
        </p:blipFill>
        <p:spPr bwMode="auto">
          <a:xfrm>
            <a:off x="7656889" y="2084532"/>
            <a:ext cx="438378" cy="415153"/>
          </a:xfrm>
          <a:prstGeom prst="rect">
            <a:avLst/>
          </a:prstGeom>
          <a:noFill/>
          <a:ln w="9525">
            <a:noFill/>
            <a:miter lim="800000"/>
            <a:headEnd/>
            <a:tailEnd/>
          </a:ln>
          <a:effectLst/>
        </p:spPr>
      </p:pic>
      <p:pic>
        <p:nvPicPr>
          <p:cNvPr id="56" name="Picture 2"/>
          <p:cNvPicPr>
            <a:picLocks noChangeArrowheads="1" noChangeAspect="1"/>
          </p:cNvPicPr>
          <p:nvPr/>
        </p:nvPicPr>
        <p:blipFill>
          <a:blip cstate="print" r:embed="rId7"/>
          <a:srcRect/>
          <a:stretch>
            <a:fillRect/>
          </a:stretch>
        </p:blipFill>
        <p:spPr bwMode="auto">
          <a:xfrm>
            <a:off x="7568483" y="2509961"/>
            <a:ext cx="438378" cy="415153"/>
          </a:xfrm>
          <a:prstGeom prst="rect">
            <a:avLst/>
          </a:prstGeom>
          <a:noFill/>
          <a:ln w="9525">
            <a:noFill/>
            <a:miter lim="800000"/>
            <a:headEnd/>
            <a:tailEnd/>
          </a:ln>
          <a:effectLst/>
        </p:spPr>
      </p:pic>
      <p:cxnSp>
        <p:nvCxnSpPr>
          <p:cNvPr id="57" name="Straight Connector 56"/>
          <p:cNvCxnSpPr/>
          <p:nvPr/>
        </p:nvCxnSpPr>
        <p:spPr>
          <a:xfrm flipH="1" flipV="1">
            <a:off x="6971922" y="2163201"/>
            <a:ext cx="170613" cy="56182"/>
          </a:xfrm>
          <a:prstGeom prst="line">
            <a:avLst/>
          </a:prstGeom>
          <a:ln w="31750">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7158470" y="2068182"/>
            <a:ext cx="423913" cy="151201"/>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flipV="1">
            <a:off x="7158469" y="2240085"/>
            <a:ext cx="325999" cy="360172"/>
          </a:xfrm>
          <a:prstGeom prst="line">
            <a:avLst/>
          </a:prstGeom>
          <a:ln w="22225">
            <a:solidFill>
              <a:schemeClr val="bg1">
                <a:lumMod val="75000"/>
              </a:schemeClr>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5982817" y="3720128"/>
            <a:ext cx="1311286"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Nursing Homes</a:t>
            </a:r>
          </a:p>
        </p:txBody>
      </p:sp>
      <p:sp>
        <p:nvSpPr>
          <p:cNvPr id="61" name="Rectangle 60"/>
          <p:cNvSpPr/>
          <p:nvPr/>
        </p:nvSpPr>
        <p:spPr>
          <a:xfrm>
            <a:off x="5776623" y="4631622"/>
            <a:ext cx="1585709"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 Home Healthcare</a:t>
            </a:r>
          </a:p>
        </p:txBody>
      </p:sp>
      <p:sp>
        <p:nvSpPr>
          <p:cNvPr id="62" name="Rectangle 61"/>
          <p:cNvSpPr/>
          <p:nvPr/>
        </p:nvSpPr>
        <p:spPr>
          <a:xfrm>
            <a:off x="4655223" y="6050236"/>
            <a:ext cx="2624505" cy="738664"/>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Owned and Affiliated</a:t>
            </a:r>
          </a:p>
          <a:p>
            <a:pPr algn="ctr" lvl="1" marL="0">
              <a:spcBef>
                <a:spcPct val="0"/>
              </a:spcBef>
              <a:spcAft>
                <a:spcPct val="0"/>
              </a:spcAft>
              <a:defRPr/>
            </a:pPr>
            <a:r>
              <a:rPr b="1" dirty="0" lang="en-US" sz="1400">
                <a:solidFill>
                  <a:srgbClr val="FFFFFF"/>
                </a:solidFill>
              </a:rPr>
              <a:t>Pharmacy and Specialty Pharmacy</a:t>
            </a:r>
          </a:p>
        </p:txBody>
      </p:sp>
      <p:sp>
        <p:nvSpPr>
          <p:cNvPr id="63" name="Rectangle 62"/>
          <p:cNvSpPr/>
          <p:nvPr/>
        </p:nvSpPr>
        <p:spPr>
          <a:xfrm>
            <a:off x="7236234" y="3529631"/>
            <a:ext cx="1785197" cy="307777"/>
          </a:xfrm>
          <a:prstGeom prst="rect">
            <a:avLst/>
          </a:prstGeom>
        </p:spPr>
        <p:txBody>
          <a:bodyPr wrap="square">
            <a:spAutoFit/>
          </a:bodyPr>
          <a:lstStyle/>
          <a:p>
            <a:pPr algn="ctr" lvl="1" marL="0">
              <a:spcBef>
                <a:spcPct val="0"/>
              </a:spcBef>
              <a:spcAft>
                <a:spcPct val="0"/>
              </a:spcAft>
              <a:defRPr/>
            </a:pPr>
            <a:r>
              <a:rPr b="1" dirty="0" lang="en-US" sz="1400">
                <a:solidFill>
                  <a:srgbClr val="FFFFFF"/>
                </a:solidFill>
              </a:rPr>
              <a:t>Physicians</a:t>
            </a:r>
          </a:p>
        </p:txBody>
      </p:sp>
      <p:pic>
        <p:nvPicPr>
          <p:cNvPr descr="C:\Users\mbaldwin\Desktop\Powerpoint white\6_13_14\Picture28_w.png" id="64" name="Picture 4"/>
          <p:cNvPicPr>
            <a:picLocks noChangeArrowheads="1" noChangeAspect="1"/>
          </p:cNvPicPr>
          <p:nvPr/>
        </p:nvPicPr>
        <p:blipFill>
          <a:blip cstate="print" r:embed="rId10"/>
          <a:srcRect/>
          <a:stretch>
            <a:fillRect/>
          </a:stretch>
        </p:blipFill>
        <p:spPr bwMode="auto">
          <a:xfrm>
            <a:off x="8074930" y="2547363"/>
            <a:ext cx="479216" cy="330814"/>
          </a:xfrm>
          <a:prstGeom prst="rect">
            <a:avLst/>
          </a:prstGeom>
          <a:noFill/>
        </p:spPr>
      </p:pic>
      <p:pic>
        <p:nvPicPr>
          <p:cNvPr descr="C:\Users\mbaldwin\Desktop\Powerpoint white\6_13_14\Picture28_w.png" id="65" name="Picture 4"/>
          <p:cNvPicPr>
            <a:picLocks noChangeArrowheads="1" noChangeAspect="1"/>
          </p:cNvPicPr>
          <p:nvPr/>
        </p:nvPicPr>
        <p:blipFill>
          <a:blip cstate="print" r:embed="rId10"/>
          <a:srcRect/>
          <a:stretch>
            <a:fillRect/>
          </a:stretch>
        </p:blipFill>
        <p:spPr bwMode="auto">
          <a:xfrm>
            <a:off x="8216824" y="2139115"/>
            <a:ext cx="479216" cy="330814"/>
          </a:xfrm>
          <a:prstGeom prst="rect">
            <a:avLst/>
          </a:prstGeom>
          <a:noFill/>
        </p:spPr>
      </p:pic>
      <p:sp>
        <p:nvSpPr>
          <p:cNvPr id="82" name="Rectangle 81"/>
          <p:cNvSpPr/>
          <p:nvPr/>
        </p:nvSpPr>
        <p:spPr>
          <a:xfrm>
            <a:off x="1674342" y="1481364"/>
            <a:ext cx="2109078" cy="3894056"/>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dirty="0" lang="en-US"/>
          </a:p>
        </p:txBody>
      </p:sp>
      <p:sp>
        <p:nvSpPr>
          <p:cNvPr id="84" name="Title 83"/>
          <p:cNvSpPr>
            <a:spLocks noGrp="1"/>
          </p:cNvSpPr>
          <p:nvPr>
            <p:ph type="title"/>
          </p:nvPr>
        </p:nvSpPr>
        <p:spPr>
          <a:xfrm>
            <a:off x="70986" y="91658"/>
            <a:ext cx="8067302" cy="1088120"/>
          </a:xfrm>
        </p:spPr>
        <p:txBody>
          <a:bodyPr>
            <a:noAutofit/>
          </a:bodyPr>
          <a:lstStyle/>
          <a:p>
            <a:pPr algn="l">
              <a:lnSpc>
                <a:spcPts val="3200"/>
              </a:lnSpc>
              <a:spcAft>
                <a:spcPct val="0"/>
              </a:spcAft>
            </a:pPr>
            <a:r>
              <a:rPr b="1" dirty="0" lang="en-US" sz="2000">
                <a:solidFill>
                  <a:srgbClr val="FFFFFF"/>
                </a:solidFill>
                <a:cs typeface="Calibri"/>
              </a:rPr>
              <a:t>A typical Integrated Health System (IHS) and </a:t>
            </a:r>
            <a:br>
              <a:rPr b="1" dirty="0" lang="en-US" sz="2000">
                <a:solidFill>
                  <a:schemeClr val="bg1"/>
                </a:solidFill>
                <a:cs typeface="Calibri"/>
              </a:rPr>
            </a:br>
            <a:r>
              <a:rPr b="1" dirty="0" lang="en-US" sz="2000">
                <a:solidFill>
                  <a:srgbClr val="FFFFFF"/>
                </a:solidFill>
                <a:cs typeface="Calibri"/>
              </a:rPr>
              <a:t>ACO Integrated Network </a:t>
            </a:r>
            <a:r>
              <a:rPr dirty="0" lang="en-US" sz="2000" b="true">
                <a:solidFill>
                  <a:srgbClr val="FFFFFF"/>
                </a:solidFill>
                <a:cs typeface="Calibri"/>
              </a:rPr>
              <a:t>representative of </a:t>
            </a:r>
            <a:br>
              <a:rPr dirty="0" lang="en-US" sz="2000">
                <a:solidFill>
                  <a:schemeClr val="bg1"/>
                </a:solidFill>
                <a:cs typeface="Calibri"/>
              </a:rPr>
            </a:br>
            <a:r>
              <a:rPr dirty="0" lang="en-US" sz="2000" b="true">
                <a:solidFill>
                  <a:srgbClr val="FFFFFF"/>
                </a:solidFill>
                <a:cs typeface="Calibri"/>
              </a:rPr>
              <a:t>new delivery systems</a:t>
            </a:r>
            <a:endParaRPr b="1" dirty="0" lang="en-US" sz="2000">
              <a:solidFill>
                <a:schemeClr val="bg1"/>
              </a:solidFill>
              <a:cs typeface="Calibri"/>
            </a:endParaRPr>
          </a:p>
        </p:txBody>
      </p:sp>
      <p:sp>
        <p:nvSpPr>
          <p:cNvPr id="2" name="Rounded Rectangle 1"/>
          <p:cNvSpPr/>
          <p:nvPr/>
        </p:nvSpPr>
        <p:spPr>
          <a:xfrm>
            <a:off x="6971922" y="233263"/>
            <a:ext cx="2172078" cy="1179204"/>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610590" y="0"/>
            <a:ext cx="2517912" cy="1382875"/>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US">
                <a:solidFill>
                  <a:srgbClr val="FFFFFF"/>
                </a:solidFill>
              </a:rPr>
              <a:t>  </a:t>
            </a:r>
            <a:r>
              <a:rPr b="1" dirty="0" lang="en-US">
                <a:solidFill>
                  <a:srgbClr val="FFFFFF"/>
                </a:solidFill>
              </a:rPr>
              <a:t>Channel Structure</a:t>
            </a:r>
          </a:p>
        </p:txBody>
      </p:sp>
      <p:sp>
        <p:nvSpPr>
          <p:cNvPr id="70" name="TextBox 69"/>
          <p:cNvSpPr txBox="1"/>
          <p:nvPr/>
        </p:nvSpPr>
        <p:spPr>
          <a:xfrm>
            <a:off x="31653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Tree>
  </p:cSld>
  <p:clrMapOvr>
    <a:masterClrMapping/>
  </p:clrMapOvr>
</p:sld>
</file>

<file path=ppt/slides/slide8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83168" y="49608"/>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FFFFFF"/>
                </a:solidFill>
                <a:cs typeface="Calibri"/>
              </a:rPr>
              <a:t>How do these </a:t>
            </a:r>
            <a:r>
              <a:rPr b="1" dirty="0" lang="en-US" sz="2000">
                <a:solidFill>
                  <a:srgbClr val="FFFFFF"/>
                </a:solidFill>
                <a:cs typeface="Calibri"/>
              </a:rPr>
              <a:t>integrated systems evolve?</a:t>
            </a:r>
          </a:p>
        </p:txBody>
      </p:sp>
      <p:sp>
        <p:nvSpPr>
          <p:cNvPr id="30" name="Content Placeholder 9"/>
          <p:cNvSpPr>
            <a:spLocks noGrp="1"/>
          </p:cNvSpPr>
          <p:nvPr>
            <p:ph idx="4294967295"/>
          </p:nvPr>
        </p:nvSpPr>
        <p:spPr>
          <a:xfrm>
            <a:off x="3274508" y="1434842"/>
            <a:ext cx="5869491" cy="337483"/>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Expansion of Services</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1</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23528" y="2132855"/>
            <a:ext cx="8640960" cy="4062898"/>
            <a:chOff x="323528" y="2132855"/>
            <a:chExt cx="8640960" cy="4062898"/>
          </a:xfrm>
        </p:grpSpPr>
        <p:sp>
          <p:nvSpPr>
            <p:cNvPr id="43" name="Rounded Rectangle 42"/>
            <p:cNvSpPr/>
            <p:nvPr/>
          </p:nvSpPr>
          <p:spPr>
            <a:xfrm>
              <a:off x="2627784" y="2132855"/>
              <a:ext cx="6336704" cy="4062898"/>
            </a:xfrm>
            <a:prstGeom prst="roundRect">
              <a:avLst>
                <a:gd fmla="val 912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44" name="Group 16"/>
            <p:cNvGrpSpPr/>
            <p:nvPr/>
          </p:nvGrpSpPr>
          <p:grpSpPr>
            <a:xfrm>
              <a:off x="2699792" y="3645024"/>
              <a:ext cx="1368152" cy="1224136"/>
              <a:chOff x="8964488" y="1484784"/>
              <a:chExt cx="1970119" cy="1861433"/>
            </a:xfrm>
          </p:grpSpPr>
          <p:pic>
            <p:nvPicPr>
              <p:cNvPr descr="Z:\CRM_Design\Graphics Library\2012 CRM pres icons\real estate\png\icons-15.png" id="66"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67"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5" name="Straight Connector 44"/>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6" name="Groupe 15"/>
            <p:cNvGrpSpPr/>
            <p:nvPr/>
          </p:nvGrpSpPr>
          <p:grpSpPr>
            <a:xfrm>
              <a:off x="4572000" y="3046313"/>
              <a:ext cx="1152128" cy="926042"/>
              <a:chOff x="304800" y="3055918"/>
              <a:chExt cx="2029626" cy="1870864"/>
            </a:xfrm>
          </p:grpSpPr>
          <p:pic>
            <p:nvPicPr>
              <p:cNvPr descr="Z:\CRM_Design\Graphics Library\2012 CRM pres icons\real estate\png\icons-15.png" id="64"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5"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7"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p:cNvCxnSpPr>
              <a:endCxn id="64"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50"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51"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52"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e 14"/>
            <p:cNvGrpSpPr/>
            <p:nvPr/>
          </p:nvGrpSpPr>
          <p:grpSpPr>
            <a:xfrm>
              <a:off x="4697798" y="4799163"/>
              <a:ext cx="732506" cy="797270"/>
              <a:chOff x="2873933" y="2517883"/>
              <a:chExt cx="1690622" cy="1762563"/>
            </a:xfrm>
          </p:grpSpPr>
          <p:pic>
            <p:nvPicPr>
              <p:cNvPr descr="Z:\CRM_Design\Graphics Library\2012 CRM pres icons\real estate\png\icons-13.png" id="62"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873933" y="2517883"/>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3"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856648"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Connector 53"/>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56" name="TextBox 55"/>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r>
                <a:rPr dirty="0" lang="en-US" sz="1200">
                  <a:solidFill>
                    <a:srgbClr val="4E5054"/>
                  </a:solidFill>
                </a:rPr>
                <a:t>)</a:t>
              </a:r>
              <a:endParaRPr dirty="0" lang="en-US" sz="1600"/>
            </a:p>
          </p:txBody>
        </p:sp>
        <p:sp>
          <p:nvSpPr>
            <p:cNvPr id="57" name="TextBox 56"/>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58" name="TextBox 57"/>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59" name="TextBox 58"/>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60" name="Rounded Rectangle 59"/>
            <p:cNvSpPr/>
            <p:nvPr/>
          </p:nvSpPr>
          <p:spPr>
            <a:xfrm>
              <a:off x="323528" y="2132856"/>
              <a:ext cx="2232248" cy="4062897"/>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61" name="TextBox 60"/>
            <p:cNvSpPr txBox="1"/>
            <p:nvPr/>
          </p:nvSpPr>
          <p:spPr>
            <a:xfrm>
              <a:off x="323528" y="2338122"/>
              <a:ext cx="2232248" cy="3744416"/>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Expand institutional footprint</a:t>
              </a:r>
              <a:br>
                <a:rPr b="1" dirty="0" lang="en-US" sz="1400">
                  <a:solidFill>
                    <a:schemeClr val="bg1"/>
                  </a:solidFill>
                  <a:latin typeface="+mn-lt"/>
                </a:rPr>
              </a:br>
              <a:r>
                <a:rPr b="1" dirty="0" lang="en-US" sz="1400">
                  <a:solidFill>
                    <a:srgbClr val="FFFFFF"/>
                  </a:solidFill>
                  <a:latin typeface="+mn-lt"/>
                </a:rPr>
                <a:t>across the care continuum</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Expand provider network</a:t>
              </a:r>
              <a:br>
                <a:rPr b="1" dirty="0" lang="en-US" sz="1400">
                  <a:solidFill>
                    <a:schemeClr val="bg1"/>
                  </a:solidFill>
                  <a:latin typeface="+mn-lt"/>
                </a:rPr>
              </a:br>
              <a:r>
                <a:rPr b="1" dirty="0" lang="en-US" sz="1400">
                  <a:solidFill>
                    <a:srgbClr val="FFFFFF"/>
                  </a:solidFill>
                  <a:latin typeface="+mn-lt"/>
                </a:rPr>
                <a:t>via employment and affiliation</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Strategic partnerships to expand services, facilities,</a:t>
              </a:r>
              <a:br>
                <a:rPr b="1" dirty="0" lang="en-US" sz="1400">
                  <a:solidFill>
                    <a:schemeClr val="bg1"/>
                  </a:solidFill>
                  <a:latin typeface="+mn-lt"/>
                </a:rPr>
              </a:br>
              <a:r>
                <a:rPr b="1" dirty="0" lang="en-US" sz="1400">
                  <a:solidFill>
                    <a:srgbClr val="FFFFFF"/>
                  </a:solidFill>
                  <a:latin typeface="+mn-lt"/>
                </a:rPr>
                <a:t>triage, etc.</a:t>
              </a:r>
            </a:p>
          </p:txBody>
        </p:sp>
      </p:grpSp>
      <p:sp>
        <p:nvSpPr>
          <p:cNvPr id="2" name="Rounded Rectangle 1"/>
          <p:cNvSpPr/>
          <p:nvPr/>
        </p:nvSpPr>
        <p:spPr>
          <a:xfrm>
            <a:off x="6919416" y="103264"/>
            <a:ext cx="2224584" cy="1381520"/>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673363" y="1"/>
            <a:ext cx="2470637" cy="1484784"/>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a:t>
            </a:r>
          </a:p>
          <a:p>
            <a:pPr algn="ctr">
              <a:spcBef>
                <a:spcPct val="0"/>
              </a:spcBef>
              <a:spcAft>
                <a:spcPct val="0"/>
              </a:spcAft>
            </a:pPr>
            <a:r>
              <a:rPr b="1" dirty="0" lang="en-US">
                <a:solidFill>
                  <a:srgbClr val="FFFFFF"/>
                </a:solidFill>
              </a:rPr>
              <a:t>Elements</a:t>
            </a:r>
          </a:p>
        </p:txBody>
      </p:sp>
      <p:sp>
        <p:nvSpPr>
          <p:cNvPr id="38" name="TextBox 37"/>
          <p:cNvSpPr txBox="1"/>
          <p:nvPr/>
        </p:nvSpPr>
        <p:spPr>
          <a:xfrm>
            <a:off x="34447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6" name="Rectangle: Rounded Corners 5">
            <a:extLst>
              <a:ext uri="{FF2B5EF4-FFF2-40B4-BE49-F238E27FC236}">
                <a16:creationId xmlns:a16="http://schemas.microsoft.com/office/drawing/2014/main" id="{E5E43FB6-5882-406F-BDD5-DAD51E05E2B1}"/>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39" name="Arrow: Down 38">
            <a:extLst>
              <a:ext uri="{FF2B5EF4-FFF2-40B4-BE49-F238E27FC236}">
                <a16:creationId xmlns:a16="http://schemas.microsoft.com/office/drawing/2014/main" id="{5373FBB8-D431-436C-A83D-210120CF185E}"/>
              </a:ext>
            </a:extLst>
          </p:cNvPr>
          <p:cNvSpPr/>
          <p:nvPr/>
        </p:nvSpPr>
        <p:spPr>
          <a:xfrm flipV="1">
            <a:off x="6206908" y="4192718"/>
            <a:ext cx="533388" cy="610201"/>
          </a:xfrm>
          <a:prstGeom prst="downArrow">
            <a:avLst/>
          </a:prstGeom>
          <a:solidFill>
            <a:scrgbClr r="0" g="1033" b="4592"/>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5" name="Arrow: Down 4">
            <a:extLst>
              <a:ext uri="{FF2B5EF4-FFF2-40B4-BE49-F238E27FC236}">
                <a16:creationId xmlns:a16="http://schemas.microsoft.com/office/drawing/2014/main" id="{58EC4A78-2C64-4A6D-B58B-36526A8BAD16}"/>
              </a:ext>
            </a:extLst>
          </p:cNvPr>
          <p:cNvSpPr/>
          <p:nvPr/>
        </p:nvSpPr>
        <p:spPr>
          <a:xfrm flipV="1">
            <a:off x="6206908" y="4462646"/>
            <a:ext cx="533388" cy="610201"/>
          </a:xfrm>
          <a:prstGeom prst="downArrow">
            <a:avLst/>
          </a:prstGeom>
          <a:solidFill>
            <a:scrgbClr r="0" g="2029" b="10402"/>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1" name="Arrow: Down 40">
            <a:extLst>
              <a:ext uri="{FF2B5EF4-FFF2-40B4-BE49-F238E27FC236}">
                <a16:creationId xmlns:a16="http://schemas.microsoft.com/office/drawing/2014/main" id="{9A014CC8-FADB-4B54-9CEE-B2E289D6773A}"/>
              </a:ext>
            </a:extLst>
          </p:cNvPr>
          <p:cNvSpPr/>
          <p:nvPr/>
        </p:nvSpPr>
        <p:spPr>
          <a:xfrm flipV="1">
            <a:off x="6206908" y="4732574"/>
            <a:ext cx="533388" cy="610201"/>
          </a:xfrm>
          <a:prstGeom prst="downArrow">
            <a:avLst/>
          </a:prstGeom>
          <a:solidFill>
            <a:scrgbClr r="781" g="19429"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2" name="Arrow: Down 41">
            <a:extLst>
              <a:ext uri="{FF2B5EF4-FFF2-40B4-BE49-F238E27FC236}">
                <a16:creationId xmlns:a16="http://schemas.microsoft.com/office/drawing/2014/main" id="{C8C2FB51-249A-4D8F-B55C-BDDC69D010EA}"/>
              </a:ext>
            </a:extLst>
          </p:cNvPr>
          <p:cNvSpPr/>
          <p:nvPr/>
        </p:nvSpPr>
        <p:spPr>
          <a:xfrm flipV="1">
            <a:off x="6206908" y="5002502"/>
            <a:ext cx="533388" cy="610201"/>
          </a:xfrm>
          <a:prstGeom prst="downArrow">
            <a:avLst/>
          </a:prstGeom>
          <a:solidFill>
            <a:scrgbClr r="12583" g="38270"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68" name="Arrow: Down 67">
            <a:extLst>
              <a:ext uri="{FF2B5EF4-FFF2-40B4-BE49-F238E27FC236}">
                <a16:creationId xmlns:a16="http://schemas.microsoft.com/office/drawing/2014/main" id="{0E21C811-C5B9-4284-ADC7-5DC16750CCF7}"/>
              </a:ext>
            </a:extLst>
          </p:cNvPr>
          <p:cNvSpPr/>
          <p:nvPr/>
        </p:nvSpPr>
        <p:spPr>
          <a:xfrm flipV="1">
            <a:off x="6206908" y="5272429"/>
            <a:ext cx="533388" cy="610201"/>
          </a:xfrm>
          <a:prstGeom prst="downArrow">
            <a:avLst/>
          </a:prstGeom>
          <a:solidFill>
            <a:scrgbClr r="44076" g="64887" b="100000"/>
          </a:solidFill>
          <a:ln>
            <a:noFill/>
          </a:ln>
          <a:effectLst>
            <a:outerShdw algn="tl" blurRad="50800" dir="2700000" dist="381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7" name="TextBox 6">
            <a:extLst>
              <a:ext uri="{FF2B5EF4-FFF2-40B4-BE49-F238E27FC236}">
                <a16:creationId xmlns:a16="http://schemas.microsoft.com/office/drawing/2014/main" id="{6502AC7D-62EC-4CA1-B529-6CD588DF1BAF}"/>
              </a:ext>
            </a:extLst>
          </p:cNvPr>
          <p:cNvSpPr txBox="1"/>
          <p:nvPr/>
        </p:nvSpPr>
        <p:spPr>
          <a:xfrm>
            <a:off x="7069586" y="4428512"/>
            <a:ext cx="1669221" cy="1200329"/>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Vertical</a:t>
            </a:r>
          </a:p>
          <a:p>
            <a:pPr algn="ctr">
              <a:spcBef>
                <a:spcPct val="0"/>
              </a:spcBef>
              <a:spcAft>
                <a:spcPct val="0"/>
              </a:spcAft>
            </a:pPr>
            <a:r>
              <a:rPr b="1" dirty="0" err="1" lang="en-US">
                <a:solidFill>
                  <a:scrgbClr r="0" g="2029" b="10402"/>
                </a:solidFill>
                <a:latin typeface="Verdana"/>
                <a:cs typeface="Verdana"/>
              </a:rPr>
              <a:t>IntegrationExpands</a:t>
            </a:r>
            <a:endParaRPr b="1" dirty="0" lang="en-US">
              <a:solidFill>
                <a:schemeClr val="accent1">
                  <a:lumMod val="75000"/>
                </a:schemeClr>
              </a:solidFill>
              <a:latin typeface="Verdana"/>
              <a:cs typeface="Verdana"/>
            </a:endParaRPr>
          </a:p>
          <a:p>
            <a:pPr algn="ctr">
              <a:spcBef>
                <a:spcPct val="0"/>
              </a:spcBef>
              <a:spcAft>
                <a:spcPct val="0"/>
              </a:spcAft>
            </a:pPr>
            <a:r>
              <a:rPr b="1" dirty="0" lang="en-US">
                <a:solidFill>
                  <a:scrgbClr r="0" g="2029" b="10402"/>
                </a:solidFill>
                <a:latin typeface="Verdana"/>
                <a:cs typeface="Verdana"/>
              </a:rPr>
              <a:t>Reach</a:t>
            </a:r>
          </a:p>
        </p:txBody>
      </p:sp>
      <p:cxnSp>
        <p:nvCxnSpPr>
          <p:cNvPr id="9" name="Straight Connector 8">
            <a:extLst>
              <a:ext uri="{FF2B5EF4-FFF2-40B4-BE49-F238E27FC236}">
                <a16:creationId xmlns:a16="http://schemas.microsoft.com/office/drawing/2014/main" id="{71135573-9BF5-4D20-87B2-4506E9C90CE5}"/>
              </a:ext>
            </a:extLst>
          </p:cNvPr>
          <p:cNvCxnSpPr>
            <a:cxnSpLocks/>
          </p:cNvCxnSpPr>
          <p:nvPr/>
        </p:nvCxnSpPr>
        <p:spPr>
          <a:xfrm flipH="1">
            <a:off x="6461326" y="4342457"/>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12FB46F8-000C-4B72-B9B7-42BB933663D6}"/>
              </a:ext>
            </a:extLst>
          </p:cNvPr>
          <p:cNvCxnSpPr>
            <a:cxnSpLocks/>
          </p:cNvCxnSpPr>
          <p:nvPr/>
        </p:nvCxnSpPr>
        <p:spPr>
          <a:xfrm flipH="1">
            <a:off x="6458744" y="4618841"/>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B976D7B4-E23F-4ED8-931F-6F298B8E421D}"/>
              </a:ext>
            </a:extLst>
          </p:cNvPr>
          <p:cNvCxnSpPr>
            <a:cxnSpLocks/>
          </p:cNvCxnSpPr>
          <p:nvPr/>
        </p:nvCxnSpPr>
        <p:spPr>
          <a:xfrm flipH="1">
            <a:off x="6456163" y="4895227"/>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6C9DD207-BEED-4D8D-863B-4641F37456FF}"/>
              </a:ext>
            </a:extLst>
          </p:cNvPr>
          <p:cNvCxnSpPr>
            <a:cxnSpLocks/>
          </p:cNvCxnSpPr>
          <p:nvPr/>
        </p:nvCxnSpPr>
        <p:spPr>
          <a:xfrm flipH="1">
            <a:off x="6469080" y="5187113"/>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BDBAF06-FEE1-4F5A-9C46-7806DA9CCF0B}"/>
              </a:ext>
            </a:extLst>
          </p:cNvPr>
          <p:cNvCxnSpPr>
            <a:cxnSpLocks/>
          </p:cNvCxnSpPr>
          <p:nvPr/>
        </p:nvCxnSpPr>
        <p:spPr>
          <a:xfrm flipH="1">
            <a:off x="6466499" y="5463499"/>
            <a:ext cx="453324" cy="0"/>
          </a:xfrm>
          <a:prstGeom prst="line">
            <a:avLst/>
          </a:prstGeom>
          <a:ln>
            <a:solidFill>
              <a:srgbClr val="4E5054"/>
            </a:solidFill>
            <a:tailEnd type="oval"/>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1156"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a:t>
            </a:r>
            <a:r>
              <a:rPr b="1" dirty="0" lang="en-US" sz="2000">
                <a:solidFill>
                  <a:srgbClr val="003479"/>
                </a:solidFill>
                <a:cs typeface="Calibri"/>
              </a:rPr>
              <a:t> </a:t>
            </a:r>
            <a:r>
              <a:rPr b="1" dirty="0" lang="en-US" sz="2000">
                <a:solidFill>
                  <a:srgbClr val="FFFFFF"/>
                </a:solidFill>
                <a:cs typeface="Calibri"/>
              </a:rPr>
              <a:t>evolution</a:t>
            </a:r>
            <a:r>
              <a:rPr b="1" dirty="0" lang="en-US" sz="2000">
                <a:solidFill>
                  <a:srgbClr val="003479"/>
                </a:solidFill>
                <a:cs typeface="Calibri"/>
              </a:rPr>
              <a:t> of integrated systems</a:t>
            </a:r>
          </a:p>
        </p:txBody>
      </p:sp>
      <p:sp>
        <p:nvSpPr>
          <p:cNvPr id="30" name="Content Placeholder 9"/>
          <p:cNvSpPr>
            <a:spLocks noGrp="1"/>
          </p:cNvSpPr>
          <p:nvPr>
            <p:ph idx="4294967295"/>
          </p:nvPr>
        </p:nvSpPr>
        <p:spPr>
          <a:xfrm>
            <a:off x="3138985" y="1418107"/>
            <a:ext cx="6005015" cy="354218"/>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Upgrade of Health IT</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2</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27784" y="2132856"/>
            <a:ext cx="6336704" cy="4083804"/>
          </a:xfrm>
          <a:prstGeom prst="roundRect">
            <a:avLst>
              <a:gd fmla="val 873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37" name="Group 16"/>
          <p:cNvGrpSpPr/>
          <p:nvPr/>
        </p:nvGrpSpPr>
        <p:grpSpPr>
          <a:xfrm>
            <a:off x="2710550" y="3645024"/>
            <a:ext cx="1368152" cy="1224136"/>
            <a:chOff x="8964488" y="1484784"/>
            <a:chExt cx="1970119" cy="1861433"/>
          </a:xfrm>
        </p:grpSpPr>
        <p:pic>
          <p:nvPicPr>
            <p:cNvPr descr="Z:\CRM_Design\Graphics Library\2012 CRM pres icons\real estate\png\icons-15.png" id="38"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39"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0" name="Straight Connector 39"/>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1" name="Groupe 15"/>
          <p:cNvGrpSpPr/>
          <p:nvPr/>
        </p:nvGrpSpPr>
        <p:grpSpPr>
          <a:xfrm>
            <a:off x="4572000" y="3046313"/>
            <a:ext cx="1152128" cy="926042"/>
            <a:chOff x="304800" y="3055918"/>
            <a:chExt cx="2029626" cy="1870864"/>
          </a:xfrm>
        </p:grpSpPr>
        <p:pic>
          <p:nvPicPr>
            <p:cNvPr descr="Z:\CRM_Design\Graphics Library\2012 CRM pres icons\real estate\png\icons-15.png" id="42"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4"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6"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a:endCxn id="42"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69"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70"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71"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e 14"/>
          <p:cNvGrpSpPr/>
          <p:nvPr/>
        </p:nvGrpSpPr>
        <p:grpSpPr>
          <a:xfrm>
            <a:off x="4689375" y="4796827"/>
            <a:ext cx="732506" cy="797270"/>
            <a:chOff x="2824275" y="2541666"/>
            <a:chExt cx="1690622" cy="1762563"/>
          </a:xfrm>
        </p:grpSpPr>
        <p:pic>
          <p:nvPicPr>
            <p:cNvPr descr="Z:\CRM_Design\Graphics Library\2012 CRM pres icons\real estate\png\icons-13.png" id="73"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824275" y="2541666"/>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74"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831820"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5" name="Straight Connector 74"/>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endParaRPr dirty="0" lang="en-US" sz="1600">
              <a:solidFill>
                <a:schemeClr val="tx1">
                  <a:lumMod val="50000"/>
                </a:schemeClr>
              </a:solidFill>
            </a:endParaRPr>
          </a:p>
        </p:txBody>
      </p:sp>
      <p:sp>
        <p:nvSpPr>
          <p:cNvPr id="78" name="TextBox 77"/>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79" name="TextBox 78"/>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81" name="Rounded Rectangle 80"/>
          <p:cNvSpPr/>
          <p:nvPr/>
        </p:nvSpPr>
        <p:spPr>
          <a:xfrm>
            <a:off x="323528" y="2132856"/>
            <a:ext cx="2232248" cy="4083804"/>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89" name="TextBox 88"/>
          <p:cNvSpPr txBox="1"/>
          <p:nvPr/>
        </p:nvSpPr>
        <p:spPr>
          <a:xfrm>
            <a:off x="323528" y="2348880"/>
            <a:ext cx="2232248" cy="3744416"/>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Consolidate, upgrade, and link platforms across sites of care</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Leverage EMR</a:t>
            </a:r>
            <a:r>
              <a:rPr b="1" dirty="0" lang="en-US" sz="1400">
                <a:solidFill>
                  <a:srgbClr val="FFFFFF"/>
                </a:solidFill>
              </a:rPr>
              <a:t>*</a:t>
            </a:r>
            <a:r>
              <a:rPr b="1" dirty="0" lang="en-US" sz="1400">
                <a:solidFill>
                  <a:srgbClr val="FFFFFF"/>
                </a:solidFill>
                <a:latin typeface="+mn-lt"/>
              </a:rPr>
              <a:t>/ EHR/</a:t>
            </a:r>
            <a:r>
              <a:rPr b="1" dirty="0" err="1" lang="en-US" sz="1400">
                <a:solidFill>
                  <a:srgbClr val="FFFFFF"/>
                </a:solidFill>
                <a:latin typeface="+mn-lt"/>
              </a:rPr>
              <a:t>ERx</a:t>
            </a:r>
            <a:r>
              <a:rPr b="1" dirty="0" lang="en-US" sz="1400">
                <a:solidFill>
                  <a:srgbClr val="FFFFFF"/>
                </a:solidFill>
                <a:latin typeface="+mn-lt"/>
              </a:rPr>
              <a:t> to standardize care</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Leverage IT to make more informed purchasing decisions</a:t>
            </a:r>
          </a:p>
        </p:txBody>
      </p:sp>
      <p:sp>
        <p:nvSpPr>
          <p:cNvPr id="43" name="TextBox 42"/>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45" name="TextBox 44"/>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2" name="Rounded Rectangle 1"/>
          <p:cNvSpPr/>
          <p:nvPr/>
        </p:nvSpPr>
        <p:spPr>
          <a:xfrm>
            <a:off x="6404166" y="187315"/>
            <a:ext cx="2739836" cy="1262506"/>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824870" y="0"/>
            <a:ext cx="2319130" cy="1449821"/>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Needs</a:t>
            </a:r>
          </a:p>
        </p:txBody>
      </p:sp>
      <p:sp>
        <p:nvSpPr>
          <p:cNvPr id="4" name="TextBox 3"/>
          <p:cNvSpPr txBox="1"/>
          <p:nvPr/>
        </p:nvSpPr>
        <p:spPr>
          <a:xfrm>
            <a:off x="395536" y="6305303"/>
            <a:ext cx="8285326" cy="276999"/>
          </a:xfrm>
          <a:prstGeom prst="rect">
            <a:avLst/>
          </a:prstGeom>
          <a:noFill/>
        </p:spPr>
        <p:txBody>
          <a:bodyPr rtlCol="0" wrap="square">
            <a:spAutoFit/>
          </a:bodyPr>
          <a:lstStyle/>
          <a:p>
            <a:pPr>
              <a:spcBef>
                <a:spcPct val="0"/>
              </a:spcBef>
              <a:spcAft>
                <a:spcPct val="0"/>
              </a:spcAft>
            </a:pPr>
            <a:r>
              <a:rPr dirty="0" lang="en-US" sz="1200">
                <a:solidFill>
                  <a:srgbClr val="FFFFFF"/>
                </a:solidFill>
                <a:latin typeface="+mn-lt"/>
              </a:rPr>
              <a:t>* EMR = Electronic Medical Record</a:t>
            </a:r>
          </a:p>
        </p:txBody>
      </p:sp>
      <p:sp>
        <p:nvSpPr>
          <p:cNvPr id="47" name="TextBox 46"/>
          <p:cNvSpPr txBox="1"/>
          <p:nvPr/>
        </p:nvSpPr>
        <p:spPr>
          <a:xfrm>
            <a:off x="3444729" y="655926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48" name="Rectangle: Rounded Corners 47">
            <a:extLst>
              <a:ext uri="{FF2B5EF4-FFF2-40B4-BE49-F238E27FC236}">
                <a16:creationId xmlns:a16="http://schemas.microsoft.com/office/drawing/2014/main" id="{5D98DEBC-A5EC-4E9E-8424-100C4891A59A}"/>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9" name="TextBox 48">
            <a:extLst>
              <a:ext uri="{FF2B5EF4-FFF2-40B4-BE49-F238E27FC236}">
                <a16:creationId xmlns:a16="http://schemas.microsoft.com/office/drawing/2014/main" id="{668EF719-E5C6-4E71-B908-13DB86238793}"/>
              </a:ext>
            </a:extLst>
          </p:cNvPr>
          <p:cNvSpPr txBox="1"/>
          <p:nvPr/>
        </p:nvSpPr>
        <p:spPr>
          <a:xfrm>
            <a:off x="7147964" y="4489670"/>
            <a:ext cx="1669221" cy="1231106"/>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IT Process </a:t>
            </a:r>
            <a:r>
              <a:rPr b="1" dirty="0" lang="en-US" sz="1400">
                <a:solidFill>
                  <a:scrgbClr r="0" g="2029" b="10402"/>
                </a:solidFill>
                <a:latin typeface="Verdana"/>
                <a:cs typeface="Verdana"/>
              </a:rPr>
              <a:t>Improvement</a:t>
            </a:r>
          </a:p>
          <a:p>
            <a:pPr algn="ctr">
              <a:spcBef>
                <a:spcPct val="0"/>
              </a:spcBef>
              <a:spcAft>
                <a:spcPct val="0"/>
              </a:spcAft>
            </a:pPr>
            <a:r>
              <a:rPr b="1" dirty="0" lang="en-US" sz="1400">
                <a:solidFill>
                  <a:scrgbClr r="0" g="2029" b="10402"/>
                </a:solidFill>
                <a:latin typeface="Verdana"/>
                <a:cs typeface="Verdana"/>
              </a:rPr>
              <a:t>Unlocks Data-Driven Decisions </a:t>
            </a:r>
            <a:endParaRPr b="1" dirty="0" lang="en-US">
              <a:solidFill>
                <a:schemeClr val="accent1">
                  <a:lumMod val="75000"/>
                </a:schemeClr>
              </a:solidFill>
              <a:latin typeface="Verdana"/>
              <a:cs typeface="Verdana"/>
            </a:endParaRPr>
          </a:p>
        </p:txBody>
      </p:sp>
      <p:pic>
        <p:nvPicPr>
          <p:cNvPr id="5" name="Picture 4">
            <a:extLst>
              <a:ext uri="{FF2B5EF4-FFF2-40B4-BE49-F238E27FC236}">
                <a16:creationId xmlns:a16="http://schemas.microsoft.com/office/drawing/2014/main" id="{40C80515-6A42-4D7A-A6A7-2CFE65547427}"/>
              </a:ext>
            </a:extLst>
          </p:cNvPr>
          <p:cNvPicPr>
            <a:picLocks noChangeAspect="1"/>
          </p:cNvPicPr>
          <p:nvPr/>
        </p:nvPicPr>
        <p:blipFill rotWithShape="1">
          <a:blip cstate="screen" r:embed="rId12">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6089095" y="4532418"/>
            <a:ext cx="1090156" cy="943419"/>
          </a:xfrm>
          <a:prstGeom prst="rect">
            <a:avLst/>
          </a:prstGeom>
          <a:ln>
            <a:noFill/>
          </a:ln>
          <a:effectLst>
            <a:outerShdw algn="tl" blurRad="292100" dir="2700000" dist="139700" rotWithShape="0">
              <a:srgbClr val="333333">
                <a:alpha val="65000"/>
              </a:srgbClr>
            </a:outerShdw>
          </a:effectLst>
        </p:spPr>
      </p:pic>
    </p:spTree>
  </p:cSld>
  <p:clrMapOvr>
    <a:masterClrMapping/>
  </p:clrMapOvr>
</p:sld>
</file>

<file path=ppt/slides/slide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a:xfrm>
            <a:off x="457200" y="2313189"/>
            <a:ext cx="8229600" cy="984885"/>
          </a:xfrm>
        </p:spPr>
        <p:txBody>
          <a:bodyPr lIns="0" rIns="0" tIns="0" bIns="0" anchor="ctr"/>
          <a:lstStyle/>
          <a:p>
            <a:pPr marL="0" indent="0">
              <a:spcBef>
                <a:spcPts val="600"/>
              </a:spcBef>
              <a:spcAft>
                <a:spcPct val="0"/>
              </a:spcAft>
              <a:buNone/>
            </a:pPr>
            <a:r>
              <a:rPr dirty="0" lang="en-US" b="true">
                <a:solidFill>
                  <a:srgbClr val="003479"/>
                </a:solidFill>
                <a:latin typeface="Verdana"/>
              </a:rPr>
              <a:t>What Is the Quality </a:t>
            </a:r>
            <a:br>
              <a:rPr dirty="0" lang="en-US"/>
            </a:br>
            <a:r>
              <a:rPr dirty="0" lang="en-US" b="true">
                <a:solidFill>
                  <a:srgbClr val="003479"/>
                </a:solidFill>
                <a:latin typeface="Verdana"/>
              </a:rPr>
              <a:t>Payment Program?</a:t>
            </a:r>
          </a:p>
        </p:txBody>
      </p:sp>
      <p:sp>
        <p:nvSpPr>
          <p:cNvPr id="3" name="Slide Number Placeholder 1"/>
          <p:cNvSpPr>
            <a:spLocks noGrp="1"/>
          </p:cNvSpPr>
          <p:nvPr>
            <p:ph idx="12" sz="quarter" type="sldNum"/>
          </p:nvPr>
        </p:nvSpPr>
        <p:spPr>
          <a:xfrm>
            <a:off x="8615363" y="6638925"/>
            <a:ext cx="373062" cy="107950"/>
          </a:xfrm>
        </p:spPr>
        <p:txBody>
          <a:bodyPr lIns="0" rIns="0" tIns="0" bIns="0" anchor="t"/>
          <a:lstStyle/>
          <a:p>
            <a:fld id="{C06DEA1F-A087-4941-88C3-590BA6FF4D01}" type="slidenum">
              <a:rPr lang="en-US" smtClean="0"/>
              <a:pPr/>
              <a:t>9</a:t>
            </a:fld>
            <a:endParaRPr dirty="0" lang="en-US"/>
          </a:p>
        </p:txBody>
      </p:sp>
    </p:spTree>
  </p:cSld>
  <p:clrMapOvr>
    <a:masterClrMapping/>
  </p:clrMapOvr>
</p:sld>
</file>

<file path=ppt/slides/slide9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0075"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a:t>
            </a:r>
            <a:r>
              <a:rPr b="1" dirty="0" lang="en-US" sz="2000">
                <a:solidFill>
                  <a:srgbClr val="003479"/>
                </a:solidFill>
                <a:cs typeface="Calibri"/>
              </a:rPr>
              <a:t> </a:t>
            </a:r>
            <a:r>
              <a:rPr b="1" dirty="0" lang="en-US" sz="2000">
                <a:solidFill>
                  <a:srgbClr val="FFFFFF"/>
                </a:solidFill>
                <a:cs typeface="Calibri"/>
              </a:rPr>
              <a:t>evolution</a:t>
            </a:r>
            <a:r>
              <a:rPr b="1" dirty="0" lang="en-US" sz="2000">
                <a:solidFill>
                  <a:srgbClr val="003479"/>
                </a:solidFill>
                <a:cs typeface="Calibri"/>
              </a:rPr>
              <a:t> of integrated systems</a:t>
            </a:r>
          </a:p>
        </p:txBody>
      </p:sp>
      <p:sp>
        <p:nvSpPr>
          <p:cNvPr id="30" name="Content Placeholder 9"/>
          <p:cNvSpPr>
            <a:spLocks noGrp="1"/>
          </p:cNvSpPr>
          <p:nvPr>
            <p:ph idx="4294967295"/>
          </p:nvPr>
        </p:nvSpPr>
        <p:spPr>
          <a:xfrm>
            <a:off x="3152632" y="1382267"/>
            <a:ext cx="5991367" cy="390058"/>
          </a:xfrm>
          <a:prstGeom prst="rect">
            <a:avLst/>
          </a:prstGeom>
        </p:spPr>
        <p:txBody>
          <a:bodyPr lIns="0" rIns="0" tIns="0" bIns="0"/>
          <a:lstStyle/>
          <a:p>
            <a:pPr marL="169863" indent="-169863">
              <a:spcBef>
                <a:spcPts val="600"/>
              </a:spcBef>
              <a:spcAft>
                <a:spcPct val="0"/>
              </a:spcAft>
              <a:buNone/>
            </a:pPr>
            <a:r>
              <a:rPr b="1" dirty="0" lang="en-US" sz="2800">
                <a:solidFill>
                  <a:srgbClr val="27282A"/>
                </a:solidFill>
                <a:latin typeface="+mn-lt"/>
              </a:rPr>
              <a:t>Standardization of Care</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3</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627784" y="2132856"/>
            <a:ext cx="6336704" cy="4083804"/>
          </a:xfrm>
          <a:prstGeom prst="roundRect">
            <a:avLst>
              <a:gd fmla="val 8736"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2" name="Group 16"/>
          <p:cNvGrpSpPr/>
          <p:nvPr/>
        </p:nvGrpSpPr>
        <p:grpSpPr>
          <a:xfrm>
            <a:off x="2710550" y="3645024"/>
            <a:ext cx="1368152" cy="1224136"/>
            <a:chOff x="8964488" y="1484784"/>
            <a:chExt cx="1970119" cy="1861433"/>
          </a:xfrm>
        </p:grpSpPr>
        <p:pic>
          <p:nvPicPr>
            <p:cNvPr descr="Z:\CRM_Design\Graphics Library\2012 CRM pres icons\real estate\png\icons-15.png" id="38"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39" name="Oval 18"/>
            <p:cNvSpPr/>
            <p:nvPr/>
          </p:nvSpPr>
          <p:spPr>
            <a:xfrm>
              <a:off x="8964488" y="1628799"/>
              <a:ext cx="827584"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0" name="Straight Connector 39"/>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3" name="Groupe 15"/>
          <p:cNvGrpSpPr/>
          <p:nvPr/>
        </p:nvGrpSpPr>
        <p:grpSpPr>
          <a:xfrm>
            <a:off x="4572000" y="3046313"/>
            <a:ext cx="1152128" cy="926042"/>
            <a:chOff x="304800" y="3055918"/>
            <a:chExt cx="2029626" cy="1870864"/>
          </a:xfrm>
        </p:grpSpPr>
        <p:pic>
          <p:nvPicPr>
            <p:cNvPr descr="Z:\CRM_Design\Graphics Library\2012 CRM pres icons\real estate\png\icons-15.png" id="42"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4"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46"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a:endCxn id="42"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69"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70"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71"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283968" y="2254225"/>
            <a:ext cx="1440160" cy="738664"/>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40</a:t>
            </a:r>
            <a:endParaRPr b="1" dirty="0" lang="en-US">
              <a:solidFill>
                <a:srgbClr val="008000"/>
              </a:solidFill>
            </a:endParaRPr>
          </a:p>
          <a:p>
            <a:pPr algn="ctr">
              <a:spcBef>
                <a:spcPct val="0"/>
              </a:spcBef>
              <a:spcAft>
                <a:spcPct val="0"/>
              </a:spcAft>
            </a:pPr>
            <a:r>
              <a:rPr b="1" dirty="0" lang="en-US" sz="1400">
                <a:solidFill>
                  <a:srgbClr val="27282A"/>
                </a:solidFill>
              </a:rPr>
              <a:t>Hospitals</a:t>
            </a:r>
            <a:endParaRPr b="1" dirty="0" lang="en-US">
              <a:solidFill>
                <a:schemeClr val="tx1">
                  <a:lumMod val="50000"/>
                </a:schemeClr>
              </a:solidFill>
            </a:endParaRPr>
          </a:p>
          <a:p>
            <a:pPr algn="ctr">
              <a:spcBef>
                <a:spcPct val="0"/>
              </a:spcBef>
              <a:spcAft>
                <a:spcPct val="0"/>
              </a:spcAft>
            </a:pPr>
            <a:r>
              <a:rPr dirty="0" lang="en-US" sz="1200">
                <a:solidFill>
                  <a:srgbClr val="27282A"/>
                </a:solidFill>
              </a:rPr>
              <a:t>(11 Teaching)</a:t>
            </a:r>
            <a:endParaRPr dirty="0" lang="en-US" sz="1600">
              <a:solidFill>
                <a:schemeClr val="tx1">
                  <a:lumMod val="50000"/>
                </a:schemeClr>
              </a:solidFill>
            </a:endParaRPr>
          </a:p>
        </p:txBody>
      </p:sp>
      <p:sp>
        <p:nvSpPr>
          <p:cNvPr id="78" name="TextBox 77"/>
          <p:cNvSpPr txBox="1"/>
          <p:nvPr/>
        </p:nvSpPr>
        <p:spPr>
          <a:xfrm>
            <a:off x="6012160" y="2132856"/>
            <a:ext cx="1656184" cy="984885"/>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821</a:t>
            </a:r>
            <a:endParaRPr b="1" dirty="0" lang="en-US">
              <a:solidFill>
                <a:srgbClr val="008000"/>
              </a:solidFill>
            </a:endParaRPr>
          </a:p>
          <a:p>
            <a:pPr algn="ctr">
              <a:spcBef>
                <a:spcPct val="0"/>
              </a:spcBef>
              <a:spcAft>
                <a:spcPct val="0"/>
              </a:spcAft>
            </a:pPr>
            <a:r>
              <a:rPr b="1" dirty="0" lang="en-US" sz="1400">
                <a:solidFill>
                  <a:srgbClr val="27282A"/>
                </a:solidFill>
              </a:rPr>
              <a:t>Group Practices and Medical Offices</a:t>
            </a:r>
          </a:p>
        </p:txBody>
      </p:sp>
      <p:sp>
        <p:nvSpPr>
          <p:cNvPr id="79" name="TextBox 78"/>
          <p:cNvSpPr txBox="1"/>
          <p:nvPr/>
        </p:nvSpPr>
        <p:spPr>
          <a:xfrm>
            <a:off x="7617852" y="2298938"/>
            <a:ext cx="1274628"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3298</a:t>
            </a:r>
          </a:p>
          <a:p>
            <a:pPr algn="ctr">
              <a:spcBef>
                <a:spcPct val="0"/>
              </a:spcBef>
              <a:spcAft>
                <a:spcPct val="0"/>
              </a:spcAft>
            </a:pPr>
            <a:r>
              <a:rPr b="1" dirty="0" lang="en-US" sz="1400">
                <a:solidFill>
                  <a:srgbClr val="27282A"/>
                </a:solidFill>
              </a:rPr>
              <a:t>Physicians</a:t>
            </a:r>
          </a:p>
        </p:txBody>
      </p:sp>
      <p:sp>
        <p:nvSpPr>
          <p:cNvPr id="81" name="Rounded Rectangle 80"/>
          <p:cNvSpPr/>
          <p:nvPr/>
        </p:nvSpPr>
        <p:spPr>
          <a:xfrm>
            <a:off x="323528" y="2132856"/>
            <a:ext cx="2232248" cy="4083804"/>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pic>
        <p:nvPicPr>
          <p:cNvPr id="83" name="Picture 10"/>
          <p:cNvPicPr>
            <a:picLocks noChangeArrowheads="1" noChangeAspect="1"/>
          </p:cNvPicPr>
          <p:nvPr/>
        </p:nvPicPr>
        <p:blipFill>
          <a:blip cstate="screen" r:embed="rId10">
            <a:extLst>
              <a:ext uri="{28A0092B-C50C-407E-A947-70E740481C1C}">
                <a14:useLocalDpi xmlns:a14="http://schemas.microsoft.com/office/drawing/2010/main"/>
              </a:ext>
            </a:extLst>
          </a:blip>
          <a:srcRect/>
          <a:stretch>
            <a:fillRect/>
          </a:stretch>
        </p:blipFill>
        <p:spPr bwMode="auto">
          <a:xfrm>
            <a:off x="2834426" y="4613402"/>
            <a:ext cx="1102880" cy="90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84" name="TextBox 83"/>
          <p:cNvSpPr txBox="1"/>
          <p:nvPr/>
        </p:nvSpPr>
        <p:spPr>
          <a:xfrm>
            <a:off x="2699792" y="5435330"/>
            <a:ext cx="1483192" cy="769441"/>
          </a:xfrm>
          <a:prstGeom prst="rect">
            <a:avLst/>
          </a:prstGeom>
          <a:noFill/>
        </p:spPr>
        <p:txBody>
          <a:bodyPr rtlCol="0" wrap="square">
            <a:spAutoFit/>
          </a:bodyPr>
          <a:lstStyle/>
          <a:p>
            <a:pPr algn="ctr">
              <a:spcBef>
                <a:spcPct val="0"/>
              </a:spcBef>
              <a:spcAft>
                <a:spcPct val="0"/>
              </a:spcAft>
            </a:pPr>
            <a:r>
              <a:rPr b="1" dirty="0" lang="en-US" sz="1600">
                <a:solidFill>
                  <a:srgbClr val="008000"/>
                </a:solidFill>
                <a:latin charset="0" pitchFamily="34" typeface="Arial Black"/>
              </a:rPr>
              <a:t>15</a:t>
            </a:r>
            <a:r>
              <a:rPr b="1" dirty="0" lang="en-US" sz="1600">
                <a:solidFill>
                  <a:srgbClr val="003479"/>
                </a:solidFill>
                <a:latin charset="0" pitchFamily="34" typeface="Arial Black"/>
              </a:rPr>
              <a:t> </a:t>
            </a:r>
            <a:r>
              <a:rPr b="1" dirty="0" lang="en-US" sz="1400">
                <a:solidFill>
                  <a:srgbClr val="27282A"/>
                </a:solidFill>
                <a:latin charset="0" pitchFamily="34" typeface="Arial Black"/>
              </a:rPr>
              <a:t>Committee Members</a:t>
            </a:r>
          </a:p>
        </p:txBody>
      </p:sp>
      <p:sp>
        <p:nvSpPr>
          <p:cNvPr id="43" name="TextBox 42"/>
          <p:cNvSpPr txBox="1"/>
          <p:nvPr/>
        </p:nvSpPr>
        <p:spPr>
          <a:xfrm>
            <a:off x="270075" y="2552130"/>
            <a:ext cx="2285701" cy="3541165"/>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Develop protocols and pathways to standardize</a:t>
            </a:r>
            <a:br>
              <a:rPr b="1" dirty="0" lang="en-US" sz="1400">
                <a:solidFill>
                  <a:schemeClr val="bg1"/>
                </a:solidFill>
                <a:latin typeface="+mn-lt"/>
              </a:rPr>
            </a:br>
            <a:r>
              <a:rPr b="1" dirty="0" lang="en-US" sz="1400">
                <a:solidFill>
                  <a:srgbClr val="FFFFFF"/>
                </a:solidFill>
                <a:latin typeface="+mn-lt"/>
              </a:rPr>
              <a:t>processes</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New performance metrics </a:t>
            </a:r>
          </a:p>
          <a:p>
            <a:pPr>
              <a:spcBef>
                <a:spcPct val="0"/>
              </a:spcBef>
              <a:spcAft>
                <a:spcPct val="0"/>
              </a:spcAft>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Drive organization to focus on cost effectiveness across functions</a:t>
            </a:r>
          </a:p>
        </p:txBody>
      </p:sp>
      <p:sp>
        <p:nvSpPr>
          <p:cNvPr id="37" name="TextBox 36"/>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grpSp>
        <p:nvGrpSpPr>
          <p:cNvPr id="41" name="Groupe 14"/>
          <p:cNvGrpSpPr/>
          <p:nvPr/>
        </p:nvGrpSpPr>
        <p:grpSpPr>
          <a:xfrm>
            <a:off x="4689375" y="4796827"/>
            <a:ext cx="732506" cy="797270"/>
            <a:chOff x="2824275" y="2541666"/>
            <a:chExt cx="1690622" cy="1762563"/>
          </a:xfrm>
        </p:grpSpPr>
        <p:pic>
          <p:nvPicPr>
            <p:cNvPr descr="Z:\CRM_Design\Graphics Library\2012 CRM pres icons\real estate\png\icons-13.png" id="45" name="Picture 4"/>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a:stretch/>
          </p:blipFill>
          <p:spPr bwMode="auto">
            <a:xfrm>
              <a:off x="2824275" y="2541666"/>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47" name="Picture 2"/>
            <p:cNvPicPr>
              <a:picLocks noChangeArrowheads="1" noChangeAspect="1"/>
            </p:cNvPicPr>
            <p:nvPr/>
          </p:nvPicPr>
          <p:blipFill rotWithShape="1">
            <a:blip cstate="screen" r:embed="rId12">
              <a:extLst>
                <a:ext uri="{28A0092B-C50C-407E-A947-70E740481C1C}">
                  <a14:useLocalDpi xmlns:a14="http://schemas.microsoft.com/office/drawing/2010/main"/>
                </a:ext>
              </a:extLst>
            </a:blip>
            <a:srcRect b="23757" l="23985" r="22786" t="31719"/>
            <a:stretch/>
          </p:blipFill>
          <p:spPr bwMode="auto">
            <a:xfrm>
              <a:off x="3831820" y="2598325"/>
              <a:ext cx="677443" cy="672131"/>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TextBox 47"/>
          <p:cNvSpPr txBox="1"/>
          <p:nvPr/>
        </p:nvSpPr>
        <p:spPr>
          <a:xfrm>
            <a:off x="4337758" y="5497130"/>
            <a:ext cx="1440160" cy="553998"/>
          </a:xfrm>
          <a:prstGeom prst="rect">
            <a:avLst/>
          </a:prstGeom>
          <a:noFill/>
        </p:spPr>
        <p:txBody>
          <a:bodyPr rtlCol="0" wrap="square">
            <a:spAutoFit/>
          </a:bodyPr>
          <a:lstStyle/>
          <a:p>
            <a:pPr algn="ctr">
              <a:spcBef>
                <a:spcPct val="0"/>
              </a:spcBef>
              <a:spcAft>
                <a:spcPct val="0"/>
              </a:spcAft>
            </a:pPr>
            <a:r>
              <a:rPr b="1" dirty="0" lang="en-US" sz="1600">
                <a:solidFill>
                  <a:srgbClr val="008000"/>
                </a:solidFill>
              </a:rPr>
              <a:t>11</a:t>
            </a:r>
            <a:endParaRPr b="1" dirty="0" lang="en-US">
              <a:solidFill>
                <a:srgbClr val="008000"/>
              </a:solidFill>
            </a:endParaRPr>
          </a:p>
          <a:p>
            <a:pPr algn="ctr">
              <a:spcBef>
                <a:spcPct val="0"/>
              </a:spcBef>
              <a:spcAft>
                <a:spcPct val="0"/>
              </a:spcAft>
            </a:pPr>
            <a:r>
              <a:rPr b="1" dirty="0" lang="en-US" sz="1400">
                <a:solidFill>
                  <a:srgbClr val="27282A"/>
                </a:solidFill>
              </a:rPr>
              <a:t>Nursing Homes</a:t>
            </a:r>
            <a:endParaRPr b="1" dirty="0" lang="en-US">
              <a:solidFill>
                <a:schemeClr val="tx1">
                  <a:lumMod val="50000"/>
                </a:schemeClr>
              </a:solidFill>
            </a:endParaRPr>
          </a:p>
        </p:txBody>
      </p:sp>
      <p:sp>
        <p:nvSpPr>
          <p:cNvPr id="4" name="Rounded Rectangle 3"/>
          <p:cNvSpPr/>
          <p:nvPr/>
        </p:nvSpPr>
        <p:spPr>
          <a:xfrm>
            <a:off x="7001301" y="187315"/>
            <a:ext cx="2142699" cy="1221231"/>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5" name="Explosion 1 4"/>
          <p:cNvSpPr/>
          <p:nvPr/>
        </p:nvSpPr>
        <p:spPr>
          <a:xfrm>
            <a:off x="6904383" y="1"/>
            <a:ext cx="2239617" cy="1408546"/>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Goals</a:t>
            </a:r>
          </a:p>
        </p:txBody>
      </p:sp>
      <p:sp>
        <p:nvSpPr>
          <p:cNvPr id="49" name="TextBox 48"/>
          <p:cNvSpPr txBox="1"/>
          <p:nvPr/>
        </p:nvSpPr>
        <p:spPr>
          <a:xfrm>
            <a:off x="3148698" y="6542678"/>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51" name="Rectangle: Rounded Corners 50">
            <a:extLst>
              <a:ext uri="{FF2B5EF4-FFF2-40B4-BE49-F238E27FC236}">
                <a16:creationId xmlns:a16="http://schemas.microsoft.com/office/drawing/2014/main" id="{8C5C7EC6-C813-4B9C-8A7C-89223C025BD8}"/>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pic>
        <p:nvPicPr>
          <p:cNvPr id="7" name="Picture 6">
            <a:extLst>
              <a:ext uri="{FF2B5EF4-FFF2-40B4-BE49-F238E27FC236}">
                <a16:creationId xmlns:a16="http://schemas.microsoft.com/office/drawing/2014/main" id="{D2F4C669-AAE4-4974-9F7D-77AED02E90AD}"/>
              </a:ext>
            </a:extLst>
          </p:cNvPr>
          <p:cNvPicPr>
            <a:picLocks noChangeAspect="1"/>
          </p:cNvPicPr>
          <p:nvPr/>
        </p:nvPicPr>
        <p:blipFill rotWithShape="1">
          <a:blip cstate="screen"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a:ext>
            </a:extLst>
          </a:blip>
          <a:srcRect/>
          <a:stretch/>
        </p:blipFill>
        <p:spPr>
          <a:xfrm>
            <a:off x="6180908" y="4240743"/>
            <a:ext cx="820393" cy="1630735"/>
          </a:xfrm>
          <a:prstGeom prst="rect">
            <a:avLst/>
          </a:prstGeom>
          <a:ln>
            <a:noFill/>
          </a:ln>
          <a:effectLst>
            <a:outerShdw algn="tl" blurRad="292100" dir="2700000" dist="139700" rotWithShape="0">
              <a:srgbClr val="333333">
                <a:alpha val="65000"/>
              </a:srgbClr>
            </a:outerShdw>
          </a:effectLst>
        </p:spPr>
      </p:pic>
      <p:sp>
        <p:nvSpPr>
          <p:cNvPr id="52" name="TextBox 51">
            <a:extLst>
              <a:ext uri="{FF2B5EF4-FFF2-40B4-BE49-F238E27FC236}">
                <a16:creationId xmlns:a16="http://schemas.microsoft.com/office/drawing/2014/main" id="{FC9F5CE0-ABE3-41C6-B896-C58986497E28}"/>
              </a:ext>
            </a:extLst>
          </p:cNvPr>
          <p:cNvSpPr txBox="1"/>
          <p:nvPr/>
        </p:nvSpPr>
        <p:spPr>
          <a:xfrm>
            <a:off x="7147964" y="4463543"/>
            <a:ext cx="1669221" cy="1200329"/>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Predictable Work Flow, Defined Strategy</a:t>
            </a:r>
          </a:p>
        </p:txBody>
      </p:sp>
    </p:spTree>
  </p:cSld>
  <p:clrMapOvr>
    <a:masterClrMapping/>
  </p:clrMapOvr>
</p:sld>
</file>

<file path=ppt/slides/slide9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8" name="Title 27"/>
          <p:cNvSpPr>
            <a:spLocks noGrp="1"/>
          </p:cNvSpPr>
          <p:nvPr>
            <p:ph type="title"/>
          </p:nvPr>
        </p:nvSpPr>
        <p:spPr>
          <a:xfrm>
            <a:off x="270075" y="89364"/>
            <a:ext cx="8229600" cy="669355"/>
          </a:xfrm>
        </p:spPr>
        <p:txBody>
          <a:bodyPr anchor="ctr" bIns="45720" lIns="91440" rIns="91440" rtlCol="0" tIns="45720" vert="horz">
            <a:noAutofit/>
          </a:bodyPr>
          <a:lstStyle/>
          <a:p>
            <a:pPr algn="l">
              <a:lnSpc>
                <a:spcPts val="3200"/>
              </a:lnSpc>
              <a:spcAft>
                <a:spcPct val="0"/>
              </a:spcAft>
            </a:pPr>
            <a:r>
              <a:rPr dirty="0" lang="en-US" sz="2000" b="true">
                <a:solidFill>
                  <a:srgbClr val="003479"/>
                </a:solidFill>
                <a:cs typeface="Calibri"/>
              </a:rPr>
              <a:t>Further </a:t>
            </a:r>
            <a:r>
              <a:rPr b="1" dirty="0" lang="en-US" sz="2000">
                <a:solidFill>
                  <a:srgbClr val="003479"/>
                </a:solidFill>
                <a:cs typeface="Calibri"/>
              </a:rPr>
              <a:t>evolution of </a:t>
            </a:r>
            <a:r>
              <a:rPr b="1" dirty="0" lang="en-US" sz="2000">
                <a:solidFill>
                  <a:srgbClr val="FFFFFF"/>
                </a:solidFill>
                <a:cs typeface="Calibri"/>
              </a:rPr>
              <a:t>integrated</a:t>
            </a:r>
            <a:r>
              <a:rPr b="1" dirty="0" lang="en-US" sz="2000">
                <a:solidFill>
                  <a:srgbClr val="003479"/>
                </a:solidFill>
                <a:cs typeface="Calibri"/>
              </a:rPr>
              <a:t> </a:t>
            </a:r>
            <a:r>
              <a:rPr dirty="0" lang="en-US" sz="2000" b="true">
                <a:solidFill>
                  <a:srgbClr val="003479"/>
                </a:solidFill>
                <a:cs typeface="Calibri"/>
              </a:rPr>
              <a:t>s</a:t>
            </a:r>
            <a:r>
              <a:rPr b="1" dirty="0" lang="en-US" sz="2000">
                <a:solidFill>
                  <a:srgbClr val="003479"/>
                </a:solidFill>
                <a:cs typeface="Calibri"/>
              </a:rPr>
              <a:t>ystems</a:t>
            </a:r>
          </a:p>
        </p:txBody>
      </p:sp>
      <p:sp>
        <p:nvSpPr>
          <p:cNvPr id="30" name="Content Placeholder 9"/>
          <p:cNvSpPr>
            <a:spLocks noGrp="1"/>
          </p:cNvSpPr>
          <p:nvPr>
            <p:ph idx="4294967295"/>
          </p:nvPr>
        </p:nvSpPr>
        <p:spPr>
          <a:xfrm>
            <a:off x="2771775" y="1514864"/>
            <a:ext cx="6372225" cy="307777"/>
          </a:xfrm>
          <a:prstGeom prst="rect">
            <a:avLst/>
          </a:prstGeom>
        </p:spPr>
        <p:txBody>
          <a:bodyPr lIns="0" rIns="0" tIns="0" bIns="0"/>
          <a:lstStyle/>
          <a:p>
            <a:pPr marL="169863" indent="-169863">
              <a:spcBef>
                <a:spcPts val="600"/>
              </a:spcBef>
              <a:spcAft>
                <a:spcPct val="0"/>
              </a:spcAft>
              <a:buNone/>
            </a:pPr>
            <a:r>
              <a:rPr b="1" dirty="0" lang="en-US" sz="2000">
                <a:solidFill>
                  <a:srgbClr val="27282A"/>
                </a:solidFill>
                <a:latin typeface="+mn-lt"/>
              </a:rPr>
              <a:t>Quality, Outcomes, and Cost Reduction</a:t>
            </a:r>
          </a:p>
        </p:txBody>
      </p:sp>
      <p:sp>
        <p:nvSpPr>
          <p:cNvPr id="34" name="Rounded Rectangle 33"/>
          <p:cNvSpPr/>
          <p:nvPr/>
        </p:nvSpPr>
        <p:spPr>
          <a:xfrm>
            <a:off x="395536" y="1268760"/>
            <a:ext cx="1368152"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Step</a:t>
            </a:r>
          </a:p>
        </p:txBody>
      </p:sp>
      <p:sp>
        <p:nvSpPr>
          <p:cNvPr id="35" name="Rounded Rectangle 34"/>
          <p:cNvSpPr/>
          <p:nvPr/>
        </p:nvSpPr>
        <p:spPr>
          <a:xfrm>
            <a:off x="1835696" y="1268760"/>
            <a:ext cx="864096" cy="648072"/>
          </a:xfrm>
          <a:prstGeom prst="roundRect">
            <a:avLst/>
          </a:prstGeom>
          <a:solidFill>
            <a:srgbClr val="4E50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sz="2800">
                <a:solidFill>
                  <a:srgbClr val="FFFFFF"/>
                </a:solidFill>
              </a:rPr>
              <a:t>4</a:t>
            </a:r>
          </a:p>
        </p:txBody>
      </p:sp>
      <p:cxnSp>
        <p:nvCxnSpPr>
          <p:cNvPr id="36" name="Straight Connector 35"/>
          <p:cNvCxnSpPr/>
          <p:nvPr/>
        </p:nvCxnSpPr>
        <p:spPr>
          <a:xfrm>
            <a:off x="395536" y="2060848"/>
            <a:ext cx="8640960" cy="0"/>
          </a:xfrm>
          <a:prstGeom prst="line">
            <a:avLst/>
          </a:prstGeom>
          <a:ln w="38100">
            <a:solidFill>
              <a:srgbClr val="4E5054"/>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323528" y="2132855"/>
            <a:ext cx="2195764" cy="4349831"/>
          </a:xfrm>
          <a:prstGeom prst="roundRect">
            <a:avLst/>
          </a:prstGeom>
          <a:solidFill>
            <a:srgbClr val="0034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sp>
        <p:nvSpPr>
          <p:cNvPr id="37" name="Rounded Rectangle 36"/>
          <p:cNvSpPr/>
          <p:nvPr/>
        </p:nvSpPr>
        <p:spPr>
          <a:xfrm>
            <a:off x="2627784" y="2132856"/>
            <a:ext cx="6336704" cy="4094562"/>
          </a:xfrm>
          <a:prstGeom prst="roundRect">
            <a:avLst>
              <a:gd fmla="val 10387" name="adj"/>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grpSp>
        <p:nvGrpSpPr>
          <p:cNvPr id="41" name="Group 16"/>
          <p:cNvGrpSpPr/>
          <p:nvPr/>
        </p:nvGrpSpPr>
        <p:grpSpPr>
          <a:xfrm>
            <a:off x="2699792" y="3645024"/>
            <a:ext cx="1368152" cy="1224136"/>
            <a:chOff x="8964488" y="1484784"/>
            <a:chExt cx="1970119" cy="1861433"/>
          </a:xfrm>
        </p:grpSpPr>
        <p:pic>
          <p:nvPicPr>
            <p:cNvPr descr="Z:\CRM_Design\Graphics Library\2012 CRM pres icons\real estate\png\icons-15.png" id="43" name="Picture 5"/>
            <p:cNvPicPr>
              <a:picLocks noChangeArrowheads="1" noChangeAspect="1"/>
            </p:cNvPicPr>
            <p:nvPr/>
          </p:nvPicPr>
          <p:blipFill rotWithShape="1">
            <a:blip cstate="screen" r:embed="rId3">
              <a:extLst>
                <a:ext uri="{28A0092B-C50C-407E-A947-70E740481C1C}">
                  <a14:useLocalDpi xmlns:a14="http://schemas.microsoft.com/office/drawing/2010/main"/>
                </a:ext>
              </a:extLst>
            </a:blip>
            <a:srcRect/>
            <a:stretch/>
          </p:blipFill>
          <p:spPr bwMode="auto">
            <a:xfrm>
              <a:off x="8964488" y="1484784"/>
              <a:ext cx="1970119" cy="1861433"/>
            </a:xfrm>
            <a:prstGeom prst="rect">
              <a:avLst/>
            </a:prstGeom>
            <a:noFill/>
            <a:extLst>
              <a:ext uri="{909E8E84-426E-40DD-AFC4-6F175D3DCCD1}">
                <a14:hiddenFill xmlns:a14="http://schemas.microsoft.com/office/drawing/2010/main">
                  <a:solidFill>
                    <a:srgbClr val="FFFFFF"/>
                  </a:solidFill>
                </a14:hiddenFill>
              </a:ext>
            </a:extLst>
          </p:spPr>
        </p:pic>
        <p:sp>
          <p:nvSpPr>
            <p:cNvPr id="45" name="Oval 18"/>
            <p:cNvSpPr/>
            <p:nvPr/>
          </p:nvSpPr>
          <p:spPr>
            <a:xfrm>
              <a:off x="8964488" y="1628799"/>
              <a:ext cx="827586" cy="576065"/>
            </a:xfrm>
            <a:prstGeom prst="ellipse">
              <a:avLst/>
            </a:prstGeom>
            <a:solidFill>
              <a:srgbClr val="C517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Ins="0" rtlCol="0"/>
            <a:lstStyle/>
            <a:p>
              <a:pPr algn="ctr">
                <a:spcBef>
                  <a:spcPct val="0"/>
                </a:spcBef>
                <a:spcAft>
                  <a:spcPct val="0"/>
                </a:spcAft>
              </a:pPr>
              <a:r>
                <a:rPr b="1" dirty="0" lang="en-US" sz="1400">
                  <a:solidFill>
                    <a:srgbClr val="FFFFFF"/>
                  </a:solidFill>
                </a:rPr>
                <a:t>IHS</a:t>
              </a:r>
            </a:p>
          </p:txBody>
        </p:sp>
      </p:grpSp>
      <p:cxnSp>
        <p:nvCxnSpPr>
          <p:cNvPr id="47" name="Straight Connector 46"/>
          <p:cNvCxnSpPr/>
          <p:nvPr/>
        </p:nvCxnSpPr>
        <p:spPr>
          <a:xfrm flipH="1">
            <a:off x="3995936" y="3694385"/>
            <a:ext cx="576064" cy="648072"/>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grpSp>
        <p:nvGrpSpPr>
          <p:cNvPr id="48" name="Groupe 15"/>
          <p:cNvGrpSpPr/>
          <p:nvPr/>
        </p:nvGrpSpPr>
        <p:grpSpPr>
          <a:xfrm>
            <a:off x="4572000" y="3046313"/>
            <a:ext cx="1152128" cy="926042"/>
            <a:chOff x="304800" y="3055918"/>
            <a:chExt cx="2029626" cy="1870864"/>
          </a:xfrm>
        </p:grpSpPr>
        <p:pic>
          <p:nvPicPr>
            <p:cNvPr descr="Z:\CRM_Design\Graphics Library\2012 CRM pres icons\real estate\png\icons-15.png" id="49" name="Picture 5"/>
            <p:cNvPicPr>
              <a:picLocks noChangeArrowheads="1" noChangeAspect="1"/>
            </p:cNvPicPr>
            <p:nvPr/>
          </p:nvPicPr>
          <p:blipFill rotWithShape="1">
            <a:blip cstate="screen" r:embed="rId4">
              <a:extLst>
                <a:ext uri="{28A0092B-C50C-407E-A947-70E740481C1C}">
                  <a14:useLocalDpi xmlns:a14="http://schemas.microsoft.com/office/drawing/2010/main"/>
                </a:ext>
              </a:extLst>
            </a:blip>
            <a:srcRect/>
            <a:stretch/>
          </p:blipFill>
          <p:spPr bwMode="auto">
            <a:xfrm>
              <a:off x="304800" y="3055918"/>
              <a:ext cx="1838503" cy="1870864"/>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50" name="Picture 2"/>
            <p:cNvPicPr>
              <a:picLocks noChangeArrowheads="1" noChangeAspect="1"/>
            </p:cNvPicPr>
            <p:nvPr/>
          </p:nvPicPr>
          <p:blipFill rotWithShape="1">
            <a:blip cstate="screen" r:embed="rId5">
              <a:extLst>
                <a:ext uri="{28A0092B-C50C-407E-A947-70E740481C1C}">
                  <a14:useLocalDpi xmlns:a14="http://schemas.microsoft.com/office/drawing/2010/main"/>
                </a:ext>
              </a:extLst>
            </a:blip>
            <a:srcRect/>
            <a:stretch/>
          </p:blipFill>
          <p:spPr bwMode="auto">
            <a:xfrm>
              <a:off x="1656983" y="3055918"/>
              <a:ext cx="677443" cy="672132"/>
            </a:xfrm>
            <a:prstGeom prst="rect">
              <a:avLst/>
            </a:prstGeom>
            <a:noFill/>
            <a:extLst>
              <a:ext uri="{909E8E84-426E-40DD-AFC4-6F175D3DCCD1}">
                <a14:hiddenFill xmlns:a14="http://schemas.microsoft.com/office/drawing/2010/main">
                  <a:solidFill>
                    <a:srgbClr val="FFFFFF"/>
                  </a:solidFill>
                </a14:hiddenFill>
              </a:ext>
            </a:extLst>
          </p:spPr>
        </p:pic>
      </p:grpSp>
      <p:pic>
        <p:nvPicPr>
          <p:cNvPr descr="Z:\CRM_Design\Graphics Library\2012 CRM pres icons\real estate\png\icons-12.png" id="51" name="Picture 3"/>
          <p:cNvPicPr>
            <a:picLocks noChangeArrowheads="1" noChangeAspect="1"/>
          </p:cNvPicPr>
          <p:nvPr/>
        </p:nvPicPr>
        <p:blipFill rotWithShape="1">
          <a:blip cstate="screen" r:embed="rId6">
            <a:extLst>
              <a:ext uri="{28A0092B-C50C-407E-A947-70E740481C1C}">
                <a14:useLocalDpi xmlns:a14="http://schemas.microsoft.com/office/drawing/2010/main"/>
              </a:ext>
            </a:extLst>
          </a:blip>
          <a:srcRect/>
          <a:stretch/>
        </p:blipFill>
        <p:spPr bwMode="auto">
          <a:xfrm>
            <a:off x="6084168" y="3045791"/>
            <a:ext cx="589195" cy="720602"/>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a:endCxn id="49" idx="3"/>
          </p:cNvCxnSpPr>
          <p:nvPr/>
        </p:nvCxnSpPr>
        <p:spPr>
          <a:xfrm flipH="1">
            <a:off x="5615636" y="3478361"/>
            <a:ext cx="396524" cy="30973"/>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6660232" y="3245480"/>
            <a:ext cx="504056" cy="88865"/>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descr="Z:\CRM_Design\Graphics Library\2012 CRM pres icons\real estate\png\icons-13.png" id="55" name="Picture 4"/>
          <p:cNvPicPr>
            <a:picLocks noChangeArrowheads="1" noChangeAspect="1"/>
          </p:cNvPicPr>
          <p:nvPr/>
        </p:nvPicPr>
        <p:blipFill rotWithShape="1">
          <a:blip cstate="screen" r:embed="rId7">
            <a:extLst>
              <a:ext uri="{28A0092B-C50C-407E-A947-70E740481C1C}">
                <a14:useLocalDpi xmlns:a14="http://schemas.microsoft.com/office/drawing/2010/main"/>
              </a:ext>
            </a:extLst>
          </a:blip>
          <a:srcRect/>
          <a:stretch/>
        </p:blipFill>
        <p:spPr bwMode="auto">
          <a:xfrm>
            <a:off x="7193620" y="2924944"/>
            <a:ext cx="659122" cy="625425"/>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03.png" id="56" name="Picture 11"/>
          <p:cNvPicPr>
            <a:picLocks noChangeArrowheads="1" noChangeAspect="1"/>
          </p:cNvPicPr>
          <p:nvPr/>
        </p:nvPicPr>
        <p:blipFill rotWithShape="1">
          <a:blip cstate="screen" r:embed="rId8">
            <a:extLst>
              <a:ext uri="{28A0092B-C50C-407E-A947-70E740481C1C}">
                <a14:useLocalDpi xmlns:a14="http://schemas.microsoft.com/office/drawing/2010/main"/>
              </a:ext>
            </a:extLst>
          </a:blip>
          <a:srcRect/>
          <a:stretch/>
        </p:blipFill>
        <p:spPr bwMode="auto">
          <a:xfrm>
            <a:off x="7884369" y="2899930"/>
            <a:ext cx="542391" cy="635118"/>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people\png\icons-12.png" id="57" name="Picture 20"/>
          <p:cNvPicPr>
            <a:picLocks noChangeArrowheads="1" noChangeAspect="1"/>
          </p:cNvPicPr>
          <p:nvPr/>
        </p:nvPicPr>
        <p:blipFill rotWithShape="1">
          <a:blip cstate="screen" r:embed="rId9">
            <a:extLst>
              <a:ext uri="{28A0092B-C50C-407E-A947-70E740481C1C}">
                <a14:useLocalDpi xmlns:a14="http://schemas.microsoft.com/office/drawing/2010/main"/>
              </a:ext>
            </a:extLst>
          </a:blip>
          <a:srcRect/>
          <a:stretch/>
        </p:blipFill>
        <p:spPr bwMode="auto">
          <a:xfrm>
            <a:off x="8304087" y="2964672"/>
            <a:ext cx="516385" cy="608344"/>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e 14"/>
          <p:cNvGrpSpPr/>
          <p:nvPr/>
        </p:nvGrpSpPr>
        <p:grpSpPr>
          <a:xfrm>
            <a:off x="4644008" y="5057355"/>
            <a:ext cx="732506" cy="797270"/>
            <a:chOff x="2749788" y="3088675"/>
            <a:chExt cx="1690622" cy="1762563"/>
          </a:xfrm>
        </p:grpSpPr>
        <p:pic>
          <p:nvPicPr>
            <p:cNvPr descr="Z:\CRM_Design\Graphics Library\2012 CRM pres icons\real estate\png\icons-13.png" id="59" name="Picture 4"/>
            <p:cNvPicPr>
              <a:picLocks noChangeArrowheads="1" noChangeAspect="1"/>
            </p:cNvPicPr>
            <p:nvPr/>
          </p:nvPicPr>
          <p:blipFill rotWithShape="1">
            <a:blip cstate="screen" r:embed="rId10">
              <a:extLst>
                <a:ext uri="{28A0092B-C50C-407E-A947-70E740481C1C}">
                  <a14:useLocalDpi xmlns:a14="http://schemas.microsoft.com/office/drawing/2010/main"/>
                </a:ext>
              </a:extLst>
            </a:blip>
            <a:srcRect/>
            <a:stretch/>
          </p:blipFill>
          <p:spPr bwMode="auto">
            <a:xfrm>
              <a:off x="2749788" y="3088675"/>
              <a:ext cx="1690622" cy="1762563"/>
            </a:xfrm>
            <a:prstGeom prst="rect">
              <a:avLst/>
            </a:prstGeom>
            <a:noFill/>
            <a:extLst>
              <a:ext uri="{909E8E84-426E-40DD-AFC4-6F175D3DCCD1}">
                <a14:hiddenFill xmlns:a14="http://schemas.microsoft.com/office/drawing/2010/main">
                  <a:solidFill>
                    <a:srgbClr val="FFFFFF"/>
                  </a:solidFill>
                </a14:hiddenFill>
              </a:ext>
            </a:extLst>
          </p:spPr>
        </p:pic>
        <p:pic>
          <p:nvPicPr>
            <p:cNvPr descr="Z:\CRM_Design\Graphics Library\2012 CRM pres icons\healthcare and medicine\png\icons-06.png" id="60" name="Picture 2"/>
            <p:cNvPicPr>
              <a:picLocks noChangeArrowheads="1" noChangeAspect="1"/>
            </p:cNvPicPr>
            <p:nvPr/>
          </p:nvPicPr>
          <p:blipFill rotWithShape="1">
            <a:blip cstate="screen" r:embed="rId11">
              <a:extLst>
                <a:ext uri="{28A0092B-C50C-407E-A947-70E740481C1C}">
                  <a14:useLocalDpi xmlns:a14="http://schemas.microsoft.com/office/drawing/2010/main"/>
                </a:ext>
              </a:extLst>
            </a:blip>
            <a:srcRect b="23757" l="23985" r="22786" t="31719"/>
            <a:stretch/>
          </p:blipFill>
          <p:spPr bwMode="auto">
            <a:xfrm>
              <a:off x="3757333" y="3145335"/>
              <a:ext cx="677443" cy="67213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1" name="Straight Connector 60"/>
          <p:cNvCxnSpPr/>
          <p:nvPr/>
        </p:nvCxnSpPr>
        <p:spPr>
          <a:xfrm flipH="1" flipV="1">
            <a:off x="3995936" y="4342457"/>
            <a:ext cx="576064" cy="864096"/>
          </a:xfrm>
          <a:prstGeom prst="line">
            <a:avLst/>
          </a:prstGeom>
          <a:ln>
            <a:solidFill>
              <a:srgbClr val="00A0DF"/>
            </a:solidFill>
            <a:headEnd len="lg" type="oval" w="lg"/>
          </a:ln>
          <a:effectLst/>
        </p:spPr>
        <p:style>
          <a:lnRef idx="2">
            <a:schemeClr val="accent1"/>
          </a:lnRef>
          <a:fillRef idx="0">
            <a:schemeClr val="accent1"/>
          </a:fillRef>
          <a:effectRef idx="1">
            <a:schemeClr val="accent1"/>
          </a:effectRef>
          <a:fontRef idx="minor">
            <a:schemeClr val="tx1"/>
          </a:fontRef>
        </p:style>
      </p:cxnSp>
      <p:pic>
        <p:nvPicPr>
          <p:cNvPr id="65" name="Picture 10"/>
          <p:cNvPicPr>
            <a:picLocks noChangeArrowheads="1" noChangeAspect="1"/>
          </p:cNvPicPr>
          <p:nvPr/>
        </p:nvPicPr>
        <p:blipFill>
          <a:blip cstate="print" r:embed="rId12">
            <a:extLst>
              <a:ext uri="{28A0092B-C50C-407E-A947-70E740481C1C}">
                <a14:useLocalDpi xmlns:a14="http://schemas.microsoft.com/office/drawing/2010/main"/>
              </a:ext>
            </a:extLst>
          </a:blip>
          <a:srcRect/>
          <a:stretch>
            <a:fillRect/>
          </a:stretch>
        </p:blipFill>
        <p:spPr bwMode="auto">
          <a:xfrm>
            <a:off x="2640781" y="4581128"/>
            <a:ext cx="1427163"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66" name="TextBox 65"/>
          <p:cNvSpPr txBox="1"/>
          <p:nvPr/>
        </p:nvSpPr>
        <p:spPr>
          <a:xfrm>
            <a:off x="2699792" y="5661248"/>
            <a:ext cx="1415772" cy="338554"/>
          </a:xfrm>
          <a:prstGeom prst="rect">
            <a:avLst/>
          </a:prstGeom>
          <a:noFill/>
        </p:spPr>
        <p:txBody>
          <a:bodyPr rtlCol="0" wrap="none">
            <a:spAutoFit/>
          </a:bodyPr>
          <a:lstStyle/>
          <a:p>
            <a:pPr>
              <a:spcBef>
                <a:spcPct val="0"/>
              </a:spcBef>
              <a:spcAft>
                <a:spcPct val="0"/>
              </a:spcAft>
            </a:pPr>
            <a:r>
              <a:rPr b="1" dirty="0" lang="en-US" sz="1600">
                <a:solidFill>
                  <a:srgbClr val="27282A"/>
                </a:solidFill>
                <a:latin charset="0" pitchFamily="34" typeface="Arial Black"/>
              </a:rPr>
              <a:t>Committee</a:t>
            </a:r>
          </a:p>
        </p:txBody>
      </p:sp>
      <p:sp>
        <p:nvSpPr>
          <p:cNvPr id="67" name="Rounded Rectangle 66"/>
          <p:cNvSpPr/>
          <p:nvPr/>
        </p:nvSpPr>
        <p:spPr>
          <a:xfrm>
            <a:off x="3131840" y="2204864"/>
            <a:ext cx="5472608" cy="648072"/>
          </a:xfrm>
          <a:prstGeom prst="roundRect">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lang="en-US"/>
          </a:p>
        </p:txBody>
      </p:sp>
      <p:pic>
        <p:nvPicPr>
          <p:cNvPr descr="C:\Users\jlecoz\Desktop\Icons to Use\business\icons-10.png" id="72" name="Picture 36"/>
          <p:cNvPicPr>
            <a:picLocks noChangeArrowheads="1" noChangeAspect="1"/>
          </p:cNvPicPr>
          <p:nvPr/>
        </p:nvPicPr>
        <p:blipFill rotWithShape="1">
          <a:blip cstate="screen" r:embed="rId13">
            <a:extLst>
              <a:ext uri="{28A0092B-C50C-407E-A947-70E740481C1C}">
                <a14:useLocalDpi xmlns:a14="http://schemas.microsoft.com/office/drawing/2010/main"/>
              </a:ext>
            </a:extLst>
          </a:blip>
          <a:srcRect/>
          <a:stretch/>
        </p:blipFill>
        <p:spPr bwMode="auto">
          <a:xfrm>
            <a:off x="4283968" y="2204864"/>
            <a:ext cx="795877" cy="648072"/>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3203848" y="2348880"/>
            <a:ext cx="1110560" cy="338554"/>
          </a:xfrm>
          <a:prstGeom prst="rect">
            <a:avLst/>
          </a:prstGeom>
          <a:noFill/>
        </p:spPr>
        <p:txBody>
          <a:bodyPr rtlCol="0" wrap="none">
            <a:spAutoFit/>
          </a:bodyPr>
          <a:lstStyle/>
          <a:p>
            <a:pPr>
              <a:spcBef>
                <a:spcPct val="0"/>
              </a:spcBef>
              <a:spcAft>
                <a:spcPct val="0"/>
              </a:spcAft>
            </a:pPr>
            <a:r>
              <a:rPr b="1" dirty="0" lang="en-US" sz="1600">
                <a:solidFill>
                  <a:srgbClr val="0070C0"/>
                </a:solidFill>
                <a:latin charset="0" pitchFamily="34" typeface="Arial Black"/>
              </a:rPr>
              <a:t>Patients</a:t>
            </a:r>
          </a:p>
        </p:txBody>
      </p:sp>
      <p:pic>
        <p:nvPicPr>
          <p:cNvPr id="88" name="Picture 4"/>
          <p:cNvPicPr>
            <a:picLocks noChangeArrowheads="1" noChangeAspect="1"/>
          </p:cNvPicPr>
          <p:nvPr/>
        </p:nvPicPr>
        <p:blipFill>
          <a:blip cstate="screen" r:embed="rId14">
            <a:extLst>
              <a:ext uri="{28A0092B-C50C-407E-A947-70E740481C1C}">
                <a14:useLocalDpi xmlns:a14="http://schemas.microsoft.com/office/drawing/2010/main"/>
              </a:ext>
            </a:extLst>
          </a:blip>
          <a:srcRect/>
          <a:stretch>
            <a:fillRect/>
          </a:stretch>
        </p:blipFill>
        <p:spPr bwMode="auto">
          <a:xfrm>
            <a:off x="7708150" y="2204864"/>
            <a:ext cx="82429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pic>
        <p:nvPicPr>
          <p:cNvPr id="89" name="Picture 7"/>
          <p:cNvPicPr>
            <a:picLocks noChangeArrowheads="1" noChangeAspect="1"/>
          </p:cNvPicPr>
          <p:nvPr/>
        </p:nvPicPr>
        <p:blipFill>
          <a:blip cstate="screen" r:embed="rId15">
            <a:extLst>
              <a:ext uri="{28A0092B-C50C-407E-A947-70E740481C1C}">
                <a14:useLocalDpi xmlns:a14="http://schemas.microsoft.com/office/drawing/2010/main"/>
              </a:ext>
            </a:extLst>
          </a:blip>
          <a:srcRect/>
          <a:stretch>
            <a:fillRect/>
          </a:stretch>
        </p:blipFill>
        <p:spPr bwMode="auto">
          <a:xfrm>
            <a:off x="7308304" y="2204864"/>
            <a:ext cx="430796" cy="67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pic>
      <p:sp>
        <p:nvSpPr>
          <p:cNvPr id="90" name="TextBox 89"/>
          <p:cNvSpPr txBox="1"/>
          <p:nvPr/>
        </p:nvSpPr>
        <p:spPr>
          <a:xfrm>
            <a:off x="5415479" y="2204864"/>
            <a:ext cx="1964833" cy="648072"/>
          </a:xfrm>
          <a:prstGeom prst="rect">
            <a:avLst/>
          </a:prstGeom>
          <a:noFill/>
        </p:spPr>
        <p:txBody>
          <a:bodyPr anchor="ctr" anchorCtr="0" rtlCol="0" wrap="square">
            <a:noAutofit/>
          </a:bodyPr>
          <a:lstStyle/>
          <a:p>
            <a:pPr>
              <a:spcBef>
                <a:spcPct val="0"/>
              </a:spcBef>
              <a:spcAft>
                <a:spcPct val="0"/>
              </a:spcAft>
            </a:pPr>
            <a:r>
              <a:rPr b="1" dirty="0" lang="en-US" sz="1600">
                <a:solidFill>
                  <a:srgbClr val="0070C0"/>
                </a:solidFill>
                <a:latin charset="0" pitchFamily="34" typeface="Arial Black"/>
              </a:rPr>
              <a:t>Episode of Care</a:t>
            </a:r>
          </a:p>
          <a:p>
            <a:pPr>
              <a:spcBef>
                <a:spcPct val="0"/>
              </a:spcBef>
              <a:spcAft>
                <a:spcPct val="0"/>
              </a:spcAft>
            </a:pPr>
            <a:r>
              <a:rPr b="1" dirty="0" lang="en-US" sz="1600">
                <a:solidFill>
                  <a:srgbClr val="0070C0"/>
                </a:solidFill>
                <a:latin charset="0" pitchFamily="34" typeface="Arial Black"/>
              </a:rPr>
              <a:t>Management</a:t>
            </a:r>
          </a:p>
        </p:txBody>
      </p:sp>
      <p:sp>
        <p:nvSpPr>
          <p:cNvPr id="91" name="TextBox 90"/>
          <p:cNvSpPr txBox="1"/>
          <p:nvPr/>
        </p:nvSpPr>
        <p:spPr>
          <a:xfrm>
            <a:off x="349656" y="2132856"/>
            <a:ext cx="2206120" cy="3938924"/>
          </a:xfrm>
          <a:prstGeom prst="rect">
            <a:avLst/>
          </a:prstGeom>
          <a:noFill/>
        </p:spPr>
        <p:txBody>
          <a:bodyPr rtlCol="0" wrap="square">
            <a:noAutofit/>
          </a:bodyPr>
          <a:lstStyle/>
          <a:p>
            <a:pPr indent="-166688" marL="166688">
              <a:spcBef>
                <a:spcPct val="0"/>
              </a:spcBef>
              <a:spcAft>
                <a:spcPct val="0"/>
              </a:spcAft>
              <a:buFont charset="2" pitchFamily="2" typeface="Wingdings"/>
              <a:buChar char="§"/>
            </a:pPr>
            <a:r>
              <a:rPr b="1" dirty="0" lang="en-US" sz="1400">
                <a:solidFill>
                  <a:srgbClr val="FFFFFF"/>
                </a:solidFill>
                <a:latin typeface="+mn-lt"/>
              </a:rPr>
              <a:t>Successfully execute on Triple-Aim goals</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Assume financial risk for an episode of care</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New payer contracts</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ACO participant</a:t>
            </a:r>
          </a:p>
          <a:p>
            <a:pPr indent="-166688" marL="166688">
              <a:spcBef>
                <a:spcPts val="600"/>
              </a:spcBef>
              <a:spcAft>
                <a:spcPts val="600"/>
              </a:spcAft>
              <a:buFont charset="2" pitchFamily="2" typeface="Wingdings"/>
              <a:buChar char="§"/>
            </a:pPr>
            <a:endParaRPr b="1" dirty="0" lang="en-US" sz="1400">
              <a:solidFill>
                <a:schemeClr val="bg1"/>
              </a:solidFill>
              <a:latin typeface="+mn-lt"/>
            </a:endParaRPr>
          </a:p>
          <a:p>
            <a:pPr indent="-166688" marL="166688">
              <a:spcBef>
                <a:spcPct val="0"/>
              </a:spcBef>
              <a:spcAft>
                <a:spcPct val="0"/>
              </a:spcAft>
              <a:buFont charset="2" pitchFamily="2" typeface="Wingdings"/>
              <a:buChar char="§"/>
            </a:pPr>
            <a:r>
              <a:rPr b="1" dirty="0" lang="en-US" sz="1400">
                <a:solidFill>
                  <a:srgbClr val="FFFFFF"/>
                </a:solidFill>
                <a:latin typeface="+mn-lt"/>
              </a:rPr>
              <a:t>Deliver better quality and outcomes at a lower cost</a:t>
            </a:r>
          </a:p>
        </p:txBody>
      </p:sp>
      <p:sp>
        <p:nvSpPr>
          <p:cNvPr id="38" name="TextBox 37"/>
          <p:cNvSpPr txBox="1"/>
          <p:nvPr/>
        </p:nvSpPr>
        <p:spPr>
          <a:xfrm>
            <a:off x="2534260" y="2792550"/>
            <a:ext cx="1584176" cy="830997"/>
          </a:xfrm>
          <a:prstGeom prst="rect">
            <a:avLst/>
          </a:prstGeom>
          <a:noFill/>
        </p:spPr>
        <p:txBody>
          <a:bodyPr rtlCol="0" wrap="square">
            <a:spAutoFit/>
          </a:bodyPr>
          <a:lstStyle/>
          <a:p>
            <a:pPr algn="ctr">
              <a:spcBef>
                <a:spcPct val="0"/>
              </a:spcBef>
              <a:spcAft>
                <a:spcPct val="0"/>
              </a:spcAft>
            </a:pPr>
            <a:r>
              <a:rPr b="1" dirty="0" lang="en-US">
                <a:solidFill>
                  <a:srgbClr val="27282A"/>
                </a:solidFill>
              </a:rPr>
              <a:t>Sample Healthcare System</a:t>
            </a:r>
          </a:p>
        </p:txBody>
      </p:sp>
      <p:sp>
        <p:nvSpPr>
          <p:cNvPr id="2" name="Rounded Rectangle 1"/>
          <p:cNvSpPr/>
          <p:nvPr/>
        </p:nvSpPr>
        <p:spPr>
          <a:xfrm>
            <a:off x="7042245" y="199204"/>
            <a:ext cx="2101755" cy="1164211"/>
          </a:xfrm>
          <a:prstGeom prst="roundRect">
            <a:avLst/>
          </a:prstGeom>
          <a:solidFill>
            <a:srgbClr val="003479"/>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dirty="0" err="1" lang="en-US">
              <a:solidFill>
                <a:schemeClr val="tx1"/>
              </a:solidFill>
            </a:endParaRPr>
          </a:p>
        </p:txBody>
      </p:sp>
      <p:sp>
        <p:nvSpPr>
          <p:cNvPr id="3" name="Explosion 1 2"/>
          <p:cNvSpPr/>
          <p:nvPr/>
        </p:nvSpPr>
        <p:spPr>
          <a:xfrm>
            <a:off x="6504771" y="0"/>
            <a:ext cx="2639230" cy="1363415"/>
          </a:xfrm>
          <a:prstGeom prst="irregularSeal1">
            <a:avLst/>
          </a:prstGeom>
          <a:solidFill>
            <a:srgbClr val="FF0000"/>
          </a:solidFill>
          <a:ln w="9525">
            <a:solidFill>
              <a:srgbClr val="CB7113"/>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b="1" dirty="0" lang="en-US">
                <a:solidFill>
                  <a:srgbClr val="FFFFFF"/>
                </a:solidFill>
              </a:rPr>
              <a:t>Channel Reporting</a:t>
            </a:r>
          </a:p>
        </p:txBody>
      </p:sp>
      <p:sp>
        <p:nvSpPr>
          <p:cNvPr id="40" name="TextBox 39"/>
          <p:cNvSpPr txBox="1"/>
          <p:nvPr/>
        </p:nvSpPr>
        <p:spPr>
          <a:xfrm>
            <a:off x="2913400" y="6482686"/>
            <a:ext cx="2959436" cy="246221"/>
          </a:xfrm>
          <a:prstGeom prst="rect">
            <a:avLst/>
          </a:prstGeom>
          <a:noFill/>
        </p:spPr>
        <p:txBody>
          <a:bodyPr rtlCol="0" wrap="square">
            <a:spAutoFit/>
          </a:bodyPr>
          <a:lstStyle/>
          <a:p>
            <a:pPr>
              <a:spcBef>
                <a:spcPct val="0"/>
              </a:spcBef>
              <a:spcAft>
                <a:spcPct val="0"/>
              </a:spcAft>
            </a:pPr>
            <a:r>
              <a:rPr b="1" dirty="0" i="1" lang="en-US" sz="1000">
                <a:solidFill>
                  <a:srgbClr val="FFFFFF"/>
                </a:solidFill>
                <a:latin typeface="+mn-lt"/>
              </a:rPr>
              <a:t>For illustrative purpose only</a:t>
            </a:r>
          </a:p>
        </p:txBody>
      </p:sp>
      <p:sp>
        <p:nvSpPr>
          <p:cNvPr id="44" name="Rectangle: Rounded Corners 43">
            <a:extLst>
              <a:ext uri="{FF2B5EF4-FFF2-40B4-BE49-F238E27FC236}">
                <a16:creationId xmlns:a16="http://schemas.microsoft.com/office/drawing/2014/main" id="{2077737B-6D5A-4AD7-9F68-6F5045CBD56A}"/>
              </a:ext>
            </a:extLst>
          </p:cNvPr>
          <p:cNvSpPr/>
          <p:nvPr/>
        </p:nvSpPr>
        <p:spPr>
          <a:xfrm>
            <a:off x="6025197" y="4195300"/>
            <a:ext cx="2808312" cy="1751892"/>
          </a:xfrm>
          <a:prstGeom prst="roundRect">
            <a:avLst/>
          </a:prstGeom>
          <a:solidFill>
            <a:schemeClr val="bg1"/>
          </a:soli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h="88900" w="88900"/>
          </a:sp3d>
        </p:spPr>
        <p:style>
          <a:lnRef idx="1">
            <a:schemeClr val="accent1"/>
          </a:lnRef>
          <a:fillRef idx="3">
            <a:schemeClr val="accent1"/>
          </a:fillRef>
          <a:effectRef idx="2">
            <a:schemeClr val="accent1"/>
          </a:effectRef>
          <a:fontRef idx="minor">
            <a:schemeClr val="lt1"/>
          </a:fontRef>
        </p:style>
        <p:txBody>
          <a:bodyPr anchor="ctr" rtlCol="0"/>
          <a:lstStyle/>
          <a:p>
            <a:pPr algn="ctr">
              <a:spcBef>
                <a:spcPct val="0"/>
              </a:spcBef>
              <a:spcAft>
                <a:spcPct val="0"/>
              </a:spcAft>
            </a:pPr>
            <a:endParaRPr lang="en-US"/>
          </a:p>
        </p:txBody>
      </p:sp>
      <p:sp>
        <p:nvSpPr>
          <p:cNvPr id="46" name="TextBox 45">
            <a:extLst>
              <a:ext uri="{FF2B5EF4-FFF2-40B4-BE49-F238E27FC236}">
                <a16:creationId xmlns:a16="http://schemas.microsoft.com/office/drawing/2014/main" id="{166C2FD6-F49F-46C0-BDAD-45583A4D0D73}"/>
              </a:ext>
            </a:extLst>
          </p:cNvPr>
          <p:cNvSpPr txBox="1"/>
          <p:nvPr/>
        </p:nvSpPr>
        <p:spPr>
          <a:xfrm>
            <a:off x="7147964" y="4489670"/>
            <a:ext cx="1669221" cy="923330"/>
          </a:xfrm>
          <a:prstGeom prst="rect">
            <a:avLst/>
          </a:prstGeom>
          <a:noFill/>
        </p:spPr>
        <p:txBody>
          <a:bodyPr rtlCol="0" wrap="square">
            <a:spAutoFit/>
          </a:bodyPr>
          <a:lstStyle/>
          <a:p>
            <a:pPr algn="ctr">
              <a:spcBef>
                <a:spcPct val="0"/>
              </a:spcBef>
              <a:spcAft>
                <a:spcPct val="0"/>
              </a:spcAft>
            </a:pPr>
            <a:r>
              <a:rPr b="1" dirty="0" lang="en-US">
                <a:solidFill>
                  <a:scrgbClr r="0" g="2029" b="10402"/>
                </a:solidFill>
                <a:latin typeface="Verdana"/>
                <a:cs typeface="Verdana"/>
              </a:rPr>
              <a:t>Value-Driven System</a:t>
            </a:r>
          </a:p>
        </p:txBody>
      </p:sp>
      <p:pic>
        <p:nvPicPr>
          <p:cNvPr id="4" name="Picture 3">
            <a:extLst>
              <a:ext uri="{FF2B5EF4-FFF2-40B4-BE49-F238E27FC236}">
                <a16:creationId xmlns:a16="http://schemas.microsoft.com/office/drawing/2014/main" id="{BFF76326-DAA7-4CEB-89AD-499972EEBD5A}"/>
              </a:ext>
            </a:extLst>
          </p:cNvPr>
          <p:cNvPicPr>
            <a:picLocks noChangeAspect="1"/>
          </p:cNvPicPr>
          <p:nvPr/>
        </p:nvPicPr>
        <p:blipFill rotWithShape="1">
          <a:blip cstate="screen" r:embed="rId16">
            <a:extLst>
              <a:ext uri="{BEBA8EAE-BF5A-486C-A8C5-ECC9F3942E4B}">
                <a14:imgProps xmlns:a14="http://schemas.microsoft.com/office/drawing/2010/main">
                  <a14:imgLayer r:embed="rId17">
                    <a14:imgEffect>
                      <a14:brightnessContrast bright="-20000" contrast="20000"/>
                    </a14:imgEffect>
                  </a14:imgLayer>
                </a14:imgProps>
              </a:ext>
              <a:ext uri="{28A0092B-C50C-407E-A947-70E740481C1C}">
                <a14:useLocalDpi xmlns:a14="http://schemas.microsoft.com/office/drawing/2010/main"/>
              </a:ext>
            </a:extLst>
          </a:blip>
          <a:srcRect/>
          <a:stretch/>
        </p:blipFill>
        <p:spPr>
          <a:xfrm>
            <a:off x="6113935" y="4526613"/>
            <a:ext cx="1330711" cy="825835"/>
          </a:xfrm>
          <a:prstGeom prst="rect">
            <a:avLst/>
          </a:prstGeom>
          <a:ln>
            <a:noFill/>
          </a:ln>
          <a:effectLst>
            <a:outerShdw algn="tl" blurRad="292100" dir="2700000" dist="139700" rotWithShape="0">
              <a:srgbClr val="333333">
                <a:alpha val="65000"/>
              </a:srgbClr>
            </a:outerShdw>
          </a:effectLst>
        </p:spPr>
      </p:pic>
      <p:sp>
        <p:nvSpPr>
          <p:cNvPr id="5" name="Arc 4">
            <a:extLst>
              <a:ext uri="{FF2B5EF4-FFF2-40B4-BE49-F238E27FC236}">
                <a16:creationId xmlns:a16="http://schemas.microsoft.com/office/drawing/2014/main" id="{A97E68A7-3E9C-4D27-87FC-6DBD15FE1CC9}"/>
              </a:ext>
            </a:extLst>
          </p:cNvPr>
          <p:cNvSpPr/>
          <p:nvPr/>
        </p:nvSpPr>
        <p:spPr>
          <a:xfrm flipV="1">
            <a:off x="5364088" y="4337336"/>
            <a:ext cx="1844328" cy="880400"/>
          </a:xfrm>
          <a:prstGeom prst="arc">
            <a:avLst>
              <a:gd fmla="val 16554065" name="adj1"/>
              <a:gd fmla="val 0" name="adj2"/>
            </a:avLst>
          </a:prstGeom>
          <a:ln>
            <a:solidFill>
              <a:srgbClr val="FF0000"/>
            </a:solidFill>
            <a:headEnd len="med" type="none" w="med"/>
            <a:tailEnd len="med" type="triangle" w="med"/>
          </a:ln>
        </p:spPr>
        <p:style>
          <a:lnRef idx="2">
            <a:schemeClr val="accent1"/>
          </a:lnRef>
          <a:fillRef idx="0">
            <a:schemeClr val="accent1"/>
          </a:fillRef>
          <a:effectRef idx="1">
            <a:schemeClr val="accent1"/>
          </a:effectRef>
          <a:fontRef idx="minor">
            <a:schemeClr val="tx1"/>
          </a:fontRef>
        </p:style>
        <p:txBody>
          <a:bodyPr anchor="ctr" rtlCol="0"/>
          <a:lstStyle/>
          <a:p>
            <a:pPr algn="ctr">
              <a:spcBef>
                <a:spcPct val="0"/>
              </a:spcBef>
              <a:spcAft>
                <a:spcPct val="0"/>
              </a:spcAft>
            </a:pPr>
            <a:endParaRPr lang="en-US"/>
          </a:p>
        </p:txBody>
      </p:sp>
    </p:spTree>
  </p:cSld>
  <p:clrMapOvr>
    <a:masterClrMapping/>
  </p:clrMapOvr>
</p:sld>
</file>

<file path=ppt/slides/slide9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 name="Title 3"/>
          <p:cNvSpPr>
            <a:spLocks noGrp="1"/>
          </p:cNvSpPr>
          <p:nvPr>
            <p:ph idx="4294967295" type="title"/>
          </p:nvPr>
        </p:nvSpPr>
        <p:spPr>
          <a:xfrm>
            <a:off x="258763" y="249238"/>
            <a:ext cx="8229600" cy="798512"/>
          </a:xfrm>
        </p:spPr>
        <p:txBody>
          <a:bodyPr lIns="0" rIns="0" tIns="0" bIns="0" anchor="b"/>
          <a:lstStyle/>
          <a:p>
            <a:pPr algn="l">
              <a:lnSpc>
                <a:spcPts val="3200"/>
              </a:lnSpc>
              <a:spcAft>
                <a:spcPct val="0"/>
              </a:spcAft>
            </a:pPr>
            <a:r>
              <a:rPr dirty="0" lang="en-US" sz="2600" b="true">
                <a:solidFill>
                  <a:srgbClr val="003479"/>
                </a:solidFill>
              </a:rPr>
              <a:t>Quality Measurement Framework for Quality Programs</a:t>
            </a:r>
          </a:p>
        </p:txBody>
      </p:sp>
      <p:graphicFrame>
        <p:nvGraphicFramePr>
          <p:cNvPr id="5" name="Content Placeholder 3"/>
          <p:cNvGraphicFramePr>
            <a:graphicFrameLocks/>
          </p:cNvGraphicFramePr>
          <p:nvPr>
            <p:extLst>
              <p:ext uri="{D42A27DB-BD31-4B8C-83A1-F6EECF244321}">
                <p14:modId xmlns:p14="http://schemas.microsoft.com/office/powerpoint/2010/main" val="217027927"/>
              </p:ext>
            </p:extLst>
          </p:nvPr>
        </p:nvGraphicFramePr>
        <p:xfrm>
          <a:off x="258763" y="1182688"/>
          <a:ext cx="8564562" cy="4562468"/>
        </p:xfrm>
        <a:graphic>
          <a:graphicData uri="http://schemas.openxmlformats.org/drawingml/2006/table">
            <a:tbl>
              <a:tblPr bandRow="1" firstRow="1">
                <a:tableStyleId>{5C22544A-7EE6-4342-B048-85BDC9FD1C3A}</a:tableStyleId>
              </a:tblPr>
              <a:tblGrid>
                <a:gridCol w="1111328">
                  <a:extLst>
                    <a:ext uri="{9D8B030D-6E8A-4147-A177-3AD203B41FA5}">
                      <a16:colId xmlns:a16="http://schemas.microsoft.com/office/drawing/2014/main" val="20000"/>
                    </a:ext>
                  </a:extLst>
                </a:gridCol>
                <a:gridCol w="1538433">
                  <a:extLst>
                    <a:ext uri="{9D8B030D-6E8A-4147-A177-3AD203B41FA5}">
                      <a16:colId xmlns:a16="http://schemas.microsoft.com/office/drawing/2014/main" val="20001"/>
                    </a:ext>
                  </a:extLst>
                </a:gridCol>
                <a:gridCol w="3995155">
                  <a:extLst>
                    <a:ext uri="{9D8B030D-6E8A-4147-A177-3AD203B41FA5}">
                      <a16:colId xmlns:a16="http://schemas.microsoft.com/office/drawing/2014/main" val="20002"/>
                    </a:ext>
                  </a:extLst>
                </a:gridCol>
                <a:gridCol w="1023810">
                  <a:extLst>
                    <a:ext uri="{9D8B030D-6E8A-4147-A177-3AD203B41FA5}">
                      <a16:colId xmlns:a16="http://schemas.microsoft.com/office/drawing/2014/main" val="20003"/>
                    </a:ext>
                  </a:extLst>
                </a:gridCol>
                <a:gridCol w="895836">
                  <a:extLst>
                    <a:ext uri="{9D8B030D-6E8A-4147-A177-3AD203B41FA5}">
                      <a16:colId xmlns:a16="http://schemas.microsoft.com/office/drawing/2014/main" val="20004"/>
                    </a:ext>
                  </a:extLst>
                </a:gridCol>
              </a:tblGrid>
              <a:tr h="420409">
                <a:tc>
                  <a:txBody>
                    <a:bodyPr/>
                    <a:lstStyle/>
                    <a:p>
                      <a:endParaRPr dirty="0" lang="en-US" sz="1000"/>
                    </a:p>
                  </a:txBody>
                  <a:tcPr marB="38082" marL="57148" marR="57148" marT="38082"/>
                </a:tc>
                <a:tc>
                  <a:txBody>
                    <a:bodyPr/>
                    <a:lstStyle/>
                    <a:p>
                      <a:r>
                        <a:rPr dirty="0" lang="en-US" sz="1000"/>
                        <a:t>Measurement Types </a:t>
                      </a:r>
                    </a:p>
                  </a:txBody>
                  <a:tcPr marB="38082" marL="57148" marR="57148" marT="38082"/>
                </a:tc>
                <a:tc>
                  <a:txBody>
                    <a:bodyPr/>
                    <a:lstStyle/>
                    <a:p>
                      <a:r>
                        <a:rPr dirty="0" lang="en-US" sz="1000"/>
                        <a:t>Sub-Types </a:t>
                      </a:r>
                    </a:p>
                  </a:txBody>
                  <a:tcPr marB="38082" marL="57148" marR="57148" marT="38082"/>
                </a:tc>
                <a:tc>
                  <a:txBody>
                    <a:bodyPr/>
                    <a:lstStyle/>
                    <a:p>
                      <a:r>
                        <a:rPr dirty="0" lang="en-US" sz="1000"/>
                        <a:t>Medication</a:t>
                      </a:r>
                    </a:p>
                  </a:txBody>
                  <a:tcPr marB="38082" marL="57148" marR="57148" marT="38082">
                    <a:solidFill>
                      <a:schemeClr val="bg1"/>
                    </a:solidFill>
                  </a:tcPr>
                </a:tc>
                <a:tc>
                  <a:txBody>
                    <a:bodyPr/>
                    <a:lstStyle/>
                    <a:p>
                      <a:r>
                        <a:rPr dirty="0" lang="en-US" sz="1000"/>
                        <a:t>Service</a:t>
                      </a:r>
                    </a:p>
                  </a:txBody>
                  <a:tcPr marB="38082" marL="57148" marR="57148" marT="38082">
                    <a:solidFill>
                      <a:schemeClr val="bg1"/>
                    </a:solidFill>
                  </a:tcPr>
                </a:tc>
                <a:extLst>
                  <a:ext uri="{0D108BD9-81ED-4DB2-BD59-A6C34878D82A}">
                    <a16:rowId xmlns:a16="http://schemas.microsoft.com/office/drawing/2014/main" val="10000"/>
                  </a:ext>
                </a:extLst>
              </a:tr>
              <a:tr h="745885">
                <a:tc rowSpan="9">
                  <a:txBody>
                    <a:bodyPr/>
                    <a:lstStyle/>
                    <a:p>
                      <a:r>
                        <a:rPr b="1" dirty="0" lang="en-US" sz="1200">
                          <a:solidFill>
                            <a:schemeClr val="tx1"/>
                          </a:solidFill>
                        </a:rPr>
                        <a:t>Clinical Composite</a:t>
                      </a:r>
                    </a:p>
                  </a:txBody>
                  <a:tcPr anchor="ctr" marB="38082" marL="57148" marR="57148" marT="38082"/>
                </a:tc>
                <a:tc>
                  <a:txBody>
                    <a:bodyPr/>
                    <a:lstStyle/>
                    <a:p>
                      <a:r>
                        <a:rPr b="1" dirty="0" lang="en-US" sz="1000">
                          <a:solidFill>
                            <a:schemeClr val="tx1"/>
                          </a:solidFill>
                        </a:rPr>
                        <a:t>Clinical Care</a:t>
                      </a:r>
                    </a:p>
                  </a:txBody>
                  <a:tcPr anchor="ctr" marB="38082" marL="57148" marR="57148" marT="38082"/>
                </a:tc>
                <a:tc>
                  <a:txBody>
                    <a:bodyPr/>
                    <a:lstStyle/>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dirty="0" lang="en-US" sz="1000">
                          <a:solidFill>
                            <a:schemeClr val="tx2"/>
                          </a:solidFill>
                        </a:rPr>
                        <a:t>Appropriate</a:t>
                      </a:r>
                      <a:r>
                        <a:rPr b="0" baseline="0" dirty="0" lang="en-US" sz="1000">
                          <a:solidFill>
                            <a:schemeClr val="tx2"/>
                          </a:solidFill>
                        </a:rPr>
                        <a:t> Use</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Clinical Outcomes/Intermediate Outcomes </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Medication Adherence </a:t>
                      </a:r>
                      <a:endParaRPr b="0" dirty="0" lang="en-US" sz="1000">
                        <a:solidFill>
                          <a:schemeClr val="tx2"/>
                        </a:solidFill>
                      </a:endParaRPr>
                    </a:p>
                    <a:p>
                      <a:pPr indent="-171450" marL="171450">
                        <a:buFont charset="2" pitchFamily="2" typeface="Wingdings"/>
                        <a:buChar char="§"/>
                      </a:pPr>
                      <a:r>
                        <a:rPr b="0" baseline="0" dirty="0" lang="en-US" sz="1000">
                          <a:solidFill>
                            <a:schemeClr val="tx2"/>
                          </a:solidFill>
                        </a:rPr>
                        <a:t>Patient-Reported Outcomes (Fx Status &amp; QOL)</a:t>
                      </a:r>
                      <a:endParaRPr b="0" dirty="0" lang="en-US" sz="1000">
                        <a:solidFill>
                          <a:schemeClr val="tx2"/>
                        </a:solidFill>
                      </a:endParaRP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2"/>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 Experience</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AHRQ CAHPS</a:t>
                      </a:r>
                    </a:p>
                    <a:p>
                      <a:pPr indent="-171450" marL="171450">
                        <a:buFont charset="2" pitchFamily="2" typeface="Wingdings"/>
                        <a:buChar char="§"/>
                      </a:pPr>
                      <a:r>
                        <a:rPr b="0" dirty="0" lang="en-US" sz="1000">
                          <a:solidFill>
                            <a:schemeClr val="tx2"/>
                          </a:solidFill>
                        </a:rPr>
                        <a:t>Shared Decision Making </a:t>
                      </a:r>
                    </a:p>
                    <a:p>
                      <a:pPr indent="-171450" marL="171450">
                        <a:buFont charset="2" pitchFamily="2" typeface="Wingdings"/>
                        <a:buChar char="§"/>
                      </a:pPr>
                      <a:r>
                        <a:rPr b="0" dirty="0" lang="en-US" sz="1000">
                          <a:solidFill>
                            <a:schemeClr val="tx2"/>
                          </a:solidFill>
                        </a:rPr>
                        <a:t>Care Plan Creation</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3"/>
                  </a:ext>
                </a:extLst>
              </a:tr>
              <a:tr h="19617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4"/>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Population/</a:t>
                      </a:r>
                    </a:p>
                    <a:p>
                      <a:r>
                        <a:rPr b="1" dirty="0" lang="en-US" sz="1000">
                          <a:solidFill>
                            <a:schemeClr val="tx1"/>
                          </a:solidFill>
                        </a:rPr>
                        <a:t>Community</a:t>
                      </a:r>
                      <a:r>
                        <a:rPr b="1" baseline="0" dirty="0" lang="en-US" sz="1000">
                          <a:solidFill>
                            <a:schemeClr val="tx1"/>
                          </a:solidFill>
                        </a:rPr>
                        <a:t> Health</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Screening/Preventive Services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5"/>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6"/>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a:t>
                      </a:r>
                      <a:r>
                        <a:rPr b="1" baseline="0" dirty="0" lang="en-US" sz="1000">
                          <a:solidFill>
                            <a:schemeClr val="tx1"/>
                          </a:solidFill>
                        </a:rPr>
                        <a:t> Safety</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Healthcare Acquired Conditions </a:t>
                      </a:r>
                    </a:p>
                    <a:p>
                      <a:pPr indent="-171450" marL="171450">
                        <a:buFont charset="2" pitchFamily="2" typeface="Wingdings"/>
                        <a:buChar char="§"/>
                      </a:pPr>
                      <a:r>
                        <a:rPr b="0" dirty="0" lang="en-US" sz="1000">
                          <a:solidFill>
                            <a:schemeClr val="tx2"/>
                          </a:solidFill>
                        </a:rPr>
                        <a:t>Potentially Avoidable Complications</a:t>
                      </a: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20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7"/>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8"/>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Care Coordination</a:t>
                      </a:r>
                    </a:p>
                  </a:txBody>
                  <a:tcPr anchor="ctr" marB="38082" marL="57148" marR="57148" marT="38082"/>
                </a:tc>
                <a:tc>
                  <a:txBody>
                    <a:bodyPr/>
                    <a:lstStyle/>
                    <a:p>
                      <a:pPr indent="-171450" marL="171450">
                        <a:buFont charset="2" pitchFamily="2" typeface="Wingdings"/>
                        <a:buChar char="§"/>
                      </a:pPr>
                      <a:r>
                        <a:rPr b="0" baseline="0" dirty="0" lang="en-US" sz="1000">
                          <a:solidFill>
                            <a:schemeClr val="tx2"/>
                          </a:solidFill>
                        </a:rPr>
                        <a:t>Communication of Care Plan </a:t>
                      </a:r>
                    </a:p>
                    <a:p>
                      <a:pPr indent="-171450" marL="171450">
                        <a:buFont charset="2" pitchFamily="2" typeface="Wingdings"/>
                        <a:buChar char="§"/>
                      </a:pPr>
                      <a:r>
                        <a:rPr b="0" baseline="0" dirty="0" lang="en-US" sz="1000">
                          <a:solidFill>
                            <a:schemeClr val="tx2"/>
                          </a:solidFill>
                        </a:rPr>
                        <a:t>Hospital Readmissions </a:t>
                      </a:r>
                    </a:p>
                    <a:p>
                      <a:pPr indent="-171450" marL="171450">
                        <a:buFont charset="2" pitchFamily="2" typeface="Wingdings"/>
                        <a:buChar char="§"/>
                      </a:pPr>
                      <a:r>
                        <a:rPr b="0" baseline="0" dirty="0" lang="en-US" sz="1000">
                          <a:solidFill>
                            <a:schemeClr val="tx2"/>
                          </a:solidFill>
                        </a:rPr>
                        <a:t>Medication Reconciliation</a:t>
                      </a:r>
                      <a:endParaRPr b="0" dirty="0" lang="en-US" sz="1000">
                        <a:solidFill>
                          <a:schemeClr val="tx2"/>
                        </a:solidFill>
                      </a:endParaRPr>
                    </a:p>
                  </a:txBody>
                  <a:tcPr anchor="ctr" marB="38082" marL="57148" marR="57148" marT="38082"/>
                </a:tc>
                <a:tc>
                  <a:txBody>
                    <a:bodyPr/>
                    <a:lstStyle/>
                    <a:p>
                      <a:pPr algn="ctr"/>
                      <a:endParaRPr b="1" dirty="0" lang="en-US" sz="1600">
                        <a:solidFill>
                          <a:schemeClr val="tx1"/>
                        </a:solidFill>
                      </a:endParaRPr>
                    </a:p>
                  </a:txBody>
                  <a:tcPr anchor="ctr" marB="38082" marL="57148" marR="57148" marT="38082">
                    <a:solidFill>
                      <a:schemeClr val="bg1"/>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09"/>
                  </a:ext>
                </a:extLst>
              </a:tr>
              <a:tr h="0">
                <a:tc>
                  <a:txBody>
                    <a:bodyPr/>
                    <a:lstStyle/>
                    <a:p>
                      <a:endParaRPr b="1" dirty="0" lang="en-US" sz="100">
                        <a:solidFill>
                          <a:schemeClr val="tx1"/>
                        </a:solidFill>
                      </a:endParaRPr>
                    </a:p>
                  </a:txBody>
                  <a:tcPr anchor="ctr" marB="38082" marL="57148" marR="57148" marT="38082"/>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0"/>
                  </a:ext>
                </a:extLst>
              </a:tr>
              <a:tr h="320004">
                <a:tc rowSpan="3">
                  <a:txBody>
                    <a:bodyPr/>
                    <a:lstStyle/>
                    <a:p>
                      <a:r>
                        <a:rPr b="1" dirty="0" lang="en-US" sz="1200">
                          <a:solidFill>
                            <a:schemeClr val="tx1"/>
                          </a:solidFill>
                        </a:rPr>
                        <a:t>Cost Composite</a:t>
                      </a:r>
                    </a:p>
                  </a:txBody>
                  <a:tcPr anchor="ctr" marB="38082" marL="57148" marR="57148" marT="38082"/>
                </a:tc>
                <a:tc>
                  <a:txBody>
                    <a:bodyPr/>
                    <a:lstStyle/>
                    <a:p>
                      <a:r>
                        <a:rPr b="1" dirty="0" lang="en-US" sz="1000">
                          <a:solidFill>
                            <a:schemeClr val="tx1"/>
                          </a:solidFill>
                        </a:rPr>
                        <a:t>Total Overall Costs</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Global</a:t>
                      </a:r>
                      <a:r>
                        <a:rPr b="0" baseline="0" dirty="0" lang="en-US" sz="1000">
                          <a:solidFill>
                            <a:schemeClr val="tx2"/>
                          </a:solidFill>
                        </a:rPr>
                        <a:t>/Capitated Costs</a:t>
                      </a:r>
                      <a:endParaRPr b="0" dirty="0" lang="en-US" sz="1000">
                        <a:solidFill>
                          <a:schemeClr val="tx2"/>
                        </a:solidFill>
                      </a:endParaRP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20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solidFill>
                      <a:schemeClr val="bg1"/>
                    </a:solidFill>
                  </a:tcPr>
                </a:tc>
                <a:tc>
                  <a:txBody>
                    <a:bodyPr/>
                    <a:lstStyle/>
                    <a:p>
                      <a:pPr algn="ctr"/>
                      <a:endParaRPr b="1" dirty="0" i="1" lang="en-US" sz="3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2"/>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Medical</a:t>
                      </a:r>
                      <a:r>
                        <a:rPr b="1" baseline="0" dirty="0" lang="en-US" sz="1000">
                          <a:solidFill>
                            <a:schemeClr val="tx1"/>
                          </a:solidFill>
                        </a:rPr>
                        <a:t> Costs/Episode</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Episode of Care Costs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bg1"/>
                    </a:solidFill>
                  </a:tcPr>
                </a:tc>
                <a:tc>
                  <a:txBody>
                    <a:bodyPr/>
                    <a:lstStyle/>
                    <a:p>
                      <a:pPr algn="ctr"/>
                      <a:endParaRPr b="1" dirty="0" i="1" lang="en-US" sz="1600">
                        <a:solidFill>
                          <a:schemeClr val="tx1"/>
                        </a:solidFill>
                      </a:endParaRPr>
                    </a:p>
                  </a:txBody>
                  <a:tcPr anchor="ctr" marB="38082" marL="57148" marR="57148" marT="38082">
                    <a:solidFill>
                      <a:schemeClr val="bg1"/>
                    </a:solidFill>
                  </a:tcPr>
                </a:tc>
                <a:extLst>
                  <a:ext uri="{0D108BD9-81ED-4DB2-BD59-A6C34878D82A}">
                    <a16:rowId xmlns:a16="http://schemas.microsoft.com/office/drawing/2014/main" val="10013"/>
                  </a:ext>
                </a:extLst>
              </a:tr>
            </a:tbl>
          </a:graphicData>
        </a:graphic>
      </p:graphicFrame>
      <p:sp>
        <p:nvSpPr>
          <p:cNvPr id="6" name="TextBox 5"/>
          <p:cNvSpPr txBox="1"/>
          <p:nvPr/>
        </p:nvSpPr>
        <p:spPr>
          <a:xfrm>
            <a:off x="4963886"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sp>
        <p:nvSpPr>
          <p:cNvPr id="7" name="TextBox 6"/>
          <p:cNvSpPr txBox="1"/>
          <p:nvPr/>
        </p:nvSpPr>
        <p:spPr>
          <a:xfrm>
            <a:off x="823878" y="5717163"/>
            <a:ext cx="6257566" cy="400110"/>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AHRQ – Agency for Healthcare Research &amp; quality</a:t>
            </a:r>
          </a:p>
          <a:p>
            <a:pPr>
              <a:spcBef>
                <a:spcPct val="0"/>
              </a:spcBef>
              <a:spcAft>
                <a:spcPct val="0"/>
              </a:spcAft>
            </a:pPr>
            <a:r>
              <a:rPr dirty="0" lang="en-US" sz="1000">
                <a:solidFill>
                  <a:srgbClr val="4E5054"/>
                </a:solidFill>
                <a:latin typeface="Verdana"/>
                <a:cs typeface="Verdana"/>
              </a:rPr>
              <a:t>CAHPS - Consumer Assessment of Healthcare Providers and Systems</a:t>
            </a:r>
          </a:p>
        </p:txBody>
      </p:sp>
    </p:spTree>
  </p:cSld>
  <p:clrMapOvr>
    <a:masterClrMapping/>
  </p:clrMapOvr>
</p:sld>
</file>

<file path=ppt/slides/slide9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258763" y="107361"/>
            <a:ext cx="8658225" cy="996950"/>
          </a:xfrm>
        </p:spPr>
        <p:txBody>
          <a:bodyPr lIns="0" rIns="0" tIns="0" bIns="0" anchor="b"/>
          <a:lstStyle/>
          <a:p>
            <a:pPr algn="l">
              <a:lnSpc>
                <a:spcPts val="3200"/>
              </a:lnSpc>
              <a:spcAft>
                <a:spcPct val="0"/>
              </a:spcAft>
              <a:defRPr/>
            </a:pPr>
            <a:r>
              <a:rPr dirty="0" lang="en-US" sz="2600" b="true">
                <a:solidFill>
                  <a:srgbClr val="003479"/>
                </a:solidFill>
              </a:rPr>
              <a:t>Quality Measurement Framework for Quality Programs: </a:t>
            </a:r>
            <a:r>
              <a:rPr dirty="0" lang="en-US" sz="1400" b="true">
                <a:solidFill>
                  <a:srgbClr val="0070C0"/>
                </a:solidFill>
              </a:rPr>
              <a:t>Opportunities for a Medication/Service to Contribute to Quality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0281757"/>
              </p:ext>
            </p:extLst>
          </p:nvPr>
        </p:nvGraphicFramePr>
        <p:xfrm>
          <a:off x="258763" y="1182688"/>
          <a:ext cx="8564562" cy="4488182"/>
        </p:xfrm>
        <a:graphic>
          <a:graphicData uri="http://schemas.openxmlformats.org/drawingml/2006/table">
            <a:tbl>
              <a:tblPr bandRow="1" firstRow="1">
                <a:tableStyleId>{5C22544A-7EE6-4342-B048-85BDC9FD1C3A}</a:tableStyleId>
              </a:tblPr>
              <a:tblGrid>
                <a:gridCol w="1111328">
                  <a:extLst>
                    <a:ext uri="{9D8B030D-6E8A-4147-A177-3AD203B41FA5}">
                      <a16:colId xmlns:a16="http://schemas.microsoft.com/office/drawing/2014/main" val="20000"/>
                    </a:ext>
                  </a:extLst>
                </a:gridCol>
                <a:gridCol w="1538433">
                  <a:extLst>
                    <a:ext uri="{9D8B030D-6E8A-4147-A177-3AD203B41FA5}">
                      <a16:colId xmlns:a16="http://schemas.microsoft.com/office/drawing/2014/main" val="20001"/>
                    </a:ext>
                  </a:extLst>
                </a:gridCol>
                <a:gridCol w="3995155">
                  <a:extLst>
                    <a:ext uri="{9D8B030D-6E8A-4147-A177-3AD203B41FA5}">
                      <a16:colId xmlns:a16="http://schemas.microsoft.com/office/drawing/2014/main" val="20002"/>
                    </a:ext>
                  </a:extLst>
                </a:gridCol>
                <a:gridCol w="1023810">
                  <a:extLst>
                    <a:ext uri="{9D8B030D-6E8A-4147-A177-3AD203B41FA5}">
                      <a16:colId xmlns:a16="http://schemas.microsoft.com/office/drawing/2014/main" val="20003"/>
                    </a:ext>
                  </a:extLst>
                </a:gridCol>
                <a:gridCol w="895836">
                  <a:extLst>
                    <a:ext uri="{9D8B030D-6E8A-4147-A177-3AD203B41FA5}">
                      <a16:colId xmlns:a16="http://schemas.microsoft.com/office/drawing/2014/main" val="20004"/>
                    </a:ext>
                  </a:extLst>
                </a:gridCol>
              </a:tblGrid>
              <a:tr h="420409">
                <a:tc>
                  <a:txBody>
                    <a:bodyPr/>
                    <a:lstStyle/>
                    <a:p>
                      <a:endParaRPr dirty="0" lang="en-US" sz="1000"/>
                    </a:p>
                  </a:txBody>
                  <a:tcPr marB="38082" marL="57148" marR="57148" marT="38082"/>
                </a:tc>
                <a:tc>
                  <a:txBody>
                    <a:bodyPr/>
                    <a:lstStyle/>
                    <a:p>
                      <a:r>
                        <a:rPr dirty="0" lang="en-US" sz="1000"/>
                        <a:t>Measurement Types </a:t>
                      </a:r>
                    </a:p>
                  </a:txBody>
                  <a:tcPr marB="38082" marL="57148" marR="57148" marT="38082"/>
                </a:tc>
                <a:tc>
                  <a:txBody>
                    <a:bodyPr/>
                    <a:lstStyle/>
                    <a:p>
                      <a:r>
                        <a:rPr dirty="0" lang="en-US" sz="1000"/>
                        <a:t>Sub-Types </a:t>
                      </a:r>
                    </a:p>
                  </a:txBody>
                  <a:tcPr marB="38082" marL="57148" marR="57148" marT="38082"/>
                </a:tc>
                <a:tc>
                  <a:txBody>
                    <a:bodyPr/>
                    <a:lstStyle/>
                    <a:p>
                      <a:r>
                        <a:rPr dirty="0" lang="en-US" sz="1000"/>
                        <a:t>Medication</a:t>
                      </a:r>
                    </a:p>
                  </a:txBody>
                  <a:tcPr marB="38082" marL="57148" marR="57148" marT="38082"/>
                </a:tc>
                <a:tc>
                  <a:txBody>
                    <a:bodyPr/>
                    <a:lstStyle/>
                    <a:p>
                      <a:r>
                        <a:rPr dirty="0" lang="en-US" sz="1000"/>
                        <a:t>Service</a:t>
                      </a:r>
                    </a:p>
                  </a:txBody>
                  <a:tcPr marB="38082" marL="57148" marR="57148" marT="38082"/>
                </a:tc>
                <a:extLst>
                  <a:ext uri="{0D108BD9-81ED-4DB2-BD59-A6C34878D82A}">
                    <a16:rowId xmlns:a16="http://schemas.microsoft.com/office/drawing/2014/main" val="10000"/>
                  </a:ext>
                </a:extLst>
              </a:tr>
              <a:tr h="745885">
                <a:tc rowSpan="9">
                  <a:txBody>
                    <a:bodyPr/>
                    <a:lstStyle/>
                    <a:p>
                      <a:r>
                        <a:rPr b="1" dirty="0" lang="en-US" sz="1200">
                          <a:solidFill>
                            <a:schemeClr val="tx1"/>
                          </a:solidFill>
                        </a:rPr>
                        <a:t>Clinical Composite</a:t>
                      </a:r>
                    </a:p>
                  </a:txBody>
                  <a:tcPr anchor="ctr" marB="38082" marL="57148" marR="57148" marT="38082"/>
                </a:tc>
                <a:tc>
                  <a:txBody>
                    <a:bodyPr/>
                    <a:lstStyle/>
                    <a:p>
                      <a:r>
                        <a:rPr b="1" dirty="0" lang="en-US" sz="1000">
                          <a:solidFill>
                            <a:schemeClr val="tx1"/>
                          </a:solidFill>
                        </a:rPr>
                        <a:t>Clinical Care</a:t>
                      </a:r>
                    </a:p>
                  </a:txBody>
                  <a:tcPr anchor="ctr" marB="38082" marL="57148" marR="57148" marT="38082"/>
                </a:tc>
                <a:tc>
                  <a:txBody>
                    <a:bodyPr/>
                    <a:lstStyle/>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dirty="0" lang="en-US" sz="1000">
                          <a:solidFill>
                            <a:schemeClr val="tx2"/>
                          </a:solidFill>
                        </a:rPr>
                        <a:t>Appropriate</a:t>
                      </a:r>
                      <a:r>
                        <a:rPr b="0" baseline="0" dirty="0" lang="en-US" sz="1000">
                          <a:solidFill>
                            <a:schemeClr val="tx2"/>
                          </a:solidFill>
                        </a:rPr>
                        <a:t> Use</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Clinical Outcomes/Intermediate Outcomes </a:t>
                      </a:r>
                    </a:p>
                    <a:p>
                      <a:pPr algn="l" defTabSz="411438" eaLnBrk="1" fontAlgn="auto" hangingPunct="1" indent="-171450" latinLnBrk="0" marL="171450" marR="0" rtl="0">
                        <a:lnSpc>
                          <a:spcPct val="100000"/>
                        </a:lnSpc>
                        <a:spcBef>
                          <a:spcPts val="0"/>
                        </a:spcBef>
                        <a:spcAft>
                          <a:spcPts val="0"/>
                        </a:spcAft>
                        <a:buClrTx/>
                        <a:buSzTx/>
                        <a:buFont charset="2" pitchFamily="2" typeface="Wingdings"/>
                        <a:buChar char="§"/>
                        <a:tabLst/>
                        <a:defRPr/>
                      </a:pPr>
                      <a:r>
                        <a:rPr b="0" baseline="0" dirty="0" lang="en-US" sz="1000">
                          <a:solidFill>
                            <a:schemeClr val="tx2"/>
                          </a:solidFill>
                        </a:rPr>
                        <a:t>Medication Adherence </a:t>
                      </a:r>
                      <a:endParaRPr b="0" dirty="0" lang="en-US" sz="1000">
                        <a:solidFill>
                          <a:schemeClr val="tx2"/>
                        </a:solidFill>
                      </a:endParaRPr>
                    </a:p>
                    <a:p>
                      <a:pPr indent="-171450" marL="171450">
                        <a:buFont charset="2" pitchFamily="2" typeface="Wingdings"/>
                        <a:buChar char="§"/>
                      </a:pPr>
                      <a:r>
                        <a:rPr b="0" baseline="0" dirty="0" lang="en-US" sz="1000">
                          <a:solidFill>
                            <a:schemeClr val="tx2"/>
                          </a:solidFill>
                        </a:rPr>
                        <a:t>Patient-Reported Outcomes (Fx Status &amp; QOL)</a:t>
                      </a:r>
                      <a:endParaRPr b="0" dirty="0" lang="en-US" sz="1000">
                        <a:solidFill>
                          <a:schemeClr val="tx2"/>
                        </a:solidFill>
                      </a:endParaRPr>
                    </a:p>
                  </a:txBody>
                  <a:tcPr anchor="ctr" marB="38082" marL="57148" marR="57148" marT="38082"/>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2"/>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 Experience</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AHRQ CAHPS</a:t>
                      </a:r>
                      <a:endParaRPr b="0" baseline="30000" dirty="0" lang="en-US" sz="1000">
                        <a:solidFill>
                          <a:schemeClr val="tx2"/>
                        </a:solidFill>
                      </a:endParaRPr>
                    </a:p>
                    <a:p>
                      <a:pPr indent="-171450" marL="171450">
                        <a:buFont charset="2" pitchFamily="2" typeface="Wingdings"/>
                        <a:buChar char="§"/>
                      </a:pPr>
                      <a:r>
                        <a:rPr b="0" dirty="0" lang="en-US" sz="1000">
                          <a:solidFill>
                            <a:schemeClr val="tx2"/>
                          </a:solidFill>
                        </a:rPr>
                        <a:t>Shared Decision Making </a:t>
                      </a:r>
                    </a:p>
                    <a:p>
                      <a:pPr indent="-171450" marL="171450">
                        <a:buFont charset="2" pitchFamily="2" typeface="Wingdings"/>
                        <a:buChar char="§"/>
                      </a:pPr>
                      <a:r>
                        <a:rPr b="0" dirty="0" lang="en-US" sz="1000">
                          <a:solidFill>
                            <a:schemeClr val="tx2"/>
                          </a:solidFill>
                        </a:rPr>
                        <a:t>Care Plan Creation</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3"/>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4"/>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Population/</a:t>
                      </a:r>
                    </a:p>
                    <a:p>
                      <a:r>
                        <a:rPr b="1" dirty="0" lang="en-US" sz="1000">
                          <a:solidFill>
                            <a:schemeClr val="tx1"/>
                          </a:solidFill>
                        </a:rPr>
                        <a:t>Community</a:t>
                      </a:r>
                      <a:r>
                        <a:rPr b="1" baseline="0" dirty="0" lang="en-US" sz="1000">
                          <a:solidFill>
                            <a:schemeClr val="tx1"/>
                          </a:solidFill>
                        </a:rPr>
                        <a:t> Health</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Screening/Preventive Services</a:t>
                      </a:r>
                    </a:p>
                  </a:txBody>
                  <a:tcPr anchor="ctr" marB="38082" marL="57148" marR="57148" marT="38082"/>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5"/>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6"/>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Patient</a:t>
                      </a:r>
                      <a:r>
                        <a:rPr b="1" baseline="0" dirty="0" lang="en-US" sz="1000">
                          <a:solidFill>
                            <a:schemeClr val="tx1"/>
                          </a:solidFill>
                        </a:rPr>
                        <a:t> Safety</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Health</a:t>
                      </a:r>
                      <a:r>
                        <a:rPr b="0" baseline="0" dirty="0" lang="en-US" sz="1000">
                          <a:solidFill>
                            <a:schemeClr val="tx2"/>
                          </a:solidFill>
                        </a:rPr>
                        <a:t>c</a:t>
                      </a:r>
                      <a:r>
                        <a:rPr b="0" dirty="0" lang="en-US" sz="1000">
                          <a:solidFill>
                            <a:schemeClr val="tx2"/>
                          </a:solidFill>
                        </a:rPr>
                        <a:t>are Acquired Conditions </a:t>
                      </a:r>
                    </a:p>
                    <a:p>
                      <a:pPr indent="-171450" marL="171450">
                        <a:buFont charset="2" pitchFamily="2" typeface="Wingdings"/>
                        <a:buChar char="§"/>
                      </a:pPr>
                      <a:r>
                        <a:rPr b="0" dirty="0" lang="en-US" sz="1000">
                          <a:solidFill>
                            <a:schemeClr val="tx2"/>
                          </a:solidFill>
                        </a:rPr>
                        <a:t>Potentially Avoidable Complications</a:t>
                      </a: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20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7"/>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08"/>
                  </a:ext>
                </a:extLst>
              </a:tr>
              <a:tr h="5333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Care Coordination</a:t>
                      </a:r>
                    </a:p>
                  </a:txBody>
                  <a:tcPr anchor="ctr" marB="38082" marL="57148" marR="57148" marT="38082"/>
                </a:tc>
                <a:tc>
                  <a:txBody>
                    <a:bodyPr/>
                    <a:lstStyle/>
                    <a:p>
                      <a:pPr indent="-171450" marL="171450">
                        <a:buFont charset="2" pitchFamily="2" typeface="Wingdings"/>
                        <a:buChar char="§"/>
                      </a:pPr>
                      <a:r>
                        <a:rPr b="0" baseline="0" dirty="0" lang="en-US" sz="1000">
                          <a:solidFill>
                            <a:schemeClr val="tx2"/>
                          </a:solidFill>
                        </a:rPr>
                        <a:t>Communication of Care Plan </a:t>
                      </a:r>
                    </a:p>
                    <a:p>
                      <a:pPr indent="-171450" marL="171450">
                        <a:buFont charset="2" pitchFamily="2" typeface="Wingdings"/>
                        <a:buChar char="§"/>
                      </a:pPr>
                      <a:r>
                        <a:rPr b="0" baseline="0" dirty="0" lang="en-US" sz="1000">
                          <a:solidFill>
                            <a:schemeClr val="tx2"/>
                          </a:solidFill>
                        </a:rPr>
                        <a:t>Hospital Readmissions </a:t>
                      </a:r>
                    </a:p>
                    <a:p>
                      <a:pPr indent="-171450" marL="171450">
                        <a:buFont charset="2" pitchFamily="2" typeface="Wingdings"/>
                        <a:buChar char="§"/>
                      </a:pPr>
                      <a:r>
                        <a:rPr b="0" baseline="0" dirty="0" lang="en-US" sz="1000">
                          <a:solidFill>
                            <a:schemeClr val="tx2"/>
                          </a:solidFill>
                        </a:rPr>
                        <a:t>Medication Reconciliation</a:t>
                      </a:r>
                      <a:endParaRPr b="0" dirty="0" lang="en-US" sz="1000">
                        <a:solidFill>
                          <a:schemeClr val="tx2"/>
                        </a:solidFill>
                      </a:endParaRPr>
                    </a:p>
                  </a:txBody>
                  <a:tcPr anchor="ctr" marB="38082" marL="57148" marR="57148" marT="38082"/>
                </a:tc>
                <a:tc>
                  <a:txBody>
                    <a:bodyPr/>
                    <a:lstStyle/>
                    <a:p>
                      <a:pPr algn="ctr"/>
                      <a:r>
                        <a:rPr b="1" dirty="0"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09"/>
                  </a:ext>
                </a:extLst>
              </a:tr>
              <a:tr h="0">
                <a:tc>
                  <a:txBody>
                    <a:bodyPr/>
                    <a:lstStyle/>
                    <a:p>
                      <a:endParaRPr b="1" dirty="0" lang="en-US" sz="100">
                        <a:solidFill>
                          <a:schemeClr val="tx1"/>
                        </a:solidFill>
                      </a:endParaRPr>
                    </a:p>
                  </a:txBody>
                  <a:tcPr anchor="ctr" marB="38082" marL="57148" marR="57148" marT="38082"/>
                </a:tc>
                <a:tc>
                  <a:txBody>
                    <a:bodyPr/>
                    <a:lstStyle/>
                    <a:p>
                      <a:endParaRPr b="1" dirty="0" lang="en-US" sz="100">
                        <a:solidFill>
                          <a:schemeClr val="tx1"/>
                        </a:solidFill>
                      </a:endParaRPr>
                    </a:p>
                  </a:txBody>
                  <a:tcPr anchor="ctr" marB="38082" marL="57148" marR="57148" marT="38082"/>
                </a:tc>
                <a:tc>
                  <a:txBody>
                    <a:bodyPr/>
                    <a:lstStyle/>
                    <a:p>
                      <a:pPr indent="-171450" marL="171450">
                        <a:buFont charset="2" pitchFamily="2" typeface="Wingdings"/>
                        <a:buChar char="§"/>
                      </a:pPr>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10"/>
                  </a:ext>
                </a:extLst>
              </a:tr>
              <a:tr h="320004">
                <a:tc rowSpan="3">
                  <a:txBody>
                    <a:bodyPr/>
                    <a:lstStyle/>
                    <a:p>
                      <a:r>
                        <a:rPr b="1" dirty="0" lang="en-US" sz="1200">
                          <a:solidFill>
                            <a:schemeClr val="tx1"/>
                          </a:solidFill>
                        </a:rPr>
                        <a:t>Cost Composite</a:t>
                      </a:r>
                    </a:p>
                  </a:txBody>
                  <a:tcPr anchor="ctr" marB="38082" marL="57148" marR="57148" marT="38082"/>
                </a:tc>
                <a:tc>
                  <a:txBody>
                    <a:bodyPr/>
                    <a:lstStyle/>
                    <a:p>
                      <a:r>
                        <a:rPr b="1" dirty="0" lang="en-US" sz="1000">
                          <a:solidFill>
                            <a:schemeClr val="tx1"/>
                          </a:solidFill>
                        </a:rPr>
                        <a:t>Total Overall Costs</a:t>
                      </a: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Global</a:t>
                      </a:r>
                      <a:r>
                        <a:rPr b="0" baseline="0" dirty="0" lang="en-US" sz="1000">
                          <a:solidFill>
                            <a:schemeClr val="tx2"/>
                          </a:solidFill>
                        </a:rPr>
                        <a:t>/Capitated Costs</a:t>
                      </a:r>
                      <a:endParaRPr b="0" dirty="0" lang="en-US" sz="1000">
                        <a:solidFill>
                          <a:schemeClr val="tx2"/>
                        </a:solidFill>
                      </a:endParaRPr>
                    </a:p>
                  </a:txBody>
                  <a:tcPr anchor="ctr" marB="38082" marL="57148" marR="57148" marT="38082"/>
                </a:tc>
                <a:tc>
                  <a:txBody>
                    <a:bodyPr/>
                    <a:lstStyle/>
                    <a:p>
                      <a:pPr algn="ctr" defTabSz="411158" eaLnBrk="1" fontAlgn="auto" hangingPunct="1" indent="0" latinLnBrk="0" marL="0" marR="0" rtl="0">
                        <a:lnSpc>
                          <a:spcPct val="100000"/>
                        </a:lnSpc>
                        <a:spcBef>
                          <a:spcPts val="0"/>
                        </a:spcBef>
                        <a:spcAft>
                          <a:spcPts val="0"/>
                        </a:spcAft>
                        <a:buClrTx/>
                        <a:buSzTx/>
                        <a:buFontTx/>
                        <a:buNone/>
                        <a:tabLst/>
                        <a:defRPr/>
                      </a:pP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20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11"/>
                  </a:ext>
                </a:extLst>
              </a:tr>
              <a:tr h="0">
                <a:tc vMerge="1">
                  <a:txBody>
                    <a:bodyPr/>
                    <a:lstStyle/>
                    <a:p>
                      <a:endParaRPr b="1" dirty="0" lang="en-US" sz="100">
                        <a:solidFill>
                          <a:schemeClr val="accent6">
                            <a:lumMod val="60000"/>
                            <a:lumOff val="40000"/>
                          </a:schemeClr>
                        </a:solidFill>
                      </a:endParaRPr>
                    </a:p>
                  </a:txBody>
                  <a:tcPr/>
                </a:tc>
                <a:tc>
                  <a:txBody>
                    <a:bodyPr/>
                    <a:lstStyle/>
                    <a:p>
                      <a:endParaRPr b="1" dirty="0" lang="en-US" sz="100">
                        <a:solidFill>
                          <a:schemeClr val="tx1"/>
                        </a:solidFill>
                      </a:endParaRPr>
                    </a:p>
                  </a:txBody>
                  <a:tcPr anchor="ctr" marB="38082" marL="57148" marR="57148" marT="38082"/>
                </a:tc>
                <a:tc>
                  <a:txBody>
                    <a:bodyPr/>
                    <a:lstStyle/>
                    <a:p>
                      <a:endParaRPr b="0" dirty="0" lang="en-US" sz="100">
                        <a:solidFill>
                          <a:schemeClr val="tx2"/>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tc>
                  <a:txBody>
                    <a:bodyPr/>
                    <a:lstStyle/>
                    <a:p>
                      <a:pPr algn="ctr"/>
                      <a:endParaRPr b="1" dirty="0" i="1" lang="en-US" sz="300">
                        <a:solidFill>
                          <a:schemeClr val="tx1"/>
                        </a:solidFill>
                      </a:endParaRPr>
                    </a:p>
                  </a:txBody>
                  <a:tcPr anchor="ctr" marB="38082" marL="57148" marR="57148" marT="38082"/>
                </a:tc>
                <a:extLst>
                  <a:ext uri="{0D108BD9-81ED-4DB2-BD59-A6C34878D82A}">
                    <a16:rowId xmlns:a16="http://schemas.microsoft.com/office/drawing/2014/main" val="10012"/>
                  </a:ext>
                </a:extLst>
              </a:tr>
              <a:tr h="380964">
                <a:tc vMerge="1">
                  <a:txBody>
                    <a:bodyPr/>
                    <a:lstStyle/>
                    <a:p>
                      <a:endParaRPr b="1" dirty="0" lang="en-US" sz="1600">
                        <a:solidFill>
                          <a:schemeClr val="accent6">
                            <a:lumMod val="60000"/>
                            <a:lumOff val="40000"/>
                          </a:schemeClr>
                        </a:solidFill>
                      </a:endParaRPr>
                    </a:p>
                  </a:txBody>
                  <a:tcPr/>
                </a:tc>
                <a:tc>
                  <a:txBody>
                    <a:bodyPr/>
                    <a:lstStyle/>
                    <a:p>
                      <a:r>
                        <a:rPr b="1" dirty="0" lang="en-US" sz="1000">
                          <a:solidFill>
                            <a:schemeClr val="tx1"/>
                          </a:solidFill>
                        </a:rPr>
                        <a:t>Medical</a:t>
                      </a:r>
                      <a:r>
                        <a:rPr b="1" baseline="0" dirty="0" lang="en-US" sz="1000">
                          <a:solidFill>
                            <a:schemeClr val="tx1"/>
                          </a:solidFill>
                        </a:rPr>
                        <a:t> Costs/Episode</a:t>
                      </a:r>
                      <a:endParaRPr b="1" dirty="0" lang="en-US" sz="1000">
                        <a:solidFill>
                          <a:schemeClr val="tx1"/>
                        </a:solidFill>
                      </a:endParaRPr>
                    </a:p>
                  </a:txBody>
                  <a:tcPr anchor="ctr" marB="38082" marL="57148" marR="57148" marT="38082"/>
                </a:tc>
                <a:tc>
                  <a:txBody>
                    <a:bodyPr/>
                    <a:lstStyle/>
                    <a:p>
                      <a:pPr indent="-171450" marL="171450">
                        <a:buFont charset="2" pitchFamily="2" typeface="Wingdings"/>
                        <a:buChar char="§"/>
                      </a:pPr>
                      <a:r>
                        <a:rPr b="0" dirty="0" lang="en-US" sz="1000">
                          <a:solidFill>
                            <a:schemeClr val="tx2"/>
                          </a:solidFill>
                        </a:rPr>
                        <a:t>Episode of Care Costs</a:t>
                      </a:r>
                    </a:p>
                  </a:txBody>
                  <a:tcPr anchor="ctr" marB="38082" marL="57148" marR="57148" marT="38082"/>
                </a:tc>
                <a:tc>
                  <a:txBody>
                    <a:bodyPr/>
                    <a:lstStyle/>
                    <a:p>
                      <a:pPr algn="ctr"/>
                      <a:r>
                        <a:rPr b="1" dirty="0" i="1" lang="en-US" sz="1600">
                          <a:solidFill>
                            <a:schemeClr val="tx1"/>
                          </a:solidFill>
                        </a:rPr>
                        <a:t>√</a:t>
                      </a:r>
                    </a:p>
                  </a:txBody>
                  <a:tcPr anchor="ctr" marB="38082" marL="57148" marR="57148" marT="38082">
                    <a:solidFill>
                      <a:schemeClr val="accent2">
                        <a:lumMod val="20000"/>
                        <a:lumOff val="80000"/>
                      </a:schemeClr>
                    </a:solidFill>
                  </a:tcPr>
                </a:tc>
                <a:tc>
                  <a:txBody>
                    <a:bodyPr/>
                    <a:lstStyle/>
                    <a:p>
                      <a:pPr algn="ctr"/>
                      <a:endParaRPr b="1" dirty="0" i="1" lang="en-US" sz="1600">
                        <a:solidFill>
                          <a:schemeClr val="tx1"/>
                        </a:solidFill>
                      </a:endParaRPr>
                    </a:p>
                  </a:txBody>
                  <a:tcPr anchor="ctr" marB="38082" marL="57148" marR="57148" marT="38082">
                    <a:solidFill>
                      <a:schemeClr val="accent2">
                        <a:lumMod val="20000"/>
                        <a:lumOff val="80000"/>
                      </a:schemeClr>
                    </a:solidFill>
                  </a:tcPr>
                </a:tc>
                <a:extLst>
                  <a:ext uri="{0D108BD9-81ED-4DB2-BD59-A6C34878D82A}">
                    <a16:rowId xmlns:a16="http://schemas.microsoft.com/office/drawing/2014/main" val="10013"/>
                  </a:ext>
                </a:extLst>
              </a:tr>
            </a:tbl>
          </a:graphicData>
        </a:graphic>
      </p:graphicFrame>
      <p:sp>
        <p:nvSpPr>
          <p:cNvPr id="5" name="TextBox 4"/>
          <p:cNvSpPr txBox="1"/>
          <p:nvPr/>
        </p:nvSpPr>
        <p:spPr>
          <a:xfrm>
            <a:off x="4963886" y="6109252"/>
            <a:ext cx="3209730" cy="246221"/>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Source: Presenter’s Opinion</a:t>
            </a:r>
          </a:p>
        </p:txBody>
      </p:sp>
      <p:sp>
        <p:nvSpPr>
          <p:cNvPr id="6" name="TextBox 5"/>
          <p:cNvSpPr txBox="1"/>
          <p:nvPr/>
        </p:nvSpPr>
        <p:spPr>
          <a:xfrm>
            <a:off x="823878" y="5685079"/>
            <a:ext cx="6257566" cy="400110"/>
          </a:xfrm>
          <a:prstGeom prst="rect">
            <a:avLst/>
          </a:prstGeom>
          <a:noFill/>
        </p:spPr>
        <p:txBody>
          <a:bodyPr rtlCol="0" wrap="square">
            <a:spAutoFit/>
          </a:bodyPr>
          <a:lstStyle/>
          <a:p>
            <a:pPr>
              <a:spcBef>
                <a:spcPct val="0"/>
              </a:spcBef>
              <a:spcAft>
                <a:spcPct val="0"/>
              </a:spcAft>
            </a:pPr>
            <a:r>
              <a:rPr dirty="0" lang="en-US" sz="1000">
                <a:solidFill>
                  <a:srgbClr val="4E5054"/>
                </a:solidFill>
                <a:latin typeface="Verdana"/>
                <a:cs typeface="Verdana"/>
              </a:rPr>
              <a:t>AHRQ – Agency for Healthcare Research &amp; quality</a:t>
            </a:r>
          </a:p>
          <a:p>
            <a:pPr>
              <a:spcBef>
                <a:spcPct val="0"/>
              </a:spcBef>
              <a:spcAft>
                <a:spcPct val="0"/>
              </a:spcAft>
            </a:pPr>
            <a:r>
              <a:rPr dirty="0" lang="en-US" sz="1000">
                <a:solidFill>
                  <a:srgbClr val="4E5054"/>
                </a:solidFill>
                <a:latin typeface="Verdana"/>
                <a:cs typeface="Verdana"/>
              </a:rPr>
              <a:t>CAHPS - Consumer Assessment of Healthcare Providers and Systems</a:t>
            </a:r>
          </a:p>
        </p:txBody>
      </p:sp>
    </p:spTree>
  </p:cSld>
  <p:clrMapOvr>
    <a:masterClrMapping/>
  </p:clrMapOvr>
</p:sld>
</file>

<file path=ppt/slides/slide9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ext Placeholder 1"/>
          <p:cNvSpPr>
            <a:spLocks noGrp="1"/>
          </p:cNvSpPr>
          <p:nvPr>
            <p:ph idx="10" sz="quarter" type="body"/>
          </p:nvPr>
        </p:nvSpPr>
        <p:spPr/>
        <p:txBody>
          <a:bodyPr lIns="0" rIns="0" tIns="0" bIns="0" anchor="ctr"/>
          <a:lstStyle/>
          <a:p>
            <a:pPr marL="0" indent="0">
              <a:spcBef>
                <a:spcPts val="600"/>
              </a:spcBef>
              <a:spcAft>
                <a:spcPct val="0"/>
              </a:spcAft>
              <a:buNone/>
            </a:pPr>
            <a:r>
              <a:rPr dirty="0" lang="en-US" b="true">
                <a:solidFill>
                  <a:srgbClr val="003479"/>
                </a:solidFill>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Verdan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Verdana"/>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