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2" r:id="rId6"/>
    <p:sldId id="279" r:id="rId7"/>
    <p:sldId id="260" r:id="rId8"/>
    <p:sldId id="261" r:id="rId9"/>
    <p:sldId id="263" r:id="rId10"/>
    <p:sldId id="264" r:id="rId11"/>
    <p:sldId id="265" r:id="rId12"/>
    <p:sldId id="266" r:id="rId13"/>
    <p:sldId id="267" r:id="rId14"/>
    <p:sldId id="268" r:id="rId15"/>
    <p:sldId id="270" r:id="rId16"/>
    <p:sldId id="269" r:id="rId17"/>
    <p:sldId id="271" r:id="rId18"/>
    <p:sldId id="273" r:id="rId19"/>
    <p:sldId id="274" r:id="rId20"/>
    <p:sldId id="272" r:id="rId21"/>
    <p:sldId id="275" r:id="rId22"/>
    <p:sldId id="276" r:id="rId23"/>
    <p:sldId id="284" r:id="rId24"/>
    <p:sldId id="277" r:id="rId25"/>
    <p:sldId id="282" r:id="rId26"/>
    <p:sldId id="283" r:id="rId27"/>
    <p:sldId id="280" r:id="rId28"/>
    <p:sldId id="281" r:id="rId29"/>
    <p:sldId id="278"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A5F8BA-5B8A-413E-AB99-9BD9759A765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48004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5F8BA-5B8A-413E-AB99-9BD9759A765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151955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5F8BA-5B8A-413E-AB99-9BD9759A765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342067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A5F8BA-5B8A-413E-AB99-9BD9759A765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311574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EA5F8BA-5B8A-413E-AB99-9BD9759A765C}" type="datetimeFigureOut">
              <a:rPr lang="en-US" smtClean="0"/>
              <a:t>7/23/2021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2516143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A5F8BA-5B8A-413E-AB99-9BD9759A765C}"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2964746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A5F8BA-5B8A-413E-AB99-9BD9759A765C}" type="datetimeFigureOut">
              <a:rPr lang="en-US" smtClean="0"/>
              <a:t>7/23/2021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2667141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A5F8BA-5B8A-413E-AB99-9BD9759A765C}" type="datetimeFigureOut">
              <a:rPr lang="en-US" smtClean="0"/>
              <a:t>7/23/2021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3055543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A5F8BA-5B8A-413E-AB99-9BD9759A765C}" type="datetimeFigureOut">
              <a:rPr lang="en-US" smtClean="0"/>
              <a:t>7/23/2021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419163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A5F8BA-5B8A-413E-AB99-9BD9759A765C}"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2804827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EA5F8BA-5B8A-413E-AB99-9BD9759A765C}" type="datetimeFigureOut">
              <a:rPr lang="en-US" smtClean="0"/>
              <a:t>7/23/2021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BE0F0-6337-45A5-89DB-AE8040912F14}" type="slidenum">
              <a:rPr lang="en-US" smtClean="0"/>
              <a:t>‹#›</a:t>
            </a:fld>
            <a:endParaRPr lang="en-US"/>
          </a:p>
        </p:txBody>
      </p:sp>
    </p:spTree>
    <p:extLst>
      <p:ext uri="{BB962C8B-B14F-4D97-AF65-F5344CB8AC3E}">
        <p14:creationId xmlns:p14="http://schemas.microsoft.com/office/powerpoint/2010/main" val="11938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5F8BA-5B8A-413E-AB99-9BD9759A765C}" type="datetimeFigureOut">
              <a:rPr lang="en-US" smtClean="0"/>
              <a:t>7/23/2021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BE0F0-6337-45A5-89DB-AE8040912F14}" type="slidenum">
              <a:rPr lang="en-US" smtClean="0"/>
              <a:t>‹#›</a:t>
            </a:fld>
            <a:endParaRPr lang="en-US"/>
          </a:p>
        </p:txBody>
      </p:sp>
    </p:spTree>
    <p:extLst>
      <p:ext uri="{BB962C8B-B14F-4D97-AF65-F5344CB8AC3E}">
        <p14:creationId xmlns:p14="http://schemas.microsoft.com/office/powerpoint/2010/main" val="3347332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764" y="318655"/>
            <a:ext cx="10855036" cy="5858308"/>
          </a:xfrm>
        </p:spPr>
        <p:txBody>
          <a:bodyPr/>
          <a:lstStyle/>
          <a:p>
            <a:r>
              <a:rPr lang="en-US" dirty="0" smtClean="0"/>
              <a:t>Error in python</a:t>
            </a:r>
          </a:p>
          <a:p>
            <a:r>
              <a:rPr lang="en-US" dirty="0" smtClean="0"/>
              <a:t>Why/ when </a:t>
            </a:r>
            <a:r>
              <a:rPr lang="en-US" dirty="0" smtClean="0"/>
              <a:t>do </a:t>
            </a:r>
            <a:r>
              <a:rPr lang="en-US" dirty="0" smtClean="0"/>
              <a:t>they occur</a:t>
            </a:r>
          </a:p>
          <a:p>
            <a:r>
              <a:rPr lang="en-US" dirty="0" smtClean="0"/>
              <a:t>How to handle them</a:t>
            </a:r>
          </a:p>
          <a:p>
            <a:r>
              <a:rPr lang="en-US" dirty="0" smtClean="0"/>
              <a:t>Try except clause</a:t>
            </a:r>
          </a:p>
          <a:p>
            <a:r>
              <a:rPr lang="en-US" dirty="0" smtClean="0"/>
              <a:t>Generators</a:t>
            </a:r>
            <a:endParaRPr lang="en-US" dirty="0"/>
          </a:p>
        </p:txBody>
      </p:sp>
    </p:spTree>
    <p:extLst>
      <p:ext uri="{BB962C8B-B14F-4D97-AF65-F5344CB8AC3E}">
        <p14:creationId xmlns:p14="http://schemas.microsoft.com/office/powerpoint/2010/main" val="1203481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0250" y="0"/>
            <a:ext cx="8094085" cy="3294352"/>
          </a:xfrm>
          <a:prstGeom prst="rect">
            <a:avLst/>
          </a:prstGeom>
        </p:spPr>
      </p:pic>
      <p:pic>
        <p:nvPicPr>
          <p:cNvPr id="5" name="Picture 4"/>
          <p:cNvPicPr>
            <a:picLocks noChangeAspect="1"/>
          </p:cNvPicPr>
          <p:nvPr/>
        </p:nvPicPr>
        <p:blipFill>
          <a:blip r:embed="rId3"/>
          <a:stretch>
            <a:fillRect/>
          </a:stretch>
        </p:blipFill>
        <p:spPr>
          <a:xfrm>
            <a:off x="0" y="3294352"/>
            <a:ext cx="8199092" cy="3563648"/>
          </a:xfrm>
          <a:prstGeom prst="rect">
            <a:avLst/>
          </a:prstGeom>
        </p:spPr>
      </p:pic>
    </p:spTree>
    <p:extLst>
      <p:ext uri="{BB962C8B-B14F-4D97-AF65-F5344CB8AC3E}">
        <p14:creationId xmlns:p14="http://schemas.microsoft.com/office/powerpoint/2010/main" val="20496725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536" y="171162"/>
            <a:ext cx="11450781" cy="840220"/>
          </a:xfrm>
        </p:spPr>
        <p:txBody>
          <a:bodyPr/>
          <a:lstStyle/>
          <a:p>
            <a:r>
              <a:rPr lang="en-US" dirty="0" smtClean="0"/>
              <a:t>JSON, CSV, XML</a:t>
            </a:r>
            <a:endParaRPr lang="en-US" dirty="0"/>
          </a:p>
        </p:txBody>
      </p:sp>
      <p:sp>
        <p:nvSpPr>
          <p:cNvPr id="5" name="Content Placeholder 4"/>
          <p:cNvSpPr>
            <a:spLocks noGrp="1"/>
          </p:cNvSpPr>
          <p:nvPr>
            <p:ph idx="1"/>
          </p:nvPr>
        </p:nvSpPr>
        <p:spPr>
          <a:xfrm>
            <a:off x="221673" y="1385456"/>
            <a:ext cx="11762509" cy="5472544"/>
          </a:xfrm>
        </p:spPr>
        <p:txBody>
          <a:bodyPr>
            <a:normAutofit/>
          </a:bodyPr>
          <a:lstStyle/>
          <a:p>
            <a:pPr fontAlgn="base"/>
            <a:r>
              <a:rPr lang="en-US" sz="2400" b="1" dirty="0"/>
              <a:t>JSON:</a:t>
            </a:r>
            <a:r>
              <a:rPr lang="en-US" sz="2400" dirty="0"/>
              <a:t> JSON refers to </a:t>
            </a:r>
            <a:r>
              <a:rPr lang="en-US" sz="2400" b="1" dirty="0"/>
              <a:t>JavaScript Object Notation</a:t>
            </a:r>
            <a:r>
              <a:rPr lang="en-US" sz="2400" dirty="0"/>
              <a:t>. It is a language-independent, human-readable language used for its simplicity and is most commonly used in web-based applications. The JSON extensions end with a .</a:t>
            </a:r>
            <a:r>
              <a:rPr lang="en-US" sz="2400" dirty="0" err="1"/>
              <a:t>json</a:t>
            </a:r>
            <a:r>
              <a:rPr lang="en-US" sz="2400" dirty="0"/>
              <a:t>. JSON is a user-friendly substitute for XML as it is lightweight and easy to read. It supports data structures like array and objects and the JSON documents that are rapidly executed on the server</a:t>
            </a:r>
            <a:r>
              <a:rPr lang="en-US" sz="2400" dirty="0" smtClean="0"/>
              <a:t>.</a:t>
            </a:r>
          </a:p>
          <a:p>
            <a:pPr fontAlgn="base"/>
            <a:endParaRPr lang="en-US" sz="2400" dirty="0"/>
          </a:p>
          <a:p>
            <a:pPr fontAlgn="base"/>
            <a:endParaRPr lang="en-US" sz="2400" dirty="0"/>
          </a:p>
          <a:p>
            <a:pPr fontAlgn="base"/>
            <a:r>
              <a:rPr lang="en-US" sz="2400" b="1" dirty="0"/>
              <a:t>CSV:</a:t>
            </a:r>
            <a:r>
              <a:rPr lang="en-US" sz="2400" dirty="0"/>
              <a:t> CSV refers to </a:t>
            </a:r>
            <a:r>
              <a:rPr lang="en-US" sz="2400" b="1" dirty="0"/>
              <a:t>Comma-Separated Values</a:t>
            </a:r>
            <a:r>
              <a:rPr lang="en-US" sz="2400" dirty="0"/>
              <a:t>. It holds plain text as a series of values (cells) separated by commas (, ) in a series of lines (rows). CSV file can actually open in a text editor and read it. There are lots of applications for reading CSV files, and many languages provide built-in functions that simplify reading/writing CSV format. These files are majority used by professionals in data analysis or visualizations.</a:t>
            </a:r>
          </a:p>
          <a:p>
            <a:pPr marL="0" indent="0">
              <a:buNone/>
            </a:pPr>
            <a:endParaRPr lang="en-US" sz="2000" dirty="0"/>
          </a:p>
        </p:txBody>
      </p:sp>
    </p:spTree>
    <p:extLst>
      <p:ext uri="{BB962C8B-B14F-4D97-AF65-F5344CB8AC3E}">
        <p14:creationId xmlns:p14="http://schemas.microsoft.com/office/powerpoint/2010/main" val="36676093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87927" y="497305"/>
            <a:ext cx="11499273" cy="6194440"/>
          </a:xfrm>
        </p:spPr>
        <p:txBody>
          <a:bodyPr>
            <a:normAutofit fontScale="92500" lnSpcReduction="20000"/>
          </a:bodyPr>
          <a:lstStyle/>
          <a:p>
            <a:endParaRPr lang="en-US" sz="2400" b="1" dirty="0" smtClean="0"/>
          </a:p>
          <a:p>
            <a:r>
              <a:rPr lang="en-US" sz="2400" b="1" dirty="0" smtClean="0"/>
              <a:t>XML </a:t>
            </a:r>
            <a:r>
              <a:rPr lang="en-US" sz="2400" b="1" dirty="0"/>
              <a:t>(Extensible markup language)</a:t>
            </a:r>
            <a:r>
              <a:rPr lang="en-US" sz="2400" dirty="0"/>
              <a:t> was designed to carry data, not to display data. It is a W3C recommendation. Extensible Markup Language (XML) is a markup language that defines a set of rules for encoding documents in a format that is both human-readable and machine-readable. The design goals of XML focus on simplicity, generality, and usability across the Internet. It is a textual data format with strong support via Unicode for different human languages. Although the design of XML focuses on documents, the language is widely used for the representation of arbitrary data structures such as those used in </a:t>
            </a:r>
            <a:r>
              <a:rPr lang="en-US" sz="2400" dirty="0" smtClean="0"/>
              <a:t>web </a:t>
            </a:r>
            <a:r>
              <a:rPr lang="en-US" sz="2400" dirty="0"/>
              <a:t>services</a:t>
            </a:r>
            <a:r>
              <a:rPr lang="en-US" sz="2400" dirty="0" smtClean="0"/>
              <a:t>.</a:t>
            </a:r>
          </a:p>
          <a:p>
            <a:endParaRPr lang="en-US" sz="2400" dirty="0"/>
          </a:p>
          <a:p>
            <a:pPr marL="0" indent="0">
              <a:buNone/>
            </a:pPr>
            <a:r>
              <a:rPr lang="en-US" sz="2400" dirty="0"/>
              <a:t>&lt;Geeks&gt;</a:t>
            </a:r>
          </a:p>
          <a:p>
            <a:pPr marL="0" indent="0">
              <a:buNone/>
            </a:pPr>
            <a:r>
              <a:rPr lang="en-US" sz="2400" dirty="0"/>
              <a:t>	&lt;Geek&gt;</a:t>
            </a:r>
          </a:p>
          <a:p>
            <a:pPr marL="0" indent="0">
              <a:buNone/>
            </a:pPr>
            <a:r>
              <a:rPr lang="en-US" sz="2400" dirty="0"/>
              <a:t>		&lt;</a:t>
            </a:r>
            <a:r>
              <a:rPr lang="en-US" sz="2400" dirty="0" err="1"/>
              <a:t>firstName</a:t>
            </a:r>
            <a:r>
              <a:rPr lang="en-US" sz="2400" dirty="0"/>
              <a:t>&gt;</a:t>
            </a:r>
            <a:r>
              <a:rPr lang="en-US" sz="2400" dirty="0" err="1"/>
              <a:t>Vivek</a:t>
            </a:r>
            <a:r>
              <a:rPr lang="en-US" sz="2400" dirty="0"/>
              <a:t>&lt;/</a:t>
            </a:r>
            <a:r>
              <a:rPr lang="en-US" sz="2400" dirty="0" err="1"/>
              <a:t>firstName</a:t>
            </a:r>
            <a:r>
              <a:rPr lang="en-US" sz="2400" dirty="0"/>
              <a:t>&gt; </a:t>
            </a:r>
            <a:endParaRPr lang="en-US" sz="2400" dirty="0" smtClean="0"/>
          </a:p>
          <a:p>
            <a:pPr marL="0" indent="0">
              <a:buNone/>
            </a:pPr>
            <a:r>
              <a:rPr lang="en-US" sz="2400" dirty="0"/>
              <a:t> </a:t>
            </a:r>
            <a:r>
              <a:rPr lang="en-US" sz="2400" dirty="0" smtClean="0"/>
              <a:t>                          &lt;</a:t>
            </a:r>
            <a:r>
              <a:rPr lang="en-US" sz="2400" dirty="0" err="1"/>
              <a:t>lastName</a:t>
            </a:r>
            <a:r>
              <a:rPr lang="en-US" sz="2400" dirty="0"/>
              <a:t>&gt;Kothari&lt;/</a:t>
            </a:r>
            <a:r>
              <a:rPr lang="en-US" sz="2400" dirty="0" err="1"/>
              <a:t>lastName</a:t>
            </a:r>
            <a:r>
              <a:rPr lang="en-US" sz="2400" dirty="0"/>
              <a:t>&gt;</a:t>
            </a:r>
          </a:p>
          <a:p>
            <a:pPr marL="0" indent="0">
              <a:buNone/>
            </a:pPr>
            <a:r>
              <a:rPr lang="en-US" sz="2400" dirty="0"/>
              <a:t>	&lt;/Geek</a:t>
            </a:r>
            <a:r>
              <a:rPr lang="en-US" sz="2400" dirty="0" smtClean="0"/>
              <a:t>&gt;</a:t>
            </a:r>
          </a:p>
          <a:p>
            <a:pPr marL="0" indent="0">
              <a:buNone/>
            </a:pPr>
            <a:r>
              <a:rPr lang="en-US" sz="2400" dirty="0"/>
              <a:t>	</a:t>
            </a:r>
            <a:r>
              <a:rPr lang="en-US" sz="2400" dirty="0" smtClean="0"/>
              <a:t>&lt;</a:t>
            </a:r>
            <a:r>
              <a:rPr lang="en-US" sz="2400" dirty="0"/>
              <a:t>Geek&gt;</a:t>
            </a:r>
          </a:p>
          <a:p>
            <a:pPr marL="0" indent="0">
              <a:buNone/>
            </a:pPr>
            <a:r>
              <a:rPr lang="en-US" sz="2400" dirty="0"/>
              <a:t>		</a:t>
            </a:r>
          </a:p>
          <a:p>
            <a:pPr marL="0" indent="0">
              <a:buNone/>
            </a:pPr>
            <a:r>
              <a:rPr lang="en-US" sz="2400" dirty="0"/>
              <a:t>	&lt;/Geek</a:t>
            </a:r>
            <a:r>
              <a:rPr lang="en-US" sz="2400" dirty="0" smtClean="0"/>
              <a:t>&gt;</a:t>
            </a:r>
            <a:r>
              <a:rPr lang="en-US" sz="2400" dirty="0"/>
              <a:t>&lt;</a:t>
            </a:r>
            <a:r>
              <a:rPr lang="en-US" sz="2400" dirty="0" err="1"/>
              <a:t>firstName</a:t>
            </a:r>
            <a:r>
              <a:rPr lang="en-US" sz="2400" dirty="0"/>
              <a:t>&gt;Peter&lt;/</a:t>
            </a:r>
            <a:r>
              <a:rPr lang="en-US" sz="2400" dirty="0" err="1"/>
              <a:t>firstName</a:t>
            </a:r>
            <a:r>
              <a:rPr lang="en-US" sz="2400" dirty="0"/>
              <a:t>&gt; </a:t>
            </a:r>
            <a:endParaRPr lang="en-US" sz="2400" dirty="0" smtClean="0"/>
          </a:p>
          <a:p>
            <a:pPr marL="0" indent="0">
              <a:buNone/>
            </a:pPr>
            <a:r>
              <a:rPr lang="en-US" sz="2400" dirty="0"/>
              <a:t> </a:t>
            </a:r>
            <a:r>
              <a:rPr lang="en-US" sz="2400" dirty="0" smtClean="0"/>
              <a:t>                            &lt;</a:t>
            </a:r>
            <a:r>
              <a:rPr lang="en-US" sz="2400" dirty="0" err="1"/>
              <a:t>lastName</a:t>
            </a:r>
            <a:r>
              <a:rPr lang="en-US" sz="2400" dirty="0"/>
              <a:t>&gt;Gregory&lt;/</a:t>
            </a:r>
            <a:r>
              <a:rPr lang="en-US" sz="2400" dirty="0" err="1"/>
              <a:t>lastName</a:t>
            </a:r>
            <a:r>
              <a:rPr lang="en-US" sz="2400" dirty="0"/>
              <a:t>&gt;</a:t>
            </a:r>
          </a:p>
          <a:p>
            <a:pPr marL="0" indent="0">
              <a:buNone/>
            </a:pPr>
            <a:r>
              <a:rPr lang="en-US" sz="2400" dirty="0"/>
              <a:t>&lt;/Geeks&gt;</a:t>
            </a:r>
          </a:p>
          <a:p>
            <a:pPr marL="0" indent="0">
              <a:buNone/>
            </a:pPr>
            <a:endParaRPr lang="en-US" sz="2400" dirty="0"/>
          </a:p>
        </p:txBody>
      </p:sp>
      <p:sp>
        <p:nvSpPr>
          <p:cNvPr id="7" name="AutoShape 3" descr="https://secure.gravatar.com/avatar/57dea23a3356645d2c7fc72ae607ac4d?s=100&amp;d=mm&amp;r=g"/>
          <p:cNvSpPr>
            <a:spLocks noChangeAspect="1" noChangeArrowheads="1"/>
          </p:cNvSpPr>
          <p:nvPr/>
        </p:nvSpPr>
        <p:spPr bwMode="auto">
          <a:xfrm>
            <a:off x="123825" y="946150"/>
            <a:ext cx="952500" cy="952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982633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456631" y="1496291"/>
            <a:ext cx="11591628" cy="4683702"/>
          </a:xfrm>
          <a:prstGeom prst="rect">
            <a:avLst/>
          </a:prstGeom>
        </p:spPr>
      </p:pic>
    </p:spTree>
    <p:extLst>
      <p:ext uri="{BB962C8B-B14F-4D97-AF65-F5344CB8AC3E}">
        <p14:creationId xmlns:p14="http://schemas.microsoft.com/office/powerpoint/2010/main" val="3967936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945" y="1066800"/>
            <a:ext cx="11471563" cy="5514109"/>
          </a:xfrm>
        </p:spPr>
        <p:txBody>
          <a:bodyPr>
            <a:normAutofit/>
          </a:bodyPr>
          <a:lstStyle/>
          <a:p>
            <a:pPr marL="0" indent="0">
              <a:buNone/>
            </a:pPr>
            <a:r>
              <a:rPr lang="en-US" sz="2400" b="1" dirty="0"/>
              <a:t>Why should a data scientist understand different file formats</a:t>
            </a:r>
            <a:r>
              <a:rPr lang="en-US" sz="2400" b="1" dirty="0" smtClean="0"/>
              <a:t>?</a:t>
            </a:r>
          </a:p>
          <a:p>
            <a:pPr marL="0" indent="0">
              <a:buNone/>
            </a:pPr>
            <a:endParaRPr lang="en-US" sz="2400" b="1" dirty="0"/>
          </a:p>
          <a:p>
            <a:pPr marL="0" indent="0">
              <a:buNone/>
            </a:pPr>
            <a:endParaRPr lang="en-US" sz="2400" b="1" dirty="0"/>
          </a:p>
          <a:p>
            <a:pPr marL="0" indent="0">
              <a:buNone/>
            </a:pPr>
            <a:r>
              <a:rPr lang="en-US" sz="2400" dirty="0"/>
              <a:t>Usually, the files you will come across will depend on the application you are building. For example, in an image processing system, you need image files as input and output. So you will mostly see files in jpeg, gif or </a:t>
            </a:r>
            <a:r>
              <a:rPr lang="en-US" sz="2400" dirty="0" err="1"/>
              <a:t>png</a:t>
            </a:r>
            <a:r>
              <a:rPr lang="en-US" sz="2400" dirty="0"/>
              <a:t> format.</a:t>
            </a:r>
          </a:p>
          <a:p>
            <a:pPr marL="0" indent="0">
              <a:buNone/>
            </a:pPr>
            <a:r>
              <a:rPr lang="en-US" sz="2400" dirty="0"/>
              <a:t>As a data scientist, you need to understand the underlying structure of various file formats, their advantages and dis-advantages. Unless you understand the underlying structure of the data, you will not be able to explore it. Also, at times you need to make decisions about how to store data.</a:t>
            </a:r>
          </a:p>
          <a:p>
            <a:pPr marL="0" indent="0">
              <a:buNone/>
            </a:pPr>
            <a:r>
              <a:rPr lang="en-US" sz="2400" dirty="0"/>
              <a:t>Choosing the optimal file format for storing data can improve the performance of your models in data processing.</a:t>
            </a:r>
          </a:p>
          <a:p>
            <a:endParaRPr lang="en-US" sz="2400" dirty="0"/>
          </a:p>
        </p:txBody>
      </p:sp>
    </p:spTree>
    <p:extLst>
      <p:ext uri="{BB962C8B-B14F-4D97-AF65-F5344CB8AC3E}">
        <p14:creationId xmlns:p14="http://schemas.microsoft.com/office/powerpoint/2010/main" val="3994434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46100" y="713756"/>
            <a:ext cx="10753725" cy="6001370"/>
          </a:xfrm>
          <a:prstGeom prst="rect">
            <a:avLst/>
          </a:prstGeom>
        </p:spPr>
      </p:pic>
    </p:spTree>
    <p:extLst>
      <p:ext uri="{BB962C8B-B14F-4D97-AF65-F5344CB8AC3E}">
        <p14:creationId xmlns:p14="http://schemas.microsoft.com/office/powerpoint/2010/main" val="1402406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3572192286"/>
              </p:ext>
            </p:extLst>
          </p:nvPr>
        </p:nvGraphicFramePr>
        <p:xfrm>
          <a:off x="1574800" y="1460500"/>
          <a:ext cx="9118600" cy="5283199"/>
        </p:xfrm>
        <a:graphic>
          <a:graphicData uri="http://schemas.openxmlformats.org/drawingml/2006/table">
            <a:tbl>
              <a:tblPr/>
              <a:tblGrid>
                <a:gridCol w="4559300">
                  <a:extLst>
                    <a:ext uri="{9D8B030D-6E8A-4147-A177-3AD203B41FA5}">
                      <a16:colId xmlns:a16="http://schemas.microsoft.com/office/drawing/2014/main" val="3065761244"/>
                    </a:ext>
                  </a:extLst>
                </a:gridCol>
                <a:gridCol w="4559300">
                  <a:extLst>
                    <a:ext uri="{9D8B030D-6E8A-4147-A177-3AD203B41FA5}">
                      <a16:colId xmlns:a16="http://schemas.microsoft.com/office/drawing/2014/main" val="1813807536"/>
                    </a:ext>
                  </a:extLst>
                </a:gridCol>
              </a:tblGrid>
              <a:tr h="556126">
                <a:tc>
                  <a:txBody>
                    <a:bodyPr/>
                    <a:lstStyle/>
                    <a:p>
                      <a:pPr algn="l" fontAlgn="t"/>
                      <a:r>
                        <a:rPr lang="en-US" b="1">
                          <a:effectLst/>
                        </a:rPr>
                        <a:t>Mode</a:t>
                      </a:r>
                    </a:p>
                  </a:txBody>
                  <a:tcPr marL="76200" marR="76200" marT="76200" marB="76200">
                    <a:lnL w="9525" cap="flat" cmpd="sng" algn="ctr">
                      <a:solidFill>
                        <a:srgbClr val="20E9A0"/>
                      </a:solidFill>
                      <a:prstDash val="solid"/>
                      <a:round/>
                      <a:headEnd type="none" w="med" len="med"/>
                      <a:tailEnd type="none" w="med" len="med"/>
                    </a:lnL>
                    <a:lnR w="9525" cap="flat" cmpd="sng" algn="ctr">
                      <a:solidFill>
                        <a:srgbClr val="E0DBA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l" fontAlgn="t"/>
                      <a:r>
                        <a:rPr lang="en-US" b="1">
                          <a:effectLst/>
                        </a:rPr>
                        <a:t>Description</a:t>
                      </a:r>
                    </a:p>
                  </a:txBody>
                  <a:tcPr marL="76200" marR="76200" marT="76200" marB="76200">
                    <a:lnL w="9525" cap="flat" cmpd="sng" algn="ctr">
                      <a:solidFill>
                        <a:srgbClr val="E0DBA0"/>
                      </a:solidFill>
                      <a:prstDash val="solid"/>
                      <a:round/>
                      <a:headEnd type="none" w="med" len="med"/>
                      <a:tailEnd type="none" w="med" len="med"/>
                    </a:lnL>
                    <a:lnR w="12700" cap="flat" cmpd="sng" algn="ctr">
                      <a:solidFill>
                        <a:srgbClr val="B01BB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895030663"/>
                  </a:ext>
                </a:extLst>
              </a:tr>
              <a:tr h="913636">
                <a:tc>
                  <a:txBody>
                    <a:bodyPr/>
                    <a:lstStyle/>
                    <a:p>
                      <a:pPr algn="l" fontAlgn="t"/>
                      <a:r>
                        <a:rPr lang="en-US">
                          <a:effectLst/>
                        </a:rPr>
                        <a:t>'r'</a:t>
                      </a:r>
                    </a:p>
                  </a:txBody>
                  <a:tcPr marL="76200" marR="76200" marT="76200" marB="76200">
                    <a:lnL w="12700" cap="flat" cmpd="sng" algn="ctr">
                      <a:solidFill>
                        <a:srgbClr val="3027B9"/>
                      </a:solidFill>
                      <a:prstDash val="solid"/>
                      <a:round/>
                      <a:headEnd type="none" w="med" len="med"/>
                      <a:tailEnd type="none" w="med" len="med"/>
                    </a:lnL>
                    <a:lnR w="12700" cap="flat" cmpd="sng" algn="ctr">
                      <a:solidFill>
                        <a:srgbClr val="F021B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This is the default mode. It Opens file for reading.</a:t>
                      </a:r>
                    </a:p>
                  </a:txBody>
                  <a:tcPr marL="76200" marR="76200" marT="76200" marB="76200">
                    <a:lnL w="12700" cap="flat" cmpd="sng" algn="ctr">
                      <a:solidFill>
                        <a:srgbClr val="F021B9"/>
                      </a:solidFill>
                      <a:prstDash val="solid"/>
                      <a:round/>
                      <a:headEnd type="none" w="med" len="med"/>
                      <a:tailEnd type="none" w="med" len="med"/>
                    </a:lnL>
                    <a:lnR w="12700" cap="flat" cmpd="sng" algn="ctr">
                      <a:solidFill>
                        <a:srgbClr val="F01BB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62168084"/>
                  </a:ext>
                </a:extLst>
              </a:tr>
              <a:tr h="1628656">
                <a:tc>
                  <a:txBody>
                    <a:bodyPr/>
                    <a:lstStyle/>
                    <a:p>
                      <a:pPr algn="l" fontAlgn="t"/>
                      <a:r>
                        <a:rPr lang="en-US">
                          <a:effectLst/>
                        </a:rPr>
                        <a:t>'w'</a:t>
                      </a:r>
                    </a:p>
                  </a:txBody>
                  <a:tcPr marL="76200" marR="76200" marT="76200" marB="76200">
                    <a:lnL w="12700" cap="flat" cmpd="sng" algn="ctr">
                      <a:solidFill>
                        <a:srgbClr val="5022B9"/>
                      </a:solidFill>
                      <a:prstDash val="solid"/>
                      <a:round/>
                      <a:headEnd type="none" w="med" len="med"/>
                      <a:tailEnd type="none" w="med" len="med"/>
                    </a:lnL>
                    <a:lnR w="12700" cap="flat" cmpd="sng" algn="ctr">
                      <a:solidFill>
                        <a:srgbClr val="B025B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effectLst/>
                        </a:rPr>
                        <a:t>This Mode Opens file for writing.</a:t>
                      </a:r>
                      <a:br>
                        <a:rPr lang="en-US">
                          <a:effectLst/>
                        </a:rPr>
                      </a:br>
                      <a:r>
                        <a:rPr lang="en-US">
                          <a:effectLst/>
                        </a:rPr>
                        <a:t>If file does not exist, it creates a new file.</a:t>
                      </a:r>
                      <a:br>
                        <a:rPr lang="en-US">
                          <a:effectLst/>
                        </a:rPr>
                      </a:br>
                      <a:r>
                        <a:rPr lang="en-US">
                          <a:effectLst/>
                        </a:rPr>
                        <a:t>If file exists it truncates the file.</a:t>
                      </a:r>
                    </a:p>
                  </a:txBody>
                  <a:tcPr marL="76200" marR="76200" marT="76200" marB="76200">
                    <a:lnL w="12700" cap="flat" cmpd="sng" algn="ctr">
                      <a:solidFill>
                        <a:srgbClr val="B025B9"/>
                      </a:solidFill>
                      <a:prstDash val="solid"/>
                      <a:round/>
                      <a:headEnd type="none" w="med" len="med"/>
                      <a:tailEnd type="none" w="med" len="med"/>
                    </a:lnL>
                    <a:lnR w="12700" cap="flat" cmpd="sng" algn="ctr">
                      <a:solidFill>
                        <a:srgbClr val="101CB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80730573"/>
                  </a:ext>
                </a:extLst>
              </a:tr>
              <a:tr h="913636">
                <a:tc>
                  <a:txBody>
                    <a:bodyPr/>
                    <a:lstStyle/>
                    <a:p>
                      <a:pPr algn="l" fontAlgn="t"/>
                      <a:r>
                        <a:rPr lang="en-US">
                          <a:effectLst/>
                        </a:rPr>
                        <a:t>'x'</a:t>
                      </a:r>
                    </a:p>
                  </a:txBody>
                  <a:tcPr marL="76200" marR="76200" marT="76200" marB="76200">
                    <a:lnL w="12700" cap="flat" cmpd="sng" algn="ctr">
                      <a:solidFill>
                        <a:srgbClr val="B021B9"/>
                      </a:solidFill>
                      <a:prstDash val="solid"/>
                      <a:round/>
                      <a:headEnd type="none" w="med" len="med"/>
                      <a:tailEnd type="none" w="med" len="med"/>
                    </a:lnL>
                    <a:lnR w="12700" cap="flat" cmpd="sng" algn="ctr">
                      <a:solidFill>
                        <a:srgbClr val="7025B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Creates a new file. If file already exists, the operation fails.</a:t>
                      </a:r>
                    </a:p>
                  </a:txBody>
                  <a:tcPr marL="76200" marR="76200" marT="76200" marB="76200">
                    <a:lnL w="12700" cap="flat" cmpd="sng" algn="ctr">
                      <a:solidFill>
                        <a:srgbClr val="7025B9"/>
                      </a:solidFill>
                      <a:prstDash val="solid"/>
                      <a:round/>
                      <a:headEnd type="none" w="med" len="med"/>
                      <a:tailEnd type="none" w="med" len="med"/>
                    </a:lnL>
                    <a:lnR w="12700" cap="flat" cmpd="sng" algn="ctr">
                      <a:solidFill>
                        <a:srgbClr val="B01BB9"/>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41240349"/>
                  </a:ext>
                </a:extLst>
              </a:tr>
              <a:tr h="1271145">
                <a:tc>
                  <a:txBody>
                    <a:bodyPr/>
                    <a:lstStyle/>
                    <a:p>
                      <a:pPr algn="l" fontAlgn="t"/>
                      <a:r>
                        <a:rPr lang="en-US">
                          <a:effectLst/>
                        </a:rPr>
                        <a:t>'a'</a:t>
                      </a:r>
                    </a:p>
                  </a:txBody>
                  <a:tcPr marL="76200" marR="76200" marT="76200" marB="76200">
                    <a:lnL w="12700" cap="flat" cmpd="sng" algn="ctr">
                      <a:solidFill>
                        <a:srgbClr val="D021B9"/>
                      </a:solidFill>
                      <a:prstDash val="solid"/>
                      <a:round/>
                      <a:headEnd type="none" w="med" len="med"/>
                      <a:tailEnd type="none" w="med" len="med"/>
                    </a:lnL>
                    <a:lnR w="12700" cap="flat" cmpd="sng" algn="ctr">
                      <a:solidFill>
                        <a:srgbClr val="5027B9"/>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101CB9"/>
                      </a:solidFill>
                      <a:prstDash val="solid"/>
                      <a:round/>
                      <a:headEnd type="none" w="med" len="med"/>
                      <a:tailEnd type="none" w="med" len="med"/>
                    </a:lnB>
                    <a:solidFill>
                      <a:srgbClr val="F9F9F9"/>
                    </a:solidFill>
                  </a:tcPr>
                </a:tc>
                <a:tc>
                  <a:txBody>
                    <a:bodyPr/>
                    <a:lstStyle/>
                    <a:p>
                      <a:pPr algn="l" fontAlgn="t"/>
                      <a:r>
                        <a:rPr lang="en-US" dirty="0">
                          <a:effectLst/>
                        </a:rPr>
                        <a:t>Open file in append mode.</a:t>
                      </a:r>
                      <a:br>
                        <a:rPr lang="en-US" dirty="0">
                          <a:effectLst/>
                        </a:rPr>
                      </a:br>
                      <a:r>
                        <a:rPr lang="en-US" dirty="0">
                          <a:effectLst/>
                        </a:rPr>
                        <a:t>If file does not exist, it creates a new file.</a:t>
                      </a:r>
                    </a:p>
                  </a:txBody>
                  <a:tcPr marL="76200" marR="76200" marT="76200" marB="76200">
                    <a:lnL w="12700" cap="flat" cmpd="sng" algn="ctr">
                      <a:solidFill>
                        <a:srgbClr val="5027B9"/>
                      </a:solidFill>
                      <a:prstDash val="solid"/>
                      <a:round/>
                      <a:headEnd type="none" w="med" len="med"/>
                      <a:tailEnd type="none" w="med" len="med"/>
                    </a:lnL>
                    <a:lnR w="12700" cap="flat" cmpd="sng" algn="ctr">
                      <a:solidFill>
                        <a:srgbClr val="101CB9"/>
                      </a:solidFill>
                      <a:prstDash val="solid"/>
                      <a:round/>
                      <a:headEnd type="none" w="med" len="med"/>
                      <a:tailEnd type="none" w="med" len="med"/>
                    </a:lnR>
                    <a:lnT w="9525" cap="flat" cmpd="sng" algn="ctr">
                      <a:solidFill>
                        <a:srgbClr val="DDDDDD"/>
                      </a:solidFill>
                      <a:prstDash val="solid"/>
                      <a:round/>
                      <a:headEnd type="none" w="med" len="med"/>
                      <a:tailEnd type="none" w="med" len="med"/>
                    </a:lnT>
                    <a:lnB w="12700" cap="flat" cmpd="sng" algn="ctr">
                      <a:solidFill>
                        <a:srgbClr val="501DB9"/>
                      </a:solidFill>
                      <a:prstDash val="solid"/>
                      <a:round/>
                      <a:headEnd type="none" w="med" len="med"/>
                      <a:tailEnd type="none" w="med" len="med"/>
                    </a:lnB>
                    <a:solidFill>
                      <a:srgbClr val="F9F9F9"/>
                    </a:solidFill>
                  </a:tcPr>
                </a:tc>
                <a:extLst>
                  <a:ext uri="{0D108BD9-81ED-4DB2-BD59-A6C34878D82A}">
                    <a16:rowId xmlns:a16="http://schemas.microsoft.com/office/drawing/2014/main" val="871338261"/>
                  </a:ext>
                </a:extLst>
              </a:tr>
            </a:tbl>
          </a:graphicData>
        </a:graphic>
      </p:graphicFrame>
      <p:sp>
        <p:nvSpPr>
          <p:cNvPr id="7" name="Rectangle 3"/>
          <p:cNvSpPr>
            <a:spLocks noChangeArrowheads="1"/>
          </p:cNvSpPr>
          <p:nvPr/>
        </p:nvSpPr>
        <p:spPr bwMode="auto">
          <a:xfrm>
            <a:off x="1371600" y="965056"/>
            <a:ext cx="9004300"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smtClean="0">
                <a:ln>
                  <a:noFill/>
                </a:ln>
                <a:solidFill>
                  <a:srgbClr val="222222"/>
                </a:solidFill>
                <a:effectLst/>
                <a:latin typeface="Source Sans Pro"/>
              </a:rPr>
              <a:t>Following are the various </a:t>
            </a:r>
            <a:r>
              <a:rPr kumimoji="0" lang="en-US" altLang="en-US" sz="1300" b="1" i="0" u="none" strike="noStrike" cap="none" normalizeH="0" baseline="0" smtClean="0">
                <a:ln>
                  <a:noFill/>
                </a:ln>
                <a:solidFill>
                  <a:srgbClr val="222222"/>
                </a:solidFill>
                <a:effectLst/>
                <a:latin typeface="Source Sans Pro"/>
              </a:rPr>
              <a:t>File Modes in Python</a:t>
            </a:r>
            <a:r>
              <a:rPr kumimoji="0" lang="en-US" altLang="en-US" sz="1300" b="0" i="0" u="none" strike="noStrike" cap="none" normalizeH="0" baseline="0" smtClean="0">
                <a:ln>
                  <a:noFill/>
                </a:ln>
                <a:solidFill>
                  <a:srgbClr val="222222"/>
                </a:solidFill>
                <a:effectLst/>
                <a:latin typeface="Source Sans Pro"/>
              </a:rPr>
              <a: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45217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20800" y="1891010"/>
            <a:ext cx="9706881" cy="4290715"/>
          </a:xfrm>
          <a:prstGeom prst="rect">
            <a:avLst/>
          </a:prstGeom>
        </p:spPr>
      </p:pic>
    </p:spTree>
    <p:extLst>
      <p:ext uri="{BB962C8B-B14F-4D97-AF65-F5344CB8AC3E}">
        <p14:creationId xmlns:p14="http://schemas.microsoft.com/office/powerpoint/2010/main" val="4082309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9657" y="217716"/>
            <a:ext cx="10305143" cy="3618366"/>
          </a:xfrm>
          <a:prstGeom prst="rect">
            <a:avLst/>
          </a:prstGeom>
        </p:spPr>
      </p:pic>
      <p:pic>
        <p:nvPicPr>
          <p:cNvPr id="5" name="Picture 4"/>
          <p:cNvPicPr>
            <a:picLocks noChangeAspect="1"/>
          </p:cNvPicPr>
          <p:nvPr/>
        </p:nvPicPr>
        <p:blipFill>
          <a:blip r:embed="rId3"/>
          <a:stretch>
            <a:fillRect/>
          </a:stretch>
        </p:blipFill>
        <p:spPr>
          <a:xfrm>
            <a:off x="0" y="4939168"/>
            <a:ext cx="12003315" cy="1067932"/>
          </a:xfrm>
          <a:prstGeom prst="rect">
            <a:avLst/>
          </a:prstGeom>
        </p:spPr>
      </p:pic>
    </p:spTree>
    <p:extLst>
      <p:ext uri="{BB962C8B-B14F-4D97-AF65-F5344CB8AC3E}">
        <p14:creationId xmlns:p14="http://schemas.microsoft.com/office/powerpoint/2010/main" val="13075082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54037" y="647245"/>
            <a:ext cx="10621963" cy="3168169"/>
          </a:xfrm>
          <a:prstGeom prst="rect">
            <a:avLst/>
          </a:prstGeom>
        </p:spPr>
      </p:pic>
    </p:spTree>
    <p:extLst>
      <p:ext uri="{BB962C8B-B14F-4D97-AF65-F5344CB8AC3E}">
        <p14:creationId xmlns:p14="http://schemas.microsoft.com/office/powerpoint/2010/main" val="4064056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0037" y="221673"/>
            <a:ext cx="9144000" cy="928254"/>
          </a:xfrm>
        </p:spPr>
        <p:txBody>
          <a:bodyPr>
            <a:normAutofit/>
          </a:bodyPr>
          <a:lstStyle/>
          <a:p>
            <a:r>
              <a:rPr lang="en-US" sz="4800" dirty="0" smtClean="0"/>
              <a:t>Python Errors</a:t>
            </a:r>
            <a:endParaRPr lang="en-US" sz="4800" dirty="0"/>
          </a:p>
        </p:txBody>
      </p:sp>
      <p:sp>
        <p:nvSpPr>
          <p:cNvPr id="3" name="Subtitle 2"/>
          <p:cNvSpPr>
            <a:spLocks noGrp="1"/>
          </p:cNvSpPr>
          <p:nvPr>
            <p:ph type="subTitle" idx="1"/>
          </p:nvPr>
        </p:nvSpPr>
        <p:spPr>
          <a:xfrm>
            <a:off x="235526" y="1731818"/>
            <a:ext cx="11720947" cy="5126182"/>
          </a:xfrm>
        </p:spPr>
        <p:txBody>
          <a:bodyPr/>
          <a:lstStyle/>
          <a:p>
            <a:pPr algn="l"/>
            <a:r>
              <a:rPr lang="en-US" dirty="0" err="1" smtClean="0"/>
              <a:t>IndexError</a:t>
            </a:r>
            <a:endParaRPr lang="en-US" dirty="0" smtClean="0"/>
          </a:p>
          <a:p>
            <a:pPr algn="l"/>
            <a:r>
              <a:rPr lang="en-US" dirty="0" err="1" smtClean="0"/>
              <a:t>ModuleNotFoundError</a:t>
            </a:r>
            <a:endParaRPr lang="en-US" dirty="0" smtClean="0"/>
          </a:p>
          <a:p>
            <a:pPr algn="l"/>
            <a:r>
              <a:rPr lang="en-US" dirty="0" err="1" smtClean="0"/>
              <a:t>KeyError</a:t>
            </a:r>
            <a:endParaRPr lang="en-US" dirty="0" smtClean="0"/>
          </a:p>
          <a:p>
            <a:pPr algn="l"/>
            <a:r>
              <a:rPr lang="en-US" dirty="0" err="1" smtClean="0"/>
              <a:t>ImportError</a:t>
            </a:r>
            <a:endParaRPr lang="en-US" dirty="0" smtClean="0"/>
          </a:p>
          <a:p>
            <a:pPr algn="l"/>
            <a:r>
              <a:rPr lang="en-US" dirty="0" err="1" smtClean="0"/>
              <a:t>TypeError</a:t>
            </a:r>
            <a:endParaRPr lang="en-US" dirty="0" smtClean="0"/>
          </a:p>
          <a:p>
            <a:pPr algn="l"/>
            <a:r>
              <a:rPr lang="en-US" dirty="0" err="1" smtClean="0"/>
              <a:t>ZeroDivisionError</a:t>
            </a:r>
            <a:endParaRPr lang="en-US" dirty="0" smtClean="0"/>
          </a:p>
          <a:p>
            <a:pPr algn="l"/>
            <a:r>
              <a:rPr lang="en-US" dirty="0" err="1" smtClean="0"/>
              <a:t>Etc</a:t>
            </a:r>
            <a:r>
              <a:rPr lang="en-US" dirty="0" smtClean="0"/>
              <a:t>;</a:t>
            </a:r>
            <a:endParaRPr lang="en-US" dirty="0"/>
          </a:p>
        </p:txBody>
      </p:sp>
    </p:spTree>
    <p:extLst>
      <p:ext uri="{BB962C8B-B14F-4D97-AF65-F5344CB8AC3E}">
        <p14:creationId xmlns:p14="http://schemas.microsoft.com/office/powerpoint/2010/main" val="1388430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9772" y="531690"/>
            <a:ext cx="9071428" cy="6326310"/>
          </a:xfrm>
          <a:prstGeom prst="rect">
            <a:avLst/>
          </a:prstGeom>
        </p:spPr>
      </p:pic>
    </p:spTree>
    <p:extLst>
      <p:ext uri="{BB962C8B-B14F-4D97-AF65-F5344CB8AC3E}">
        <p14:creationId xmlns:p14="http://schemas.microsoft.com/office/powerpoint/2010/main" val="376164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8914" y="527098"/>
            <a:ext cx="10439400" cy="5963736"/>
          </a:xfrm>
          <a:prstGeom prst="rect">
            <a:avLst/>
          </a:prstGeom>
        </p:spPr>
      </p:pic>
    </p:spTree>
    <p:extLst>
      <p:ext uri="{BB962C8B-B14F-4D97-AF65-F5344CB8AC3E}">
        <p14:creationId xmlns:p14="http://schemas.microsoft.com/office/powerpoint/2010/main" val="7525050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15885" y="1306286"/>
            <a:ext cx="8519886" cy="1200329"/>
          </a:xfrm>
          <a:prstGeom prst="rect">
            <a:avLst/>
          </a:prstGeom>
        </p:spPr>
        <p:txBody>
          <a:bodyPr wrap="square">
            <a:spAutoFit/>
          </a:bodyPr>
          <a:lstStyle/>
          <a:p>
            <a:pPr>
              <a:buFont typeface="Arial" panose="020B0604020202020204" pitchFamily="34" charset="0"/>
              <a:buChar char="•"/>
            </a:pPr>
            <a:r>
              <a:rPr lang="en-US" dirty="0">
                <a:solidFill>
                  <a:srgbClr val="000000"/>
                </a:solidFill>
                <a:latin typeface="Verdana" panose="020B0604030504040204" pitchFamily="34" charset="0"/>
              </a:rPr>
              <a:t>POST requests are never cached</a:t>
            </a:r>
          </a:p>
          <a:p>
            <a:pPr>
              <a:buFont typeface="Arial" panose="020B0604020202020204" pitchFamily="34" charset="0"/>
              <a:buChar char="•"/>
            </a:pPr>
            <a:r>
              <a:rPr lang="en-US" dirty="0">
                <a:solidFill>
                  <a:srgbClr val="000000"/>
                </a:solidFill>
                <a:latin typeface="Verdana" panose="020B0604030504040204" pitchFamily="34" charset="0"/>
              </a:rPr>
              <a:t>POST requests do not remain in the browser history</a:t>
            </a:r>
          </a:p>
          <a:p>
            <a:pPr>
              <a:buFont typeface="Arial" panose="020B0604020202020204" pitchFamily="34" charset="0"/>
              <a:buChar char="•"/>
            </a:pPr>
            <a:r>
              <a:rPr lang="en-US" dirty="0">
                <a:solidFill>
                  <a:srgbClr val="000000"/>
                </a:solidFill>
                <a:latin typeface="Verdana" panose="020B0604030504040204" pitchFamily="34" charset="0"/>
              </a:rPr>
              <a:t>POST requests cannot be bookmarked</a:t>
            </a:r>
          </a:p>
          <a:p>
            <a:pPr>
              <a:buFont typeface="Arial" panose="020B0604020202020204" pitchFamily="34" charset="0"/>
              <a:buChar char="•"/>
            </a:pPr>
            <a:r>
              <a:rPr lang="en-US" dirty="0">
                <a:solidFill>
                  <a:srgbClr val="000000"/>
                </a:solidFill>
                <a:latin typeface="Verdana" panose="020B0604030504040204" pitchFamily="34" charset="0"/>
              </a:rPr>
              <a:t>POST requests have no restrictions on data length</a:t>
            </a:r>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4211776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98286" y="435428"/>
            <a:ext cx="10232571" cy="6081485"/>
          </a:xfrm>
          <a:prstGeom prst="rect">
            <a:avLst/>
          </a:prstGeom>
        </p:spPr>
      </p:pic>
    </p:spTree>
    <p:extLst>
      <p:ext uri="{BB962C8B-B14F-4D97-AF65-F5344CB8AC3E}">
        <p14:creationId xmlns:p14="http://schemas.microsoft.com/office/powerpoint/2010/main" val="15376317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57145" y="240126"/>
            <a:ext cx="10322294" cy="2311173"/>
          </a:xfrm>
          <a:prstGeom prst="rect">
            <a:avLst/>
          </a:prstGeom>
        </p:spPr>
      </p:pic>
      <p:pic>
        <p:nvPicPr>
          <p:cNvPr id="6" name="Picture 5"/>
          <p:cNvPicPr>
            <a:picLocks noChangeAspect="1"/>
          </p:cNvPicPr>
          <p:nvPr/>
        </p:nvPicPr>
        <p:blipFill>
          <a:blip r:embed="rId3"/>
          <a:stretch>
            <a:fillRect/>
          </a:stretch>
        </p:blipFill>
        <p:spPr>
          <a:xfrm>
            <a:off x="357145" y="2914345"/>
            <a:ext cx="10917917" cy="1188038"/>
          </a:xfrm>
          <a:prstGeom prst="rect">
            <a:avLst/>
          </a:prstGeom>
        </p:spPr>
      </p:pic>
      <p:pic>
        <p:nvPicPr>
          <p:cNvPr id="7" name="Picture 6"/>
          <p:cNvPicPr>
            <a:picLocks noChangeAspect="1"/>
          </p:cNvPicPr>
          <p:nvPr/>
        </p:nvPicPr>
        <p:blipFill>
          <a:blip r:embed="rId4"/>
          <a:stretch>
            <a:fillRect/>
          </a:stretch>
        </p:blipFill>
        <p:spPr>
          <a:xfrm>
            <a:off x="1255032" y="4520272"/>
            <a:ext cx="6953250" cy="2190750"/>
          </a:xfrm>
          <a:prstGeom prst="rect">
            <a:avLst/>
          </a:prstGeom>
        </p:spPr>
      </p:pic>
    </p:spTree>
    <p:extLst>
      <p:ext uri="{BB962C8B-B14F-4D97-AF65-F5344CB8AC3E}">
        <p14:creationId xmlns:p14="http://schemas.microsoft.com/office/powerpoint/2010/main" val="28679035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28642" y="2769937"/>
            <a:ext cx="10705712" cy="2607594"/>
          </a:xfrm>
          <a:prstGeom prst="rect">
            <a:avLst/>
          </a:prstGeom>
        </p:spPr>
      </p:pic>
      <p:pic>
        <p:nvPicPr>
          <p:cNvPr id="6" name="Picture 5"/>
          <p:cNvPicPr>
            <a:picLocks noChangeAspect="1"/>
          </p:cNvPicPr>
          <p:nvPr/>
        </p:nvPicPr>
        <p:blipFill>
          <a:blip r:embed="rId3"/>
          <a:stretch>
            <a:fillRect/>
          </a:stretch>
        </p:blipFill>
        <p:spPr>
          <a:xfrm>
            <a:off x="739028" y="537709"/>
            <a:ext cx="10884940" cy="1305606"/>
          </a:xfrm>
          <a:prstGeom prst="rect">
            <a:avLst/>
          </a:prstGeom>
        </p:spPr>
      </p:pic>
    </p:spTree>
    <p:extLst>
      <p:ext uri="{BB962C8B-B14F-4D97-AF65-F5344CB8AC3E}">
        <p14:creationId xmlns:p14="http://schemas.microsoft.com/office/powerpoint/2010/main" val="2207016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3963" y="0"/>
            <a:ext cx="10042094" cy="2656115"/>
          </a:xfrm>
          <a:prstGeom prst="rect">
            <a:avLst/>
          </a:prstGeom>
        </p:spPr>
      </p:pic>
      <p:pic>
        <p:nvPicPr>
          <p:cNvPr id="5" name="Picture 4"/>
          <p:cNvPicPr>
            <a:picLocks noChangeAspect="1"/>
          </p:cNvPicPr>
          <p:nvPr/>
        </p:nvPicPr>
        <p:blipFill>
          <a:blip r:embed="rId3"/>
          <a:stretch>
            <a:fillRect/>
          </a:stretch>
        </p:blipFill>
        <p:spPr>
          <a:xfrm>
            <a:off x="683963" y="3424379"/>
            <a:ext cx="10230780" cy="3433621"/>
          </a:xfrm>
          <a:prstGeom prst="rect">
            <a:avLst/>
          </a:prstGeom>
        </p:spPr>
      </p:pic>
    </p:spTree>
    <p:extLst>
      <p:ext uri="{BB962C8B-B14F-4D97-AF65-F5344CB8AC3E}">
        <p14:creationId xmlns:p14="http://schemas.microsoft.com/office/powerpoint/2010/main" val="3538828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031" y="248568"/>
            <a:ext cx="10515600" cy="1325563"/>
          </a:xfrm>
        </p:spPr>
        <p:txBody>
          <a:bodyPr>
            <a:normAutofit/>
          </a:bodyPr>
          <a:lstStyle/>
          <a:p>
            <a:r>
              <a:rPr lang="en-US" sz="3600" dirty="0" err="1" smtClean="0"/>
              <a:t>DateTime</a:t>
            </a:r>
            <a:r>
              <a:rPr lang="en-US" sz="3600" dirty="0" smtClean="0"/>
              <a:t> </a:t>
            </a:r>
            <a:r>
              <a:rPr lang="en-US" sz="3600" dirty="0" err="1" smtClean="0"/>
              <a:t>strftime</a:t>
            </a:r>
            <a:r>
              <a:rPr lang="en-US" sz="3600" dirty="0" smtClean="0"/>
              <a:t>()</a:t>
            </a:r>
            <a:endParaRPr lang="en-US" sz="3600" dirty="0"/>
          </a:p>
        </p:txBody>
      </p:sp>
      <p:pic>
        <p:nvPicPr>
          <p:cNvPr id="4" name="Picture 3"/>
          <p:cNvPicPr>
            <a:picLocks noChangeAspect="1"/>
          </p:cNvPicPr>
          <p:nvPr/>
        </p:nvPicPr>
        <p:blipFill>
          <a:blip r:embed="rId2"/>
          <a:stretch>
            <a:fillRect/>
          </a:stretch>
        </p:blipFill>
        <p:spPr>
          <a:xfrm>
            <a:off x="886576" y="1930400"/>
            <a:ext cx="9187866" cy="4540583"/>
          </a:xfrm>
          <a:prstGeom prst="rect">
            <a:avLst/>
          </a:prstGeom>
        </p:spPr>
      </p:pic>
    </p:spTree>
    <p:extLst>
      <p:ext uri="{BB962C8B-B14F-4D97-AF65-F5344CB8AC3E}">
        <p14:creationId xmlns:p14="http://schemas.microsoft.com/office/powerpoint/2010/main" val="1323559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70933" y="694191"/>
            <a:ext cx="8951778" cy="2034495"/>
          </a:xfrm>
          <a:prstGeom prst="rect">
            <a:avLst/>
          </a:prstGeom>
        </p:spPr>
      </p:pic>
    </p:spTree>
    <p:extLst>
      <p:ext uri="{BB962C8B-B14F-4D97-AF65-F5344CB8AC3E}">
        <p14:creationId xmlns:p14="http://schemas.microsoft.com/office/powerpoint/2010/main" val="2973878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3242" y="914399"/>
            <a:ext cx="8694821" cy="2585323"/>
          </a:xfrm>
          <a:prstGeom prst="rect">
            <a:avLst/>
          </a:prstGeom>
        </p:spPr>
        <p:txBody>
          <a:bodyPr wrap="square">
            <a:spAutoFit/>
          </a:bodyPr>
          <a:lstStyle/>
          <a:p>
            <a:r>
              <a:rPr lang="en-US" dirty="0"/>
              <a:t>try:</a:t>
            </a:r>
          </a:p>
          <a:p>
            <a:r>
              <a:rPr lang="en-US" dirty="0"/>
              <a:t>    x = float(input("Your number: "))</a:t>
            </a:r>
          </a:p>
          <a:p>
            <a:r>
              <a:rPr lang="en-US" dirty="0"/>
              <a:t>    inverse = 1.0 / x</a:t>
            </a:r>
          </a:p>
          <a:p>
            <a:r>
              <a:rPr lang="en-US" dirty="0"/>
              <a:t>except </a:t>
            </a:r>
            <a:r>
              <a:rPr lang="en-US" dirty="0" err="1"/>
              <a:t>ValueError</a:t>
            </a:r>
            <a:r>
              <a:rPr lang="en-US" dirty="0"/>
              <a:t>:</a:t>
            </a:r>
          </a:p>
          <a:p>
            <a:r>
              <a:rPr lang="en-US" dirty="0"/>
              <a:t>    print("You should have given either an </a:t>
            </a:r>
            <a:r>
              <a:rPr lang="en-US" dirty="0" err="1"/>
              <a:t>int</a:t>
            </a:r>
            <a:r>
              <a:rPr lang="en-US" dirty="0"/>
              <a:t> or a float")</a:t>
            </a:r>
          </a:p>
          <a:p>
            <a:r>
              <a:rPr lang="en-US" dirty="0"/>
              <a:t>except </a:t>
            </a:r>
            <a:r>
              <a:rPr lang="en-US" dirty="0" err="1"/>
              <a:t>ZeroDivisionError</a:t>
            </a:r>
            <a:r>
              <a:rPr lang="en-US" dirty="0"/>
              <a:t>:</a:t>
            </a:r>
          </a:p>
          <a:p>
            <a:r>
              <a:rPr lang="en-US" dirty="0"/>
              <a:t>    print("Infinity")</a:t>
            </a:r>
          </a:p>
          <a:p>
            <a:r>
              <a:rPr lang="en-US" dirty="0"/>
              <a:t>finally:</a:t>
            </a:r>
          </a:p>
          <a:p>
            <a:r>
              <a:rPr lang="en-US" dirty="0"/>
              <a:t>    print("There may or may not have been an exception.")</a:t>
            </a:r>
          </a:p>
        </p:txBody>
      </p:sp>
      <p:pic>
        <p:nvPicPr>
          <p:cNvPr id="5" name="Picture 4"/>
          <p:cNvPicPr>
            <a:picLocks noChangeAspect="1"/>
          </p:cNvPicPr>
          <p:nvPr/>
        </p:nvPicPr>
        <p:blipFill>
          <a:blip r:embed="rId2"/>
          <a:stretch>
            <a:fillRect/>
          </a:stretch>
        </p:blipFill>
        <p:spPr>
          <a:xfrm>
            <a:off x="304800" y="4222845"/>
            <a:ext cx="10520613" cy="2895600"/>
          </a:xfrm>
          <a:prstGeom prst="rect">
            <a:avLst/>
          </a:prstGeom>
        </p:spPr>
      </p:pic>
      <p:sp>
        <p:nvSpPr>
          <p:cNvPr id="6" name="Rectangle 5"/>
          <p:cNvSpPr/>
          <p:nvPr/>
        </p:nvSpPr>
        <p:spPr>
          <a:xfrm>
            <a:off x="304800" y="252663"/>
            <a:ext cx="585537" cy="3589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Q1</a:t>
            </a:r>
            <a:endParaRPr lang="en-US" dirty="0"/>
          </a:p>
        </p:txBody>
      </p:sp>
      <p:sp>
        <p:nvSpPr>
          <p:cNvPr id="7" name="Rectangle 6"/>
          <p:cNvSpPr/>
          <p:nvPr/>
        </p:nvSpPr>
        <p:spPr>
          <a:xfrm>
            <a:off x="304800" y="3623097"/>
            <a:ext cx="585537" cy="3589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Q2</a:t>
            </a:r>
            <a:endParaRPr lang="en-US" dirty="0"/>
          </a:p>
        </p:txBody>
      </p:sp>
      <p:sp>
        <p:nvSpPr>
          <p:cNvPr id="8" name="Rectangle 7"/>
          <p:cNvSpPr/>
          <p:nvPr/>
        </p:nvSpPr>
        <p:spPr>
          <a:xfrm>
            <a:off x="1203158" y="252663"/>
            <a:ext cx="8470231" cy="3589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Create try expect code lines raising multiple exceptions.</a:t>
            </a:r>
            <a:endParaRPr lang="en-US" dirty="0"/>
          </a:p>
        </p:txBody>
      </p:sp>
    </p:spTree>
    <p:extLst>
      <p:ext uri="{BB962C8B-B14F-4D97-AF65-F5344CB8AC3E}">
        <p14:creationId xmlns:p14="http://schemas.microsoft.com/office/powerpoint/2010/main" val="369123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US" dirty="0" smtClean="0"/>
              <a:t>Error Categories</a:t>
            </a:r>
            <a:endParaRPr lang="en-US" dirty="0"/>
          </a:p>
        </p:txBody>
      </p:sp>
      <p:sp>
        <p:nvSpPr>
          <p:cNvPr id="3" name="Content Placeholder 2"/>
          <p:cNvSpPr>
            <a:spLocks noGrp="1"/>
          </p:cNvSpPr>
          <p:nvPr>
            <p:ph idx="1"/>
          </p:nvPr>
        </p:nvSpPr>
        <p:spPr/>
        <p:txBody>
          <a:bodyPr/>
          <a:lstStyle/>
          <a:p>
            <a:r>
              <a:rPr lang="en-US" dirty="0" smtClean="0"/>
              <a:t>Syntax Error</a:t>
            </a:r>
          </a:p>
          <a:p>
            <a:r>
              <a:rPr lang="en-US" dirty="0" smtClean="0"/>
              <a:t>Logic Error</a:t>
            </a:r>
          </a:p>
          <a:p>
            <a:r>
              <a:rPr lang="en-US" dirty="0" smtClean="0"/>
              <a:t>Runtime Error</a:t>
            </a:r>
          </a:p>
          <a:p>
            <a:endParaRPr lang="en-US" dirty="0"/>
          </a:p>
        </p:txBody>
      </p:sp>
    </p:spTree>
    <p:extLst>
      <p:ext uri="{BB962C8B-B14F-4D97-AF65-F5344CB8AC3E}">
        <p14:creationId xmlns:p14="http://schemas.microsoft.com/office/powerpoint/2010/main" val="3296861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52663"/>
            <a:ext cx="585537" cy="3589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Q3</a:t>
            </a:r>
            <a:endParaRPr lang="en-US" dirty="0"/>
          </a:p>
        </p:txBody>
      </p:sp>
      <p:sp>
        <p:nvSpPr>
          <p:cNvPr id="5" name="Rectangle 4"/>
          <p:cNvSpPr/>
          <p:nvPr/>
        </p:nvSpPr>
        <p:spPr>
          <a:xfrm>
            <a:off x="1203158" y="252663"/>
            <a:ext cx="8470231" cy="3589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Create an anonymous/expressions generator function.</a:t>
            </a:r>
            <a:endParaRPr lang="en-US" dirty="0"/>
          </a:p>
        </p:txBody>
      </p:sp>
      <p:sp>
        <p:nvSpPr>
          <p:cNvPr id="6" name="Rectangle 5"/>
          <p:cNvSpPr/>
          <p:nvPr/>
        </p:nvSpPr>
        <p:spPr>
          <a:xfrm>
            <a:off x="316832" y="2137611"/>
            <a:ext cx="585537" cy="3589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Q4</a:t>
            </a:r>
            <a:endParaRPr lang="en-US" dirty="0"/>
          </a:p>
        </p:txBody>
      </p:sp>
      <p:sp>
        <p:nvSpPr>
          <p:cNvPr id="7" name="Rectangle 6"/>
          <p:cNvSpPr/>
          <p:nvPr/>
        </p:nvSpPr>
        <p:spPr>
          <a:xfrm>
            <a:off x="1215190" y="2133599"/>
            <a:ext cx="8470231" cy="35890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Create combination of a for loop and generator to derive the below output.</a:t>
            </a:r>
            <a:endParaRPr lang="en-US" dirty="0"/>
          </a:p>
        </p:txBody>
      </p:sp>
      <p:pic>
        <p:nvPicPr>
          <p:cNvPr id="11" name="Picture 10"/>
          <p:cNvPicPr>
            <a:picLocks noChangeAspect="1"/>
          </p:cNvPicPr>
          <p:nvPr/>
        </p:nvPicPr>
        <p:blipFill>
          <a:blip r:embed="rId2"/>
          <a:stretch>
            <a:fillRect/>
          </a:stretch>
        </p:blipFill>
        <p:spPr>
          <a:xfrm>
            <a:off x="1350043" y="2743199"/>
            <a:ext cx="5528429" cy="3531393"/>
          </a:xfrm>
          <a:prstGeom prst="rect">
            <a:avLst/>
          </a:prstGeom>
        </p:spPr>
      </p:pic>
    </p:spTree>
    <p:extLst>
      <p:ext uri="{BB962C8B-B14F-4D97-AF65-F5344CB8AC3E}">
        <p14:creationId xmlns:p14="http://schemas.microsoft.com/office/powerpoint/2010/main" val="673637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5431" y="280737"/>
            <a:ext cx="585537" cy="3589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Q5</a:t>
            </a:r>
            <a:endParaRPr lang="en-US" dirty="0"/>
          </a:p>
        </p:txBody>
      </p:sp>
      <p:sp>
        <p:nvSpPr>
          <p:cNvPr id="5" name="Rectangle 4"/>
          <p:cNvSpPr/>
          <p:nvPr/>
        </p:nvSpPr>
        <p:spPr>
          <a:xfrm>
            <a:off x="1443789" y="280737"/>
            <a:ext cx="8470231" cy="6200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Read the csv file at </a:t>
            </a:r>
            <a:r>
              <a:rPr lang="en-US" dirty="0" err="1" smtClean="0"/>
              <a:t>url</a:t>
            </a:r>
            <a:r>
              <a:rPr lang="en-US" dirty="0"/>
              <a:t> :  ('http://winterolympicsmedals.com/medals.csv</a:t>
            </a:r>
            <a:r>
              <a:rPr lang="en-US" dirty="0" smtClean="0"/>
              <a:t>') with both the methods.</a:t>
            </a:r>
            <a:endParaRPr lang="en-US" dirty="0"/>
          </a:p>
        </p:txBody>
      </p:sp>
      <p:sp>
        <p:nvSpPr>
          <p:cNvPr id="6" name="Rectangle 5"/>
          <p:cNvSpPr/>
          <p:nvPr/>
        </p:nvSpPr>
        <p:spPr>
          <a:xfrm>
            <a:off x="752422" y="3421997"/>
            <a:ext cx="585537" cy="3589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Q6</a:t>
            </a:r>
            <a:endParaRPr lang="en-US" dirty="0"/>
          </a:p>
        </p:txBody>
      </p:sp>
      <p:sp>
        <p:nvSpPr>
          <p:cNvPr id="7" name="Rectangle 6"/>
          <p:cNvSpPr/>
          <p:nvPr/>
        </p:nvSpPr>
        <p:spPr>
          <a:xfrm>
            <a:off x="1650780" y="3421997"/>
            <a:ext cx="8470231" cy="6200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Read an xml file using find and </a:t>
            </a:r>
            <a:r>
              <a:rPr lang="en-US" dirty="0" err="1" smtClean="0"/>
              <a:t>findall</a:t>
            </a:r>
            <a:r>
              <a:rPr lang="en-US" dirty="0" smtClean="0"/>
              <a:t> command</a:t>
            </a:r>
            <a:endParaRPr lang="en-US" dirty="0"/>
          </a:p>
        </p:txBody>
      </p:sp>
      <p:sp>
        <p:nvSpPr>
          <p:cNvPr id="8" name="Rectangle 7"/>
          <p:cNvSpPr/>
          <p:nvPr/>
        </p:nvSpPr>
        <p:spPr>
          <a:xfrm>
            <a:off x="3048000" y="3105835"/>
            <a:ext cx="6096000" cy="369332"/>
          </a:xfrm>
          <a:prstGeom prst="rect">
            <a:avLst/>
          </a:prstGeom>
        </p:spPr>
        <p:txBody>
          <a:bodyPr>
            <a:spAutoFit/>
          </a:bodyPr>
          <a:lstStyle/>
          <a:p>
            <a:r>
              <a:rPr lang="en-US" dirty="0" smtClean="0"/>
              <a:t>/</a:t>
            </a:r>
            <a:endParaRPr lang="en-US" dirty="0"/>
          </a:p>
        </p:txBody>
      </p:sp>
      <p:sp>
        <p:nvSpPr>
          <p:cNvPr id="9" name="Rectangle 8"/>
          <p:cNvSpPr/>
          <p:nvPr/>
        </p:nvSpPr>
        <p:spPr>
          <a:xfrm>
            <a:off x="752422" y="5798982"/>
            <a:ext cx="585537" cy="35890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Q7</a:t>
            </a:r>
            <a:endParaRPr lang="en-US" dirty="0"/>
          </a:p>
        </p:txBody>
      </p:sp>
      <p:sp>
        <p:nvSpPr>
          <p:cNvPr id="10" name="Rectangle 9"/>
          <p:cNvSpPr/>
          <p:nvPr/>
        </p:nvSpPr>
        <p:spPr>
          <a:xfrm>
            <a:off x="1650780" y="5268036"/>
            <a:ext cx="8470231" cy="15899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smtClean="0"/>
          </a:p>
          <a:p>
            <a:r>
              <a:rPr lang="en-US" dirty="0" smtClean="0"/>
              <a:t>Check the request status once you send the request to this </a:t>
            </a:r>
            <a:r>
              <a:rPr lang="en-US" dirty="0" err="1" smtClean="0"/>
              <a:t>url</a:t>
            </a:r>
            <a:r>
              <a:rPr lang="en-US" dirty="0" smtClean="0"/>
              <a:t>.</a:t>
            </a:r>
          </a:p>
          <a:p>
            <a:endParaRPr lang="en-US" dirty="0"/>
          </a:p>
          <a:p>
            <a:r>
              <a:rPr lang="en-US" dirty="0" smtClean="0"/>
              <a:t>https</a:t>
            </a:r>
            <a:r>
              <a:rPr lang="en-US" dirty="0"/>
              <a:t>://</a:t>
            </a:r>
            <a:r>
              <a:rPr lang="en-US" dirty="0" smtClean="0"/>
              <a:t>www.aljazeera.com/news/2020/06/03/coronavirus-travel-restrictions-border-shutdowns-by-country/</a:t>
            </a:r>
            <a:endParaRPr lang="en-US" dirty="0"/>
          </a:p>
        </p:txBody>
      </p:sp>
    </p:spTree>
    <p:extLst>
      <p:ext uri="{BB962C8B-B14F-4D97-AF65-F5344CB8AC3E}">
        <p14:creationId xmlns:p14="http://schemas.microsoft.com/office/powerpoint/2010/main" val="2630967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1889"/>
            <a:ext cx="10515600" cy="854075"/>
          </a:xfrm>
        </p:spPr>
        <p:txBody>
          <a:bodyPr/>
          <a:lstStyle/>
          <a:p>
            <a:pPr algn="ctr"/>
            <a:r>
              <a:rPr lang="en-US" dirty="0" smtClean="0"/>
              <a:t>Generators</a:t>
            </a:r>
            <a:endParaRPr lang="en-US" dirty="0"/>
          </a:p>
        </p:txBody>
      </p:sp>
      <p:sp>
        <p:nvSpPr>
          <p:cNvPr id="4" name="Title 1"/>
          <p:cNvSpPr txBox="1">
            <a:spLocks/>
          </p:cNvSpPr>
          <p:nvPr/>
        </p:nvSpPr>
        <p:spPr>
          <a:xfrm>
            <a:off x="228600" y="1343892"/>
            <a:ext cx="11734800" cy="5500254"/>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Use of Python Generators</a:t>
            </a:r>
          </a:p>
          <a:p>
            <a:r>
              <a:rPr lang="en-US" sz="2400" dirty="0"/>
              <a:t>There are several reasons that make generators a powerful implementation</a:t>
            </a:r>
            <a:r>
              <a:rPr lang="en-US" sz="2400" dirty="0" smtClean="0"/>
              <a:t>.</a:t>
            </a:r>
          </a:p>
          <a:p>
            <a:endParaRPr lang="en-US" sz="2400" dirty="0" smtClean="0"/>
          </a:p>
          <a:p>
            <a:endParaRPr lang="en-US" sz="2400" dirty="0"/>
          </a:p>
          <a:p>
            <a:endParaRPr lang="en-US" sz="2400" dirty="0"/>
          </a:p>
          <a:p>
            <a:endParaRPr lang="en-US" sz="2400" b="1" dirty="0" smtClean="0"/>
          </a:p>
          <a:p>
            <a:r>
              <a:rPr lang="en-US" sz="2400" b="1" dirty="0" smtClean="0"/>
              <a:t>1. Easy </a:t>
            </a:r>
            <a:r>
              <a:rPr lang="en-US" sz="2400" b="1" dirty="0"/>
              <a:t>to </a:t>
            </a:r>
            <a:r>
              <a:rPr lang="en-US" sz="2400" b="1" dirty="0" smtClean="0"/>
              <a:t>Implement</a:t>
            </a:r>
            <a:endParaRPr lang="en-US" sz="2400" b="1" dirty="0"/>
          </a:p>
          <a:p>
            <a:r>
              <a:rPr lang="en-US" sz="2400" dirty="0"/>
              <a:t>Generators can be implemented in a clear and concise way as compared to their iterator class counterpart. Following is an example to implement a sequence of power of 2 using an iterator class</a:t>
            </a:r>
            <a:r>
              <a:rPr lang="en-US" sz="2400" dirty="0" smtClean="0"/>
              <a:t>.</a:t>
            </a:r>
          </a:p>
          <a:p>
            <a:endParaRPr lang="en-US" sz="2400" dirty="0"/>
          </a:p>
          <a:p>
            <a:endParaRPr lang="en-US" sz="2400" b="1" dirty="0" smtClean="0"/>
          </a:p>
          <a:p>
            <a:endParaRPr lang="en-US" sz="2400" b="1" dirty="0"/>
          </a:p>
          <a:p>
            <a:endParaRPr lang="en-US" sz="2400" b="1" dirty="0" smtClean="0"/>
          </a:p>
          <a:p>
            <a:r>
              <a:rPr lang="en-US" sz="2400" b="1" dirty="0" smtClean="0"/>
              <a:t>2</a:t>
            </a:r>
            <a:r>
              <a:rPr lang="en-US" sz="2400" b="1" dirty="0"/>
              <a:t>. Memory </a:t>
            </a:r>
            <a:r>
              <a:rPr lang="en-US" sz="2400" b="1" dirty="0" smtClean="0"/>
              <a:t>Efficient</a:t>
            </a:r>
            <a:endParaRPr lang="en-US" sz="2400" b="1" dirty="0"/>
          </a:p>
          <a:p>
            <a:r>
              <a:rPr lang="en-US" sz="2400" dirty="0"/>
              <a:t>A normal function to return a sequence will create the entire sequence in memory before returning the result. This is an overkill, if the number of items in the sequence is very large.</a:t>
            </a:r>
          </a:p>
          <a:p>
            <a:r>
              <a:rPr lang="en-US" sz="2400" dirty="0"/>
              <a:t>Generator implementation of such sequences is memory friendly and is preferred since it only produces one item at a time.</a:t>
            </a:r>
          </a:p>
          <a:p>
            <a:endParaRPr lang="en-US" sz="2400" dirty="0"/>
          </a:p>
          <a:p>
            <a:pPr algn="ctr"/>
            <a:endParaRPr lang="en-US" sz="2800" dirty="0"/>
          </a:p>
        </p:txBody>
      </p:sp>
    </p:spTree>
    <p:extLst>
      <p:ext uri="{BB962C8B-B14F-4D97-AF65-F5344CB8AC3E}">
        <p14:creationId xmlns:p14="http://schemas.microsoft.com/office/powerpoint/2010/main" val="8678760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6" y="0"/>
            <a:ext cx="10515600" cy="784802"/>
          </a:xfrm>
        </p:spPr>
        <p:txBody>
          <a:bodyPr/>
          <a:lstStyle/>
          <a:p>
            <a:pPr algn="ctr"/>
            <a:r>
              <a:rPr lang="en-US" dirty="0"/>
              <a:t>Generators</a:t>
            </a:r>
          </a:p>
        </p:txBody>
      </p:sp>
      <p:sp>
        <p:nvSpPr>
          <p:cNvPr id="3" name="Content Placeholder 2"/>
          <p:cNvSpPr>
            <a:spLocks noGrp="1"/>
          </p:cNvSpPr>
          <p:nvPr>
            <p:ph idx="1"/>
          </p:nvPr>
        </p:nvSpPr>
        <p:spPr>
          <a:xfrm>
            <a:off x="207818" y="942110"/>
            <a:ext cx="11831782" cy="5583381"/>
          </a:xfrm>
        </p:spPr>
        <p:txBody>
          <a:bodyPr>
            <a:normAutofit lnSpcReduction="10000"/>
          </a:bodyPr>
          <a:lstStyle/>
          <a:p>
            <a:pPr marL="0" indent="0">
              <a:buNone/>
            </a:pPr>
            <a:endParaRPr lang="en-US" sz="2200" b="1" dirty="0" smtClean="0"/>
          </a:p>
          <a:p>
            <a:pPr marL="0" indent="0">
              <a:buNone/>
            </a:pPr>
            <a:r>
              <a:rPr lang="en-US" sz="2200" b="1" dirty="0" smtClean="0"/>
              <a:t>3. </a:t>
            </a:r>
            <a:r>
              <a:rPr lang="en-US" sz="2200" b="1" dirty="0"/>
              <a:t>Represent Infinite Stream</a:t>
            </a:r>
          </a:p>
          <a:p>
            <a:pPr marL="0" indent="0">
              <a:buNone/>
            </a:pPr>
            <a:r>
              <a:rPr lang="en-US" sz="2200" dirty="0"/>
              <a:t>Generators are excellent mediums to represent an infinite stream of data. Infinite streams cannot be stored in memory, and since generators produce only one item at a time, they can represent an infinite stream of data.</a:t>
            </a:r>
          </a:p>
          <a:p>
            <a:pPr marL="0" indent="0">
              <a:buNone/>
            </a:pPr>
            <a:r>
              <a:rPr lang="en-US" sz="2200" dirty="0"/>
              <a:t>The following generator function can generate all the even numbers (at least in theory</a:t>
            </a:r>
            <a:r>
              <a:rPr lang="en-US" sz="2200" dirty="0" smtClean="0"/>
              <a:t>).</a:t>
            </a:r>
          </a:p>
          <a:p>
            <a:pPr marL="0" indent="0">
              <a:buNone/>
            </a:pPr>
            <a:endParaRPr lang="en-US" sz="2200" dirty="0" smtClean="0"/>
          </a:p>
          <a:p>
            <a:endParaRPr lang="en-US" sz="2200" dirty="0"/>
          </a:p>
          <a:p>
            <a:pPr marL="0" indent="0">
              <a:buNone/>
            </a:pPr>
            <a:r>
              <a:rPr lang="en-US" sz="2200" b="1" dirty="0"/>
              <a:t>4. Pipelining Generators</a:t>
            </a:r>
          </a:p>
          <a:p>
            <a:pPr marL="0" indent="0">
              <a:buNone/>
            </a:pPr>
            <a:r>
              <a:rPr lang="en-US" sz="2200" dirty="0"/>
              <a:t>Multiple generators can be used to pipeline a series of operations. This is best illustrated using an example.</a:t>
            </a:r>
          </a:p>
          <a:p>
            <a:pPr marL="0" indent="0">
              <a:buNone/>
            </a:pPr>
            <a:r>
              <a:rPr lang="en-US" sz="2200" dirty="0"/>
              <a:t>Suppose we have a generator that produces the numbers in the Fibonacci series. And we have another generator for squaring numbers.</a:t>
            </a:r>
          </a:p>
          <a:p>
            <a:pPr marL="0" indent="0">
              <a:buNone/>
            </a:pPr>
            <a:r>
              <a:rPr lang="en-US" sz="2200" dirty="0"/>
              <a:t>If we want to find out the sum of squares of numbers in the Fibonacci series, we can do it in the following way by pipelining the output of generator functions together.</a:t>
            </a:r>
          </a:p>
          <a:p>
            <a:endParaRPr lang="en-US" dirty="0"/>
          </a:p>
          <a:p>
            <a:endParaRPr lang="en-US" dirty="0"/>
          </a:p>
        </p:txBody>
      </p:sp>
    </p:spTree>
    <p:extLst>
      <p:ext uri="{BB962C8B-B14F-4D97-AF65-F5344CB8AC3E}">
        <p14:creationId xmlns:p14="http://schemas.microsoft.com/office/powerpoint/2010/main" val="3902129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4389" y="246647"/>
            <a:ext cx="10410074" cy="2977816"/>
          </a:xfrm>
          <a:prstGeom prst="rect">
            <a:avLst/>
          </a:prstGeom>
        </p:spPr>
      </p:pic>
    </p:spTree>
    <p:extLst>
      <p:ext uri="{BB962C8B-B14F-4D97-AF65-F5344CB8AC3E}">
        <p14:creationId xmlns:p14="http://schemas.microsoft.com/office/powerpoint/2010/main" val="2335867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5909" y="1041255"/>
            <a:ext cx="10515600" cy="5816745"/>
          </a:xfrm>
        </p:spPr>
        <p:txBody>
          <a:bodyPr/>
          <a:lstStyle/>
          <a:p>
            <a:r>
              <a:rPr lang="en-US" dirty="0" smtClean="0"/>
              <a:t>1. </a:t>
            </a:r>
            <a:r>
              <a:rPr lang="en-US" dirty="0"/>
              <a:t>When will the else part of try-except-else be executed?</a:t>
            </a:r>
            <a:r>
              <a:rPr lang="en-US" dirty="0" smtClean="0"/>
              <a:t/>
            </a:r>
            <a:br>
              <a:rPr lang="en-US" dirty="0" smtClean="0"/>
            </a:br>
            <a:r>
              <a:rPr lang="en-US" dirty="0"/>
              <a:t>a) always</a:t>
            </a:r>
            <a:r>
              <a:rPr lang="en-US" dirty="0" smtClean="0"/>
              <a:t/>
            </a:r>
            <a:br>
              <a:rPr lang="en-US" dirty="0" smtClean="0"/>
            </a:br>
            <a:r>
              <a:rPr lang="en-US" dirty="0"/>
              <a:t>b) when an exception occurs</a:t>
            </a:r>
            <a:r>
              <a:rPr lang="en-US" dirty="0" smtClean="0"/>
              <a:t/>
            </a:r>
            <a:br>
              <a:rPr lang="en-US" dirty="0" smtClean="0"/>
            </a:br>
            <a:r>
              <a:rPr lang="en-US" dirty="0"/>
              <a:t>c) when no exception occurs</a:t>
            </a:r>
            <a:r>
              <a:rPr lang="en-US" dirty="0" smtClean="0"/>
              <a:t/>
            </a:r>
            <a:br>
              <a:rPr lang="en-US" dirty="0" smtClean="0"/>
            </a:br>
            <a:r>
              <a:rPr lang="en-US" dirty="0"/>
              <a:t>d) when an exception occurs in to except </a:t>
            </a:r>
            <a:r>
              <a:rPr lang="en-US" dirty="0" smtClean="0"/>
              <a:t>block</a:t>
            </a:r>
          </a:p>
          <a:p>
            <a:endParaRPr lang="en-US" dirty="0" smtClean="0"/>
          </a:p>
          <a:p>
            <a:endParaRPr lang="en-US" dirty="0"/>
          </a:p>
          <a:p>
            <a:r>
              <a:rPr lang="en-US" dirty="0" smtClean="0"/>
              <a:t>2. </a:t>
            </a:r>
            <a:r>
              <a:rPr lang="en-US" dirty="0"/>
              <a:t>When is the finally block executed?</a:t>
            </a:r>
            <a:r>
              <a:rPr lang="en-US" dirty="0" smtClean="0"/>
              <a:t/>
            </a:r>
            <a:br>
              <a:rPr lang="en-US" dirty="0" smtClean="0"/>
            </a:br>
            <a:r>
              <a:rPr lang="en-US" dirty="0"/>
              <a:t>a) when there is no exception</a:t>
            </a:r>
            <a:r>
              <a:rPr lang="en-US" dirty="0" smtClean="0"/>
              <a:t/>
            </a:r>
            <a:br>
              <a:rPr lang="en-US" dirty="0" smtClean="0"/>
            </a:br>
            <a:r>
              <a:rPr lang="en-US" dirty="0"/>
              <a:t>b) when there is an exception</a:t>
            </a:r>
            <a:r>
              <a:rPr lang="en-US" dirty="0" smtClean="0"/>
              <a:t/>
            </a:r>
            <a:br>
              <a:rPr lang="en-US" dirty="0" smtClean="0"/>
            </a:br>
            <a:r>
              <a:rPr lang="en-US" dirty="0"/>
              <a:t>c) only if some condition that has been specified is satisfied</a:t>
            </a:r>
            <a:r>
              <a:rPr lang="en-US" dirty="0" smtClean="0"/>
              <a:t/>
            </a:r>
            <a:br>
              <a:rPr lang="en-US" dirty="0" smtClean="0"/>
            </a:br>
            <a:r>
              <a:rPr lang="en-US" dirty="0"/>
              <a:t>d) always</a:t>
            </a:r>
          </a:p>
        </p:txBody>
      </p:sp>
    </p:spTree>
    <p:extLst>
      <p:ext uri="{BB962C8B-B14F-4D97-AF65-F5344CB8AC3E}">
        <p14:creationId xmlns:p14="http://schemas.microsoft.com/office/powerpoint/2010/main" val="2397978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0060" y="383164"/>
            <a:ext cx="10651549" cy="3426836"/>
          </a:xfrm>
          <a:prstGeom prst="rect">
            <a:avLst/>
          </a:prstGeom>
        </p:spPr>
      </p:pic>
    </p:spTree>
    <p:extLst>
      <p:ext uri="{BB962C8B-B14F-4D97-AF65-F5344CB8AC3E}">
        <p14:creationId xmlns:p14="http://schemas.microsoft.com/office/powerpoint/2010/main" val="3401282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3434" y="138112"/>
            <a:ext cx="8323984" cy="2948583"/>
          </a:xfrm>
          <a:prstGeom prst="rect">
            <a:avLst/>
          </a:prstGeom>
        </p:spPr>
      </p:pic>
      <p:pic>
        <p:nvPicPr>
          <p:cNvPr id="6" name="Picture 5"/>
          <p:cNvPicPr>
            <a:picLocks noChangeAspect="1"/>
          </p:cNvPicPr>
          <p:nvPr/>
        </p:nvPicPr>
        <p:blipFill>
          <a:blip r:embed="rId3"/>
          <a:stretch>
            <a:fillRect/>
          </a:stretch>
        </p:blipFill>
        <p:spPr>
          <a:xfrm>
            <a:off x="219507" y="3493942"/>
            <a:ext cx="9259866" cy="3003839"/>
          </a:xfrm>
          <a:prstGeom prst="rect">
            <a:avLst/>
          </a:prstGeom>
        </p:spPr>
      </p:pic>
    </p:spTree>
    <p:extLst>
      <p:ext uri="{BB962C8B-B14F-4D97-AF65-F5344CB8AC3E}">
        <p14:creationId xmlns:p14="http://schemas.microsoft.com/office/powerpoint/2010/main" val="6807249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5092</TotalTime>
  <Words>1103</Words>
  <Application>Microsoft Office PowerPoint</Application>
  <PresentationFormat>Widescreen</PresentationFormat>
  <Paragraphs>114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Source Sans Pro</vt:lpstr>
      <vt:lpstr>Verdana</vt:lpstr>
      <vt:lpstr>Office Theme</vt:lpstr>
      <vt:lpstr>PowerPoint Presentation</vt:lpstr>
      <vt:lpstr>Python Errors</vt:lpstr>
      <vt:lpstr>Error Categories</vt:lpstr>
      <vt:lpstr>Generators</vt:lpstr>
      <vt:lpstr>Generators</vt:lpstr>
      <vt:lpstr>PowerPoint Presentation</vt:lpstr>
      <vt:lpstr>PowerPoint Presentation</vt:lpstr>
      <vt:lpstr>PowerPoint Presentation</vt:lpstr>
      <vt:lpstr>PowerPoint Presentation</vt:lpstr>
      <vt:lpstr>PowerPoint Presentation</vt:lpstr>
      <vt:lpstr>JSON, CSV, XML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DateTime strftime()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Errors</dc:title>
  <dc:creator>Yogesh Nailwal</dc:creator>
  <cp:lastModifiedBy>Yogesh Nailwal</cp:lastModifiedBy>
  <cp:revision>42</cp:revision>
  <dcterms:created xsi:type="dcterms:W3CDTF">2021-07-18T13:25:37Z</dcterms:created>
  <dcterms:modified xsi:type="dcterms:W3CDTF">2021-07-23T11:27:07Z</dcterms:modified>
</cp:coreProperties>
</file>