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8" r:id="rId5"/>
    <p:sldId id="256" r:id="rId6"/>
    <p:sldId id="257" r:id="rId7"/>
    <p:sldId id="266" r:id="rId8"/>
    <p:sldId id="267" r:id="rId9"/>
    <p:sldId id="268" r:id="rId10"/>
    <p:sldId id="269" r:id="rId11"/>
    <p:sldId id="280" r:id="rId12"/>
    <p:sldId id="262" r:id="rId13"/>
    <p:sldId id="263" r:id="rId14"/>
    <p:sldId id="281" r:id="rId15"/>
    <p:sldId id="264" r:id="rId16"/>
    <p:sldId id="282" r:id="rId17"/>
    <p:sldId id="270" r:id="rId18"/>
    <p:sldId id="265" r:id="rId19"/>
    <p:sldId id="283" r:id="rId20"/>
    <p:sldId id="285" r:id="rId21"/>
    <p:sldId id="273" r:id="rId22"/>
    <p:sldId id="279" r:id="rId23"/>
    <p:sldId id="286" r:id="rId24"/>
    <p:sldId id="276" r:id="rId25"/>
    <p:sldId id="277"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CC4FB9-5A30-47BE-A868-0A4485288B7B}" v="436" dt="2022-10-04T13:48:12.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0B1BAC-B7E2-4E89-AFA6-56EBAF896533}" type="doc">
      <dgm:prSet loTypeId="urn:microsoft.com/office/officeart/2016/7/layout/RepeatingBendingProcessNew" loCatId="process" qsTypeId="urn:microsoft.com/office/officeart/2005/8/quickstyle/simple1" qsCatId="simple" csTypeId="urn:microsoft.com/office/officeart/2018/5/colors/Iconchunking_neutralbg_colorful1" csCatId="colorful" phldr="1"/>
      <dgm:spPr/>
      <dgm:t>
        <a:bodyPr/>
        <a:lstStyle/>
        <a:p>
          <a:endParaRPr lang="en-US"/>
        </a:p>
      </dgm:t>
    </dgm:pt>
    <dgm:pt modelId="{57727459-A4E7-4DC4-AAF8-AEC6ADD39B1C}">
      <dgm:prSet/>
      <dgm:spPr/>
      <dgm:t>
        <a:bodyPr/>
        <a:lstStyle/>
        <a:p>
          <a:r>
            <a:rPr lang="en-US"/>
            <a:t>Worked </a:t>
          </a:r>
          <a:r>
            <a:rPr lang="en-US" b="0" i="0" baseline="0"/>
            <a:t>in the ABC group at CWI and learned a lot about language design. </a:t>
          </a:r>
          <a:endParaRPr lang="en-US"/>
        </a:p>
      </dgm:t>
    </dgm:pt>
    <dgm:pt modelId="{7B8ECD3C-A5C7-4883-A11E-A0745DABEFAA}" type="parTrans" cxnId="{D5A04E76-326D-4C3C-A0DE-7924E72AC968}">
      <dgm:prSet/>
      <dgm:spPr/>
      <dgm:t>
        <a:bodyPr/>
        <a:lstStyle/>
        <a:p>
          <a:endParaRPr lang="en-US"/>
        </a:p>
      </dgm:t>
    </dgm:pt>
    <dgm:pt modelId="{C8527B22-FD7C-4D25-9E5A-FEE288D71AC7}" type="sibTrans" cxnId="{D5A04E76-326D-4C3C-A0DE-7924E72AC968}">
      <dgm:prSet/>
      <dgm:spPr/>
      <dgm:t>
        <a:bodyPr/>
        <a:lstStyle/>
        <a:p>
          <a:endParaRPr lang="en-US"/>
        </a:p>
      </dgm:t>
    </dgm:pt>
    <dgm:pt modelId="{FE59E8B6-17EB-42B5-85B0-AF2FD2012D87}">
      <dgm:prSet/>
      <dgm:spPr/>
      <dgm:t>
        <a:bodyPr/>
        <a:lstStyle/>
        <a:p>
          <a:r>
            <a:rPr lang="en-US" b="0" i="0" baseline="0"/>
            <a:t>ABC language had number of shortcomings, but also had many of its features. </a:t>
          </a:r>
          <a:endParaRPr lang="en-US"/>
        </a:p>
      </dgm:t>
    </dgm:pt>
    <dgm:pt modelId="{121383AE-A36A-4F74-B8B4-D9DD80E37744}" type="parTrans" cxnId="{C7D55EC0-E2E2-4DAC-A4BA-507B991C9100}">
      <dgm:prSet/>
      <dgm:spPr/>
      <dgm:t>
        <a:bodyPr/>
        <a:lstStyle/>
        <a:p>
          <a:endParaRPr lang="en-US"/>
        </a:p>
      </dgm:t>
    </dgm:pt>
    <dgm:pt modelId="{5EEFD8A0-BF0B-4C74-8C00-D4E1A418C48E}" type="sibTrans" cxnId="{C7D55EC0-E2E2-4DAC-A4BA-507B991C9100}">
      <dgm:prSet/>
      <dgm:spPr/>
      <dgm:t>
        <a:bodyPr/>
        <a:lstStyle/>
        <a:p>
          <a:endParaRPr lang="en-US"/>
        </a:p>
      </dgm:t>
    </dgm:pt>
    <dgm:pt modelId="{077121FC-FC81-467A-85BC-90EB66D02655}">
      <dgm:prSet/>
      <dgm:spPr/>
      <dgm:t>
        <a:bodyPr/>
        <a:lstStyle/>
        <a:p>
          <a:r>
            <a:rPr lang="en-US" b="0" i="0" baseline="0"/>
            <a:t>It was impossible to extend the ABC language.</a:t>
          </a:r>
          <a:endParaRPr lang="en-US"/>
        </a:p>
      </dgm:t>
    </dgm:pt>
    <dgm:pt modelId="{E4823ED3-23BB-49B4-8D96-8634DDA851FF}" type="parTrans" cxnId="{3B615953-F68A-4371-A957-8110CA7F369C}">
      <dgm:prSet/>
      <dgm:spPr/>
      <dgm:t>
        <a:bodyPr/>
        <a:lstStyle/>
        <a:p>
          <a:endParaRPr lang="en-US"/>
        </a:p>
      </dgm:t>
    </dgm:pt>
    <dgm:pt modelId="{746AFE55-2AC9-4AAF-BAA0-7178431B6246}" type="sibTrans" cxnId="{3B615953-F68A-4371-A957-8110CA7F369C}">
      <dgm:prSet/>
      <dgm:spPr/>
      <dgm:t>
        <a:bodyPr/>
        <a:lstStyle/>
        <a:p>
          <a:endParaRPr lang="en-US"/>
        </a:p>
      </dgm:t>
    </dgm:pt>
    <dgm:pt modelId="{ADB5D87F-52DA-4279-B081-E3B69F2A0969}">
      <dgm:prSet/>
      <dgm:spPr/>
      <dgm:t>
        <a:bodyPr/>
        <a:lstStyle/>
        <a:p>
          <a:r>
            <a:rPr lang="en-US" b="0" i="0" baseline="0"/>
            <a:t>He also had some experience with using Modula-2+ and Modula-3</a:t>
          </a:r>
          <a:endParaRPr lang="en-US"/>
        </a:p>
      </dgm:t>
    </dgm:pt>
    <dgm:pt modelId="{D88B9B83-A8D3-4A60-9BFB-126D484E6860}" type="parTrans" cxnId="{1AE43F37-F3A2-40B3-ABD0-11CC18A34E5C}">
      <dgm:prSet/>
      <dgm:spPr/>
      <dgm:t>
        <a:bodyPr/>
        <a:lstStyle/>
        <a:p>
          <a:endParaRPr lang="en-US"/>
        </a:p>
      </dgm:t>
    </dgm:pt>
    <dgm:pt modelId="{EFC41263-B7F6-47EE-BC0E-EE3445B6F225}" type="sibTrans" cxnId="{1AE43F37-F3A2-40B3-ABD0-11CC18A34E5C}">
      <dgm:prSet/>
      <dgm:spPr/>
      <dgm:t>
        <a:bodyPr/>
        <a:lstStyle/>
        <a:p>
          <a:endParaRPr lang="en-US"/>
        </a:p>
      </dgm:t>
    </dgm:pt>
    <dgm:pt modelId="{45A7CBCC-E470-4D50-B29A-B068EB9151A8}">
      <dgm:prSet/>
      <dgm:spPr/>
      <dgm:t>
        <a:bodyPr/>
        <a:lstStyle/>
        <a:p>
          <a:r>
            <a:rPr lang="en-US" b="0" i="0" baseline="0"/>
            <a:t>Modula-3 is the origin of the syntax and semantics used for exceptions, and some other Python features.</a:t>
          </a:r>
          <a:endParaRPr lang="en-US"/>
        </a:p>
      </dgm:t>
    </dgm:pt>
    <dgm:pt modelId="{733B505E-9880-46C3-A1B5-8D67CAAE8377}" type="parTrans" cxnId="{92CA8402-BEA8-49D6-92D8-BD1DA2134E42}">
      <dgm:prSet/>
      <dgm:spPr/>
      <dgm:t>
        <a:bodyPr/>
        <a:lstStyle/>
        <a:p>
          <a:endParaRPr lang="en-US"/>
        </a:p>
      </dgm:t>
    </dgm:pt>
    <dgm:pt modelId="{6B3D4FE6-60A6-467B-BA8E-83A37EEB6C49}" type="sibTrans" cxnId="{92CA8402-BEA8-49D6-92D8-BD1DA2134E42}">
      <dgm:prSet/>
      <dgm:spPr/>
      <dgm:t>
        <a:bodyPr/>
        <a:lstStyle/>
        <a:p>
          <a:endParaRPr lang="en-US"/>
        </a:p>
      </dgm:t>
    </dgm:pt>
    <dgm:pt modelId="{9A0F5C53-F873-433B-BCEE-4B9E1CC858F2}">
      <dgm:prSet/>
      <dgm:spPr/>
      <dgm:t>
        <a:bodyPr/>
        <a:lstStyle/>
        <a:p>
          <a:r>
            <a:rPr lang="en-US"/>
            <a:t>He</a:t>
          </a:r>
          <a:r>
            <a:rPr lang="en-US" b="0" i="0" baseline="0"/>
            <a:t> was working in</a:t>
          </a:r>
          <a:r>
            <a:rPr lang="en-US"/>
            <a:t> the </a:t>
          </a:r>
          <a:r>
            <a:rPr lang="en-US" b="0" i="0" baseline="0"/>
            <a:t>Amoeba distributed operating system group at CWI. His experience with error handling in Amoeba made me acutely aware of the importance of exceptions as a programming language feature.</a:t>
          </a:r>
          <a:endParaRPr lang="en-US"/>
        </a:p>
      </dgm:t>
    </dgm:pt>
    <dgm:pt modelId="{86EA12C6-B70E-4ACB-B655-E340C124A650}" type="parTrans" cxnId="{E2D3BD45-4E04-4DE0-BE6F-3C0D7A09681B}">
      <dgm:prSet/>
      <dgm:spPr/>
      <dgm:t>
        <a:bodyPr/>
        <a:lstStyle/>
        <a:p>
          <a:endParaRPr lang="en-US"/>
        </a:p>
      </dgm:t>
    </dgm:pt>
    <dgm:pt modelId="{F311666A-C0B6-4A18-BFAF-56CC8ABF2D57}" type="sibTrans" cxnId="{E2D3BD45-4E04-4DE0-BE6F-3C0D7A09681B}">
      <dgm:prSet/>
      <dgm:spPr/>
      <dgm:t>
        <a:bodyPr/>
        <a:lstStyle/>
        <a:p>
          <a:endParaRPr lang="en-US"/>
        </a:p>
      </dgm:t>
    </dgm:pt>
    <dgm:pt modelId="{730D7BDD-A244-4DB3-9FFA-5ECA96E334AB}">
      <dgm:prSet/>
      <dgm:spPr/>
      <dgm:t>
        <a:bodyPr/>
        <a:lstStyle/>
        <a:p>
          <a:r>
            <a:rPr lang="en-US"/>
            <a:t>And then in </a:t>
          </a:r>
          <a:r>
            <a:rPr lang="en-US" b="0" i="0" baseline="0"/>
            <a:t>February 1991, after just over a year of development python was created.</a:t>
          </a:r>
          <a:endParaRPr lang="en-US"/>
        </a:p>
      </dgm:t>
    </dgm:pt>
    <dgm:pt modelId="{F4EDAFAC-69F5-4C6D-BEEF-DFB4A40269AA}" type="parTrans" cxnId="{7DE4D105-F2C8-4057-A363-92081497C4A7}">
      <dgm:prSet/>
      <dgm:spPr/>
      <dgm:t>
        <a:bodyPr/>
        <a:lstStyle/>
        <a:p>
          <a:endParaRPr lang="en-US"/>
        </a:p>
      </dgm:t>
    </dgm:pt>
    <dgm:pt modelId="{76E55D45-0FCF-4C4D-87E9-9F0DEAEAFE09}" type="sibTrans" cxnId="{7DE4D105-F2C8-4057-A363-92081497C4A7}">
      <dgm:prSet/>
      <dgm:spPr/>
      <dgm:t>
        <a:bodyPr/>
        <a:lstStyle/>
        <a:p>
          <a:endParaRPr lang="en-US"/>
        </a:p>
      </dgm:t>
    </dgm:pt>
    <dgm:pt modelId="{9B2E9C5D-FE34-485B-B576-C54956A48147}" type="pres">
      <dgm:prSet presAssocID="{790B1BAC-B7E2-4E89-AFA6-56EBAF896533}" presName="Name0" presStyleCnt="0">
        <dgm:presLayoutVars>
          <dgm:dir/>
          <dgm:resizeHandles val="exact"/>
        </dgm:presLayoutVars>
      </dgm:prSet>
      <dgm:spPr/>
    </dgm:pt>
    <dgm:pt modelId="{CCBEABF5-0834-4F2B-A448-43A672E3FCC2}" type="pres">
      <dgm:prSet presAssocID="{57727459-A4E7-4DC4-AAF8-AEC6ADD39B1C}" presName="node" presStyleLbl="node1" presStyleIdx="0" presStyleCnt="7">
        <dgm:presLayoutVars>
          <dgm:bulletEnabled val="1"/>
        </dgm:presLayoutVars>
      </dgm:prSet>
      <dgm:spPr/>
    </dgm:pt>
    <dgm:pt modelId="{390B7454-ECF4-4588-BA97-E79AAF846197}" type="pres">
      <dgm:prSet presAssocID="{C8527B22-FD7C-4D25-9E5A-FEE288D71AC7}" presName="sibTrans" presStyleLbl="sibTrans1D1" presStyleIdx="0" presStyleCnt="6"/>
      <dgm:spPr/>
    </dgm:pt>
    <dgm:pt modelId="{6349F07B-0E2B-4839-B105-21BC3868D78D}" type="pres">
      <dgm:prSet presAssocID="{C8527B22-FD7C-4D25-9E5A-FEE288D71AC7}" presName="connectorText" presStyleLbl="sibTrans1D1" presStyleIdx="0" presStyleCnt="6"/>
      <dgm:spPr/>
    </dgm:pt>
    <dgm:pt modelId="{0D95B245-F22F-4342-BD47-7756153D38E9}" type="pres">
      <dgm:prSet presAssocID="{FE59E8B6-17EB-42B5-85B0-AF2FD2012D87}" presName="node" presStyleLbl="node1" presStyleIdx="1" presStyleCnt="7">
        <dgm:presLayoutVars>
          <dgm:bulletEnabled val="1"/>
        </dgm:presLayoutVars>
      </dgm:prSet>
      <dgm:spPr/>
    </dgm:pt>
    <dgm:pt modelId="{24679D97-F497-476E-82D5-AE6F04E4B501}" type="pres">
      <dgm:prSet presAssocID="{5EEFD8A0-BF0B-4C74-8C00-D4E1A418C48E}" presName="sibTrans" presStyleLbl="sibTrans1D1" presStyleIdx="1" presStyleCnt="6"/>
      <dgm:spPr/>
    </dgm:pt>
    <dgm:pt modelId="{FA5450DD-EC65-4160-BD5D-128BBD3C5BC0}" type="pres">
      <dgm:prSet presAssocID="{5EEFD8A0-BF0B-4C74-8C00-D4E1A418C48E}" presName="connectorText" presStyleLbl="sibTrans1D1" presStyleIdx="1" presStyleCnt="6"/>
      <dgm:spPr/>
    </dgm:pt>
    <dgm:pt modelId="{45330F1F-168A-4DB8-B112-731EA73247FB}" type="pres">
      <dgm:prSet presAssocID="{077121FC-FC81-467A-85BC-90EB66D02655}" presName="node" presStyleLbl="node1" presStyleIdx="2" presStyleCnt="7">
        <dgm:presLayoutVars>
          <dgm:bulletEnabled val="1"/>
        </dgm:presLayoutVars>
      </dgm:prSet>
      <dgm:spPr/>
    </dgm:pt>
    <dgm:pt modelId="{DB36E324-E114-479C-8C8F-277E7ABFED5D}" type="pres">
      <dgm:prSet presAssocID="{746AFE55-2AC9-4AAF-BAA0-7178431B6246}" presName="sibTrans" presStyleLbl="sibTrans1D1" presStyleIdx="2" presStyleCnt="6"/>
      <dgm:spPr/>
    </dgm:pt>
    <dgm:pt modelId="{769387A8-5C5C-424F-A193-91A4AFC14D4F}" type="pres">
      <dgm:prSet presAssocID="{746AFE55-2AC9-4AAF-BAA0-7178431B6246}" presName="connectorText" presStyleLbl="sibTrans1D1" presStyleIdx="2" presStyleCnt="6"/>
      <dgm:spPr/>
    </dgm:pt>
    <dgm:pt modelId="{08F562C3-90C4-45E1-A4E5-BC810830CB0B}" type="pres">
      <dgm:prSet presAssocID="{ADB5D87F-52DA-4279-B081-E3B69F2A0969}" presName="node" presStyleLbl="node1" presStyleIdx="3" presStyleCnt="7">
        <dgm:presLayoutVars>
          <dgm:bulletEnabled val="1"/>
        </dgm:presLayoutVars>
      </dgm:prSet>
      <dgm:spPr/>
    </dgm:pt>
    <dgm:pt modelId="{6D4642A9-0A3E-4457-80B7-C5DFB619FAB3}" type="pres">
      <dgm:prSet presAssocID="{EFC41263-B7F6-47EE-BC0E-EE3445B6F225}" presName="sibTrans" presStyleLbl="sibTrans1D1" presStyleIdx="3" presStyleCnt="6"/>
      <dgm:spPr/>
    </dgm:pt>
    <dgm:pt modelId="{3B24F275-8686-4A81-A90A-99BFF27BF4A2}" type="pres">
      <dgm:prSet presAssocID="{EFC41263-B7F6-47EE-BC0E-EE3445B6F225}" presName="connectorText" presStyleLbl="sibTrans1D1" presStyleIdx="3" presStyleCnt="6"/>
      <dgm:spPr/>
    </dgm:pt>
    <dgm:pt modelId="{CEA7D313-A8C9-4006-BD01-911FA665CD1D}" type="pres">
      <dgm:prSet presAssocID="{45A7CBCC-E470-4D50-B29A-B068EB9151A8}" presName="node" presStyleLbl="node1" presStyleIdx="4" presStyleCnt="7">
        <dgm:presLayoutVars>
          <dgm:bulletEnabled val="1"/>
        </dgm:presLayoutVars>
      </dgm:prSet>
      <dgm:spPr/>
    </dgm:pt>
    <dgm:pt modelId="{2A7BCB11-D848-4F31-902B-0C0D743D8F9F}" type="pres">
      <dgm:prSet presAssocID="{6B3D4FE6-60A6-467B-BA8E-83A37EEB6C49}" presName="sibTrans" presStyleLbl="sibTrans1D1" presStyleIdx="4" presStyleCnt="6"/>
      <dgm:spPr/>
    </dgm:pt>
    <dgm:pt modelId="{83AA7FF3-9954-4A57-94A2-6040ADE9EBF1}" type="pres">
      <dgm:prSet presAssocID="{6B3D4FE6-60A6-467B-BA8E-83A37EEB6C49}" presName="connectorText" presStyleLbl="sibTrans1D1" presStyleIdx="4" presStyleCnt="6"/>
      <dgm:spPr/>
    </dgm:pt>
    <dgm:pt modelId="{A18D2AF0-8665-43A7-A7CE-503A7B0C4D6F}" type="pres">
      <dgm:prSet presAssocID="{9A0F5C53-F873-433B-BCEE-4B9E1CC858F2}" presName="node" presStyleLbl="node1" presStyleIdx="5" presStyleCnt="7">
        <dgm:presLayoutVars>
          <dgm:bulletEnabled val="1"/>
        </dgm:presLayoutVars>
      </dgm:prSet>
      <dgm:spPr/>
    </dgm:pt>
    <dgm:pt modelId="{877EA46B-BBF5-4332-941B-232C1242A51C}" type="pres">
      <dgm:prSet presAssocID="{F311666A-C0B6-4A18-BFAF-56CC8ABF2D57}" presName="sibTrans" presStyleLbl="sibTrans1D1" presStyleIdx="5" presStyleCnt="6"/>
      <dgm:spPr/>
    </dgm:pt>
    <dgm:pt modelId="{C010D1E0-E084-4B5B-B6BE-374BA672E3A9}" type="pres">
      <dgm:prSet presAssocID="{F311666A-C0B6-4A18-BFAF-56CC8ABF2D57}" presName="connectorText" presStyleLbl="sibTrans1D1" presStyleIdx="5" presStyleCnt="6"/>
      <dgm:spPr/>
    </dgm:pt>
    <dgm:pt modelId="{B80A5BDA-7BB7-4759-93C6-2549AE82CA46}" type="pres">
      <dgm:prSet presAssocID="{730D7BDD-A244-4DB3-9FFA-5ECA96E334AB}" presName="node" presStyleLbl="node1" presStyleIdx="6" presStyleCnt="7">
        <dgm:presLayoutVars>
          <dgm:bulletEnabled val="1"/>
        </dgm:presLayoutVars>
      </dgm:prSet>
      <dgm:spPr/>
    </dgm:pt>
  </dgm:ptLst>
  <dgm:cxnLst>
    <dgm:cxn modelId="{92CA8402-BEA8-49D6-92D8-BD1DA2134E42}" srcId="{790B1BAC-B7E2-4E89-AFA6-56EBAF896533}" destId="{45A7CBCC-E470-4D50-B29A-B068EB9151A8}" srcOrd="4" destOrd="0" parTransId="{733B505E-9880-46C3-A1B5-8D67CAAE8377}" sibTransId="{6B3D4FE6-60A6-467B-BA8E-83A37EEB6C49}"/>
    <dgm:cxn modelId="{7DE4D105-F2C8-4057-A363-92081497C4A7}" srcId="{790B1BAC-B7E2-4E89-AFA6-56EBAF896533}" destId="{730D7BDD-A244-4DB3-9FFA-5ECA96E334AB}" srcOrd="6" destOrd="0" parTransId="{F4EDAFAC-69F5-4C6D-BEEF-DFB4A40269AA}" sibTransId="{76E55D45-0FCF-4C4D-87E9-9F0DEAEAFE09}"/>
    <dgm:cxn modelId="{BF639C06-E519-44E0-B983-ABDBFAE8C0FE}" type="presOf" srcId="{F311666A-C0B6-4A18-BFAF-56CC8ABF2D57}" destId="{877EA46B-BBF5-4332-941B-232C1242A51C}" srcOrd="0" destOrd="0" presId="urn:microsoft.com/office/officeart/2016/7/layout/RepeatingBendingProcessNew"/>
    <dgm:cxn modelId="{05109A15-C7DE-4AB1-9012-5CCB8F3C4DDA}" type="presOf" srcId="{746AFE55-2AC9-4AAF-BAA0-7178431B6246}" destId="{DB36E324-E114-479C-8C8F-277E7ABFED5D}" srcOrd="0" destOrd="0" presId="urn:microsoft.com/office/officeart/2016/7/layout/RepeatingBendingProcessNew"/>
    <dgm:cxn modelId="{9B39A617-62BC-43EF-8293-685891DAFF6E}" type="presOf" srcId="{790B1BAC-B7E2-4E89-AFA6-56EBAF896533}" destId="{9B2E9C5D-FE34-485B-B576-C54956A48147}" srcOrd="0" destOrd="0" presId="urn:microsoft.com/office/officeart/2016/7/layout/RepeatingBendingProcessNew"/>
    <dgm:cxn modelId="{34FC062C-9608-4CB8-AF2A-13864CED87AB}" type="presOf" srcId="{C8527B22-FD7C-4D25-9E5A-FEE288D71AC7}" destId="{6349F07B-0E2B-4839-B105-21BC3868D78D}" srcOrd="1" destOrd="0" presId="urn:microsoft.com/office/officeart/2016/7/layout/RepeatingBendingProcessNew"/>
    <dgm:cxn modelId="{1AE43F37-F3A2-40B3-ABD0-11CC18A34E5C}" srcId="{790B1BAC-B7E2-4E89-AFA6-56EBAF896533}" destId="{ADB5D87F-52DA-4279-B081-E3B69F2A0969}" srcOrd="3" destOrd="0" parTransId="{D88B9B83-A8D3-4A60-9BFB-126D484E6860}" sibTransId="{EFC41263-B7F6-47EE-BC0E-EE3445B6F225}"/>
    <dgm:cxn modelId="{D7274A38-E485-452E-9711-7A46BC49ADF6}" type="presOf" srcId="{6B3D4FE6-60A6-467B-BA8E-83A37EEB6C49}" destId="{83AA7FF3-9954-4A57-94A2-6040ADE9EBF1}" srcOrd="1" destOrd="0" presId="urn:microsoft.com/office/officeart/2016/7/layout/RepeatingBendingProcessNew"/>
    <dgm:cxn modelId="{08E0EC39-89AF-4C50-B020-F32CCD048E2C}" type="presOf" srcId="{F311666A-C0B6-4A18-BFAF-56CC8ABF2D57}" destId="{C010D1E0-E084-4B5B-B6BE-374BA672E3A9}" srcOrd="1" destOrd="0" presId="urn:microsoft.com/office/officeart/2016/7/layout/RepeatingBendingProcessNew"/>
    <dgm:cxn modelId="{146AE35D-A48E-42A9-A4D0-742B39895AC2}" type="presOf" srcId="{5EEFD8A0-BF0B-4C74-8C00-D4E1A418C48E}" destId="{FA5450DD-EC65-4160-BD5D-128BBD3C5BC0}" srcOrd="1" destOrd="0" presId="urn:microsoft.com/office/officeart/2016/7/layout/RepeatingBendingProcessNew"/>
    <dgm:cxn modelId="{27038A61-2424-4569-A3C6-944F8FA1E088}" type="presOf" srcId="{57727459-A4E7-4DC4-AAF8-AEC6ADD39B1C}" destId="{CCBEABF5-0834-4F2B-A448-43A672E3FCC2}" srcOrd="0" destOrd="0" presId="urn:microsoft.com/office/officeart/2016/7/layout/RepeatingBendingProcessNew"/>
    <dgm:cxn modelId="{4C607762-6D28-4636-82F4-70E0685481F8}" type="presOf" srcId="{730D7BDD-A244-4DB3-9FFA-5ECA96E334AB}" destId="{B80A5BDA-7BB7-4759-93C6-2549AE82CA46}" srcOrd="0" destOrd="0" presId="urn:microsoft.com/office/officeart/2016/7/layout/RepeatingBendingProcessNew"/>
    <dgm:cxn modelId="{E2D3BD45-4E04-4DE0-BE6F-3C0D7A09681B}" srcId="{790B1BAC-B7E2-4E89-AFA6-56EBAF896533}" destId="{9A0F5C53-F873-433B-BCEE-4B9E1CC858F2}" srcOrd="5" destOrd="0" parTransId="{86EA12C6-B70E-4ACB-B655-E340C124A650}" sibTransId="{F311666A-C0B6-4A18-BFAF-56CC8ABF2D57}"/>
    <dgm:cxn modelId="{15DC9566-25BD-47CD-ADE9-6CAD633B9740}" type="presOf" srcId="{45A7CBCC-E470-4D50-B29A-B068EB9151A8}" destId="{CEA7D313-A8C9-4006-BD01-911FA665CD1D}" srcOrd="0" destOrd="0" presId="urn:microsoft.com/office/officeart/2016/7/layout/RepeatingBendingProcessNew"/>
    <dgm:cxn modelId="{BD79C252-B274-4B28-A749-D79DEC5C411B}" type="presOf" srcId="{ADB5D87F-52DA-4279-B081-E3B69F2A0969}" destId="{08F562C3-90C4-45E1-A4E5-BC810830CB0B}" srcOrd="0" destOrd="0" presId="urn:microsoft.com/office/officeart/2016/7/layout/RepeatingBendingProcessNew"/>
    <dgm:cxn modelId="{3B615953-F68A-4371-A957-8110CA7F369C}" srcId="{790B1BAC-B7E2-4E89-AFA6-56EBAF896533}" destId="{077121FC-FC81-467A-85BC-90EB66D02655}" srcOrd="2" destOrd="0" parTransId="{E4823ED3-23BB-49B4-8D96-8634DDA851FF}" sibTransId="{746AFE55-2AC9-4AAF-BAA0-7178431B6246}"/>
    <dgm:cxn modelId="{D5A04E76-326D-4C3C-A0DE-7924E72AC968}" srcId="{790B1BAC-B7E2-4E89-AFA6-56EBAF896533}" destId="{57727459-A4E7-4DC4-AAF8-AEC6ADD39B1C}" srcOrd="0" destOrd="0" parTransId="{7B8ECD3C-A5C7-4883-A11E-A0745DABEFAA}" sibTransId="{C8527B22-FD7C-4D25-9E5A-FEE288D71AC7}"/>
    <dgm:cxn modelId="{150BE186-5240-450C-A205-3DC108695A6E}" type="presOf" srcId="{C8527B22-FD7C-4D25-9E5A-FEE288D71AC7}" destId="{390B7454-ECF4-4588-BA97-E79AAF846197}" srcOrd="0" destOrd="0" presId="urn:microsoft.com/office/officeart/2016/7/layout/RepeatingBendingProcessNew"/>
    <dgm:cxn modelId="{96E90889-DAE9-4232-9BD9-BE8CCD01CE32}" type="presOf" srcId="{EFC41263-B7F6-47EE-BC0E-EE3445B6F225}" destId="{3B24F275-8686-4A81-A90A-99BFF27BF4A2}" srcOrd="1" destOrd="0" presId="urn:microsoft.com/office/officeart/2016/7/layout/RepeatingBendingProcessNew"/>
    <dgm:cxn modelId="{4C87388B-25C2-4599-B4EC-3E9BB8AE277C}" type="presOf" srcId="{FE59E8B6-17EB-42B5-85B0-AF2FD2012D87}" destId="{0D95B245-F22F-4342-BD47-7756153D38E9}" srcOrd="0" destOrd="0" presId="urn:microsoft.com/office/officeart/2016/7/layout/RepeatingBendingProcessNew"/>
    <dgm:cxn modelId="{012403B8-E63A-4B26-813A-4355A1CD92CC}" type="presOf" srcId="{5EEFD8A0-BF0B-4C74-8C00-D4E1A418C48E}" destId="{24679D97-F497-476E-82D5-AE6F04E4B501}" srcOrd="0" destOrd="0" presId="urn:microsoft.com/office/officeart/2016/7/layout/RepeatingBendingProcessNew"/>
    <dgm:cxn modelId="{C7D55EC0-E2E2-4DAC-A4BA-507B991C9100}" srcId="{790B1BAC-B7E2-4E89-AFA6-56EBAF896533}" destId="{FE59E8B6-17EB-42B5-85B0-AF2FD2012D87}" srcOrd="1" destOrd="0" parTransId="{121383AE-A36A-4F74-B8B4-D9DD80E37744}" sibTransId="{5EEFD8A0-BF0B-4C74-8C00-D4E1A418C48E}"/>
    <dgm:cxn modelId="{565858C0-E5C7-486A-AF79-E063B6E6DB8D}" type="presOf" srcId="{6B3D4FE6-60A6-467B-BA8E-83A37EEB6C49}" destId="{2A7BCB11-D848-4F31-902B-0C0D743D8F9F}" srcOrd="0" destOrd="0" presId="urn:microsoft.com/office/officeart/2016/7/layout/RepeatingBendingProcessNew"/>
    <dgm:cxn modelId="{CDE09BC3-9BC0-4E04-8EB5-23647C409A62}" type="presOf" srcId="{746AFE55-2AC9-4AAF-BAA0-7178431B6246}" destId="{769387A8-5C5C-424F-A193-91A4AFC14D4F}" srcOrd="1" destOrd="0" presId="urn:microsoft.com/office/officeart/2016/7/layout/RepeatingBendingProcessNew"/>
    <dgm:cxn modelId="{DAB36ADC-9BCE-4BDF-B6D5-51EE385C2455}" type="presOf" srcId="{EFC41263-B7F6-47EE-BC0E-EE3445B6F225}" destId="{6D4642A9-0A3E-4457-80B7-C5DFB619FAB3}" srcOrd="0" destOrd="0" presId="urn:microsoft.com/office/officeart/2016/7/layout/RepeatingBendingProcessNew"/>
    <dgm:cxn modelId="{D053B7DE-73A0-4F35-A80F-88CBAA689F7C}" type="presOf" srcId="{9A0F5C53-F873-433B-BCEE-4B9E1CC858F2}" destId="{A18D2AF0-8665-43A7-A7CE-503A7B0C4D6F}" srcOrd="0" destOrd="0" presId="urn:microsoft.com/office/officeart/2016/7/layout/RepeatingBendingProcessNew"/>
    <dgm:cxn modelId="{E2D85FE2-333E-4B1D-8C78-45D19AB76A9A}" type="presOf" srcId="{077121FC-FC81-467A-85BC-90EB66D02655}" destId="{45330F1F-168A-4DB8-B112-731EA73247FB}" srcOrd="0" destOrd="0" presId="urn:microsoft.com/office/officeart/2016/7/layout/RepeatingBendingProcessNew"/>
    <dgm:cxn modelId="{8A648D32-B77E-4857-892C-1C97FDA00D2E}" type="presParOf" srcId="{9B2E9C5D-FE34-485B-B576-C54956A48147}" destId="{CCBEABF5-0834-4F2B-A448-43A672E3FCC2}" srcOrd="0" destOrd="0" presId="urn:microsoft.com/office/officeart/2016/7/layout/RepeatingBendingProcessNew"/>
    <dgm:cxn modelId="{6D97E09F-A2CE-4371-A812-5DD1DB6063BC}" type="presParOf" srcId="{9B2E9C5D-FE34-485B-B576-C54956A48147}" destId="{390B7454-ECF4-4588-BA97-E79AAF846197}" srcOrd="1" destOrd="0" presId="urn:microsoft.com/office/officeart/2016/7/layout/RepeatingBendingProcessNew"/>
    <dgm:cxn modelId="{E0B85386-E770-4102-8B15-F9817992C341}" type="presParOf" srcId="{390B7454-ECF4-4588-BA97-E79AAF846197}" destId="{6349F07B-0E2B-4839-B105-21BC3868D78D}" srcOrd="0" destOrd="0" presId="urn:microsoft.com/office/officeart/2016/7/layout/RepeatingBendingProcessNew"/>
    <dgm:cxn modelId="{A11478A5-32A5-4F4A-A3FB-0E50EB2998F8}" type="presParOf" srcId="{9B2E9C5D-FE34-485B-B576-C54956A48147}" destId="{0D95B245-F22F-4342-BD47-7756153D38E9}" srcOrd="2" destOrd="0" presId="urn:microsoft.com/office/officeart/2016/7/layout/RepeatingBendingProcessNew"/>
    <dgm:cxn modelId="{790174CD-40EA-4238-B1BE-1F6A95BB918D}" type="presParOf" srcId="{9B2E9C5D-FE34-485B-B576-C54956A48147}" destId="{24679D97-F497-476E-82D5-AE6F04E4B501}" srcOrd="3" destOrd="0" presId="urn:microsoft.com/office/officeart/2016/7/layout/RepeatingBendingProcessNew"/>
    <dgm:cxn modelId="{5A7F090A-F1E4-4BBD-9BC4-A7146D55C300}" type="presParOf" srcId="{24679D97-F497-476E-82D5-AE6F04E4B501}" destId="{FA5450DD-EC65-4160-BD5D-128BBD3C5BC0}" srcOrd="0" destOrd="0" presId="urn:microsoft.com/office/officeart/2016/7/layout/RepeatingBendingProcessNew"/>
    <dgm:cxn modelId="{96EA8FC9-7EB9-4677-A25F-B4E2DEACCD8E}" type="presParOf" srcId="{9B2E9C5D-FE34-485B-B576-C54956A48147}" destId="{45330F1F-168A-4DB8-B112-731EA73247FB}" srcOrd="4" destOrd="0" presId="urn:microsoft.com/office/officeart/2016/7/layout/RepeatingBendingProcessNew"/>
    <dgm:cxn modelId="{91E9A928-D070-4832-816A-D685383D94BE}" type="presParOf" srcId="{9B2E9C5D-FE34-485B-B576-C54956A48147}" destId="{DB36E324-E114-479C-8C8F-277E7ABFED5D}" srcOrd="5" destOrd="0" presId="urn:microsoft.com/office/officeart/2016/7/layout/RepeatingBendingProcessNew"/>
    <dgm:cxn modelId="{D9DEF3B2-AF81-4AD5-A524-ED5E819E9C98}" type="presParOf" srcId="{DB36E324-E114-479C-8C8F-277E7ABFED5D}" destId="{769387A8-5C5C-424F-A193-91A4AFC14D4F}" srcOrd="0" destOrd="0" presId="urn:microsoft.com/office/officeart/2016/7/layout/RepeatingBendingProcessNew"/>
    <dgm:cxn modelId="{59B132C7-2A34-4875-AC85-C3D5568BD4E1}" type="presParOf" srcId="{9B2E9C5D-FE34-485B-B576-C54956A48147}" destId="{08F562C3-90C4-45E1-A4E5-BC810830CB0B}" srcOrd="6" destOrd="0" presId="urn:microsoft.com/office/officeart/2016/7/layout/RepeatingBendingProcessNew"/>
    <dgm:cxn modelId="{3D7D7CCA-B282-401E-9E8D-8158C4475A18}" type="presParOf" srcId="{9B2E9C5D-FE34-485B-B576-C54956A48147}" destId="{6D4642A9-0A3E-4457-80B7-C5DFB619FAB3}" srcOrd="7" destOrd="0" presId="urn:microsoft.com/office/officeart/2016/7/layout/RepeatingBendingProcessNew"/>
    <dgm:cxn modelId="{3EB9C746-5C3A-44A7-8D38-EDA21FFD5D8E}" type="presParOf" srcId="{6D4642A9-0A3E-4457-80B7-C5DFB619FAB3}" destId="{3B24F275-8686-4A81-A90A-99BFF27BF4A2}" srcOrd="0" destOrd="0" presId="urn:microsoft.com/office/officeart/2016/7/layout/RepeatingBendingProcessNew"/>
    <dgm:cxn modelId="{6FC5B931-792A-4374-8790-BD45B105C228}" type="presParOf" srcId="{9B2E9C5D-FE34-485B-B576-C54956A48147}" destId="{CEA7D313-A8C9-4006-BD01-911FA665CD1D}" srcOrd="8" destOrd="0" presId="urn:microsoft.com/office/officeart/2016/7/layout/RepeatingBendingProcessNew"/>
    <dgm:cxn modelId="{5DEAADFC-FC46-4B15-9663-420E43D49D84}" type="presParOf" srcId="{9B2E9C5D-FE34-485B-B576-C54956A48147}" destId="{2A7BCB11-D848-4F31-902B-0C0D743D8F9F}" srcOrd="9" destOrd="0" presId="urn:microsoft.com/office/officeart/2016/7/layout/RepeatingBendingProcessNew"/>
    <dgm:cxn modelId="{84DAC9E7-D7FA-436F-88B9-ACA7766EE26C}" type="presParOf" srcId="{2A7BCB11-D848-4F31-902B-0C0D743D8F9F}" destId="{83AA7FF3-9954-4A57-94A2-6040ADE9EBF1}" srcOrd="0" destOrd="0" presId="urn:microsoft.com/office/officeart/2016/7/layout/RepeatingBendingProcessNew"/>
    <dgm:cxn modelId="{34100AD0-197A-4F23-A619-C24EE21E5539}" type="presParOf" srcId="{9B2E9C5D-FE34-485B-B576-C54956A48147}" destId="{A18D2AF0-8665-43A7-A7CE-503A7B0C4D6F}" srcOrd="10" destOrd="0" presId="urn:microsoft.com/office/officeart/2016/7/layout/RepeatingBendingProcessNew"/>
    <dgm:cxn modelId="{FAEF5C14-A177-4C1C-8CAE-F4EB55368278}" type="presParOf" srcId="{9B2E9C5D-FE34-485B-B576-C54956A48147}" destId="{877EA46B-BBF5-4332-941B-232C1242A51C}" srcOrd="11" destOrd="0" presId="urn:microsoft.com/office/officeart/2016/7/layout/RepeatingBendingProcessNew"/>
    <dgm:cxn modelId="{432E7855-D3AE-48E6-A116-660FFBE7B778}" type="presParOf" srcId="{877EA46B-BBF5-4332-941B-232C1242A51C}" destId="{C010D1E0-E084-4B5B-B6BE-374BA672E3A9}" srcOrd="0" destOrd="0" presId="urn:microsoft.com/office/officeart/2016/7/layout/RepeatingBendingProcessNew"/>
    <dgm:cxn modelId="{AA3A99B6-213E-49B2-AF56-8508A869CFCB}" type="presParOf" srcId="{9B2E9C5D-FE34-485B-B576-C54956A48147}" destId="{B80A5BDA-7BB7-4759-93C6-2549AE82CA4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B7454-ECF4-4588-BA97-E79AAF846197}">
      <dsp:nvSpPr>
        <dsp:cNvPr id="0" name=""/>
        <dsp:cNvSpPr/>
      </dsp:nvSpPr>
      <dsp:spPr>
        <a:xfrm>
          <a:off x="3036494" y="531413"/>
          <a:ext cx="406414" cy="91440"/>
        </a:xfrm>
        <a:custGeom>
          <a:avLst/>
          <a:gdLst/>
          <a:ahLst/>
          <a:cxnLst/>
          <a:rect l="0" t="0" r="0" b="0"/>
          <a:pathLst>
            <a:path>
              <a:moveTo>
                <a:pt x="0" y="45720"/>
              </a:moveTo>
              <a:lnTo>
                <a:pt x="40641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8776" y="574945"/>
        <a:ext cx="21850" cy="4374"/>
      </dsp:txXfrm>
    </dsp:sp>
    <dsp:sp modelId="{CCBEABF5-0834-4F2B-A448-43A672E3FCC2}">
      <dsp:nvSpPr>
        <dsp:cNvPr id="0" name=""/>
        <dsp:cNvSpPr/>
      </dsp:nvSpPr>
      <dsp:spPr>
        <a:xfrm>
          <a:off x="1138230" y="7113"/>
          <a:ext cx="1900064" cy="114003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05" tIns="97730" rIns="93105" bIns="97730" numCol="1" spcCol="1270" anchor="ctr" anchorCtr="0">
          <a:noAutofit/>
        </a:bodyPr>
        <a:lstStyle/>
        <a:p>
          <a:pPr marL="0" lvl="0" indent="0" algn="ctr" defTabSz="533400">
            <a:lnSpc>
              <a:spcPct val="90000"/>
            </a:lnSpc>
            <a:spcBef>
              <a:spcPct val="0"/>
            </a:spcBef>
            <a:spcAft>
              <a:spcPct val="35000"/>
            </a:spcAft>
            <a:buNone/>
          </a:pPr>
          <a:r>
            <a:rPr lang="en-US" sz="1200" kern="1200"/>
            <a:t>Worked </a:t>
          </a:r>
          <a:r>
            <a:rPr lang="en-US" sz="1200" b="0" i="0" kern="1200" baseline="0"/>
            <a:t>in the ABC group at CWI and learned a lot about language design. </a:t>
          </a:r>
          <a:endParaRPr lang="en-US" sz="1200" kern="1200"/>
        </a:p>
      </dsp:txBody>
      <dsp:txXfrm>
        <a:off x="1138230" y="7113"/>
        <a:ext cx="1900064" cy="1140038"/>
      </dsp:txXfrm>
    </dsp:sp>
    <dsp:sp modelId="{24679D97-F497-476E-82D5-AE6F04E4B501}">
      <dsp:nvSpPr>
        <dsp:cNvPr id="0" name=""/>
        <dsp:cNvSpPr/>
      </dsp:nvSpPr>
      <dsp:spPr>
        <a:xfrm>
          <a:off x="2088262" y="1145352"/>
          <a:ext cx="2337078" cy="406414"/>
        </a:xfrm>
        <a:custGeom>
          <a:avLst/>
          <a:gdLst/>
          <a:ahLst/>
          <a:cxnLst/>
          <a:rect l="0" t="0" r="0" b="0"/>
          <a:pathLst>
            <a:path>
              <a:moveTo>
                <a:pt x="2337078" y="0"/>
              </a:moveTo>
              <a:lnTo>
                <a:pt x="2337078" y="220307"/>
              </a:lnTo>
              <a:lnTo>
                <a:pt x="0" y="220307"/>
              </a:lnTo>
              <a:lnTo>
                <a:pt x="0" y="40641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7362" y="1346372"/>
        <a:ext cx="118879" cy="4374"/>
      </dsp:txXfrm>
    </dsp:sp>
    <dsp:sp modelId="{0D95B245-F22F-4342-BD47-7756153D38E9}">
      <dsp:nvSpPr>
        <dsp:cNvPr id="0" name=""/>
        <dsp:cNvSpPr/>
      </dsp:nvSpPr>
      <dsp:spPr>
        <a:xfrm>
          <a:off x="3475309" y="7113"/>
          <a:ext cx="1900064" cy="1140038"/>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05" tIns="97730" rIns="93105" bIns="97730" numCol="1" spcCol="1270" anchor="ctr" anchorCtr="0">
          <a:noAutofit/>
        </a:bodyPr>
        <a:lstStyle/>
        <a:p>
          <a:pPr marL="0" lvl="0" indent="0" algn="ctr" defTabSz="533400">
            <a:lnSpc>
              <a:spcPct val="90000"/>
            </a:lnSpc>
            <a:spcBef>
              <a:spcPct val="0"/>
            </a:spcBef>
            <a:spcAft>
              <a:spcPct val="35000"/>
            </a:spcAft>
            <a:buNone/>
          </a:pPr>
          <a:r>
            <a:rPr lang="en-US" sz="1200" b="0" i="0" kern="1200" baseline="0"/>
            <a:t>ABC language had number of shortcomings, but also had many of its features. </a:t>
          </a:r>
          <a:endParaRPr lang="en-US" sz="1200" kern="1200"/>
        </a:p>
      </dsp:txBody>
      <dsp:txXfrm>
        <a:off x="3475309" y="7113"/>
        <a:ext cx="1900064" cy="1140038"/>
      </dsp:txXfrm>
    </dsp:sp>
    <dsp:sp modelId="{DB36E324-E114-479C-8C8F-277E7ABFED5D}">
      <dsp:nvSpPr>
        <dsp:cNvPr id="0" name=""/>
        <dsp:cNvSpPr/>
      </dsp:nvSpPr>
      <dsp:spPr>
        <a:xfrm>
          <a:off x="3036494" y="2108466"/>
          <a:ext cx="406414" cy="91440"/>
        </a:xfrm>
        <a:custGeom>
          <a:avLst/>
          <a:gdLst/>
          <a:ahLst/>
          <a:cxnLst/>
          <a:rect l="0" t="0" r="0" b="0"/>
          <a:pathLst>
            <a:path>
              <a:moveTo>
                <a:pt x="0" y="45720"/>
              </a:moveTo>
              <a:lnTo>
                <a:pt x="40641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8776" y="2151999"/>
        <a:ext cx="21850" cy="4374"/>
      </dsp:txXfrm>
    </dsp:sp>
    <dsp:sp modelId="{45330F1F-168A-4DB8-B112-731EA73247FB}">
      <dsp:nvSpPr>
        <dsp:cNvPr id="0" name=""/>
        <dsp:cNvSpPr/>
      </dsp:nvSpPr>
      <dsp:spPr>
        <a:xfrm>
          <a:off x="1138230" y="1584167"/>
          <a:ext cx="1900064" cy="1140038"/>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05" tIns="97730" rIns="93105" bIns="97730" numCol="1" spcCol="1270" anchor="ctr" anchorCtr="0">
          <a:noAutofit/>
        </a:bodyPr>
        <a:lstStyle/>
        <a:p>
          <a:pPr marL="0" lvl="0" indent="0" algn="ctr" defTabSz="533400">
            <a:lnSpc>
              <a:spcPct val="90000"/>
            </a:lnSpc>
            <a:spcBef>
              <a:spcPct val="0"/>
            </a:spcBef>
            <a:spcAft>
              <a:spcPct val="35000"/>
            </a:spcAft>
            <a:buNone/>
          </a:pPr>
          <a:r>
            <a:rPr lang="en-US" sz="1200" b="0" i="0" kern="1200" baseline="0"/>
            <a:t>It was impossible to extend the ABC language.</a:t>
          </a:r>
          <a:endParaRPr lang="en-US" sz="1200" kern="1200"/>
        </a:p>
      </dsp:txBody>
      <dsp:txXfrm>
        <a:off x="1138230" y="1584167"/>
        <a:ext cx="1900064" cy="1140038"/>
      </dsp:txXfrm>
    </dsp:sp>
    <dsp:sp modelId="{6D4642A9-0A3E-4457-80B7-C5DFB619FAB3}">
      <dsp:nvSpPr>
        <dsp:cNvPr id="0" name=""/>
        <dsp:cNvSpPr/>
      </dsp:nvSpPr>
      <dsp:spPr>
        <a:xfrm>
          <a:off x="2088262" y="2722405"/>
          <a:ext cx="2337078" cy="406414"/>
        </a:xfrm>
        <a:custGeom>
          <a:avLst/>
          <a:gdLst/>
          <a:ahLst/>
          <a:cxnLst/>
          <a:rect l="0" t="0" r="0" b="0"/>
          <a:pathLst>
            <a:path>
              <a:moveTo>
                <a:pt x="2337078" y="0"/>
              </a:moveTo>
              <a:lnTo>
                <a:pt x="2337078" y="220307"/>
              </a:lnTo>
              <a:lnTo>
                <a:pt x="0" y="220307"/>
              </a:lnTo>
              <a:lnTo>
                <a:pt x="0" y="406414"/>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7362" y="2923425"/>
        <a:ext cx="118879" cy="4374"/>
      </dsp:txXfrm>
    </dsp:sp>
    <dsp:sp modelId="{08F562C3-90C4-45E1-A4E5-BC810830CB0B}">
      <dsp:nvSpPr>
        <dsp:cNvPr id="0" name=""/>
        <dsp:cNvSpPr/>
      </dsp:nvSpPr>
      <dsp:spPr>
        <a:xfrm>
          <a:off x="3475309" y="1584167"/>
          <a:ext cx="1900064" cy="1140038"/>
        </a:xfrm>
        <a:prstGeom prst="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05" tIns="97730" rIns="93105" bIns="97730" numCol="1" spcCol="1270" anchor="ctr" anchorCtr="0">
          <a:noAutofit/>
        </a:bodyPr>
        <a:lstStyle/>
        <a:p>
          <a:pPr marL="0" lvl="0" indent="0" algn="ctr" defTabSz="533400">
            <a:lnSpc>
              <a:spcPct val="90000"/>
            </a:lnSpc>
            <a:spcBef>
              <a:spcPct val="0"/>
            </a:spcBef>
            <a:spcAft>
              <a:spcPct val="35000"/>
            </a:spcAft>
            <a:buNone/>
          </a:pPr>
          <a:r>
            <a:rPr lang="en-US" sz="1200" b="0" i="0" kern="1200" baseline="0"/>
            <a:t>He also had some experience with using Modula-2+ and Modula-3</a:t>
          </a:r>
          <a:endParaRPr lang="en-US" sz="1200" kern="1200"/>
        </a:p>
      </dsp:txBody>
      <dsp:txXfrm>
        <a:off x="3475309" y="1584167"/>
        <a:ext cx="1900064" cy="1140038"/>
      </dsp:txXfrm>
    </dsp:sp>
    <dsp:sp modelId="{2A7BCB11-D848-4F31-902B-0C0D743D8F9F}">
      <dsp:nvSpPr>
        <dsp:cNvPr id="0" name=""/>
        <dsp:cNvSpPr/>
      </dsp:nvSpPr>
      <dsp:spPr>
        <a:xfrm>
          <a:off x="3036494" y="3685519"/>
          <a:ext cx="406414" cy="91440"/>
        </a:xfrm>
        <a:custGeom>
          <a:avLst/>
          <a:gdLst/>
          <a:ahLst/>
          <a:cxnLst/>
          <a:rect l="0" t="0" r="0" b="0"/>
          <a:pathLst>
            <a:path>
              <a:moveTo>
                <a:pt x="0" y="45720"/>
              </a:moveTo>
              <a:lnTo>
                <a:pt x="40641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8776" y="3729052"/>
        <a:ext cx="21850" cy="4374"/>
      </dsp:txXfrm>
    </dsp:sp>
    <dsp:sp modelId="{CEA7D313-A8C9-4006-BD01-911FA665CD1D}">
      <dsp:nvSpPr>
        <dsp:cNvPr id="0" name=""/>
        <dsp:cNvSpPr/>
      </dsp:nvSpPr>
      <dsp:spPr>
        <a:xfrm>
          <a:off x="1138230" y="3161220"/>
          <a:ext cx="1900064" cy="1140038"/>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05" tIns="97730" rIns="93105" bIns="97730" numCol="1" spcCol="1270" anchor="ctr" anchorCtr="0">
          <a:noAutofit/>
        </a:bodyPr>
        <a:lstStyle/>
        <a:p>
          <a:pPr marL="0" lvl="0" indent="0" algn="ctr" defTabSz="533400">
            <a:lnSpc>
              <a:spcPct val="90000"/>
            </a:lnSpc>
            <a:spcBef>
              <a:spcPct val="0"/>
            </a:spcBef>
            <a:spcAft>
              <a:spcPct val="35000"/>
            </a:spcAft>
            <a:buNone/>
          </a:pPr>
          <a:r>
            <a:rPr lang="en-US" sz="1200" b="0" i="0" kern="1200" baseline="0"/>
            <a:t>Modula-3 is the origin of the syntax and semantics used for exceptions, and some other Python features.</a:t>
          </a:r>
          <a:endParaRPr lang="en-US" sz="1200" kern="1200"/>
        </a:p>
      </dsp:txBody>
      <dsp:txXfrm>
        <a:off x="1138230" y="3161220"/>
        <a:ext cx="1900064" cy="1140038"/>
      </dsp:txXfrm>
    </dsp:sp>
    <dsp:sp modelId="{877EA46B-BBF5-4332-941B-232C1242A51C}">
      <dsp:nvSpPr>
        <dsp:cNvPr id="0" name=""/>
        <dsp:cNvSpPr/>
      </dsp:nvSpPr>
      <dsp:spPr>
        <a:xfrm>
          <a:off x="2088262" y="4299458"/>
          <a:ext cx="2337078" cy="406414"/>
        </a:xfrm>
        <a:custGeom>
          <a:avLst/>
          <a:gdLst/>
          <a:ahLst/>
          <a:cxnLst/>
          <a:rect l="0" t="0" r="0" b="0"/>
          <a:pathLst>
            <a:path>
              <a:moveTo>
                <a:pt x="2337078" y="0"/>
              </a:moveTo>
              <a:lnTo>
                <a:pt x="2337078" y="220307"/>
              </a:lnTo>
              <a:lnTo>
                <a:pt x="0" y="220307"/>
              </a:lnTo>
              <a:lnTo>
                <a:pt x="0" y="406414"/>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7362" y="4500479"/>
        <a:ext cx="118879" cy="4374"/>
      </dsp:txXfrm>
    </dsp:sp>
    <dsp:sp modelId="{A18D2AF0-8665-43A7-A7CE-503A7B0C4D6F}">
      <dsp:nvSpPr>
        <dsp:cNvPr id="0" name=""/>
        <dsp:cNvSpPr/>
      </dsp:nvSpPr>
      <dsp:spPr>
        <a:xfrm>
          <a:off x="3475309" y="3161220"/>
          <a:ext cx="1900064" cy="114003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05" tIns="97730" rIns="93105" bIns="97730" numCol="1" spcCol="1270" anchor="ctr" anchorCtr="0">
          <a:noAutofit/>
        </a:bodyPr>
        <a:lstStyle/>
        <a:p>
          <a:pPr marL="0" lvl="0" indent="0" algn="ctr" defTabSz="533400">
            <a:lnSpc>
              <a:spcPct val="90000"/>
            </a:lnSpc>
            <a:spcBef>
              <a:spcPct val="0"/>
            </a:spcBef>
            <a:spcAft>
              <a:spcPct val="35000"/>
            </a:spcAft>
            <a:buNone/>
          </a:pPr>
          <a:r>
            <a:rPr lang="en-US" sz="1200" kern="1200"/>
            <a:t>He</a:t>
          </a:r>
          <a:r>
            <a:rPr lang="en-US" sz="1200" b="0" i="0" kern="1200" baseline="0"/>
            <a:t> was working in</a:t>
          </a:r>
          <a:r>
            <a:rPr lang="en-US" sz="1200" kern="1200"/>
            <a:t> the </a:t>
          </a:r>
          <a:r>
            <a:rPr lang="en-US" sz="1200" b="0" i="0" kern="1200" baseline="0"/>
            <a:t>Amoeba distributed operating system group at CWI. His experience with error handling in Amoeba made me acutely aware of the importance of exceptions as a programming language feature.</a:t>
          </a:r>
          <a:endParaRPr lang="en-US" sz="1200" kern="1200"/>
        </a:p>
      </dsp:txBody>
      <dsp:txXfrm>
        <a:off x="3475309" y="3161220"/>
        <a:ext cx="1900064" cy="1140038"/>
      </dsp:txXfrm>
    </dsp:sp>
    <dsp:sp modelId="{B80A5BDA-7BB7-4759-93C6-2549AE82CA46}">
      <dsp:nvSpPr>
        <dsp:cNvPr id="0" name=""/>
        <dsp:cNvSpPr/>
      </dsp:nvSpPr>
      <dsp:spPr>
        <a:xfrm>
          <a:off x="1138230" y="4738273"/>
          <a:ext cx="1900064" cy="1140038"/>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05" tIns="97730" rIns="93105" bIns="97730" numCol="1" spcCol="1270" anchor="ctr" anchorCtr="0">
          <a:noAutofit/>
        </a:bodyPr>
        <a:lstStyle/>
        <a:p>
          <a:pPr marL="0" lvl="0" indent="0" algn="ctr" defTabSz="533400">
            <a:lnSpc>
              <a:spcPct val="90000"/>
            </a:lnSpc>
            <a:spcBef>
              <a:spcPct val="0"/>
            </a:spcBef>
            <a:spcAft>
              <a:spcPct val="35000"/>
            </a:spcAft>
            <a:buNone/>
          </a:pPr>
          <a:r>
            <a:rPr lang="en-US" sz="1200" kern="1200"/>
            <a:t>And then in </a:t>
          </a:r>
          <a:r>
            <a:rPr lang="en-US" sz="1200" b="0" i="0" kern="1200" baseline="0"/>
            <a:t>February 1991, after just over a year of development python was created.</a:t>
          </a:r>
          <a:endParaRPr lang="en-US" sz="1200" kern="1200"/>
        </a:p>
      </dsp:txBody>
      <dsp:txXfrm>
        <a:off x="1138230" y="4738273"/>
        <a:ext cx="1900064" cy="114003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967-6543-E53A-89F8-79E4E20D7E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DFC163-C779-E6F7-AD2B-01163DB431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0AD42E-C068-4586-4901-4E434D60F623}"/>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5" name="Footer Placeholder 4">
            <a:extLst>
              <a:ext uri="{FF2B5EF4-FFF2-40B4-BE49-F238E27FC236}">
                <a16:creationId xmlns:a16="http://schemas.microsoft.com/office/drawing/2014/main" id="{ACA17BFB-F6DD-C697-31A3-5A36A0D16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3A988-54F6-343A-2B4F-9BE559D81409}"/>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272689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BF7B-2233-22A4-6F9F-D28EF19747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A7A726-06E0-45C0-60F3-F7D498CBB1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698C03-1DBA-3A52-9FBA-CB8BB80E192A}"/>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5" name="Footer Placeholder 4">
            <a:extLst>
              <a:ext uri="{FF2B5EF4-FFF2-40B4-BE49-F238E27FC236}">
                <a16:creationId xmlns:a16="http://schemas.microsoft.com/office/drawing/2014/main" id="{59A627C7-2409-11EB-6044-260FC74DA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8136F-99A7-05AF-A55D-7D222336C07D}"/>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398272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E38E7-9345-5983-DAA6-86B22C9B40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757B8D-8449-0502-3FE3-EBDEE48A7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B948F-DEB9-1552-BCC2-5C6BE0C39C91}"/>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5" name="Footer Placeholder 4">
            <a:extLst>
              <a:ext uri="{FF2B5EF4-FFF2-40B4-BE49-F238E27FC236}">
                <a16:creationId xmlns:a16="http://schemas.microsoft.com/office/drawing/2014/main" id="{4F78ED3F-4961-2451-91C2-9B62363E2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895DF-0621-BC7B-1E3D-8D7982AC9F51}"/>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186115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53D4-2622-9428-0823-31A03DDF1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D28BC-522A-2CB4-BA9A-21D54D2DB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4905D-2011-3246-7DE9-D1B3337950BF}"/>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5" name="Footer Placeholder 4">
            <a:extLst>
              <a:ext uri="{FF2B5EF4-FFF2-40B4-BE49-F238E27FC236}">
                <a16:creationId xmlns:a16="http://schemas.microsoft.com/office/drawing/2014/main" id="{5D6F5C2D-A52A-CE7D-BDCF-A8A90940C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6B22C-DC4B-E298-364A-620331A21F3B}"/>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212724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D81C-736B-B5DC-3B58-E384041CDE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A50874-FD5F-5EFB-A5FE-408C5B33E2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E9966F-0957-A6EA-CDE6-1091B523B45A}"/>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5" name="Footer Placeholder 4">
            <a:extLst>
              <a:ext uri="{FF2B5EF4-FFF2-40B4-BE49-F238E27FC236}">
                <a16:creationId xmlns:a16="http://schemas.microsoft.com/office/drawing/2014/main" id="{79678AD4-F729-43AB-5AC6-C8C88B9BC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99689-9070-779B-304F-ED804C92B3DB}"/>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360505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A3F5-D363-2EA2-BB09-CBDCA67C1A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107D45-E77F-302E-2D17-2DEA28158A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B7FD16-CCFF-C551-CA58-995DF4072E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726BF4-8B14-913A-DF13-BB35E241D58B}"/>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6" name="Footer Placeholder 5">
            <a:extLst>
              <a:ext uri="{FF2B5EF4-FFF2-40B4-BE49-F238E27FC236}">
                <a16:creationId xmlns:a16="http://schemas.microsoft.com/office/drawing/2014/main" id="{AE98CF42-9F94-DF1B-E49E-2983B3D67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2A7EF6-D1E2-FFF9-194F-97C65F912082}"/>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3082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2B8B-4955-5B7A-36CB-15C0E0968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0CEC16-2D95-197F-DDA8-A6B818B87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CD6FB-377A-07E5-35D9-1B17D6ABA8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EFB3CE-3252-AC32-20FE-FBF63BE97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18405-76E6-6E76-223E-3028248D1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992E91-9F79-A08F-A6AE-E255D9529F5C}"/>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8" name="Footer Placeholder 7">
            <a:extLst>
              <a:ext uri="{FF2B5EF4-FFF2-40B4-BE49-F238E27FC236}">
                <a16:creationId xmlns:a16="http://schemas.microsoft.com/office/drawing/2014/main" id="{D15B5929-3114-D1E0-6CE8-9C065A289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F3A4F4-23E4-7139-3AAF-FBF4878ECE06}"/>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421665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65B7-6966-7CA9-F30E-90584E21AE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7E3315-BEFA-C06C-1B82-B20989CEF70B}"/>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4" name="Footer Placeholder 3">
            <a:extLst>
              <a:ext uri="{FF2B5EF4-FFF2-40B4-BE49-F238E27FC236}">
                <a16:creationId xmlns:a16="http://schemas.microsoft.com/office/drawing/2014/main" id="{F4ACBED8-B20F-2180-52FC-E4973B6F9A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24F4C5-CABB-1426-C3D6-37DC2D4B2575}"/>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108819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EAFEE6-0943-7E40-3C84-D0FF404BF6D4}"/>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3" name="Footer Placeholder 2">
            <a:extLst>
              <a:ext uri="{FF2B5EF4-FFF2-40B4-BE49-F238E27FC236}">
                <a16:creationId xmlns:a16="http://schemas.microsoft.com/office/drawing/2014/main" id="{D3EB54B9-CBF5-D30F-B871-44F822F4FD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E56EE7-D13B-F3BE-6F31-8A16EFAFC347}"/>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323092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F8AC-0A6B-5027-E5A5-C4EF6CA28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71F759-C06C-E04E-6B5D-C60749E18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D9DA4F-B780-BD42-C317-7908A28F5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8FF64-9836-3DCC-98F9-58367731261B}"/>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6" name="Footer Placeholder 5">
            <a:extLst>
              <a:ext uri="{FF2B5EF4-FFF2-40B4-BE49-F238E27FC236}">
                <a16:creationId xmlns:a16="http://schemas.microsoft.com/office/drawing/2014/main" id="{8E4EFCA3-7211-BC6B-35F4-71C808BB77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CC2747-EB48-D988-B212-644735E29F98}"/>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220935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9AD7-28E4-DAD5-BA5A-D97BCCD0C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ECEF51-E2F3-8C8D-DA39-25F138904A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36BDB3-8C05-92E0-5A53-569401DEF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D053B-981F-D3BE-79E5-D2F9620E0B0F}"/>
              </a:ext>
            </a:extLst>
          </p:cNvPr>
          <p:cNvSpPr>
            <a:spLocks noGrp="1"/>
          </p:cNvSpPr>
          <p:nvPr>
            <p:ph type="dt" sz="half" idx="10"/>
          </p:nvPr>
        </p:nvSpPr>
        <p:spPr/>
        <p:txBody>
          <a:bodyPr/>
          <a:lstStyle/>
          <a:p>
            <a:fld id="{0E2382AC-15B9-4C6D-A8EA-BB7D29030E70}" type="datetimeFigureOut">
              <a:rPr lang="en-IN" smtClean="0"/>
              <a:t>04-10-2022</a:t>
            </a:fld>
            <a:endParaRPr lang="en-IN"/>
          </a:p>
        </p:txBody>
      </p:sp>
      <p:sp>
        <p:nvSpPr>
          <p:cNvPr id="6" name="Footer Placeholder 5">
            <a:extLst>
              <a:ext uri="{FF2B5EF4-FFF2-40B4-BE49-F238E27FC236}">
                <a16:creationId xmlns:a16="http://schemas.microsoft.com/office/drawing/2014/main" id="{BDA51577-230C-03D3-726D-485069C13D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B01EC5-E1C9-B59F-8C9D-B6432A123F27}"/>
              </a:ext>
            </a:extLst>
          </p:cNvPr>
          <p:cNvSpPr>
            <a:spLocks noGrp="1"/>
          </p:cNvSpPr>
          <p:nvPr>
            <p:ph type="sldNum" sz="quarter" idx="12"/>
          </p:nvPr>
        </p:nvSpPr>
        <p:spPr/>
        <p:txBody>
          <a:bodyPr/>
          <a:lstStyle/>
          <a:p>
            <a:fld id="{C103A3E9-9C75-4965-8527-BE4C31EDE172}" type="slidenum">
              <a:rPr lang="en-IN" smtClean="0"/>
              <a:t>‹#›</a:t>
            </a:fld>
            <a:endParaRPr lang="en-IN"/>
          </a:p>
        </p:txBody>
      </p:sp>
    </p:spTree>
    <p:extLst>
      <p:ext uri="{BB962C8B-B14F-4D97-AF65-F5344CB8AC3E}">
        <p14:creationId xmlns:p14="http://schemas.microsoft.com/office/powerpoint/2010/main" val="388403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9DF15-23F3-A7CE-C0A0-9C45ED0BB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5BBF94-E2D8-8431-F20F-6E6E1F840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A4C546-14B9-9F29-0A9B-B106F4D827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382AC-15B9-4C6D-A8EA-BB7D29030E70}" type="datetimeFigureOut">
              <a:rPr lang="en-IN" smtClean="0"/>
              <a:t>04-10-2022</a:t>
            </a:fld>
            <a:endParaRPr lang="en-IN"/>
          </a:p>
        </p:txBody>
      </p:sp>
      <p:sp>
        <p:nvSpPr>
          <p:cNvPr id="5" name="Footer Placeholder 4">
            <a:extLst>
              <a:ext uri="{FF2B5EF4-FFF2-40B4-BE49-F238E27FC236}">
                <a16:creationId xmlns:a16="http://schemas.microsoft.com/office/drawing/2014/main" id="{1305F5B4-1C55-B44D-52C7-7ECB70699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ECF903-F932-00CA-41C1-11EFAD44AD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3A3E9-9C75-4965-8527-BE4C31EDE172}" type="slidenum">
              <a:rPr lang="en-IN" smtClean="0"/>
              <a:t>‹#›</a:t>
            </a:fld>
            <a:endParaRPr lang="en-IN"/>
          </a:p>
        </p:txBody>
      </p:sp>
      <p:sp>
        <p:nvSpPr>
          <p:cNvPr id="7" name="MSIPCMContentMarking" descr="{&quot;HashCode&quot;:-749722740,&quot;Placement&quot;:&quot;Footer&quot;,&quot;Top&quot;:520.905457,&quot;Left&quot;:0.0,&quot;SlideWidth&quot;:960,&quot;SlideHeight&quot;:540}">
            <a:extLst>
              <a:ext uri="{FF2B5EF4-FFF2-40B4-BE49-F238E27FC236}">
                <a16:creationId xmlns:a16="http://schemas.microsoft.com/office/drawing/2014/main" id="{C63CC293-B34E-BF18-0231-7D1C771A81F8}"/>
              </a:ext>
            </a:extLst>
          </p:cNvPr>
          <p:cNvSpPr txBox="1"/>
          <p:nvPr userDrawn="1"/>
        </p:nvSpPr>
        <p:spPr>
          <a:xfrm>
            <a:off x="0" y="6615499"/>
            <a:ext cx="1858708" cy="242501"/>
          </a:xfrm>
          <a:prstGeom prst="rect">
            <a:avLst/>
          </a:prstGeom>
          <a:noFill/>
        </p:spPr>
        <p:txBody>
          <a:bodyPr vert="horz" wrap="square" lIns="0" tIns="0" rIns="0" bIns="0" rtlCol="0" anchor="ctr" anchorCtr="1">
            <a:spAutoFit/>
          </a:bodyPr>
          <a:lstStyle/>
          <a:p>
            <a:pPr algn="l">
              <a:spcBef>
                <a:spcPts val="0"/>
              </a:spcBef>
              <a:spcAft>
                <a:spcPts val="0"/>
              </a:spcAft>
            </a:pPr>
            <a:r>
              <a:rPr lang="en-IN" sz="800">
                <a:solidFill>
                  <a:srgbClr val="0078D7"/>
                </a:solidFill>
                <a:latin typeface="Open Sans" panose="020B0606030504020204" pitchFamily="34" charset="0"/>
              </a:rPr>
              <a:t>FE-Classification: General\Anyone</a:t>
            </a:r>
          </a:p>
        </p:txBody>
      </p:sp>
    </p:spTree>
    <p:extLst>
      <p:ext uri="{BB962C8B-B14F-4D97-AF65-F5344CB8AC3E}">
        <p14:creationId xmlns:p14="http://schemas.microsoft.com/office/powerpoint/2010/main" val="1989363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59BF6599-4B66-E1D1-8136-74D40790CC59}"/>
              </a:ext>
            </a:extLst>
          </p:cNvPr>
          <p:cNvSpPr txBox="1"/>
          <p:nvPr/>
        </p:nvSpPr>
        <p:spPr>
          <a:xfrm>
            <a:off x="4447308" y="591344"/>
            <a:ext cx="6906491" cy="5585619"/>
          </a:xfrm>
        </p:spPr>
        <p:txBody>
          <a:bodyPr vert="horz" lIns="91440" tIns="45720" rIns="91440" bIns="45720" rtlCol="0" anchor="ctr">
            <a:normAutofit/>
          </a:bodyPr>
          <a:lstStyle/>
          <a:p>
            <a:pPr>
              <a:lnSpc>
                <a:spcPct val="90000"/>
              </a:lnSpc>
              <a:spcAft>
                <a:spcPts val="600"/>
              </a:spcAft>
            </a:pPr>
            <a:r>
              <a:rPr lang="en-US" sz="7200" dirty="0"/>
              <a:t>Python Basics</a:t>
            </a:r>
          </a:p>
        </p:txBody>
      </p:sp>
    </p:spTree>
    <p:extLst>
      <p:ext uri="{BB962C8B-B14F-4D97-AF65-F5344CB8AC3E}">
        <p14:creationId xmlns:p14="http://schemas.microsoft.com/office/powerpoint/2010/main" val="2714433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Ginger Tea (Adrak Wali Chai) - Spice Cravings">
            <a:extLst>
              <a:ext uri="{FF2B5EF4-FFF2-40B4-BE49-F238E27FC236}">
                <a16:creationId xmlns:a16="http://schemas.microsoft.com/office/drawing/2014/main" id="{9E44CDDC-274B-A5E0-22E1-A7B0A1434E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41" b="2654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4983480" y="3034937"/>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r>
              <a:rPr lang="en-US" sz="3600" b="0" i="0" dirty="0">
                <a:solidFill>
                  <a:srgbClr val="262626"/>
                </a:solidFill>
                <a:effectLst/>
              </a:rPr>
              <a:t>Steps to make a Chai</a:t>
            </a:r>
            <a:endParaRPr lang="en-US" sz="3600" dirty="0">
              <a:solidFill>
                <a:srgbClr val="262626"/>
              </a:solidFill>
            </a:endParaRPr>
          </a:p>
        </p:txBody>
      </p:sp>
    </p:spTree>
    <p:extLst>
      <p:ext uri="{BB962C8B-B14F-4D97-AF65-F5344CB8AC3E}">
        <p14:creationId xmlns:p14="http://schemas.microsoft.com/office/powerpoint/2010/main" val="188169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Rectangle 3085">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612198" y="2201377"/>
            <a:ext cx="5846274" cy="3415652"/>
          </a:xfrm>
        </p:spPr>
        <p:txBody>
          <a:bodyPr>
            <a:normAutofit fontScale="90000"/>
          </a:bodyPr>
          <a:lstStyle/>
          <a:p>
            <a:pPr algn="l"/>
            <a:r>
              <a:rPr lang="en-US" sz="2900" b="0" i="0" dirty="0">
                <a:solidFill>
                  <a:srgbClr val="FFFFFF"/>
                </a:solidFill>
                <a:effectLst/>
                <a:latin typeface="walsheim"/>
              </a:rPr>
              <a:t>All you need now is </a:t>
            </a:r>
            <a:br>
              <a:rPr lang="en-US" sz="2900" b="0" i="0" dirty="0">
                <a:solidFill>
                  <a:srgbClr val="FFFFFF"/>
                </a:solidFill>
                <a:effectLst/>
                <a:latin typeface="walsheim"/>
              </a:rPr>
            </a:br>
            <a:r>
              <a:rPr lang="en-US" sz="2900" b="0" i="0" dirty="0">
                <a:solidFill>
                  <a:srgbClr val="FFFFFF"/>
                </a:solidFill>
                <a:effectLst/>
                <a:latin typeface="walsheim"/>
              </a:rPr>
              <a:t>to </a:t>
            </a:r>
            <a:r>
              <a:rPr lang="en-US" sz="4000" b="0" i="0" dirty="0">
                <a:solidFill>
                  <a:srgbClr val="FFFFFF"/>
                </a:solidFill>
                <a:effectLst/>
                <a:latin typeface="walsheim"/>
              </a:rPr>
              <a:t>learn how to deconstruct</a:t>
            </a:r>
            <a:r>
              <a:rPr lang="en-US" sz="2900" b="0" i="0" dirty="0">
                <a:solidFill>
                  <a:srgbClr val="FFFFFF"/>
                </a:solidFill>
                <a:effectLst/>
                <a:latin typeface="walsheim"/>
              </a:rPr>
              <a:t> all those actions you do automatically in real life </a:t>
            </a:r>
            <a:br>
              <a:rPr lang="en-US" sz="2900" b="0" i="0" dirty="0">
                <a:solidFill>
                  <a:srgbClr val="FFFFFF"/>
                </a:solidFill>
                <a:effectLst/>
                <a:latin typeface="walsheim"/>
              </a:rPr>
            </a:br>
            <a:r>
              <a:rPr lang="en-US" sz="4400" b="0" i="0" dirty="0">
                <a:solidFill>
                  <a:srgbClr val="FFFFFF"/>
                </a:solidFill>
                <a:effectLst/>
                <a:latin typeface="walsheim"/>
              </a:rPr>
              <a:t>so that a computer can actually make some sense</a:t>
            </a:r>
            <a:r>
              <a:rPr lang="en-US" sz="2900" b="0" i="0" dirty="0">
                <a:solidFill>
                  <a:srgbClr val="FFFFFF"/>
                </a:solidFill>
                <a:effectLst/>
                <a:latin typeface="walsheim"/>
              </a:rPr>
              <a:t> of them. And you need to </a:t>
            </a:r>
            <a:r>
              <a:rPr lang="en-US" sz="4900" b="0" i="0" dirty="0">
                <a:solidFill>
                  <a:srgbClr val="FFFFFF"/>
                </a:solidFill>
                <a:effectLst/>
                <a:latin typeface="walsheim"/>
              </a:rPr>
              <a:t>learn a language as well, to instruct it.</a:t>
            </a:r>
            <a:endParaRPr lang="en-IN" sz="4900" dirty="0">
              <a:solidFill>
                <a:srgbClr val="FFFFFF"/>
              </a:solidFill>
            </a:endParaRPr>
          </a:p>
        </p:txBody>
      </p:sp>
      <p:sp>
        <p:nvSpPr>
          <p:cNvPr id="3088" name="Freeform: Shape 3087">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0" name="Oval 3089">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Block Arc 3091">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94" name="Freeform: Shape 3093">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3096" name="Straight Connector 3095">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098" name="Freeform: Shape 3097">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3100" name="Arc 3099">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2" name="Freeform: Shape 3101">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600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4386943" y="2163556"/>
            <a:ext cx="7644627" cy="2751086"/>
          </a:xfrm>
        </p:spPr>
        <p:txBody>
          <a:bodyPr>
            <a:normAutofit/>
          </a:bodyPr>
          <a:lstStyle/>
          <a:p>
            <a:pPr algn="l"/>
            <a:r>
              <a:rPr lang="en-US" sz="4700" b="0" i="0" dirty="0">
                <a:effectLst/>
                <a:latin typeface="walsheim"/>
              </a:rPr>
              <a:t>I'll tell you how to do it and </a:t>
            </a:r>
            <a:br>
              <a:rPr lang="en-US" sz="4700" b="0" i="0" dirty="0">
                <a:effectLst/>
                <a:latin typeface="walsheim"/>
              </a:rPr>
            </a:br>
            <a:r>
              <a:rPr lang="en-US" sz="4700" b="0" i="0" dirty="0">
                <a:effectLst/>
                <a:latin typeface="walsheim"/>
              </a:rPr>
              <a:t>'ll try to do that by means of many simple but focused examples</a:t>
            </a:r>
            <a:endParaRPr lang="en-IN" sz="4700" dirty="0"/>
          </a:p>
        </p:txBody>
      </p:sp>
    </p:spTree>
    <p:extLst>
      <p:ext uri="{BB962C8B-B14F-4D97-AF65-F5344CB8AC3E}">
        <p14:creationId xmlns:p14="http://schemas.microsoft.com/office/powerpoint/2010/main" val="37338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Python's creator thinks it has a diversity problem — Quartz">
            <a:extLst>
              <a:ext uri="{FF2B5EF4-FFF2-40B4-BE49-F238E27FC236}">
                <a16:creationId xmlns:a16="http://schemas.microsoft.com/office/drawing/2014/main" id="{A21D96E3-9FDF-492E-53A6-9CFD4F6B2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29" y="1054836"/>
            <a:ext cx="4746171" cy="47461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4201884" y="0"/>
            <a:ext cx="2793305" cy="1266204"/>
          </a:xfrm>
        </p:spPr>
        <p:txBody>
          <a:bodyPr>
            <a:normAutofit/>
          </a:bodyPr>
          <a:lstStyle/>
          <a:p>
            <a:r>
              <a:rPr lang="en-US" sz="3300" b="0" i="0" dirty="0">
                <a:solidFill>
                  <a:schemeClr val="tx2"/>
                </a:solidFill>
                <a:effectLst/>
                <a:latin typeface="walsheim"/>
              </a:rPr>
              <a:t>Quiz Time!</a:t>
            </a:r>
            <a:br>
              <a:rPr lang="en-US" sz="3300" b="0" i="0" dirty="0">
                <a:solidFill>
                  <a:schemeClr val="tx2"/>
                </a:solidFill>
                <a:effectLst/>
                <a:latin typeface="walsheim"/>
              </a:rPr>
            </a:br>
            <a:endParaRPr lang="en-IN" sz="3300" dirty="0">
              <a:solidFill>
                <a:schemeClr val="tx2"/>
              </a:solidFill>
            </a:endParaRPr>
          </a:p>
        </p:txBody>
      </p:sp>
      <p:pic>
        <p:nvPicPr>
          <p:cNvPr id="4098" name="Picture 2" descr="Alia Bhatt - Wikipedia">
            <a:extLst>
              <a:ext uri="{FF2B5EF4-FFF2-40B4-BE49-F238E27FC236}">
                <a16:creationId xmlns:a16="http://schemas.microsoft.com/office/drawing/2014/main" id="{C3BA7471-84CD-635C-391B-8247314CC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83" y="1054836"/>
            <a:ext cx="3288261" cy="474617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arack Obama - Wikipedia">
            <a:extLst>
              <a:ext uri="{FF2B5EF4-FFF2-40B4-BE49-F238E27FC236}">
                <a16:creationId xmlns:a16="http://schemas.microsoft.com/office/drawing/2014/main" id="{9B9C3C40-7D50-2541-DA22-A367B84D4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758" y="1054836"/>
            <a:ext cx="3799132" cy="474617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eft hand drawn arrow Icon - Free PNG &amp; SVG 1563368 - Noun Project">
            <a:extLst>
              <a:ext uri="{FF2B5EF4-FFF2-40B4-BE49-F238E27FC236}">
                <a16:creationId xmlns:a16="http://schemas.microsoft.com/office/drawing/2014/main" id="{E5CC8060-59A7-CBD1-3B64-4E9433D0C85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41576" y="4257014"/>
            <a:ext cx="3368429" cy="33684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31C2260-1C6B-06EB-B11A-AD8584B2CA8B}"/>
              </a:ext>
            </a:extLst>
          </p:cNvPr>
          <p:cNvSpPr/>
          <p:nvPr/>
        </p:nvSpPr>
        <p:spPr>
          <a:xfrm>
            <a:off x="2746858" y="5801006"/>
            <a:ext cx="5544403" cy="923330"/>
          </a:xfrm>
          <a:prstGeom prst="rect">
            <a:avLst/>
          </a:prstGeom>
          <a:noFill/>
        </p:spPr>
        <p:txBody>
          <a:bodyPr wrap="none" lIns="91440" tIns="45720" rIns="91440" bIns="45720">
            <a:spAutoFit/>
          </a:bodyPr>
          <a:lstStyle/>
          <a:p>
            <a:pPr algn="ctr"/>
            <a:r>
              <a:rPr lang="en-US" sz="5400" b="1" cap="none" spc="0" dirty="0">
                <a:ln w="0"/>
                <a:solidFill>
                  <a:schemeClr val="accent1"/>
                </a:solidFill>
                <a:effectLst>
                  <a:outerShdw blurRad="38100" dist="25400" dir="5400000" algn="ctr" rotWithShape="0">
                    <a:srgbClr val="6E747A">
                      <a:alpha val="43000"/>
                    </a:srgbClr>
                  </a:outerShdw>
                </a:effectLst>
              </a:rPr>
              <a:t>Guido Van Rossum</a:t>
            </a:r>
          </a:p>
        </p:txBody>
      </p:sp>
    </p:spTree>
    <p:extLst>
      <p:ext uri="{BB962C8B-B14F-4D97-AF65-F5344CB8AC3E}">
        <p14:creationId xmlns:p14="http://schemas.microsoft.com/office/powerpoint/2010/main" val="113275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2976950" y="3013262"/>
            <a:ext cx="6238099" cy="2513516"/>
          </a:xfrm>
        </p:spPr>
        <p:txBody>
          <a:bodyPr>
            <a:noAutofit/>
          </a:bodyPr>
          <a:lstStyle/>
          <a:p>
            <a:r>
              <a:rPr lang="en-US" sz="4400" b="0" i="0" dirty="0">
                <a:effectLst/>
                <a:latin typeface="walsheim"/>
              </a:rPr>
              <a:t>Python is the marvelous creation of </a:t>
            </a:r>
            <a:br>
              <a:rPr lang="en-US" sz="4400" b="0" i="0" dirty="0">
                <a:effectLst/>
                <a:latin typeface="walsheim"/>
              </a:rPr>
            </a:br>
            <a:r>
              <a:rPr lang="en-US" b="0" i="0" dirty="0">
                <a:effectLst/>
                <a:latin typeface="walsheim"/>
              </a:rPr>
              <a:t>Guido Van Rossum</a:t>
            </a:r>
            <a:r>
              <a:rPr lang="en-US" sz="4400" b="0" i="0" dirty="0">
                <a:effectLst/>
                <a:latin typeface="walsheim"/>
              </a:rPr>
              <a:t>, a Dutch computer scientist and mathematician</a:t>
            </a:r>
            <a:endParaRPr lang="en-IN" sz="4400" dirty="0"/>
          </a:p>
        </p:txBody>
      </p:sp>
      <p:sp>
        <p:nvSpPr>
          <p:cNvPr id="43" name="Arc 42">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Oval 4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90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4909C14-B516-F9F0-64F7-4D26177672FB}"/>
              </a:ext>
            </a:extLst>
          </p:cNvPr>
          <p:cNvSpPr txBox="1"/>
          <p:nvPr/>
        </p:nvSpPr>
        <p:spPr>
          <a:xfrm>
            <a:off x="863029" y="1012004"/>
            <a:ext cx="3416158" cy="4795408"/>
          </a:xfrm>
        </p:spPr>
        <p:txBody>
          <a:bodyPr vert="horz" lIns="91440" tIns="45720" rIns="91440" bIns="45720" rtlCol="0" anchor="ctr">
            <a:normAutofit/>
          </a:bodyPr>
          <a:lstStyle/>
          <a:p>
            <a:pPr marR="0" lvl="0" fontAlgn="base">
              <a:lnSpc>
                <a:spcPct val="90000"/>
              </a:lnSpc>
              <a:spcBef>
                <a:spcPct val="0"/>
              </a:spcBef>
              <a:spcAft>
                <a:spcPts val="600"/>
              </a:spcAft>
              <a:buClrTx/>
              <a:buSzTx/>
              <a:tabLst/>
            </a:pPr>
            <a:r>
              <a:rPr lang="en-US" altLang="en-US" sz="4400" b="1" kern="1200">
                <a:solidFill>
                  <a:srgbClr val="FFFFFF"/>
                </a:solidFill>
                <a:latin typeface="+mj-lt"/>
                <a:ea typeface="+mj-ea"/>
                <a:cs typeface="+mj-cs"/>
              </a:rPr>
              <a:t>How Python was created</a:t>
            </a:r>
            <a:endParaRPr kumimoji="0" lang="en-US" altLang="en-US" sz="4400" b="1" i="0" u="none" strike="noStrike" kern="1200" cap="none" normalizeH="0" baseline="0">
              <a:ln>
                <a:noFill/>
              </a:ln>
              <a:solidFill>
                <a:srgbClr val="FFFFFF"/>
              </a:solidFill>
              <a:effectLst/>
              <a:latin typeface="+mj-lt"/>
              <a:ea typeface="+mj-ea"/>
              <a:cs typeface="+mj-cs"/>
            </a:endParaRPr>
          </a:p>
        </p:txBody>
      </p:sp>
      <p:graphicFrame>
        <p:nvGraphicFramePr>
          <p:cNvPr id="18" name="TextBox 2">
            <a:extLst>
              <a:ext uri="{FF2B5EF4-FFF2-40B4-BE49-F238E27FC236}">
                <a16:creationId xmlns:a16="http://schemas.microsoft.com/office/drawing/2014/main" id="{2EE46387-D6C9-AC20-7F65-4E4618C1AE1B}"/>
              </a:ext>
            </a:extLst>
          </p:cNvPr>
          <p:cNvGraphicFramePr/>
          <p:nvPr>
            <p:extLst>
              <p:ext uri="{D42A27DB-BD31-4B8C-83A1-F6EECF244321}">
                <p14:modId xmlns:p14="http://schemas.microsoft.com/office/powerpoint/2010/main" val="38865477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357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3" name="Rectangle 513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44" name="Group 513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137" name="Freeform: Shape 513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5" name="Rectangle 513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6" name="Rectangle 51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Isosceles Triangle 514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 graphical timeline of Python's history">
            <a:extLst>
              <a:ext uri="{FF2B5EF4-FFF2-40B4-BE49-F238E27FC236}">
                <a16:creationId xmlns:a16="http://schemas.microsoft.com/office/drawing/2014/main" id="{FEFC3CB0-076E-D5A6-130B-C8EB5273F0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49189" y="643467"/>
            <a:ext cx="4693622"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5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ull introduction of python | Learn Python | RLtute">
            <a:extLst>
              <a:ext uri="{FF2B5EF4-FFF2-40B4-BE49-F238E27FC236}">
                <a16:creationId xmlns:a16="http://schemas.microsoft.com/office/drawing/2014/main" id="{C612B869-9623-64C1-C800-90655521C5E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113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838200" y="1122362"/>
            <a:ext cx="6281928" cy="4135437"/>
          </a:xfrm>
        </p:spPr>
        <p:txBody>
          <a:bodyPr>
            <a:normAutofit/>
          </a:bodyPr>
          <a:lstStyle/>
          <a:p>
            <a:pPr algn="l"/>
            <a:r>
              <a:rPr lang="en-US" sz="4600" b="0" i="0">
                <a:effectLst/>
                <a:latin typeface="walsheim"/>
              </a:rPr>
              <a:t>Probably, the only drawback that one could find in Python, which is not due to personal preferences, is its </a:t>
            </a:r>
            <a:r>
              <a:rPr lang="en-US" sz="4600" b="0" i="1">
                <a:effectLst/>
                <a:latin typeface="walsheim"/>
              </a:rPr>
              <a:t>execution speed</a:t>
            </a:r>
            <a:r>
              <a:rPr lang="en-US" sz="4600" b="0" i="0">
                <a:effectLst/>
                <a:latin typeface="walsheim"/>
              </a:rPr>
              <a:t>.</a:t>
            </a:r>
            <a:endParaRPr lang="en-IN" sz="4600"/>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3508F3C-A66C-0F5B-546D-45D441AAC8CC}"/>
              </a:ext>
            </a:extLst>
          </p:cNvPr>
          <p:cNvSpPr txBox="1">
            <a:spLocks/>
          </p:cNvSpPr>
          <p:nvPr/>
        </p:nvSpPr>
        <p:spPr>
          <a:xfrm>
            <a:off x="7928114" y="1232452"/>
            <a:ext cx="3200400" cy="3850919"/>
          </a:xfr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IN" b="1">
                <a:solidFill>
                  <a:srgbClr val="FFFFFF"/>
                </a:solidFill>
              </a:rPr>
              <a:t>Drawback of Python</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19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3" name="Rectangle 718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718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87" name="Rectangle 718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Oval 718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3315031" y="1380754"/>
            <a:ext cx="5561938" cy="2513516"/>
          </a:xfrm>
        </p:spPr>
        <p:txBody>
          <a:bodyPr>
            <a:normAutofit/>
          </a:bodyPr>
          <a:lstStyle/>
          <a:p>
            <a:r>
              <a:rPr lang="en-US" b="0" i="0">
                <a:effectLst/>
                <a:latin typeface="walsheim"/>
              </a:rPr>
              <a:t>Python Use cases</a:t>
            </a:r>
            <a:endParaRPr lang="en-IN"/>
          </a:p>
        </p:txBody>
      </p:sp>
      <p:sp>
        <p:nvSpPr>
          <p:cNvPr id="7191" name="Arc 719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193" name="Oval 719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23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483436" y="309997"/>
            <a:ext cx="3200400" cy="4461163"/>
          </a:xfrm>
        </p:spPr>
        <p:txBody>
          <a:bodyPr vert="horz" lIns="91440" tIns="45720" rIns="91440" bIns="45720" rtlCol="0" anchor="ctr">
            <a:normAutofit/>
          </a:bodyPr>
          <a:lstStyle/>
          <a:p>
            <a:pPr algn="l"/>
            <a:r>
              <a:rPr lang="en-US" sz="5400" b="1" kern="1200" dirty="0">
                <a:solidFill>
                  <a:srgbClr val="FFFFFF"/>
                </a:solidFill>
                <a:latin typeface="+mj-lt"/>
                <a:ea typeface="+mj-ea"/>
                <a:cs typeface="+mj-cs"/>
              </a:rPr>
              <a:t>About Me</a:t>
            </a: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95FEFBDD-8E58-6D0D-2694-D1DDBBF10A8E}"/>
              </a:ext>
            </a:extLst>
          </p:cNvPr>
          <p:cNvSpPr>
            <a:spLocks noGrp="1"/>
          </p:cNvSpPr>
          <p:nvPr>
            <p:ph type="subTitle" idx="1"/>
          </p:nvPr>
        </p:nvSpPr>
        <p:spPr>
          <a:xfrm>
            <a:off x="4571020" y="928801"/>
            <a:ext cx="7337951" cy="5929199"/>
          </a:xfrm>
        </p:spPr>
        <p:txBody>
          <a:bodyPr vert="horz" lIns="91440" tIns="45720" rIns="91440" bIns="45720" rtlCol="0" anchor="ctr">
            <a:normAutofit lnSpcReduction="10000"/>
          </a:bodyPr>
          <a:lstStyle/>
          <a:p>
            <a:pPr algn="l"/>
            <a:r>
              <a:rPr lang="en-US" sz="2800" dirty="0"/>
              <a:t>Hi! I am </a:t>
            </a:r>
            <a:r>
              <a:rPr lang="en-US" sz="4800" dirty="0"/>
              <a:t>Srishti Sawla.</a:t>
            </a:r>
          </a:p>
          <a:p>
            <a:pPr indent="-228600" algn="l">
              <a:buFont typeface="Arial" panose="020B0604020202020204" pitchFamily="34" charset="0"/>
              <a:buChar char="•"/>
            </a:pPr>
            <a:r>
              <a:rPr lang="en-US" sz="2800" dirty="0"/>
              <a:t>Who am I ?</a:t>
            </a:r>
          </a:p>
          <a:p>
            <a:pPr algn="l"/>
            <a:r>
              <a:rPr lang="en-US" sz="2800" dirty="0"/>
              <a:t>I work as a </a:t>
            </a:r>
            <a:r>
              <a:rPr lang="en-US" sz="4400" dirty="0"/>
              <a:t>Data Scientist</a:t>
            </a:r>
            <a:r>
              <a:rPr lang="en-US" sz="2800" dirty="0"/>
              <a:t> in a Bank based out of Finland</a:t>
            </a:r>
          </a:p>
          <a:p>
            <a:pPr indent="-228600" algn="l">
              <a:buFont typeface="Arial" panose="020B0604020202020204" pitchFamily="34" charset="0"/>
              <a:buChar char="•"/>
            </a:pPr>
            <a:r>
              <a:rPr lang="en-US" sz="2800" dirty="0"/>
              <a:t>What I do ?</a:t>
            </a:r>
          </a:p>
          <a:p>
            <a:pPr algn="l"/>
            <a:r>
              <a:rPr lang="en-US" sz="2800" dirty="0"/>
              <a:t>As a Data Scientist </a:t>
            </a:r>
            <a:r>
              <a:rPr lang="en-US" sz="4400" dirty="0"/>
              <a:t>I create credit scores </a:t>
            </a:r>
            <a:r>
              <a:rPr lang="en-US" sz="2800" dirty="0"/>
              <a:t>for customers ?</a:t>
            </a:r>
          </a:p>
          <a:p>
            <a:pPr indent="-228600" algn="l">
              <a:buFont typeface="Arial" panose="020B0604020202020204" pitchFamily="34" charset="0"/>
              <a:buChar char="•"/>
            </a:pPr>
            <a:r>
              <a:rPr lang="en-US" sz="2800" dirty="0"/>
              <a:t>Career Trajectory :</a:t>
            </a:r>
          </a:p>
          <a:p>
            <a:pPr algn="l"/>
            <a:r>
              <a:rPr lang="en-US" sz="2800" dirty="0"/>
              <a:t>Bhilai(Chhattisgarh) B.E -&gt; TCS -&gt; ICICI Lombard -&gt; </a:t>
            </a:r>
            <a:r>
              <a:rPr lang="en-US" sz="4000" dirty="0"/>
              <a:t>Data Science Course </a:t>
            </a:r>
            <a:r>
              <a:rPr lang="en-US" sz="2800" dirty="0"/>
              <a:t>-&gt; Bharti AXA -&gt;</a:t>
            </a:r>
          </a:p>
          <a:p>
            <a:pPr algn="l"/>
            <a:r>
              <a:rPr lang="en-US" sz="2800" dirty="0" err="1"/>
              <a:t>Dentsu</a:t>
            </a:r>
            <a:r>
              <a:rPr lang="en-US" sz="2800" dirty="0"/>
              <a:t> (Japan) -&gt; Multitude (Finland)</a:t>
            </a:r>
          </a:p>
          <a:p>
            <a:pPr indent="-228600" algn="l">
              <a:buFont typeface="Arial" panose="020B0604020202020204" pitchFamily="34" charset="0"/>
              <a:buChar char="•"/>
            </a:pPr>
            <a:endParaRPr lang="en-US" sz="2800" dirty="0"/>
          </a:p>
          <a:p>
            <a:pPr indent="-228600" algn="l">
              <a:buFont typeface="Arial" panose="020B0604020202020204" pitchFamily="34" charset="0"/>
              <a:buChar char="•"/>
            </a:pPr>
            <a:endParaRPr lang="en-US" sz="2800" dirty="0"/>
          </a:p>
        </p:txBody>
      </p:sp>
    </p:spTree>
    <p:extLst>
      <p:ext uri="{BB962C8B-B14F-4D97-AF65-F5344CB8AC3E}">
        <p14:creationId xmlns:p14="http://schemas.microsoft.com/office/powerpoint/2010/main" val="326256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Freeform: Shape 820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descr="12 Top Python App Examples from Top-notch Companies">
            <a:extLst>
              <a:ext uri="{FF2B5EF4-FFF2-40B4-BE49-F238E27FC236}">
                <a16:creationId xmlns:a16="http://schemas.microsoft.com/office/drawing/2014/main" id="{79B31D46-1AA0-ABFE-6BA7-71DEA51FF4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8857" y="228600"/>
            <a:ext cx="9434285"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EDA1168-4296-69EF-9018-06EF4197F55F}"/>
              </a:ext>
            </a:extLst>
          </p:cNvPr>
          <p:cNvSpPr/>
          <p:nvPr/>
        </p:nvSpPr>
        <p:spPr>
          <a:xfrm>
            <a:off x="1340757" y="228600"/>
            <a:ext cx="2447472" cy="849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76881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1524000" y="929452"/>
            <a:ext cx="9144000" cy="2526738"/>
          </a:xfrm>
        </p:spPr>
        <p:txBody>
          <a:bodyPr>
            <a:normAutofit/>
          </a:bodyPr>
          <a:lstStyle/>
          <a:p>
            <a:r>
              <a:rPr lang="en-IN" sz="6600">
                <a:solidFill>
                  <a:srgbClr val="FFFFFF"/>
                </a:solidFill>
              </a:rPr>
              <a:t>Python Installation</a:t>
            </a:r>
          </a:p>
        </p:txBody>
      </p:sp>
      <p:sp>
        <p:nvSpPr>
          <p:cNvPr id="11"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91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1524000" y="929452"/>
            <a:ext cx="9144000" cy="2526738"/>
          </a:xfrm>
        </p:spPr>
        <p:txBody>
          <a:bodyPr>
            <a:normAutofit/>
          </a:bodyPr>
          <a:lstStyle/>
          <a:p>
            <a:r>
              <a:rPr lang="en-IN" sz="6600">
                <a:solidFill>
                  <a:srgbClr val="FFFFFF"/>
                </a:solidFill>
              </a:rPr>
              <a:t>Visual Studio Code Setup</a:t>
            </a:r>
          </a:p>
        </p:txBody>
      </p:sp>
      <p:sp>
        <p:nvSpPr>
          <p:cNvPr id="11"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38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2558716" y="955309"/>
            <a:ext cx="7074568" cy="2898975"/>
          </a:xfrm>
        </p:spPr>
        <p:txBody>
          <a:bodyPr>
            <a:normAutofit/>
          </a:bodyPr>
          <a:lstStyle/>
          <a:p>
            <a:r>
              <a:rPr lang="en-IN" sz="6600">
                <a:solidFill>
                  <a:srgbClr val="FFFFFF"/>
                </a:solidFill>
              </a:rPr>
              <a:t>Q &amp; A and Feedback</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9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3004457" y="1238161"/>
            <a:ext cx="7644627" cy="2751086"/>
          </a:xfrm>
        </p:spPr>
        <p:txBody>
          <a:bodyPr>
            <a:normAutofit/>
          </a:bodyPr>
          <a:lstStyle/>
          <a:p>
            <a:pPr algn="r"/>
            <a:r>
              <a:rPr lang="en-IN" dirty="0"/>
              <a:t>What is coding ?</a:t>
            </a:r>
          </a:p>
        </p:txBody>
      </p:sp>
    </p:spTree>
    <p:extLst>
      <p:ext uri="{BB962C8B-B14F-4D97-AF65-F5344CB8AC3E}">
        <p14:creationId xmlns:p14="http://schemas.microsoft.com/office/powerpoint/2010/main" val="340326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970908" y="2285999"/>
            <a:ext cx="5850401" cy="2035629"/>
          </a:xfrm>
        </p:spPr>
        <p:txBody>
          <a:bodyPr>
            <a:normAutofit/>
          </a:bodyPr>
          <a:lstStyle/>
          <a:p>
            <a:pPr algn="l"/>
            <a:r>
              <a:rPr lang="en-US" sz="3800" dirty="0">
                <a:latin typeface="walsheim"/>
              </a:rPr>
              <a:t>C</a:t>
            </a:r>
            <a:r>
              <a:rPr lang="en-US" sz="3800" b="0" i="0" dirty="0">
                <a:effectLst/>
                <a:latin typeface="walsheim"/>
              </a:rPr>
              <a:t>oding is telling a computer to do something using a language it understands.</a:t>
            </a:r>
            <a:endParaRPr lang="en-IN" sz="3800" dirty="0"/>
          </a:p>
        </p:txBody>
      </p:sp>
      <p:sp>
        <p:nvSpPr>
          <p:cNvPr id="22" name="Freeform: Shape 21">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Block Arc 25">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0" name="Straight Connector 29">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4" name="Arc 33">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61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3345005" y="2516816"/>
            <a:ext cx="5561938" cy="2645228"/>
          </a:xfrm>
        </p:spPr>
        <p:txBody>
          <a:bodyPr>
            <a:noAutofit/>
          </a:bodyPr>
          <a:lstStyle/>
          <a:p>
            <a:r>
              <a:rPr lang="en-US" sz="4800" b="1" i="0" dirty="0">
                <a:effectLst/>
                <a:latin typeface="walsheim"/>
              </a:rPr>
              <a:t>Computers are very powerful tools, but unfortunately, they can't think for themselves.</a:t>
            </a:r>
            <a:endParaRPr lang="en-IN" sz="4800" b="1" dirty="0"/>
          </a:p>
        </p:txBody>
      </p:sp>
      <p:sp>
        <p:nvSpPr>
          <p:cNvPr id="36" name="Arc 3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Oval 3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951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1524003" y="1999615"/>
            <a:ext cx="9144000" cy="2764028"/>
          </a:xfrm>
        </p:spPr>
        <p:txBody>
          <a:bodyPr anchor="ctr">
            <a:normAutofit/>
          </a:bodyPr>
          <a:lstStyle/>
          <a:p>
            <a:r>
              <a:rPr lang="en-US" sz="2900" b="0" i="0" dirty="0">
                <a:effectLst/>
                <a:latin typeface="walsheim"/>
              </a:rPr>
              <a:t>You can code in many different styles and languages. </a:t>
            </a:r>
            <a:br>
              <a:rPr lang="en-US" sz="2900" b="0" i="0" dirty="0">
                <a:effectLst/>
                <a:latin typeface="walsheim"/>
              </a:rPr>
            </a:br>
            <a:r>
              <a:rPr lang="en-US" sz="2900" b="0" i="0" dirty="0">
                <a:effectLst/>
                <a:latin typeface="walsheim"/>
              </a:rPr>
              <a:t>Is it hard? </a:t>
            </a:r>
            <a:br>
              <a:rPr lang="en-US" sz="2900" b="0" i="0" dirty="0">
                <a:effectLst/>
                <a:latin typeface="walsheim"/>
              </a:rPr>
            </a:br>
            <a:r>
              <a:rPr lang="en-US" sz="2900" b="0" i="0" dirty="0">
                <a:effectLst/>
                <a:latin typeface="walsheim"/>
              </a:rPr>
              <a:t>I would say </a:t>
            </a:r>
            <a:r>
              <a:rPr lang="en-US" sz="2900" b="0" i="1" dirty="0">
                <a:effectLst/>
                <a:latin typeface="walsheim"/>
              </a:rPr>
              <a:t>yes</a:t>
            </a:r>
            <a:r>
              <a:rPr lang="en-US" sz="2900" b="0" i="0" dirty="0">
                <a:effectLst/>
                <a:latin typeface="walsheim"/>
              </a:rPr>
              <a:t> and </a:t>
            </a:r>
            <a:r>
              <a:rPr lang="en-US" sz="2900" b="0" i="1" dirty="0">
                <a:effectLst/>
                <a:latin typeface="walsheim"/>
              </a:rPr>
              <a:t>no</a:t>
            </a:r>
            <a:br>
              <a:rPr lang="en-US" sz="2900" b="0" i="1" dirty="0">
                <a:effectLst/>
                <a:latin typeface="walsheim"/>
              </a:rPr>
            </a:br>
            <a:br>
              <a:rPr lang="en-US" sz="4800" b="0" i="1" dirty="0">
                <a:effectLst/>
                <a:latin typeface="walsheim"/>
              </a:rPr>
            </a:br>
            <a:r>
              <a:rPr lang="en-US" sz="4800" b="0" i="0" dirty="0">
                <a:effectLst/>
                <a:latin typeface="walsheim"/>
              </a:rPr>
              <a:t>It's a bit like making a Chai</a:t>
            </a:r>
            <a:endParaRPr lang="en-IN" sz="4800" dirty="0"/>
          </a:p>
        </p:txBody>
      </p:sp>
      <p:sp>
        <p:nvSpPr>
          <p:cNvPr id="8"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67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4038600" y="1939159"/>
            <a:ext cx="7644627" cy="2751086"/>
          </a:xfrm>
        </p:spPr>
        <p:txBody>
          <a:bodyPr>
            <a:normAutofit fontScale="90000"/>
          </a:bodyPr>
          <a:lstStyle/>
          <a:p>
            <a:pPr algn="l"/>
            <a:r>
              <a:rPr lang="en-US" sz="4700" b="0" i="0" dirty="0">
                <a:effectLst/>
                <a:latin typeface="walsheim"/>
              </a:rPr>
              <a:t>Coding is not just putting together some instructions that work. </a:t>
            </a:r>
            <a:r>
              <a:rPr lang="en-US" b="0" i="0" dirty="0">
                <a:effectLst/>
                <a:latin typeface="walsheim"/>
              </a:rPr>
              <a:t>It is so much more!</a:t>
            </a:r>
            <a:endParaRPr lang="en-IN" dirty="0"/>
          </a:p>
        </p:txBody>
      </p:sp>
    </p:spTree>
    <p:extLst>
      <p:ext uri="{BB962C8B-B14F-4D97-AF65-F5344CB8AC3E}">
        <p14:creationId xmlns:p14="http://schemas.microsoft.com/office/powerpoint/2010/main" val="3542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6511071" y="1479056"/>
            <a:ext cx="5683251" cy="3060541"/>
          </a:xfrm>
        </p:spPr>
        <p:txBody>
          <a:bodyPr>
            <a:normAutofit/>
          </a:bodyPr>
          <a:lstStyle/>
          <a:p>
            <a:r>
              <a:rPr lang="en-US" b="0" i="0" dirty="0">
                <a:solidFill>
                  <a:srgbClr val="FFFFFF"/>
                </a:solidFill>
                <a:effectLst/>
                <a:latin typeface="walsheim"/>
              </a:rPr>
              <a:t>What is a good Code?</a:t>
            </a:r>
            <a:endParaRPr lang="en-IN" dirty="0">
              <a:solidFill>
                <a:srgbClr val="FFFFFF"/>
              </a:solidFill>
            </a:endParaRPr>
          </a:p>
        </p:txBody>
      </p:sp>
      <p:sp>
        <p:nvSpPr>
          <p:cNvPr id="8" name="Oval 1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ode">
            <a:extLst>
              <a:ext uri="{FF2B5EF4-FFF2-40B4-BE49-F238E27FC236}">
                <a16:creationId xmlns:a16="http://schemas.microsoft.com/office/drawing/2014/main" id="{28CB87F5-2345-99C8-53E1-EB217253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14548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7" name="Arc 205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32C1C3-2512-2054-6D14-5447640B53E0}"/>
              </a:ext>
            </a:extLst>
          </p:cNvPr>
          <p:cNvSpPr>
            <a:spLocks noGrp="1"/>
          </p:cNvSpPr>
          <p:nvPr>
            <p:ph type="ctrTitle"/>
          </p:nvPr>
        </p:nvSpPr>
        <p:spPr>
          <a:xfrm>
            <a:off x="6508749" y="775849"/>
            <a:ext cx="5660571" cy="4872438"/>
          </a:xfrm>
        </p:spPr>
        <p:txBody>
          <a:bodyPr>
            <a:normAutofit/>
          </a:bodyPr>
          <a:lstStyle/>
          <a:p>
            <a:pPr algn="l"/>
            <a:r>
              <a:rPr lang="en-US" sz="2400" b="0" i="0" dirty="0">
                <a:solidFill>
                  <a:srgbClr val="FFFFFF"/>
                </a:solidFill>
                <a:effectLst/>
                <a:latin typeface="walsheim"/>
              </a:rPr>
              <a:t>It </a:t>
            </a:r>
            <a:r>
              <a:rPr lang="en-US" sz="4000" b="0" i="0" dirty="0">
                <a:solidFill>
                  <a:srgbClr val="FFFFFF"/>
                </a:solidFill>
                <a:effectLst/>
                <a:latin typeface="walsheim"/>
              </a:rPr>
              <a:t>takes time </a:t>
            </a:r>
            <a:r>
              <a:rPr lang="en-US" sz="2400" b="0" i="0" dirty="0">
                <a:solidFill>
                  <a:srgbClr val="FFFFFF"/>
                </a:solidFill>
                <a:effectLst/>
                <a:latin typeface="walsheim"/>
              </a:rPr>
              <a:t>to be able to write code that has all these qualities.</a:t>
            </a:r>
            <a:br>
              <a:rPr lang="en-US" sz="2400" b="0" i="0" dirty="0">
                <a:solidFill>
                  <a:srgbClr val="FFFFFF"/>
                </a:solidFill>
                <a:effectLst/>
                <a:latin typeface="walsheim"/>
              </a:rPr>
            </a:br>
            <a:r>
              <a:rPr lang="en-US" sz="2400" b="0" i="0" dirty="0">
                <a:solidFill>
                  <a:srgbClr val="FFFFFF"/>
                </a:solidFill>
                <a:effectLst/>
                <a:latin typeface="walsheim"/>
              </a:rPr>
              <a:t>but the </a:t>
            </a:r>
            <a:r>
              <a:rPr lang="en-US" sz="4000" b="0" i="0" dirty="0">
                <a:solidFill>
                  <a:srgbClr val="FFFFFF"/>
                </a:solidFill>
                <a:effectLst/>
                <a:latin typeface="walsheim"/>
              </a:rPr>
              <a:t>good news </a:t>
            </a:r>
            <a:r>
              <a:rPr lang="en-US" sz="2400" b="0" i="0" dirty="0">
                <a:solidFill>
                  <a:srgbClr val="FFFFFF"/>
                </a:solidFill>
                <a:effectLst/>
                <a:latin typeface="walsheim"/>
              </a:rPr>
              <a:t>is that you're taking the first step towards it at this very moment by learning how to code.</a:t>
            </a:r>
            <a:br>
              <a:rPr lang="en-US" sz="2400" b="0" i="0" dirty="0">
                <a:solidFill>
                  <a:srgbClr val="FFFFFF"/>
                </a:solidFill>
                <a:effectLst/>
                <a:latin typeface="walsheim"/>
              </a:rPr>
            </a:br>
            <a:r>
              <a:rPr lang="en-US" sz="2400" dirty="0">
                <a:solidFill>
                  <a:srgbClr val="FFFFFF"/>
                </a:solidFill>
                <a:latin typeface="walsheim"/>
              </a:rPr>
              <a:t>And I have no doubt </a:t>
            </a:r>
            <a:r>
              <a:rPr lang="en-US" b="0" i="0" dirty="0">
                <a:solidFill>
                  <a:srgbClr val="FFFFFF"/>
                </a:solidFill>
                <a:effectLst/>
                <a:latin typeface="walsheim"/>
              </a:rPr>
              <a:t>you can do it. </a:t>
            </a:r>
            <a:endParaRPr lang="en-IN" dirty="0">
              <a:solidFill>
                <a:srgbClr val="FFFFFF"/>
              </a:solidFill>
            </a:endParaRPr>
          </a:p>
        </p:txBody>
      </p:sp>
      <p:sp>
        <p:nvSpPr>
          <p:cNvPr id="2059" name="Oval 205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5 pillars of good code quality">
            <a:extLst>
              <a:ext uri="{FF2B5EF4-FFF2-40B4-BE49-F238E27FC236}">
                <a16:creationId xmlns:a16="http://schemas.microsoft.com/office/drawing/2014/main" id="{4FD4C1CA-2ED5-EC42-8AFA-D0BBCA0C9B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2832" y="1746831"/>
            <a:ext cx="5000201" cy="3162626"/>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24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8C0AA54CCD1B4F99B94E0A7F2DA952" ma:contentTypeVersion="13" ma:contentTypeDescription="Create a new document." ma:contentTypeScope="" ma:versionID="75f05a5f47579c0fa8499122c6177bc9">
  <xsd:schema xmlns:xsd="http://www.w3.org/2001/XMLSchema" xmlns:xs="http://www.w3.org/2001/XMLSchema" xmlns:p="http://schemas.microsoft.com/office/2006/metadata/properties" xmlns:ns3="5c0702b2-d84a-4ca8-b18e-6172a1befa30" xmlns:ns4="b06c5ec8-aa93-4a6b-aa5c-534938bedcb9" targetNamespace="http://schemas.microsoft.com/office/2006/metadata/properties" ma:root="true" ma:fieldsID="068c57e765b54b04dc88278a36607420" ns3:_="" ns4:_="">
    <xsd:import namespace="5c0702b2-d84a-4ca8-b18e-6172a1befa30"/>
    <xsd:import namespace="b06c5ec8-aa93-4a6b-aa5c-534938bedcb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0702b2-d84a-4ca8-b18e-6172a1befa3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c5ec8-aa93-4a6b-aa5c-534938bedcb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C6D93A-6A3F-4784-9A7D-4044351ABE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0702b2-d84a-4ca8-b18e-6172a1befa30"/>
    <ds:schemaRef ds:uri="b06c5ec8-aa93-4a6b-aa5c-534938bedc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8CF39F-B949-4FED-B725-6771AD9EF123}">
  <ds:schemaRefs>
    <ds:schemaRef ds:uri="http://schemas.microsoft.com/sharepoint/v3/contenttype/forms"/>
  </ds:schemaRefs>
</ds:datastoreItem>
</file>

<file path=customXml/itemProps3.xml><?xml version="1.0" encoding="utf-8"?>
<ds:datastoreItem xmlns:ds="http://schemas.openxmlformats.org/officeDocument/2006/customXml" ds:itemID="{F6F41930-87A8-40DF-AD59-B039EAD8CBC6}">
  <ds:schemaRefs>
    <ds:schemaRef ds:uri="http://schemas.openxmlformats.org/package/2006/metadata/core-properties"/>
    <ds:schemaRef ds:uri="http://purl.org/dc/elements/1.1/"/>
    <ds:schemaRef ds:uri="b06c5ec8-aa93-4a6b-aa5c-534938bedcb9"/>
    <ds:schemaRef ds:uri="http://www.w3.org/XML/1998/namespace"/>
    <ds:schemaRef ds:uri="http://purl.org/dc/terms/"/>
    <ds:schemaRef ds:uri="5c0702b2-d84a-4ca8-b18e-6172a1befa30"/>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1573</TotalTime>
  <Words>477</Words>
  <Application>Microsoft Office PowerPoint</Application>
  <PresentationFormat>Widescreen</PresentationFormat>
  <Paragraphs>37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Open Sans</vt:lpstr>
      <vt:lpstr>walsheim</vt:lpstr>
      <vt:lpstr>Office Theme</vt:lpstr>
      <vt:lpstr>PowerPoint Presentation</vt:lpstr>
      <vt:lpstr>About Me</vt:lpstr>
      <vt:lpstr>What is coding ?</vt:lpstr>
      <vt:lpstr>Coding is telling a computer to do something using a language it understands.</vt:lpstr>
      <vt:lpstr>Computers are very powerful tools, but unfortunately, they can't think for themselves.</vt:lpstr>
      <vt:lpstr>You can code in many different styles and languages.  Is it hard?  I would say yes and no  It's a bit like making a Chai</vt:lpstr>
      <vt:lpstr>Coding is not just putting together some instructions that work. It is so much more!</vt:lpstr>
      <vt:lpstr>What is a good Code?</vt:lpstr>
      <vt:lpstr>It takes time to be able to write code that has all these qualities. but the good news is that you're taking the first step towards it at this very moment by learning how to code. And I have no doubt you can do it. </vt:lpstr>
      <vt:lpstr>Steps to make a Chai</vt:lpstr>
      <vt:lpstr>All you need now is  to learn how to deconstruct all those actions you do automatically in real life  so that a computer can actually make some sense of them. And you need to learn a language as well, to instruct it.</vt:lpstr>
      <vt:lpstr>I'll tell you how to do it and  'll try to do that by means of many simple but focused examples</vt:lpstr>
      <vt:lpstr>Quiz Time! </vt:lpstr>
      <vt:lpstr>Python is the marvelous creation of  Guido Van Rossum, a Dutch computer scientist and mathematician</vt:lpstr>
      <vt:lpstr>PowerPoint Presentation</vt:lpstr>
      <vt:lpstr>PowerPoint Presentation</vt:lpstr>
      <vt:lpstr>PowerPoint Presentation</vt:lpstr>
      <vt:lpstr>Probably, the only drawback that one could find in Python, which is not due to personal preferences, is its execution speed.</vt:lpstr>
      <vt:lpstr>Python Use cases</vt:lpstr>
      <vt:lpstr>PowerPoint Presentation</vt:lpstr>
      <vt:lpstr>Python Installation</vt:lpstr>
      <vt:lpstr>Visual Studio Code Setup</vt:lpstr>
      <vt:lpstr>Q &amp; A and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Me</dc:title>
  <dc:creator>Srishti Sawla</dc:creator>
  <cp:lastModifiedBy>Srishti Sawla</cp:lastModifiedBy>
  <cp:revision>2</cp:revision>
  <dcterms:created xsi:type="dcterms:W3CDTF">2022-10-03T19:46:24Z</dcterms:created>
  <dcterms:modified xsi:type="dcterms:W3CDTF">2022-10-05T12:39:31Z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36411b6-c86b-474d-9f28-a9a79a66becf_Enabled">
    <vt:lpwstr>true</vt:lpwstr>
  </property>
  <property fmtid="{D5CDD505-2E9C-101B-9397-08002B2CF9AE}" pid="3" name="MSIP_Label_a36411b6-c86b-474d-9f28-a9a79a66becf_SetDate">
    <vt:lpwstr>2022-10-03T21:29:31Z</vt:lpwstr>
  </property>
  <property fmtid="{D5CDD505-2E9C-101B-9397-08002B2CF9AE}" pid="4" name="MSIP_Label_a36411b6-c86b-474d-9f28-a9a79a66becf_Method">
    <vt:lpwstr>Privileged</vt:lpwstr>
  </property>
  <property fmtid="{D5CDD505-2E9C-101B-9397-08002B2CF9AE}" pid="5" name="MSIP_Label_a36411b6-c86b-474d-9f28-a9a79a66becf_Name">
    <vt:lpwstr>a36411b6-c86b-474d-9f28-a9a79a66becf</vt:lpwstr>
  </property>
  <property fmtid="{D5CDD505-2E9C-101B-9397-08002B2CF9AE}" pid="6" name="MSIP_Label_a36411b6-c86b-474d-9f28-a9a79a66becf_SiteId">
    <vt:lpwstr>5a8ffcb6-75af-440e-a00a-8abb35673ff9</vt:lpwstr>
  </property>
  <property fmtid="{D5CDD505-2E9C-101B-9397-08002B2CF9AE}" pid="7" name="MSIP_Label_a36411b6-c86b-474d-9f28-a9a79a66becf_ActionId">
    <vt:lpwstr>7b87d666-2b27-4e44-83a2-66f648d839b0</vt:lpwstr>
  </property>
  <property fmtid="{D5CDD505-2E9C-101B-9397-08002B2CF9AE}" pid="8" name="MSIP_Label_a36411b6-c86b-474d-9f28-a9a79a66becf_ContentBits">
    <vt:lpwstr>2</vt:lpwstr>
  </property>
  <property fmtid="{D5CDD505-2E9C-101B-9397-08002B2CF9AE}" pid="9" name="ContentTypeId">
    <vt:lpwstr>0x010100358C0AA54CCD1B4F99B94E0A7F2DA952</vt:lpwstr>
  </property>
</Properties>
</file>