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1"/>
  </p:notesMasterIdLst>
  <p:sldIdLst>
    <p:sldId id="256" r:id="rId3"/>
    <p:sldId id="257" r:id="rId4"/>
    <p:sldId id="329" r:id="rId5"/>
    <p:sldId id="337" r:id="rId6"/>
    <p:sldId id="336" r:id="rId7"/>
    <p:sldId id="339" r:id="rId8"/>
    <p:sldId id="338" r:id="rId9"/>
    <p:sldId id="277"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Verdana" panose="020B060403050404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EaqFSrBF/ws3RX4DNqAvM7uCG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84" d="100"/>
          <a:sy n="84" d="100"/>
        </p:scale>
        <p:origin x="6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f0308bde3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5f0308bde3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f0308bde3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5f0308bde3_0_4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03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3653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744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4866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f0308bde3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5f0308bde3_0_4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6044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1960fbd5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41960fbd57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pic>
        <p:nvPicPr>
          <p:cNvPr id="10" name="Google Shape;10;p19"/>
          <p:cNvPicPr preferRelativeResize="0"/>
          <p:nvPr/>
        </p:nvPicPr>
        <p:blipFill rotWithShape="1">
          <a:blip r:embed="rId2">
            <a:alphaModFix/>
          </a:blip>
          <a:srcRect/>
          <a:stretch/>
        </p:blipFill>
        <p:spPr>
          <a:xfrm>
            <a:off x="0" y="1635"/>
            <a:ext cx="9144000" cy="5140231"/>
          </a:xfrm>
          <a:prstGeom prst="rect">
            <a:avLst/>
          </a:prstGeom>
          <a:noFill/>
          <a:ln>
            <a:noFill/>
          </a:ln>
        </p:spPr>
      </p:pic>
      <p:sp>
        <p:nvSpPr>
          <p:cNvPr id="11" name="Google Shape;11;p1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
    <p:spTree>
      <p:nvGrpSpPr>
        <p:cNvPr id="1" name="Shape 51"/>
        <p:cNvGrpSpPr/>
        <p:nvPr/>
      </p:nvGrpSpPr>
      <p:grpSpPr>
        <a:xfrm>
          <a:off x="0" y="0"/>
          <a:ext cx="0" cy="0"/>
          <a:chOff x="0" y="0"/>
          <a:chExt cx="0" cy="0"/>
        </a:xfrm>
      </p:grpSpPr>
      <p:sp>
        <p:nvSpPr>
          <p:cNvPr id="52" name="Google Shape;52;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4" name="Google Shape;54;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6" name="Google Shape;56;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g5f0308bde3_0_57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 name="Google Shape;63;g5f0308bde3_0_57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4" name="Google Shape;64;g5f0308bde3_0_5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g5f0308bde3_0_58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7" name="Google Shape;67;g5f0308bde3_0_5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g5f0308bde3_0_57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5f0308bde3_0_57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5" name="Google Shape;75;g5f0308bde3_0_57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6" name="Google Shape;76;g5f0308bde3_0_57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7" name="Google Shape;77;g5f0308bde3_0_5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g5f0308bde3_0_58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0" name="Google Shape;80;g5f0308bde3_0_58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1" name="Google Shape;81;g5f0308bde3_0_58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2" name="Google Shape;82;g5f0308bde3_0_5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g5f0308bde3_0_59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 name="Google Shape;85;g5f0308bde3_0_59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6"/>
        <p:cNvGrpSpPr/>
        <p:nvPr/>
      </p:nvGrpSpPr>
      <p:grpSpPr>
        <a:xfrm>
          <a:off x="0" y="0"/>
          <a:ext cx="0" cy="0"/>
          <a:chOff x="0" y="0"/>
          <a:chExt cx="0" cy="0"/>
        </a:xfrm>
      </p:grpSpPr>
      <p:sp>
        <p:nvSpPr>
          <p:cNvPr id="87" name="Google Shape;87;g5f0308bde3_0_59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8" name="Google Shape;88;g5f0308bde3_0_59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9" name="Google Shape;89;g5f0308bde3_0_59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5f0308bde3_0_60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5f0308bde3_0_60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g5f0308bde3_0_60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95" name="Google Shape;95;g5f0308bde3_0_60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
        <p:cNvGrpSpPr/>
        <p:nvPr/>
      </p:nvGrpSpPr>
      <p:grpSpPr>
        <a:xfrm>
          <a:off x="0" y="0"/>
          <a:ext cx="0" cy="0"/>
          <a:chOff x="0" y="0"/>
          <a:chExt cx="0" cy="0"/>
        </a:xfrm>
      </p:grpSpPr>
      <p:sp>
        <p:nvSpPr>
          <p:cNvPr id="18" name="Google Shape;18;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0" name="Google Shape;20;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 name="Google Shape;21;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g5f0308bde3_0_60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8" name="Google Shape;98;g5f0308bde3_0_60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9" name="Google Shape;99;g5f0308bde3_0_60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g5f0308bde3_0_6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tx2"/>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tx2"/>
        </a:solidFill>
        <a:effectLst/>
      </p:bgPr>
    </p:bg>
    <p:spTree>
      <p:nvGrpSpPr>
        <p:cNvPr id="1" name="Shape 57"/>
        <p:cNvGrpSpPr/>
        <p:nvPr/>
      </p:nvGrpSpPr>
      <p:grpSpPr>
        <a:xfrm>
          <a:off x="0" y="0"/>
          <a:ext cx="0" cy="0"/>
          <a:chOff x="0" y="0"/>
          <a:chExt cx="0" cy="0"/>
        </a:xfrm>
      </p:grpSpPr>
      <p:sp>
        <p:nvSpPr>
          <p:cNvPr id="58" name="Google Shape;58;g5f0308bde3_0_5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9" name="Google Shape;59;g5f0308bde3_0_5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60" name="Google Shape;60;g5f0308bde3_0_5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5f0308bde3_0_306"/>
          <p:cNvSpPr txBox="1"/>
          <p:nvPr/>
        </p:nvSpPr>
        <p:spPr>
          <a:xfrm>
            <a:off x="1658052" y="1858200"/>
            <a:ext cx="5827895" cy="1427100"/>
          </a:xfrm>
          <a:prstGeom prst="rect">
            <a:avLst/>
          </a:prstGeom>
          <a:noFill/>
          <a:ln>
            <a:noFill/>
          </a:ln>
        </p:spPr>
        <p:txBody>
          <a:bodyPr spcFirstLastPara="1" wrap="square" lIns="91425" tIns="91425" rIns="91425" bIns="91425" anchor="t" anchorCtr="0">
            <a:noAutofit/>
          </a:bodyPr>
          <a:lstStyle/>
          <a:p>
            <a:pPr algn="ctr">
              <a:buSzPts val="2700"/>
            </a:pPr>
            <a:r>
              <a:rPr lang="en-US" sz="2800" b="1" i="0" u="none" strike="noStrike" cap="none" dirty="0">
                <a:solidFill>
                  <a:schemeClr val="bg1"/>
                </a:solidFill>
                <a:latin typeface="+mj-lt"/>
                <a:ea typeface="Montserrat"/>
                <a:cs typeface="Montserrat"/>
                <a:sym typeface="Montserrat"/>
              </a:rPr>
              <a:t>Introduction to</a:t>
            </a:r>
            <a:r>
              <a:rPr lang="en-US" sz="2800" b="1" dirty="0">
                <a:solidFill>
                  <a:schemeClr val="bg1"/>
                </a:solidFill>
                <a:latin typeface="+mj-lt"/>
                <a:ea typeface="Montserrat"/>
                <a:cs typeface="Montserrat"/>
                <a:sym typeface="Montserrat"/>
              </a:rPr>
              <a:t> </a:t>
            </a:r>
            <a:r>
              <a:rPr lang="en-US" sz="2800" b="1" i="0" u="none" strike="noStrike" cap="none" dirty="0">
                <a:solidFill>
                  <a:schemeClr val="bg1"/>
                </a:solidFill>
                <a:latin typeface="+mj-lt"/>
                <a:ea typeface="Montserrat"/>
                <a:cs typeface="Montserrat"/>
                <a:sym typeface="Montserrat"/>
              </a:rPr>
              <a:t>JS</a:t>
            </a:r>
          </a:p>
          <a:p>
            <a:pPr algn="ctr">
              <a:buSzPts val="2700"/>
            </a:pPr>
            <a:r>
              <a:rPr lang="en-US" sz="2800" b="1" dirty="0">
                <a:solidFill>
                  <a:schemeClr val="bg1"/>
                </a:solidFill>
                <a:latin typeface="+mj-lt"/>
                <a:cs typeface="Calibri" panose="020F0502020204030204" pitchFamily="34" charset="0"/>
              </a:rPr>
              <a:t>Turn your passion into Website</a:t>
            </a:r>
            <a:endParaRPr lang="en-US" sz="2800" b="1" i="0" u="none" strike="noStrike" cap="none" dirty="0">
              <a:solidFill>
                <a:schemeClr val="bg1"/>
              </a:solidFill>
              <a:latin typeface="+mj-lt"/>
              <a:ea typeface="Montserrat"/>
              <a:cs typeface="Montserrat"/>
              <a:sym typeface="Montserrat"/>
            </a:endParaRPr>
          </a:p>
        </p:txBody>
      </p:sp>
      <p:sp>
        <p:nvSpPr>
          <p:cNvPr id="108" name="Google Shape;108;g5f0308bde3_0_306"/>
          <p:cNvSpPr txBox="1"/>
          <p:nvPr/>
        </p:nvSpPr>
        <p:spPr>
          <a:xfrm>
            <a:off x="2025250" y="3940975"/>
            <a:ext cx="61722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5f0308bde3_0_447"/>
          <p:cNvSpPr txBox="1"/>
          <p:nvPr/>
        </p:nvSpPr>
        <p:spPr>
          <a:xfrm>
            <a:off x="457200" y="506190"/>
            <a:ext cx="8229600" cy="3189510"/>
          </a:xfrm>
          <a:prstGeom prst="rect">
            <a:avLst/>
          </a:prstGeom>
          <a:noFill/>
          <a:ln>
            <a:noFill/>
          </a:ln>
        </p:spPr>
        <p:txBody>
          <a:bodyPr spcFirstLastPara="1" wrap="square" lIns="91425" tIns="91425" rIns="91425" bIns="91425" anchor="t" anchorCtr="0">
            <a:noAutofit/>
          </a:bodyPr>
          <a:lstStyle/>
          <a:p>
            <a:pPr>
              <a:lnSpc>
                <a:spcPct val="150000"/>
              </a:lnSpc>
            </a:pPr>
            <a:r>
              <a:rPr lang="en-US" sz="2400" b="1" dirty="0">
                <a:solidFill>
                  <a:schemeClr val="bg1"/>
                </a:solidFill>
                <a:latin typeface="+mn-lt"/>
              </a:rPr>
              <a:t>Today’s Topics</a:t>
            </a:r>
            <a:endParaRPr lang="en-US" sz="2000" dirty="0">
              <a:solidFill>
                <a:schemeClr val="bg1"/>
              </a:solidFill>
              <a:latin typeface="+mn-lt"/>
            </a:endParaRPr>
          </a:p>
          <a:p>
            <a:pPr marL="285750" indent="-285750">
              <a:buClr>
                <a:schemeClr val="bg1"/>
              </a:buClr>
              <a:buFont typeface="Arial" panose="020B0604020202020204" pitchFamily="34" charset="0"/>
              <a:buChar char="•"/>
            </a:pPr>
            <a:r>
              <a:rPr lang="en-IN" sz="2000" b="1" dirty="0">
                <a:solidFill>
                  <a:schemeClr val="bg1"/>
                </a:solidFill>
                <a:latin typeface="+mn-lt"/>
              </a:rPr>
              <a:t>Linked List</a:t>
            </a:r>
            <a:br>
              <a:rPr lang="en-IN" sz="2400" b="1" dirty="0">
                <a:solidFill>
                  <a:schemeClr val="bg1"/>
                </a:solidFill>
                <a:latin typeface="+mn-lt"/>
              </a:rPr>
            </a:br>
            <a:endParaRPr lang="en-IN" sz="2400" b="1" dirty="0">
              <a:solidFill>
                <a:schemeClr val="bg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785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2" name="TextBox 1">
            <a:extLst>
              <a:ext uri="{FF2B5EF4-FFF2-40B4-BE49-F238E27FC236}">
                <a16:creationId xmlns:a16="http://schemas.microsoft.com/office/drawing/2014/main" id="{8AF4EBDA-CEF4-6013-A777-3506986BE3F2}"/>
              </a:ext>
            </a:extLst>
          </p:cNvPr>
          <p:cNvSpPr txBox="1"/>
          <p:nvPr/>
        </p:nvSpPr>
        <p:spPr>
          <a:xfrm>
            <a:off x="381000" y="855841"/>
            <a:ext cx="8054963" cy="1339341"/>
          </a:xfrm>
          <a:prstGeom prst="rect">
            <a:avLst/>
          </a:prstGeom>
          <a:noFill/>
        </p:spPr>
        <p:txBody>
          <a:bodyPr wrap="square" rtlCol="0">
            <a:spAutoFit/>
          </a:bodyPr>
          <a:lstStyle/>
          <a:p>
            <a:pPr marL="257175" indent="-257175">
              <a:buClr>
                <a:schemeClr val="tx1"/>
              </a:buClr>
              <a:buFont typeface="Wingdings" panose="05000000000000000000" pitchFamily="2" charset="2"/>
              <a:buChar char="§"/>
            </a:pPr>
            <a:r>
              <a:rPr lang="en-US" sz="2000" b="0" i="0" dirty="0">
                <a:solidFill>
                  <a:srgbClr val="273239"/>
                </a:solidFill>
                <a:effectLst/>
                <a:latin typeface="+mn-lt"/>
                <a:cs typeface="Calibri" panose="020F0502020204030204" pitchFamily="34" charset="0"/>
              </a:rPr>
              <a:t>A linked list is a linear data structure, in which the elements are not stored at contiguous memory locations. The elements in a linked list are linked using pointers.</a:t>
            </a:r>
          </a:p>
          <a:p>
            <a:pPr marL="257175" indent="-257175">
              <a:lnSpc>
                <a:spcPct val="150000"/>
              </a:lnSpc>
              <a:buClr>
                <a:schemeClr val="tx1"/>
              </a:buClr>
              <a:buFont typeface="Wingdings" panose="05000000000000000000" pitchFamily="2" charset="2"/>
              <a:buChar char="§"/>
            </a:pPr>
            <a:endParaRPr lang="en-IN" sz="1600" dirty="0">
              <a:latin typeface="+mn-lt"/>
              <a:cs typeface="Calibri" panose="020F0502020204030204" pitchFamily="34" charset="0"/>
            </a:endParaRPr>
          </a:p>
        </p:txBody>
      </p:sp>
      <p:sp>
        <p:nvSpPr>
          <p:cNvPr id="3" name="TextBox 2">
            <a:extLst>
              <a:ext uri="{FF2B5EF4-FFF2-40B4-BE49-F238E27FC236}">
                <a16:creationId xmlns:a16="http://schemas.microsoft.com/office/drawing/2014/main" id="{50649F8E-6805-CDBF-4955-15CDC8ADA09C}"/>
              </a:ext>
            </a:extLst>
          </p:cNvPr>
          <p:cNvSpPr txBox="1"/>
          <p:nvPr/>
        </p:nvSpPr>
        <p:spPr>
          <a:xfrm>
            <a:off x="381000" y="433472"/>
            <a:ext cx="4982678" cy="415498"/>
          </a:xfrm>
          <a:prstGeom prst="rect">
            <a:avLst/>
          </a:prstGeom>
          <a:noFill/>
        </p:spPr>
        <p:txBody>
          <a:bodyPr wrap="square" rtlCol="0">
            <a:spAutoFit/>
          </a:bodyPr>
          <a:lstStyle/>
          <a:p>
            <a:r>
              <a:rPr lang="en-IN" sz="2100" b="1" dirty="0">
                <a:solidFill>
                  <a:srgbClr val="002060"/>
                </a:solidFill>
              </a:rPr>
              <a:t>LinkedList</a:t>
            </a:r>
          </a:p>
        </p:txBody>
      </p:sp>
      <p:pic>
        <p:nvPicPr>
          <p:cNvPr id="5" name="Picture 4">
            <a:extLst>
              <a:ext uri="{FF2B5EF4-FFF2-40B4-BE49-F238E27FC236}">
                <a16:creationId xmlns:a16="http://schemas.microsoft.com/office/drawing/2014/main" id="{5BA791E5-A676-839A-5414-72FD8C92DCCD}"/>
              </a:ext>
            </a:extLst>
          </p:cNvPr>
          <p:cNvPicPr>
            <a:picLocks noChangeAspect="1"/>
          </p:cNvPicPr>
          <p:nvPr/>
        </p:nvPicPr>
        <p:blipFill>
          <a:blip r:embed="rId3"/>
          <a:stretch>
            <a:fillRect/>
          </a:stretch>
        </p:blipFill>
        <p:spPr>
          <a:xfrm>
            <a:off x="1438569" y="2521173"/>
            <a:ext cx="6266861" cy="1617030"/>
          </a:xfrm>
          <a:prstGeom prst="rect">
            <a:avLst/>
          </a:prstGeom>
        </p:spPr>
      </p:pic>
    </p:spTree>
    <p:extLst>
      <p:ext uri="{BB962C8B-B14F-4D97-AF65-F5344CB8AC3E}">
        <p14:creationId xmlns:p14="http://schemas.microsoft.com/office/powerpoint/2010/main" val="277389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023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4" name="TextBox 3">
            <a:extLst>
              <a:ext uri="{FF2B5EF4-FFF2-40B4-BE49-F238E27FC236}">
                <a16:creationId xmlns:a16="http://schemas.microsoft.com/office/drawing/2014/main" id="{FC322EF8-000D-A0EC-33F2-C115EE8BEF23}"/>
              </a:ext>
            </a:extLst>
          </p:cNvPr>
          <p:cNvSpPr txBox="1"/>
          <p:nvPr/>
        </p:nvSpPr>
        <p:spPr>
          <a:xfrm>
            <a:off x="381000" y="823583"/>
            <a:ext cx="8763000" cy="3970318"/>
          </a:xfrm>
          <a:prstGeom prst="rect">
            <a:avLst/>
          </a:prstGeom>
          <a:noFill/>
        </p:spPr>
        <p:txBody>
          <a:bodyPr wrap="square" rtlCol="0">
            <a:spAutoFit/>
          </a:bodyPr>
          <a:lstStyle/>
          <a:p>
            <a:pPr marL="342900" indent="-342900">
              <a:buFont typeface="Arial" panose="020B0604020202020204" pitchFamily="34" charset="0"/>
              <a:buChar char="•"/>
            </a:pPr>
            <a:r>
              <a:rPr lang="en-US" b="0" dirty="0">
                <a:solidFill>
                  <a:srgbClr val="FF0000"/>
                </a:solidFill>
                <a:effectLst/>
                <a:latin typeface="+mn-lt"/>
                <a:cs typeface="Calibri" panose="020F0502020204030204" pitchFamily="34" charset="0"/>
              </a:rPr>
              <a:t>Write a function to get Nth node in a Linked List</a:t>
            </a:r>
          </a:p>
          <a:p>
            <a:pPr marL="342900" indent="-342900">
              <a:buFont typeface="Arial" panose="020B0604020202020204" pitchFamily="34" charset="0"/>
              <a:buChar char="•"/>
            </a:pPr>
            <a:r>
              <a:rPr lang="en-US" b="0" dirty="0">
                <a:solidFill>
                  <a:srgbClr val="FF0000"/>
                </a:solidFill>
                <a:effectLst/>
                <a:latin typeface="+mn-lt"/>
                <a:cs typeface="Calibri" panose="020F0502020204030204" pitchFamily="34" charset="0"/>
              </a:rPr>
              <a:t>Search an element in a Linked List</a:t>
            </a:r>
          </a:p>
          <a:p>
            <a:pPr marL="285750" indent="-285750" algn="l" fontAlgn="base">
              <a:buFont typeface="Arial" panose="020B0604020202020204" pitchFamily="34" charset="0"/>
              <a:buChar char="•"/>
            </a:pPr>
            <a:r>
              <a:rPr lang="en-US" b="0" i="0" u="none" strike="noStrike" dirty="0">
                <a:solidFill>
                  <a:srgbClr val="FF0000"/>
                </a:solidFill>
                <a:effectLst/>
                <a:latin typeface="+mn-lt"/>
              </a:rPr>
              <a:t>Print the middle of a given linked list</a:t>
            </a:r>
            <a:endParaRPr lang="en-US" b="0" i="0" dirty="0">
              <a:solidFill>
                <a:srgbClr val="FF0000"/>
              </a:solidFill>
              <a:effectLst/>
              <a:latin typeface="+mn-lt"/>
            </a:endParaRPr>
          </a:p>
          <a:p>
            <a:pPr marL="285750" indent="-285750" algn="l" fontAlgn="base">
              <a:buFont typeface="Arial" panose="020B0604020202020204" pitchFamily="34" charset="0"/>
              <a:buChar char="•"/>
            </a:pPr>
            <a:r>
              <a:rPr lang="en-US" b="0" i="0" u="none" strike="noStrike" dirty="0">
                <a:effectLst/>
                <a:latin typeface="+mn-lt"/>
              </a:rPr>
              <a:t>Write a function that counts the number of times a given int occurs in a Linked List</a:t>
            </a:r>
            <a:endParaRPr lang="en-US" b="0" i="0" dirty="0">
              <a:effectLst/>
              <a:latin typeface="+mn-lt"/>
            </a:endParaRPr>
          </a:p>
          <a:p>
            <a:pPr marL="285750" indent="-285750" algn="l" fontAlgn="base">
              <a:buFont typeface="Arial" panose="020B0604020202020204" pitchFamily="34" charset="0"/>
              <a:buChar char="•"/>
            </a:pPr>
            <a:r>
              <a:rPr lang="en-US" b="0" i="0" u="none" strike="noStrike" dirty="0">
                <a:solidFill>
                  <a:srgbClr val="FF0000"/>
                </a:solidFill>
                <a:effectLst/>
                <a:latin typeface="+mn-lt"/>
              </a:rPr>
              <a:t>Detect loop in a linked list</a:t>
            </a:r>
            <a:endParaRPr lang="en-US" b="0" i="0" dirty="0">
              <a:solidFill>
                <a:srgbClr val="FF0000"/>
              </a:solidFill>
              <a:effectLst/>
              <a:latin typeface="+mn-lt"/>
            </a:endParaRPr>
          </a:p>
          <a:p>
            <a:pPr marL="285750" indent="-285750" algn="l" fontAlgn="base">
              <a:buFont typeface="Arial" panose="020B0604020202020204" pitchFamily="34" charset="0"/>
              <a:buChar char="•"/>
            </a:pPr>
            <a:r>
              <a:rPr lang="en-US" b="0" i="0" u="none" strike="noStrike" dirty="0">
                <a:effectLst/>
                <a:latin typeface="+mn-lt"/>
              </a:rPr>
              <a:t>Find length of loop in linked list</a:t>
            </a:r>
            <a:endParaRPr lang="en-US" b="0" i="0" dirty="0">
              <a:effectLst/>
              <a:latin typeface="+mn-lt"/>
            </a:endParaRPr>
          </a:p>
          <a:p>
            <a:pPr marL="285750" indent="-285750" algn="l" fontAlgn="base">
              <a:buFont typeface="Arial" panose="020B0604020202020204" pitchFamily="34" charset="0"/>
              <a:buChar char="•"/>
            </a:pPr>
            <a:r>
              <a:rPr lang="en-US" b="0" i="0" u="none" strike="noStrike" dirty="0">
                <a:effectLst/>
                <a:latin typeface="+mn-lt"/>
              </a:rPr>
              <a:t>Function to check if a singly linked list is palindrome</a:t>
            </a:r>
            <a:endParaRPr lang="en-US" b="0" i="0" dirty="0">
              <a:effectLst/>
              <a:latin typeface="+mn-lt"/>
            </a:endParaRPr>
          </a:p>
          <a:p>
            <a:pPr marL="285750" indent="-285750" algn="l" fontAlgn="base">
              <a:buFont typeface="Arial" panose="020B0604020202020204" pitchFamily="34" charset="0"/>
              <a:buChar char="•"/>
            </a:pPr>
            <a:r>
              <a:rPr lang="en-US" b="0" i="0" u="none" strike="noStrike" dirty="0">
                <a:solidFill>
                  <a:srgbClr val="FF0000"/>
                </a:solidFill>
                <a:effectLst/>
                <a:latin typeface="+mn-lt"/>
              </a:rPr>
              <a:t>Remove duplicates from a sorted linked list</a:t>
            </a:r>
            <a:endParaRPr lang="en-US" b="0" i="0" dirty="0">
              <a:solidFill>
                <a:srgbClr val="FF0000"/>
              </a:solidFill>
              <a:effectLst/>
              <a:latin typeface="+mn-lt"/>
            </a:endParaRPr>
          </a:p>
          <a:p>
            <a:pPr marL="285750" indent="-285750" algn="l" fontAlgn="base">
              <a:buFont typeface="Arial" panose="020B0604020202020204" pitchFamily="34" charset="0"/>
              <a:buChar char="•"/>
            </a:pPr>
            <a:r>
              <a:rPr lang="en-US" b="0" i="0" u="none" strike="noStrike" dirty="0">
                <a:solidFill>
                  <a:srgbClr val="FF0000"/>
                </a:solidFill>
                <a:effectLst/>
                <a:latin typeface="+mn-lt"/>
              </a:rPr>
              <a:t>Remove duplicates from an unsorted linked list</a:t>
            </a:r>
            <a:endParaRPr lang="en-US" b="0" i="0" dirty="0">
              <a:solidFill>
                <a:srgbClr val="FF0000"/>
              </a:solidFill>
              <a:effectLst/>
              <a:latin typeface="+mn-lt"/>
            </a:endParaRPr>
          </a:p>
          <a:p>
            <a:pPr marL="285750" indent="-285750" algn="l" fontAlgn="base">
              <a:buFont typeface="Arial" panose="020B0604020202020204" pitchFamily="34" charset="0"/>
              <a:buChar char="•"/>
            </a:pPr>
            <a:r>
              <a:rPr lang="en-US" b="0" i="0" u="none" strike="noStrike" dirty="0">
                <a:solidFill>
                  <a:srgbClr val="FF0000"/>
                </a:solidFill>
                <a:effectLst/>
                <a:latin typeface="+mn-lt"/>
              </a:rPr>
              <a:t>Swap nodes in a linked list without swapping data</a:t>
            </a:r>
            <a:endParaRPr lang="en-US" b="0" i="0" dirty="0">
              <a:solidFill>
                <a:srgbClr val="FF0000"/>
              </a:solidFill>
              <a:effectLst/>
              <a:latin typeface="+mn-lt"/>
            </a:endParaRPr>
          </a:p>
          <a:p>
            <a:pPr marL="285750" indent="-285750" algn="l" fontAlgn="base">
              <a:buFont typeface="Arial" panose="020B0604020202020204" pitchFamily="34" charset="0"/>
              <a:buChar char="•"/>
            </a:pPr>
            <a:r>
              <a:rPr lang="en-US" b="0" i="0" u="none" strike="noStrike" dirty="0">
                <a:effectLst/>
                <a:latin typeface="+mn-lt"/>
              </a:rPr>
              <a:t>Pairwise swap elements of a given linked list</a:t>
            </a:r>
            <a:endParaRPr lang="en-US" b="0" i="0" dirty="0">
              <a:effectLst/>
              <a:latin typeface="+mn-lt"/>
            </a:endParaRPr>
          </a:p>
          <a:p>
            <a:pPr marL="285750" indent="-285750" algn="l" fontAlgn="base">
              <a:buFont typeface="Arial" panose="020B0604020202020204" pitchFamily="34" charset="0"/>
              <a:buChar char="•"/>
            </a:pPr>
            <a:r>
              <a:rPr lang="en-US" b="0" i="0" u="none" strike="noStrike" dirty="0">
                <a:solidFill>
                  <a:srgbClr val="FF0000"/>
                </a:solidFill>
                <a:effectLst/>
                <a:latin typeface="+mn-lt"/>
              </a:rPr>
              <a:t>Move last element to front of a given Linked List</a:t>
            </a:r>
            <a:endParaRPr lang="en-US" b="0" i="0" dirty="0">
              <a:solidFill>
                <a:srgbClr val="FF0000"/>
              </a:solidFill>
              <a:effectLst/>
              <a:latin typeface="+mn-lt"/>
            </a:endParaRPr>
          </a:p>
          <a:p>
            <a:pPr marL="285750" indent="-285750" algn="l" fontAlgn="base">
              <a:buFont typeface="Arial" panose="020B0604020202020204" pitchFamily="34" charset="0"/>
              <a:buChar char="•"/>
            </a:pPr>
            <a:r>
              <a:rPr lang="en-US" b="0" i="0" u="none" strike="noStrike" dirty="0">
                <a:effectLst/>
                <a:latin typeface="+mn-lt"/>
              </a:rPr>
              <a:t>Intersection of two Sorted Linked Lists</a:t>
            </a:r>
            <a:endParaRPr lang="en-US" b="0" i="0" dirty="0">
              <a:effectLst/>
              <a:latin typeface="+mn-lt"/>
            </a:endParaRPr>
          </a:p>
          <a:p>
            <a:pPr marL="285750" indent="-285750" algn="l" fontAlgn="base">
              <a:buFont typeface="Arial" panose="020B0604020202020204" pitchFamily="34" charset="0"/>
              <a:buChar char="•"/>
            </a:pPr>
            <a:r>
              <a:rPr lang="en-US" b="0" i="0" u="none" strike="noStrike" dirty="0">
                <a:effectLst/>
                <a:latin typeface="+mn-lt"/>
              </a:rPr>
              <a:t>Intersection point of two Linked Lists.</a:t>
            </a:r>
            <a:endParaRPr lang="en-US" b="0" i="0" dirty="0">
              <a:effectLst/>
              <a:latin typeface="+mn-lt"/>
            </a:endParaRPr>
          </a:p>
          <a:p>
            <a:pPr marL="285750" indent="-285750" algn="l" fontAlgn="base">
              <a:buFont typeface="Arial" panose="020B0604020202020204" pitchFamily="34" charset="0"/>
              <a:buChar char="•"/>
            </a:pPr>
            <a:r>
              <a:rPr lang="en-US" b="0" i="0" u="none" strike="noStrike" dirty="0" err="1">
                <a:solidFill>
                  <a:srgbClr val="FF0000"/>
                </a:solidFill>
                <a:effectLst/>
                <a:latin typeface="+mn-lt"/>
              </a:rPr>
              <a:t>QuickSort</a:t>
            </a:r>
            <a:r>
              <a:rPr lang="en-US" b="0" i="0" u="none" strike="noStrike" dirty="0">
                <a:solidFill>
                  <a:srgbClr val="FF0000"/>
                </a:solidFill>
                <a:effectLst/>
                <a:latin typeface="+mn-lt"/>
              </a:rPr>
              <a:t> on Singly Linked List</a:t>
            </a:r>
            <a:endParaRPr lang="en-US" b="0" i="0" dirty="0">
              <a:solidFill>
                <a:srgbClr val="FF0000"/>
              </a:solidFill>
              <a:effectLst/>
              <a:latin typeface="+mn-lt"/>
            </a:endParaRPr>
          </a:p>
          <a:p>
            <a:pPr marL="285750" indent="-285750" algn="l" fontAlgn="base">
              <a:buFont typeface="Arial" panose="020B0604020202020204" pitchFamily="34" charset="0"/>
              <a:buChar char="•"/>
            </a:pPr>
            <a:r>
              <a:rPr lang="en-US" b="0" i="0" u="none" strike="noStrike" dirty="0">
                <a:effectLst/>
                <a:latin typeface="+mn-lt"/>
              </a:rPr>
              <a:t>Segregate even and odd nodes in a Linked List</a:t>
            </a:r>
            <a:endParaRPr lang="en-US" b="0" i="0" dirty="0">
              <a:effectLst/>
              <a:latin typeface="+mn-lt"/>
            </a:endParaRPr>
          </a:p>
          <a:p>
            <a:pPr marL="285750" indent="-285750" algn="l" fontAlgn="base">
              <a:buFont typeface="Arial" panose="020B0604020202020204" pitchFamily="34" charset="0"/>
              <a:buChar char="•"/>
            </a:pPr>
            <a:r>
              <a:rPr lang="en-US" b="0" i="0" u="none" strike="noStrike" dirty="0">
                <a:solidFill>
                  <a:srgbClr val="FF0000"/>
                </a:solidFill>
                <a:effectLst/>
                <a:latin typeface="+mn-lt"/>
              </a:rPr>
              <a:t>Reverse a linked list</a:t>
            </a:r>
            <a:endParaRPr lang="en-US" b="0" i="0" dirty="0">
              <a:solidFill>
                <a:srgbClr val="FF0000"/>
              </a:solidFill>
              <a:effectLst/>
              <a:latin typeface="+mn-lt"/>
            </a:endParaRPr>
          </a:p>
          <a:p>
            <a:pPr marL="342900" indent="-342900">
              <a:buFont typeface="Arial" panose="020B0604020202020204" pitchFamily="34" charset="0"/>
              <a:buChar char="•"/>
            </a:pPr>
            <a:endParaRPr lang="en-US" b="0" dirty="0">
              <a:solidFill>
                <a:schemeClr val="tx1"/>
              </a:solidFill>
              <a:effectLst/>
              <a:latin typeface="+mn-lt"/>
              <a:cs typeface="Calibri" panose="020F0502020204030204" pitchFamily="34" charset="0"/>
            </a:endParaRPr>
          </a:p>
        </p:txBody>
      </p:sp>
      <p:sp>
        <p:nvSpPr>
          <p:cNvPr id="5" name="TextBox 4">
            <a:extLst>
              <a:ext uri="{FF2B5EF4-FFF2-40B4-BE49-F238E27FC236}">
                <a16:creationId xmlns:a16="http://schemas.microsoft.com/office/drawing/2014/main" id="{8643FF8F-7E10-2AEE-747E-8B3D92B76C10}"/>
              </a:ext>
            </a:extLst>
          </p:cNvPr>
          <p:cNvSpPr txBox="1"/>
          <p:nvPr/>
        </p:nvSpPr>
        <p:spPr>
          <a:xfrm>
            <a:off x="381000" y="417426"/>
            <a:ext cx="6375935" cy="415498"/>
          </a:xfrm>
          <a:prstGeom prst="rect">
            <a:avLst/>
          </a:prstGeom>
          <a:noFill/>
        </p:spPr>
        <p:txBody>
          <a:bodyPr wrap="square" rtlCol="0">
            <a:spAutoFit/>
          </a:bodyPr>
          <a:lstStyle/>
          <a:p>
            <a:r>
              <a:rPr lang="en-IN" sz="2100" b="1" dirty="0">
                <a:solidFill>
                  <a:srgbClr val="002060"/>
                </a:solidFill>
              </a:rPr>
              <a:t>Implementation - LinkedList</a:t>
            </a:r>
          </a:p>
        </p:txBody>
      </p:sp>
    </p:spTree>
    <p:extLst>
      <p:ext uri="{BB962C8B-B14F-4D97-AF65-F5344CB8AC3E}">
        <p14:creationId xmlns:p14="http://schemas.microsoft.com/office/powerpoint/2010/main" val="9139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023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4" name="TextBox 3">
            <a:extLst>
              <a:ext uri="{FF2B5EF4-FFF2-40B4-BE49-F238E27FC236}">
                <a16:creationId xmlns:a16="http://schemas.microsoft.com/office/drawing/2014/main" id="{FC322EF8-000D-A0EC-33F2-C115EE8BEF23}"/>
              </a:ext>
            </a:extLst>
          </p:cNvPr>
          <p:cNvSpPr txBox="1"/>
          <p:nvPr/>
        </p:nvSpPr>
        <p:spPr>
          <a:xfrm>
            <a:off x="381000" y="800500"/>
            <a:ext cx="8763000" cy="3785652"/>
          </a:xfrm>
          <a:prstGeom prst="rect">
            <a:avLst/>
          </a:prstGeom>
          <a:noFill/>
        </p:spPr>
        <p:txBody>
          <a:bodyPr wrap="square" rtlCol="0">
            <a:spAutoFit/>
          </a:bodyPr>
          <a:lstStyle/>
          <a:p>
            <a:pPr marL="285750" indent="-285750" algn="l" fontAlgn="base">
              <a:buFont typeface="Arial" panose="020B0604020202020204" pitchFamily="34" charset="0"/>
              <a:buChar char="•"/>
            </a:pPr>
            <a:r>
              <a:rPr lang="en-US" sz="1500" i="0" dirty="0">
                <a:solidFill>
                  <a:srgbClr val="273239"/>
                </a:solidFill>
                <a:effectLst/>
                <a:latin typeface="+mn-lt"/>
              </a:rPr>
              <a:t>Implementation of stacks and queues</a:t>
            </a:r>
          </a:p>
          <a:p>
            <a:pPr marL="285750" indent="-285750" algn="l" fontAlgn="base">
              <a:buFont typeface="Arial" panose="020B0604020202020204" pitchFamily="34" charset="0"/>
              <a:buChar char="•"/>
            </a:pPr>
            <a:r>
              <a:rPr lang="en-US" sz="1500" i="0" dirty="0">
                <a:solidFill>
                  <a:srgbClr val="273239"/>
                </a:solidFill>
                <a:effectLst/>
                <a:latin typeface="+mn-lt"/>
              </a:rPr>
              <a:t>Implementation of graphs: Adjacency list representation of graphs is the most popular which uses a linked list to store adjacent vertices.</a:t>
            </a:r>
          </a:p>
          <a:p>
            <a:pPr marL="285750" indent="-285750" algn="l" fontAlgn="base">
              <a:buFont typeface="Arial" panose="020B0604020202020204" pitchFamily="34" charset="0"/>
              <a:buChar char="•"/>
            </a:pPr>
            <a:r>
              <a:rPr lang="en-US" sz="1500" i="0" dirty="0">
                <a:solidFill>
                  <a:srgbClr val="273239"/>
                </a:solidFill>
                <a:effectLst/>
                <a:latin typeface="+mn-lt"/>
              </a:rPr>
              <a:t>Dynamic memory allocation: We use a linked list of free blocks.</a:t>
            </a:r>
          </a:p>
          <a:p>
            <a:pPr marL="285750" indent="-285750" algn="l" fontAlgn="base">
              <a:buFont typeface="Arial" panose="020B0604020202020204" pitchFamily="34" charset="0"/>
              <a:buChar char="•"/>
            </a:pPr>
            <a:r>
              <a:rPr lang="en-US" sz="1500" i="0" dirty="0">
                <a:solidFill>
                  <a:srgbClr val="273239"/>
                </a:solidFill>
                <a:effectLst/>
                <a:latin typeface="+mn-lt"/>
              </a:rPr>
              <a:t>Maintaining a directory of names</a:t>
            </a:r>
          </a:p>
          <a:p>
            <a:pPr marL="285750" indent="-285750" algn="l" fontAlgn="base">
              <a:buFont typeface="Arial" panose="020B0604020202020204" pitchFamily="34" charset="0"/>
              <a:buChar char="•"/>
            </a:pPr>
            <a:r>
              <a:rPr lang="en-US" sz="1500" i="0" dirty="0">
                <a:solidFill>
                  <a:srgbClr val="273239"/>
                </a:solidFill>
                <a:effectLst/>
                <a:latin typeface="+mn-lt"/>
              </a:rPr>
              <a:t>Performing arithmetic operations on long integers</a:t>
            </a:r>
          </a:p>
          <a:p>
            <a:pPr marL="285750" indent="-285750" algn="l" fontAlgn="base">
              <a:buFont typeface="Arial" panose="020B0604020202020204" pitchFamily="34" charset="0"/>
              <a:buChar char="•"/>
            </a:pPr>
            <a:r>
              <a:rPr lang="en-US" sz="1500" i="0" dirty="0">
                <a:solidFill>
                  <a:srgbClr val="273239"/>
                </a:solidFill>
                <a:effectLst/>
                <a:latin typeface="+mn-lt"/>
              </a:rPr>
              <a:t>Manipulation of polynomials by storing constants in the node of the linked list</a:t>
            </a:r>
          </a:p>
          <a:p>
            <a:pPr marL="285750" indent="-285750" algn="l" fontAlgn="base">
              <a:buFont typeface="Arial" panose="020B0604020202020204" pitchFamily="34" charset="0"/>
              <a:buChar char="•"/>
            </a:pPr>
            <a:r>
              <a:rPr lang="en-US" sz="1500" i="0" dirty="0">
                <a:solidFill>
                  <a:srgbClr val="273239"/>
                </a:solidFill>
                <a:effectLst/>
                <a:latin typeface="+mn-lt"/>
              </a:rPr>
              <a:t>representing sparse matrices</a:t>
            </a:r>
          </a:p>
          <a:p>
            <a:pPr marL="285750" indent="-285750" algn="l" fontAlgn="base">
              <a:buFont typeface="Arial" panose="020B0604020202020204" pitchFamily="34" charset="0"/>
              <a:buChar char="•"/>
            </a:pPr>
            <a:r>
              <a:rPr lang="en-US" sz="1500" b="0" i="0" dirty="0">
                <a:solidFill>
                  <a:srgbClr val="273239"/>
                </a:solidFill>
                <a:effectLst/>
                <a:latin typeface="+mn-lt"/>
              </a:rPr>
              <a:t>Image viewer – Previous and next images are linked and can be accessed by the next and previous buttons.</a:t>
            </a:r>
          </a:p>
          <a:p>
            <a:pPr marL="285750" indent="-285750" algn="l" fontAlgn="base">
              <a:buFont typeface="Arial" panose="020B0604020202020204" pitchFamily="34" charset="0"/>
              <a:buChar char="•"/>
            </a:pPr>
            <a:r>
              <a:rPr lang="en-US" sz="1500" b="0" i="0" dirty="0">
                <a:solidFill>
                  <a:srgbClr val="273239"/>
                </a:solidFill>
                <a:effectLst/>
                <a:latin typeface="+mn-lt"/>
              </a:rPr>
              <a:t>Previous and next page in a web browser – We can access the previous and next URL searched in a web browser by pressing the back and next buttons since they are linked as a linked list.</a:t>
            </a:r>
          </a:p>
          <a:p>
            <a:pPr marL="285750" indent="-285750" algn="l" fontAlgn="base">
              <a:buFont typeface="Arial" panose="020B0604020202020204" pitchFamily="34" charset="0"/>
              <a:buChar char="•"/>
            </a:pPr>
            <a:r>
              <a:rPr lang="en-US" sz="1500" b="0" i="0" dirty="0">
                <a:solidFill>
                  <a:srgbClr val="273239"/>
                </a:solidFill>
                <a:effectLst/>
                <a:latin typeface="+mn-lt"/>
              </a:rPr>
              <a:t>Music Player – Songs in the music player are linked to the previous and next songs. So you can play songs either from starting or ending of the list.</a:t>
            </a:r>
          </a:p>
          <a:p>
            <a:pPr marL="285750" indent="-285750" algn="l" fontAlgn="base">
              <a:buFont typeface="Arial" panose="020B0604020202020204" pitchFamily="34" charset="0"/>
              <a:buChar char="•"/>
            </a:pPr>
            <a:r>
              <a:rPr lang="en-US" sz="1500" b="0" i="0" dirty="0">
                <a:solidFill>
                  <a:srgbClr val="273239"/>
                </a:solidFill>
                <a:effectLst/>
                <a:latin typeface="+mn-lt"/>
              </a:rPr>
              <a:t>Redo and undo functionality.</a:t>
            </a:r>
          </a:p>
          <a:p>
            <a:pPr marL="285750" indent="-285750" algn="l" fontAlgn="base">
              <a:buFont typeface="Arial" panose="020B0604020202020204" pitchFamily="34" charset="0"/>
              <a:buChar char="•"/>
            </a:pPr>
            <a:r>
              <a:rPr lang="en-US" sz="1500" b="0" i="0" dirty="0">
                <a:solidFill>
                  <a:srgbClr val="273239"/>
                </a:solidFill>
                <a:effectLst/>
                <a:latin typeface="+mn-lt"/>
              </a:rPr>
              <a:t>Use of the Back and forward button in a browser.</a:t>
            </a:r>
          </a:p>
        </p:txBody>
      </p:sp>
      <p:sp>
        <p:nvSpPr>
          <p:cNvPr id="5" name="TextBox 4">
            <a:extLst>
              <a:ext uri="{FF2B5EF4-FFF2-40B4-BE49-F238E27FC236}">
                <a16:creationId xmlns:a16="http://schemas.microsoft.com/office/drawing/2014/main" id="{8643FF8F-7E10-2AEE-747E-8B3D92B76C10}"/>
              </a:ext>
            </a:extLst>
          </p:cNvPr>
          <p:cNvSpPr txBox="1"/>
          <p:nvPr/>
        </p:nvSpPr>
        <p:spPr>
          <a:xfrm>
            <a:off x="381000" y="417426"/>
            <a:ext cx="6375935" cy="415498"/>
          </a:xfrm>
          <a:prstGeom prst="rect">
            <a:avLst/>
          </a:prstGeom>
          <a:noFill/>
        </p:spPr>
        <p:txBody>
          <a:bodyPr wrap="square" rtlCol="0">
            <a:spAutoFit/>
          </a:bodyPr>
          <a:lstStyle/>
          <a:p>
            <a:r>
              <a:rPr lang="en-IN" sz="2100" b="1" dirty="0">
                <a:solidFill>
                  <a:srgbClr val="002060"/>
                </a:solidFill>
              </a:rPr>
              <a:t>Application- LinkedList</a:t>
            </a:r>
          </a:p>
        </p:txBody>
      </p:sp>
    </p:spTree>
    <p:extLst>
      <p:ext uri="{BB962C8B-B14F-4D97-AF65-F5344CB8AC3E}">
        <p14:creationId xmlns:p14="http://schemas.microsoft.com/office/powerpoint/2010/main" val="98700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023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4" name="TextBox 3">
            <a:extLst>
              <a:ext uri="{FF2B5EF4-FFF2-40B4-BE49-F238E27FC236}">
                <a16:creationId xmlns:a16="http://schemas.microsoft.com/office/drawing/2014/main" id="{FC322EF8-000D-A0EC-33F2-C115EE8BEF23}"/>
              </a:ext>
            </a:extLst>
          </p:cNvPr>
          <p:cNvSpPr txBox="1"/>
          <p:nvPr/>
        </p:nvSpPr>
        <p:spPr>
          <a:xfrm>
            <a:off x="179900" y="236692"/>
            <a:ext cx="8763000" cy="4462760"/>
          </a:xfrm>
          <a:prstGeom prst="rect">
            <a:avLst/>
          </a:prstGeom>
          <a:noFill/>
        </p:spPr>
        <p:txBody>
          <a:bodyPr wrap="square" rtlCol="0">
            <a:spAutoFit/>
          </a:bodyPr>
          <a:lstStyle/>
          <a:p>
            <a:pPr algn="l" fontAlgn="base"/>
            <a:r>
              <a:rPr lang="en-US" sz="1800" b="1" i="0" dirty="0">
                <a:solidFill>
                  <a:srgbClr val="002060"/>
                </a:solidFill>
                <a:effectLst/>
                <a:latin typeface="Calibri" panose="020F0502020204030204" pitchFamily="34" charset="0"/>
                <a:cs typeface="Calibri" panose="020F0502020204030204" pitchFamily="34" charset="0"/>
              </a:rPr>
              <a:t>Drawbacks of Linked Lists: </a:t>
            </a:r>
          </a:p>
          <a:p>
            <a:pPr marL="285750" indent="-285750" algn="l" fontAlgn="base">
              <a:buFont typeface="Arial" panose="020B0604020202020204" pitchFamily="34" charset="0"/>
              <a:buChar char="•"/>
            </a:pPr>
            <a:r>
              <a:rPr lang="en-US" sz="1800" i="0" dirty="0">
                <a:solidFill>
                  <a:srgbClr val="273239"/>
                </a:solidFill>
                <a:effectLst/>
                <a:latin typeface="Calibri" panose="020F0502020204030204" pitchFamily="34" charset="0"/>
                <a:cs typeface="Calibri" panose="020F0502020204030204" pitchFamily="34" charset="0"/>
              </a:rPr>
              <a:t>Random access is not allowed. We have to access elements sequentially starting from the first node(head node). So we cannot do a binary search with linked lists efficiently with its default implementation. </a:t>
            </a:r>
          </a:p>
          <a:p>
            <a:pPr marL="285750" indent="-285750" algn="l" fontAlgn="base">
              <a:buFont typeface="Arial" panose="020B0604020202020204" pitchFamily="34" charset="0"/>
              <a:buChar char="•"/>
            </a:pPr>
            <a:r>
              <a:rPr lang="en-US" sz="1800" b="0" i="0" dirty="0">
                <a:solidFill>
                  <a:srgbClr val="273239"/>
                </a:solidFill>
                <a:effectLst/>
                <a:latin typeface="Calibri" panose="020F0502020204030204" pitchFamily="34" charset="0"/>
                <a:cs typeface="Calibri" panose="020F0502020204030204" pitchFamily="34" charset="0"/>
              </a:rPr>
              <a:t>Extra memory space for a pointer is required with each element of the list. </a:t>
            </a:r>
          </a:p>
          <a:p>
            <a:pPr marL="285750" indent="-285750" algn="l" fontAlgn="base">
              <a:buFont typeface="Arial" panose="020B0604020202020204" pitchFamily="34" charset="0"/>
              <a:buChar char="•"/>
            </a:pPr>
            <a:r>
              <a:rPr lang="en-US" sz="1800" b="0" i="0" dirty="0">
                <a:solidFill>
                  <a:srgbClr val="273239"/>
                </a:solidFill>
                <a:effectLst/>
                <a:latin typeface="Calibri" panose="020F0502020204030204" pitchFamily="34" charset="0"/>
                <a:cs typeface="Calibri" panose="020F0502020204030204" pitchFamily="34" charset="0"/>
              </a:rPr>
              <a:t>Not cache friendly. Since array elements are contiguous locations, there is locality of reference which is not there in case of linked lists.</a:t>
            </a:r>
          </a:p>
          <a:p>
            <a:pPr algn="l" fontAlgn="base"/>
            <a:r>
              <a:rPr lang="en-US" sz="1800" b="1" i="0" dirty="0">
                <a:solidFill>
                  <a:srgbClr val="002060"/>
                </a:solidFill>
                <a:effectLst/>
                <a:latin typeface="Calibri" panose="020F0502020204030204" pitchFamily="34" charset="0"/>
                <a:cs typeface="Calibri" panose="020F0502020204030204" pitchFamily="34" charset="0"/>
              </a:rPr>
              <a:t>Types of Linked Lists:</a:t>
            </a:r>
          </a:p>
          <a:p>
            <a:pPr marL="285750" indent="-285750" algn="l" fontAlgn="base">
              <a:buFont typeface="Arial" panose="020B0604020202020204" pitchFamily="34" charset="0"/>
              <a:buChar char="•"/>
            </a:pPr>
            <a:r>
              <a:rPr lang="en-US" sz="1800" b="1" i="0" dirty="0">
                <a:solidFill>
                  <a:srgbClr val="273239"/>
                </a:solidFill>
                <a:effectLst/>
                <a:latin typeface="Calibri" panose="020F0502020204030204" pitchFamily="34" charset="0"/>
                <a:cs typeface="Calibri" panose="020F0502020204030204" pitchFamily="34" charset="0"/>
              </a:rPr>
              <a:t>Simple Linked List</a:t>
            </a:r>
            <a:r>
              <a:rPr lang="en-US" sz="1800" b="0" i="0" dirty="0">
                <a:solidFill>
                  <a:srgbClr val="273239"/>
                </a:solidFill>
                <a:effectLst/>
                <a:latin typeface="Calibri" panose="020F0502020204030204" pitchFamily="34" charset="0"/>
                <a:cs typeface="Calibri" panose="020F0502020204030204" pitchFamily="34" charset="0"/>
              </a:rPr>
              <a:t> – In this type of linked list, one can move or traverse the linked list in only one direction</a:t>
            </a:r>
          </a:p>
          <a:p>
            <a:pPr marL="285750" indent="-285750" algn="l" fontAlgn="base">
              <a:buFont typeface="Arial" panose="020B0604020202020204" pitchFamily="34" charset="0"/>
              <a:buChar char="•"/>
            </a:pPr>
            <a:r>
              <a:rPr lang="en-US" sz="1800" b="1" i="0" dirty="0">
                <a:solidFill>
                  <a:srgbClr val="273239"/>
                </a:solidFill>
                <a:effectLst/>
                <a:latin typeface="Calibri" panose="020F0502020204030204" pitchFamily="34" charset="0"/>
                <a:cs typeface="Calibri" panose="020F0502020204030204" pitchFamily="34" charset="0"/>
              </a:rPr>
              <a:t>Doubly Linked List</a:t>
            </a:r>
            <a:r>
              <a:rPr lang="en-US" sz="1800" b="0" i="0" dirty="0">
                <a:solidFill>
                  <a:srgbClr val="273239"/>
                </a:solidFill>
                <a:effectLst/>
                <a:latin typeface="Calibri" panose="020F0502020204030204" pitchFamily="34" charset="0"/>
                <a:cs typeface="Calibri" panose="020F0502020204030204" pitchFamily="34" charset="0"/>
              </a:rPr>
              <a:t> – In this type of linked list, one can move or traverse the linked list in both directions (Forward and Backward)</a:t>
            </a:r>
          </a:p>
          <a:p>
            <a:pPr marL="285750" indent="-285750" algn="l" fontAlgn="base">
              <a:buFont typeface="Arial" panose="020B0604020202020204" pitchFamily="34" charset="0"/>
              <a:buChar char="•"/>
            </a:pPr>
            <a:r>
              <a:rPr lang="en-US" sz="1800" b="1" i="0" dirty="0">
                <a:solidFill>
                  <a:srgbClr val="273239"/>
                </a:solidFill>
                <a:effectLst/>
                <a:latin typeface="Calibri" panose="020F0502020204030204" pitchFamily="34" charset="0"/>
                <a:cs typeface="Calibri" panose="020F0502020204030204" pitchFamily="34" charset="0"/>
              </a:rPr>
              <a:t>Circular Linked List</a:t>
            </a:r>
            <a:r>
              <a:rPr lang="en-US" sz="1800" b="0" i="0" dirty="0">
                <a:solidFill>
                  <a:srgbClr val="273239"/>
                </a:solidFill>
                <a:effectLst/>
                <a:latin typeface="Calibri" panose="020F0502020204030204" pitchFamily="34" charset="0"/>
                <a:cs typeface="Calibri" panose="020F0502020204030204" pitchFamily="34" charset="0"/>
              </a:rPr>
              <a:t> – In this type of linked list, the last node of the linked list contains the link of the first/head node of the linked list in its next pointer and the first/head node contains the link of the last node of the linked list in its </a:t>
            </a:r>
            <a:r>
              <a:rPr lang="en-US" sz="1800" b="0" i="0" dirty="0" err="1">
                <a:solidFill>
                  <a:srgbClr val="273239"/>
                </a:solidFill>
                <a:effectLst/>
                <a:latin typeface="Calibri" panose="020F0502020204030204" pitchFamily="34" charset="0"/>
                <a:cs typeface="Calibri" panose="020F0502020204030204" pitchFamily="34" charset="0"/>
              </a:rPr>
              <a:t>prev</a:t>
            </a:r>
            <a:r>
              <a:rPr lang="en-US" sz="1800" b="0" i="0" dirty="0">
                <a:solidFill>
                  <a:srgbClr val="273239"/>
                </a:solidFill>
                <a:effectLst/>
                <a:latin typeface="Calibri" panose="020F0502020204030204" pitchFamily="34" charset="0"/>
                <a:cs typeface="Calibri" panose="020F0502020204030204" pitchFamily="34" charset="0"/>
              </a:rPr>
              <a:t> pointer</a:t>
            </a:r>
          </a:p>
          <a:p>
            <a:pPr marL="285750" indent="-285750" algn="l">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564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g5f0308bde3_0_494"/>
          <p:cNvSpPr/>
          <p:nvPr/>
        </p:nvSpPr>
        <p:spPr>
          <a:xfrm>
            <a:off x="-21250" y="4675900"/>
            <a:ext cx="9165300" cy="467700"/>
          </a:xfrm>
          <a:prstGeom prst="rect">
            <a:avLst/>
          </a:prstGeom>
          <a:solidFill>
            <a:srgbClr val="1727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g5f0308bde3_0_494"/>
          <p:cNvGrpSpPr/>
          <p:nvPr/>
        </p:nvGrpSpPr>
        <p:grpSpPr>
          <a:xfrm>
            <a:off x="652150" y="4730230"/>
            <a:ext cx="7863100" cy="343800"/>
            <a:chOff x="652150" y="4737850"/>
            <a:chExt cx="7863100" cy="343800"/>
          </a:xfrm>
        </p:grpSpPr>
        <p:sp>
          <p:nvSpPr>
            <p:cNvPr id="189" name="Google Shape;189;g5f0308bde3_0_494"/>
            <p:cNvSpPr txBox="1"/>
            <p:nvPr/>
          </p:nvSpPr>
          <p:spPr>
            <a:xfrm>
              <a:off x="652150" y="4737850"/>
              <a:ext cx="2911500" cy="34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EdYoda - Frontend Developer Program</a:t>
              </a:r>
              <a:endParaRPr sz="1100" b="0" i="0" u="none" strike="noStrike" cap="none">
                <a:solidFill>
                  <a:srgbClr val="FFFFFF"/>
                </a:solidFill>
                <a:latin typeface="Verdana"/>
                <a:ea typeface="Verdana"/>
                <a:cs typeface="Verdana"/>
                <a:sym typeface="Verdana"/>
              </a:endParaRPr>
            </a:p>
          </p:txBody>
        </p:sp>
        <p:sp>
          <p:nvSpPr>
            <p:cNvPr id="190" name="Google Shape;190;g5f0308bde3_0_494"/>
            <p:cNvSpPr txBox="1"/>
            <p:nvPr/>
          </p:nvSpPr>
          <p:spPr>
            <a:xfrm>
              <a:off x="5603750" y="4737850"/>
              <a:ext cx="2911500" cy="343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rgbClr val="FFFFFF"/>
                  </a:solidFill>
                  <a:latin typeface="Verdana"/>
                  <a:ea typeface="Verdana"/>
                  <a:cs typeface="Verdana"/>
                  <a:sym typeface="Verdana"/>
                </a:rPr>
                <a:t>https://www.edyoda.com</a:t>
              </a:r>
              <a:endParaRPr sz="1100" b="0" i="0" u="none" strike="noStrike" cap="none">
                <a:solidFill>
                  <a:srgbClr val="FFFFFF"/>
                </a:solidFill>
                <a:latin typeface="Verdana"/>
                <a:ea typeface="Verdana"/>
                <a:cs typeface="Verdana"/>
                <a:sym typeface="Verdana"/>
              </a:endParaRPr>
            </a:p>
          </p:txBody>
        </p:sp>
      </p:grpSp>
      <p:sp>
        <p:nvSpPr>
          <p:cNvPr id="5" name="TextBox 4">
            <a:extLst>
              <a:ext uri="{FF2B5EF4-FFF2-40B4-BE49-F238E27FC236}">
                <a16:creationId xmlns:a16="http://schemas.microsoft.com/office/drawing/2014/main" id="{8643FF8F-7E10-2AEE-747E-8B3D92B76C10}"/>
              </a:ext>
            </a:extLst>
          </p:cNvPr>
          <p:cNvSpPr txBox="1"/>
          <p:nvPr/>
        </p:nvSpPr>
        <p:spPr>
          <a:xfrm>
            <a:off x="381000" y="417426"/>
            <a:ext cx="6375935" cy="415498"/>
          </a:xfrm>
          <a:prstGeom prst="rect">
            <a:avLst/>
          </a:prstGeom>
          <a:noFill/>
        </p:spPr>
        <p:txBody>
          <a:bodyPr wrap="square" rtlCol="0">
            <a:spAutoFit/>
          </a:bodyPr>
          <a:lstStyle/>
          <a:p>
            <a:pPr algn="l"/>
            <a:r>
              <a:rPr lang="en-US" sz="2100" b="1" cap="all" dirty="0">
                <a:solidFill>
                  <a:srgbClr val="002060"/>
                </a:solidFill>
              </a:rPr>
              <a:t>Difference b/w Linked List &amp; Arrays</a:t>
            </a:r>
          </a:p>
        </p:txBody>
      </p:sp>
      <p:sp>
        <p:nvSpPr>
          <p:cNvPr id="2" name="TextBox 1">
            <a:extLst>
              <a:ext uri="{FF2B5EF4-FFF2-40B4-BE49-F238E27FC236}">
                <a16:creationId xmlns:a16="http://schemas.microsoft.com/office/drawing/2014/main" id="{2C22C95A-E0D2-7A6C-8078-BF872A937084}"/>
              </a:ext>
            </a:extLst>
          </p:cNvPr>
          <p:cNvSpPr txBox="1"/>
          <p:nvPr/>
        </p:nvSpPr>
        <p:spPr>
          <a:xfrm>
            <a:off x="460287" y="832924"/>
            <a:ext cx="8054963" cy="2585323"/>
          </a:xfrm>
          <a:prstGeom prst="rect">
            <a:avLst/>
          </a:prstGeom>
          <a:noFill/>
        </p:spPr>
        <p:txBody>
          <a:bodyPr wrap="square" rtlCol="0">
            <a:spAutoFit/>
          </a:bodyPr>
          <a:lstStyle/>
          <a:p>
            <a:pPr marL="285750" indent="-285750" algn="l" fontAlgn="base">
              <a:buFont typeface="Arial" panose="020B0604020202020204" pitchFamily="34" charset="0"/>
              <a:buChar char="•"/>
            </a:pPr>
            <a:r>
              <a:rPr lang="en-US" sz="1800" dirty="0">
                <a:solidFill>
                  <a:srgbClr val="0A0A23"/>
                </a:solidFill>
              </a:rPr>
              <a:t> Lists don't have indexes. Each value only "knows" the values to which it's connected through pointers.</a:t>
            </a:r>
          </a:p>
          <a:p>
            <a:pPr marL="285750" indent="-285750" algn="l" fontAlgn="base">
              <a:buFont typeface="Arial" panose="020B0604020202020204" pitchFamily="34" charset="0"/>
              <a:buChar char="•"/>
            </a:pPr>
            <a:r>
              <a:rPr lang="en-US" sz="1800" dirty="0">
                <a:solidFill>
                  <a:srgbClr val="0A0A23"/>
                </a:solidFill>
              </a:rPr>
              <a:t> Since lists don't have indexes, we can't access values randomly. When we want to access a value, we always have to look for it by iterating through the list starting from its head or tail.</a:t>
            </a:r>
          </a:p>
          <a:p>
            <a:pPr marL="285750" indent="-285750" algn="l" fontAlgn="base">
              <a:buFont typeface="Arial" panose="020B0604020202020204" pitchFamily="34" charset="0"/>
              <a:buChar char="•"/>
            </a:pPr>
            <a:r>
              <a:rPr lang="en-US" sz="1800" dirty="0">
                <a:solidFill>
                  <a:srgbClr val="0A0A23"/>
                </a:solidFill>
              </a:rPr>
              <a:t> The good thing of not having indexes, is that insertion/deletion in any part of the list is more efficient than with arrays. We just have to redirect the pointers of the "neighbor" values, while in arrays, values need to be re-indexed.</a:t>
            </a:r>
          </a:p>
        </p:txBody>
      </p:sp>
    </p:spTree>
    <p:extLst>
      <p:ext uri="{BB962C8B-B14F-4D97-AF65-F5344CB8AC3E}">
        <p14:creationId xmlns:p14="http://schemas.microsoft.com/office/powerpoint/2010/main" val="297602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41960fbd57_0_62"/>
          <p:cNvSpPr txBox="1"/>
          <p:nvPr/>
        </p:nvSpPr>
        <p:spPr>
          <a:xfrm>
            <a:off x="457200" y="2241990"/>
            <a:ext cx="8229600" cy="91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4800" b="1" i="0" u="none" strike="noStrike" cap="none" dirty="0">
                <a:solidFill>
                  <a:srgbClr val="EFEFEF"/>
                </a:solidFill>
                <a:latin typeface="Montserrat"/>
                <a:ea typeface="Montserrat"/>
                <a:cs typeface="Montserrat"/>
                <a:sym typeface="Montserrat"/>
              </a:rPr>
              <a:t>KEEP LEARNING!!</a:t>
            </a:r>
            <a:endParaRPr sz="4800" b="1" i="0" u="none" strike="noStrike" cap="none" dirty="0">
              <a:solidFill>
                <a:srgbClr val="EFEFEF"/>
              </a:solidFill>
              <a:latin typeface="Montserrat"/>
              <a:ea typeface="Montserrat"/>
              <a:cs typeface="Montserrat"/>
              <a:sym typeface="Montserrat"/>
            </a:endParaRPr>
          </a:p>
        </p:txBody>
      </p:sp>
      <p:sp>
        <p:nvSpPr>
          <p:cNvPr id="3" name="Google Shape;289;g41960fbd57_0_62">
            <a:extLst>
              <a:ext uri="{FF2B5EF4-FFF2-40B4-BE49-F238E27FC236}">
                <a16:creationId xmlns:a16="http://schemas.microsoft.com/office/drawing/2014/main" id="{E58E31BD-66E7-27F5-5410-7FB14449B93D}"/>
              </a:ext>
            </a:extLst>
          </p:cNvPr>
          <p:cNvSpPr txBox="1"/>
          <p:nvPr/>
        </p:nvSpPr>
        <p:spPr>
          <a:xfrm>
            <a:off x="457200" y="1403790"/>
            <a:ext cx="8229600" cy="91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4800" b="1" i="0" u="none" strike="noStrike" cap="none" dirty="0">
                <a:solidFill>
                  <a:srgbClr val="EFEFEF"/>
                </a:solidFill>
                <a:latin typeface="Montserrat"/>
                <a:ea typeface="Montserrat"/>
                <a:cs typeface="Montserrat"/>
                <a:sym typeface="Montserrat"/>
              </a:rPr>
              <a:t>Thank You!</a:t>
            </a:r>
            <a:endParaRPr sz="4800" b="1" i="0" u="none" strike="noStrike" cap="none" dirty="0">
              <a:solidFill>
                <a:srgbClr val="EFEFE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1215</TotalTime>
  <Words>742</Words>
  <Application>Microsoft Office PowerPoint</Application>
  <PresentationFormat>On-screen Show (16:9)</PresentationFormat>
  <Paragraphs>61</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Wingdings</vt:lpstr>
      <vt:lpstr>Arial</vt:lpstr>
      <vt:lpstr>Verdana</vt:lpstr>
      <vt:lpstr>Montserrat</vt:lpstr>
      <vt:lpstr>Calibri</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urvashi singla</cp:lastModifiedBy>
  <cp:revision>218</cp:revision>
  <dcterms:modified xsi:type="dcterms:W3CDTF">2022-11-17T15:57:15Z</dcterms:modified>
</cp:coreProperties>
</file>