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57" r:id="rId4"/>
    <p:sldId id="286" r:id="rId5"/>
    <p:sldId id="301" r:id="rId6"/>
    <p:sldId id="302" r:id="rId7"/>
    <p:sldId id="303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6" r:id="rId16"/>
    <p:sldId id="277" r:id="rId1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Verdana" panose="020B060403050404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hEaqFSrBF/ws3RX4DNqAvM7uCG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f0308bde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5f0308bde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072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1346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629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1667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0717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1960fbd5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41960fbd5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f0308bde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5f0308bde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6077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8083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1875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477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7112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8334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901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635"/>
            <a:ext cx="9144000" cy="51402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f0308bde3_0_5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5f0308bde3_0_5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5f0308bde3_0_5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f0308bde3_0_58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g5f0308bde3_0_5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f0308bde3_0_57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5f0308bde3_0_57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Google Shape;75;g5f0308bde3_0_57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g5f0308bde3_0_57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g5f0308bde3_0_5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f0308bde3_0_5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5f0308bde3_0_5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g5f0308bde3_0_58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g5f0308bde3_0_5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f0308bde3_0_5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5f0308bde3_0_5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0308bde3_0_59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g5f0308bde3_0_59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g5f0308bde3_0_5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f0308bde3_0_60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g5f0308bde3_0_6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0308bde3_0_60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5" name="Google Shape;95;g5f0308bde3_0_6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f0308bde3_0_60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g5f0308bde3_0_60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g5f0308bde3_0_6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f0308bde3_0_6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0308bde3_0_5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5f0308bde3_0_5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g5f0308bde3_0_5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pidtables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f0308bde3_0_306"/>
          <p:cNvSpPr txBox="1"/>
          <p:nvPr/>
        </p:nvSpPr>
        <p:spPr>
          <a:xfrm>
            <a:off x="1658052" y="1858200"/>
            <a:ext cx="5827895" cy="1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700"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Introduction to</a:t>
            </a:r>
            <a:r>
              <a:rPr lang="en-US" sz="2800" b="1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CSS</a:t>
            </a:r>
          </a:p>
          <a:p>
            <a:pPr algn="ctr">
              <a:buSzPts val="2700"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Turn your passion into Website</a:t>
            </a:r>
            <a:endParaRPr lang="en-US" sz="2800" b="1" i="0" u="none" strike="noStrike" cap="none" dirty="0">
              <a:solidFill>
                <a:schemeClr val="bg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g5f0308bde3_0_306"/>
          <p:cNvSpPr txBox="1"/>
          <p:nvPr/>
        </p:nvSpPr>
        <p:spPr>
          <a:xfrm>
            <a:off x="2025250" y="3940975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472523" y="342091"/>
            <a:ext cx="8520600" cy="572700"/>
          </a:xfrm>
        </p:spPr>
        <p:txBody>
          <a:bodyPr/>
          <a:lstStyle/>
          <a:p>
            <a:r>
              <a:rPr lang="en-US" sz="2000" b="1" dirty="0">
                <a:solidFill>
                  <a:srgbClr val="002060"/>
                </a:solidFill>
              </a:rPr>
              <a:t>Borders</a:t>
            </a:r>
            <a:endParaRPr lang="en-IN" sz="2000" b="1" dirty="0">
              <a:solidFill>
                <a:srgbClr val="002060"/>
              </a:solidFill>
            </a:endParaRP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9D6AFB7-3ED0-2D38-1702-E7C8D5D3A499}"/>
              </a:ext>
            </a:extLst>
          </p:cNvPr>
          <p:cNvSpPr txBox="1"/>
          <p:nvPr/>
        </p:nvSpPr>
        <p:spPr>
          <a:xfrm>
            <a:off x="472523" y="954272"/>
            <a:ext cx="84658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/>
              <a:t>The CSS border properties allow you to specify the style, width, and color of an element's border.</a:t>
            </a:r>
          </a:p>
          <a:p>
            <a:pPr algn="l"/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border-color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border-style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border-width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border shorthand 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border radius</a:t>
            </a:r>
            <a:br>
              <a:rPr lang="en-US" sz="1800" dirty="0"/>
            </a:b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645720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472523" y="342091"/>
            <a:ext cx="8520600" cy="572700"/>
          </a:xfrm>
        </p:spPr>
        <p:txBody>
          <a:bodyPr/>
          <a:lstStyle/>
          <a:p>
            <a:r>
              <a:rPr lang="en-US" sz="2000" b="1" dirty="0">
                <a:solidFill>
                  <a:srgbClr val="002060"/>
                </a:solidFill>
              </a:rPr>
              <a:t>Margin</a:t>
            </a:r>
            <a:endParaRPr lang="en-IN" sz="2000" b="1" dirty="0">
              <a:solidFill>
                <a:srgbClr val="002060"/>
              </a:solidFill>
            </a:endParaRP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E9A7E09-B5FB-BBC5-BB40-EB33458E4D20}"/>
              </a:ext>
            </a:extLst>
          </p:cNvPr>
          <p:cNvSpPr txBox="1"/>
          <p:nvPr/>
        </p:nvSpPr>
        <p:spPr>
          <a:xfrm>
            <a:off x="499913" y="914791"/>
            <a:ext cx="84658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Margins are used to create space around elements, outside of any defined borders.</a:t>
            </a:r>
          </a:p>
          <a:p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margin-top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margin-right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margin-bottom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margin-left</a:t>
            </a:r>
          </a:p>
          <a:p>
            <a:pPr algn="l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046205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472523" y="342091"/>
            <a:ext cx="8520600" cy="572700"/>
          </a:xfrm>
        </p:spPr>
        <p:txBody>
          <a:bodyPr/>
          <a:lstStyle/>
          <a:p>
            <a:r>
              <a:rPr lang="en-US" sz="2000" b="1" dirty="0">
                <a:solidFill>
                  <a:srgbClr val="002060"/>
                </a:solidFill>
              </a:rPr>
              <a:t>Padding</a:t>
            </a:r>
            <a:endParaRPr lang="en-IN" sz="2000" b="1" dirty="0">
              <a:solidFill>
                <a:srgbClr val="002060"/>
              </a:solidFill>
            </a:endParaRP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AC1F361-8C0A-9888-FE41-B25507B86D0D}"/>
              </a:ext>
            </a:extLst>
          </p:cNvPr>
          <p:cNvSpPr txBox="1"/>
          <p:nvPr/>
        </p:nvSpPr>
        <p:spPr>
          <a:xfrm>
            <a:off x="499913" y="914791"/>
            <a:ext cx="84658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/>
              <a:t>Padding is used to create space around an element's content, inside of any defined borders.</a:t>
            </a:r>
          </a:p>
          <a:p>
            <a:pPr algn="l"/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padding-top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padding-right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padding-bottom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padding-left</a:t>
            </a:r>
          </a:p>
          <a:p>
            <a:pPr algn="l"/>
            <a:endParaRPr lang="en-US" sz="1800" dirty="0"/>
          </a:p>
          <a:p>
            <a:br>
              <a:rPr lang="en-US" sz="1800" dirty="0"/>
            </a:b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006029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472523" y="342091"/>
            <a:ext cx="8520600" cy="572700"/>
          </a:xfrm>
        </p:spPr>
        <p:txBody>
          <a:bodyPr/>
          <a:lstStyle/>
          <a:p>
            <a:r>
              <a:rPr lang="en-US" sz="2000" b="1" dirty="0">
                <a:solidFill>
                  <a:srgbClr val="002060"/>
                </a:solidFill>
              </a:rPr>
              <a:t>Box Model</a:t>
            </a:r>
            <a:br>
              <a:rPr lang="en-IN" sz="2000" b="1" dirty="0">
                <a:solidFill>
                  <a:srgbClr val="002060"/>
                </a:solidFill>
              </a:rPr>
            </a:br>
            <a:endParaRPr lang="en-IN" sz="2000" b="1" dirty="0">
              <a:solidFill>
                <a:srgbClr val="002060"/>
              </a:solidFill>
            </a:endParaRP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7C97823-15AC-2707-6C1E-EDCD2DD8A1D7}"/>
              </a:ext>
            </a:extLst>
          </p:cNvPr>
          <p:cNvSpPr txBox="1"/>
          <p:nvPr/>
        </p:nvSpPr>
        <p:spPr>
          <a:xfrm>
            <a:off x="381000" y="947027"/>
            <a:ext cx="8465820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In CSS, the term "box model" is used when talking about design and layout. The CSS box model is essentially a box that wraps around every HTML element. 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It consists of: margins, borders, padding, and the content.</a:t>
            </a:r>
          </a:p>
          <a:p>
            <a:pPr>
              <a:lnSpc>
                <a:spcPct val="150000"/>
              </a:lnSpc>
            </a:pPr>
            <a:br>
              <a:rPr lang="en-US" sz="1800" dirty="0"/>
            </a:br>
            <a:endParaRPr lang="en-IN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6751A4-87B0-8C0D-3A3F-BDB8716B1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381" y="2571750"/>
            <a:ext cx="3043238" cy="146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05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472523" y="342091"/>
            <a:ext cx="8520600" cy="572700"/>
          </a:xfrm>
        </p:spPr>
        <p:txBody>
          <a:bodyPr/>
          <a:lstStyle/>
          <a:p>
            <a:r>
              <a:rPr lang="en-US" sz="2000" b="1" dirty="0">
                <a:solidFill>
                  <a:srgbClr val="002060"/>
                </a:solidFill>
              </a:rPr>
              <a:t>Icons</a:t>
            </a:r>
            <a:endParaRPr lang="en-IN" sz="2000" b="1" dirty="0">
              <a:solidFill>
                <a:srgbClr val="002060"/>
              </a:solidFill>
            </a:endParaRP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E2E96A8-998B-A494-5441-D5B6C7F4CAAF}"/>
              </a:ext>
            </a:extLst>
          </p:cNvPr>
          <p:cNvSpPr txBox="1"/>
          <p:nvPr/>
        </p:nvSpPr>
        <p:spPr>
          <a:xfrm>
            <a:off x="472523" y="854795"/>
            <a:ext cx="829047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100" dirty="0"/>
              <a:t>Icons can easily be added to your HTML page, by using an icon library.</a:t>
            </a:r>
          </a:p>
          <a:p>
            <a:pPr algn="just"/>
            <a:r>
              <a:rPr lang="en-US" sz="2100" dirty="0"/>
              <a:t>Add the name of the specified icon class to any inline HTML element (like &lt;</a:t>
            </a:r>
            <a:r>
              <a:rPr lang="en-US" sz="2100" dirty="0" err="1"/>
              <a:t>i</a:t>
            </a:r>
            <a:r>
              <a:rPr lang="en-US" sz="2100" dirty="0"/>
              <a:t>&gt; or &lt;span&gt;).</a:t>
            </a:r>
          </a:p>
          <a:p>
            <a:pPr algn="just"/>
            <a:endParaRPr lang="en-US" sz="21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/>
              <a:t>Font Awesome icons: https://fontawesome.com/icons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/>
              <a:t>Bootstrap icons: https://icons.getbootstrap.com/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/>
              <a:t>Google Font: https://fonts.google.com/icons</a:t>
            </a:r>
          </a:p>
          <a:p>
            <a:pPr algn="just"/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831812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1960fbd57_0_62"/>
          <p:cNvSpPr txBox="1"/>
          <p:nvPr/>
        </p:nvSpPr>
        <p:spPr>
          <a:xfrm>
            <a:off x="457200" y="22419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KEEP LEARNING!!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289;g41960fbd57_0_62">
            <a:extLst>
              <a:ext uri="{FF2B5EF4-FFF2-40B4-BE49-F238E27FC236}">
                <a16:creationId xmlns:a16="http://schemas.microsoft.com/office/drawing/2014/main" id="{E58E31BD-66E7-27F5-5410-7FB14449B93D}"/>
              </a:ext>
            </a:extLst>
          </p:cNvPr>
          <p:cNvSpPr txBox="1"/>
          <p:nvPr/>
        </p:nvSpPr>
        <p:spPr>
          <a:xfrm>
            <a:off x="457200" y="14037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f0308bde3_0_447"/>
          <p:cNvSpPr txBox="1"/>
          <p:nvPr/>
        </p:nvSpPr>
        <p:spPr>
          <a:xfrm>
            <a:off x="457200" y="506190"/>
            <a:ext cx="82296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Today’s Topics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/>
              </a:rPr>
              <a:t>Introduction, Syntax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/>
              </a:rPr>
              <a:t>Selectors</a:t>
            </a:r>
            <a:endParaRPr lang="en-US" sz="2400" b="1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/>
              </a:rPr>
              <a:t>Colors, Backgrounds, Borders Margins, Padding, Box Model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Icons</a:t>
            </a:r>
            <a:br>
              <a:rPr lang="en-IN" sz="2400" b="1" dirty="0">
                <a:solidFill>
                  <a:schemeClr val="bg1"/>
                </a:solidFill>
              </a:rPr>
            </a:br>
            <a:endParaRPr lang="en-IN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472523" y="342091"/>
            <a:ext cx="8520600" cy="572700"/>
          </a:xfrm>
        </p:spPr>
        <p:txBody>
          <a:bodyPr/>
          <a:lstStyle/>
          <a:p>
            <a:r>
              <a:rPr lang="en-IN" sz="2000" b="1" dirty="0">
                <a:solidFill>
                  <a:schemeClr val="accent5">
                    <a:lumMod val="50000"/>
                  </a:schemeClr>
                </a:solidFill>
              </a:rPr>
              <a:t>What is CSS?</a:t>
            </a:r>
            <a:br>
              <a:rPr lang="en-IN" sz="2000" b="1" dirty="0">
                <a:solidFill>
                  <a:schemeClr val="accent5">
                    <a:lumMod val="50000"/>
                  </a:schemeClr>
                </a:solidFill>
              </a:rPr>
            </a:br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E4BD884-F060-5B59-433D-1A638AF2E27F}"/>
              </a:ext>
            </a:extLst>
          </p:cNvPr>
          <p:cNvSpPr txBox="1"/>
          <p:nvPr/>
        </p:nvSpPr>
        <p:spPr>
          <a:xfrm>
            <a:off x="472523" y="914791"/>
            <a:ext cx="8290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algn="just">
              <a:buFont typeface="Wingdings" panose="05000000000000000000" pitchFamily="2" charset="2"/>
              <a:buChar char="§"/>
            </a:pPr>
            <a:r>
              <a:rPr lang="en-IN" sz="1800" dirty="0"/>
              <a:t>CSS stands for Cascading Stylesheet.</a:t>
            </a:r>
          </a:p>
          <a:p>
            <a:pPr marL="257175" indent="-257175" algn="just"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257175" indent="-257175" algn="just">
              <a:buFont typeface="Wingdings" panose="05000000000000000000" pitchFamily="2" charset="2"/>
              <a:buChar char="§"/>
            </a:pPr>
            <a:r>
              <a:rPr lang="en-IN" sz="1800" dirty="0"/>
              <a:t>CSS was introduced by </a:t>
            </a:r>
            <a:r>
              <a:rPr lang="en-IN" sz="1800" dirty="0" err="1"/>
              <a:t>Håkon</a:t>
            </a:r>
            <a:r>
              <a:rPr lang="en-IN" sz="1800" dirty="0"/>
              <a:t> </a:t>
            </a:r>
            <a:r>
              <a:rPr lang="en-IN" sz="1800" dirty="0" err="1"/>
              <a:t>Wium</a:t>
            </a:r>
            <a:r>
              <a:rPr lang="en-IN" sz="1800" dirty="0"/>
              <a:t> in 1994.</a:t>
            </a:r>
          </a:p>
          <a:p>
            <a:pPr marL="257175" indent="-257175" algn="just"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257175" indent="-257175" algn="just">
              <a:buFont typeface="Wingdings" panose="05000000000000000000" pitchFamily="2" charset="2"/>
              <a:buChar char="§"/>
            </a:pPr>
            <a:r>
              <a:rPr lang="en-IN" sz="1800" dirty="0"/>
              <a:t>CSS is all about the presentation or style of the page.</a:t>
            </a:r>
          </a:p>
          <a:p>
            <a:pPr marL="257175" indent="-257175" algn="just"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257175" indent="-257175" algn="just">
              <a:buFont typeface="Wingdings" panose="05000000000000000000" pitchFamily="2" charset="2"/>
              <a:buChar char="§"/>
            </a:pPr>
            <a:r>
              <a:rPr lang="en-IN" sz="1800" dirty="0"/>
              <a:t>It adds Styling, beauty to your Website.</a:t>
            </a:r>
          </a:p>
          <a:p>
            <a:pPr marL="257175" indent="-257175" algn="just"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257175" indent="-257175" algn="just">
              <a:buFont typeface="Wingdings" panose="05000000000000000000" pitchFamily="2" charset="2"/>
              <a:buChar char="§"/>
            </a:pPr>
            <a:r>
              <a:rPr lang="en-IN" sz="1800" dirty="0"/>
              <a:t>Think of it as a "theme" in a word processing document, setting  fonts, sizes, indentations.</a:t>
            </a:r>
          </a:p>
        </p:txBody>
      </p:sp>
    </p:spTree>
    <p:extLst>
      <p:ext uri="{BB962C8B-B14F-4D97-AF65-F5344CB8AC3E}">
        <p14:creationId xmlns:p14="http://schemas.microsoft.com/office/powerpoint/2010/main" val="2198621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472523" y="342091"/>
            <a:ext cx="8520600" cy="572700"/>
          </a:xfrm>
        </p:spPr>
        <p:txBody>
          <a:bodyPr/>
          <a:lstStyle/>
          <a:p>
            <a:r>
              <a:rPr lang="en-US" sz="2000" b="1" dirty="0">
                <a:solidFill>
                  <a:srgbClr val="002060"/>
                </a:solidFill>
              </a:rPr>
              <a:t>IMPORTANCE OF CSS</a:t>
            </a:r>
            <a:endParaRPr lang="en-IN" sz="2000" b="1" dirty="0">
              <a:solidFill>
                <a:srgbClr val="002060"/>
              </a:solidFill>
            </a:endParaRP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11B670B-7C57-1272-CC03-553D5B8480BD}"/>
              </a:ext>
            </a:extLst>
          </p:cNvPr>
          <p:cNvSpPr txBox="1"/>
          <p:nvPr/>
        </p:nvSpPr>
        <p:spPr>
          <a:xfrm>
            <a:off x="381000" y="1003017"/>
            <a:ext cx="4572000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>
              <a:buFont typeface="Wingdings" panose="05000000000000000000" pitchFamily="2" charset="2"/>
              <a:buChar char="§"/>
            </a:pPr>
            <a:r>
              <a:rPr lang="en-US" sz="2100" dirty="0">
                <a:hlinkClick r:id="rId3"/>
              </a:rPr>
              <a:t>https://stackoverflow.com/</a:t>
            </a:r>
            <a:endParaRPr lang="en-US" sz="2100" dirty="0"/>
          </a:p>
          <a:p>
            <a:pPr marL="257175" indent="-257175">
              <a:buFont typeface="Wingdings" panose="05000000000000000000" pitchFamily="2" charset="2"/>
              <a:buChar char="§"/>
            </a:pPr>
            <a:endParaRPr lang="en-US" sz="2100" dirty="0"/>
          </a:p>
          <a:p>
            <a:pPr marL="257175" indent="-257175">
              <a:buFont typeface="Wingdings" panose="05000000000000000000" pitchFamily="2" charset="2"/>
              <a:buChar char="§"/>
            </a:pPr>
            <a:r>
              <a:rPr lang="en-US" sz="2100" dirty="0"/>
              <a:t>http://www.csszengarden.com/</a:t>
            </a:r>
          </a:p>
        </p:txBody>
      </p:sp>
    </p:spTree>
    <p:extLst>
      <p:ext uri="{BB962C8B-B14F-4D97-AF65-F5344CB8AC3E}">
        <p14:creationId xmlns:p14="http://schemas.microsoft.com/office/powerpoint/2010/main" val="2790740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472523" y="342091"/>
            <a:ext cx="8520600" cy="572700"/>
          </a:xfrm>
        </p:spPr>
        <p:txBody>
          <a:bodyPr/>
          <a:lstStyle/>
          <a:p>
            <a:r>
              <a:rPr lang="en-US" sz="2000" b="1" dirty="0">
                <a:solidFill>
                  <a:srgbClr val="002060"/>
                </a:solidFill>
              </a:rPr>
              <a:t>WAYS TO ADD CSS?</a:t>
            </a:r>
            <a:endParaRPr lang="en-IN" sz="2000" b="1" dirty="0">
              <a:solidFill>
                <a:srgbClr val="002060"/>
              </a:solidFill>
            </a:endParaRP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999B681-9B8E-0A17-2E05-CA822B1E73C5}"/>
              </a:ext>
            </a:extLst>
          </p:cNvPr>
          <p:cNvSpPr txBox="1"/>
          <p:nvPr/>
        </p:nvSpPr>
        <p:spPr>
          <a:xfrm>
            <a:off x="534244" y="720272"/>
            <a:ext cx="8290477" cy="3503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§"/>
            </a:pPr>
            <a:r>
              <a:rPr lang="en-IN" sz="1800" dirty="0"/>
              <a:t>Inline CSS</a:t>
            </a:r>
          </a:p>
          <a:p>
            <a:pPr marL="257175" indent="-257175">
              <a:buFont typeface="Wingdings" panose="05000000000000000000" pitchFamily="2" charset="2"/>
              <a:buChar char="§"/>
            </a:pPr>
            <a:r>
              <a:rPr lang="en-IN" sz="1800" dirty="0"/>
              <a:t>External CSS</a:t>
            </a:r>
          </a:p>
          <a:p>
            <a:pPr marL="257175" indent="-257175">
              <a:buFont typeface="Wingdings" panose="05000000000000000000" pitchFamily="2" charset="2"/>
              <a:buChar char="§"/>
            </a:pPr>
            <a:r>
              <a:rPr lang="en-IN" sz="1800" dirty="0"/>
              <a:t>Internal CSS</a:t>
            </a:r>
          </a:p>
          <a:p>
            <a:endParaRPr lang="en-IN" sz="1800" dirty="0"/>
          </a:p>
          <a:p>
            <a:pPr algn="l"/>
            <a:r>
              <a:rPr lang="en-US" sz="1800" dirty="0"/>
              <a:t>All the styles in a page will "cascade" into a new "virtual" style sheet by the following rules, where number one has the highest priority: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800" dirty="0"/>
              <a:t>Inline style (inside an HTML element)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800" dirty="0"/>
              <a:t>External and internal style sheets (in the head section)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800" dirty="0"/>
              <a:t>Browser default</a:t>
            </a:r>
          </a:p>
          <a:p>
            <a:pPr algn="l"/>
            <a:r>
              <a:rPr lang="en-US" sz="1800" dirty="0"/>
              <a:t>So, an inline style has the highest priority, and will override external and internal styles and browser defaults.</a:t>
            </a: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074449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472523" y="342091"/>
            <a:ext cx="8520600" cy="572700"/>
          </a:xfrm>
        </p:spPr>
        <p:txBody>
          <a:bodyPr/>
          <a:lstStyle/>
          <a:p>
            <a:r>
              <a:rPr lang="en-IN" sz="2000" b="1" dirty="0">
                <a:solidFill>
                  <a:srgbClr val="002060"/>
                </a:solidFill>
              </a:rPr>
              <a:t>Syntax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0B9B7EE-D527-9A64-01F6-7F7D0B322964}"/>
              </a:ext>
            </a:extLst>
          </p:cNvPr>
          <p:cNvSpPr txBox="1"/>
          <p:nvPr/>
        </p:nvSpPr>
        <p:spPr>
          <a:xfrm>
            <a:off x="502920" y="985014"/>
            <a:ext cx="60198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A CSS rule consists of a selector and a declaration block.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Syntax: selector { Declaration }</a:t>
            </a:r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r>
              <a:rPr lang="en-IN" sz="1800" dirty="0"/>
              <a:t>        </a:t>
            </a:r>
          </a:p>
          <a:p>
            <a:r>
              <a:rPr lang="en-IN" sz="1800" dirty="0"/>
              <a:t>                   </a:t>
            </a:r>
          </a:p>
          <a:p>
            <a:r>
              <a:rPr lang="en-IN" sz="1800" dirty="0"/>
              <a:t>	Property                 Value</a:t>
            </a:r>
          </a:p>
          <a:p>
            <a:r>
              <a:rPr lang="en-IN" sz="1800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32FD7E-C7F3-1853-4871-DD316051FA98}"/>
              </a:ext>
            </a:extLst>
          </p:cNvPr>
          <p:cNvSpPr/>
          <p:nvPr/>
        </p:nvSpPr>
        <p:spPr>
          <a:xfrm>
            <a:off x="1208811" y="2400300"/>
            <a:ext cx="3043148" cy="713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0" dirty="0"/>
              <a:t>h1 {</a:t>
            </a:r>
            <a:r>
              <a:rPr lang="en-IN" sz="1350" dirty="0" err="1"/>
              <a:t>color</a:t>
            </a:r>
            <a:r>
              <a:rPr lang="en-IN" sz="1350" dirty="0"/>
              <a:t>: black; font-size: 20px }</a:t>
            </a:r>
            <a:endParaRPr lang="en-IN" sz="105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688E7BC-B3A5-1CCB-2B2B-F31695AA13F4}"/>
              </a:ext>
            </a:extLst>
          </p:cNvPr>
          <p:cNvCxnSpPr>
            <a:cxnSpLocks/>
          </p:cNvCxnSpPr>
          <p:nvPr/>
        </p:nvCxnSpPr>
        <p:spPr>
          <a:xfrm flipV="1">
            <a:off x="1722120" y="1801314"/>
            <a:ext cx="0" cy="598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6F06FD0-E7AE-94E5-C702-569968C99AAC}"/>
              </a:ext>
            </a:extLst>
          </p:cNvPr>
          <p:cNvCxnSpPr>
            <a:cxnSpLocks/>
          </p:cNvCxnSpPr>
          <p:nvPr/>
        </p:nvCxnSpPr>
        <p:spPr>
          <a:xfrm flipV="1">
            <a:off x="2842260" y="1801314"/>
            <a:ext cx="0" cy="598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AED3CF-7707-0A85-132B-DC136BDEA8AC}"/>
              </a:ext>
            </a:extLst>
          </p:cNvPr>
          <p:cNvCxnSpPr>
            <a:cxnSpLocks/>
          </p:cNvCxnSpPr>
          <p:nvPr/>
        </p:nvCxnSpPr>
        <p:spPr>
          <a:xfrm>
            <a:off x="3703320" y="2973618"/>
            <a:ext cx="0" cy="590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A0E671-09FD-6CDE-7EF5-F87AE4DE4342}"/>
              </a:ext>
            </a:extLst>
          </p:cNvPr>
          <p:cNvCxnSpPr>
            <a:cxnSpLocks/>
          </p:cNvCxnSpPr>
          <p:nvPr/>
        </p:nvCxnSpPr>
        <p:spPr>
          <a:xfrm>
            <a:off x="2011680" y="2973619"/>
            <a:ext cx="0" cy="590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503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472523" y="342091"/>
            <a:ext cx="8520600" cy="572700"/>
          </a:xfrm>
        </p:spPr>
        <p:txBody>
          <a:bodyPr/>
          <a:lstStyle/>
          <a:p>
            <a:r>
              <a:rPr lang="en-US" sz="2000" b="1" dirty="0">
                <a:solidFill>
                  <a:srgbClr val="002060"/>
                </a:solidFill>
              </a:rPr>
              <a:t>Selectors</a:t>
            </a:r>
            <a:endParaRPr lang="en-IN" sz="2000" b="1" dirty="0">
              <a:solidFill>
                <a:srgbClr val="002060"/>
              </a:solidFill>
            </a:endParaRP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2A133E1-EF08-AFFD-8524-C9BA24640FF9}"/>
              </a:ext>
            </a:extLst>
          </p:cNvPr>
          <p:cNvSpPr txBox="1"/>
          <p:nvPr/>
        </p:nvSpPr>
        <p:spPr>
          <a:xfrm>
            <a:off x="381000" y="947027"/>
            <a:ext cx="72923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A CSS selector selects the HTML element(s) you want to style.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Ways to select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800" dirty="0"/>
              <a:t>CSS Element Sector:- h1 {}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IN" sz="1800" dirty="0"/>
              <a:t>CSS id Selector:- # {}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IN" sz="1800" dirty="0"/>
              <a:t>CSS class Selector:- .{}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IN" sz="1800" dirty="0"/>
              <a:t>CSS Universal Selector:- *</a:t>
            </a:r>
            <a:endParaRPr lang="en-US" sz="1800" dirty="0"/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IN" sz="1800" dirty="0"/>
              <a:t>CSS Grouping Selector:- h1, p {}, .{}, #{}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21534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472523" y="342091"/>
            <a:ext cx="8520600" cy="572700"/>
          </a:xfrm>
        </p:spPr>
        <p:txBody>
          <a:bodyPr/>
          <a:lstStyle/>
          <a:p>
            <a:r>
              <a:rPr lang="en-US" sz="2000" b="1" dirty="0">
                <a:solidFill>
                  <a:srgbClr val="002060"/>
                </a:solidFill>
              </a:rPr>
              <a:t>Colors</a:t>
            </a:r>
            <a:endParaRPr lang="en-IN" sz="2000" b="1" dirty="0">
              <a:solidFill>
                <a:srgbClr val="002060"/>
              </a:solidFill>
            </a:endParaRP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D1A62E5-8439-E806-6151-45EAF3F5935B}"/>
              </a:ext>
            </a:extLst>
          </p:cNvPr>
          <p:cNvSpPr txBox="1"/>
          <p:nvPr/>
        </p:nvSpPr>
        <p:spPr>
          <a:xfrm>
            <a:off x="381000" y="947027"/>
            <a:ext cx="84658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Colors are specified using predefined color names, or RGB, HEX, HSL, RGBA, HSLA values.</a:t>
            </a:r>
          </a:p>
          <a:p>
            <a:pPr algn="l"/>
            <a:r>
              <a:rPr lang="en-US" sz="1800" dirty="0"/>
              <a:t>	e.g. </a:t>
            </a:r>
            <a:r>
              <a:rPr lang="en-US" sz="1800" dirty="0" err="1"/>
              <a:t>Backgound</a:t>
            </a:r>
            <a:r>
              <a:rPr lang="en-US" sz="1800" dirty="0"/>
              <a:t> color, text color, border color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Ways to define color values: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800" dirty="0"/>
              <a:t>Color name 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IN" sz="1800" dirty="0" err="1"/>
              <a:t>rgb</a:t>
            </a:r>
            <a:r>
              <a:rPr lang="en-IN" sz="1800" dirty="0"/>
              <a:t>(255, 99, 71)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IN" sz="1800" dirty="0"/>
              <a:t>#ff6347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IN" sz="1800" dirty="0" err="1"/>
              <a:t>hsl</a:t>
            </a:r>
            <a:r>
              <a:rPr lang="en-IN" sz="1800" dirty="0"/>
              <a:t>(9, 100%, 64%)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sz="1800" i="0" dirty="0">
                <a:effectLst/>
              </a:rPr>
              <a:t>Use this for getting HEX value of </a:t>
            </a:r>
            <a:r>
              <a:rPr lang="en-IN" sz="1800" i="0" dirty="0" err="1">
                <a:effectLst/>
              </a:rPr>
              <a:t>color</a:t>
            </a:r>
            <a:r>
              <a:rPr lang="en-IN" sz="1800" i="0" dirty="0">
                <a:effectLst/>
              </a:rPr>
              <a:t>: </a:t>
            </a:r>
            <a:r>
              <a:rPr lang="en-IN" sz="1800" i="0" dirty="0">
                <a:effectLst/>
                <a:hlinkClick r:id="rId3"/>
              </a:rPr>
              <a:t>https://www.rapidtables.com/</a:t>
            </a:r>
            <a:r>
              <a:rPr lang="en-IN" sz="1800" dirty="0"/>
              <a:t>, </a:t>
            </a:r>
            <a:r>
              <a:rPr lang="en-IN" sz="1800" i="0" dirty="0">
                <a:effectLst/>
              </a:rPr>
              <a:t>https://colorhunt.co/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7247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472523" y="342091"/>
            <a:ext cx="8520600" cy="572700"/>
          </a:xfrm>
        </p:spPr>
        <p:txBody>
          <a:bodyPr/>
          <a:lstStyle/>
          <a:p>
            <a:r>
              <a:rPr lang="en-US" sz="2000" b="1" dirty="0">
                <a:solidFill>
                  <a:srgbClr val="002060"/>
                </a:solidFill>
              </a:rPr>
              <a:t>Background</a:t>
            </a:r>
            <a:endParaRPr lang="en-IN" sz="2000" b="1" dirty="0">
              <a:solidFill>
                <a:srgbClr val="002060"/>
              </a:solidFill>
            </a:endParaRP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E0B02F1-B855-B8E6-989D-7525EA861FD0}"/>
              </a:ext>
            </a:extLst>
          </p:cNvPr>
          <p:cNvSpPr txBox="1"/>
          <p:nvPr/>
        </p:nvSpPr>
        <p:spPr>
          <a:xfrm>
            <a:off x="499913" y="863590"/>
            <a:ext cx="846582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/>
              <a:t>The CSS background properties are used to add background effects for elements.</a:t>
            </a:r>
          </a:p>
          <a:p>
            <a:pPr algn="l"/>
            <a:r>
              <a:rPr lang="en-US" sz="1800" dirty="0"/>
              <a:t>Properties to Style Background:</a:t>
            </a:r>
          </a:p>
          <a:p>
            <a:pPr algn="l"/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    background-color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    background-image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    background-repeat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    background-attachment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    background-position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    background (shorthand property)</a:t>
            </a:r>
          </a:p>
          <a:p>
            <a:br>
              <a:rPr lang="en-US" sz="1800" dirty="0"/>
            </a:b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63678745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741</Words>
  <Application>Microsoft Office PowerPoint</Application>
  <PresentationFormat>On-screen Show (16:9)</PresentationFormat>
  <Paragraphs>134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Verdana</vt:lpstr>
      <vt:lpstr>Montserrat</vt:lpstr>
      <vt:lpstr>Wingdings</vt:lpstr>
      <vt:lpstr>Simple Light</vt:lpstr>
      <vt:lpstr>Simple Light</vt:lpstr>
      <vt:lpstr>PowerPoint Presentation</vt:lpstr>
      <vt:lpstr>PowerPoint Presentation</vt:lpstr>
      <vt:lpstr>What is CSS? </vt:lpstr>
      <vt:lpstr>IMPORTANCE OF CSS</vt:lpstr>
      <vt:lpstr>WAYS TO ADD CSS?</vt:lpstr>
      <vt:lpstr>Syntax</vt:lpstr>
      <vt:lpstr>Selectors</vt:lpstr>
      <vt:lpstr>Colors</vt:lpstr>
      <vt:lpstr>Background</vt:lpstr>
      <vt:lpstr>Borders</vt:lpstr>
      <vt:lpstr>Margin</vt:lpstr>
      <vt:lpstr>Padding</vt:lpstr>
      <vt:lpstr>Box Model </vt:lpstr>
      <vt:lpstr>Icons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urvashi singla</cp:lastModifiedBy>
  <cp:revision>94</cp:revision>
  <dcterms:modified xsi:type="dcterms:W3CDTF">2022-09-19T15:47:28Z</dcterms:modified>
</cp:coreProperties>
</file>