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7" r:id="rId4"/>
    <p:sldId id="338" r:id="rId5"/>
    <p:sldId id="342" r:id="rId6"/>
    <p:sldId id="339" r:id="rId7"/>
    <p:sldId id="336" r:id="rId8"/>
    <p:sldId id="340" r:id="rId9"/>
    <p:sldId id="343" r:id="rId10"/>
    <p:sldId id="341" r:id="rId11"/>
    <p:sldId id="344" r:id="rId12"/>
    <p:sldId id="346" r:id="rId13"/>
    <p:sldId id="277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Verdana" panose="020B060403050404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hEaqFSrBF/ws3RX4DNqAvM7uC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60" autoAdjust="0"/>
    <p:restoredTop sz="94660"/>
  </p:normalViewPr>
  <p:slideViewPr>
    <p:cSldViewPr snapToGrid="0">
      <p:cViewPr>
        <p:scale>
          <a:sx n="75" d="100"/>
          <a:sy n="75" d="100"/>
        </p:scale>
        <p:origin x="808" y="1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36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0308bde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5f0308bde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091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958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960fbd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1960fbd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308bde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f0308bde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443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3694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0348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6961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8033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742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4343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0308bde3_0_5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5f0308bde3_0_5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5f0308bde3_0_5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308bde3_0_5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g5f0308bde3_0_5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0308bde3_0_5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5f0308bde3_0_5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g5f0308bde3_0_57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g5f0308bde3_0_5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g5f0308bde3_0_5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0308bde3_0_5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5f0308bde3_0_5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g5f0308bde3_0_5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g5f0308bde3_0_5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0308bde3_0_5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5f0308bde3_0_5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0308bde3_0_59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g5f0308bde3_0_59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g5f0308bde3_0_5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0308bde3_0_60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5f0308bde3_0_6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0308bde3_0_60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g5f0308bde3_0_6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0308bde3_0_60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g5f0308bde3_0_60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g5f0308bde3_0_6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0308bde3_0_6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0308bde3_0_5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5f0308bde3_0_5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5f0308bde3_0_5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0308bde3_0_306"/>
          <p:cNvSpPr txBox="1"/>
          <p:nvPr/>
        </p:nvSpPr>
        <p:spPr>
          <a:xfrm>
            <a:off x="1658052" y="1858200"/>
            <a:ext cx="5827895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Introduction to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JS</a:t>
            </a:r>
          </a:p>
          <a:p>
            <a:pPr algn="ctr">
              <a:buSzPts val="2700"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Turn your passion into Website</a:t>
            </a:r>
            <a:endParaRPr lang="en-US" sz="2800" b="1" i="0" u="none" strike="noStrike" cap="none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5f0308bde3_0_306"/>
          <p:cNvSpPr txBox="1"/>
          <p:nvPr/>
        </p:nvSpPr>
        <p:spPr>
          <a:xfrm>
            <a:off x="2025250" y="3940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F6337E5-5342-E483-0F9D-C8FB811BF3C6}"/>
              </a:ext>
            </a:extLst>
          </p:cNvPr>
          <p:cNvSpPr txBox="1"/>
          <p:nvPr/>
        </p:nvSpPr>
        <p:spPr>
          <a:xfrm>
            <a:off x="381000" y="417426"/>
            <a:ext cx="492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800" b="1" i="0" dirty="0">
                <a:solidFill>
                  <a:srgbClr val="002060"/>
                </a:solidFill>
                <a:effectLst/>
                <a:latin typeface="+mn-lt"/>
              </a:rPr>
              <a:t>Ajax Request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6B412-0F64-22CC-1BAC-66100E9FD509}"/>
              </a:ext>
            </a:extLst>
          </p:cNvPr>
          <p:cNvSpPr txBox="1"/>
          <p:nvPr/>
        </p:nvSpPr>
        <p:spPr>
          <a:xfrm>
            <a:off x="381000" y="786758"/>
            <a:ext cx="80549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000000"/>
                </a:solidFill>
                <a:effectLst/>
                <a:latin typeface="+mn-lt"/>
              </a:rPr>
              <a:t>With the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+mn-lt"/>
              </a:rPr>
              <a:t>XMLHttpRequest</a:t>
            </a:r>
            <a:r>
              <a:rPr lang="en-US" sz="1800" i="0" dirty="0">
                <a:solidFill>
                  <a:srgbClr val="000000"/>
                </a:solidFill>
                <a:effectLst/>
                <a:latin typeface="+mn-lt"/>
              </a:rPr>
              <a:t> object you can define a function to be executed when the request receives an answer. The function is defined in the 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+mn-lt"/>
              </a:rPr>
              <a:t>onreadystatechange</a:t>
            </a:r>
            <a:r>
              <a:rPr lang="en-US" sz="1800" i="0" dirty="0">
                <a:solidFill>
                  <a:srgbClr val="000000"/>
                </a:solidFill>
                <a:effectLst/>
                <a:latin typeface="+mn-lt"/>
              </a:rPr>
              <a:t> property of the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+mn-lt"/>
              </a:rPr>
              <a:t>XMLHttpResponse</a:t>
            </a:r>
            <a:r>
              <a:rPr lang="en-US" sz="1800" i="0" dirty="0">
                <a:solidFill>
                  <a:srgbClr val="000000"/>
                </a:solidFill>
                <a:effectLst/>
                <a:latin typeface="+mn-lt"/>
              </a:rPr>
              <a:t> object: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i="0" dirty="0">
                <a:solidFill>
                  <a:srgbClr val="000000"/>
                </a:solidFill>
                <a:effectLst/>
                <a:latin typeface="+mn-lt"/>
              </a:rPr>
              <a:t>Making AJAX Requests – GET</a:t>
            </a:r>
            <a:endParaRPr lang="en-US" sz="18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i="0" dirty="0">
                <a:solidFill>
                  <a:srgbClr val="000000"/>
                </a:solidFill>
                <a:effectLst/>
                <a:latin typeface="+mn-lt"/>
              </a:rPr>
              <a:t>Handling AJAX Response + </a:t>
            </a:r>
            <a:r>
              <a:rPr lang="en-IN" sz="1800" i="0" dirty="0" err="1">
                <a:solidFill>
                  <a:srgbClr val="000000"/>
                </a:solidFill>
                <a:effectLst/>
                <a:latin typeface="+mn-lt"/>
              </a:rPr>
              <a:t>OnReadyStateChangeProperty</a:t>
            </a:r>
            <a:endParaRPr lang="en-IN" sz="18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i="0" dirty="0">
              <a:solidFill>
                <a:srgbClr val="00000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4497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F6337E5-5342-E483-0F9D-C8FB811BF3C6}"/>
              </a:ext>
            </a:extLst>
          </p:cNvPr>
          <p:cNvSpPr txBox="1"/>
          <p:nvPr/>
        </p:nvSpPr>
        <p:spPr>
          <a:xfrm>
            <a:off x="381000" y="417426"/>
            <a:ext cx="492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800" b="1" i="0" dirty="0">
                <a:solidFill>
                  <a:srgbClr val="002060"/>
                </a:solidFill>
                <a:effectLst/>
                <a:latin typeface="+mn-lt"/>
              </a:rPr>
              <a:t>Ajax Response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6B412-0F64-22CC-1BAC-66100E9FD509}"/>
              </a:ext>
            </a:extLst>
          </p:cNvPr>
          <p:cNvSpPr txBox="1"/>
          <p:nvPr/>
        </p:nvSpPr>
        <p:spPr>
          <a:xfrm>
            <a:off x="381000" y="786758"/>
            <a:ext cx="80549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i="0" dirty="0">
                <a:solidFill>
                  <a:srgbClr val="000000"/>
                </a:solidFill>
                <a:effectLst/>
                <a:latin typeface="+mn-lt"/>
              </a:rPr>
              <a:t>Handling AJAX Response with </a:t>
            </a:r>
            <a:r>
              <a:rPr lang="en-IN" sz="1800" i="0" dirty="0" err="1">
                <a:solidFill>
                  <a:srgbClr val="000000"/>
                </a:solidFill>
                <a:effectLst/>
                <a:latin typeface="+mn-lt"/>
              </a:rPr>
              <a:t>OnReadyStateChangeProperty</a:t>
            </a:r>
            <a:r>
              <a:rPr lang="en-IN" sz="1800" i="0" dirty="0">
                <a:solidFill>
                  <a:srgbClr val="000000"/>
                </a:solidFill>
                <a:effectLst/>
                <a:latin typeface="+mn-lt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000000"/>
                </a:solidFill>
                <a:effectLst/>
                <a:latin typeface="+mn-lt"/>
              </a:rPr>
              <a:t>The 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+mn-lt"/>
              </a:rPr>
              <a:t>readyState</a:t>
            </a:r>
            <a:r>
              <a:rPr lang="en-US" sz="1800" i="0" dirty="0">
                <a:solidFill>
                  <a:srgbClr val="000000"/>
                </a:solidFill>
                <a:effectLst/>
                <a:latin typeface="+mn-lt"/>
              </a:rPr>
              <a:t> property holds the status of the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+mn-lt"/>
              </a:rPr>
              <a:t>XMLHttpRequest</a:t>
            </a:r>
            <a:r>
              <a:rPr lang="en-US" sz="1800" i="0" dirty="0">
                <a:solidFill>
                  <a:srgbClr val="000000"/>
                </a:solidFill>
                <a:effectLst/>
                <a:latin typeface="+mn-lt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000000"/>
                </a:solidFill>
                <a:effectLst/>
                <a:latin typeface="+mn-lt"/>
              </a:rPr>
              <a:t>The 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+mn-lt"/>
              </a:rPr>
              <a:t>onreadystatechange</a:t>
            </a:r>
            <a:r>
              <a:rPr lang="en-US" sz="1800" i="0" dirty="0">
                <a:solidFill>
                  <a:srgbClr val="000000"/>
                </a:solidFill>
                <a:effectLst/>
                <a:latin typeface="+mn-lt"/>
              </a:rPr>
              <a:t> property defines a function to be executed when the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+mn-lt"/>
              </a:rPr>
              <a:t>readyState</a:t>
            </a:r>
            <a:r>
              <a:rPr lang="en-US" sz="1800" i="0" dirty="0">
                <a:solidFill>
                  <a:srgbClr val="000000"/>
                </a:solidFill>
                <a:effectLst/>
                <a:latin typeface="+mn-lt"/>
              </a:rPr>
              <a:t> changes.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000000"/>
                </a:solidFill>
                <a:effectLst/>
                <a:latin typeface="+mn-lt"/>
              </a:rPr>
              <a:t>The status property and the 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+mn-lt"/>
              </a:rPr>
              <a:t>statusText</a:t>
            </a:r>
            <a:r>
              <a:rPr lang="en-US" sz="1800" i="0" dirty="0">
                <a:solidFill>
                  <a:srgbClr val="000000"/>
                </a:solidFill>
                <a:effectLst/>
                <a:latin typeface="+mn-lt"/>
              </a:rPr>
              <a:t> property holds the status of the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+mn-lt"/>
              </a:rPr>
              <a:t>XMLHttpRequest</a:t>
            </a:r>
            <a:r>
              <a:rPr lang="en-US" sz="1800" i="0" dirty="0">
                <a:solidFill>
                  <a:srgbClr val="000000"/>
                </a:solidFill>
                <a:effectLst/>
                <a:latin typeface="+mn-lt"/>
              </a:rPr>
              <a:t>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i="0" dirty="0">
                <a:solidFill>
                  <a:srgbClr val="000000"/>
                </a:solidFill>
                <a:effectLst/>
                <a:latin typeface="+mn-lt"/>
              </a:rPr>
              <a:t>Render HTML elements dynamically</a:t>
            </a:r>
            <a:endParaRPr lang="en-IN" sz="180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i="0" dirty="0">
              <a:solidFill>
                <a:srgbClr val="000000"/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8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i="0" dirty="0">
              <a:solidFill>
                <a:srgbClr val="00000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3004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960fbd57_0_62"/>
          <p:cNvSpPr txBox="1"/>
          <p:nvPr/>
        </p:nvSpPr>
        <p:spPr>
          <a:xfrm>
            <a:off x="457200" y="22419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KEEP LEARNING!!</a:t>
            </a:r>
            <a:endParaRPr sz="4800" b="1" i="0" u="none" strike="noStrike" cap="none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89;g41960fbd57_0_62">
            <a:extLst>
              <a:ext uri="{FF2B5EF4-FFF2-40B4-BE49-F238E27FC236}">
                <a16:creationId xmlns:a16="http://schemas.microsoft.com/office/drawing/2014/main" id="{E58E31BD-66E7-27F5-5410-7FB14449B93D}"/>
              </a:ext>
            </a:extLst>
          </p:cNvPr>
          <p:cNvSpPr txBox="1"/>
          <p:nvPr/>
        </p:nvSpPr>
        <p:spPr>
          <a:xfrm>
            <a:off x="457200" y="14037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 b="1" i="0" u="none" strike="noStrike" cap="none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0308bde3_0_447"/>
          <p:cNvSpPr txBox="1"/>
          <p:nvPr/>
        </p:nvSpPr>
        <p:spPr>
          <a:xfrm>
            <a:off x="457200" y="506190"/>
            <a:ext cx="8229600" cy="3189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+mn-lt"/>
              </a:rPr>
              <a:t>Today’s Topics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What is a backend?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What is an HTTP request?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What is JSON?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What is AJAX?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Handling AJAX Response +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+mn-lt"/>
              </a:rPr>
              <a:t>OnReadyStateChangeProperty</a:t>
            </a:r>
            <a:endParaRPr lang="en-US" sz="2000" b="0" i="0" dirty="0">
              <a:solidFill>
                <a:schemeClr val="bg1"/>
              </a:solidFill>
              <a:effectLst/>
              <a:latin typeface="+mn-lt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Render HTML elements dynamically</a:t>
            </a:r>
          </a:p>
          <a:p>
            <a:pPr>
              <a:buClr>
                <a:schemeClr val="bg1"/>
              </a:buClr>
            </a:pPr>
            <a:br>
              <a:rPr lang="en-IN" sz="2000" b="1" dirty="0">
                <a:solidFill>
                  <a:schemeClr val="bg1"/>
                </a:solidFill>
                <a:latin typeface="+mn-lt"/>
              </a:rPr>
            </a:br>
            <a:endParaRPr lang="en-IN" sz="20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10FB27D-6A80-52C3-4078-29FA3164158E}"/>
              </a:ext>
            </a:extLst>
          </p:cNvPr>
          <p:cNvSpPr txBox="1"/>
          <p:nvPr/>
        </p:nvSpPr>
        <p:spPr>
          <a:xfrm>
            <a:off x="381000" y="463426"/>
            <a:ext cx="64617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2060"/>
                </a:solidFill>
              </a:rPr>
              <a:t>WHAT IS BACK-END DEVELOPMENT?</a:t>
            </a:r>
            <a:endParaRPr lang="en-IN" sz="2100" b="1" dirty="0">
              <a:solidFill>
                <a:srgbClr val="00206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6DEAC7-1918-8363-144E-E2B7EB37DF60}"/>
              </a:ext>
            </a:extLst>
          </p:cNvPr>
          <p:cNvSpPr/>
          <p:nvPr/>
        </p:nvSpPr>
        <p:spPr>
          <a:xfrm>
            <a:off x="400050" y="941843"/>
            <a:ext cx="79362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The back end refers to parts of a computer application or a program's code that allow it to operate and that cannot be accessed by a user. Most data and operating syntax are stored and accessed in the back end of a computer system. Typically the code is comprised of one or more programming languages. It consists of Servers and Database.</a:t>
            </a:r>
          </a:p>
          <a:p>
            <a:r>
              <a:rPr lang="en-US" sz="1800" dirty="0"/>
              <a:t>Programming and scripting languages like </a:t>
            </a:r>
            <a:r>
              <a:rPr lang="en-US" sz="1800" dirty="0" err="1"/>
              <a:t>NodeJs</a:t>
            </a:r>
            <a:r>
              <a:rPr lang="en-US" sz="1800" dirty="0"/>
              <a:t>, </a:t>
            </a:r>
            <a:r>
              <a:rPr lang="en-US" sz="1800" dirty="0" err="1"/>
              <a:t>ExpressJs</a:t>
            </a:r>
            <a:r>
              <a:rPr lang="en-US" sz="1800" dirty="0"/>
              <a:t>, MongoDB, Relational Database, PHP.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66467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8EDC241-4277-0056-EBDD-929E430597B9}"/>
              </a:ext>
            </a:extLst>
          </p:cNvPr>
          <p:cNvSpPr txBox="1"/>
          <p:nvPr/>
        </p:nvSpPr>
        <p:spPr>
          <a:xfrm>
            <a:off x="381000" y="417426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JSON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9B4CE7-D778-4E44-81F7-E500432563FE}"/>
              </a:ext>
            </a:extLst>
          </p:cNvPr>
          <p:cNvSpPr txBox="1"/>
          <p:nvPr/>
        </p:nvSpPr>
        <p:spPr>
          <a:xfrm>
            <a:off x="381000" y="899954"/>
            <a:ext cx="86715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JSON stands for </a:t>
            </a:r>
            <a:r>
              <a:rPr lang="en-IN" sz="1800" b="1" dirty="0"/>
              <a:t>J</a:t>
            </a:r>
            <a:r>
              <a:rPr lang="en-IN" sz="1800" dirty="0"/>
              <a:t>ava</a:t>
            </a:r>
            <a:r>
              <a:rPr lang="en-IN" sz="1800" b="1" dirty="0"/>
              <a:t>S</a:t>
            </a:r>
            <a:r>
              <a:rPr lang="en-IN" sz="1800" dirty="0"/>
              <a:t>cript </a:t>
            </a:r>
            <a:r>
              <a:rPr lang="en-IN" sz="1800" b="1" dirty="0"/>
              <a:t>O</a:t>
            </a:r>
            <a:r>
              <a:rPr lang="en-IN" sz="1800" dirty="0"/>
              <a:t>bject </a:t>
            </a:r>
            <a:r>
              <a:rPr lang="en-IN" sz="1800" b="1" dirty="0"/>
              <a:t>N</a:t>
            </a:r>
            <a:r>
              <a:rPr lang="en-IN" sz="1800" dirty="0"/>
              <a:t>otation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JSON is a lightweight data-interchange format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JSON is plain text written in JavaScript object notation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JSON is used to send data between computers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JSON is language independent </a:t>
            </a:r>
            <a:endParaRPr lang="en-IN" sz="1800" b="1" dirty="0"/>
          </a:p>
          <a:p>
            <a:pPr algn="l"/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777971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F7F1B67-5FE9-70FC-9627-721FAA8F338B}"/>
              </a:ext>
            </a:extLst>
          </p:cNvPr>
          <p:cNvSpPr txBox="1"/>
          <p:nvPr/>
        </p:nvSpPr>
        <p:spPr>
          <a:xfrm>
            <a:off x="381000" y="417426"/>
            <a:ext cx="63759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What is HTTP request?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589978-1448-18B4-8F17-EAB1773F4AF1}"/>
              </a:ext>
            </a:extLst>
          </p:cNvPr>
          <p:cNvSpPr txBox="1"/>
          <p:nvPr/>
        </p:nvSpPr>
        <p:spPr>
          <a:xfrm>
            <a:off x="381000" y="896841"/>
            <a:ext cx="8763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 HTTP request is made by a client, to a named host, which is located on a server. The aim of the request is to access a resource on the server. To make the request, the client uses components of a URL (Uniform Resource Locator), which includes the information needed to access the resource.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202124"/>
                </a:solidFill>
                <a:latin typeface="arial" panose="020B0604020202020204" pitchFamily="34" charset="0"/>
              </a:rPr>
              <a:t>HTTP methods</a:t>
            </a: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</a:rPr>
              <a:t>: get, post, update, delete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202124"/>
                </a:solidFill>
                <a:latin typeface="arial" panose="020B0604020202020204" pitchFamily="34" charset="0"/>
              </a:rPr>
              <a:t>HTTP status code</a:t>
            </a: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</a:rPr>
              <a:t>:  https://developer.mozilla.org/en-US/docs/Web/HTTP/Status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 HTTP header is a field of an HTTP request or response that passes additional context and metadata about the request or response. For example, a request message can use headers to indicate it's preferred media formats, while a response can use header to indicate the media format of the returned body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919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4F74316-F354-5778-DCF9-96BB19E9C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50" y="843872"/>
            <a:ext cx="8005993" cy="328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8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F6337E5-5342-E483-0F9D-C8FB811BF3C6}"/>
              </a:ext>
            </a:extLst>
          </p:cNvPr>
          <p:cNvSpPr txBox="1"/>
          <p:nvPr/>
        </p:nvSpPr>
        <p:spPr>
          <a:xfrm>
            <a:off x="381000" y="417426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What is AJAX?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B60D07-232C-B8A9-544A-590D604B7BDF}"/>
              </a:ext>
            </a:extLst>
          </p:cNvPr>
          <p:cNvSpPr txBox="1"/>
          <p:nvPr/>
        </p:nvSpPr>
        <p:spPr>
          <a:xfrm>
            <a:off x="381000" y="832924"/>
            <a:ext cx="8839200" cy="3787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000000"/>
                </a:solidFill>
                <a:effectLst/>
                <a:latin typeface="+mn-lt"/>
              </a:rPr>
              <a:t>AJAX stands for  Asynchronous JavaScript And XML.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 AJAX allows web pages to be updated asynchronously by exchanging data with a web server behind the scenes. This means that it is possible to update parts of a web page, without reloading the whole page.</a:t>
            </a:r>
            <a:endParaRPr lang="en-US" sz="1800" i="0" dirty="0">
              <a:solidFill>
                <a:srgbClr val="000000"/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000000"/>
                </a:solidFill>
                <a:effectLst/>
                <a:latin typeface="+mn-lt"/>
              </a:rPr>
              <a:t>AJAX is not a programming language.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000000"/>
                </a:solidFill>
                <a:effectLst/>
                <a:latin typeface="+mn-lt"/>
              </a:rPr>
              <a:t>AJAX just uses a combination of:</a:t>
            </a:r>
          </a:p>
          <a:p>
            <a:pPr lvl="4"/>
            <a:r>
              <a:rPr lang="en-US" sz="1800" dirty="0">
                <a:latin typeface="+mn-lt"/>
              </a:rPr>
              <a:t>	</a:t>
            </a:r>
            <a:r>
              <a:rPr lang="en-US" sz="1800" i="0" dirty="0">
                <a:solidFill>
                  <a:srgbClr val="000000"/>
                </a:solidFill>
                <a:effectLst/>
                <a:latin typeface="+mn-lt"/>
              </a:rPr>
              <a:t>A browser built-in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+mn-lt"/>
              </a:rPr>
              <a:t>XMLHttpRequest</a:t>
            </a:r>
            <a:r>
              <a:rPr lang="en-US" sz="1800" i="0" dirty="0">
                <a:solidFill>
                  <a:srgbClr val="000000"/>
                </a:solidFill>
                <a:effectLst/>
                <a:latin typeface="+mn-lt"/>
              </a:rPr>
              <a:t> object (to request data from a web server)</a:t>
            </a:r>
          </a:p>
          <a:p>
            <a:pPr algn="l"/>
            <a:r>
              <a:rPr lang="en-US" sz="1800" i="0" dirty="0">
                <a:solidFill>
                  <a:srgbClr val="000000"/>
                </a:solidFill>
                <a:effectLst/>
                <a:latin typeface="+mn-lt"/>
              </a:rPr>
              <a:t>	JavaScript and HTML DOM (to display or use the data)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1C3B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1C3B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28650" indent="-285750" fontAlgn="base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sz="18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indent="-285750" fontAlgn="base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sz="18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395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F6337E5-5342-E483-0F9D-C8FB811BF3C6}"/>
              </a:ext>
            </a:extLst>
          </p:cNvPr>
          <p:cNvSpPr txBox="1"/>
          <p:nvPr/>
        </p:nvSpPr>
        <p:spPr>
          <a:xfrm>
            <a:off x="381000" y="417426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Why Ajax?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B60D07-232C-B8A9-544A-590D604B7BDF}"/>
              </a:ext>
            </a:extLst>
          </p:cNvPr>
          <p:cNvSpPr txBox="1"/>
          <p:nvPr/>
        </p:nvSpPr>
        <p:spPr>
          <a:xfrm>
            <a:off x="416161" y="894874"/>
            <a:ext cx="8290477" cy="184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Update a web page without reloading the page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Request data from a server - after the page has loaded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Receive data from a server - after the page has loaded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Send data to a server - in the background</a:t>
            </a:r>
          </a:p>
          <a:p>
            <a:pPr marL="342900" fontAlgn="base">
              <a:lnSpc>
                <a:spcPct val="107000"/>
              </a:lnSpc>
              <a:spcAft>
                <a:spcPts val="600"/>
              </a:spcAft>
            </a:pPr>
            <a:endParaRPr lang="en-IN" sz="18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fontAlgn="base">
              <a:lnSpc>
                <a:spcPct val="107000"/>
              </a:lnSpc>
              <a:spcAft>
                <a:spcPts val="600"/>
              </a:spcAft>
            </a:pPr>
            <a:endParaRPr lang="en-IN" sz="18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142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F6337E5-5342-E483-0F9D-C8FB811BF3C6}"/>
              </a:ext>
            </a:extLst>
          </p:cNvPr>
          <p:cNvSpPr txBox="1"/>
          <p:nvPr/>
        </p:nvSpPr>
        <p:spPr>
          <a:xfrm>
            <a:off x="381000" y="417426"/>
            <a:ext cx="492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800" b="1" i="0" dirty="0" err="1">
                <a:solidFill>
                  <a:srgbClr val="002060"/>
                </a:solidFill>
                <a:effectLst/>
                <a:latin typeface="+mn-lt"/>
              </a:rPr>
              <a:t>XMLHttpRequest</a:t>
            </a:r>
            <a:r>
              <a:rPr lang="en-IN" sz="1800" b="1" i="0" dirty="0">
                <a:solidFill>
                  <a:srgbClr val="002060"/>
                </a:solidFill>
                <a:effectLst/>
                <a:latin typeface="+mn-lt"/>
              </a:rPr>
              <a:t>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6B412-0F64-22CC-1BAC-66100E9FD509}"/>
              </a:ext>
            </a:extLst>
          </p:cNvPr>
          <p:cNvSpPr txBox="1"/>
          <p:nvPr/>
        </p:nvSpPr>
        <p:spPr>
          <a:xfrm>
            <a:off x="381000" y="671329"/>
            <a:ext cx="8054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All modern browsers support the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+mn-lt"/>
              </a:rPr>
              <a:t>XMLHttpRequest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 object.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The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+mn-lt"/>
              </a:rPr>
              <a:t>XMLHttpRequest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 object can be used to exchange data with a server behind the scenes. This means that it is possible to update parts of a web page, without reloading the whole page.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3AB9DD-9AE5-5A81-EA44-74BF714C9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68" y="1962190"/>
            <a:ext cx="3927493" cy="26517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F4CC20-D140-FA15-492F-86E365D67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422" y="2124675"/>
            <a:ext cx="4653580" cy="232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638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708</Words>
  <Application>Microsoft Office PowerPoint</Application>
  <PresentationFormat>On-screen Show (16:9)</PresentationFormat>
  <Paragraphs>71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Arial</vt:lpstr>
      <vt:lpstr>Montserrat</vt:lpstr>
      <vt:lpstr>Arial</vt:lpstr>
      <vt:lpstr>Verdana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urvashi singla</cp:lastModifiedBy>
  <cp:revision>270</cp:revision>
  <dcterms:modified xsi:type="dcterms:W3CDTF">2022-10-28T15:33:04Z</dcterms:modified>
</cp:coreProperties>
</file>