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86" r:id="rId5"/>
    <p:sldId id="278" r:id="rId6"/>
    <p:sldId id="288" r:id="rId7"/>
    <p:sldId id="277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5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06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HTML</a:t>
            </a:r>
          </a:p>
          <a:p>
            <a:pPr algn="ctr">
              <a:buSzPts val="2700"/>
            </a:pPr>
            <a:r>
              <a:rPr lang="en-IN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What is HTML5?</a:t>
            </a:r>
            <a:endParaRPr lang="en-US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   Semantic &amp; Non-Semantic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68785" y="315157"/>
            <a:ext cx="8520600" cy="572700"/>
          </a:xfrm>
        </p:spPr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What is HTML5?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5C5111-07BD-A3C9-C23F-4CF76E629E3E}"/>
              </a:ext>
            </a:extLst>
          </p:cNvPr>
          <p:cNvSpPr txBox="1"/>
          <p:nvPr/>
        </p:nvSpPr>
        <p:spPr>
          <a:xfrm>
            <a:off x="0" y="818177"/>
            <a:ext cx="8775215" cy="3903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r>
              <a:rPr lang="en-US" sz="1800" dirty="0">
                <a:ea typeface="Times New Roman" panose="02020603050405020304" pitchFamily="18" charset="0"/>
                <a:cs typeface="Calibri" panose="020F0502020204030204" pitchFamily="34" charset="0"/>
              </a:rPr>
              <a:t>HTML5 is the improved HTML version released in 2014 by the World Wide Web consortium. </a:t>
            </a: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r>
              <a:rPr lang="en-IN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New features added to HTML 5.</a:t>
            </a:r>
          </a:p>
          <a:p>
            <a:pPr marL="342900" fontAlgn="base"/>
            <a:r>
              <a:rPr lang="en-US" sz="1800" dirty="0">
                <a:ea typeface="Times New Roman" panose="02020603050405020304" pitchFamily="18" charset="0"/>
              </a:rPr>
              <a:t>In HTML5, several semantic elements were  introduced , which is to say elements that convey meaning. Some of the new semantic elements are &lt;header&gt;, &lt;footer&gt;, &lt;section&gt;, and &lt;article&gt; . They are semantic in that they are not just simple containers, but they tell the browser more about their contents. </a:t>
            </a:r>
            <a:endParaRPr lang="en-IN" sz="1800" dirty="0">
              <a:ea typeface="Times New Roman" panose="02020603050405020304" pitchFamily="18" charset="0"/>
            </a:endParaRPr>
          </a:p>
          <a:p>
            <a:pPr marL="342900" fontAlgn="base"/>
            <a:r>
              <a:rPr lang="en-US" sz="1800" dirty="0">
                <a:ea typeface="Times New Roman" panose="02020603050405020304" pitchFamily="18" charset="0"/>
              </a:rPr>
              <a:t> </a:t>
            </a:r>
            <a:endParaRPr lang="en-IN" sz="1800" dirty="0">
              <a:ea typeface="Times New Roman" panose="02020603050405020304" pitchFamily="18" charset="0"/>
            </a:endParaRPr>
          </a:p>
          <a:p>
            <a:pPr marL="342900" fontAlgn="base"/>
            <a:r>
              <a:rPr lang="en-US" sz="1800" dirty="0">
                <a:ea typeface="Times New Roman" panose="02020603050405020304" pitchFamily="18" charset="0"/>
              </a:rPr>
              <a:t>There are additional form element types, like "number", "date", "calendar" and "range". Video and audio elements have also been added, as well as new graphic elements, such as &lt;</a:t>
            </a:r>
            <a:r>
              <a:rPr lang="en-US" sz="1800" dirty="0" err="1">
                <a:ea typeface="Times New Roman" panose="02020603050405020304" pitchFamily="18" charset="0"/>
              </a:rPr>
              <a:t>svg</a:t>
            </a:r>
            <a:r>
              <a:rPr lang="en-US" sz="1800" dirty="0">
                <a:ea typeface="Times New Roman" panose="02020603050405020304" pitchFamily="18" charset="0"/>
              </a:rPr>
              <a:t>&gt; and &lt;canvas&gt;. </a:t>
            </a:r>
            <a:endParaRPr lang="en-IN" sz="1800" dirty="0">
              <a:ea typeface="Times New Roman" panose="02020603050405020304" pitchFamily="18" charset="0"/>
            </a:endParaRP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endParaRPr lang="en-IN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276138"/>
            <a:ext cx="8520600" cy="572700"/>
          </a:xfrm>
        </p:spPr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Semantic &amp; Non-Semantic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AB54BB-F1F1-C6B6-27E0-EFDEFCAA56F0}"/>
              </a:ext>
            </a:extLst>
          </p:cNvPr>
          <p:cNvSpPr txBox="1"/>
          <p:nvPr/>
        </p:nvSpPr>
        <p:spPr>
          <a:xfrm>
            <a:off x="416161" y="733609"/>
            <a:ext cx="8290477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Semantic elements </a:t>
            </a:r>
            <a:r>
              <a:rPr lang="en-US" sz="1800" dirty="0"/>
              <a:t>describe the meaning of the element and content. e.g.</a:t>
            </a:r>
          </a:p>
          <a:p>
            <a:r>
              <a:rPr lang="en-US" sz="1800" dirty="0"/>
              <a:t>	&lt;</a:t>
            </a:r>
            <a:r>
              <a:rPr lang="en-US" sz="1800" b="1" dirty="0"/>
              <a:t>header&gt;</a:t>
            </a:r>
            <a:r>
              <a:rPr lang="en-US" sz="1800" dirty="0"/>
              <a:t>: Introductory content e.g. set of navigation links</a:t>
            </a:r>
          </a:p>
          <a:p>
            <a:r>
              <a:rPr lang="en-US" sz="1800" dirty="0"/>
              <a:t>	&lt;</a:t>
            </a:r>
            <a:r>
              <a:rPr lang="en-US" sz="1800" b="1" dirty="0"/>
              <a:t>footer&gt;: </a:t>
            </a:r>
            <a:r>
              <a:rPr lang="en-US" sz="1800" dirty="0"/>
              <a:t>Define the footer section containing copyright, social media links, 	sitemap, etc.</a:t>
            </a:r>
          </a:p>
          <a:p>
            <a:r>
              <a:rPr lang="en-US" sz="1800" dirty="0"/>
              <a:t>	&lt;</a:t>
            </a:r>
            <a:r>
              <a:rPr lang="en-US" sz="1800" b="1" dirty="0"/>
              <a:t>section&gt;</a:t>
            </a:r>
            <a:r>
              <a:rPr lang="en-US" sz="1800" dirty="0"/>
              <a:t>: Defines a section of a document.</a:t>
            </a:r>
          </a:p>
          <a:p>
            <a:r>
              <a:rPr lang="en-US" sz="1800" dirty="0"/>
              <a:t>	</a:t>
            </a:r>
            <a:r>
              <a:rPr lang="en-US" sz="1800" b="1" dirty="0"/>
              <a:t>&lt;nav&gt;: </a:t>
            </a:r>
            <a:r>
              <a:rPr lang="en-US" sz="1800" dirty="0"/>
              <a:t>It define the navigation links.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Non-Semantic elements </a:t>
            </a:r>
            <a:r>
              <a:rPr lang="en-US" sz="1800" dirty="0"/>
              <a:t>define nothing about the content. e.g.</a:t>
            </a:r>
          </a:p>
          <a:p>
            <a:r>
              <a:rPr lang="en-US" sz="1800" dirty="0"/>
              <a:t> 	</a:t>
            </a:r>
            <a:r>
              <a:rPr lang="en-US" sz="1800" b="1" dirty="0"/>
              <a:t>div: </a:t>
            </a:r>
            <a:r>
              <a:rPr lang="en-US" sz="1800" dirty="0"/>
              <a:t>tag is used to define division/section in an HTML document. It is used as a 	container for HTML elements. Any sort of content can be added in the div tag.</a:t>
            </a:r>
          </a:p>
          <a:p>
            <a:r>
              <a:rPr lang="en-US" sz="1800" dirty="0"/>
              <a:t> 	</a:t>
            </a:r>
            <a:r>
              <a:rPr lang="en-US" sz="1800" b="1" dirty="0"/>
              <a:t>span: </a:t>
            </a:r>
            <a:r>
              <a:rPr lang="en-US" sz="1800" dirty="0"/>
              <a:t>tag is an inline container to mark up a part of the text of document.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5110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276138"/>
            <a:ext cx="8520600" cy="572700"/>
          </a:xfrm>
        </p:spPr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Layout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8D29E1-BDF7-DC6E-B252-308E70E8C979}"/>
              </a:ext>
            </a:extLst>
          </p:cNvPr>
          <p:cNvSpPr txBox="1"/>
          <p:nvPr/>
        </p:nvSpPr>
        <p:spPr>
          <a:xfrm>
            <a:off x="381000" y="642918"/>
            <a:ext cx="82904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Websites often display content in multiple columns (like a magazine or a newspaper).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HTML has several semantic elements that define the different parts of a web page: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 </a:t>
            </a:r>
            <a:r>
              <a:rPr lang="en-US" sz="1800" b="1" dirty="0"/>
              <a:t>  Header</a:t>
            </a:r>
            <a:r>
              <a:rPr lang="en-US" sz="1800" dirty="0"/>
              <a:t>: Defines a header for a document or a section.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  <a:r>
              <a:rPr lang="en-US" sz="1800" b="1" dirty="0"/>
              <a:t>Nav</a:t>
            </a:r>
            <a:r>
              <a:rPr lang="en-US" sz="1800" dirty="0"/>
              <a:t>: Defines a set of navigation links.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   Section: </a:t>
            </a:r>
            <a:r>
              <a:rPr lang="en-IN" sz="1800" dirty="0"/>
              <a:t>Defines a section in a document.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dirty="0"/>
              <a:t>   Footer: </a:t>
            </a:r>
            <a:r>
              <a:rPr lang="en-US" sz="1800" dirty="0"/>
              <a:t> Defines a footer for a document or a section.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   Aside: </a:t>
            </a:r>
            <a:r>
              <a:rPr lang="en-US" sz="1800" dirty="0"/>
              <a:t>Defines content aside from the content (like a sidebar).</a:t>
            </a: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1D079-6440-38BB-C879-D8413160A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" r="25959" b="6286"/>
          <a:stretch/>
        </p:blipFill>
        <p:spPr>
          <a:xfrm>
            <a:off x="6923124" y="2054076"/>
            <a:ext cx="1748353" cy="20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2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426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Verdana</vt:lpstr>
      <vt:lpstr>Wingdings</vt:lpstr>
      <vt:lpstr>Roboto</vt:lpstr>
      <vt:lpstr>Montserrat</vt:lpstr>
      <vt:lpstr>Simple Light</vt:lpstr>
      <vt:lpstr>Simple Light</vt:lpstr>
      <vt:lpstr>PowerPoint Presentation</vt:lpstr>
      <vt:lpstr>PowerPoint Presentation</vt:lpstr>
      <vt:lpstr>What is HTML5?</vt:lpstr>
      <vt:lpstr>Semantic &amp; Non-Semantic</vt:lpstr>
      <vt:lpstr>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59</cp:revision>
  <dcterms:modified xsi:type="dcterms:W3CDTF">2022-09-08T11:31:56Z</dcterms:modified>
</cp:coreProperties>
</file>