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3"/>
  </p:notesMasterIdLst>
  <p:sldIdLst>
    <p:sldId id="256" r:id="rId3"/>
    <p:sldId id="257" r:id="rId4"/>
    <p:sldId id="329" r:id="rId5"/>
    <p:sldId id="338" r:id="rId6"/>
    <p:sldId id="342" r:id="rId7"/>
    <p:sldId id="339" r:id="rId8"/>
    <p:sldId id="340" r:id="rId9"/>
    <p:sldId id="344" r:id="rId10"/>
    <p:sldId id="343" r:id="rId11"/>
    <p:sldId id="277"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
      <p:font typeface="Verdana" panose="020B060403050404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EaqFSrBF/ws3RX4DNqAvM7uCG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84" d="100"/>
          <a:sy n="84" d="100"/>
        </p:scale>
        <p:origin x="6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f0308bde3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5f0308bde3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1960fbd5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41960fbd57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f0308bde3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5f0308bde3_0_4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03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78961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33772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624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4137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078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5733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pic>
        <p:nvPicPr>
          <p:cNvPr id="10" name="Google Shape;10;p19"/>
          <p:cNvPicPr preferRelativeResize="0"/>
          <p:nvPr/>
        </p:nvPicPr>
        <p:blipFill rotWithShape="1">
          <a:blip r:embed="rId2">
            <a:alphaModFix/>
          </a:blip>
          <a:srcRect/>
          <a:stretch/>
        </p:blipFill>
        <p:spPr>
          <a:xfrm>
            <a:off x="0" y="1635"/>
            <a:ext cx="9144000" cy="5140231"/>
          </a:xfrm>
          <a:prstGeom prst="rect">
            <a:avLst/>
          </a:prstGeom>
          <a:noFill/>
          <a:ln>
            <a:noFill/>
          </a:ln>
        </p:spPr>
      </p:pic>
      <p:sp>
        <p:nvSpPr>
          <p:cNvPr id="11" name="Google Shape;11;p1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
    <p:spTree>
      <p:nvGrpSpPr>
        <p:cNvPr id="1" name="Shape 51"/>
        <p:cNvGrpSpPr/>
        <p:nvPr/>
      </p:nvGrpSpPr>
      <p:grpSpPr>
        <a:xfrm>
          <a:off x="0" y="0"/>
          <a:ext cx="0" cy="0"/>
          <a:chOff x="0" y="0"/>
          <a:chExt cx="0" cy="0"/>
        </a:xfrm>
      </p:grpSpPr>
      <p:sp>
        <p:nvSpPr>
          <p:cNvPr id="52" name="Google Shape;52;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4" name="Google Shape;54;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g5f0308bde3_0_57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 name="Google Shape;63;g5f0308bde3_0_57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4" name="Google Shape;64;g5f0308bde3_0_5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g5f0308bde3_0_58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7" name="Google Shape;67;g5f0308bde3_0_5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g5f0308bde3_0_57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5f0308bde3_0_57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5" name="Google Shape;75;g5f0308bde3_0_57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6" name="Google Shape;76;g5f0308bde3_0_57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7" name="Google Shape;77;g5f0308bde3_0_5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g5f0308bde3_0_58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0" name="Google Shape;80;g5f0308bde3_0_58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1" name="Google Shape;81;g5f0308bde3_0_58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2" name="Google Shape;82;g5f0308bde3_0_5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g5f0308bde3_0_59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 name="Google Shape;85;g5f0308bde3_0_59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6"/>
        <p:cNvGrpSpPr/>
        <p:nvPr/>
      </p:nvGrpSpPr>
      <p:grpSpPr>
        <a:xfrm>
          <a:off x="0" y="0"/>
          <a:ext cx="0" cy="0"/>
          <a:chOff x="0" y="0"/>
          <a:chExt cx="0" cy="0"/>
        </a:xfrm>
      </p:grpSpPr>
      <p:sp>
        <p:nvSpPr>
          <p:cNvPr id="87" name="Google Shape;87;g5f0308bde3_0_59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8" name="Google Shape;88;g5f0308bde3_0_59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9" name="Google Shape;89;g5f0308bde3_0_59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5f0308bde3_0_60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5f0308bde3_0_60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g5f0308bde3_0_60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95" name="Google Shape;95;g5f0308bde3_0_60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
        <p:cNvGrpSpPr/>
        <p:nvPr/>
      </p:nvGrpSpPr>
      <p:grpSpPr>
        <a:xfrm>
          <a:off x="0" y="0"/>
          <a:ext cx="0" cy="0"/>
          <a:chOff x="0" y="0"/>
          <a:chExt cx="0" cy="0"/>
        </a:xfrm>
      </p:grpSpPr>
      <p:sp>
        <p:nvSpPr>
          <p:cNvPr id="18" name="Google Shape;18;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0" name="Google Shape;20;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 name="Google Shape;21;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g5f0308bde3_0_60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8" name="Google Shape;98;g5f0308bde3_0_60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9" name="Google Shape;99;g5f0308bde3_0_60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g5f0308bde3_0_6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tx2"/>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tx2"/>
        </a:solidFill>
        <a:effectLst/>
      </p:bgPr>
    </p:bg>
    <p:spTree>
      <p:nvGrpSpPr>
        <p:cNvPr id="1" name="Shape 57"/>
        <p:cNvGrpSpPr/>
        <p:nvPr/>
      </p:nvGrpSpPr>
      <p:grpSpPr>
        <a:xfrm>
          <a:off x="0" y="0"/>
          <a:ext cx="0" cy="0"/>
          <a:chOff x="0" y="0"/>
          <a:chExt cx="0" cy="0"/>
        </a:xfrm>
      </p:grpSpPr>
      <p:sp>
        <p:nvSpPr>
          <p:cNvPr id="58" name="Google Shape;58;g5f0308bde3_0_5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9" name="Google Shape;59;g5f0308bde3_0_5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60" name="Google Shape;60;g5f0308bde3_0_5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5f0308bde3_0_306"/>
          <p:cNvSpPr txBox="1"/>
          <p:nvPr/>
        </p:nvSpPr>
        <p:spPr>
          <a:xfrm>
            <a:off x="1658052" y="1858200"/>
            <a:ext cx="5827895" cy="1427100"/>
          </a:xfrm>
          <a:prstGeom prst="rect">
            <a:avLst/>
          </a:prstGeom>
          <a:noFill/>
          <a:ln>
            <a:noFill/>
          </a:ln>
        </p:spPr>
        <p:txBody>
          <a:bodyPr spcFirstLastPara="1" wrap="square" lIns="91425" tIns="91425" rIns="91425" bIns="91425" anchor="t" anchorCtr="0">
            <a:noAutofit/>
          </a:bodyPr>
          <a:lstStyle/>
          <a:p>
            <a:pPr algn="ctr">
              <a:buSzPts val="2700"/>
            </a:pPr>
            <a:r>
              <a:rPr lang="en-US" sz="2800" b="1" i="0" u="none" strike="noStrike" cap="none" dirty="0">
                <a:solidFill>
                  <a:schemeClr val="bg1"/>
                </a:solidFill>
                <a:latin typeface="+mj-lt"/>
                <a:ea typeface="Montserrat"/>
                <a:cs typeface="Montserrat"/>
                <a:sym typeface="Montserrat"/>
              </a:rPr>
              <a:t>Introduction to</a:t>
            </a:r>
            <a:r>
              <a:rPr lang="en-US" sz="2800" b="1" dirty="0">
                <a:solidFill>
                  <a:schemeClr val="bg1"/>
                </a:solidFill>
                <a:latin typeface="+mj-lt"/>
                <a:ea typeface="Montserrat"/>
                <a:cs typeface="Montserrat"/>
                <a:sym typeface="Montserrat"/>
              </a:rPr>
              <a:t> </a:t>
            </a:r>
            <a:r>
              <a:rPr lang="en-US" sz="2800" b="1" i="0" u="none" strike="noStrike" cap="none" dirty="0">
                <a:solidFill>
                  <a:schemeClr val="bg1"/>
                </a:solidFill>
                <a:latin typeface="+mj-lt"/>
                <a:ea typeface="Montserrat"/>
                <a:cs typeface="Montserrat"/>
                <a:sym typeface="Montserrat"/>
              </a:rPr>
              <a:t>JS</a:t>
            </a:r>
          </a:p>
          <a:p>
            <a:pPr algn="ctr">
              <a:buSzPts val="2700"/>
            </a:pPr>
            <a:r>
              <a:rPr lang="en-US" sz="2800" b="1" dirty="0">
                <a:solidFill>
                  <a:schemeClr val="bg1"/>
                </a:solidFill>
                <a:latin typeface="+mj-lt"/>
                <a:cs typeface="Calibri" panose="020F0502020204030204" pitchFamily="34" charset="0"/>
              </a:rPr>
              <a:t>Turn your passion into Website</a:t>
            </a:r>
            <a:endParaRPr lang="en-US" sz="2800" b="1" i="0" u="none" strike="noStrike" cap="none" dirty="0">
              <a:solidFill>
                <a:schemeClr val="bg1"/>
              </a:solidFill>
              <a:latin typeface="+mj-lt"/>
              <a:ea typeface="Montserrat"/>
              <a:cs typeface="Montserrat"/>
              <a:sym typeface="Montserrat"/>
            </a:endParaRPr>
          </a:p>
        </p:txBody>
      </p:sp>
      <p:sp>
        <p:nvSpPr>
          <p:cNvPr id="108" name="Google Shape;108;g5f0308bde3_0_306"/>
          <p:cNvSpPr txBox="1"/>
          <p:nvPr/>
        </p:nvSpPr>
        <p:spPr>
          <a:xfrm>
            <a:off x="2025250" y="3940975"/>
            <a:ext cx="61722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41960fbd57_0_62"/>
          <p:cNvSpPr txBox="1"/>
          <p:nvPr/>
        </p:nvSpPr>
        <p:spPr>
          <a:xfrm>
            <a:off x="457200" y="2241990"/>
            <a:ext cx="8229600" cy="91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4800" b="1" i="0" u="none" strike="noStrike" cap="none" dirty="0">
                <a:solidFill>
                  <a:srgbClr val="EFEFEF"/>
                </a:solidFill>
                <a:latin typeface="Montserrat"/>
                <a:ea typeface="Montserrat"/>
                <a:cs typeface="Montserrat"/>
                <a:sym typeface="Montserrat"/>
              </a:rPr>
              <a:t>KEEP LEARNING!!</a:t>
            </a:r>
            <a:endParaRPr sz="4800" b="1" i="0" u="none" strike="noStrike" cap="none" dirty="0">
              <a:solidFill>
                <a:srgbClr val="EFEFEF"/>
              </a:solidFill>
              <a:latin typeface="Montserrat"/>
              <a:ea typeface="Montserrat"/>
              <a:cs typeface="Montserrat"/>
              <a:sym typeface="Montserrat"/>
            </a:endParaRPr>
          </a:p>
        </p:txBody>
      </p:sp>
      <p:sp>
        <p:nvSpPr>
          <p:cNvPr id="3" name="Google Shape;289;g41960fbd57_0_62">
            <a:extLst>
              <a:ext uri="{FF2B5EF4-FFF2-40B4-BE49-F238E27FC236}">
                <a16:creationId xmlns:a16="http://schemas.microsoft.com/office/drawing/2014/main" id="{E58E31BD-66E7-27F5-5410-7FB14449B93D}"/>
              </a:ext>
            </a:extLst>
          </p:cNvPr>
          <p:cNvSpPr txBox="1"/>
          <p:nvPr/>
        </p:nvSpPr>
        <p:spPr>
          <a:xfrm>
            <a:off x="457200" y="1403790"/>
            <a:ext cx="8229600" cy="91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4800" b="1" i="0" u="none" strike="noStrike" cap="none" dirty="0">
                <a:solidFill>
                  <a:srgbClr val="EFEFEF"/>
                </a:solidFill>
                <a:latin typeface="Montserrat"/>
                <a:ea typeface="Montserrat"/>
                <a:cs typeface="Montserrat"/>
                <a:sym typeface="Montserrat"/>
              </a:rPr>
              <a:t>Thank You!</a:t>
            </a:r>
            <a:endParaRPr sz="4800" b="1" i="0" u="none" strike="noStrike" cap="none" dirty="0">
              <a:solidFill>
                <a:srgbClr val="EFEFE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5f0308bde3_0_447"/>
          <p:cNvSpPr txBox="1"/>
          <p:nvPr/>
        </p:nvSpPr>
        <p:spPr>
          <a:xfrm>
            <a:off x="457200" y="506190"/>
            <a:ext cx="8229600" cy="3189510"/>
          </a:xfrm>
          <a:prstGeom prst="rect">
            <a:avLst/>
          </a:prstGeom>
          <a:noFill/>
          <a:ln>
            <a:noFill/>
          </a:ln>
        </p:spPr>
        <p:txBody>
          <a:bodyPr spcFirstLastPara="1" wrap="square" lIns="91425" tIns="91425" rIns="91425" bIns="91425" anchor="t" anchorCtr="0">
            <a:noAutofit/>
          </a:bodyPr>
          <a:lstStyle/>
          <a:p>
            <a:pPr>
              <a:lnSpc>
                <a:spcPct val="150000"/>
              </a:lnSpc>
            </a:pPr>
            <a:r>
              <a:rPr lang="en-US" sz="2400" b="1" dirty="0">
                <a:solidFill>
                  <a:schemeClr val="bg1"/>
                </a:solidFill>
                <a:latin typeface="+mn-lt"/>
              </a:rPr>
              <a:t>Today’s Topics</a:t>
            </a:r>
            <a:endParaRPr lang="en-US" sz="2000" dirty="0">
              <a:solidFill>
                <a:schemeClr val="bg1"/>
              </a:solidFill>
              <a:latin typeface="+mn-lt"/>
            </a:endParaRPr>
          </a:p>
          <a:p>
            <a:pPr marL="285750" indent="-285750">
              <a:buClr>
                <a:schemeClr val="bg1"/>
              </a:buClr>
              <a:buFont typeface="Arial" panose="020B0604020202020204" pitchFamily="34" charset="0"/>
              <a:buChar char="•"/>
            </a:pPr>
            <a:r>
              <a:rPr lang="en-IN" sz="2000" b="1" dirty="0">
                <a:solidFill>
                  <a:schemeClr val="bg1"/>
                </a:solidFill>
                <a:latin typeface="+mn-lt"/>
              </a:rPr>
              <a:t>Data Structure in JavaScript</a:t>
            </a:r>
            <a:endParaRPr lang="en-IN" sz="3600" b="1" dirty="0">
              <a:solidFill>
                <a:schemeClr val="bg1"/>
              </a:solidFill>
              <a:latin typeface="+mn-lt"/>
            </a:endParaRPr>
          </a:p>
          <a:p>
            <a:pPr marL="285750" indent="-285750">
              <a:buClr>
                <a:schemeClr val="bg1"/>
              </a:buClr>
              <a:buFont typeface="Arial" panose="020B0604020202020204" pitchFamily="34" charset="0"/>
              <a:buChar char="•"/>
            </a:pPr>
            <a:r>
              <a:rPr lang="en-IN" sz="2000" b="1" dirty="0">
                <a:solidFill>
                  <a:schemeClr val="bg1"/>
                </a:solidFill>
                <a:latin typeface="+mn-lt"/>
              </a:rPr>
              <a:t>Algorithm in JavaScript</a:t>
            </a:r>
            <a:br>
              <a:rPr lang="en-IN" sz="2400" b="1" dirty="0">
                <a:solidFill>
                  <a:schemeClr val="bg1"/>
                </a:solidFill>
                <a:latin typeface="+mn-lt"/>
              </a:rPr>
            </a:br>
            <a:endParaRPr lang="en-IN" sz="2400" b="1" dirty="0">
              <a:solidFill>
                <a:schemeClr val="bg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4" name="TextBox 3">
            <a:extLst>
              <a:ext uri="{FF2B5EF4-FFF2-40B4-BE49-F238E27FC236}">
                <a16:creationId xmlns:a16="http://schemas.microsoft.com/office/drawing/2014/main" id="{FD6F81E3-1431-2997-CB92-7AF0403F863C}"/>
              </a:ext>
            </a:extLst>
          </p:cNvPr>
          <p:cNvSpPr txBox="1"/>
          <p:nvPr/>
        </p:nvSpPr>
        <p:spPr>
          <a:xfrm>
            <a:off x="381000" y="1041651"/>
            <a:ext cx="8054963" cy="1477328"/>
          </a:xfrm>
          <a:prstGeom prst="rect">
            <a:avLst/>
          </a:prstGeom>
          <a:noFill/>
        </p:spPr>
        <p:txBody>
          <a:bodyPr wrap="square" rtlCol="0">
            <a:spAutoFit/>
          </a:bodyPr>
          <a:lstStyle/>
          <a:p>
            <a:pPr marL="257175" indent="-257175" fontAlgn="base">
              <a:buFont typeface="Arial" panose="020B0604020202020204" pitchFamily="34" charset="0"/>
              <a:buChar char="•"/>
            </a:pPr>
            <a:r>
              <a:rPr lang="en-US" sz="1800" dirty="0">
                <a:solidFill>
                  <a:srgbClr val="0A0A23"/>
                </a:solidFill>
              </a:rPr>
              <a:t>In computer science, a data structure is a format to organize, manage and store data in a way that allows efficient access and modification.</a:t>
            </a:r>
          </a:p>
          <a:p>
            <a:pPr marL="257175" indent="-257175" fontAlgn="base">
              <a:buFont typeface="Arial" panose="020B0604020202020204" pitchFamily="34" charset="0"/>
              <a:buChar char="•"/>
            </a:pPr>
            <a:r>
              <a:rPr lang="en-US" sz="1800" dirty="0">
                <a:solidFill>
                  <a:srgbClr val="0A0A23"/>
                </a:solidFill>
              </a:rPr>
              <a:t>More precisely, a data structure is a collection of data values, the relationships among them, and the functions or operations that can be applied to that data.</a:t>
            </a:r>
          </a:p>
        </p:txBody>
      </p:sp>
      <p:sp>
        <p:nvSpPr>
          <p:cNvPr id="5" name="TextBox 4">
            <a:extLst>
              <a:ext uri="{FF2B5EF4-FFF2-40B4-BE49-F238E27FC236}">
                <a16:creationId xmlns:a16="http://schemas.microsoft.com/office/drawing/2014/main" id="{955E1D1D-F3D8-8352-CC29-A9C234722CC3}"/>
              </a:ext>
            </a:extLst>
          </p:cNvPr>
          <p:cNvSpPr txBox="1"/>
          <p:nvPr/>
        </p:nvSpPr>
        <p:spPr>
          <a:xfrm>
            <a:off x="381000" y="574722"/>
            <a:ext cx="6905626" cy="415498"/>
          </a:xfrm>
          <a:prstGeom prst="rect">
            <a:avLst/>
          </a:prstGeom>
          <a:noFill/>
        </p:spPr>
        <p:txBody>
          <a:bodyPr wrap="square" rtlCol="0">
            <a:spAutoFit/>
          </a:bodyPr>
          <a:lstStyle/>
          <a:p>
            <a:pPr algn="l"/>
            <a:r>
              <a:rPr lang="en-US" sz="2100" b="1" cap="all" dirty="0">
                <a:solidFill>
                  <a:srgbClr val="002060"/>
                </a:solidFill>
              </a:rPr>
              <a:t>What is Data Structure?</a:t>
            </a:r>
          </a:p>
        </p:txBody>
      </p:sp>
    </p:spTree>
    <p:extLst>
      <p:ext uri="{BB962C8B-B14F-4D97-AF65-F5344CB8AC3E}">
        <p14:creationId xmlns:p14="http://schemas.microsoft.com/office/powerpoint/2010/main" val="277389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2" name="TextBox 1">
            <a:extLst>
              <a:ext uri="{FF2B5EF4-FFF2-40B4-BE49-F238E27FC236}">
                <a16:creationId xmlns:a16="http://schemas.microsoft.com/office/drawing/2014/main" id="{C4155BE8-BF0E-4BD5-7F45-61C3840E9647}"/>
              </a:ext>
            </a:extLst>
          </p:cNvPr>
          <p:cNvSpPr txBox="1"/>
          <p:nvPr/>
        </p:nvSpPr>
        <p:spPr>
          <a:xfrm>
            <a:off x="381000" y="1041651"/>
            <a:ext cx="8054963" cy="1754326"/>
          </a:xfrm>
          <a:prstGeom prst="rect">
            <a:avLst/>
          </a:prstGeom>
          <a:noFill/>
        </p:spPr>
        <p:txBody>
          <a:bodyPr wrap="square" rtlCol="0">
            <a:spAutoFit/>
          </a:bodyPr>
          <a:lstStyle/>
          <a:p>
            <a:pPr marL="257175" indent="-257175">
              <a:buFont typeface="Arial" panose="020B0604020202020204" pitchFamily="34" charset="0"/>
              <a:buChar char="•"/>
            </a:pPr>
            <a:r>
              <a:rPr lang="en-US" sz="1800" dirty="0">
                <a:solidFill>
                  <a:srgbClr val="3A3B41"/>
                </a:solidFill>
              </a:rPr>
              <a:t>Arrays</a:t>
            </a:r>
          </a:p>
          <a:p>
            <a:pPr marL="257175" indent="-257175">
              <a:buFont typeface="Arial" panose="020B0604020202020204" pitchFamily="34" charset="0"/>
              <a:buChar char="•"/>
            </a:pPr>
            <a:r>
              <a:rPr lang="en-US" sz="1800" dirty="0">
                <a:solidFill>
                  <a:srgbClr val="3A3B41"/>
                </a:solidFill>
              </a:rPr>
              <a:t>Stack</a:t>
            </a:r>
          </a:p>
          <a:p>
            <a:pPr marL="257175" indent="-257175">
              <a:buFont typeface="Arial" panose="020B0604020202020204" pitchFamily="34" charset="0"/>
              <a:buChar char="•"/>
            </a:pPr>
            <a:r>
              <a:rPr lang="en-US" sz="1800" dirty="0">
                <a:solidFill>
                  <a:srgbClr val="3A3B41"/>
                </a:solidFill>
              </a:rPr>
              <a:t>Queue</a:t>
            </a:r>
          </a:p>
          <a:p>
            <a:pPr marL="257175" indent="-257175">
              <a:buFont typeface="Arial" panose="020B0604020202020204" pitchFamily="34" charset="0"/>
              <a:buChar char="•"/>
            </a:pPr>
            <a:r>
              <a:rPr lang="en-US" sz="1800" dirty="0">
                <a:solidFill>
                  <a:srgbClr val="3A3B41"/>
                </a:solidFill>
              </a:rPr>
              <a:t>Linked List</a:t>
            </a:r>
          </a:p>
          <a:p>
            <a:pPr marL="257175" indent="-257175">
              <a:buFont typeface="Arial" panose="020B0604020202020204" pitchFamily="34" charset="0"/>
              <a:buChar char="•"/>
            </a:pPr>
            <a:r>
              <a:rPr lang="en-US" sz="1800" dirty="0">
                <a:solidFill>
                  <a:srgbClr val="3A3B41"/>
                </a:solidFill>
              </a:rPr>
              <a:t>Tree</a:t>
            </a:r>
          </a:p>
          <a:p>
            <a:pPr marL="257175" indent="-257175">
              <a:buFont typeface="Arial" panose="020B0604020202020204" pitchFamily="34" charset="0"/>
              <a:buChar char="•"/>
            </a:pPr>
            <a:r>
              <a:rPr lang="en-US" sz="1800" dirty="0">
                <a:solidFill>
                  <a:srgbClr val="3A3B41"/>
                </a:solidFill>
              </a:rPr>
              <a:t>Graph</a:t>
            </a:r>
          </a:p>
        </p:txBody>
      </p:sp>
      <p:sp>
        <p:nvSpPr>
          <p:cNvPr id="3" name="TextBox 2">
            <a:extLst>
              <a:ext uri="{FF2B5EF4-FFF2-40B4-BE49-F238E27FC236}">
                <a16:creationId xmlns:a16="http://schemas.microsoft.com/office/drawing/2014/main" id="{1A0E6A10-6DB6-6747-69D5-2EE6431579A9}"/>
              </a:ext>
            </a:extLst>
          </p:cNvPr>
          <p:cNvSpPr txBox="1"/>
          <p:nvPr/>
        </p:nvSpPr>
        <p:spPr>
          <a:xfrm>
            <a:off x="381000" y="574722"/>
            <a:ext cx="6905626" cy="415498"/>
          </a:xfrm>
          <a:prstGeom prst="rect">
            <a:avLst/>
          </a:prstGeom>
          <a:noFill/>
        </p:spPr>
        <p:txBody>
          <a:bodyPr wrap="square" rtlCol="0">
            <a:spAutoFit/>
          </a:bodyPr>
          <a:lstStyle/>
          <a:p>
            <a:pPr algn="l"/>
            <a:r>
              <a:rPr lang="en-US" sz="2100" b="1" cap="all" dirty="0">
                <a:solidFill>
                  <a:srgbClr val="002060"/>
                </a:solidFill>
              </a:rPr>
              <a:t>DATA STRUCTURES IN JAVASCRIPT</a:t>
            </a:r>
          </a:p>
        </p:txBody>
      </p:sp>
    </p:spTree>
    <p:extLst>
      <p:ext uri="{BB962C8B-B14F-4D97-AF65-F5344CB8AC3E}">
        <p14:creationId xmlns:p14="http://schemas.microsoft.com/office/powerpoint/2010/main" val="194033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4" name="TextBox 3">
            <a:extLst>
              <a:ext uri="{FF2B5EF4-FFF2-40B4-BE49-F238E27FC236}">
                <a16:creationId xmlns:a16="http://schemas.microsoft.com/office/drawing/2014/main" id="{FD6F81E3-1431-2997-CB92-7AF0403F863C}"/>
              </a:ext>
            </a:extLst>
          </p:cNvPr>
          <p:cNvSpPr txBox="1"/>
          <p:nvPr/>
        </p:nvSpPr>
        <p:spPr>
          <a:xfrm>
            <a:off x="381000" y="1041651"/>
            <a:ext cx="8054963" cy="2862322"/>
          </a:xfrm>
          <a:prstGeom prst="rect">
            <a:avLst/>
          </a:prstGeom>
          <a:noFill/>
        </p:spPr>
        <p:txBody>
          <a:bodyPr wrap="square" rtlCol="0">
            <a:spAutoFit/>
          </a:bodyPr>
          <a:lstStyle/>
          <a:p>
            <a:pPr algn="just" fontAlgn="base"/>
            <a:r>
              <a:rPr lang="en-US" sz="1800" dirty="0">
                <a:solidFill>
                  <a:srgbClr val="273239"/>
                </a:solidFill>
                <a:latin typeface="+mn-lt"/>
              </a:rPr>
              <a:t>D</a:t>
            </a:r>
            <a:r>
              <a:rPr lang="en-US" sz="1800" b="0" i="0" dirty="0">
                <a:solidFill>
                  <a:srgbClr val="273239"/>
                </a:solidFill>
                <a:effectLst/>
                <a:latin typeface="+mn-lt"/>
              </a:rPr>
              <a:t>ata structures along with their operations, and such data structures that are not in-built are known as Abstract Data Type (ADT).</a:t>
            </a:r>
          </a:p>
          <a:p>
            <a:pPr algn="just" fontAlgn="base"/>
            <a:r>
              <a:rPr lang="en-US" sz="1800" b="0" i="0" dirty="0">
                <a:solidFill>
                  <a:srgbClr val="273239"/>
                </a:solidFill>
                <a:effectLst/>
                <a:latin typeface="+mn-lt"/>
              </a:rPr>
              <a:t>Abstract Data type (ADT) is a type (or class) for objects whose behavior is defined by a set of values and a set of operations. The definition of ADT only mentions what operations are to be performed but not how these operations will be implemented. It does not specify how data will be organized in memory and what algorithms will be used for implementing the operations. It is called “abstract” because it gives an implementation-independent view. </a:t>
            </a:r>
          </a:p>
          <a:p>
            <a:pPr algn="just" fontAlgn="base"/>
            <a:endParaRPr lang="en-US" sz="1800" dirty="0">
              <a:solidFill>
                <a:srgbClr val="273239"/>
              </a:solidFill>
              <a:latin typeface="+mn-lt"/>
            </a:endParaRPr>
          </a:p>
          <a:p>
            <a:pPr algn="just" fontAlgn="base"/>
            <a:r>
              <a:rPr lang="en-US" sz="1800" dirty="0" err="1">
                <a:solidFill>
                  <a:srgbClr val="273239"/>
                </a:solidFill>
                <a:latin typeface="+mn-lt"/>
              </a:rPr>
              <a:t>Eg</a:t>
            </a:r>
            <a:r>
              <a:rPr lang="en-US" sz="1800" dirty="0">
                <a:solidFill>
                  <a:srgbClr val="273239"/>
                </a:solidFill>
                <a:latin typeface="+mn-lt"/>
              </a:rPr>
              <a:t>: list, stack , </a:t>
            </a:r>
            <a:r>
              <a:rPr lang="en-US" sz="1800" dirty="0" err="1">
                <a:solidFill>
                  <a:srgbClr val="273239"/>
                </a:solidFill>
                <a:latin typeface="+mn-lt"/>
              </a:rPr>
              <a:t>quene</a:t>
            </a:r>
            <a:endParaRPr lang="en-US" sz="1800" b="0" i="0" dirty="0">
              <a:solidFill>
                <a:srgbClr val="273239"/>
              </a:solidFill>
              <a:effectLst/>
              <a:latin typeface="+mn-lt"/>
            </a:endParaRPr>
          </a:p>
        </p:txBody>
      </p:sp>
      <p:sp>
        <p:nvSpPr>
          <p:cNvPr id="5" name="TextBox 4">
            <a:extLst>
              <a:ext uri="{FF2B5EF4-FFF2-40B4-BE49-F238E27FC236}">
                <a16:creationId xmlns:a16="http://schemas.microsoft.com/office/drawing/2014/main" id="{955E1D1D-F3D8-8352-CC29-A9C234722CC3}"/>
              </a:ext>
            </a:extLst>
          </p:cNvPr>
          <p:cNvSpPr txBox="1"/>
          <p:nvPr/>
        </p:nvSpPr>
        <p:spPr>
          <a:xfrm>
            <a:off x="381000" y="574722"/>
            <a:ext cx="6905626" cy="415498"/>
          </a:xfrm>
          <a:prstGeom prst="rect">
            <a:avLst/>
          </a:prstGeom>
          <a:noFill/>
        </p:spPr>
        <p:txBody>
          <a:bodyPr wrap="square" rtlCol="0">
            <a:spAutoFit/>
          </a:bodyPr>
          <a:lstStyle/>
          <a:p>
            <a:pPr algn="l"/>
            <a:r>
              <a:rPr lang="en-US" sz="2100" b="1" cap="all" dirty="0">
                <a:solidFill>
                  <a:srgbClr val="002060"/>
                </a:solidFill>
              </a:rPr>
              <a:t>ABSTRACT Data TYPE</a:t>
            </a:r>
          </a:p>
        </p:txBody>
      </p:sp>
    </p:spTree>
    <p:extLst>
      <p:ext uri="{BB962C8B-B14F-4D97-AF65-F5344CB8AC3E}">
        <p14:creationId xmlns:p14="http://schemas.microsoft.com/office/powerpoint/2010/main" val="310625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4" name="TextBox 3">
            <a:extLst>
              <a:ext uri="{FF2B5EF4-FFF2-40B4-BE49-F238E27FC236}">
                <a16:creationId xmlns:a16="http://schemas.microsoft.com/office/drawing/2014/main" id="{A525CD3D-CDE3-3687-0E26-A565C1C83FD5}"/>
              </a:ext>
            </a:extLst>
          </p:cNvPr>
          <p:cNvSpPr txBox="1"/>
          <p:nvPr/>
        </p:nvSpPr>
        <p:spPr>
          <a:xfrm>
            <a:off x="381000" y="1041650"/>
            <a:ext cx="8054963" cy="1754326"/>
          </a:xfrm>
          <a:prstGeom prst="rect">
            <a:avLst/>
          </a:prstGeom>
          <a:noFill/>
        </p:spPr>
        <p:txBody>
          <a:bodyPr wrap="square" rtlCol="0">
            <a:spAutoFit/>
          </a:bodyPr>
          <a:lstStyle/>
          <a:p>
            <a:pPr marL="257175" indent="-257175" fontAlgn="base">
              <a:buFont typeface="Arial" panose="020B0604020202020204" pitchFamily="34" charset="0"/>
              <a:buChar char="•"/>
            </a:pPr>
            <a:r>
              <a:rPr lang="en-US" sz="1800" dirty="0">
                <a:solidFill>
                  <a:srgbClr val="171717"/>
                </a:solidFill>
              </a:rPr>
              <a:t>The way to solve a problem or we can say the steps, procedure, or set of rules to solve a problem is known as Algorithm.</a:t>
            </a:r>
          </a:p>
          <a:p>
            <a:pPr algn="l" fontAlgn="base"/>
            <a:r>
              <a:rPr lang="en-US" sz="1800" dirty="0">
                <a:solidFill>
                  <a:srgbClr val="171717"/>
                </a:solidFill>
              </a:rPr>
              <a:t>     </a:t>
            </a:r>
            <a:r>
              <a:rPr lang="en-US" sz="1800" dirty="0" err="1">
                <a:solidFill>
                  <a:srgbClr val="171717"/>
                </a:solidFill>
              </a:rPr>
              <a:t>eg</a:t>
            </a:r>
            <a:r>
              <a:rPr lang="en-US" sz="1800" dirty="0">
                <a:solidFill>
                  <a:srgbClr val="171717"/>
                </a:solidFill>
              </a:rPr>
              <a:t>: Search Engine algorithm to find out data related to a search string.</a:t>
            </a:r>
          </a:p>
          <a:p>
            <a:pPr algn="l" fontAlgn="base"/>
            <a:endParaRPr lang="en-US" sz="1800" dirty="0">
              <a:solidFill>
                <a:srgbClr val="171717"/>
              </a:solidFill>
            </a:endParaRPr>
          </a:p>
          <a:p>
            <a:pPr marL="257175" indent="-257175" fontAlgn="base">
              <a:buFont typeface="Arial" panose="020B0604020202020204" pitchFamily="34" charset="0"/>
              <a:buChar char="•"/>
            </a:pPr>
            <a:r>
              <a:rPr lang="en-US" sz="1800" dirty="0">
                <a:solidFill>
                  <a:srgbClr val="171717"/>
                </a:solidFill>
              </a:rPr>
              <a:t>As a programmer you will come across many problems that needs to be solved with these algorithms. So, it's better if you already know them.</a:t>
            </a:r>
            <a:endParaRPr lang="en-US" sz="1800" dirty="0">
              <a:solidFill>
                <a:srgbClr val="0A0A23"/>
              </a:solidFill>
            </a:endParaRPr>
          </a:p>
        </p:txBody>
      </p:sp>
      <p:sp>
        <p:nvSpPr>
          <p:cNvPr id="5" name="TextBox 4">
            <a:extLst>
              <a:ext uri="{FF2B5EF4-FFF2-40B4-BE49-F238E27FC236}">
                <a16:creationId xmlns:a16="http://schemas.microsoft.com/office/drawing/2014/main" id="{1E5D2B13-CC5B-0A41-4259-B1C4D5FDB5E3}"/>
              </a:ext>
            </a:extLst>
          </p:cNvPr>
          <p:cNvSpPr txBox="1"/>
          <p:nvPr/>
        </p:nvSpPr>
        <p:spPr>
          <a:xfrm>
            <a:off x="381000" y="574722"/>
            <a:ext cx="6905626" cy="415498"/>
          </a:xfrm>
          <a:prstGeom prst="rect">
            <a:avLst/>
          </a:prstGeom>
          <a:noFill/>
        </p:spPr>
        <p:txBody>
          <a:bodyPr wrap="square" rtlCol="0">
            <a:spAutoFit/>
          </a:bodyPr>
          <a:lstStyle/>
          <a:p>
            <a:pPr algn="l"/>
            <a:r>
              <a:rPr lang="en-US" sz="2100" b="1" cap="all" dirty="0">
                <a:solidFill>
                  <a:srgbClr val="002060"/>
                </a:solidFill>
              </a:rPr>
              <a:t>What is Algorithm?</a:t>
            </a:r>
          </a:p>
        </p:txBody>
      </p:sp>
    </p:spTree>
    <p:extLst>
      <p:ext uri="{BB962C8B-B14F-4D97-AF65-F5344CB8AC3E}">
        <p14:creationId xmlns:p14="http://schemas.microsoft.com/office/powerpoint/2010/main" val="176251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2" name="TextBox 1">
            <a:extLst>
              <a:ext uri="{FF2B5EF4-FFF2-40B4-BE49-F238E27FC236}">
                <a16:creationId xmlns:a16="http://schemas.microsoft.com/office/drawing/2014/main" id="{BCEAA0FF-4AE4-384D-00DC-E6B88B54642A}"/>
              </a:ext>
            </a:extLst>
          </p:cNvPr>
          <p:cNvSpPr txBox="1"/>
          <p:nvPr/>
        </p:nvSpPr>
        <p:spPr>
          <a:xfrm>
            <a:off x="381000" y="1041651"/>
            <a:ext cx="8054963" cy="2031325"/>
          </a:xfrm>
          <a:prstGeom prst="rect">
            <a:avLst/>
          </a:prstGeom>
          <a:noFill/>
        </p:spPr>
        <p:txBody>
          <a:bodyPr wrap="square" rtlCol="0">
            <a:spAutoFit/>
          </a:bodyPr>
          <a:lstStyle/>
          <a:p>
            <a:pPr algn="l" fontAlgn="base">
              <a:buFont typeface="Arial" panose="020B0604020202020204" pitchFamily="34" charset="0"/>
              <a:buChar char="•"/>
            </a:pPr>
            <a:r>
              <a:rPr lang="en-US" sz="1800" dirty="0"/>
              <a:t> Recursion </a:t>
            </a:r>
          </a:p>
          <a:p>
            <a:pPr algn="l" fontAlgn="base">
              <a:buFont typeface="Arial" panose="020B0604020202020204" pitchFamily="34" charset="0"/>
              <a:buChar char="•"/>
            </a:pPr>
            <a:r>
              <a:rPr lang="en-US" sz="1800" dirty="0"/>
              <a:t> Linear Search</a:t>
            </a:r>
          </a:p>
          <a:p>
            <a:pPr algn="l" fontAlgn="base">
              <a:buFont typeface="Arial" panose="020B0604020202020204" pitchFamily="34" charset="0"/>
              <a:buChar char="•"/>
            </a:pPr>
            <a:r>
              <a:rPr lang="en-US" sz="1800" dirty="0"/>
              <a:t> Binary Search</a:t>
            </a:r>
          </a:p>
          <a:p>
            <a:pPr algn="l" fontAlgn="base">
              <a:buFont typeface="Arial" panose="020B0604020202020204" pitchFamily="34" charset="0"/>
              <a:buChar char="•"/>
            </a:pPr>
            <a:r>
              <a:rPr lang="en-IN" sz="1800" dirty="0"/>
              <a:t> Bubble Sort</a:t>
            </a:r>
          </a:p>
          <a:p>
            <a:pPr algn="l">
              <a:buFont typeface="Arial" panose="020B0604020202020204" pitchFamily="34" charset="0"/>
              <a:buChar char="•"/>
            </a:pPr>
            <a:r>
              <a:rPr lang="en-IN" sz="1800" dirty="0"/>
              <a:t> Merge Sort</a:t>
            </a:r>
          </a:p>
          <a:p>
            <a:pPr algn="l">
              <a:buFont typeface="Arial" panose="020B0604020202020204" pitchFamily="34" charset="0"/>
              <a:buChar char="•"/>
            </a:pPr>
            <a:r>
              <a:rPr lang="en-IN" sz="1800" dirty="0"/>
              <a:t> Quick Sort</a:t>
            </a:r>
          </a:p>
          <a:p>
            <a:pPr algn="l" fontAlgn="base">
              <a:buFont typeface="Arial" panose="020B0604020202020204" pitchFamily="34" charset="0"/>
              <a:buChar char="•"/>
            </a:pPr>
            <a:endParaRPr lang="en-US" sz="1800" dirty="0"/>
          </a:p>
        </p:txBody>
      </p:sp>
      <p:sp>
        <p:nvSpPr>
          <p:cNvPr id="3" name="TextBox 2">
            <a:extLst>
              <a:ext uri="{FF2B5EF4-FFF2-40B4-BE49-F238E27FC236}">
                <a16:creationId xmlns:a16="http://schemas.microsoft.com/office/drawing/2014/main" id="{69F7A8CC-D303-4602-3017-783D0368EBCA}"/>
              </a:ext>
            </a:extLst>
          </p:cNvPr>
          <p:cNvSpPr txBox="1"/>
          <p:nvPr/>
        </p:nvSpPr>
        <p:spPr>
          <a:xfrm>
            <a:off x="381000" y="574722"/>
            <a:ext cx="6905626" cy="415498"/>
          </a:xfrm>
          <a:prstGeom prst="rect">
            <a:avLst/>
          </a:prstGeom>
          <a:noFill/>
        </p:spPr>
        <p:txBody>
          <a:bodyPr wrap="square" rtlCol="0">
            <a:spAutoFit/>
          </a:bodyPr>
          <a:lstStyle/>
          <a:p>
            <a:pPr algn="l"/>
            <a:r>
              <a:rPr lang="en-US" sz="2100" b="1" cap="all" dirty="0">
                <a:solidFill>
                  <a:srgbClr val="002060"/>
                </a:solidFill>
              </a:rPr>
              <a:t>Algorithm IN JAVASCRIPT</a:t>
            </a:r>
          </a:p>
        </p:txBody>
      </p:sp>
    </p:spTree>
    <p:extLst>
      <p:ext uri="{BB962C8B-B14F-4D97-AF65-F5344CB8AC3E}">
        <p14:creationId xmlns:p14="http://schemas.microsoft.com/office/powerpoint/2010/main" val="266531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2" name="TextBox 1">
            <a:extLst>
              <a:ext uri="{FF2B5EF4-FFF2-40B4-BE49-F238E27FC236}">
                <a16:creationId xmlns:a16="http://schemas.microsoft.com/office/drawing/2014/main" id="{BCEAA0FF-4AE4-384D-00DC-E6B88B54642A}"/>
              </a:ext>
            </a:extLst>
          </p:cNvPr>
          <p:cNvSpPr txBox="1"/>
          <p:nvPr/>
        </p:nvSpPr>
        <p:spPr>
          <a:xfrm>
            <a:off x="381000" y="1041651"/>
            <a:ext cx="8054963" cy="1200329"/>
          </a:xfrm>
          <a:prstGeom prst="rect">
            <a:avLst/>
          </a:prstGeom>
          <a:noFill/>
        </p:spPr>
        <p:txBody>
          <a:bodyPr wrap="square" rtlCol="0">
            <a:spAutoFit/>
          </a:bodyPr>
          <a:lstStyle/>
          <a:p>
            <a:pPr marL="342900" indent="-342900" algn="l" fontAlgn="base">
              <a:buFont typeface="Arial" panose="020B0604020202020204" pitchFamily="34" charset="0"/>
              <a:buChar char="•"/>
            </a:pPr>
            <a:r>
              <a:rPr lang="en-US" sz="2000" dirty="0">
                <a:solidFill>
                  <a:srgbClr val="202124"/>
                </a:solidFill>
                <a:effectLst/>
                <a:latin typeface="arial" panose="020B0604020202020204" pitchFamily="34" charset="0"/>
              </a:rPr>
              <a:t>An array is a linear data structure that collects elements of the same</a:t>
            </a:r>
            <a:r>
              <a:rPr lang="en-US" sz="2000">
                <a:solidFill>
                  <a:srgbClr val="202124"/>
                </a:solidFill>
                <a:effectLst/>
                <a:latin typeface="arial" panose="020B0604020202020204" pitchFamily="34" charset="0"/>
              </a:rPr>
              <a:t>/different </a:t>
            </a:r>
            <a:r>
              <a:rPr lang="en-US" sz="2000" dirty="0">
                <a:solidFill>
                  <a:srgbClr val="202124"/>
                </a:solidFill>
                <a:effectLst/>
                <a:latin typeface="arial" panose="020B0604020202020204" pitchFamily="34" charset="0"/>
              </a:rPr>
              <a:t>data type and stores them in contiguous and adjacent memory locations.</a:t>
            </a:r>
          </a:p>
          <a:p>
            <a:pPr marL="342900" indent="-342900" algn="l" fontAlgn="base">
              <a:buFont typeface="Arial" panose="020B0604020202020204" pitchFamily="34" charset="0"/>
              <a:buChar char="•"/>
            </a:pPr>
            <a:endParaRPr lang="en-US" sz="1200" dirty="0"/>
          </a:p>
        </p:txBody>
      </p:sp>
      <p:sp>
        <p:nvSpPr>
          <p:cNvPr id="3" name="TextBox 2">
            <a:extLst>
              <a:ext uri="{FF2B5EF4-FFF2-40B4-BE49-F238E27FC236}">
                <a16:creationId xmlns:a16="http://schemas.microsoft.com/office/drawing/2014/main" id="{69F7A8CC-D303-4602-3017-783D0368EBCA}"/>
              </a:ext>
            </a:extLst>
          </p:cNvPr>
          <p:cNvSpPr txBox="1"/>
          <p:nvPr/>
        </p:nvSpPr>
        <p:spPr>
          <a:xfrm>
            <a:off x="381000" y="574722"/>
            <a:ext cx="6905626" cy="415498"/>
          </a:xfrm>
          <a:prstGeom prst="rect">
            <a:avLst/>
          </a:prstGeom>
          <a:noFill/>
        </p:spPr>
        <p:txBody>
          <a:bodyPr wrap="square" rtlCol="0">
            <a:spAutoFit/>
          </a:bodyPr>
          <a:lstStyle/>
          <a:p>
            <a:pPr algn="l"/>
            <a:r>
              <a:rPr lang="en-US" sz="2100" b="1" cap="all" dirty="0">
                <a:solidFill>
                  <a:srgbClr val="002060"/>
                </a:solidFill>
              </a:rPr>
              <a:t>Array</a:t>
            </a:r>
          </a:p>
        </p:txBody>
      </p:sp>
    </p:spTree>
    <p:extLst>
      <p:ext uri="{BB962C8B-B14F-4D97-AF65-F5344CB8AC3E}">
        <p14:creationId xmlns:p14="http://schemas.microsoft.com/office/powerpoint/2010/main" val="263834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2" name="TextBox 1">
            <a:extLst>
              <a:ext uri="{FF2B5EF4-FFF2-40B4-BE49-F238E27FC236}">
                <a16:creationId xmlns:a16="http://schemas.microsoft.com/office/drawing/2014/main" id="{BCEAA0FF-4AE4-384D-00DC-E6B88B54642A}"/>
              </a:ext>
            </a:extLst>
          </p:cNvPr>
          <p:cNvSpPr txBox="1"/>
          <p:nvPr/>
        </p:nvSpPr>
        <p:spPr>
          <a:xfrm>
            <a:off x="381000" y="1041651"/>
            <a:ext cx="8054963" cy="2554545"/>
          </a:xfrm>
          <a:prstGeom prst="rect">
            <a:avLst/>
          </a:prstGeom>
          <a:noFill/>
        </p:spPr>
        <p:txBody>
          <a:bodyPr wrap="square" rtlCol="0">
            <a:spAutoFit/>
          </a:bodyPr>
          <a:lstStyle/>
          <a:p>
            <a:pPr marL="342900" indent="-342900" algn="l" fontAlgn="base">
              <a:buFont typeface="Arial" panose="020B0604020202020204" pitchFamily="34" charset="0"/>
              <a:buChar char="•"/>
            </a:pPr>
            <a:r>
              <a:rPr lang="en-US" sz="2000" i="0" dirty="0">
                <a:solidFill>
                  <a:srgbClr val="202124"/>
                </a:solidFill>
                <a:effectLst/>
                <a:latin typeface="arial" panose="020B0604020202020204" pitchFamily="34" charset="0"/>
              </a:rPr>
              <a:t>Arrays are used to implement data structures like a stack, queue, etc. </a:t>
            </a:r>
          </a:p>
          <a:p>
            <a:pPr marL="342900" indent="-342900" algn="l" fontAlgn="base">
              <a:buFont typeface="Arial" panose="020B0604020202020204" pitchFamily="34" charset="0"/>
              <a:buChar char="•"/>
            </a:pPr>
            <a:r>
              <a:rPr lang="en-US" sz="2000" i="0" dirty="0">
                <a:solidFill>
                  <a:srgbClr val="202124"/>
                </a:solidFill>
                <a:effectLst/>
                <a:latin typeface="arial" panose="020B0604020202020204" pitchFamily="34" charset="0"/>
              </a:rPr>
              <a:t>Arrays are used for matrices and other mathematical implementations. </a:t>
            </a:r>
          </a:p>
          <a:p>
            <a:pPr marL="342900" indent="-342900" algn="l" fontAlgn="base">
              <a:buFont typeface="Arial" panose="020B0604020202020204" pitchFamily="34" charset="0"/>
              <a:buChar char="•"/>
            </a:pPr>
            <a:r>
              <a:rPr lang="en-US" sz="2000" i="0" dirty="0">
                <a:solidFill>
                  <a:srgbClr val="202124"/>
                </a:solidFill>
                <a:effectLst/>
                <a:latin typeface="arial" panose="020B0604020202020204" pitchFamily="34" charset="0"/>
              </a:rPr>
              <a:t>Arrays are used in lookup tables in computers. </a:t>
            </a:r>
          </a:p>
          <a:p>
            <a:pPr marL="342900" indent="-342900" algn="l" fontAlgn="base">
              <a:buFont typeface="Arial" panose="020B0604020202020204" pitchFamily="34" charset="0"/>
              <a:buChar char="•"/>
            </a:pPr>
            <a:r>
              <a:rPr lang="en-US" sz="2000" i="0" dirty="0">
                <a:solidFill>
                  <a:srgbClr val="202124"/>
                </a:solidFill>
                <a:effectLst/>
                <a:latin typeface="arial" panose="020B0604020202020204" pitchFamily="34" charset="0"/>
              </a:rPr>
              <a:t>Arrays can be used for CPU scheduling.</a:t>
            </a:r>
          </a:p>
          <a:p>
            <a:pPr marL="342900" indent="-342900" algn="l" fontAlgn="base">
              <a:buFont typeface="Arial" panose="020B0604020202020204" pitchFamily="34" charset="0"/>
              <a:buChar char="•"/>
            </a:pPr>
            <a:r>
              <a:rPr lang="en-US" sz="2000" dirty="0">
                <a:solidFill>
                  <a:srgbClr val="202124"/>
                </a:solidFill>
                <a:latin typeface="arial" panose="020B0604020202020204" pitchFamily="34" charset="0"/>
              </a:rPr>
              <a:t>Store data in Database (</a:t>
            </a:r>
            <a:r>
              <a:rPr lang="en-US" sz="2000" i="0" dirty="0">
                <a:solidFill>
                  <a:srgbClr val="202124"/>
                </a:solidFill>
                <a:effectLst/>
                <a:latin typeface="arial" panose="020B0604020202020204" pitchFamily="34" charset="0"/>
              </a:rPr>
              <a:t> stored in contiguous memory locations, also known as database systems)</a:t>
            </a:r>
            <a:endParaRPr lang="en-US" sz="1600" dirty="0"/>
          </a:p>
        </p:txBody>
      </p:sp>
      <p:sp>
        <p:nvSpPr>
          <p:cNvPr id="3" name="TextBox 2">
            <a:extLst>
              <a:ext uri="{FF2B5EF4-FFF2-40B4-BE49-F238E27FC236}">
                <a16:creationId xmlns:a16="http://schemas.microsoft.com/office/drawing/2014/main" id="{69F7A8CC-D303-4602-3017-783D0368EBCA}"/>
              </a:ext>
            </a:extLst>
          </p:cNvPr>
          <p:cNvSpPr txBox="1"/>
          <p:nvPr/>
        </p:nvSpPr>
        <p:spPr>
          <a:xfrm>
            <a:off x="381000" y="574722"/>
            <a:ext cx="6905626" cy="415498"/>
          </a:xfrm>
          <a:prstGeom prst="rect">
            <a:avLst/>
          </a:prstGeom>
          <a:noFill/>
        </p:spPr>
        <p:txBody>
          <a:bodyPr wrap="square" rtlCol="0">
            <a:spAutoFit/>
          </a:bodyPr>
          <a:lstStyle/>
          <a:p>
            <a:pPr algn="l"/>
            <a:r>
              <a:rPr lang="en-US" sz="2100" b="1" cap="all" dirty="0">
                <a:solidFill>
                  <a:srgbClr val="002060"/>
                </a:solidFill>
              </a:rPr>
              <a:t>Array Application</a:t>
            </a:r>
          </a:p>
        </p:txBody>
      </p:sp>
    </p:spTree>
    <p:extLst>
      <p:ext uri="{BB962C8B-B14F-4D97-AF65-F5344CB8AC3E}">
        <p14:creationId xmlns:p14="http://schemas.microsoft.com/office/powerpoint/2010/main" val="36477240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1175</TotalTime>
  <Words>487</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Montserrat</vt:lpstr>
      <vt:lpstr>arial</vt:lpstr>
      <vt:lpstr>Verdana</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urvashi singla</cp:lastModifiedBy>
  <cp:revision>212</cp:revision>
  <dcterms:modified xsi:type="dcterms:W3CDTF">2022-11-14T15:16:50Z</dcterms:modified>
</cp:coreProperties>
</file>