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15"/>
  </p:notesMasterIdLst>
  <p:sldIdLst>
    <p:sldId id="256" r:id="rId3"/>
    <p:sldId id="257" r:id="rId4"/>
    <p:sldId id="332" r:id="rId5"/>
    <p:sldId id="334" r:id="rId6"/>
    <p:sldId id="333" r:id="rId7"/>
    <p:sldId id="335" r:id="rId8"/>
    <p:sldId id="336" r:id="rId9"/>
    <p:sldId id="337" r:id="rId10"/>
    <p:sldId id="338" r:id="rId11"/>
    <p:sldId id="329" r:id="rId12"/>
    <p:sldId id="330" r:id="rId13"/>
    <p:sldId id="277" r:id="rId14"/>
  </p:sldIdLst>
  <p:sldSz cx="9144000" cy="5143500" type="screen16x9"/>
  <p:notesSz cx="6858000" cy="9144000"/>
  <p:embeddedFontLst>
    <p:embeddedFont>
      <p:font typeface="Montserrat" panose="00000500000000000000" pitchFamily="2" charset="0"/>
      <p:regular r:id="rId16"/>
      <p:bold r:id="rId17"/>
      <p:italic r:id="rId18"/>
      <p:boldItalic r:id="rId19"/>
    </p:embeddedFont>
    <p:embeddedFont>
      <p:font typeface="Verdana" panose="020B060403050404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EaqFSrBF/ws3RX4DNqAvM7uCG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snapToGrid="0">
      <p:cViewPr varScale="1">
        <p:scale>
          <a:sx n="84" d="100"/>
          <a:sy n="84" d="100"/>
        </p:scale>
        <p:origin x="6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36"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f0308bde3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5f0308bde3_0_3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f0308bde3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5f0308bde3_0_4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68035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f0308bde3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5f0308bde3_0_4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62668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41960fbd57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41960fbd57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f0308bde3_0_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5f0308bde3_0_4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f0308bde3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5f0308bde3_0_4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43277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f0308bde3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5f0308bde3_0_4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6261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f0308bde3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5f0308bde3_0_4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42216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f0308bde3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5f0308bde3_0_4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82109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f0308bde3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5f0308bde3_0_4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50391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f0308bde3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5f0308bde3_0_4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74067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f0308bde3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5f0308bde3_0_4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449559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pic>
        <p:nvPicPr>
          <p:cNvPr id="10" name="Google Shape;10;p19"/>
          <p:cNvPicPr preferRelativeResize="0"/>
          <p:nvPr/>
        </p:nvPicPr>
        <p:blipFill rotWithShape="1">
          <a:blip r:embed="rId2">
            <a:alphaModFix/>
          </a:blip>
          <a:srcRect/>
          <a:stretch/>
        </p:blipFill>
        <p:spPr>
          <a:xfrm>
            <a:off x="0" y="1635"/>
            <a:ext cx="9144000" cy="5140231"/>
          </a:xfrm>
          <a:prstGeom prst="rect">
            <a:avLst/>
          </a:prstGeom>
          <a:noFill/>
          <a:ln>
            <a:noFill/>
          </a:ln>
        </p:spPr>
      </p:pic>
      <p:sp>
        <p:nvSpPr>
          <p:cNvPr id="11" name="Google Shape;11;p1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2" name="Google Shape;12;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
    <p:spTree>
      <p:nvGrpSpPr>
        <p:cNvPr id="1" name="Shape 51"/>
        <p:cNvGrpSpPr/>
        <p:nvPr/>
      </p:nvGrpSpPr>
      <p:grpSpPr>
        <a:xfrm>
          <a:off x="0" y="0"/>
          <a:ext cx="0" cy="0"/>
          <a:chOff x="0" y="0"/>
          <a:chExt cx="0" cy="0"/>
        </a:xfrm>
      </p:grpSpPr>
      <p:sp>
        <p:nvSpPr>
          <p:cNvPr id="52" name="Google Shape;52;p3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3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4" name="Google Shape;54;p3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5" name="Google Shape;55;p3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6" name="Google Shape;56;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g5f0308bde3_0_57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3" name="Google Shape;63;g5f0308bde3_0_57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4" name="Google Shape;64;g5f0308bde3_0_5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g5f0308bde3_0_58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7" name="Google Shape;67;g5f0308bde3_0_58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sp>
        <p:nvSpPr>
          <p:cNvPr id="73" name="Google Shape;73;g5f0308bde3_0_57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g5f0308bde3_0_57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75" name="Google Shape;75;g5f0308bde3_0_57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6" name="Google Shape;76;g5f0308bde3_0_57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7" name="Google Shape;77;g5f0308bde3_0_5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g5f0308bde3_0_58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0" name="Google Shape;80;g5f0308bde3_0_58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1" name="Google Shape;81;g5f0308bde3_0_58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2" name="Google Shape;82;g5f0308bde3_0_58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3"/>
        <p:cNvGrpSpPr/>
        <p:nvPr/>
      </p:nvGrpSpPr>
      <p:grpSpPr>
        <a:xfrm>
          <a:off x="0" y="0"/>
          <a:ext cx="0" cy="0"/>
          <a:chOff x="0" y="0"/>
          <a:chExt cx="0" cy="0"/>
        </a:xfrm>
      </p:grpSpPr>
      <p:sp>
        <p:nvSpPr>
          <p:cNvPr id="84" name="Google Shape;84;g5f0308bde3_0_59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5" name="Google Shape;85;g5f0308bde3_0_59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6"/>
        <p:cNvGrpSpPr/>
        <p:nvPr/>
      </p:nvGrpSpPr>
      <p:grpSpPr>
        <a:xfrm>
          <a:off x="0" y="0"/>
          <a:ext cx="0" cy="0"/>
          <a:chOff x="0" y="0"/>
          <a:chExt cx="0" cy="0"/>
        </a:xfrm>
      </p:grpSpPr>
      <p:sp>
        <p:nvSpPr>
          <p:cNvPr id="87" name="Google Shape;87;g5f0308bde3_0_59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8" name="Google Shape;88;g5f0308bde3_0_59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9" name="Google Shape;89;g5f0308bde3_0_59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g5f0308bde3_0_60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2" name="Google Shape;92;g5f0308bde3_0_60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3"/>
        <p:cNvGrpSpPr/>
        <p:nvPr/>
      </p:nvGrpSpPr>
      <p:grpSpPr>
        <a:xfrm>
          <a:off x="0" y="0"/>
          <a:ext cx="0" cy="0"/>
          <a:chOff x="0" y="0"/>
          <a:chExt cx="0" cy="0"/>
        </a:xfrm>
      </p:grpSpPr>
      <p:sp>
        <p:nvSpPr>
          <p:cNvPr id="94" name="Google Shape;94;g5f0308bde3_0_60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95" name="Google Shape;95;g5f0308bde3_0_60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7"/>
        <p:cNvGrpSpPr/>
        <p:nvPr/>
      </p:nvGrpSpPr>
      <p:grpSpPr>
        <a:xfrm>
          <a:off x="0" y="0"/>
          <a:ext cx="0" cy="0"/>
          <a:chOff x="0" y="0"/>
          <a:chExt cx="0" cy="0"/>
        </a:xfrm>
      </p:grpSpPr>
      <p:sp>
        <p:nvSpPr>
          <p:cNvPr id="18" name="Google Shape;18;p2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0" name="Google Shape;20;p2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1" name="Google Shape;21;p2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2" name="Google Shape;22;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6"/>
        <p:cNvGrpSpPr/>
        <p:nvPr/>
      </p:nvGrpSpPr>
      <p:grpSpPr>
        <a:xfrm>
          <a:off x="0" y="0"/>
          <a:ext cx="0" cy="0"/>
          <a:chOff x="0" y="0"/>
          <a:chExt cx="0" cy="0"/>
        </a:xfrm>
      </p:grpSpPr>
      <p:sp>
        <p:nvSpPr>
          <p:cNvPr id="97" name="Google Shape;97;g5f0308bde3_0_60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8" name="Google Shape;98;g5f0308bde3_0_60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99" name="Google Shape;99;g5f0308bde3_0_60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Google Shape;101;g5f0308bde3_0_6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6" name="Google Shape;26;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2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2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4" name="Google Shape;34;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2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7" name="Google Shape;37;p2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8" name="Google Shape;38;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1" name="Google Shape;41;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2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2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2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tx2"/>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tx2"/>
        </a:solidFill>
        <a:effectLst/>
      </p:bgPr>
    </p:bg>
    <p:spTree>
      <p:nvGrpSpPr>
        <p:cNvPr id="1" name="Shape 57"/>
        <p:cNvGrpSpPr/>
        <p:nvPr/>
      </p:nvGrpSpPr>
      <p:grpSpPr>
        <a:xfrm>
          <a:off x="0" y="0"/>
          <a:ext cx="0" cy="0"/>
          <a:chOff x="0" y="0"/>
          <a:chExt cx="0" cy="0"/>
        </a:xfrm>
      </p:grpSpPr>
      <p:sp>
        <p:nvSpPr>
          <p:cNvPr id="58" name="Google Shape;58;g5f0308bde3_0_56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9" name="Google Shape;59;g5f0308bde3_0_56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60" name="Google Shape;60;g5f0308bde3_0_56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uiltin.com/software-engineering-perspectives/javascript-data-structures"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www.interviewbit.com/data-structure-interview-questions/" TargetMode="External"/><Relationship Id="rId5" Type="http://schemas.openxmlformats.org/officeDocument/2006/relationships/hyperlink" Target="https://www.educative.io/blog/javascript-data-structures#questions" TargetMode="External"/><Relationship Id="rId4" Type="http://schemas.openxmlformats.org/officeDocument/2006/relationships/hyperlink" Target="https://www.freecodecamp.org/news/data-structures-in-javascript-with-examples/#array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ev.to/swastikyadav/algorithms-in-javascript-with-visual-examples-gh3"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hyperlink" Target="https://betterprogramming.pub/common-javascript-algorithm-interview-questions-explained-68d8c4186270" TargetMode="External"/><Relationship Id="rId4" Type="http://schemas.openxmlformats.org/officeDocument/2006/relationships/hyperlink" Target="https://www.thatjsdude.com/interview/js1.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www.mygreatlearning.com/blog/insertion-sort-with-a-real-world-example/"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www.mygreatlearning.com/academy/learn-for-free/courses/merge-sort-algorithm-using-java?gl_blog_id=22959"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mygreatlearning.com/blog/bubble-sort/"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practice-questions-time-complexity-analysis/"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hyperlink" Target="https://towardsdatascience.com/the-math-behind-big-o-and-other-asymptotic-notations-64487889f33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5f0308bde3_0_306"/>
          <p:cNvSpPr txBox="1"/>
          <p:nvPr/>
        </p:nvSpPr>
        <p:spPr>
          <a:xfrm>
            <a:off x="1658052" y="1858200"/>
            <a:ext cx="5827895" cy="1427100"/>
          </a:xfrm>
          <a:prstGeom prst="rect">
            <a:avLst/>
          </a:prstGeom>
          <a:noFill/>
          <a:ln>
            <a:noFill/>
          </a:ln>
        </p:spPr>
        <p:txBody>
          <a:bodyPr spcFirstLastPara="1" wrap="square" lIns="91425" tIns="91425" rIns="91425" bIns="91425" anchor="t" anchorCtr="0">
            <a:noAutofit/>
          </a:bodyPr>
          <a:lstStyle/>
          <a:p>
            <a:pPr algn="ctr">
              <a:buSzPts val="2700"/>
            </a:pPr>
            <a:r>
              <a:rPr lang="en-US" sz="2800" b="1" i="0" u="none" strike="noStrike" cap="none" dirty="0">
                <a:solidFill>
                  <a:schemeClr val="bg1"/>
                </a:solidFill>
                <a:latin typeface="+mj-lt"/>
                <a:ea typeface="Montserrat"/>
                <a:cs typeface="Montserrat"/>
                <a:sym typeface="Montserrat"/>
              </a:rPr>
              <a:t>Introduction to</a:t>
            </a:r>
            <a:r>
              <a:rPr lang="en-US" sz="2800" b="1" dirty="0">
                <a:solidFill>
                  <a:schemeClr val="bg1"/>
                </a:solidFill>
                <a:latin typeface="+mj-lt"/>
                <a:ea typeface="Montserrat"/>
                <a:cs typeface="Montserrat"/>
                <a:sym typeface="Montserrat"/>
              </a:rPr>
              <a:t> </a:t>
            </a:r>
            <a:r>
              <a:rPr lang="en-US" sz="2800" b="1" i="0" u="none" strike="noStrike" cap="none" dirty="0">
                <a:solidFill>
                  <a:schemeClr val="bg1"/>
                </a:solidFill>
                <a:latin typeface="+mj-lt"/>
                <a:ea typeface="Montserrat"/>
                <a:cs typeface="Montserrat"/>
                <a:sym typeface="Montserrat"/>
              </a:rPr>
              <a:t>JS</a:t>
            </a:r>
          </a:p>
          <a:p>
            <a:pPr algn="ctr">
              <a:buSzPts val="2700"/>
            </a:pPr>
            <a:r>
              <a:rPr lang="en-US" sz="2800" b="1" dirty="0">
                <a:solidFill>
                  <a:schemeClr val="bg1"/>
                </a:solidFill>
                <a:latin typeface="+mj-lt"/>
                <a:cs typeface="Calibri" panose="020F0502020204030204" pitchFamily="34" charset="0"/>
              </a:rPr>
              <a:t>Turn your passion into Website</a:t>
            </a:r>
            <a:endParaRPr lang="en-US" sz="2800" b="1" i="0" u="none" strike="noStrike" cap="none" dirty="0">
              <a:solidFill>
                <a:schemeClr val="bg1"/>
              </a:solidFill>
              <a:latin typeface="+mj-lt"/>
              <a:ea typeface="Montserrat"/>
              <a:cs typeface="Montserrat"/>
              <a:sym typeface="Montserrat"/>
            </a:endParaRPr>
          </a:p>
        </p:txBody>
      </p:sp>
      <p:sp>
        <p:nvSpPr>
          <p:cNvPr id="108" name="Google Shape;108;g5f0308bde3_0_306"/>
          <p:cNvSpPr txBox="1"/>
          <p:nvPr/>
        </p:nvSpPr>
        <p:spPr>
          <a:xfrm>
            <a:off x="2025250" y="3940975"/>
            <a:ext cx="61722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g5f0308bde3_0_494"/>
          <p:cNvSpPr/>
          <p:nvPr/>
        </p:nvSpPr>
        <p:spPr>
          <a:xfrm>
            <a:off x="-21250" y="4675900"/>
            <a:ext cx="9165300" cy="467700"/>
          </a:xfrm>
          <a:prstGeom prst="rect">
            <a:avLst/>
          </a:prstGeom>
          <a:solidFill>
            <a:srgbClr val="17274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g5f0308bde3_0_494"/>
          <p:cNvGrpSpPr/>
          <p:nvPr/>
        </p:nvGrpSpPr>
        <p:grpSpPr>
          <a:xfrm>
            <a:off x="652150" y="4737850"/>
            <a:ext cx="7863100" cy="343800"/>
            <a:chOff x="652150" y="4737850"/>
            <a:chExt cx="7863100" cy="343800"/>
          </a:xfrm>
        </p:grpSpPr>
        <p:sp>
          <p:nvSpPr>
            <p:cNvPr id="189" name="Google Shape;189;g5f0308bde3_0_494"/>
            <p:cNvSpPr txBox="1"/>
            <p:nvPr/>
          </p:nvSpPr>
          <p:spPr>
            <a:xfrm>
              <a:off x="652150" y="4737850"/>
              <a:ext cx="2911500" cy="3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EdYoda - Frontend Developer Program</a:t>
              </a:r>
              <a:endParaRPr sz="1100" b="0" i="0" u="none" strike="noStrike" cap="none">
                <a:solidFill>
                  <a:srgbClr val="FFFFFF"/>
                </a:solidFill>
                <a:latin typeface="Verdana"/>
                <a:ea typeface="Verdana"/>
                <a:cs typeface="Verdana"/>
                <a:sym typeface="Verdana"/>
              </a:endParaRPr>
            </a:p>
          </p:txBody>
        </p:sp>
        <p:sp>
          <p:nvSpPr>
            <p:cNvPr id="190" name="Google Shape;190;g5f0308bde3_0_494"/>
            <p:cNvSpPr txBox="1"/>
            <p:nvPr/>
          </p:nvSpPr>
          <p:spPr>
            <a:xfrm>
              <a:off x="5603750" y="4737850"/>
              <a:ext cx="2911500" cy="343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https://www.edyoda.com</a:t>
              </a:r>
              <a:endParaRPr sz="1100" b="0" i="0" u="none" strike="noStrike" cap="none">
                <a:solidFill>
                  <a:srgbClr val="FFFFFF"/>
                </a:solidFill>
                <a:latin typeface="Verdana"/>
                <a:ea typeface="Verdana"/>
                <a:cs typeface="Verdana"/>
                <a:sym typeface="Verdana"/>
              </a:endParaRPr>
            </a:p>
          </p:txBody>
        </p:sp>
      </p:grpSp>
      <p:sp>
        <p:nvSpPr>
          <p:cNvPr id="4" name="TextBox 3">
            <a:extLst>
              <a:ext uri="{FF2B5EF4-FFF2-40B4-BE49-F238E27FC236}">
                <a16:creationId xmlns:a16="http://schemas.microsoft.com/office/drawing/2014/main" id="{8FC19A30-410A-EDC8-3DD7-4349A7AAD600}"/>
              </a:ext>
            </a:extLst>
          </p:cNvPr>
          <p:cNvSpPr txBox="1"/>
          <p:nvPr/>
        </p:nvSpPr>
        <p:spPr>
          <a:xfrm>
            <a:off x="381000" y="433472"/>
            <a:ext cx="7534276" cy="738664"/>
          </a:xfrm>
          <a:prstGeom prst="rect">
            <a:avLst/>
          </a:prstGeom>
          <a:noFill/>
        </p:spPr>
        <p:txBody>
          <a:bodyPr wrap="square" rtlCol="0">
            <a:spAutoFit/>
          </a:bodyPr>
          <a:lstStyle/>
          <a:p>
            <a:r>
              <a:rPr lang="en-IN" sz="2100" b="1" dirty="0">
                <a:solidFill>
                  <a:srgbClr val="002060"/>
                </a:solidFill>
              </a:rPr>
              <a:t>External Resources for Study on Data Structure</a:t>
            </a:r>
          </a:p>
          <a:p>
            <a:endParaRPr lang="en-IN" sz="2100" b="1" dirty="0">
              <a:solidFill>
                <a:schemeClr val="tx1"/>
              </a:solidFill>
            </a:endParaRPr>
          </a:p>
        </p:txBody>
      </p:sp>
      <p:sp>
        <p:nvSpPr>
          <p:cNvPr id="5" name="TextBox 4">
            <a:extLst>
              <a:ext uri="{FF2B5EF4-FFF2-40B4-BE49-F238E27FC236}">
                <a16:creationId xmlns:a16="http://schemas.microsoft.com/office/drawing/2014/main" id="{489332B1-15C7-4C83-63C3-108F9F0EA04D}"/>
              </a:ext>
            </a:extLst>
          </p:cNvPr>
          <p:cNvSpPr txBox="1"/>
          <p:nvPr/>
        </p:nvSpPr>
        <p:spPr>
          <a:xfrm>
            <a:off x="381001" y="782789"/>
            <a:ext cx="8054963" cy="1893339"/>
          </a:xfrm>
          <a:prstGeom prst="rect">
            <a:avLst/>
          </a:prstGeom>
          <a:noFill/>
        </p:spPr>
        <p:txBody>
          <a:bodyPr wrap="square" rtlCol="0">
            <a:spAutoFit/>
          </a:bodyPr>
          <a:lstStyle/>
          <a:p>
            <a:pPr marL="257175" indent="-257175">
              <a:lnSpc>
                <a:spcPct val="150000"/>
              </a:lnSpc>
              <a:buClr>
                <a:schemeClr val="tx1"/>
              </a:buClr>
              <a:buFont typeface="Wingdings" panose="05000000000000000000" pitchFamily="2" charset="2"/>
              <a:buChar char="§"/>
            </a:pPr>
            <a:r>
              <a:rPr lang="en-IN" sz="1600" dirty="0">
                <a:hlinkClick r:id="rId3"/>
              </a:rPr>
              <a:t>https://builtin.com/software-engineering-perspectives/javascript-data-structures</a:t>
            </a:r>
            <a:endParaRPr lang="en-IN" sz="1600" dirty="0"/>
          </a:p>
          <a:p>
            <a:pPr marL="257175" indent="-257175">
              <a:lnSpc>
                <a:spcPct val="150000"/>
              </a:lnSpc>
              <a:buClr>
                <a:schemeClr val="tx1"/>
              </a:buClr>
              <a:buFont typeface="Wingdings" panose="05000000000000000000" pitchFamily="2" charset="2"/>
              <a:buChar char="§"/>
            </a:pPr>
            <a:r>
              <a:rPr lang="en-IN" sz="1600" dirty="0">
                <a:hlinkClick r:id="rId4"/>
              </a:rPr>
              <a:t>https://www.freecodecamp.org/news/data-structures-in-javascript-with-examples/#arrays</a:t>
            </a:r>
            <a:endParaRPr lang="en-IN" sz="1600" dirty="0"/>
          </a:p>
          <a:p>
            <a:pPr marL="257175" indent="-257175">
              <a:lnSpc>
                <a:spcPct val="150000"/>
              </a:lnSpc>
              <a:buClr>
                <a:schemeClr val="tx1"/>
              </a:buClr>
              <a:buFont typeface="Wingdings" panose="05000000000000000000" pitchFamily="2" charset="2"/>
              <a:buChar char="§"/>
            </a:pPr>
            <a:r>
              <a:rPr lang="en-IN" sz="1600" dirty="0"/>
              <a:t>https://www.geeksforgeeks.org/introduction-to-data-structures/?ref=lbp</a:t>
            </a:r>
          </a:p>
          <a:p>
            <a:pPr marL="257175" indent="-257175">
              <a:lnSpc>
                <a:spcPct val="150000"/>
              </a:lnSpc>
              <a:buClr>
                <a:schemeClr val="tx1"/>
              </a:buClr>
              <a:buFont typeface="Wingdings" panose="05000000000000000000" pitchFamily="2" charset="2"/>
              <a:buChar char="§"/>
            </a:pPr>
            <a:r>
              <a:rPr lang="en-IN" sz="1600" dirty="0"/>
              <a:t>https://www.youtube.com/watch?v=41GSinwoMYA</a:t>
            </a:r>
          </a:p>
        </p:txBody>
      </p:sp>
      <p:sp>
        <p:nvSpPr>
          <p:cNvPr id="6" name="TextBox 5">
            <a:extLst>
              <a:ext uri="{FF2B5EF4-FFF2-40B4-BE49-F238E27FC236}">
                <a16:creationId xmlns:a16="http://schemas.microsoft.com/office/drawing/2014/main" id="{F796C04C-D34A-9EEA-3961-6A8D498C7830}"/>
              </a:ext>
            </a:extLst>
          </p:cNvPr>
          <p:cNvSpPr txBox="1"/>
          <p:nvPr/>
        </p:nvSpPr>
        <p:spPr>
          <a:xfrm>
            <a:off x="380999" y="2972870"/>
            <a:ext cx="8054963" cy="1703030"/>
          </a:xfrm>
          <a:prstGeom prst="rect">
            <a:avLst/>
          </a:prstGeom>
          <a:noFill/>
        </p:spPr>
        <p:txBody>
          <a:bodyPr wrap="square" rtlCol="0">
            <a:spAutoFit/>
          </a:bodyPr>
          <a:lstStyle/>
          <a:p>
            <a:pPr marL="257175" indent="-257175">
              <a:lnSpc>
                <a:spcPct val="150000"/>
              </a:lnSpc>
              <a:buClr>
                <a:schemeClr val="tx1"/>
              </a:buClr>
              <a:buFont typeface="Wingdings" panose="05000000000000000000" pitchFamily="2" charset="2"/>
              <a:buChar char="§"/>
            </a:pPr>
            <a:r>
              <a:rPr lang="en-IN" sz="1800" dirty="0">
                <a:hlinkClick r:id="rId5"/>
              </a:rPr>
              <a:t>https://www.educative.io/blog/javascript-data-structures#questions</a:t>
            </a:r>
            <a:endParaRPr lang="en-IN" sz="1800" dirty="0"/>
          </a:p>
          <a:p>
            <a:pPr marL="257175" indent="-257175">
              <a:lnSpc>
                <a:spcPct val="150000"/>
              </a:lnSpc>
              <a:buClr>
                <a:schemeClr val="tx1"/>
              </a:buClr>
              <a:buFont typeface="Wingdings" panose="05000000000000000000" pitchFamily="2" charset="2"/>
              <a:buChar char="§"/>
            </a:pPr>
            <a:r>
              <a:rPr lang="en-IN" sz="1800" dirty="0">
                <a:hlinkClick r:id="rId6"/>
              </a:rPr>
              <a:t>https://www.interviewbit.com/data-structure-interview-questions/</a:t>
            </a:r>
            <a:endParaRPr lang="en-IN" sz="1800" dirty="0"/>
          </a:p>
          <a:p>
            <a:pPr marL="257175" indent="-257175">
              <a:lnSpc>
                <a:spcPct val="150000"/>
              </a:lnSpc>
              <a:buClr>
                <a:schemeClr val="tx1"/>
              </a:buClr>
              <a:buFont typeface="Wingdings" panose="05000000000000000000" pitchFamily="2" charset="2"/>
              <a:buChar char="§"/>
            </a:pPr>
            <a:r>
              <a:rPr lang="en-IN" sz="1800" dirty="0"/>
              <a:t>https://www.simplilearn.com/data-structure-interview-questions-and-answers-article</a:t>
            </a:r>
          </a:p>
        </p:txBody>
      </p:sp>
      <p:sp>
        <p:nvSpPr>
          <p:cNvPr id="7" name="TextBox 6">
            <a:extLst>
              <a:ext uri="{FF2B5EF4-FFF2-40B4-BE49-F238E27FC236}">
                <a16:creationId xmlns:a16="http://schemas.microsoft.com/office/drawing/2014/main" id="{6F1CCC07-7277-D334-F625-0811FF62CD40}"/>
              </a:ext>
            </a:extLst>
          </p:cNvPr>
          <p:cNvSpPr txBox="1"/>
          <p:nvPr/>
        </p:nvSpPr>
        <p:spPr>
          <a:xfrm>
            <a:off x="380999" y="2716269"/>
            <a:ext cx="7534276" cy="415498"/>
          </a:xfrm>
          <a:prstGeom prst="rect">
            <a:avLst/>
          </a:prstGeom>
          <a:noFill/>
        </p:spPr>
        <p:txBody>
          <a:bodyPr wrap="square" rtlCol="0">
            <a:spAutoFit/>
          </a:bodyPr>
          <a:lstStyle/>
          <a:p>
            <a:r>
              <a:rPr lang="en-IN" sz="2100" b="1" dirty="0">
                <a:solidFill>
                  <a:srgbClr val="002060"/>
                </a:solidFill>
              </a:rPr>
              <a:t>External Resources for Interview Questions</a:t>
            </a:r>
          </a:p>
        </p:txBody>
      </p:sp>
    </p:spTree>
    <p:extLst>
      <p:ext uri="{BB962C8B-B14F-4D97-AF65-F5344CB8AC3E}">
        <p14:creationId xmlns:p14="http://schemas.microsoft.com/office/powerpoint/2010/main" val="2773891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g5f0308bde3_0_494"/>
          <p:cNvSpPr/>
          <p:nvPr/>
        </p:nvSpPr>
        <p:spPr>
          <a:xfrm>
            <a:off x="-21250" y="4675900"/>
            <a:ext cx="9165300" cy="467700"/>
          </a:xfrm>
          <a:prstGeom prst="rect">
            <a:avLst/>
          </a:prstGeom>
          <a:solidFill>
            <a:srgbClr val="17274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g5f0308bde3_0_494"/>
          <p:cNvGrpSpPr/>
          <p:nvPr/>
        </p:nvGrpSpPr>
        <p:grpSpPr>
          <a:xfrm>
            <a:off x="652150" y="4737850"/>
            <a:ext cx="7863100" cy="343800"/>
            <a:chOff x="652150" y="4737850"/>
            <a:chExt cx="7863100" cy="343800"/>
          </a:xfrm>
        </p:grpSpPr>
        <p:sp>
          <p:nvSpPr>
            <p:cNvPr id="189" name="Google Shape;189;g5f0308bde3_0_494"/>
            <p:cNvSpPr txBox="1"/>
            <p:nvPr/>
          </p:nvSpPr>
          <p:spPr>
            <a:xfrm>
              <a:off x="652150" y="4737850"/>
              <a:ext cx="2911500" cy="3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EdYoda - Frontend Developer Program</a:t>
              </a:r>
              <a:endParaRPr sz="1100" b="0" i="0" u="none" strike="noStrike" cap="none">
                <a:solidFill>
                  <a:srgbClr val="FFFFFF"/>
                </a:solidFill>
                <a:latin typeface="Verdana"/>
                <a:ea typeface="Verdana"/>
                <a:cs typeface="Verdana"/>
                <a:sym typeface="Verdana"/>
              </a:endParaRPr>
            </a:p>
          </p:txBody>
        </p:sp>
        <p:sp>
          <p:nvSpPr>
            <p:cNvPr id="190" name="Google Shape;190;g5f0308bde3_0_494"/>
            <p:cNvSpPr txBox="1"/>
            <p:nvPr/>
          </p:nvSpPr>
          <p:spPr>
            <a:xfrm>
              <a:off x="5603750" y="4737850"/>
              <a:ext cx="2911500" cy="343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https://www.edyoda.com</a:t>
              </a:r>
              <a:endParaRPr sz="1100" b="0" i="0" u="none" strike="noStrike" cap="none">
                <a:solidFill>
                  <a:srgbClr val="FFFFFF"/>
                </a:solidFill>
                <a:latin typeface="Verdana"/>
                <a:ea typeface="Verdana"/>
                <a:cs typeface="Verdana"/>
                <a:sym typeface="Verdana"/>
              </a:endParaRPr>
            </a:p>
          </p:txBody>
        </p:sp>
      </p:grpSp>
      <p:sp>
        <p:nvSpPr>
          <p:cNvPr id="4" name="TextBox 3">
            <a:extLst>
              <a:ext uri="{FF2B5EF4-FFF2-40B4-BE49-F238E27FC236}">
                <a16:creationId xmlns:a16="http://schemas.microsoft.com/office/drawing/2014/main" id="{51C6A935-9508-1E75-1DC3-74103E8E275B}"/>
              </a:ext>
            </a:extLst>
          </p:cNvPr>
          <p:cNvSpPr txBox="1"/>
          <p:nvPr/>
        </p:nvSpPr>
        <p:spPr>
          <a:xfrm>
            <a:off x="380999" y="315704"/>
            <a:ext cx="7534276" cy="738664"/>
          </a:xfrm>
          <a:prstGeom prst="rect">
            <a:avLst/>
          </a:prstGeom>
          <a:noFill/>
        </p:spPr>
        <p:txBody>
          <a:bodyPr wrap="square" rtlCol="0">
            <a:spAutoFit/>
          </a:bodyPr>
          <a:lstStyle/>
          <a:p>
            <a:r>
              <a:rPr lang="en-IN" sz="2100" b="1" dirty="0">
                <a:solidFill>
                  <a:srgbClr val="002060"/>
                </a:solidFill>
              </a:rPr>
              <a:t>External Resources for Study on Algorithm</a:t>
            </a:r>
          </a:p>
          <a:p>
            <a:r>
              <a:rPr lang="en-IN" sz="2100" b="1" dirty="0">
                <a:solidFill>
                  <a:schemeClr val="tx1"/>
                </a:solidFill>
              </a:rPr>
              <a:t> </a:t>
            </a:r>
          </a:p>
        </p:txBody>
      </p:sp>
      <p:sp>
        <p:nvSpPr>
          <p:cNvPr id="5" name="TextBox 4">
            <a:extLst>
              <a:ext uri="{FF2B5EF4-FFF2-40B4-BE49-F238E27FC236}">
                <a16:creationId xmlns:a16="http://schemas.microsoft.com/office/drawing/2014/main" id="{91EF2A35-E282-8F54-DC2D-F6BFC86E4103}"/>
              </a:ext>
            </a:extLst>
          </p:cNvPr>
          <p:cNvSpPr txBox="1"/>
          <p:nvPr/>
        </p:nvSpPr>
        <p:spPr>
          <a:xfrm>
            <a:off x="389465" y="586265"/>
            <a:ext cx="8054963" cy="1703030"/>
          </a:xfrm>
          <a:prstGeom prst="rect">
            <a:avLst/>
          </a:prstGeom>
          <a:noFill/>
        </p:spPr>
        <p:txBody>
          <a:bodyPr wrap="square" rtlCol="0">
            <a:spAutoFit/>
          </a:bodyPr>
          <a:lstStyle/>
          <a:p>
            <a:pPr marL="257175" indent="-257175">
              <a:lnSpc>
                <a:spcPct val="150000"/>
              </a:lnSpc>
              <a:buClr>
                <a:schemeClr val="tx1"/>
              </a:buClr>
              <a:buFont typeface="Wingdings" panose="05000000000000000000" pitchFamily="2" charset="2"/>
              <a:buChar char="§"/>
            </a:pPr>
            <a:r>
              <a:rPr lang="en-IN" sz="1800" dirty="0">
                <a:hlinkClick r:id="rId3"/>
              </a:rPr>
              <a:t>https://dev.to/swastikyadav/algorithms-in-javascript-with-visual-examples-gh3</a:t>
            </a:r>
            <a:endParaRPr lang="en-IN" sz="1800" dirty="0"/>
          </a:p>
          <a:p>
            <a:pPr marL="257175" indent="-257175">
              <a:lnSpc>
                <a:spcPct val="150000"/>
              </a:lnSpc>
              <a:buClr>
                <a:schemeClr val="tx1"/>
              </a:buClr>
              <a:buFont typeface="Wingdings" panose="05000000000000000000" pitchFamily="2" charset="2"/>
              <a:buChar char="§"/>
            </a:pPr>
            <a:r>
              <a:rPr lang="en-IN" sz="1800" dirty="0"/>
              <a:t>https://javascript.plainenglish.io/top-5-javascript-algorithms-that-you-should-solve-92c34448fbbb</a:t>
            </a:r>
          </a:p>
        </p:txBody>
      </p:sp>
      <p:sp>
        <p:nvSpPr>
          <p:cNvPr id="6" name="TextBox 5">
            <a:extLst>
              <a:ext uri="{FF2B5EF4-FFF2-40B4-BE49-F238E27FC236}">
                <a16:creationId xmlns:a16="http://schemas.microsoft.com/office/drawing/2014/main" id="{08BE2646-2E6F-3317-CBCE-13E9ECA6267F}"/>
              </a:ext>
            </a:extLst>
          </p:cNvPr>
          <p:cNvSpPr txBox="1"/>
          <p:nvPr/>
        </p:nvSpPr>
        <p:spPr>
          <a:xfrm>
            <a:off x="380999" y="2308177"/>
            <a:ext cx="7534276" cy="415498"/>
          </a:xfrm>
          <a:prstGeom prst="rect">
            <a:avLst/>
          </a:prstGeom>
          <a:noFill/>
        </p:spPr>
        <p:txBody>
          <a:bodyPr wrap="square" rtlCol="0">
            <a:spAutoFit/>
          </a:bodyPr>
          <a:lstStyle/>
          <a:p>
            <a:r>
              <a:rPr lang="en-IN" sz="2100" b="1" dirty="0">
                <a:solidFill>
                  <a:srgbClr val="002060"/>
                </a:solidFill>
              </a:rPr>
              <a:t>External Resources for Interview Questions</a:t>
            </a:r>
          </a:p>
        </p:txBody>
      </p:sp>
      <p:sp>
        <p:nvSpPr>
          <p:cNvPr id="7" name="TextBox 6">
            <a:extLst>
              <a:ext uri="{FF2B5EF4-FFF2-40B4-BE49-F238E27FC236}">
                <a16:creationId xmlns:a16="http://schemas.microsoft.com/office/drawing/2014/main" id="{67F92AFE-E5A3-F974-A19E-F4154562BBF2}"/>
              </a:ext>
            </a:extLst>
          </p:cNvPr>
          <p:cNvSpPr txBox="1"/>
          <p:nvPr/>
        </p:nvSpPr>
        <p:spPr>
          <a:xfrm>
            <a:off x="380998" y="2557371"/>
            <a:ext cx="8054963" cy="2118529"/>
          </a:xfrm>
          <a:prstGeom prst="rect">
            <a:avLst/>
          </a:prstGeom>
          <a:noFill/>
        </p:spPr>
        <p:txBody>
          <a:bodyPr wrap="square" rtlCol="0">
            <a:spAutoFit/>
          </a:bodyPr>
          <a:lstStyle/>
          <a:p>
            <a:pPr marL="257175" indent="-257175">
              <a:lnSpc>
                <a:spcPct val="150000"/>
              </a:lnSpc>
              <a:buClr>
                <a:schemeClr val="tx1"/>
              </a:buClr>
              <a:buFont typeface="Wingdings" panose="05000000000000000000" pitchFamily="2" charset="2"/>
              <a:buChar char="§"/>
            </a:pPr>
            <a:r>
              <a:rPr lang="en-IN" sz="1800" dirty="0">
                <a:hlinkClick r:id="rId4"/>
              </a:rPr>
              <a:t>https://www.thatjsdude.com/interview/js1.html</a:t>
            </a:r>
            <a:endParaRPr lang="en-IN" sz="1800" dirty="0"/>
          </a:p>
          <a:p>
            <a:pPr marL="257175" indent="-257175">
              <a:lnSpc>
                <a:spcPct val="150000"/>
              </a:lnSpc>
              <a:buClr>
                <a:schemeClr val="tx1"/>
              </a:buClr>
              <a:buFont typeface="Wingdings" panose="05000000000000000000" pitchFamily="2" charset="2"/>
              <a:buChar char="§"/>
            </a:pPr>
            <a:r>
              <a:rPr lang="en-IN" sz="1800" dirty="0">
                <a:hlinkClick r:id="rId5"/>
              </a:rPr>
              <a:t>https://betterprogramming.pub/common-javascript-algorithm-interview-questions-explained-68d8c4186270</a:t>
            </a:r>
            <a:endParaRPr lang="en-IN" sz="1800" dirty="0"/>
          </a:p>
          <a:p>
            <a:pPr marL="257175" indent="-257175">
              <a:lnSpc>
                <a:spcPct val="150000"/>
              </a:lnSpc>
              <a:buClr>
                <a:schemeClr val="tx1"/>
              </a:buClr>
              <a:buFont typeface="Wingdings" panose="05000000000000000000" pitchFamily="2" charset="2"/>
              <a:buChar char="§"/>
            </a:pPr>
            <a:r>
              <a:rPr lang="en-IN" sz="1800" dirty="0"/>
              <a:t>https://shinjukudev.medium.com/algorithm-interview-questions-and-answers-js-c44f0872b9b2</a:t>
            </a:r>
          </a:p>
        </p:txBody>
      </p:sp>
    </p:spTree>
    <p:extLst>
      <p:ext uri="{BB962C8B-B14F-4D97-AF65-F5344CB8AC3E}">
        <p14:creationId xmlns:p14="http://schemas.microsoft.com/office/powerpoint/2010/main" val="1872769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41960fbd57_0_62"/>
          <p:cNvSpPr txBox="1"/>
          <p:nvPr/>
        </p:nvSpPr>
        <p:spPr>
          <a:xfrm>
            <a:off x="457200" y="2241990"/>
            <a:ext cx="8229600" cy="918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700"/>
              <a:buFont typeface="Arial"/>
              <a:buNone/>
            </a:pPr>
            <a:r>
              <a:rPr lang="en-US" sz="4800" b="1" i="0" u="none" strike="noStrike" cap="none" dirty="0">
                <a:solidFill>
                  <a:srgbClr val="EFEFEF"/>
                </a:solidFill>
                <a:latin typeface="Montserrat"/>
                <a:ea typeface="Montserrat"/>
                <a:cs typeface="Montserrat"/>
                <a:sym typeface="Montserrat"/>
              </a:rPr>
              <a:t>KEEP LEARNING!!</a:t>
            </a:r>
            <a:endParaRPr sz="4800" b="1" i="0" u="none" strike="noStrike" cap="none" dirty="0">
              <a:solidFill>
                <a:srgbClr val="EFEFEF"/>
              </a:solidFill>
              <a:latin typeface="Montserrat"/>
              <a:ea typeface="Montserrat"/>
              <a:cs typeface="Montserrat"/>
              <a:sym typeface="Montserrat"/>
            </a:endParaRPr>
          </a:p>
        </p:txBody>
      </p:sp>
      <p:sp>
        <p:nvSpPr>
          <p:cNvPr id="3" name="Google Shape;289;g41960fbd57_0_62">
            <a:extLst>
              <a:ext uri="{FF2B5EF4-FFF2-40B4-BE49-F238E27FC236}">
                <a16:creationId xmlns:a16="http://schemas.microsoft.com/office/drawing/2014/main" id="{E58E31BD-66E7-27F5-5410-7FB14449B93D}"/>
              </a:ext>
            </a:extLst>
          </p:cNvPr>
          <p:cNvSpPr txBox="1"/>
          <p:nvPr/>
        </p:nvSpPr>
        <p:spPr>
          <a:xfrm>
            <a:off x="457200" y="1403790"/>
            <a:ext cx="8229600" cy="918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700"/>
              <a:buFont typeface="Arial"/>
              <a:buNone/>
            </a:pPr>
            <a:r>
              <a:rPr lang="en-US" sz="4800" b="1" i="0" u="none" strike="noStrike" cap="none" dirty="0">
                <a:solidFill>
                  <a:srgbClr val="EFEFEF"/>
                </a:solidFill>
                <a:latin typeface="Montserrat"/>
                <a:ea typeface="Montserrat"/>
                <a:cs typeface="Montserrat"/>
                <a:sym typeface="Montserrat"/>
              </a:rPr>
              <a:t>Thank You!</a:t>
            </a:r>
            <a:endParaRPr sz="4800" b="1" i="0" u="none" strike="noStrike" cap="none" dirty="0">
              <a:solidFill>
                <a:srgbClr val="EFEFE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5f0308bde3_0_447"/>
          <p:cNvSpPr txBox="1"/>
          <p:nvPr/>
        </p:nvSpPr>
        <p:spPr>
          <a:xfrm>
            <a:off x="457200" y="506190"/>
            <a:ext cx="8229600" cy="3189510"/>
          </a:xfrm>
          <a:prstGeom prst="rect">
            <a:avLst/>
          </a:prstGeom>
          <a:noFill/>
          <a:ln>
            <a:noFill/>
          </a:ln>
        </p:spPr>
        <p:txBody>
          <a:bodyPr spcFirstLastPara="1" wrap="square" lIns="91425" tIns="91425" rIns="91425" bIns="91425" anchor="t" anchorCtr="0">
            <a:noAutofit/>
          </a:bodyPr>
          <a:lstStyle/>
          <a:p>
            <a:pPr>
              <a:lnSpc>
                <a:spcPct val="150000"/>
              </a:lnSpc>
            </a:pPr>
            <a:r>
              <a:rPr lang="en-US" sz="1600" b="1" dirty="0">
                <a:solidFill>
                  <a:schemeClr val="bg1"/>
                </a:solidFill>
                <a:latin typeface="+mn-lt"/>
              </a:rPr>
              <a:t>Today’s Topics</a:t>
            </a:r>
            <a:endParaRPr lang="en-US" sz="1600" dirty="0">
              <a:solidFill>
                <a:schemeClr val="bg1"/>
              </a:solidFill>
              <a:latin typeface="+mn-lt"/>
            </a:endParaRPr>
          </a:p>
          <a:p>
            <a:pPr marL="285750" indent="-285750" algn="l">
              <a:buClr>
                <a:schemeClr val="bg1"/>
              </a:buClr>
              <a:buFont typeface="Arial" panose="020B0604020202020204" pitchFamily="34" charset="0"/>
              <a:buChar char="•"/>
            </a:pPr>
            <a:r>
              <a:rPr lang="en-US" sz="1600" b="0" i="0" dirty="0">
                <a:solidFill>
                  <a:schemeClr val="bg1"/>
                </a:solidFill>
                <a:effectLst/>
                <a:latin typeface="+mn-lt"/>
              </a:rPr>
              <a:t>Intro to Time Complexity</a:t>
            </a:r>
          </a:p>
          <a:p>
            <a:pPr marL="285750" indent="-285750" algn="l">
              <a:buClr>
                <a:schemeClr val="bg1"/>
              </a:buClr>
              <a:buFont typeface="Arial" panose="020B0604020202020204" pitchFamily="34" charset="0"/>
              <a:buChar char="•"/>
            </a:pPr>
            <a:r>
              <a:rPr lang="en-US" sz="1600" b="0" i="0" dirty="0">
                <a:solidFill>
                  <a:schemeClr val="bg1"/>
                </a:solidFill>
                <a:effectLst/>
                <a:latin typeface="+mn-lt"/>
              </a:rPr>
              <a:t>Big O, Omega and Theta Notation</a:t>
            </a:r>
          </a:p>
          <a:p>
            <a:pPr marL="285750" indent="-285750" algn="l">
              <a:buClr>
                <a:schemeClr val="bg1"/>
              </a:buClr>
              <a:buFont typeface="Arial" panose="020B0604020202020204" pitchFamily="34" charset="0"/>
              <a:buChar char="•"/>
            </a:pPr>
            <a:r>
              <a:rPr lang="en-US" sz="1600" b="0" i="0" dirty="0">
                <a:solidFill>
                  <a:schemeClr val="bg1"/>
                </a:solidFill>
                <a:effectLst/>
                <a:latin typeface="+mn-lt"/>
              </a:rPr>
              <a:t>Types of Time Complexity Functions</a:t>
            </a:r>
          </a:p>
          <a:p>
            <a:pPr marL="285750" indent="-285750" algn="l">
              <a:buClr>
                <a:schemeClr val="bg1"/>
              </a:buClr>
              <a:buFont typeface="Arial" panose="020B0604020202020204" pitchFamily="34" charset="0"/>
              <a:buChar char="•"/>
            </a:pPr>
            <a:r>
              <a:rPr lang="en-US" sz="1600" b="0" i="0" dirty="0" err="1">
                <a:solidFill>
                  <a:schemeClr val="bg1"/>
                </a:solidFill>
                <a:effectLst/>
                <a:latin typeface="+mn-lt"/>
              </a:rPr>
              <a:t>Maths</a:t>
            </a:r>
            <a:r>
              <a:rPr lang="en-US" sz="1600" b="0" i="0" dirty="0">
                <a:solidFill>
                  <a:schemeClr val="bg1"/>
                </a:solidFill>
                <a:effectLst/>
                <a:latin typeface="+mn-lt"/>
              </a:rPr>
              <a:t> behind Time Complexity and Comparison</a:t>
            </a:r>
          </a:p>
          <a:p>
            <a:pPr marL="285750" indent="-285750" algn="l">
              <a:buClr>
                <a:schemeClr val="bg1"/>
              </a:buClr>
              <a:buFont typeface="Arial" panose="020B0604020202020204" pitchFamily="34" charset="0"/>
              <a:buChar char="•"/>
            </a:pPr>
            <a:r>
              <a:rPr lang="en-US" sz="1600" b="0" i="0" dirty="0">
                <a:solidFill>
                  <a:schemeClr val="bg1"/>
                </a:solidFill>
                <a:effectLst/>
                <a:latin typeface="+mn-lt"/>
              </a:rPr>
              <a:t>Practice on Time Complexity</a:t>
            </a:r>
          </a:p>
          <a:p>
            <a:pPr marL="285750" indent="-285750" algn="l">
              <a:buClr>
                <a:schemeClr val="bg1"/>
              </a:buClr>
              <a:buFont typeface="Arial" panose="020B0604020202020204" pitchFamily="34" charset="0"/>
              <a:buChar char="•"/>
            </a:pPr>
            <a:r>
              <a:rPr lang="en-US" sz="1600" b="0" i="0" dirty="0">
                <a:solidFill>
                  <a:schemeClr val="bg1"/>
                </a:solidFill>
                <a:effectLst/>
                <a:latin typeface="+mn-lt"/>
              </a:rPr>
              <a:t>Best, Worst and Average Cases</a:t>
            </a:r>
            <a:br>
              <a:rPr lang="en-IN" sz="1600" b="1" dirty="0">
                <a:solidFill>
                  <a:schemeClr val="bg1"/>
                </a:solidFill>
                <a:latin typeface="+mn-lt"/>
              </a:rPr>
            </a:br>
            <a:endParaRPr lang="en-IN" sz="1600" b="1" dirty="0">
              <a:solidFill>
                <a:schemeClr val="bg1"/>
              </a:solidFill>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g5f0308bde3_0_494"/>
          <p:cNvSpPr/>
          <p:nvPr/>
        </p:nvSpPr>
        <p:spPr>
          <a:xfrm>
            <a:off x="-21250" y="4675900"/>
            <a:ext cx="9165300" cy="467700"/>
          </a:xfrm>
          <a:prstGeom prst="rect">
            <a:avLst/>
          </a:prstGeom>
          <a:solidFill>
            <a:srgbClr val="17274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g5f0308bde3_0_494"/>
          <p:cNvGrpSpPr/>
          <p:nvPr/>
        </p:nvGrpSpPr>
        <p:grpSpPr>
          <a:xfrm>
            <a:off x="652150" y="4737850"/>
            <a:ext cx="7863100" cy="343800"/>
            <a:chOff x="652150" y="4737850"/>
            <a:chExt cx="7863100" cy="343800"/>
          </a:xfrm>
        </p:grpSpPr>
        <p:sp>
          <p:nvSpPr>
            <p:cNvPr id="189" name="Google Shape;189;g5f0308bde3_0_494"/>
            <p:cNvSpPr txBox="1"/>
            <p:nvPr/>
          </p:nvSpPr>
          <p:spPr>
            <a:xfrm>
              <a:off x="652150" y="4737850"/>
              <a:ext cx="2911500" cy="3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EdYoda - Frontend Developer Program</a:t>
              </a:r>
              <a:endParaRPr sz="1100" b="0" i="0" u="none" strike="noStrike" cap="none">
                <a:solidFill>
                  <a:srgbClr val="FFFFFF"/>
                </a:solidFill>
                <a:latin typeface="Verdana"/>
                <a:ea typeface="Verdana"/>
                <a:cs typeface="Verdana"/>
                <a:sym typeface="Verdana"/>
              </a:endParaRPr>
            </a:p>
          </p:txBody>
        </p:sp>
        <p:sp>
          <p:nvSpPr>
            <p:cNvPr id="190" name="Google Shape;190;g5f0308bde3_0_494"/>
            <p:cNvSpPr txBox="1"/>
            <p:nvPr/>
          </p:nvSpPr>
          <p:spPr>
            <a:xfrm>
              <a:off x="5603750" y="4737850"/>
              <a:ext cx="2911500" cy="343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https://www.edyoda.com</a:t>
              </a:r>
              <a:endParaRPr sz="1100" b="0" i="0" u="none" strike="noStrike" cap="none">
                <a:solidFill>
                  <a:srgbClr val="FFFFFF"/>
                </a:solidFill>
                <a:latin typeface="Verdana"/>
                <a:ea typeface="Verdana"/>
                <a:cs typeface="Verdana"/>
                <a:sym typeface="Verdana"/>
              </a:endParaRPr>
            </a:p>
          </p:txBody>
        </p:sp>
      </p:grpSp>
      <p:sp>
        <p:nvSpPr>
          <p:cNvPr id="2" name="TextBox 1">
            <a:extLst>
              <a:ext uri="{FF2B5EF4-FFF2-40B4-BE49-F238E27FC236}">
                <a16:creationId xmlns:a16="http://schemas.microsoft.com/office/drawing/2014/main" id="{58C865B3-FFB8-1D6B-2CB6-7F561435D972}"/>
              </a:ext>
            </a:extLst>
          </p:cNvPr>
          <p:cNvSpPr txBox="1"/>
          <p:nvPr/>
        </p:nvSpPr>
        <p:spPr>
          <a:xfrm>
            <a:off x="316532" y="795934"/>
            <a:ext cx="8054963" cy="2343655"/>
          </a:xfrm>
          <a:prstGeom prst="rect">
            <a:avLst/>
          </a:prstGeom>
          <a:noFill/>
        </p:spPr>
        <p:txBody>
          <a:bodyPr wrap="square" rtlCol="0">
            <a:spAutoFit/>
          </a:bodyPr>
          <a:lstStyle/>
          <a:p>
            <a:pPr marL="257175" indent="-257175">
              <a:lnSpc>
                <a:spcPct val="150000"/>
              </a:lnSpc>
              <a:buClr>
                <a:schemeClr val="tx1"/>
              </a:buClr>
              <a:buFont typeface="Wingdings" panose="05000000000000000000" pitchFamily="2" charset="2"/>
              <a:buChar char="§"/>
            </a:pPr>
            <a:r>
              <a:rPr lang="en-US" sz="2000" dirty="0">
                <a:solidFill>
                  <a:srgbClr val="202124"/>
                </a:solidFill>
                <a:latin typeface="+mn-lt"/>
              </a:rPr>
              <a:t>T</a:t>
            </a:r>
            <a:r>
              <a:rPr lang="en-US" sz="2000" i="0" dirty="0">
                <a:solidFill>
                  <a:srgbClr val="202124"/>
                </a:solidFill>
                <a:effectLst/>
                <a:latin typeface="+mn-lt"/>
              </a:rPr>
              <a:t>he time complexity is the number of operations an algorithm performs to complete its task (considering that each operation takes the same amount of time). The algorithm that performs the task in the smallest number of operations is considered the most efficient one in terms of the time complexity</a:t>
            </a:r>
            <a:endParaRPr lang="en-IN" sz="1600" dirty="0">
              <a:latin typeface="+mn-lt"/>
            </a:endParaRPr>
          </a:p>
        </p:txBody>
      </p:sp>
      <p:sp>
        <p:nvSpPr>
          <p:cNvPr id="3" name="TextBox 2">
            <a:extLst>
              <a:ext uri="{FF2B5EF4-FFF2-40B4-BE49-F238E27FC236}">
                <a16:creationId xmlns:a16="http://schemas.microsoft.com/office/drawing/2014/main" id="{D389787A-3C88-9C35-3321-373B30799B34}"/>
              </a:ext>
            </a:extLst>
          </p:cNvPr>
          <p:cNvSpPr txBox="1"/>
          <p:nvPr/>
        </p:nvSpPr>
        <p:spPr>
          <a:xfrm>
            <a:off x="381000" y="417426"/>
            <a:ext cx="6375935" cy="461665"/>
          </a:xfrm>
          <a:prstGeom prst="rect">
            <a:avLst/>
          </a:prstGeom>
          <a:noFill/>
        </p:spPr>
        <p:txBody>
          <a:bodyPr wrap="square" rtlCol="0">
            <a:spAutoFit/>
          </a:bodyPr>
          <a:lstStyle/>
          <a:p>
            <a:pPr algn="l">
              <a:buClr>
                <a:schemeClr val="bg1"/>
              </a:buClr>
            </a:pPr>
            <a:r>
              <a:rPr lang="en-US" sz="2400" b="1" i="0" dirty="0">
                <a:solidFill>
                  <a:srgbClr val="002060"/>
                </a:solidFill>
                <a:effectLst/>
                <a:latin typeface="+mn-lt"/>
              </a:rPr>
              <a:t>Intro to Time Complexity</a:t>
            </a:r>
          </a:p>
        </p:txBody>
      </p:sp>
    </p:spTree>
    <p:extLst>
      <p:ext uri="{BB962C8B-B14F-4D97-AF65-F5344CB8AC3E}">
        <p14:creationId xmlns:p14="http://schemas.microsoft.com/office/powerpoint/2010/main" val="2002251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g5f0308bde3_0_494"/>
          <p:cNvSpPr/>
          <p:nvPr/>
        </p:nvSpPr>
        <p:spPr>
          <a:xfrm>
            <a:off x="-21250" y="4675900"/>
            <a:ext cx="9165300" cy="467700"/>
          </a:xfrm>
          <a:prstGeom prst="rect">
            <a:avLst/>
          </a:prstGeom>
          <a:solidFill>
            <a:srgbClr val="17274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g5f0308bde3_0_494"/>
          <p:cNvGrpSpPr/>
          <p:nvPr/>
        </p:nvGrpSpPr>
        <p:grpSpPr>
          <a:xfrm>
            <a:off x="652150" y="4737850"/>
            <a:ext cx="7863100" cy="343800"/>
            <a:chOff x="652150" y="4737850"/>
            <a:chExt cx="7863100" cy="343800"/>
          </a:xfrm>
        </p:grpSpPr>
        <p:sp>
          <p:nvSpPr>
            <p:cNvPr id="189" name="Google Shape;189;g5f0308bde3_0_494"/>
            <p:cNvSpPr txBox="1"/>
            <p:nvPr/>
          </p:nvSpPr>
          <p:spPr>
            <a:xfrm>
              <a:off x="652150" y="4737850"/>
              <a:ext cx="2911500" cy="3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EdYoda - Frontend Developer Program</a:t>
              </a:r>
              <a:endParaRPr sz="1100" b="0" i="0" u="none" strike="noStrike" cap="none">
                <a:solidFill>
                  <a:srgbClr val="FFFFFF"/>
                </a:solidFill>
                <a:latin typeface="Verdana"/>
                <a:ea typeface="Verdana"/>
                <a:cs typeface="Verdana"/>
                <a:sym typeface="Verdana"/>
              </a:endParaRPr>
            </a:p>
          </p:txBody>
        </p:sp>
        <p:sp>
          <p:nvSpPr>
            <p:cNvPr id="190" name="Google Shape;190;g5f0308bde3_0_494"/>
            <p:cNvSpPr txBox="1"/>
            <p:nvPr/>
          </p:nvSpPr>
          <p:spPr>
            <a:xfrm>
              <a:off x="5603750" y="4737850"/>
              <a:ext cx="2911500" cy="343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https://www.edyoda.com</a:t>
              </a:r>
              <a:endParaRPr sz="1100" b="0" i="0" u="none" strike="noStrike" cap="none">
                <a:solidFill>
                  <a:srgbClr val="FFFFFF"/>
                </a:solidFill>
                <a:latin typeface="Verdana"/>
                <a:ea typeface="Verdana"/>
                <a:cs typeface="Verdana"/>
                <a:sym typeface="Verdana"/>
              </a:endParaRPr>
            </a:p>
          </p:txBody>
        </p:sp>
      </p:grpSp>
      <p:sp>
        <p:nvSpPr>
          <p:cNvPr id="3" name="TextBox 2">
            <a:extLst>
              <a:ext uri="{FF2B5EF4-FFF2-40B4-BE49-F238E27FC236}">
                <a16:creationId xmlns:a16="http://schemas.microsoft.com/office/drawing/2014/main" id="{D389787A-3C88-9C35-3321-373B30799B34}"/>
              </a:ext>
            </a:extLst>
          </p:cNvPr>
          <p:cNvSpPr txBox="1"/>
          <p:nvPr/>
        </p:nvSpPr>
        <p:spPr>
          <a:xfrm>
            <a:off x="381000" y="417426"/>
            <a:ext cx="6375935" cy="784830"/>
          </a:xfrm>
          <a:prstGeom prst="rect">
            <a:avLst/>
          </a:prstGeom>
          <a:noFill/>
        </p:spPr>
        <p:txBody>
          <a:bodyPr wrap="square" rtlCol="0">
            <a:spAutoFit/>
          </a:bodyPr>
          <a:lstStyle/>
          <a:p>
            <a:pPr algn="l">
              <a:buClr>
                <a:schemeClr val="bg1"/>
              </a:buClr>
            </a:pPr>
            <a:r>
              <a:rPr lang="en-US" sz="2400" b="1" i="0" dirty="0">
                <a:solidFill>
                  <a:srgbClr val="002060"/>
                </a:solidFill>
                <a:effectLst/>
                <a:latin typeface="+mn-lt"/>
              </a:rPr>
              <a:t>Big O, Omega and Theta Notation</a:t>
            </a:r>
          </a:p>
          <a:p>
            <a:endParaRPr lang="en-IN" sz="2100" b="1" dirty="0">
              <a:solidFill>
                <a:srgbClr val="002060"/>
              </a:solidFill>
            </a:endParaRPr>
          </a:p>
        </p:txBody>
      </p:sp>
      <p:pic>
        <p:nvPicPr>
          <p:cNvPr id="5" name="Picture 4">
            <a:extLst>
              <a:ext uri="{FF2B5EF4-FFF2-40B4-BE49-F238E27FC236}">
                <a16:creationId xmlns:a16="http://schemas.microsoft.com/office/drawing/2014/main" id="{F776CD87-5EFB-B4B0-06E9-DB884A7A5BE6}"/>
              </a:ext>
            </a:extLst>
          </p:cNvPr>
          <p:cNvPicPr>
            <a:picLocks noChangeAspect="1"/>
          </p:cNvPicPr>
          <p:nvPr/>
        </p:nvPicPr>
        <p:blipFill>
          <a:blip r:embed="rId3"/>
          <a:stretch>
            <a:fillRect/>
          </a:stretch>
        </p:blipFill>
        <p:spPr>
          <a:xfrm>
            <a:off x="1530866" y="1008676"/>
            <a:ext cx="6082267" cy="3350093"/>
          </a:xfrm>
          <a:prstGeom prst="rect">
            <a:avLst/>
          </a:prstGeom>
        </p:spPr>
      </p:pic>
    </p:spTree>
    <p:extLst>
      <p:ext uri="{BB962C8B-B14F-4D97-AF65-F5344CB8AC3E}">
        <p14:creationId xmlns:p14="http://schemas.microsoft.com/office/powerpoint/2010/main" val="1437358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g5f0308bde3_0_494"/>
          <p:cNvSpPr/>
          <p:nvPr/>
        </p:nvSpPr>
        <p:spPr>
          <a:xfrm>
            <a:off x="-21250" y="4675900"/>
            <a:ext cx="9165300" cy="467700"/>
          </a:xfrm>
          <a:prstGeom prst="rect">
            <a:avLst/>
          </a:prstGeom>
          <a:solidFill>
            <a:srgbClr val="17274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g5f0308bde3_0_494"/>
          <p:cNvGrpSpPr/>
          <p:nvPr/>
        </p:nvGrpSpPr>
        <p:grpSpPr>
          <a:xfrm>
            <a:off x="652150" y="4737850"/>
            <a:ext cx="7863100" cy="343800"/>
            <a:chOff x="652150" y="4737850"/>
            <a:chExt cx="7863100" cy="343800"/>
          </a:xfrm>
        </p:grpSpPr>
        <p:sp>
          <p:nvSpPr>
            <p:cNvPr id="189" name="Google Shape;189;g5f0308bde3_0_494"/>
            <p:cNvSpPr txBox="1"/>
            <p:nvPr/>
          </p:nvSpPr>
          <p:spPr>
            <a:xfrm>
              <a:off x="652150" y="4737850"/>
              <a:ext cx="2911500" cy="3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EdYoda - Frontend Developer Program</a:t>
              </a:r>
              <a:endParaRPr sz="1100" b="0" i="0" u="none" strike="noStrike" cap="none">
                <a:solidFill>
                  <a:srgbClr val="FFFFFF"/>
                </a:solidFill>
                <a:latin typeface="Verdana"/>
                <a:ea typeface="Verdana"/>
                <a:cs typeface="Verdana"/>
                <a:sym typeface="Verdana"/>
              </a:endParaRPr>
            </a:p>
          </p:txBody>
        </p:sp>
        <p:sp>
          <p:nvSpPr>
            <p:cNvPr id="190" name="Google Shape;190;g5f0308bde3_0_494"/>
            <p:cNvSpPr txBox="1"/>
            <p:nvPr/>
          </p:nvSpPr>
          <p:spPr>
            <a:xfrm>
              <a:off x="5603750" y="4737850"/>
              <a:ext cx="2911500" cy="343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https://www.edyoda.com</a:t>
              </a:r>
              <a:endParaRPr sz="1100" b="0" i="0" u="none" strike="noStrike" cap="none">
                <a:solidFill>
                  <a:srgbClr val="FFFFFF"/>
                </a:solidFill>
                <a:latin typeface="Verdana"/>
                <a:ea typeface="Verdana"/>
                <a:cs typeface="Verdana"/>
                <a:sym typeface="Verdana"/>
              </a:endParaRPr>
            </a:p>
          </p:txBody>
        </p:sp>
      </p:grpSp>
      <p:sp>
        <p:nvSpPr>
          <p:cNvPr id="2" name="TextBox 1">
            <a:extLst>
              <a:ext uri="{FF2B5EF4-FFF2-40B4-BE49-F238E27FC236}">
                <a16:creationId xmlns:a16="http://schemas.microsoft.com/office/drawing/2014/main" id="{58C865B3-FFB8-1D6B-2CB6-7F561435D972}"/>
              </a:ext>
            </a:extLst>
          </p:cNvPr>
          <p:cNvSpPr txBox="1"/>
          <p:nvPr/>
        </p:nvSpPr>
        <p:spPr>
          <a:xfrm>
            <a:off x="460287" y="1000086"/>
            <a:ext cx="8054963" cy="1938992"/>
          </a:xfrm>
          <a:prstGeom prst="rect">
            <a:avLst/>
          </a:prstGeom>
          <a:noFill/>
        </p:spPr>
        <p:txBody>
          <a:bodyPr wrap="square" rtlCol="0">
            <a:spAutoFit/>
          </a:bodyPr>
          <a:lstStyle/>
          <a:p>
            <a:pPr algn="l"/>
            <a:r>
              <a:rPr lang="en-US" sz="2000" i="0" dirty="0">
                <a:solidFill>
                  <a:srgbClr val="202124"/>
                </a:solidFill>
                <a:effectLst/>
                <a:latin typeface="+mn-lt"/>
              </a:rPr>
              <a:t>There are different types of time complexities:</a:t>
            </a:r>
          </a:p>
          <a:p>
            <a:pPr marL="342900" indent="-342900" algn="l">
              <a:buFont typeface="Arial" panose="020B0604020202020204" pitchFamily="34" charset="0"/>
              <a:buChar char="•"/>
            </a:pPr>
            <a:r>
              <a:rPr lang="en-US" sz="2000" i="0" dirty="0">
                <a:solidFill>
                  <a:srgbClr val="202124"/>
                </a:solidFill>
                <a:effectLst/>
                <a:latin typeface="+mn-lt"/>
              </a:rPr>
              <a:t>Constant Time Complexity: O(1)</a:t>
            </a:r>
          </a:p>
          <a:p>
            <a:pPr marL="342900" indent="-342900" algn="l">
              <a:buFont typeface="Arial" panose="020B0604020202020204" pitchFamily="34" charset="0"/>
              <a:buChar char="•"/>
            </a:pPr>
            <a:r>
              <a:rPr lang="en-US" sz="2000" i="0" dirty="0">
                <a:solidFill>
                  <a:srgbClr val="202124"/>
                </a:solidFill>
                <a:effectLst/>
                <a:latin typeface="+mn-lt"/>
              </a:rPr>
              <a:t>Linear Time Complexity: O(n) </a:t>
            </a:r>
          </a:p>
          <a:p>
            <a:pPr marL="342900" indent="-342900" algn="l">
              <a:buFont typeface="Arial" panose="020B0604020202020204" pitchFamily="34" charset="0"/>
              <a:buChar char="•"/>
            </a:pPr>
            <a:r>
              <a:rPr lang="en-US" sz="2000" i="0" dirty="0">
                <a:solidFill>
                  <a:srgbClr val="202124"/>
                </a:solidFill>
                <a:effectLst/>
                <a:latin typeface="+mn-lt"/>
              </a:rPr>
              <a:t>Logarithmic Time Complexity: O(log n) </a:t>
            </a:r>
          </a:p>
          <a:p>
            <a:pPr marL="342900" indent="-342900" algn="l">
              <a:buFont typeface="Arial" panose="020B0604020202020204" pitchFamily="34" charset="0"/>
              <a:buChar char="•"/>
            </a:pPr>
            <a:r>
              <a:rPr lang="en-US" sz="2000" i="0" dirty="0">
                <a:solidFill>
                  <a:srgbClr val="202124"/>
                </a:solidFill>
                <a:effectLst/>
                <a:latin typeface="+mn-lt"/>
              </a:rPr>
              <a:t>Quadratic Time Complexity: O(n²)</a:t>
            </a:r>
          </a:p>
          <a:p>
            <a:pPr marL="342900" indent="-342900" algn="l">
              <a:buFont typeface="Arial" panose="020B0604020202020204" pitchFamily="34" charset="0"/>
              <a:buChar char="•"/>
            </a:pPr>
            <a:r>
              <a:rPr lang="en-US" sz="2000" i="0" dirty="0">
                <a:solidFill>
                  <a:srgbClr val="202124"/>
                </a:solidFill>
                <a:effectLst/>
                <a:latin typeface="+mn-lt"/>
              </a:rPr>
              <a:t>Exponential Time Complexity: O(2^n)</a:t>
            </a:r>
          </a:p>
        </p:txBody>
      </p:sp>
      <p:sp>
        <p:nvSpPr>
          <p:cNvPr id="3" name="TextBox 2">
            <a:extLst>
              <a:ext uri="{FF2B5EF4-FFF2-40B4-BE49-F238E27FC236}">
                <a16:creationId xmlns:a16="http://schemas.microsoft.com/office/drawing/2014/main" id="{D389787A-3C88-9C35-3321-373B30799B34}"/>
              </a:ext>
            </a:extLst>
          </p:cNvPr>
          <p:cNvSpPr txBox="1"/>
          <p:nvPr/>
        </p:nvSpPr>
        <p:spPr>
          <a:xfrm>
            <a:off x="381000" y="417426"/>
            <a:ext cx="6375935" cy="784830"/>
          </a:xfrm>
          <a:prstGeom prst="rect">
            <a:avLst/>
          </a:prstGeom>
          <a:noFill/>
        </p:spPr>
        <p:txBody>
          <a:bodyPr wrap="square" rtlCol="0">
            <a:spAutoFit/>
          </a:bodyPr>
          <a:lstStyle/>
          <a:p>
            <a:r>
              <a:rPr lang="en-US" sz="2400" b="1" i="0" dirty="0">
                <a:solidFill>
                  <a:srgbClr val="002060"/>
                </a:solidFill>
                <a:effectLst/>
                <a:latin typeface="+mn-lt"/>
              </a:rPr>
              <a:t>Types of Time Complexity Functions</a:t>
            </a:r>
          </a:p>
          <a:p>
            <a:endParaRPr lang="en-IN" sz="2100" b="1" dirty="0">
              <a:solidFill>
                <a:srgbClr val="002060"/>
              </a:solidFill>
            </a:endParaRPr>
          </a:p>
        </p:txBody>
      </p:sp>
    </p:spTree>
    <p:extLst>
      <p:ext uri="{BB962C8B-B14F-4D97-AF65-F5344CB8AC3E}">
        <p14:creationId xmlns:p14="http://schemas.microsoft.com/office/powerpoint/2010/main" val="773424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g5f0308bde3_0_494"/>
          <p:cNvSpPr/>
          <p:nvPr/>
        </p:nvSpPr>
        <p:spPr>
          <a:xfrm>
            <a:off x="-21250" y="4675900"/>
            <a:ext cx="9165300" cy="467700"/>
          </a:xfrm>
          <a:prstGeom prst="rect">
            <a:avLst/>
          </a:prstGeom>
          <a:solidFill>
            <a:srgbClr val="17274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g5f0308bde3_0_494"/>
          <p:cNvGrpSpPr/>
          <p:nvPr/>
        </p:nvGrpSpPr>
        <p:grpSpPr>
          <a:xfrm>
            <a:off x="652150" y="4737850"/>
            <a:ext cx="7863100" cy="343800"/>
            <a:chOff x="652150" y="4737850"/>
            <a:chExt cx="7863100" cy="343800"/>
          </a:xfrm>
        </p:grpSpPr>
        <p:sp>
          <p:nvSpPr>
            <p:cNvPr id="189" name="Google Shape;189;g5f0308bde3_0_494"/>
            <p:cNvSpPr txBox="1"/>
            <p:nvPr/>
          </p:nvSpPr>
          <p:spPr>
            <a:xfrm>
              <a:off x="652150" y="4737850"/>
              <a:ext cx="2911500" cy="3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EdYoda - Frontend Developer Program</a:t>
              </a:r>
              <a:endParaRPr sz="1100" b="0" i="0" u="none" strike="noStrike" cap="none">
                <a:solidFill>
                  <a:srgbClr val="FFFFFF"/>
                </a:solidFill>
                <a:latin typeface="Verdana"/>
                <a:ea typeface="Verdana"/>
                <a:cs typeface="Verdana"/>
                <a:sym typeface="Verdana"/>
              </a:endParaRPr>
            </a:p>
          </p:txBody>
        </p:sp>
        <p:sp>
          <p:nvSpPr>
            <p:cNvPr id="190" name="Google Shape;190;g5f0308bde3_0_494"/>
            <p:cNvSpPr txBox="1"/>
            <p:nvPr/>
          </p:nvSpPr>
          <p:spPr>
            <a:xfrm>
              <a:off x="5603750" y="4737850"/>
              <a:ext cx="2911500" cy="343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https://www.edyoda.com</a:t>
              </a:r>
              <a:endParaRPr sz="1100" b="0" i="0" u="none" strike="noStrike" cap="none">
                <a:solidFill>
                  <a:srgbClr val="FFFFFF"/>
                </a:solidFill>
                <a:latin typeface="Verdana"/>
                <a:ea typeface="Verdana"/>
                <a:cs typeface="Verdana"/>
                <a:sym typeface="Verdana"/>
              </a:endParaRPr>
            </a:p>
          </p:txBody>
        </p:sp>
      </p:grpSp>
      <p:sp>
        <p:nvSpPr>
          <p:cNvPr id="2" name="TextBox 1">
            <a:extLst>
              <a:ext uri="{FF2B5EF4-FFF2-40B4-BE49-F238E27FC236}">
                <a16:creationId xmlns:a16="http://schemas.microsoft.com/office/drawing/2014/main" id="{58C865B3-FFB8-1D6B-2CB6-7F561435D972}"/>
              </a:ext>
            </a:extLst>
          </p:cNvPr>
          <p:cNvSpPr txBox="1"/>
          <p:nvPr/>
        </p:nvSpPr>
        <p:spPr>
          <a:xfrm>
            <a:off x="460287" y="1000086"/>
            <a:ext cx="8054963" cy="2554545"/>
          </a:xfrm>
          <a:prstGeom prst="rect">
            <a:avLst/>
          </a:prstGeom>
          <a:noFill/>
        </p:spPr>
        <p:txBody>
          <a:bodyPr wrap="square" rtlCol="0">
            <a:spAutoFit/>
          </a:bodyPr>
          <a:lstStyle/>
          <a:p>
            <a:pPr marL="285750" indent="-285750" algn="l" fontAlgn="base">
              <a:buFont typeface="Arial" panose="020B0604020202020204" pitchFamily="34" charset="0"/>
              <a:buChar char="•"/>
            </a:pPr>
            <a:r>
              <a:rPr lang="en-US" sz="2000" b="0" i="0" dirty="0">
                <a:solidFill>
                  <a:srgbClr val="444444"/>
                </a:solidFill>
                <a:effectLst/>
                <a:latin typeface="+mn-lt"/>
              </a:rPr>
              <a:t>The time complexity of </a:t>
            </a:r>
            <a:r>
              <a:rPr lang="en-US" sz="2000" b="0" i="0" u="none" strike="noStrike" dirty="0">
                <a:solidFill>
                  <a:srgbClr val="444444"/>
                </a:solidFill>
                <a:effectLst/>
                <a:latin typeface="+mn-lt"/>
                <a:hlinkClick r:id="rId3"/>
              </a:rPr>
              <a:t>Insertion Sort</a:t>
            </a:r>
            <a:r>
              <a:rPr lang="en-US" sz="2000" b="0" i="0" dirty="0">
                <a:solidFill>
                  <a:srgbClr val="444444"/>
                </a:solidFill>
                <a:effectLst/>
                <a:latin typeface="+mn-lt"/>
              </a:rPr>
              <a:t> in the best case is O(n). In the worst case, the time complexity is O(n^2).</a:t>
            </a:r>
          </a:p>
          <a:p>
            <a:pPr algn="l" fontAlgn="base"/>
            <a:endParaRPr lang="en-US" sz="2000" b="0" i="0" dirty="0">
              <a:solidFill>
                <a:srgbClr val="444444"/>
              </a:solidFill>
              <a:effectLst/>
              <a:latin typeface="+mn-lt"/>
            </a:endParaRPr>
          </a:p>
          <a:p>
            <a:pPr marL="285750" indent="-285750" algn="l" fontAlgn="base">
              <a:buFont typeface="Arial" panose="020B0604020202020204" pitchFamily="34" charset="0"/>
              <a:buChar char="•"/>
            </a:pPr>
            <a:r>
              <a:rPr lang="en-US" sz="2000" b="0" i="0" dirty="0">
                <a:solidFill>
                  <a:srgbClr val="444444"/>
                </a:solidFill>
                <a:effectLst/>
                <a:latin typeface="+mn-lt"/>
              </a:rPr>
              <a:t>This sorting technique is for all kinds of cases. </a:t>
            </a:r>
            <a:r>
              <a:rPr lang="en-US" sz="2000" b="0" i="0" u="none" strike="noStrike" dirty="0">
                <a:solidFill>
                  <a:srgbClr val="444444"/>
                </a:solidFill>
                <a:effectLst/>
                <a:latin typeface="+mn-lt"/>
                <a:hlinkClick r:id="rId4"/>
              </a:rPr>
              <a:t>Merge Sort</a:t>
            </a:r>
            <a:r>
              <a:rPr lang="en-US" sz="2000" b="0" i="0" dirty="0">
                <a:solidFill>
                  <a:srgbClr val="444444"/>
                </a:solidFill>
                <a:effectLst/>
                <a:latin typeface="+mn-lt"/>
              </a:rPr>
              <a:t> in the best case is O(</a:t>
            </a:r>
            <a:r>
              <a:rPr lang="en-US" sz="2000" b="0" i="0" dirty="0" err="1">
                <a:solidFill>
                  <a:srgbClr val="444444"/>
                </a:solidFill>
                <a:effectLst/>
                <a:latin typeface="+mn-lt"/>
              </a:rPr>
              <a:t>nlogn</a:t>
            </a:r>
            <a:r>
              <a:rPr lang="en-US" sz="2000" b="0" i="0" dirty="0">
                <a:solidFill>
                  <a:srgbClr val="444444"/>
                </a:solidFill>
                <a:effectLst/>
                <a:latin typeface="+mn-lt"/>
              </a:rPr>
              <a:t>). In the worst case, the time complexity is O(</a:t>
            </a:r>
            <a:r>
              <a:rPr lang="en-US" sz="2000" b="0" i="0" dirty="0" err="1">
                <a:solidFill>
                  <a:srgbClr val="444444"/>
                </a:solidFill>
                <a:effectLst/>
                <a:latin typeface="+mn-lt"/>
              </a:rPr>
              <a:t>nlogn</a:t>
            </a:r>
            <a:r>
              <a:rPr lang="en-US" sz="2000" b="0" i="0" dirty="0">
                <a:solidFill>
                  <a:srgbClr val="444444"/>
                </a:solidFill>
                <a:effectLst/>
                <a:latin typeface="+mn-lt"/>
              </a:rPr>
              <a:t>). This is because Merge Sort implements the same number of sorting steps for all kinds of cases.</a:t>
            </a:r>
          </a:p>
          <a:p>
            <a:pPr algn="l" fontAlgn="base"/>
            <a:endParaRPr lang="en-US" sz="2000" b="0" i="0" dirty="0">
              <a:solidFill>
                <a:srgbClr val="444444"/>
              </a:solidFill>
              <a:effectLst/>
              <a:latin typeface="+mn-lt"/>
            </a:endParaRPr>
          </a:p>
        </p:txBody>
      </p:sp>
    </p:spTree>
    <p:extLst>
      <p:ext uri="{BB962C8B-B14F-4D97-AF65-F5344CB8AC3E}">
        <p14:creationId xmlns:p14="http://schemas.microsoft.com/office/powerpoint/2010/main" val="69836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g5f0308bde3_0_494"/>
          <p:cNvSpPr/>
          <p:nvPr/>
        </p:nvSpPr>
        <p:spPr>
          <a:xfrm>
            <a:off x="-21250" y="4675900"/>
            <a:ext cx="9165300" cy="467700"/>
          </a:xfrm>
          <a:prstGeom prst="rect">
            <a:avLst/>
          </a:prstGeom>
          <a:solidFill>
            <a:srgbClr val="17274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g5f0308bde3_0_494"/>
          <p:cNvGrpSpPr/>
          <p:nvPr/>
        </p:nvGrpSpPr>
        <p:grpSpPr>
          <a:xfrm>
            <a:off x="652150" y="4737850"/>
            <a:ext cx="7863100" cy="343800"/>
            <a:chOff x="652150" y="4737850"/>
            <a:chExt cx="7863100" cy="343800"/>
          </a:xfrm>
        </p:grpSpPr>
        <p:sp>
          <p:nvSpPr>
            <p:cNvPr id="189" name="Google Shape;189;g5f0308bde3_0_494"/>
            <p:cNvSpPr txBox="1"/>
            <p:nvPr/>
          </p:nvSpPr>
          <p:spPr>
            <a:xfrm>
              <a:off x="652150" y="4737850"/>
              <a:ext cx="2911500" cy="3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EdYoda - Frontend Developer Program</a:t>
              </a:r>
              <a:endParaRPr sz="1100" b="0" i="0" u="none" strike="noStrike" cap="none">
                <a:solidFill>
                  <a:srgbClr val="FFFFFF"/>
                </a:solidFill>
                <a:latin typeface="Verdana"/>
                <a:ea typeface="Verdana"/>
                <a:cs typeface="Verdana"/>
                <a:sym typeface="Verdana"/>
              </a:endParaRPr>
            </a:p>
          </p:txBody>
        </p:sp>
        <p:sp>
          <p:nvSpPr>
            <p:cNvPr id="190" name="Google Shape;190;g5f0308bde3_0_494"/>
            <p:cNvSpPr txBox="1"/>
            <p:nvPr/>
          </p:nvSpPr>
          <p:spPr>
            <a:xfrm>
              <a:off x="5603750" y="4737850"/>
              <a:ext cx="2911500" cy="343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https://www.edyoda.com</a:t>
              </a:r>
              <a:endParaRPr sz="1100" b="0" i="0" u="none" strike="noStrike" cap="none">
                <a:solidFill>
                  <a:srgbClr val="FFFFFF"/>
                </a:solidFill>
                <a:latin typeface="Verdana"/>
                <a:ea typeface="Verdana"/>
                <a:cs typeface="Verdana"/>
                <a:sym typeface="Verdana"/>
              </a:endParaRPr>
            </a:p>
          </p:txBody>
        </p:sp>
      </p:grpSp>
      <p:sp>
        <p:nvSpPr>
          <p:cNvPr id="2" name="TextBox 1">
            <a:extLst>
              <a:ext uri="{FF2B5EF4-FFF2-40B4-BE49-F238E27FC236}">
                <a16:creationId xmlns:a16="http://schemas.microsoft.com/office/drawing/2014/main" id="{58C865B3-FFB8-1D6B-2CB6-7F561435D972}"/>
              </a:ext>
            </a:extLst>
          </p:cNvPr>
          <p:cNvSpPr txBox="1"/>
          <p:nvPr/>
        </p:nvSpPr>
        <p:spPr>
          <a:xfrm>
            <a:off x="460287" y="1000086"/>
            <a:ext cx="8054963" cy="2246769"/>
          </a:xfrm>
          <a:prstGeom prst="rect">
            <a:avLst/>
          </a:prstGeom>
          <a:noFill/>
        </p:spPr>
        <p:txBody>
          <a:bodyPr wrap="square" rtlCol="0">
            <a:spAutoFit/>
          </a:bodyPr>
          <a:lstStyle/>
          <a:p>
            <a:pPr marL="285750" indent="-285750" algn="l" fontAlgn="base">
              <a:buFont typeface="Arial" panose="020B0604020202020204" pitchFamily="34" charset="0"/>
              <a:buChar char="•"/>
            </a:pPr>
            <a:r>
              <a:rPr lang="en-US" sz="2000" b="0" i="0" dirty="0">
                <a:solidFill>
                  <a:srgbClr val="444444"/>
                </a:solidFill>
                <a:effectLst/>
                <a:latin typeface="+mn-lt"/>
              </a:rPr>
              <a:t>The time complexity of </a:t>
            </a:r>
            <a:r>
              <a:rPr lang="en-US" sz="2000" b="0" i="0" u="none" strike="noStrike" dirty="0">
                <a:solidFill>
                  <a:srgbClr val="444444"/>
                </a:solidFill>
                <a:effectLst/>
                <a:latin typeface="+mn-lt"/>
                <a:hlinkClick r:id="rId3"/>
              </a:rPr>
              <a:t>Bubble Sort</a:t>
            </a:r>
            <a:r>
              <a:rPr lang="en-US" sz="2000" b="0" i="0" dirty="0">
                <a:solidFill>
                  <a:srgbClr val="444444"/>
                </a:solidFill>
                <a:effectLst/>
                <a:latin typeface="+mn-lt"/>
              </a:rPr>
              <a:t> in the best case is O(n). In the worst case, the time complexity is O(n^2).</a:t>
            </a:r>
          </a:p>
          <a:p>
            <a:pPr algn="l" fontAlgn="base"/>
            <a:endParaRPr lang="en-US" sz="2000" b="0" i="0" dirty="0">
              <a:solidFill>
                <a:srgbClr val="444444"/>
              </a:solidFill>
              <a:effectLst/>
              <a:latin typeface="+mn-lt"/>
            </a:endParaRPr>
          </a:p>
          <a:p>
            <a:pPr marL="285750" indent="-285750" algn="l" fontAlgn="base">
              <a:buFont typeface="Arial" panose="020B0604020202020204" pitchFamily="34" charset="0"/>
              <a:buChar char="•"/>
            </a:pPr>
            <a:r>
              <a:rPr lang="en-US" sz="2000" b="0" i="0" dirty="0">
                <a:solidFill>
                  <a:srgbClr val="444444"/>
                </a:solidFill>
                <a:effectLst/>
                <a:latin typeface="+mn-lt"/>
              </a:rPr>
              <a:t>Quick Sort in the best case is O(</a:t>
            </a:r>
            <a:r>
              <a:rPr lang="en-US" sz="2000" b="0" i="0" dirty="0" err="1">
                <a:solidFill>
                  <a:srgbClr val="444444"/>
                </a:solidFill>
                <a:effectLst/>
                <a:latin typeface="+mn-lt"/>
              </a:rPr>
              <a:t>nlogn</a:t>
            </a:r>
            <a:r>
              <a:rPr lang="en-US" sz="2000" b="0" i="0" dirty="0">
                <a:solidFill>
                  <a:srgbClr val="444444"/>
                </a:solidFill>
                <a:effectLst/>
                <a:latin typeface="+mn-lt"/>
              </a:rPr>
              <a:t>). In the worst case, the time complexity is O(n^2). Quicksort is considered to be the fastest of the sorting algorithms due to its performance of O(</a:t>
            </a:r>
            <a:r>
              <a:rPr lang="en-US" sz="2000" b="0" i="0" dirty="0" err="1">
                <a:solidFill>
                  <a:srgbClr val="444444"/>
                </a:solidFill>
                <a:effectLst/>
                <a:latin typeface="+mn-lt"/>
              </a:rPr>
              <a:t>nlogn</a:t>
            </a:r>
            <a:r>
              <a:rPr lang="en-US" sz="2000" b="0" i="0" dirty="0">
                <a:solidFill>
                  <a:srgbClr val="444444"/>
                </a:solidFill>
                <a:effectLst/>
                <a:latin typeface="+mn-lt"/>
              </a:rPr>
              <a:t>) in best and average cases.</a:t>
            </a:r>
          </a:p>
        </p:txBody>
      </p:sp>
    </p:spTree>
    <p:extLst>
      <p:ext uri="{BB962C8B-B14F-4D97-AF65-F5344CB8AC3E}">
        <p14:creationId xmlns:p14="http://schemas.microsoft.com/office/powerpoint/2010/main" val="4174807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g5f0308bde3_0_494"/>
          <p:cNvSpPr/>
          <p:nvPr/>
        </p:nvSpPr>
        <p:spPr>
          <a:xfrm>
            <a:off x="-21250" y="4675900"/>
            <a:ext cx="9165300" cy="467700"/>
          </a:xfrm>
          <a:prstGeom prst="rect">
            <a:avLst/>
          </a:prstGeom>
          <a:solidFill>
            <a:srgbClr val="17274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g5f0308bde3_0_494"/>
          <p:cNvGrpSpPr/>
          <p:nvPr/>
        </p:nvGrpSpPr>
        <p:grpSpPr>
          <a:xfrm>
            <a:off x="652150" y="4737850"/>
            <a:ext cx="7863100" cy="343800"/>
            <a:chOff x="652150" y="4737850"/>
            <a:chExt cx="7863100" cy="343800"/>
          </a:xfrm>
        </p:grpSpPr>
        <p:sp>
          <p:nvSpPr>
            <p:cNvPr id="189" name="Google Shape;189;g5f0308bde3_0_494"/>
            <p:cNvSpPr txBox="1"/>
            <p:nvPr/>
          </p:nvSpPr>
          <p:spPr>
            <a:xfrm>
              <a:off x="652150" y="4737850"/>
              <a:ext cx="2911500" cy="3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EdYoda - Frontend Developer Program</a:t>
              </a:r>
              <a:endParaRPr sz="1100" b="0" i="0" u="none" strike="noStrike" cap="none">
                <a:solidFill>
                  <a:srgbClr val="FFFFFF"/>
                </a:solidFill>
                <a:latin typeface="Verdana"/>
                <a:ea typeface="Verdana"/>
                <a:cs typeface="Verdana"/>
                <a:sym typeface="Verdana"/>
              </a:endParaRPr>
            </a:p>
          </p:txBody>
        </p:sp>
        <p:sp>
          <p:nvSpPr>
            <p:cNvPr id="190" name="Google Shape;190;g5f0308bde3_0_494"/>
            <p:cNvSpPr txBox="1"/>
            <p:nvPr/>
          </p:nvSpPr>
          <p:spPr>
            <a:xfrm>
              <a:off x="5603750" y="4737850"/>
              <a:ext cx="2911500" cy="343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https://www.edyoda.com</a:t>
              </a:r>
              <a:endParaRPr sz="1100" b="0" i="0" u="none" strike="noStrike" cap="none">
                <a:solidFill>
                  <a:srgbClr val="FFFFFF"/>
                </a:solidFill>
                <a:latin typeface="Verdana"/>
                <a:ea typeface="Verdana"/>
                <a:cs typeface="Verdana"/>
                <a:sym typeface="Verdana"/>
              </a:endParaRPr>
            </a:p>
          </p:txBody>
        </p:sp>
      </p:grpSp>
      <p:sp>
        <p:nvSpPr>
          <p:cNvPr id="2" name="TextBox 1">
            <a:extLst>
              <a:ext uri="{FF2B5EF4-FFF2-40B4-BE49-F238E27FC236}">
                <a16:creationId xmlns:a16="http://schemas.microsoft.com/office/drawing/2014/main" id="{58C865B3-FFB8-1D6B-2CB6-7F561435D972}"/>
              </a:ext>
            </a:extLst>
          </p:cNvPr>
          <p:cNvSpPr txBox="1"/>
          <p:nvPr/>
        </p:nvSpPr>
        <p:spPr>
          <a:xfrm>
            <a:off x="460287" y="627553"/>
            <a:ext cx="8054963" cy="4093428"/>
          </a:xfrm>
          <a:prstGeom prst="rect">
            <a:avLst/>
          </a:prstGeom>
          <a:noFill/>
        </p:spPr>
        <p:txBody>
          <a:bodyPr wrap="square" rtlCol="0">
            <a:spAutoFit/>
          </a:bodyPr>
          <a:lstStyle/>
          <a:p>
            <a:pPr algn="l" fontAlgn="base"/>
            <a:r>
              <a:rPr lang="en-US" sz="1800" b="0" i="0" dirty="0">
                <a:solidFill>
                  <a:schemeClr val="tx1"/>
                </a:solidFill>
                <a:effectLst/>
                <a:latin typeface="+mn-lt"/>
              </a:rPr>
              <a:t>Linear Search follows sequential access. The time complexity of Linear Search in the best case is O(1). In the worst case, the time complexity is O(n).</a:t>
            </a:r>
          </a:p>
          <a:p>
            <a:pPr algn="l" fontAlgn="base"/>
            <a:endParaRPr lang="en-US" sz="1800" b="1" i="0" dirty="0">
              <a:solidFill>
                <a:schemeClr val="tx1"/>
              </a:solidFill>
              <a:effectLst/>
              <a:latin typeface="+mn-lt"/>
            </a:endParaRPr>
          </a:p>
          <a:p>
            <a:pPr algn="l" fontAlgn="base"/>
            <a:r>
              <a:rPr lang="en-US" sz="1800" b="0" i="0" dirty="0">
                <a:solidFill>
                  <a:schemeClr val="tx1"/>
                </a:solidFill>
                <a:effectLst/>
                <a:latin typeface="+mn-lt"/>
              </a:rPr>
              <a:t>Binary Search is the faster of the two searching algorithms. However, for smaller arrays, linear search does a better job. The time complexity of Binary Search in the best case is O(1). In the worst case, the time complexity is O(log n).</a:t>
            </a:r>
          </a:p>
          <a:p>
            <a:pPr algn="l" fontAlgn="base"/>
            <a:endParaRPr lang="en-US" sz="1800" dirty="0">
              <a:solidFill>
                <a:schemeClr val="tx1"/>
              </a:solidFill>
              <a:latin typeface="+mn-lt"/>
            </a:endParaRPr>
          </a:p>
          <a:p>
            <a:pPr algn="l" fontAlgn="base"/>
            <a:r>
              <a:rPr lang="en-US" sz="1800" dirty="0">
                <a:solidFill>
                  <a:schemeClr val="tx1"/>
                </a:solidFill>
                <a:latin typeface="+mn-lt"/>
              </a:rPr>
              <a:t>Ti</a:t>
            </a:r>
            <a:r>
              <a:rPr lang="en-US" sz="1800" b="0" i="0" dirty="0">
                <a:solidFill>
                  <a:schemeClr val="tx1"/>
                </a:solidFill>
                <a:effectLst/>
                <a:latin typeface="+mn-lt"/>
              </a:rPr>
              <a:t>me complexity for the deletion of a node from the end of the link list is O(n).</a:t>
            </a:r>
          </a:p>
          <a:p>
            <a:pPr algn="l" fontAlgn="base"/>
            <a:r>
              <a:rPr lang="en-US" sz="1800" b="0" i="0" dirty="0">
                <a:effectLst/>
                <a:latin typeface="+mn-lt"/>
              </a:rPr>
              <a:t>Time complexity when we enqueue data in the queue is O(1)</a:t>
            </a:r>
          </a:p>
          <a:p>
            <a:pPr algn="just"/>
            <a:r>
              <a:rPr lang="en-US" sz="1800" b="0" i="0" dirty="0">
                <a:effectLst/>
                <a:latin typeface="+mn-lt"/>
              </a:rPr>
              <a:t>Time complexity of deleting a node from the middle of </a:t>
            </a:r>
            <a:r>
              <a:rPr lang="en-US" sz="1800" b="0" i="0">
                <a:effectLst/>
                <a:latin typeface="+mn-lt"/>
              </a:rPr>
              <a:t>the linked link </a:t>
            </a:r>
            <a:r>
              <a:rPr lang="en-US" sz="1800" b="0" i="0" dirty="0">
                <a:effectLst/>
                <a:latin typeface="+mn-lt"/>
              </a:rPr>
              <a:t>is </a:t>
            </a:r>
            <a:r>
              <a:rPr lang="en-US" sz="1800" b="0" i="0" dirty="0">
                <a:solidFill>
                  <a:srgbClr val="000000"/>
                </a:solidFill>
                <a:effectLst/>
                <a:latin typeface="+mn-lt"/>
              </a:rPr>
              <a:t>O(n)</a:t>
            </a:r>
          </a:p>
          <a:p>
            <a:br>
              <a:rPr lang="en-US" sz="2400" dirty="0"/>
            </a:br>
            <a:endParaRPr lang="en-US" sz="1800" b="0" i="0" dirty="0">
              <a:solidFill>
                <a:schemeClr val="tx1"/>
              </a:solidFill>
              <a:effectLst/>
              <a:latin typeface="+mn-lt"/>
            </a:endParaRPr>
          </a:p>
        </p:txBody>
      </p:sp>
    </p:spTree>
    <p:extLst>
      <p:ext uri="{BB962C8B-B14F-4D97-AF65-F5344CB8AC3E}">
        <p14:creationId xmlns:p14="http://schemas.microsoft.com/office/powerpoint/2010/main" val="2705897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g5f0308bde3_0_494"/>
          <p:cNvSpPr/>
          <p:nvPr/>
        </p:nvSpPr>
        <p:spPr>
          <a:xfrm>
            <a:off x="-21250" y="4675900"/>
            <a:ext cx="9165300" cy="467700"/>
          </a:xfrm>
          <a:prstGeom prst="rect">
            <a:avLst/>
          </a:prstGeom>
          <a:solidFill>
            <a:srgbClr val="17274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g5f0308bde3_0_494"/>
          <p:cNvGrpSpPr/>
          <p:nvPr/>
        </p:nvGrpSpPr>
        <p:grpSpPr>
          <a:xfrm>
            <a:off x="652150" y="4737850"/>
            <a:ext cx="7863100" cy="343800"/>
            <a:chOff x="652150" y="4737850"/>
            <a:chExt cx="7863100" cy="343800"/>
          </a:xfrm>
        </p:grpSpPr>
        <p:sp>
          <p:nvSpPr>
            <p:cNvPr id="189" name="Google Shape;189;g5f0308bde3_0_494"/>
            <p:cNvSpPr txBox="1"/>
            <p:nvPr/>
          </p:nvSpPr>
          <p:spPr>
            <a:xfrm>
              <a:off x="652150" y="4737850"/>
              <a:ext cx="2911500" cy="3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EdYoda - Frontend Developer Program</a:t>
              </a:r>
              <a:endParaRPr sz="1100" b="0" i="0" u="none" strike="noStrike" cap="none">
                <a:solidFill>
                  <a:srgbClr val="FFFFFF"/>
                </a:solidFill>
                <a:latin typeface="Verdana"/>
                <a:ea typeface="Verdana"/>
                <a:cs typeface="Verdana"/>
                <a:sym typeface="Verdana"/>
              </a:endParaRPr>
            </a:p>
          </p:txBody>
        </p:sp>
        <p:sp>
          <p:nvSpPr>
            <p:cNvPr id="190" name="Google Shape;190;g5f0308bde3_0_494"/>
            <p:cNvSpPr txBox="1"/>
            <p:nvPr/>
          </p:nvSpPr>
          <p:spPr>
            <a:xfrm>
              <a:off x="5603750" y="4737850"/>
              <a:ext cx="2911500" cy="343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https://www.edyoda.com</a:t>
              </a:r>
              <a:endParaRPr sz="1100" b="0" i="0" u="none" strike="noStrike" cap="none">
                <a:solidFill>
                  <a:srgbClr val="FFFFFF"/>
                </a:solidFill>
                <a:latin typeface="Verdana"/>
                <a:ea typeface="Verdana"/>
                <a:cs typeface="Verdana"/>
                <a:sym typeface="Verdana"/>
              </a:endParaRPr>
            </a:p>
          </p:txBody>
        </p:sp>
      </p:grpSp>
      <p:sp>
        <p:nvSpPr>
          <p:cNvPr id="4" name="TextBox 3">
            <a:extLst>
              <a:ext uri="{FF2B5EF4-FFF2-40B4-BE49-F238E27FC236}">
                <a16:creationId xmlns:a16="http://schemas.microsoft.com/office/drawing/2014/main" id="{8FC19A30-410A-EDC8-3DD7-4349A7AAD600}"/>
              </a:ext>
            </a:extLst>
          </p:cNvPr>
          <p:cNvSpPr txBox="1"/>
          <p:nvPr/>
        </p:nvSpPr>
        <p:spPr>
          <a:xfrm>
            <a:off x="381000" y="433472"/>
            <a:ext cx="7534276" cy="738664"/>
          </a:xfrm>
          <a:prstGeom prst="rect">
            <a:avLst/>
          </a:prstGeom>
          <a:noFill/>
        </p:spPr>
        <p:txBody>
          <a:bodyPr wrap="square" rtlCol="0">
            <a:spAutoFit/>
          </a:bodyPr>
          <a:lstStyle/>
          <a:p>
            <a:r>
              <a:rPr lang="en-IN" sz="2100" b="1" dirty="0">
                <a:solidFill>
                  <a:srgbClr val="002060"/>
                </a:solidFill>
              </a:rPr>
              <a:t>External Resources for Study on Time Complexity</a:t>
            </a:r>
          </a:p>
          <a:p>
            <a:endParaRPr lang="en-IN" sz="2100" b="1" dirty="0">
              <a:solidFill>
                <a:schemeClr val="tx1"/>
              </a:solidFill>
            </a:endParaRPr>
          </a:p>
        </p:txBody>
      </p:sp>
      <p:sp>
        <p:nvSpPr>
          <p:cNvPr id="5" name="TextBox 4">
            <a:extLst>
              <a:ext uri="{FF2B5EF4-FFF2-40B4-BE49-F238E27FC236}">
                <a16:creationId xmlns:a16="http://schemas.microsoft.com/office/drawing/2014/main" id="{489332B1-15C7-4C83-63C3-108F9F0EA04D}"/>
              </a:ext>
            </a:extLst>
          </p:cNvPr>
          <p:cNvSpPr txBox="1"/>
          <p:nvPr/>
        </p:nvSpPr>
        <p:spPr>
          <a:xfrm>
            <a:off x="381000" y="943655"/>
            <a:ext cx="8054963" cy="2262671"/>
          </a:xfrm>
          <a:prstGeom prst="rect">
            <a:avLst/>
          </a:prstGeom>
          <a:noFill/>
        </p:spPr>
        <p:txBody>
          <a:bodyPr wrap="square" rtlCol="0">
            <a:spAutoFit/>
          </a:bodyPr>
          <a:lstStyle/>
          <a:p>
            <a:pPr marL="257175" indent="-257175">
              <a:lnSpc>
                <a:spcPct val="150000"/>
              </a:lnSpc>
              <a:buClr>
                <a:schemeClr val="tx1"/>
              </a:buClr>
              <a:buFont typeface="Wingdings" panose="05000000000000000000" pitchFamily="2" charset="2"/>
              <a:buChar char="§"/>
            </a:pPr>
            <a:r>
              <a:rPr lang="en-IN" sz="1600" dirty="0">
                <a:hlinkClick r:id="rId3"/>
              </a:rPr>
              <a:t>https://www.geeksforgeeks.org/practice-questions-time-complexity-analysis/</a:t>
            </a:r>
            <a:endParaRPr lang="en-IN" sz="1600" dirty="0"/>
          </a:p>
          <a:p>
            <a:pPr marL="257175" indent="-257175">
              <a:lnSpc>
                <a:spcPct val="150000"/>
              </a:lnSpc>
              <a:buClr>
                <a:schemeClr val="tx1"/>
              </a:buClr>
              <a:buFont typeface="Wingdings" panose="05000000000000000000" pitchFamily="2" charset="2"/>
              <a:buChar char="§"/>
            </a:pPr>
            <a:endParaRPr lang="en-IN" sz="1600" dirty="0"/>
          </a:p>
          <a:p>
            <a:pPr marL="257175" indent="-257175">
              <a:lnSpc>
                <a:spcPct val="150000"/>
              </a:lnSpc>
              <a:buClr>
                <a:schemeClr val="tx1"/>
              </a:buClr>
              <a:buFont typeface="Wingdings" panose="05000000000000000000" pitchFamily="2" charset="2"/>
              <a:buChar char="§"/>
            </a:pPr>
            <a:r>
              <a:rPr lang="en-IN" sz="1600" dirty="0">
                <a:hlinkClick r:id="rId4"/>
              </a:rPr>
              <a:t>https://towardsdatascience.com/the-math-behind-big-o-and-other-asymptotic-notations-64487889f33f</a:t>
            </a:r>
            <a:endParaRPr lang="en-IN" sz="1600" dirty="0"/>
          </a:p>
          <a:p>
            <a:pPr marL="257175" indent="-257175">
              <a:lnSpc>
                <a:spcPct val="150000"/>
              </a:lnSpc>
              <a:buClr>
                <a:schemeClr val="tx1"/>
              </a:buClr>
              <a:buFont typeface="Wingdings" panose="05000000000000000000" pitchFamily="2" charset="2"/>
              <a:buChar char="§"/>
            </a:pPr>
            <a:endParaRPr lang="en-IN" sz="1600" dirty="0"/>
          </a:p>
          <a:p>
            <a:pPr marL="257175" indent="-257175">
              <a:lnSpc>
                <a:spcPct val="150000"/>
              </a:lnSpc>
              <a:buClr>
                <a:schemeClr val="tx1"/>
              </a:buClr>
              <a:buFont typeface="Wingdings" panose="05000000000000000000" pitchFamily="2" charset="2"/>
              <a:buChar char="§"/>
            </a:pPr>
            <a:r>
              <a:rPr lang="en-IN" sz="1600" dirty="0"/>
              <a:t>https://www.geeksforgeeks.org/understanding-time-complexity-simple-examples/</a:t>
            </a:r>
          </a:p>
        </p:txBody>
      </p:sp>
    </p:spTree>
    <p:extLst>
      <p:ext uri="{BB962C8B-B14F-4D97-AF65-F5344CB8AC3E}">
        <p14:creationId xmlns:p14="http://schemas.microsoft.com/office/powerpoint/2010/main" val="304255793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1146</TotalTime>
  <Words>764</Words>
  <Application>Microsoft Office PowerPoint</Application>
  <PresentationFormat>On-screen Show (16:9)</PresentationFormat>
  <Paragraphs>76</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Wingdings</vt:lpstr>
      <vt:lpstr>Arial</vt:lpstr>
      <vt:lpstr>Montserrat</vt:lpstr>
      <vt:lpstr>Verdana</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urvashi singla</cp:lastModifiedBy>
  <cp:revision>216</cp:revision>
  <dcterms:modified xsi:type="dcterms:W3CDTF">2022-11-18T14:31:53Z</dcterms:modified>
</cp:coreProperties>
</file>