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335" r:id="rId4"/>
    <p:sldId id="337" r:id="rId5"/>
    <p:sldId id="336" r:id="rId6"/>
    <p:sldId id="277" r:id="rId7"/>
  </p:sldIdLst>
  <p:sldSz cx="9144000" cy="5143500" type="screen16x9"/>
  <p:notesSz cx="6858000" cy="9144000"/>
  <p:embeddedFontLst>
    <p:embeddedFont>
      <p:font typeface="Montserrat" panose="00000500000000000000" pitchFamily="2" charset="0"/>
      <p:regular r:id="rId9"/>
      <p:bold r:id="rId10"/>
      <p:italic r:id="rId11"/>
      <p:boldItalic r:id="rId12"/>
    </p:embeddedFont>
    <p:embeddedFont>
      <p:font typeface="Verdana" panose="020B060403050404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EaqFSrBF/ws3RX4DNqAvM7uCG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4" d="100"/>
          <a:sy n="84" d="100"/>
        </p:scale>
        <p:origin x="6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36" Type="http://customschemas.google.com/relationships/presentationmetadata" Target="metadata"/><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f0308bde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5f0308bde3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f0308bde3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5f0308bde3_0_4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989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653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744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1960fbd5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41960fbd57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pic>
        <p:nvPicPr>
          <p:cNvPr id="10" name="Google Shape;10;p19"/>
          <p:cNvPicPr preferRelativeResize="0"/>
          <p:nvPr/>
        </p:nvPicPr>
        <p:blipFill rotWithShape="1">
          <a:blip r:embed="rId2">
            <a:alphaModFix/>
          </a:blip>
          <a:srcRect/>
          <a:stretch/>
        </p:blipFill>
        <p:spPr>
          <a:xfrm>
            <a:off x="0" y="1635"/>
            <a:ext cx="9144000" cy="5140231"/>
          </a:xfrm>
          <a:prstGeom prst="rect">
            <a:avLst/>
          </a:prstGeom>
          <a:noFill/>
          <a:ln>
            <a:noFill/>
          </a:ln>
        </p:spPr>
      </p:pic>
      <p:sp>
        <p:nvSpPr>
          <p:cNvPr id="11" name="Google Shape;11;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
    <p:spTree>
      <p:nvGrpSpPr>
        <p:cNvPr id="1" name="Shape 51"/>
        <p:cNvGrpSpPr/>
        <p:nvPr/>
      </p:nvGrpSpPr>
      <p:grpSpPr>
        <a:xfrm>
          <a:off x="0" y="0"/>
          <a:ext cx="0" cy="0"/>
          <a:chOff x="0" y="0"/>
          <a:chExt cx="0" cy="0"/>
        </a:xfrm>
      </p:grpSpPr>
      <p:sp>
        <p:nvSpPr>
          <p:cNvPr id="52" name="Google Shape;52;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
        <p:cNvGrpSpPr/>
        <p:nvPr/>
      </p:nvGrpSpPr>
      <p:grpSpPr>
        <a:xfrm>
          <a:off x="0" y="0"/>
          <a:ext cx="0" cy="0"/>
          <a:chOff x="0" y="0"/>
          <a:chExt cx="0" cy="0"/>
        </a:xfrm>
      </p:grpSpPr>
      <p:sp>
        <p:nvSpPr>
          <p:cNvPr id="18" name="Google Shape;18;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0" name="Google Shape;20;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 name="Google Shape;21;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5f0308bde3_0_306"/>
          <p:cNvSpPr txBox="1"/>
          <p:nvPr/>
        </p:nvSpPr>
        <p:spPr>
          <a:xfrm>
            <a:off x="1658052" y="1858200"/>
            <a:ext cx="5827895" cy="1427100"/>
          </a:xfrm>
          <a:prstGeom prst="rect">
            <a:avLst/>
          </a:prstGeom>
          <a:noFill/>
          <a:ln>
            <a:noFill/>
          </a:ln>
        </p:spPr>
        <p:txBody>
          <a:bodyPr spcFirstLastPara="1" wrap="square" lIns="91425" tIns="91425" rIns="91425" bIns="91425" anchor="t" anchorCtr="0">
            <a:noAutofit/>
          </a:bodyPr>
          <a:lstStyle/>
          <a:p>
            <a:pPr algn="ctr">
              <a:buSzPts val="2700"/>
            </a:pPr>
            <a:r>
              <a:rPr lang="en-US" sz="2800" b="1" i="0" u="none" strike="noStrike" cap="none" dirty="0">
                <a:solidFill>
                  <a:schemeClr val="bg1"/>
                </a:solidFill>
                <a:latin typeface="+mj-lt"/>
                <a:ea typeface="Montserrat"/>
                <a:cs typeface="Montserrat"/>
                <a:sym typeface="Montserrat"/>
              </a:rPr>
              <a:t>Introduction to</a:t>
            </a:r>
            <a:r>
              <a:rPr lang="en-US" sz="2800" b="1" dirty="0">
                <a:solidFill>
                  <a:schemeClr val="bg1"/>
                </a:solidFill>
                <a:latin typeface="+mj-lt"/>
                <a:ea typeface="Montserrat"/>
                <a:cs typeface="Montserrat"/>
                <a:sym typeface="Montserrat"/>
              </a:rPr>
              <a:t> </a:t>
            </a:r>
            <a:r>
              <a:rPr lang="en-US" sz="2800" b="1" i="0" u="none" strike="noStrike" cap="none" dirty="0">
                <a:solidFill>
                  <a:schemeClr val="bg1"/>
                </a:solidFill>
                <a:latin typeface="+mj-lt"/>
                <a:ea typeface="Montserrat"/>
                <a:cs typeface="Montserrat"/>
                <a:sym typeface="Montserrat"/>
              </a:rPr>
              <a:t>JS</a:t>
            </a:r>
          </a:p>
          <a:p>
            <a:pPr algn="ctr">
              <a:buSzPts val="2700"/>
            </a:pPr>
            <a:r>
              <a:rPr lang="en-US" sz="2800" b="1" dirty="0">
                <a:solidFill>
                  <a:schemeClr val="bg1"/>
                </a:solidFill>
                <a:latin typeface="+mj-lt"/>
                <a:cs typeface="Calibri" panose="020F0502020204030204" pitchFamily="34" charset="0"/>
              </a:rPr>
              <a:t>Turn your passion into Website</a:t>
            </a:r>
            <a:endParaRPr lang="en-US" sz="2800" b="1" i="0" u="none" strike="noStrike" cap="none" dirty="0">
              <a:solidFill>
                <a:schemeClr val="bg1"/>
              </a:solidFill>
              <a:latin typeface="+mj-lt"/>
              <a:ea typeface="Montserrat"/>
              <a:cs typeface="Montserrat"/>
              <a:sym typeface="Montserrat"/>
            </a:endParaRPr>
          </a:p>
        </p:txBody>
      </p:sp>
      <p:sp>
        <p:nvSpPr>
          <p:cNvPr id="108" name="Google Shape;108;g5f0308bde3_0_306"/>
          <p:cNvSpPr txBox="1"/>
          <p:nvPr/>
        </p:nvSpPr>
        <p:spPr>
          <a:xfrm>
            <a:off x="2025250" y="3940975"/>
            <a:ext cx="61722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5f0308bde3_0_447"/>
          <p:cNvSpPr txBox="1"/>
          <p:nvPr/>
        </p:nvSpPr>
        <p:spPr>
          <a:xfrm>
            <a:off x="457200" y="506190"/>
            <a:ext cx="8229600" cy="3189510"/>
          </a:xfrm>
          <a:prstGeom prst="rect">
            <a:avLst/>
          </a:prstGeom>
          <a:noFill/>
          <a:ln>
            <a:noFill/>
          </a:ln>
        </p:spPr>
        <p:txBody>
          <a:bodyPr spcFirstLastPara="1" wrap="square" lIns="91425" tIns="91425" rIns="91425" bIns="91425" anchor="t" anchorCtr="0">
            <a:noAutofit/>
          </a:bodyPr>
          <a:lstStyle/>
          <a:p>
            <a:pPr>
              <a:lnSpc>
                <a:spcPct val="150000"/>
              </a:lnSpc>
            </a:pPr>
            <a:r>
              <a:rPr lang="en-US" sz="2400" b="1" dirty="0">
                <a:solidFill>
                  <a:schemeClr val="bg1"/>
                </a:solidFill>
                <a:latin typeface="+mn-lt"/>
              </a:rPr>
              <a:t>Today’s Topics</a:t>
            </a:r>
            <a:endParaRPr lang="en-US" sz="2000" dirty="0">
              <a:solidFill>
                <a:schemeClr val="bg1"/>
              </a:solidFill>
              <a:latin typeface="+mn-lt"/>
            </a:endParaRPr>
          </a:p>
          <a:p>
            <a:pPr marL="285750" indent="-285750">
              <a:buClr>
                <a:schemeClr val="bg1"/>
              </a:buClr>
              <a:buFont typeface="Arial" panose="020B0604020202020204" pitchFamily="34" charset="0"/>
              <a:buChar char="•"/>
            </a:pPr>
            <a:r>
              <a:rPr lang="en-IN" sz="2000" b="1" dirty="0">
                <a:solidFill>
                  <a:schemeClr val="bg1"/>
                </a:solidFill>
                <a:latin typeface="+mn-lt"/>
              </a:rPr>
              <a:t>Queue</a:t>
            </a:r>
          </a:p>
          <a:p>
            <a:pPr marL="285750" indent="-285750">
              <a:buClr>
                <a:schemeClr val="bg1"/>
              </a:buClr>
              <a:buFont typeface="Arial" panose="020B0604020202020204" pitchFamily="34" charset="0"/>
              <a:buChar char="•"/>
            </a:pPr>
            <a:r>
              <a:rPr lang="en-IN" sz="2000" b="1" dirty="0">
                <a:solidFill>
                  <a:schemeClr val="bg1"/>
                </a:solidFill>
                <a:latin typeface="+mn-lt"/>
              </a:rPr>
              <a:t>Debugging</a:t>
            </a:r>
            <a:br>
              <a:rPr lang="en-IN" sz="2400" b="1" dirty="0">
                <a:solidFill>
                  <a:schemeClr val="bg1"/>
                </a:solidFill>
                <a:latin typeface="+mn-lt"/>
              </a:rPr>
            </a:br>
            <a:endParaRPr lang="en-IN" sz="2400" b="1" dirty="0">
              <a:solidFill>
                <a:schemeClr val="bg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5" name="TextBox 4">
            <a:extLst>
              <a:ext uri="{FF2B5EF4-FFF2-40B4-BE49-F238E27FC236}">
                <a16:creationId xmlns:a16="http://schemas.microsoft.com/office/drawing/2014/main" id="{8643FF8F-7E10-2AEE-747E-8B3D92B76C10}"/>
              </a:ext>
            </a:extLst>
          </p:cNvPr>
          <p:cNvSpPr txBox="1"/>
          <p:nvPr/>
        </p:nvSpPr>
        <p:spPr>
          <a:xfrm>
            <a:off x="381000" y="417426"/>
            <a:ext cx="6375935" cy="415498"/>
          </a:xfrm>
          <a:prstGeom prst="rect">
            <a:avLst/>
          </a:prstGeom>
          <a:noFill/>
        </p:spPr>
        <p:txBody>
          <a:bodyPr wrap="square" rtlCol="0">
            <a:spAutoFit/>
          </a:bodyPr>
          <a:lstStyle/>
          <a:p>
            <a:r>
              <a:rPr lang="en-IN" sz="2100" b="1" dirty="0">
                <a:solidFill>
                  <a:srgbClr val="002060"/>
                </a:solidFill>
              </a:rPr>
              <a:t>Implementation- Queue</a:t>
            </a:r>
          </a:p>
        </p:txBody>
      </p:sp>
      <p:sp>
        <p:nvSpPr>
          <p:cNvPr id="3" name="TextBox 2">
            <a:extLst>
              <a:ext uri="{FF2B5EF4-FFF2-40B4-BE49-F238E27FC236}">
                <a16:creationId xmlns:a16="http://schemas.microsoft.com/office/drawing/2014/main" id="{E0F796CC-0402-723C-38AB-A89A8A42977A}"/>
              </a:ext>
            </a:extLst>
          </p:cNvPr>
          <p:cNvSpPr txBox="1"/>
          <p:nvPr/>
        </p:nvSpPr>
        <p:spPr>
          <a:xfrm>
            <a:off x="457200" y="894874"/>
            <a:ext cx="8374380" cy="2062103"/>
          </a:xfrm>
          <a:prstGeom prst="rect">
            <a:avLst/>
          </a:prstGeom>
          <a:noFill/>
        </p:spPr>
        <p:txBody>
          <a:bodyPr wrap="square">
            <a:spAutoFit/>
          </a:bodyPr>
          <a:lstStyle/>
          <a:p>
            <a:pPr marL="285750" indent="-285750" algn="l" fontAlgn="base">
              <a:buFont typeface="Arial" panose="020B0604020202020204" pitchFamily="34" charset="0"/>
              <a:buChar char="•"/>
            </a:pPr>
            <a:r>
              <a:rPr lang="en-US" sz="1600" dirty="0">
                <a:solidFill>
                  <a:srgbClr val="273239"/>
                </a:solidFill>
                <a:effectLst/>
                <a:latin typeface="+mn-lt"/>
              </a:rPr>
              <a:t>A queue is defined as a linear data structure that is open at both ends and the operations are performed in First In First Out (FIFO) order.</a:t>
            </a:r>
            <a:r>
              <a:rPr lang="en-US" sz="1600" i="0" dirty="0">
                <a:effectLst/>
                <a:latin typeface="+mn-lt"/>
              </a:rPr>
              <a:t> A Queue is like a line waiting to purchase tickets, where the first person in line is the first person served. (i.e. First come first serve).</a:t>
            </a:r>
          </a:p>
          <a:p>
            <a:pPr marL="285750" indent="-285750" algn="l" fontAlgn="base">
              <a:buFont typeface="Arial" panose="020B0604020202020204" pitchFamily="34" charset="0"/>
              <a:buChar char="•"/>
            </a:pPr>
            <a:r>
              <a:rPr lang="en-US" sz="1600" i="0" dirty="0">
                <a:effectLst/>
                <a:latin typeface="+mn-lt"/>
              </a:rPr>
              <a:t>Position of the entry in a queue ready to be served, that is, the first entry that will be removed from the queue, is called the front of the queue(sometimes, head of the queue), similarly, the position of the last entry in the queue, that is, the one most recently added, is called the rear (or the tail) of the queue.</a:t>
            </a:r>
            <a:endParaRPr lang="en-IN" sz="1600" dirty="0">
              <a:latin typeface="+mn-lt"/>
            </a:endParaRPr>
          </a:p>
        </p:txBody>
      </p:sp>
      <p:pic>
        <p:nvPicPr>
          <p:cNvPr id="7" name="Picture 6">
            <a:extLst>
              <a:ext uri="{FF2B5EF4-FFF2-40B4-BE49-F238E27FC236}">
                <a16:creationId xmlns:a16="http://schemas.microsoft.com/office/drawing/2014/main" id="{96D09236-2885-795A-8888-282AF6831C81}"/>
              </a:ext>
            </a:extLst>
          </p:cNvPr>
          <p:cNvPicPr>
            <a:picLocks noChangeAspect="1"/>
          </p:cNvPicPr>
          <p:nvPr/>
        </p:nvPicPr>
        <p:blipFill>
          <a:blip r:embed="rId3"/>
          <a:stretch>
            <a:fillRect/>
          </a:stretch>
        </p:blipFill>
        <p:spPr>
          <a:xfrm>
            <a:off x="2278381" y="2994262"/>
            <a:ext cx="4396739" cy="1453542"/>
          </a:xfrm>
          <a:prstGeom prst="rect">
            <a:avLst/>
          </a:prstGeom>
        </p:spPr>
      </p:pic>
    </p:spTree>
    <p:extLst>
      <p:ext uri="{BB962C8B-B14F-4D97-AF65-F5344CB8AC3E}">
        <p14:creationId xmlns:p14="http://schemas.microsoft.com/office/powerpoint/2010/main" val="288623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023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FC322EF8-000D-A0EC-33F2-C115EE8BEF23}"/>
              </a:ext>
            </a:extLst>
          </p:cNvPr>
          <p:cNvSpPr txBox="1"/>
          <p:nvPr/>
        </p:nvSpPr>
        <p:spPr>
          <a:xfrm>
            <a:off x="304800" y="894874"/>
            <a:ext cx="8763000" cy="3785652"/>
          </a:xfrm>
          <a:prstGeom prst="rect">
            <a:avLst/>
          </a:prstGeom>
          <a:noFill/>
        </p:spPr>
        <p:txBody>
          <a:bodyPr wrap="square" rtlCol="0">
            <a:spAutoFit/>
          </a:bodyPr>
          <a:lstStyle/>
          <a:p>
            <a:pPr marL="342900" indent="-342900" algn="l">
              <a:buFont typeface="Arial" panose="020B0604020202020204" pitchFamily="34" charset="0"/>
              <a:buChar char="•"/>
            </a:pPr>
            <a:r>
              <a:rPr lang="en-IN" sz="2000" b="0" i="0" dirty="0">
                <a:solidFill>
                  <a:srgbClr val="FF0000"/>
                </a:solidFill>
                <a:effectLst/>
                <a:latin typeface="+mn-lt"/>
              </a:rPr>
              <a:t>Dijkstra’s shortest path algorithm</a:t>
            </a:r>
          </a:p>
          <a:p>
            <a:pPr marL="342900" indent="-342900" algn="l">
              <a:buFont typeface="Arial" panose="020B0604020202020204" pitchFamily="34" charset="0"/>
              <a:buChar char="•"/>
            </a:pPr>
            <a:r>
              <a:rPr lang="en-IN" sz="2000" b="0" i="0" dirty="0">
                <a:solidFill>
                  <a:schemeClr val="tx1"/>
                </a:solidFill>
                <a:effectLst/>
                <a:latin typeface="+mn-lt"/>
              </a:rPr>
              <a:t>Prim’s algorithm</a:t>
            </a:r>
          </a:p>
          <a:p>
            <a:pPr marL="342900" indent="-342900" algn="l">
              <a:buFont typeface="Arial" panose="020B0604020202020204" pitchFamily="34" charset="0"/>
              <a:buChar char="•"/>
            </a:pPr>
            <a:r>
              <a:rPr lang="en-IN" sz="2000" b="0" i="0" dirty="0">
                <a:solidFill>
                  <a:schemeClr val="tx1"/>
                </a:solidFill>
                <a:effectLst/>
                <a:latin typeface="+mn-lt"/>
              </a:rPr>
              <a:t>Data compression techniques like Huffman code</a:t>
            </a:r>
          </a:p>
          <a:p>
            <a:pPr marL="342900" indent="-342900" algn="l">
              <a:buFont typeface="Arial" panose="020B0604020202020204" pitchFamily="34" charset="0"/>
              <a:buChar char="•"/>
            </a:pPr>
            <a:r>
              <a:rPr lang="en-US" sz="2000" b="0" i="0" dirty="0">
                <a:solidFill>
                  <a:srgbClr val="FF0000"/>
                </a:solidFill>
                <a:effectLst/>
                <a:latin typeface="+mn-lt"/>
              </a:rPr>
              <a:t>Insertion of days in a week.</a:t>
            </a:r>
          </a:p>
          <a:p>
            <a:pPr marL="342900" indent="-342900">
              <a:buFont typeface="Arial" panose="020B0604020202020204" pitchFamily="34" charset="0"/>
              <a:buChar char="•"/>
            </a:pPr>
            <a:r>
              <a:rPr lang="en-US" sz="2000" b="0" dirty="0">
                <a:solidFill>
                  <a:srgbClr val="FF0000"/>
                </a:solidFill>
                <a:effectLst/>
                <a:latin typeface="+mn-lt"/>
              </a:rPr>
              <a:t>Queue – Linked List Implementation</a:t>
            </a:r>
          </a:p>
          <a:p>
            <a:pPr marL="342900" indent="-342900">
              <a:buFont typeface="Arial" panose="020B0604020202020204" pitchFamily="34" charset="0"/>
              <a:buChar char="•"/>
            </a:pPr>
            <a:r>
              <a:rPr lang="en-US" sz="2000" b="0" dirty="0">
                <a:solidFill>
                  <a:srgbClr val="FF0000"/>
                </a:solidFill>
                <a:effectLst/>
                <a:latin typeface="+mn-lt"/>
              </a:rPr>
              <a:t>Implement Stack using Queues</a:t>
            </a:r>
          </a:p>
          <a:p>
            <a:pPr marL="342900" indent="-342900">
              <a:buFont typeface="Arial" panose="020B0604020202020204" pitchFamily="34" charset="0"/>
              <a:buChar char="•"/>
            </a:pPr>
            <a:r>
              <a:rPr lang="en-US" sz="2000" b="0" dirty="0">
                <a:solidFill>
                  <a:srgbClr val="FF0000"/>
                </a:solidFill>
                <a:effectLst/>
                <a:latin typeface="+mn-lt"/>
              </a:rPr>
              <a:t>Reversing a Queue</a:t>
            </a:r>
          </a:p>
          <a:p>
            <a:pPr marL="342900" indent="-342900">
              <a:buFont typeface="Arial" panose="020B0604020202020204" pitchFamily="34" charset="0"/>
              <a:buChar char="•"/>
            </a:pPr>
            <a:r>
              <a:rPr lang="en-US" sz="2000" b="0" dirty="0">
                <a:solidFill>
                  <a:srgbClr val="FF0000"/>
                </a:solidFill>
                <a:effectLst/>
                <a:latin typeface="+mn-lt"/>
              </a:rPr>
              <a:t>Reversing the first K elements of a Queue</a:t>
            </a:r>
          </a:p>
          <a:p>
            <a:pPr marL="342900" indent="-342900">
              <a:buFont typeface="Arial" panose="020B0604020202020204" pitchFamily="34" charset="0"/>
              <a:buChar char="•"/>
            </a:pPr>
            <a:r>
              <a:rPr lang="en-US" sz="2000" b="0" dirty="0">
                <a:solidFill>
                  <a:srgbClr val="FF0000"/>
                </a:solidFill>
                <a:effectLst/>
                <a:latin typeface="+mn-lt"/>
              </a:rPr>
              <a:t>Find common elements of Stack and Queue</a:t>
            </a:r>
          </a:p>
          <a:p>
            <a:pPr marL="342900" indent="-342900" algn="l">
              <a:buFont typeface="Arial" panose="020B0604020202020204" pitchFamily="34" charset="0"/>
              <a:buChar char="•"/>
            </a:pPr>
            <a:endParaRPr lang="en-US" sz="2000" b="0" i="0" dirty="0">
              <a:solidFill>
                <a:schemeClr val="tx1"/>
              </a:solidFill>
              <a:effectLst/>
              <a:latin typeface="+mn-lt"/>
            </a:endParaRPr>
          </a:p>
          <a:p>
            <a:pPr marL="342900" indent="-342900" algn="l">
              <a:buFont typeface="Arial" panose="020B0604020202020204" pitchFamily="34" charset="0"/>
              <a:buChar char="•"/>
            </a:pPr>
            <a:endParaRPr lang="en-IN" sz="2000" dirty="0">
              <a:solidFill>
                <a:schemeClr val="tx1"/>
              </a:solidFill>
              <a:latin typeface="+mn-lt"/>
            </a:endParaRPr>
          </a:p>
          <a:p>
            <a:pPr marL="342900" indent="-342900" algn="l">
              <a:buFont typeface="Arial" panose="020B0604020202020204" pitchFamily="34" charset="0"/>
              <a:buChar char="•"/>
            </a:pPr>
            <a:endParaRPr lang="en-IN" sz="2000" b="0" i="0" dirty="0">
              <a:solidFill>
                <a:schemeClr val="tx1"/>
              </a:solidFill>
              <a:effectLst/>
              <a:latin typeface="+mn-lt"/>
            </a:endParaRPr>
          </a:p>
        </p:txBody>
      </p:sp>
      <p:sp>
        <p:nvSpPr>
          <p:cNvPr id="5" name="TextBox 4">
            <a:extLst>
              <a:ext uri="{FF2B5EF4-FFF2-40B4-BE49-F238E27FC236}">
                <a16:creationId xmlns:a16="http://schemas.microsoft.com/office/drawing/2014/main" id="{8643FF8F-7E10-2AEE-747E-8B3D92B76C10}"/>
              </a:ext>
            </a:extLst>
          </p:cNvPr>
          <p:cNvSpPr txBox="1"/>
          <p:nvPr/>
        </p:nvSpPr>
        <p:spPr>
          <a:xfrm>
            <a:off x="381000" y="417426"/>
            <a:ext cx="6375935" cy="415498"/>
          </a:xfrm>
          <a:prstGeom prst="rect">
            <a:avLst/>
          </a:prstGeom>
          <a:noFill/>
        </p:spPr>
        <p:txBody>
          <a:bodyPr wrap="square" rtlCol="0">
            <a:spAutoFit/>
          </a:bodyPr>
          <a:lstStyle/>
          <a:p>
            <a:r>
              <a:rPr lang="en-IN" sz="2100" b="1" dirty="0">
                <a:solidFill>
                  <a:srgbClr val="002060"/>
                </a:solidFill>
              </a:rPr>
              <a:t>Implementation - Queue</a:t>
            </a:r>
          </a:p>
        </p:txBody>
      </p:sp>
    </p:spTree>
    <p:extLst>
      <p:ext uri="{BB962C8B-B14F-4D97-AF65-F5344CB8AC3E}">
        <p14:creationId xmlns:p14="http://schemas.microsoft.com/office/powerpoint/2010/main" val="9139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023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FC322EF8-000D-A0EC-33F2-C115EE8BEF23}"/>
              </a:ext>
            </a:extLst>
          </p:cNvPr>
          <p:cNvSpPr txBox="1"/>
          <p:nvPr/>
        </p:nvSpPr>
        <p:spPr>
          <a:xfrm>
            <a:off x="304800" y="894874"/>
            <a:ext cx="8763000" cy="3693319"/>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1800" b="0" i="0" dirty="0">
                <a:solidFill>
                  <a:srgbClr val="273239"/>
                </a:solidFill>
                <a:effectLst/>
                <a:latin typeface="+mn-lt"/>
              </a:rPr>
              <a:t>It synchronizes between slow and fast devices.</a:t>
            </a:r>
          </a:p>
          <a:p>
            <a:pPr marL="285750" indent="-285750" algn="l" fontAlgn="base">
              <a:buFont typeface="Arial" panose="020B0604020202020204" pitchFamily="34" charset="0"/>
              <a:buChar char="•"/>
            </a:pPr>
            <a:r>
              <a:rPr lang="en-US" sz="1800" b="0" i="0" dirty="0">
                <a:solidFill>
                  <a:srgbClr val="273239"/>
                </a:solidFill>
                <a:effectLst/>
                <a:latin typeface="+mn-lt"/>
              </a:rPr>
              <a:t>In a network, a queue is used in devices such as a router/switch and mail queue.</a:t>
            </a:r>
          </a:p>
          <a:p>
            <a:pPr marL="285750" indent="-285750" algn="l" fontAlgn="base">
              <a:buFont typeface="Arial" panose="020B0604020202020204" pitchFamily="34" charset="0"/>
              <a:buChar char="•"/>
            </a:pPr>
            <a:r>
              <a:rPr lang="en-IN" sz="1800" b="0" i="0" dirty="0">
                <a:solidFill>
                  <a:srgbClr val="273239"/>
                </a:solidFill>
                <a:effectLst/>
                <a:latin typeface="+mn-lt"/>
              </a:rPr>
              <a:t>Queues in routers/ switches </a:t>
            </a:r>
          </a:p>
          <a:p>
            <a:pPr marL="285750" indent="-285750" algn="l" fontAlgn="base">
              <a:buFont typeface="Arial" panose="020B0604020202020204" pitchFamily="34" charset="0"/>
              <a:buChar char="•"/>
            </a:pPr>
            <a:r>
              <a:rPr lang="en-IN" sz="1800" b="0" i="0" dirty="0">
                <a:solidFill>
                  <a:srgbClr val="273239"/>
                </a:solidFill>
                <a:effectLst/>
                <a:latin typeface="+mn-lt"/>
              </a:rPr>
              <a:t>Mail Queues</a:t>
            </a:r>
          </a:p>
          <a:p>
            <a:pPr marL="285750" indent="-285750" algn="l" fontAlgn="base">
              <a:buFont typeface="Arial" panose="020B0604020202020204" pitchFamily="34" charset="0"/>
              <a:buChar char="•"/>
            </a:pPr>
            <a:r>
              <a:rPr lang="en-US" sz="1800" b="0" i="0" dirty="0">
                <a:solidFill>
                  <a:srgbClr val="273239"/>
                </a:solidFill>
                <a:effectLst/>
                <a:latin typeface="+mn-lt"/>
              </a:rPr>
              <a:t>When a resource is shared among multiple consumers. Examples include CPU scheduling, Disk Scheduling. </a:t>
            </a:r>
          </a:p>
          <a:p>
            <a:pPr marL="285750" indent="-285750" algn="l" fontAlgn="base">
              <a:buFont typeface="Arial" panose="020B0604020202020204" pitchFamily="34" charset="0"/>
              <a:buChar char="•"/>
            </a:pPr>
            <a:r>
              <a:rPr lang="en-US" sz="1800" b="0" i="0" dirty="0">
                <a:solidFill>
                  <a:srgbClr val="273239"/>
                </a:solidFill>
                <a:effectLst/>
                <a:latin typeface="+mn-lt"/>
              </a:rPr>
              <a:t>When data is transferred asynchronously (data not necessarily received at the same rate as sent) between two processes. Examples include IO Buffers, pipes, etc. </a:t>
            </a:r>
          </a:p>
          <a:p>
            <a:pPr marL="285750" indent="-285750" algn="l" fontAlgn="base">
              <a:buFont typeface="Arial" panose="020B0604020202020204" pitchFamily="34" charset="0"/>
              <a:buChar char="•"/>
            </a:pPr>
            <a:r>
              <a:rPr lang="en-US" sz="1800" b="0" i="0" dirty="0">
                <a:solidFill>
                  <a:srgbClr val="273239"/>
                </a:solidFill>
                <a:effectLst/>
                <a:latin typeface="+mn-lt"/>
              </a:rPr>
              <a:t>Applied on WhatsApp when we send messages to our friends and they don’t have an internet connection then these messages are queued on the server of WhatsApp.</a:t>
            </a:r>
          </a:p>
          <a:p>
            <a:pPr marL="285750" indent="-285750" algn="l">
              <a:buFont typeface="Arial" panose="020B0604020202020204" pitchFamily="34" charset="0"/>
              <a:buChar char="•"/>
            </a:pPr>
            <a:endParaRPr lang="en-US" sz="1800" dirty="0">
              <a:latin typeface="+mn-lt"/>
            </a:endParaRPr>
          </a:p>
        </p:txBody>
      </p:sp>
      <p:sp>
        <p:nvSpPr>
          <p:cNvPr id="5" name="TextBox 4">
            <a:extLst>
              <a:ext uri="{FF2B5EF4-FFF2-40B4-BE49-F238E27FC236}">
                <a16:creationId xmlns:a16="http://schemas.microsoft.com/office/drawing/2014/main" id="{8643FF8F-7E10-2AEE-747E-8B3D92B76C10}"/>
              </a:ext>
            </a:extLst>
          </p:cNvPr>
          <p:cNvSpPr txBox="1"/>
          <p:nvPr/>
        </p:nvSpPr>
        <p:spPr>
          <a:xfrm>
            <a:off x="381000" y="417426"/>
            <a:ext cx="6375935" cy="415498"/>
          </a:xfrm>
          <a:prstGeom prst="rect">
            <a:avLst/>
          </a:prstGeom>
          <a:noFill/>
        </p:spPr>
        <p:txBody>
          <a:bodyPr wrap="square" rtlCol="0">
            <a:spAutoFit/>
          </a:bodyPr>
          <a:lstStyle/>
          <a:p>
            <a:r>
              <a:rPr lang="en-IN" sz="2100" b="1" dirty="0">
                <a:solidFill>
                  <a:srgbClr val="002060"/>
                </a:solidFill>
              </a:rPr>
              <a:t>Application- Queue</a:t>
            </a:r>
          </a:p>
        </p:txBody>
      </p:sp>
    </p:spTree>
    <p:extLst>
      <p:ext uri="{BB962C8B-B14F-4D97-AF65-F5344CB8AC3E}">
        <p14:creationId xmlns:p14="http://schemas.microsoft.com/office/powerpoint/2010/main" val="98700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41960fbd57_0_62"/>
          <p:cNvSpPr txBox="1"/>
          <p:nvPr/>
        </p:nvSpPr>
        <p:spPr>
          <a:xfrm>
            <a:off x="457200" y="22419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KEEP LEARNING!!</a:t>
            </a:r>
            <a:endParaRPr sz="4800" b="1" i="0" u="none" strike="noStrike" cap="none" dirty="0">
              <a:solidFill>
                <a:srgbClr val="EFEFEF"/>
              </a:solidFill>
              <a:latin typeface="Montserrat"/>
              <a:ea typeface="Montserrat"/>
              <a:cs typeface="Montserrat"/>
              <a:sym typeface="Montserrat"/>
            </a:endParaRPr>
          </a:p>
        </p:txBody>
      </p:sp>
      <p:sp>
        <p:nvSpPr>
          <p:cNvPr id="3" name="Google Shape;289;g41960fbd57_0_62">
            <a:extLst>
              <a:ext uri="{FF2B5EF4-FFF2-40B4-BE49-F238E27FC236}">
                <a16:creationId xmlns:a16="http://schemas.microsoft.com/office/drawing/2014/main" id="{E58E31BD-66E7-27F5-5410-7FB14449B93D}"/>
              </a:ext>
            </a:extLst>
          </p:cNvPr>
          <p:cNvSpPr txBox="1"/>
          <p:nvPr/>
        </p:nvSpPr>
        <p:spPr>
          <a:xfrm>
            <a:off x="457200" y="14037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Thank You!</a:t>
            </a:r>
            <a:endParaRPr sz="4800" b="1" i="0" u="none" strike="noStrike" cap="none" dirty="0">
              <a:solidFill>
                <a:srgbClr val="EFEFE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TotalTime>
  <Words>356</Words>
  <Application>Microsoft Office PowerPoint</Application>
  <PresentationFormat>On-screen Show (16:9)</PresentationFormat>
  <Paragraphs>35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Montserrat</vt:lpstr>
      <vt:lpstr>Arial</vt:lpstr>
      <vt:lpstr>Verdana</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urvashi singla</cp:lastModifiedBy>
  <cp:revision>224</cp:revision>
  <dcterms:modified xsi:type="dcterms:W3CDTF">2022-11-16T14:49:47Z</dcterms:modified>
</cp:coreProperties>
</file>