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Lst>
  <p:sldSz cy="5143500" cx="9144000"/>
  <p:notesSz cx="6858000" cy="9144000"/>
  <p:embeddedFontLst>
    <p:embeddedFont>
      <p:font typeface="Roboto"/>
      <p:regular r:id="rId150"/>
      <p:bold r:id="rId151"/>
      <p:italic r:id="rId152"/>
      <p:boldItalic r:id="rId153"/>
    </p:embeddedFont>
    <p:embeddedFont>
      <p:font typeface="Montserrat"/>
      <p:regular r:id="rId154"/>
      <p:bold r:id="rId155"/>
      <p:italic r:id="rId156"/>
      <p:boldItalic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58" roundtripDataSignature="AMtx7mhV/SwbxQ9pCp/rdTaJux3t174a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84572E-7067-4BB3-9D2A-FCB95D6C2D4B}">
  <a:tblStyle styleId="{8F84572E-7067-4BB3-9D2A-FCB95D6C2D4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4"/>
          </a:solidFill>
        </a:fill>
      </a:tcStyle>
    </a:wholeTbl>
    <a:band1H>
      <a:tcTxStyle b="off" i="off"/>
      <a:tcStyle>
        <a:fill>
          <a:solidFill>
            <a:srgbClr val="CAD5E7"/>
          </a:solidFill>
        </a:fill>
      </a:tcStyle>
    </a:band1H>
    <a:band2H>
      <a:tcTxStyle b="off" i="off"/>
    </a:band2H>
    <a:band1V>
      <a:tcTxStyle b="off" i="off"/>
      <a:tcStyle>
        <a:fill>
          <a:solidFill>
            <a:srgbClr val="CAD5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CA2E4C09-13B1-43D2-82F3-CC3CF2A88969}" styleName="Table_1">
    <a:wholeTbl>
      <a:tcTxStyle b="off" i="off">
        <a:font>
          <a:latin typeface="Arial"/>
          <a:ea typeface="Arial"/>
          <a:cs typeface="Arial"/>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b="off" i="off"/>
    </a:band2H>
    <a:band1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dk1"/>
          </a:solidFill>
        </a:fill>
      </a:tcStyle>
    </a:firstRow>
    <a:neCell>
      <a:tcTxStyle b="off" i="off"/>
    </a:neCell>
    <a:nwCell>
      <a:tcTxStyle b="off" i="off"/>
    </a:nwCell>
  </a:tblStyle>
  <a:tblStyle styleId="{86FEE269-FFBE-4D3F-AE23-05DD7DBFF016}" styleName="Table_2">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font" Target="fonts/Roboto-regular.fntdata"/><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1.xml"/><Relationship Id="rId4" Type="http://schemas.openxmlformats.org/officeDocument/2006/relationships/tableStyles" Target="tableStyles.xml"/><Relationship Id="rId148" Type="http://schemas.openxmlformats.org/officeDocument/2006/relationships/slide" Target="slides/slide140.xml"/><Relationship Id="rId9" Type="http://schemas.openxmlformats.org/officeDocument/2006/relationships/slide" Target="slides/slide1.xml"/><Relationship Id="rId143" Type="http://schemas.openxmlformats.org/officeDocument/2006/relationships/slide" Target="slides/slide135.xml"/><Relationship Id="rId142" Type="http://schemas.openxmlformats.org/officeDocument/2006/relationships/slide" Target="slides/slide134.xml"/><Relationship Id="rId141" Type="http://schemas.openxmlformats.org/officeDocument/2006/relationships/slide" Target="slides/slide133.xml"/><Relationship Id="rId140" Type="http://schemas.openxmlformats.org/officeDocument/2006/relationships/slide" Target="slides/slide132.xml"/><Relationship Id="rId5" Type="http://schemas.openxmlformats.org/officeDocument/2006/relationships/slideMaster" Target="slideMasters/slideMaster1.xml"/><Relationship Id="rId147" Type="http://schemas.openxmlformats.org/officeDocument/2006/relationships/slide" Target="slides/slide139.xml"/><Relationship Id="rId6" Type="http://schemas.openxmlformats.org/officeDocument/2006/relationships/slideMaster" Target="slideMasters/slideMaster2.xml"/><Relationship Id="rId146" Type="http://schemas.openxmlformats.org/officeDocument/2006/relationships/slide" Target="slides/slide138.xml"/><Relationship Id="rId7" Type="http://schemas.openxmlformats.org/officeDocument/2006/relationships/slideMaster" Target="slideMasters/slideMaster3.xml"/><Relationship Id="rId145" Type="http://schemas.openxmlformats.org/officeDocument/2006/relationships/slide" Target="slides/slide137.xml"/><Relationship Id="rId8" Type="http://schemas.openxmlformats.org/officeDocument/2006/relationships/notesMaster" Target="notesMasters/notesMaster1.xml"/><Relationship Id="rId144" Type="http://schemas.openxmlformats.org/officeDocument/2006/relationships/slide" Target="slides/slide136.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slide" Target="slides/slide131.xml"/><Relationship Id="rId138" Type="http://schemas.openxmlformats.org/officeDocument/2006/relationships/slide" Target="slides/slide130.xml"/><Relationship Id="rId137" Type="http://schemas.openxmlformats.org/officeDocument/2006/relationships/slide" Target="slides/slide129.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154" Type="http://schemas.openxmlformats.org/officeDocument/2006/relationships/font" Target="fonts/Montserrat-regular.fntdata"/><Relationship Id="rId58" Type="http://schemas.openxmlformats.org/officeDocument/2006/relationships/slide" Target="slides/slide50.xml"/><Relationship Id="rId153" Type="http://schemas.openxmlformats.org/officeDocument/2006/relationships/font" Target="fonts/Roboto-boldItalic.fntdata"/><Relationship Id="rId152" Type="http://schemas.openxmlformats.org/officeDocument/2006/relationships/font" Target="fonts/Roboto-italic.fntdata"/><Relationship Id="rId151" Type="http://schemas.openxmlformats.org/officeDocument/2006/relationships/font" Target="fonts/Roboto-bold.fntdata"/><Relationship Id="rId158" Type="http://customschemas.google.com/relationships/presentationmetadata" Target="metadata"/><Relationship Id="rId157" Type="http://schemas.openxmlformats.org/officeDocument/2006/relationships/font" Target="fonts/Montserrat-boldItalic.fntdata"/><Relationship Id="rId156" Type="http://schemas.openxmlformats.org/officeDocument/2006/relationships/font" Target="fonts/Montserrat-italic.fntdata"/><Relationship Id="rId155"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b92f0b7d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cb92f0b7d4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cb92f0b7d4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gcb92f0b7d4_0_1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cb92f0b7d4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6" name="Google Shape;1246;gcb92f0b7d4_0_1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cb92f0b7d4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6" name="Google Shape;1256;gcb92f0b7d4_0_1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cb92f0b7d4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6" name="Google Shape;1266;gcb92f0b7d4_0_1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cb92f0b7d4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gcb92f0b7d4_0_1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cb92f0b7d4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6" name="Google Shape;1286;gcb92f0b7d4_0_1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cb92f0b7d4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6" name="Google Shape;1296;gcb92f0b7d4_0_1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cb92f0b7d4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6" name="Google Shape;1306;gcb92f0b7d4_0_1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cb92f0b7d4_0_20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cb92f0b7d4_0_20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cb92f0b7d4_0_20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3" name="Google Shape;1323;gcb92f0b7d4_0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b92f0b7d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cb92f0b7d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cb92f0b7d4_0_20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0" name="Google Shape;1330;gcb92f0b7d4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cb92f0b7d4_0_20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5" name="Google Shape;1335;gcb92f0b7d4_0_2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cb92f0b7d4_0_20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1" name="Google Shape;1341;gcb92f0b7d4_0_2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cb92f0b7d4_0_20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7" name="Google Shape;1347;gcb92f0b7d4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cb92f0b7d4_0_20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4" name="Google Shape;1354;gcb92f0b7d4_0_2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cb92f0b7d4_0_20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61" name="Google Shape;1361;gcb92f0b7d4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cb92f0b7d4_0_20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67" name="Google Shape;1367;gcb92f0b7d4_0_2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cb92f0b7d4_0_2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5" name="Google Shape;1375;gcb92f0b7d4_0_2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cb92f0b7d4_0_20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80" name="Google Shape;1380;gcb92f0b7d4_0_2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cb92f0b7d4_0_20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6" name="Google Shape;1396;gcb92f0b7d4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b92f0b7d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cb92f0b7d4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cb92f0b7d4_0_20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7" name="Google Shape;1407;gcb92f0b7d4_0_2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cb92f0b7d4_0_20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3" name="Google Shape;1413;gcb92f0b7d4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cb92f0b7d4_0_20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9" name="Google Shape;1419;gcb92f0b7d4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cb92f0b7d4_0_20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25" name="Google Shape;1425;gcb92f0b7d4_0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cb92f0b7d4_0_2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34" name="Google Shape;1434;gcb92f0b7d4_0_2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cb92f0b7d4_0_2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0" name="Google Shape;1440;gcb92f0b7d4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cb92f0b7d4_0_2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6" name="Google Shape;1446;gcb92f0b7d4_0_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cb92f0b7d4_0_2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2" name="Google Shape;1452;gcb92f0b7d4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cb92f0b7d4_0_2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8" name="Google Shape;1458;gcb92f0b7d4_0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92f0b7d4_0_2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63" name="Google Shape;1463;gcb92f0b7d4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b92f0b7d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cb92f0b7d4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cb92f0b7d4_0_2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69" name="Google Shape;1469;gcb92f0b7d4_0_2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cb92f0b7d4_0_24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4" name="Google Shape;1474;gcb92f0b7d4_0_2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cb92f0b7d4_0_2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1" name="Google Shape;1481;gcb92f0b7d4_0_2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cb92f0b7d4_0_2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1" name="Google Shape;1491;gcb92f0b7d4_0_2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cb92f0b7d4_0_2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3" name="Google Shape;1513;gcb92f0b7d4_0_2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cb92f0b7d4_0_2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3" name="Google Shape;1523;gcb92f0b7d4_0_2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cb92f0b7d4_0_2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3" name="Google Shape;1533;gcb92f0b7d4_0_2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cb92f0b7d4_0_2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gcb92f0b7d4_0_2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cb92f0b7d4_0_2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3" name="Google Shape;1553;gcb92f0b7d4_0_2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cb92f0b7d4_0_2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3" name="Google Shape;1563;gcb92f0b7d4_0_25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b92f0b7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cb92f0b7d4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cb92f0b7d4_0_2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3" name="Google Shape;1573;gcb92f0b7d4_0_2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cb92f0b7d4_0_2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3" name="Google Shape;1583;gcb92f0b7d4_0_25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b92f0b7d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cb92f0b7d4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b92f0b7d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cb92f0b7d4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b92f0b7d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cb92f0b7d4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b92f0b7d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cb92f0b7d4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cb92f0b7d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cb92f0b7d4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b92f0b7d4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cb92f0b7d4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b92f0b7d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cb92f0b7d4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b92f0b7d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cb92f0b7d4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b92f0b7d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cb92f0b7d4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cb92f0b7d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cb92f0b7d4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b92f0b7d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cb92f0b7d4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cb92f0b7d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cb92f0b7d4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cb92f0b7d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cb92f0b7d4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cb92f0b7d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cb92f0b7d4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b92f0b7d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cb92f0b7d4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b92f0b7d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cb92f0b7d4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cb92f0b7d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cb92f0b7d4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cb92f0b7d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cb92f0b7d4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b92f0b7d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cb92f0b7d4_0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cb92f0b7d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cb92f0b7d4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cb92f0b7d4_0_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cb92f0b7d4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cb92f0b7d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cb92f0b7d4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cb92f0b7d4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cb92f0b7d4_0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cb92f0b7d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cb92f0b7d4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cb92f0b7d4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cb92f0b7d4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cb92f0b7d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cb92f0b7d4_0_5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b92f0b7d4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cb92f0b7d4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cb92f0b7d4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cb92f0b7d4_0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b92f0b7d4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cb92f0b7d4_0_5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cb92f0b7d4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cb92f0b7d4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cb92f0b7d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cb92f0b7d4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cb92f0b7d4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cb92f0b7d4_0_5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cb92f0b7d4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gcb92f0b7d4_0_6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cb92f0b7d4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cb92f0b7d4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cb92f0b7d4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cb92f0b7d4_0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b92f0b7d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cb92f0b7d4_0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cb92f0b7d4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cb92f0b7d4_0_6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cb92f0b7d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cb92f0b7d4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cb92f0b7d4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cb92f0b7d4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cb92f0b7d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gcb92f0b7d4_0_7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b92f0b7d4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gcb92f0b7d4_0_7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cb92f0b7d4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cb92f0b7d4_0_7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cb92f0b7d4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gcb92f0b7d4_0_7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cb92f0b7d4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gcb92f0b7d4_0_7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b92f0b7d4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gcb92f0b7d4_0_7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cb92f0b7d4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gcb92f0b7d4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cb92f0b7d4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gcb92f0b7d4_0_7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b92f0b7d4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cb92f0b7d4_0_7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cb92f0b7d4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6" name="Google Shape;876;gcb92f0b7d4_0_7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cb92f0b7d4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gcb92f0b7d4_0_8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cb92f0b7d4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gcb92f0b7d4_0_8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cb92f0b7d4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gcb92f0b7d4_0_8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b92f0b7d4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5" name="Google Shape;915;gcb92f0b7d4_0_8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cb92f0b7d4_0_8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gcb92f0b7d4_0_8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cb92f0b7d4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gcb92f0b7d4_0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cb92f0b7d4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gcb92f0b7d4_0_8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cb92f0b7d4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2" name="Google Shape;952;gcb92f0b7d4_0_9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cb92f0b7d4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gcb92f0b7d4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cb92f0b7d4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gcb92f0b7d4_0_9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cb92f0b7d4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2" name="Google Shape;982;gcb92f0b7d4_0_9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92f0b7d4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2" name="Google Shape;992;gcb92f0b7d4_0_9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cb92f0b7d4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gcb92f0b7d4_0_9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cb92f0b7d4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gcb92f0b7d4_0_9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cb92f0b7d4_0_10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2" name="Google Shape;1022;gcb92f0b7d4_0_10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cb92f0b7d4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gcb92f0b7d4_0_10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cb92f0b7d4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9" name="Google Shape;1039;gcb92f0b7d4_0_10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cb92f0b7d4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9" name="Google Shape;1049;gcb92f0b7d4_0_10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cb92f0b7d4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gcb92f0b7d4_0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cb92f0b7d4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gcb92f0b7d4_0_1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cb92f0b7d4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9" name="Google Shape;1079;gcb92f0b7d4_0_10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cb92f0b7d4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gcb92f0b7d4_0_10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cb92f0b7d4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9" name="Google Shape;1099;gcb92f0b7d4_0_10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cb92f0b7d4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gcb92f0b7d4_0_10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cb92f0b7d4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9" name="Google Shape;1119;gcb92f0b7d4_0_1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cb92f0b7d4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9" name="Google Shape;1129;gcb92f0b7d4_0_1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b92f0b7d4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cb92f0b7d4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cb92f0b7d4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9" name="Google Shape;1139;gcb92f0b7d4_0_1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cb92f0b7d4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gcb92f0b7d4_0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cb92f0b7d4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9" name="Google Shape;1159;gcb92f0b7d4_0_1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cb92f0b7d4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9" name="Google Shape;1169;gcb92f0b7d4_0_1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cb92f0b7d4_0_1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9" name="Google Shape;1179;gcb92f0b7d4_0_1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cb92f0b7d4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6" name="Google Shape;1186;gcb92f0b7d4_0_1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cb92f0b7d4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gcb92f0b7d4_0_1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cb92f0b7d4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6" name="Google Shape;1206;gcb92f0b7d4_0_1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cb92f0b7d4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6" name="Google Shape;1216;gcb92f0b7d4_0_1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cb92f0b7d4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6" name="Google Shape;1226;gcb92f0b7d4_0_1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2"/>
          <p:cNvSpPr/>
          <p:nvPr/>
        </p:nvSpPr>
        <p:spPr>
          <a:xfrm>
            <a:off x="4572000" y="-125"/>
            <a:ext cx="4572000" cy="5143500"/>
          </a:xfrm>
          <a:prstGeom prst="rect">
            <a:avLst/>
          </a:prstGeom>
          <a:solidFill>
            <a:srgbClr val="F2F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7" name="Google Shape;57;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pic>
        <p:nvPicPr>
          <p:cNvPr id="65" name="Google Shape;65;p24"/>
          <p:cNvPicPr preferRelativeResize="0"/>
          <p:nvPr/>
        </p:nvPicPr>
        <p:blipFill rotWithShape="1">
          <a:blip r:embed="rId2">
            <a:alphaModFix/>
          </a:blip>
          <a:srcRect b="0" l="0" r="0" t="0"/>
          <a:stretch/>
        </p:blipFill>
        <p:spPr>
          <a:xfrm>
            <a:off x="0" y="1635"/>
            <a:ext cx="9144000" cy="5140231"/>
          </a:xfrm>
          <a:prstGeom prst="rect">
            <a:avLst/>
          </a:prstGeom>
          <a:noFill/>
          <a:ln>
            <a:noFill/>
          </a:ln>
        </p:spPr>
      </p:pic>
      <p:sp>
        <p:nvSpPr>
          <p:cNvPr id="66" name="Google Shape;66;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7" name="Google Shape;67;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gcb92f0b7d4_0_21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2" name="Google Shape;102;gcb92f0b7d4_0_21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gcb92f0b7d4_0_2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5" name="Google Shape;105;gcb92f0b7d4_0_2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 number">
    <p:spTree>
      <p:nvGrpSpPr>
        <p:cNvPr id="106" name="Shape 106"/>
        <p:cNvGrpSpPr/>
        <p:nvPr/>
      </p:nvGrpSpPr>
      <p:grpSpPr>
        <a:xfrm>
          <a:off x="0" y="0"/>
          <a:ext cx="0" cy="0"/>
          <a:chOff x="0" y="0"/>
          <a:chExt cx="0" cy="0"/>
        </a:xfrm>
      </p:grpSpPr>
      <p:sp>
        <p:nvSpPr>
          <p:cNvPr id="107" name="Google Shape;107;gcb92f0b7d4_0_2150"/>
          <p:cNvSpPr txBox="1"/>
          <p:nvPr>
            <p:ph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rtl="0" algn="ctr">
              <a:lnSpc>
                <a:spcPct val="100000"/>
              </a:lnSpc>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108" name="Google Shape;108;gcb92f0b7d4_0_215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chemeClr val="lt2"/>
              </a:buClr>
              <a:buSzPts val="1800"/>
              <a:buFont typeface="Roboto"/>
              <a:buNone/>
              <a:defRPr b="0" i="0" sz="1800" u="none" cap="none" strike="noStrike">
                <a:solidFill>
                  <a:schemeClr val="lt2"/>
                </a:solidFill>
                <a:latin typeface="Roboto"/>
                <a:ea typeface="Roboto"/>
                <a:cs typeface="Roboto"/>
                <a:sym typeface="Roboto"/>
              </a:defRPr>
            </a:lvl1pPr>
            <a:lvl2pPr indent="-228600" lvl="1" marL="9144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ctr">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ctr">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109" name="Google Shape;109;gcb92f0b7d4_0_215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gcb92f0b7d4_0_2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2" name="Google Shape;112;gcb92f0b7d4_0_21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13" name="Google Shape;113;gcb92f0b7d4_0_2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4" name="Shape 114"/>
        <p:cNvGrpSpPr/>
        <p:nvPr/>
      </p:nvGrpSpPr>
      <p:grpSpPr>
        <a:xfrm>
          <a:off x="0" y="0"/>
          <a:ext cx="0" cy="0"/>
          <a:chOff x="0" y="0"/>
          <a:chExt cx="0" cy="0"/>
        </a:xfrm>
      </p:grpSpPr>
      <p:sp>
        <p:nvSpPr>
          <p:cNvPr id="115" name="Google Shape;115;gcb92f0b7d4_0_215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6" name="Google Shape;116;gcb92f0b7d4_0_215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gcb92f0b7d4_0_21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cb92f0b7d4_0_216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cb92f0b7d4_0_216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1" name="Google Shape;121;gcb92f0b7d4_0_216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gcb92f0b7d4_0_216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23" name="Google Shape;123;gcb92f0b7d4_0_21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gcb92f0b7d4_0_21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6" name="Google Shape;126;gcb92f0b7d4_0_216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7" name="Google Shape;127;gcb92f0b7d4_0_216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8" name="Google Shape;128;gcb92f0b7d4_0_21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9" name="Shape 129"/>
        <p:cNvGrpSpPr/>
        <p:nvPr/>
      </p:nvGrpSpPr>
      <p:grpSpPr>
        <a:xfrm>
          <a:off x="0" y="0"/>
          <a:ext cx="0" cy="0"/>
          <a:chOff x="0" y="0"/>
          <a:chExt cx="0" cy="0"/>
        </a:xfrm>
      </p:grpSpPr>
      <p:sp>
        <p:nvSpPr>
          <p:cNvPr id="130" name="Google Shape;130;gcb92f0b7d4_0_217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31" name="Google Shape;131;gcb92f0b7d4_0_217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32" name="Google Shape;132;gcb92f0b7d4_0_21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3" name="Shape 133"/>
        <p:cNvGrpSpPr/>
        <p:nvPr/>
      </p:nvGrpSpPr>
      <p:grpSpPr>
        <a:xfrm>
          <a:off x="0" y="0"/>
          <a:ext cx="0" cy="0"/>
          <a:chOff x="0" y="0"/>
          <a:chExt cx="0" cy="0"/>
        </a:xfrm>
      </p:grpSpPr>
      <p:sp>
        <p:nvSpPr>
          <p:cNvPr id="134" name="Google Shape;134;gcb92f0b7d4_0_217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5" name="Google Shape;135;gcb92f0b7d4_0_21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sp>
        <p:nvSpPr>
          <p:cNvPr id="137" name="Google Shape;137;gcb92f0b7d4_0_218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38" name="Google Shape;138;gcb92f0b7d4_0_21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gcb92f0b7d4_0_218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41" name="Google Shape;141;gcb92f0b7d4_0_218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42" name="Google Shape;142;gcb92f0b7d4_0_21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gcb92f0b7d4_0_21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 layout 2">
    <p:spTree>
      <p:nvGrpSpPr>
        <p:cNvPr id="145" name="Shape 145"/>
        <p:cNvGrpSpPr/>
        <p:nvPr/>
      </p:nvGrpSpPr>
      <p:grpSpPr>
        <a:xfrm>
          <a:off x="0" y="0"/>
          <a:ext cx="0" cy="0"/>
          <a:chOff x="0" y="0"/>
          <a:chExt cx="0" cy="0"/>
        </a:xfrm>
      </p:grpSpPr>
      <p:sp>
        <p:nvSpPr>
          <p:cNvPr id="146" name="Google Shape;146;gcb92f0b7d4_0_2189"/>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gcb92f0b7d4_0_2189"/>
          <p:cNvGrpSpPr/>
          <p:nvPr/>
        </p:nvGrpSpPr>
        <p:grpSpPr>
          <a:xfrm>
            <a:off x="2105248" y="1"/>
            <a:ext cx="7038764" cy="5138761"/>
            <a:chOff x="3388635" y="43347"/>
            <a:chExt cx="5755327" cy="4201767"/>
          </a:xfrm>
        </p:grpSpPr>
        <p:sp>
          <p:nvSpPr>
            <p:cNvPr id="148" name="Google Shape;148;gcb92f0b7d4_0_2189"/>
            <p:cNvSpPr/>
            <p:nvPr/>
          </p:nvSpPr>
          <p:spPr>
            <a:xfrm>
              <a:off x="3837146"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cb92f0b7d4_0_2189"/>
            <p:cNvSpPr/>
            <p:nvPr/>
          </p:nvSpPr>
          <p:spPr>
            <a:xfrm>
              <a:off x="4285658"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cb92f0b7d4_0_2189"/>
            <p:cNvSpPr/>
            <p:nvPr/>
          </p:nvSpPr>
          <p:spPr>
            <a:xfrm>
              <a:off x="4734169"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cb92f0b7d4_0_2189"/>
            <p:cNvSpPr/>
            <p:nvPr/>
          </p:nvSpPr>
          <p:spPr>
            <a:xfrm>
              <a:off x="5182680"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cb92f0b7d4_0_2189"/>
            <p:cNvSpPr/>
            <p:nvPr/>
          </p:nvSpPr>
          <p:spPr>
            <a:xfrm>
              <a:off x="5631191"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cb92f0b7d4_0_2189"/>
            <p:cNvSpPr/>
            <p:nvPr/>
          </p:nvSpPr>
          <p:spPr>
            <a:xfrm>
              <a:off x="6079703"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cb92f0b7d4_0_2189"/>
            <p:cNvSpPr/>
            <p:nvPr/>
          </p:nvSpPr>
          <p:spPr>
            <a:xfrm>
              <a:off x="6528214"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cb92f0b7d4_0_2189"/>
            <p:cNvSpPr/>
            <p:nvPr/>
          </p:nvSpPr>
          <p:spPr>
            <a:xfrm>
              <a:off x="6976725"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cb92f0b7d4_0_2189"/>
            <p:cNvSpPr/>
            <p:nvPr/>
          </p:nvSpPr>
          <p:spPr>
            <a:xfrm>
              <a:off x="7425228"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cb92f0b7d4_0_2189"/>
            <p:cNvSpPr/>
            <p:nvPr/>
          </p:nvSpPr>
          <p:spPr>
            <a:xfrm>
              <a:off x="7873740"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cb92f0b7d4_0_2189"/>
            <p:cNvSpPr/>
            <p:nvPr/>
          </p:nvSpPr>
          <p:spPr>
            <a:xfrm>
              <a:off x="8322251"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cb92f0b7d4_0_2189"/>
            <p:cNvSpPr/>
            <p:nvPr/>
          </p:nvSpPr>
          <p:spPr>
            <a:xfrm>
              <a:off x="8770762" y="1754163"/>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cb92f0b7d4_0_2189"/>
            <p:cNvSpPr/>
            <p:nvPr/>
          </p:nvSpPr>
          <p:spPr>
            <a:xfrm>
              <a:off x="3837146"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cb92f0b7d4_0_2189"/>
            <p:cNvSpPr/>
            <p:nvPr/>
          </p:nvSpPr>
          <p:spPr>
            <a:xfrm>
              <a:off x="4285658"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cb92f0b7d4_0_2189"/>
            <p:cNvSpPr/>
            <p:nvPr/>
          </p:nvSpPr>
          <p:spPr>
            <a:xfrm>
              <a:off x="4734169"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cb92f0b7d4_0_2189"/>
            <p:cNvSpPr/>
            <p:nvPr/>
          </p:nvSpPr>
          <p:spPr>
            <a:xfrm>
              <a:off x="5182680"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cb92f0b7d4_0_2189"/>
            <p:cNvSpPr/>
            <p:nvPr/>
          </p:nvSpPr>
          <p:spPr>
            <a:xfrm>
              <a:off x="5631191"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cb92f0b7d4_0_2189"/>
            <p:cNvSpPr/>
            <p:nvPr/>
          </p:nvSpPr>
          <p:spPr>
            <a:xfrm>
              <a:off x="6079703"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cb92f0b7d4_0_2189"/>
            <p:cNvSpPr/>
            <p:nvPr/>
          </p:nvSpPr>
          <p:spPr>
            <a:xfrm>
              <a:off x="6528214"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cb92f0b7d4_0_2189"/>
            <p:cNvSpPr/>
            <p:nvPr/>
          </p:nvSpPr>
          <p:spPr>
            <a:xfrm>
              <a:off x="6976725"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cb92f0b7d4_0_2189"/>
            <p:cNvSpPr/>
            <p:nvPr/>
          </p:nvSpPr>
          <p:spPr>
            <a:xfrm>
              <a:off x="7425228"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cb92f0b7d4_0_2189"/>
            <p:cNvSpPr/>
            <p:nvPr/>
          </p:nvSpPr>
          <p:spPr>
            <a:xfrm>
              <a:off x="7873740"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cb92f0b7d4_0_2189"/>
            <p:cNvSpPr/>
            <p:nvPr/>
          </p:nvSpPr>
          <p:spPr>
            <a:xfrm>
              <a:off x="8322251"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cb92f0b7d4_0_2189"/>
            <p:cNvSpPr/>
            <p:nvPr/>
          </p:nvSpPr>
          <p:spPr>
            <a:xfrm>
              <a:off x="8770762" y="13264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cb92f0b7d4_0_2189"/>
            <p:cNvSpPr/>
            <p:nvPr/>
          </p:nvSpPr>
          <p:spPr>
            <a:xfrm>
              <a:off x="3837146"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cb92f0b7d4_0_2189"/>
            <p:cNvSpPr/>
            <p:nvPr/>
          </p:nvSpPr>
          <p:spPr>
            <a:xfrm>
              <a:off x="4285658"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cb92f0b7d4_0_2189"/>
            <p:cNvSpPr/>
            <p:nvPr/>
          </p:nvSpPr>
          <p:spPr>
            <a:xfrm>
              <a:off x="4734169"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cb92f0b7d4_0_2189"/>
            <p:cNvSpPr/>
            <p:nvPr/>
          </p:nvSpPr>
          <p:spPr>
            <a:xfrm>
              <a:off x="5182680"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cb92f0b7d4_0_2189"/>
            <p:cNvSpPr/>
            <p:nvPr/>
          </p:nvSpPr>
          <p:spPr>
            <a:xfrm>
              <a:off x="5631191"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cb92f0b7d4_0_2189"/>
            <p:cNvSpPr/>
            <p:nvPr/>
          </p:nvSpPr>
          <p:spPr>
            <a:xfrm>
              <a:off x="6079703"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cb92f0b7d4_0_2189"/>
            <p:cNvSpPr/>
            <p:nvPr/>
          </p:nvSpPr>
          <p:spPr>
            <a:xfrm>
              <a:off x="6528214"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cb92f0b7d4_0_2189"/>
            <p:cNvSpPr/>
            <p:nvPr/>
          </p:nvSpPr>
          <p:spPr>
            <a:xfrm>
              <a:off x="6976725"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cb92f0b7d4_0_2189"/>
            <p:cNvSpPr/>
            <p:nvPr/>
          </p:nvSpPr>
          <p:spPr>
            <a:xfrm>
              <a:off x="7425228"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cb92f0b7d4_0_2189"/>
            <p:cNvSpPr/>
            <p:nvPr/>
          </p:nvSpPr>
          <p:spPr>
            <a:xfrm>
              <a:off x="7873740"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cb92f0b7d4_0_2189"/>
            <p:cNvSpPr/>
            <p:nvPr/>
          </p:nvSpPr>
          <p:spPr>
            <a:xfrm>
              <a:off x="8322251"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cb92f0b7d4_0_2189"/>
            <p:cNvSpPr/>
            <p:nvPr/>
          </p:nvSpPr>
          <p:spPr>
            <a:xfrm>
              <a:off x="8770762" y="898755"/>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cb92f0b7d4_0_2189"/>
            <p:cNvSpPr/>
            <p:nvPr/>
          </p:nvSpPr>
          <p:spPr>
            <a:xfrm>
              <a:off x="3388635"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cb92f0b7d4_0_2189"/>
            <p:cNvSpPr/>
            <p:nvPr/>
          </p:nvSpPr>
          <p:spPr>
            <a:xfrm>
              <a:off x="3837146"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cb92f0b7d4_0_2189"/>
            <p:cNvSpPr/>
            <p:nvPr/>
          </p:nvSpPr>
          <p:spPr>
            <a:xfrm>
              <a:off x="4285658"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cb92f0b7d4_0_2189"/>
            <p:cNvSpPr/>
            <p:nvPr/>
          </p:nvSpPr>
          <p:spPr>
            <a:xfrm>
              <a:off x="4734169"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cb92f0b7d4_0_2189"/>
            <p:cNvSpPr/>
            <p:nvPr/>
          </p:nvSpPr>
          <p:spPr>
            <a:xfrm>
              <a:off x="5182680"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cb92f0b7d4_0_2189"/>
            <p:cNvSpPr/>
            <p:nvPr/>
          </p:nvSpPr>
          <p:spPr>
            <a:xfrm>
              <a:off x="5631191"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cb92f0b7d4_0_2189"/>
            <p:cNvSpPr/>
            <p:nvPr/>
          </p:nvSpPr>
          <p:spPr>
            <a:xfrm>
              <a:off x="6079703"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cb92f0b7d4_0_2189"/>
            <p:cNvSpPr/>
            <p:nvPr/>
          </p:nvSpPr>
          <p:spPr>
            <a:xfrm>
              <a:off x="6528214"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cb92f0b7d4_0_2189"/>
            <p:cNvSpPr/>
            <p:nvPr/>
          </p:nvSpPr>
          <p:spPr>
            <a:xfrm>
              <a:off x="6976725"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cb92f0b7d4_0_2189"/>
            <p:cNvSpPr/>
            <p:nvPr/>
          </p:nvSpPr>
          <p:spPr>
            <a:xfrm>
              <a:off x="7425228"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cb92f0b7d4_0_2189"/>
            <p:cNvSpPr/>
            <p:nvPr/>
          </p:nvSpPr>
          <p:spPr>
            <a:xfrm>
              <a:off x="7873740"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cb92f0b7d4_0_2189"/>
            <p:cNvSpPr/>
            <p:nvPr/>
          </p:nvSpPr>
          <p:spPr>
            <a:xfrm>
              <a:off x="8322251"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cb92f0b7d4_0_2189"/>
            <p:cNvSpPr/>
            <p:nvPr/>
          </p:nvSpPr>
          <p:spPr>
            <a:xfrm>
              <a:off x="8770762" y="471051"/>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cb92f0b7d4_0_2189"/>
            <p:cNvSpPr/>
            <p:nvPr/>
          </p:nvSpPr>
          <p:spPr>
            <a:xfrm>
              <a:off x="3388635"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cb92f0b7d4_0_2189"/>
            <p:cNvSpPr/>
            <p:nvPr/>
          </p:nvSpPr>
          <p:spPr>
            <a:xfrm>
              <a:off x="3837146"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cb92f0b7d4_0_2189"/>
            <p:cNvSpPr/>
            <p:nvPr/>
          </p:nvSpPr>
          <p:spPr>
            <a:xfrm>
              <a:off x="4285658"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cb92f0b7d4_0_2189"/>
            <p:cNvSpPr/>
            <p:nvPr/>
          </p:nvSpPr>
          <p:spPr>
            <a:xfrm>
              <a:off x="4734169" y="43359"/>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cb92f0b7d4_0_2189"/>
            <p:cNvSpPr/>
            <p:nvPr/>
          </p:nvSpPr>
          <p:spPr>
            <a:xfrm>
              <a:off x="5182680"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cb92f0b7d4_0_2189"/>
            <p:cNvSpPr/>
            <p:nvPr/>
          </p:nvSpPr>
          <p:spPr>
            <a:xfrm>
              <a:off x="5631191"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cb92f0b7d4_0_2189"/>
            <p:cNvSpPr/>
            <p:nvPr/>
          </p:nvSpPr>
          <p:spPr>
            <a:xfrm>
              <a:off x="6079703"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cb92f0b7d4_0_2189"/>
            <p:cNvSpPr/>
            <p:nvPr/>
          </p:nvSpPr>
          <p:spPr>
            <a:xfrm>
              <a:off x="6528214"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cb92f0b7d4_0_2189"/>
            <p:cNvSpPr/>
            <p:nvPr/>
          </p:nvSpPr>
          <p:spPr>
            <a:xfrm>
              <a:off x="6976725"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cb92f0b7d4_0_2189"/>
            <p:cNvSpPr/>
            <p:nvPr/>
          </p:nvSpPr>
          <p:spPr>
            <a:xfrm>
              <a:off x="7425228"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cb92f0b7d4_0_2189"/>
            <p:cNvSpPr/>
            <p:nvPr/>
          </p:nvSpPr>
          <p:spPr>
            <a:xfrm>
              <a:off x="7873740"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cb92f0b7d4_0_2189"/>
            <p:cNvSpPr/>
            <p:nvPr/>
          </p:nvSpPr>
          <p:spPr>
            <a:xfrm>
              <a:off x="8322251"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cb92f0b7d4_0_2189"/>
            <p:cNvSpPr/>
            <p:nvPr/>
          </p:nvSpPr>
          <p:spPr>
            <a:xfrm>
              <a:off x="8770762" y="43347"/>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cb92f0b7d4_0_2189"/>
            <p:cNvSpPr/>
            <p:nvPr/>
          </p:nvSpPr>
          <p:spPr>
            <a:xfrm>
              <a:off x="3837146"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cb92f0b7d4_0_2189"/>
            <p:cNvSpPr/>
            <p:nvPr/>
          </p:nvSpPr>
          <p:spPr>
            <a:xfrm>
              <a:off x="4285658"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cb92f0b7d4_0_2189"/>
            <p:cNvSpPr/>
            <p:nvPr/>
          </p:nvSpPr>
          <p:spPr>
            <a:xfrm>
              <a:off x="4734169"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cb92f0b7d4_0_2189"/>
            <p:cNvSpPr/>
            <p:nvPr/>
          </p:nvSpPr>
          <p:spPr>
            <a:xfrm>
              <a:off x="5182680"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cb92f0b7d4_0_2189"/>
            <p:cNvSpPr/>
            <p:nvPr/>
          </p:nvSpPr>
          <p:spPr>
            <a:xfrm>
              <a:off x="5631191"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cb92f0b7d4_0_2189"/>
            <p:cNvSpPr/>
            <p:nvPr/>
          </p:nvSpPr>
          <p:spPr>
            <a:xfrm>
              <a:off x="6079703"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cb92f0b7d4_0_2189"/>
            <p:cNvSpPr/>
            <p:nvPr/>
          </p:nvSpPr>
          <p:spPr>
            <a:xfrm>
              <a:off x="6528214"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cb92f0b7d4_0_2189"/>
            <p:cNvSpPr/>
            <p:nvPr/>
          </p:nvSpPr>
          <p:spPr>
            <a:xfrm>
              <a:off x="6976725"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cb92f0b7d4_0_2189"/>
            <p:cNvSpPr/>
            <p:nvPr/>
          </p:nvSpPr>
          <p:spPr>
            <a:xfrm>
              <a:off x="7425228"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cb92f0b7d4_0_2189"/>
            <p:cNvSpPr/>
            <p:nvPr/>
          </p:nvSpPr>
          <p:spPr>
            <a:xfrm>
              <a:off x="7873740"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cb92f0b7d4_0_2189"/>
            <p:cNvSpPr/>
            <p:nvPr/>
          </p:nvSpPr>
          <p:spPr>
            <a:xfrm>
              <a:off x="8322251"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cb92f0b7d4_0_2189"/>
            <p:cNvSpPr/>
            <p:nvPr/>
          </p:nvSpPr>
          <p:spPr>
            <a:xfrm>
              <a:off x="8770762" y="3871914"/>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cb92f0b7d4_0_2189"/>
            <p:cNvSpPr/>
            <p:nvPr/>
          </p:nvSpPr>
          <p:spPr>
            <a:xfrm>
              <a:off x="3837146"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cb92f0b7d4_0_2189"/>
            <p:cNvSpPr/>
            <p:nvPr/>
          </p:nvSpPr>
          <p:spPr>
            <a:xfrm>
              <a:off x="4285658"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cb92f0b7d4_0_2189"/>
            <p:cNvSpPr/>
            <p:nvPr/>
          </p:nvSpPr>
          <p:spPr>
            <a:xfrm>
              <a:off x="4734169"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cb92f0b7d4_0_2189"/>
            <p:cNvSpPr/>
            <p:nvPr/>
          </p:nvSpPr>
          <p:spPr>
            <a:xfrm>
              <a:off x="5182680"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cb92f0b7d4_0_2189"/>
            <p:cNvSpPr/>
            <p:nvPr/>
          </p:nvSpPr>
          <p:spPr>
            <a:xfrm>
              <a:off x="5631191"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cb92f0b7d4_0_2189"/>
            <p:cNvSpPr/>
            <p:nvPr/>
          </p:nvSpPr>
          <p:spPr>
            <a:xfrm>
              <a:off x="6079703"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cb92f0b7d4_0_2189"/>
            <p:cNvSpPr/>
            <p:nvPr/>
          </p:nvSpPr>
          <p:spPr>
            <a:xfrm>
              <a:off x="6528214"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cb92f0b7d4_0_2189"/>
            <p:cNvSpPr/>
            <p:nvPr/>
          </p:nvSpPr>
          <p:spPr>
            <a:xfrm>
              <a:off x="6976725"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cb92f0b7d4_0_2189"/>
            <p:cNvSpPr/>
            <p:nvPr/>
          </p:nvSpPr>
          <p:spPr>
            <a:xfrm>
              <a:off x="7425228"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cb92f0b7d4_0_2189"/>
            <p:cNvSpPr/>
            <p:nvPr/>
          </p:nvSpPr>
          <p:spPr>
            <a:xfrm>
              <a:off x="7873740"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cb92f0b7d4_0_2189"/>
            <p:cNvSpPr/>
            <p:nvPr/>
          </p:nvSpPr>
          <p:spPr>
            <a:xfrm>
              <a:off x="8322251"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cb92f0b7d4_0_2189"/>
            <p:cNvSpPr/>
            <p:nvPr/>
          </p:nvSpPr>
          <p:spPr>
            <a:xfrm>
              <a:off x="8770762" y="3444210"/>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cb92f0b7d4_0_2189"/>
            <p:cNvSpPr/>
            <p:nvPr/>
          </p:nvSpPr>
          <p:spPr>
            <a:xfrm>
              <a:off x="3837146"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cb92f0b7d4_0_2189"/>
            <p:cNvSpPr/>
            <p:nvPr/>
          </p:nvSpPr>
          <p:spPr>
            <a:xfrm>
              <a:off x="4285658"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cb92f0b7d4_0_2189"/>
            <p:cNvSpPr/>
            <p:nvPr/>
          </p:nvSpPr>
          <p:spPr>
            <a:xfrm>
              <a:off x="4734169"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cb92f0b7d4_0_2189"/>
            <p:cNvSpPr/>
            <p:nvPr/>
          </p:nvSpPr>
          <p:spPr>
            <a:xfrm>
              <a:off x="5182680"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cb92f0b7d4_0_2189"/>
            <p:cNvSpPr/>
            <p:nvPr/>
          </p:nvSpPr>
          <p:spPr>
            <a:xfrm>
              <a:off x="5631191"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cb92f0b7d4_0_2189"/>
            <p:cNvSpPr/>
            <p:nvPr/>
          </p:nvSpPr>
          <p:spPr>
            <a:xfrm>
              <a:off x="6079703"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cb92f0b7d4_0_2189"/>
            <p:cNvSpPr/>
            <p:nvPr/>
          </p:nvSpPr>
          <p:spPr>
            <a:xfrm>
              <a:off x="6528214"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cb92f0b7d4_0_2189"/>
            <p:cNvSpPr/>
            <p:nvPr/>
          </p:nvSpPr>
          <p:spPr>
            <a:xfrm>
              <a:off x="6976725"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cb92f0b7d4_0_2189"/>
            <p:cNvSpPr/>
            <p:nvPr/>
          </p:nvSpPr>
          <p:spPr>
            <a:xfrm>
              <a:off x="7425228"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cb92f0b7d4_0_2189"/>
            <p:cNvSpPr/>
            <p:nvPr/>
          </p:nvSpPr>
          <p:spPr>
            <a:xfrm>
              <a:off x="7873740"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cb92f0b7d4_0_2189"/>
            <p:cNvSpPr/>
            <p:nvPr/>
          </p:nvSpPr>
          <p:spPr>
            <a:xfrm>
              <a:off x="8322251"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cb92f0b7d4_0_2189"/>
            <p:cNvSpPr/>
            <p:nvPr/>
          </p:nvSpPr>
          <p:spPr>
            <a:xfrm>
              <a:off x="8770762" y="3016506"/>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cb92f0b7d4_0_2189"/>
            <p:cNvSpPr/>
            <p:nvPr/>
          </p:nvSpPr>
          <p:spPr>
            <a:xfrm>
              <a:off x="3837146"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cb92f0b7d4_0_2189"/>
            <p:cNvSpPr/>
            <p:nvPr/>
          </p:nvSpPr>
          <p:spPr>
            <a:xfrm>
              <a:off x="4285658"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cb92f0b7d4_0_2189"/>
            <p:cNvSpPr/>
            <p:nvPr/>
          </p:nvSpPr>
          <p:spPr>
            <a:xfrm>
              <a:off x="4734169"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cb92f0b7d4_0_2189"/>
            <p:cNvSpPr/>
            <p:nvPr/>
          </p:nvSpPr>
          <p:spPr>
            <a:xfrm>
              <a:off x="5182680"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cb92f0b7d4_0_2189"/>
            <p:cNvSpPr/>
            <p:nvPr/>
          </p:nvSpPr>
          <p:spPr>
            <a:xfrm>
              <a:off x="5631191"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cb92f0b7d4_0_2189"/>
            <p:cNvSpPr/>
            <p:nvPr/>
          </p:nvSpPr>
          <p:spPr>
            <a:xfrm>
              <a:off x="6079703"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cb92f0b7d4_0_2189"/>
            <p:cNvSpPr/>
            <p:nvPr/>
          </p:nvSpPr>
          <p:spPr>
            <a:xfrm>
              <a:off x="6528214"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cb92f0b7d4_0_2189"/>
            <p:cNvSpPr/>
            <p:nvPr/>
          </p:nvSpPr>
          <p:spPr>
            <a:xfrm>
              <a:off x="6976725"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cb92f0b7d4_0_2189"/>
            <p:cNvSpPr/>
            <p:nvPr/>
          </p:nvSpPr>
          <p:spPr>
            <a:xfrm>
              <a:off x="7425228"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cb92f0b7d4_0_2189"/>
            <p:cNvSpPr/>
            <p:nvPr/>
          </p:nvSpPr>
          <p:spPr>
            <a:xfrm>
              <a:off x="7873740"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cb92f0b7d4_0_2189"/>
            <p:cNvSpPr/>
            <p:nvPr/>
          </p:nvSpPr>
          <p:spPr>
            <a:xfrm>
              <a:off x="8322251"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cb92f0b7d4_0_2189"/>
            <p:cNvSpPr/>
            <p:nvPr/>
          </p:nvSpPr>
          <p:spPr>
            <a:xfrm>
              <a:off x="8770762" y="2588802"/>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cb92f0b7d4_0_2189"/>
            <p:cNvSpPr/>
            <p:nvPr/>
          </p:nvSpPr>
          <p:spPr>
            <a:xfrm>
              <a:off x="3837146"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cb92f0b7d4_0_2189"/>
            <p:cNvSpPr/>
            <p:nvPr/>
          </p:nvSpPr>
          <p:spPr>
            <a:xfrm>
              <a:off x="4285658"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cb92f0b7d4_0_2189"/>
            <p:cNvSpPr/>
            <p:nvPr/>
          </p:nvSpPr>
          <p:spPr>
            <a:xfrm>
              <a:off x="4734169"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cb92f0b7d4_0_2189"/>
            <p:cNvSpPr/>
            <p:nvPr/>
          </p:nvSpPr>
          <p:spPr>
            <a:xfrm>
              <a:off x="5182680"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cb92f0b7d4_0_2189"/>
            <p:cNvSpPr/>
            <p:nvPr/>
          </p:nvSpPr>
          <p:spPr>
            <a:xfrm>
              <a:off x="5631191"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cb92f0b7d4_0_2189"/>
            <p:cNvSpPr/>
            <p:nvPr/>
          </p:nvSpPr>
          <p:spPr>
            <a:xfrm>
              <a:off x="6079703"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cb92f0b7d4_0_2189"/>
            <p:cNvSpPr/>
            <p:nvPr/>
          </p:nvSpPr>
          <p:spPr>
            <a:xfrm>
              <a:off x="6528214"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cb92f0b7d4_0_2189"/>
            <p:cNvSpPr/>
            <p:nvPr/>
          </p:nvSpPr>
          <p:spPr>
            <a:xfrm>
              <a:off x="6976725"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cb92f0b7d4_0_2189"/>
            <p:cNvSpPr/>
            <p:nvPr/>
          </p:nvSpPr>
          <p:spPr>
            <a:xfrm>
              <a:off x="7425228"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cb92f0b7d4_0_2189"/>
            <p:cNvSpPr/>
            <p:nvPr/>
          </p:nvSpPr>
          <p:spPr>
            <a:xfrm>
              <a:off x="7873740"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cb92f0b7d4_0_2189"/>
            <p:cNvSpPr/>
            <p:nvPr/>
          </p:nvSpPr>
          <p:spPr>
            <a:xfrm>
              <a:off x="8322251"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cb92f0b7d4_0_2189"/>
            <p:cNvSpPr/>
            <p:nvPr/>
          </p:nvSpPr>
          <p:spPr>
            <a:xfrm>
              <a:off x="8770762" y="2161098"/>
              <a:ext cx="373200" cy="373200"/>
            </a:xfrm>
            <a:prstGeom prst="ellipse">
              <a:avLst/>
            </a:prstGeom>
            <a:solidFill>
              <a:srgbClr val="DEDEDE">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gcb92f0b7d4_0_2189"/>
          <p:cNvSpPr/>
          <p:nvPr/>
        </p:nvSpPr>
        <p:spPr>
          <a:xfrm>
            <a:off x="3396589"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cb92f0b7d4_0_2189"/>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cb92f0b7d4_0_2189"/>
          <p:cNvSpPr/>
          <p:nvPr/>
        </p:nvSpPr>
        <p:spPr>
          <a:xfrm>
            <a:off x="685175" y="1799775"/>
            <a:ext cx="61200" cy="238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cb92f0b7d4_0_2189"/>
          <p:cNvSpPr txBox="1"/>
          <p:nvPr>
            <p:ph type="ctrTitle"/>
          </p:nvPr>
        </p:nvSpPr>
        <p:spPr>
          <a:xfrm>
            <a:off x="992425" y="1799775"/>
            <a:ext cx="3136800" cy="1739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2pPr>
            <a:lvl3pPr lvl="2"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3pPr>
            <a:lvl4pPr lvl="3"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4pPr>
            <a:lvl5pPr lvl="4"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5pPr>
            <a:lvl6pPr lvl="5"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6pPr>
            <a:lvl7pPr lvl="6"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7pPr>
            <a:lvl8pPr lvl="7"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8pPr>
            <a:lvl9pPr lvl="8" rtl="0" algn="l">
              <a:lnSpc>
                <a:spcPct val="100000"/>
              </a:lnSpc>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9pPr>
          </a:lstStyle>
          <a:p/>
        </p:txBody>
      </p:sp>
      <p:sp>
        <p:nvSpPr>
          <p:cNvPr id="274" name="Google Shape;274;gcb92f0b7d4_0_2189"/>
          <p:cNvSpPr txBox="1"/>
          <p:nvPr>
            <p:ph idx="1" type="subTitle"/>
          </p:nvPr>
        </p:nvSpPr>
        <p:spPr>
          <a:xfrm>
            <a:off x="992425" y="3579375"/>
            <a:ext cx="3136800" cy="607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9pPr>
          </a:lstStyle>
          <a:p/>
        </p:txBody>
      </p:sp>
      <p:sp>
        <p:nvSpPr>
          <p:cNvPr id="275" name="Google Shape;275;gcb92f0b7d4_0_2189"/>
          <p:cNvSpPr txBox="1"/>
          <p:nvPr>
            <p:ph idx="12" type="sldNum"/>
          </p:nvPr>
        </p:nvSpPr>
        <p:spPr>
          <a:xfrm>
            <a:off x="8472457" y="4706554"/>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72746"/>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72746"/>
        </a:solidFill>
      </p:bgPr>
    </p:bg>
    <p:spTree>
      <p:nvGrpSpPr>
        <p:cNvPr id="50" name="Shape 50"/>
        <p:cNvGrpSpPr/>
        <p:nvPr/>
      </p:nvGrpSpPr>
      <p:grpSpPr>
        <a:xfrm>
          <a:off x="0" y="0"/>
          <a:ext cx="0" cy="0"/>
          <a:chOff x="0" y="0"/>
          <a:chExt cx="0" cy="0"/>
        </a:xfrm>
      </p:grpSpPr>
      <p:sp>
        <p:nvSpPr>
          <p:cNvPr id="51" name="Google Shape;5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6FF"/>
        </a:solidFill>
      </p:bgPr>
    </p:bg>
    <p:spTree>
      <p:nvGrpSpPr>
        <p:cNvPr id="96" name="Shape 96"/>
        <p:cNvGrpSpPr/>
        <p:nvPr/>
      </p:nvGrpSpPr>
      <p:grpSpPr>
        <a:xfrm>
          <a:off x="0" y="0"/>
          <a:ext cx="0" cy="0"/>
          <a:chOff x="0" y="0"/>
          <a:chExt cx="0" cy="0"/>
        </a:xfrm>
      </p:grpSpPr>
      <p:sp>
        <p:nvSpPr>
          <p:cNvPr id="97" name="Google Shape;97;gcb92f0b7d4_0_21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8" name="Google Shape;98;gcb92f0b7d4_0_21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9" name="Google Shape;99;gcb92f0b7d4_0_2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hyperlink" Target="https://docs.djangoproject.com/en/3.0/topics/auth/default/#all-authentication-view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8.xml"/><Relationship Id="rId3" Type="http://schemas.openxmlformats.org/officeDocument/2006/relationships/image" Target="../media/image1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visualstudio.microsoft.com/downloads/"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3.xml"/><Relationship Id="rId3" Type="http://schemas.openxmlformats.org/officeDocument/2006/relationships/image" Target="../media/image15.png"/><Relationship Id="rId4" Type="http://schemas.openxmlformats.org/officeDocument/2006/relationships/image" Target="../media/image1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4.xml"/><Relationship Id="rId3" Type="http://schemas.openxmlformats.org/officeDocument/2006/relationships/image" Target="../media/image11.png"/><Relationship Id="rId4" Type="http://schemas.openxmlformats.org/officeDocument/2006/relationships/image" Target="../media/image1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5.xml"/><Relationship Id="rId3" Type="http://schemas.openxmlformats.org/officeDocument/2006/relationships/image" Target="../media/image1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2.xml"/><Relationship Id="rId3" Type="http://schemas.openxmlformats.org/officeDocument/2006/relationships/hyperlink" Target="http://www.example.com/products" TargetMode="External"/><Relationship Id="rId4" Type="http://schemas.openxmlformats.org/officeDocument/2006/relationships/hyperlink" Target="http://www.example.com/products" TargetMode="External"/><Relationship Id="rId5" Type="http://schemas.openxmlformats.org/officeDocument/2006/relationships/hyperlink" Target="http://www.example.com.products/1" TargetMode="External"/><Relationship Id="rId6" Type="http://schemas.openxmlformats.org/officeDocument/2006/relationships/hyperlink" Target="http://www.example.com/products/2" TargetMode="External"/><Relationship Id="rId7" Type="http://schemas.openxmlformats.org/officeDocument/2006/relationships/hyperlink" Target="http://www.example.com.category/2/products"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3.xml"/><Relationship Id="rId3" Type="http://schemas.openxmlformats.org/officeDocument/2006/relationships/hyperlink" Target="http://www.example.com/" TargetMode="External"/><Relationship Id="rId4" Type="http://schemas.openxmlformats.org/officeDocument/2006/relationships/hyperlink" Target="http://www.example.com/"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4.xml"/><Relationship Id="rId3" Type="http://schemas.openxmlformats.org/officeDocument/2006/relationships/hyperlink" Target="https://developer.mozilla.org/en-US/docs/Web/HTTP/Status/200"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0.xml"/><Relationship Id="rId3" Type="http://schemas.openxmlformats.org/officeDocument/2006/relationships/hyperlink" Target="http://dummy.restapiexample.com/"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18.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hyperlink" Target="https://www.django-rest-framework.org/api-guide/fields/"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djangoproject.com/en/2.2/ref/models/fields/#model-field-typ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djangoproject.com/en/3.0/ref/models/querysets/#field-lookup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djangoproject.com/en/3.0/ref/models/querysets/#field-lookup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docs.djangoproject.com/en/2.2/ref/templates/builtin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docs.djangoproject.com/en/2.2/ref/forms/fields/#built-in-field-class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docs.djangoproject.com/en/2.2/ref/class-based-view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hyperlink" Target="https://docs.djangoproject.com/en/2.2/ref/class-based-view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281" name="Google Shape;281;p1"/>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Introduction to Django</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282" name="Google Shape;282;p1"/>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59" name="Shape 359"/>
        <p:cNvGrpSpPr/>
        <p:nvPr/>
      </p:nvGrpSpPr>
      <p:grpSpPr>
        <a:xfrm>
          <a:off x="0" y="0"/>
          <a:ext cx="0" cy="0"/>
          <a:chOff x="0" y="0"/>
          <a:chExt cx="0" cy="0"/>
        </a:xfrm>
      </p:grpSpPr>
      <p:sp>
        <p:nvSpPr>
          <p:cNvPr id="360" name="Google Shape;360;gcb92f0b7d4_0_14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Getting Started with Django</a:t>
            </a:r>
            <a:endParaRPr b="1" sz="2500">
              <a:solidFill>
                <a:srgbClr val="073763"/>
              </a:solidFill>
              <a:latin typeface="Montserrat"/>
              <a:ea typeface="Montserrat"/>
              <a:cs typeface="Montserrat"/>
              <a:sym typeface="Montserrat"/>
            </a:endParaRPr>
          </a:p>
        </p:txBody>
      </p:sp>
      <p:sp>
        <p:nvSpPr>
          <p:cNvPr id="361" name="Google Shape;361;gcb92f0b7d4_0_14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gcb92f0b7d4_0_147"/>
          <p:cNvGrpSpPr/>
          <p:nvPr/>
        </p:nvGrpSpPr>
        <p:grpSpPr>
          <a:xfrm>
            <a:off x="652150" y="4737850"/>
            <a:ext cx="7863100" cy="343800"/>
            <a:chOff x="652150" y="4737850"/>
            <a:chExt cx="7863100" cy="343800"/>
          </a:xfrm>
        </p:grpSpPr>
        <p:sp>
          <p:nvSpPr>
            <p:cNvPr id="363" name="Google Shape;363;gcb92f0b7d4_0_14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64" name="Google Shape;364;gcb92f0b7d4_0_14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65" name="Google Shape;365;gcb92f0b7d4_0_147"/>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Virtual environments</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pip install virtualenv</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virtualenv [virtual environment name]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Activating virtual environment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.\[virtual environment name]\Scripts\activate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Installing django</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pip install django==2.2.5</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Creating Project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django-admin startproject mysite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Executing a django project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python manage.py runserver</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37" name="Shape 1237"/>
        <p:cNvGrpSpPr/>
        <p:nvPr/>
      </p:nvGrpSpPr>
      <p:grpSpPr>
        <a:xfrm>
          <a:off x="0" y="0"/>
          <a:ext cx="0" cy="0"/>
          <a:chOff x="0" y="0"/>
          <a:chExt cx="0" cy="0"/>
        </a:xfrm>
      </p:grpSpPr>
      <p:sp>
        <p:nvSpPr>
          <p:cNvPr id="1238" name="Google Shape;1238;gcb92f0b7d4_0_125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Authentication URLS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39" name="Google Shape;1239;gcb92f0b7d4_0_125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0" name="Google Shape;1240;gcb92f0b7d4_0_1250"/>
          <p:cNvGrpSpPr/>
          <p:nvPr/>
        </p:nvGrpSpPr>
        <p:grpSpPr>
          <a:xfrm>
            <a:off x="652150" y="4737850"/>
            <a:ext cx="7863100" cy="343800"/>
            <a:chOff x="652150" y="4737850"/>
            <a:chExt cx="7863100" cy="343800"/>
          </a:xfrm>
        </p:grpSpPr>
        <p:sp>
          <p:nvSpPr>
            <p:cNvPr id="1241" name="Google Shape;1241;gcb92f0b7d4_0_125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42" name="Google Shape;1242;gcb92f0b7d4_0_125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43" name="Google Shape;1243;gcb92f0b7d4_0_1250"/>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Django.contrib.auth.urls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urlpatterns =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path('login/', views.LoginView.as_view(), name='login'),</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path('logout/', views.LogoutView.as_view(), name='logout'),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path('password_change/', views.PasswordChangeView.as_view(), name='password_change'),</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path('password_change/done/', views.PasswordChangeDoneView.as_view(), name='password_change_done'),</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47" name="Shape 1247"/>
        <p:cNvGrpSpPr/>
        <p:nvPr/>
      </p:nvGrpSpPr>
      <p:grpSpPr>
        <a:xfrm>
          <a:off x="0" y="0"/>
          <a:ext cx="0" cy="0"/>
          <a:chOff x="0" y="0"/>
          <a:chExt cx="0" cy="0"/>
        </a:xfrm>
      </p:grpSpPr>
      <p:sp>
        <p:nvSpPr>
          <p:cNvPr id="1248" name="Google Shape;1248;gcb92f0b7d4_0_125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Buillt in Forms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49" name="Google Shape;1249;gcb92f0b7d4_0_125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0" name="Google Shape;1250;gcb92f0b7d4_0_1259"/>
          <p:cNvGrpSpPr/>
          <p:nvPr/>
        </p:nvGrpSpPr>
        <p:grpSpPr>
          <a:xfrm>
            <a:off x="652150" y="4737850"/>
            <a:ext cx="7863100" cy="343800"/>
            <a:chOff x="652150" y="4737850"/>
            <a:chExt cx="7863100" cy="343800"/>
          </a:xfrm>
        </p:grpSpPr>
        <p:sp>
          <p:nvSpPr>
            <p:cNvPr id="1251" name="Google Shape;1251;gcb92f0b7d4_0_125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52" name="Google Shape;1252;gcb92f0b7d4_0_125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53" name="Google Shape;1253;gcb92f0b7d4_0_1259"/>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Django.contrib.auth.forms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 AuthenticationForm</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 PasswordChangeForm</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 PasswordResetForm</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 SetPasswordForm</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 UserCreationForm</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57" name="Shape 1257"/>
        <p:cNvGrpSpPr/>
        <p:nvPr/>
      </p:nvGrpSpPr>
      <p:grpSpPr>
        <a:xfrm>
          <a:off x="0" y="0"/>
          <a:ext cx="0" cy="0"/>
          <a:chOff x="0" y="0"/>
          <a:chExt cx="0" cy="0"/>
        </a:xfrm>
      </p:grpSpPr>
      <p:sp>
        <p:nvSpPr>
          <p:cNvPr id="1258" name="Google Shape;1258;gcb92f0b7d4_0_126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Buillt in Views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100" u="sng">
                <a:solidFill>
                  <a:schemeClr val="hlink"/>
                </a:solidFill>
                <a:hlinkClick r:id="rId3"/>
              </a:rPr>
              <a:t>https://docs.djangoproject.com/en/3.0/topics/auth/default/#all-authentication-views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59" name="Google Shape;1259;gcb92f0b7d4_0_126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0" name="Google Shape;1260;gcb92f0b7d4_0_1268"/>
          <p:cNvGrpSpPr/>
          <p:nvPr/>
        </p:nvGrpSpPr>
        <p:grpSpPr>
          <a:xfrm>
            <a:off x="652150" y="4737850"/>
            <a:ext cx="7863100" cy="343800"/>
            <a:chOff x="652150" y="4737850"/>
            <a:chExt cx="7863100" cy="343800"/>
          </a:xfrm>
        </p:grpSpPr>
        <p:sp>
          <p:nvSpPr>
            <p:cNvPr id="1261" name="Google Shape;1261;gcb92f0b7d4_0_126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62" name="Google Shape;1262;gcb92f0b7d4_0_126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63" name="Google Shape;1263;gcb92f0b7d4_0_1268"/>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django.contrib.auth.views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LoginView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LogoutView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PasswordChangeView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PasswordResetView</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67" name="Shape 1267"/>
        <p:cNvGrpSpPr/>
        <p:nvPr/>
      </p:nvGrpSpPr>
      <p:grpSpPr>
        <a:xfrm>
          <a:off x="0" y="0"/>
          <a:ext cx="0" cy="0"/>
          <a:chOff x="0" y="0"/>
          <a:chExt cx="0" cy="0"/>
        </a:xfrm>
      </p:grpSpPr>
      <p:sp>
        <p:nvSpPr>
          <p:cNvPr id="1268" name="Google Shape;1268;gcb92f0b7d4_0_127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Login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69" name="Google Shape;1269;gcb92f0b7d4_0_127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0" name="Google Shape;1270;gcb92f0b7d4_0_1277"/>
          <p:cNvGrpSpPr/>
          <p:nvPr/>
        </p:nvGrpSpPr>
        <p:grpSpPr>
          <a:xfrm>
            <a:off x="652150" y="4737850"/>
            <a:ext cx="7863100" cy="343800"/>
            <a:chOff x="652150" y="4737850"/>
            <a:chExt cx="7863100" cy="343800"/>
          </a:xfrm>
        </p:grpSpPr>
        <p:sp>
          <p:nvSpPr>
            <p:cNvPr id="1271" name="Google Shape;1271;gcb92f0b7d4_0_127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72" name="Google Shape;1272;gcb92f0b7d4_0_127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73" name="Google Shape;1273;gcb92f0b7d4_0_1277"/>
          <p:cNvSpPr txBox="1"/>
          <p:nvPr/>
        </p:nvSpPr>
        <p:spPr>
          <a:xfrm>
            <a:off x="586500" y="353375"/>
            <a:ext cx="79221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django.contrib.auth.views.LoginView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Attributes:</a:t>
            </a:r>
            <a:br>
              <a:rPr b="0" i="0" lang="en" sz="14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template_name: Defaults to registration/login.html.</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redirect_field_name: The name of a GET field containing the URL to redirect to after login. Defaults to next.</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authentication_form: Defaults to AuthenticationForm.</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called via POST with user submitted credentials, it tries to log the user in.</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login is successful, the view redirects to the URL specified in next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next isn’t provided, it redirects to settings.LOGIN_REDIRECT_URL.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LOGIN_REDIRECT_URL defaults to /accounts/profile/.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77" name="Shape 1277"/>
        <p:cNvGrpSpPr/>
        <p:nvPr/>
      </p:nvGrpSpPr>
      <p:grpSpPr>
        <a:xfrm>
          <a:off x="0" y="0"/>
          <a:ext cx="0" cy="0"/>
          <a:chOff x="0" y="0"/>
          <a:chExt cx="0" cy="0"/>
        </a:xfrm>
      </p:grpSpPr>
      <p:sp>
        <p:nvSpPr>
          <p:cNvPr id="1278" name="Google Shape;1278;gcb92f0b7d4_0_128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Limiting access to logged-in users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79" name="Google Shape;1279;gcb92f0b7d4_0_128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0" name="Google Shape;1280;gcb92f0b7d4_0_1286"/>
          <p:cNvGrpSpPr/>
          <p:nvPr/>
        </p:nvGrpSpPr>
        <p:grpSpPr>
          <a:xfrm>
            <a:off x="652150" y="4737850"/>
            <a:ext cx="7863100" cy="343800"/>
            <a:chOff x="652150" y="4737850"/>
            <a:chExt cx="7863100" cy="343800"/>
          </a:xfrm>
        </p:grpSpPr>
        <p:sp>
          <p:nvSpPr>
            <p:cNvPr id="1281" name="Google Shape;1281;gcb92f0b7d4_0_128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82" name="Google Shape;1282;gcb92f0b7d4_0_128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83" name="Google Shape;1283;gcb92f0b7d4_0_1286"/>
          <p:cNvSpPr txBox="1"/>
          <p:nvPr/>
        </p:nvSpPr>
        <p:spPr>
          <a:xfrm>
            <a:off x="586500" y="902225"/>
            <a:ext cx="7922100" cy="3573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check request.user.is_authenticated</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login_required decorator:</a:t>
            </a:r>
            <a:endParaRPr b="0" i="0" sz="1400" u="none" cap="none" strike="noStrike">
              <a:solidFill>
                <a:srgbClr val="172746"/>
              </a:solidFill>
              <a:latin typeface="Montserrat"/>
              <a:ea typeface="Montserrat"/>
              <a:cs typeface="Montserrat"/>
              <a:sym typeface="Montserrat"/>
            </a:endParaRPr>
          </a:p>
          <a:p>
            <a:pPr indent="-317500" lvl="0"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login_required(redirect_field_name='next', login_url=None)</a:t>
            </a:r>
            <a:br>
              <a:rPr b="0" i="0" lang="en" sz="1400" u="none" cap="none" strike="noStrike">
                <a:solidFill>
                  <a:srgbClr val="172746"/>
                </a:solidFill>
                <a:latin typeface="Montserrat"/>
                <a:ea typeface="Montserrat"/>
                <a:cs typeface="Montserrat"/>
                <a:sym typeface="Montserrat"/>
              </a:rPr>
            </a:br>
            <a:r>
              <a:rPr b="0" i="0" lang="en" sz="1200" u="none" cap="none" strike="noStrike">
                <a:solidFill>
                  <a:srgbClr val="172746"/>
                </a:solidFill>
                <a:latin typeface="Montserrat"/>
                <a:ea typeface="Montserrat"/>
                <a:cs typeface="Montserrat"/>
                <a:sym typeface="Montserrat"/>
              </a:rPr>
              <a:t>from django.contrib.auth.decorators import login_required</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@login_required(login_url='/accounts/login/')</a:t>
            </a:r>
            <a:endParaRPr b="0" i="0" sz="1200" u="none" cap="none" strike="noStrike">
              <a:solidFill>
                <a:srgbClr val="172746"/>
              </a:solidFill>
              <a:latin typeface="Montserrat"/>
              <a:ea typeface="Montserrat"/>
              <a:cs typeface="Montserrat"/>
              <a:sym typeface="Montserrat"/>
            </a:endParaRPr>
          </a:p>
          <a:p>
            <a:pPr indent="45720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def my_view(request):</a:t>
            </a:r>
            <a:endParaRPr b="0" i="0" sz="1200" u="none" cap="none" strike="noStrike">
              <a:solidFill>
                <a:srgbClr val="172746"/>
              </a:solidFill>
              <a:latin typeface="Montserrat"/>
              <a:ea typeface="Montserrat"/>
              <a:cs typeface="Montserrat"/>
              <a:sym typeface="Montserrat"/>
            </a:endParaRPr>
          </a:p>
          <a:p>
            <a:pPr indent="45720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If the user isn’t logged in, redirect to settings.LOGIN_URL, passing the current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absolute path in the query string. Example: /accounts/login/?next=/blogs/1/</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87" name="Shape 1287"/>
        <p:cNvGrpSpPr/>
        <p:nvPr/>
      </p:nvGrpSpPr>
      <p:grpSpPr>
        <a:xfrm>
          <a:off x="0" y="0"/>
          <a:ext cx="0" cy="0"/>
          <a:chOff x="0" y="0"/>
          <a:chExt cx="0" cy="0"/>
        </a:xfrm>
      </p:grpSpPr>
      <p:sp>
        <p:nvSpPr>
          <p:cNvPr id="1288" name="Google Shape;1288;gcb92f0b7d4_0_129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Limiting access to logged-in users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89" name="Google Shape;1289;gcb92f0b7d4_0_129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0" name="Google Shape;1290;gcb92f0b7d4_0_1295"/>
          <p:cNvGrpSpPr/>
          <p:nvPr/>
        </p:nvGrpSpPr>
        <p:grpSpPr>
          <a:xfrm>
            <a:off x="652150" y="4737850"/>
            <a:ext cx="7863100" cy="343800"/>
            <a:chOff x="652150" y="4737850"/>
            <a:chExt cx="7863100" cy="343800"/>
          </a:xfrm>
        </p:grpSpPr>
        <p:sp>
          <p:nvSpPr>
            <p:cNvPr id="1291" name="Google Shape;1291;gcb92f0b7d4_0_129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92" name="Google Shape;1292;gcb92f0b7d4_0_129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93" name="Google Shape;1293;gcb92f0b7d4_0_1295"/>
          <p:cNvSpPr txBox="1"/>
          <p:nvPr/>
        </p:nvSpPr>
        <p:spPr>
          <a:xfrm>
            <a:off x="586500" y="902225"/>
            <a:ext cx="7922100" cy="3573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3. LoginRequired mixin :</a:t>
            </a:r>
            <a:endParaRPr b="0" i="0" sz="1400" u="none" cap="none" strike="noStrike">
              <a:solidFill>
                <a:srgbClr val="172746"/>
              </a:solidFill>
              <a:latin typeface="Montserrat"/>
              <a:ea typeface="Montserrat"/>
              <a:cs typeface="Montserrat"/>
              <a:sym typeface="Montserrat"/>
            </a:endParaRPr>
          </a:p>
          <a:p>
            <a:pPr indent="-317500" lvl="0"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@login_required alternative to Class based views</a:t>
            </a:r>
            <a:endParaRPr b="0" i="0" sz="1400" u="none" cap="none" strike="noStrike">
              <a:solidFill>
                <a:srgbClr val="172746"/>
              </a:solidFill>
              <a:latin typeface="Montserrat"/>
              <a:ea typeface="Montserrat"/>
              <a:cs typeface="Montserrat"/>
              <a:sym typeface="Montserrat"/>
            </a:endParaRPr>
          </a:p>
          <a:p>
            <a:pPr indent="-317500" lvl="0"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from django.contrib.auth.mixins.LoginRequiredMixin</a:t>
            </a:r>
            <a:endParaRPr b="0" i="0" sz="1400" u="none" cap="none" strike="noStrike">
              <a:solidFill>
                <a:srgbClr val="172746"/>
              </a:solidFill>
              <a:latin typeface="Montserrat"/>
              <a:ea typeface="Montserrat"/>
              <a:cs typeface="Montserrat"/>
              <a:sym typeface="Montserrat"/>
            </a:endParaRPr>
          </a:p>
          <a:p>
            <a:pPr indent="-317500" lvl="0"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This mixin should be at the leftmost position in the inheritance list.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MyView(LoginRequiredMixin, View):</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login_url = '/login/'</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redirect_field_name = 'redirect_to'</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97" name="Shape 1297"/>
        <p:cNvGrpSpPr/>
        <p:nvPr/>
      </p:nvGrpSpPr>
      <p:grpSpPr>
        <a:xfrm>
          <a:off x="0" y="0"/>
          <a:ext cx="0" cy="0"/>
          <a:chOff x="0" y="0"/>
          <a:chExt cx="0" cy="0"/>
        </a:xfrm>
      </p:grpSpPr>
      <p:sp>
        <p:nvSpPr>
          <p:cNvPr id="1298" name="Google Shape;1298;gcb92f0b7d4_0_130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Authentication data in templates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99" name="Google Shape;1299;gcb92f0b7d4_0_130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0" name="Google Shape;1300;gcb92f0b7d4_0_1304"/>
          <p:cNvGrpSpPr/>
          <p:nvPr/>
        </p:nvGrpSpPr>
        <p:grpSpPr>
          <a:xfrm>
            <a:off x="652150" y="4737850"/>
            <a:ext cx="7863100" cy="343800"/>
            <a:chOff x="652150" y="4737850"/>
            <a:chExt cx="7863100" cy="343800"/>
          </a:xfrm>
        </p:grpSpPr>
        <p:sp>
          <p:nvSpPr>
            <p:cNvPr id="1301" name="Google Shape;1301;gcb92f0b7d4_0_130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302" name="Google Shape;1302;gcb92f0b7d4_0_130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03" name="Google Shape;1303;gcb92f0b7d4_0_1304"/>
          <p:cNvSpPr txBox="1"/>
          <p:nvPr/>
        </p:nvSpPr>
        <p:spPr>
          <a:xfrm>
            <a:off x="586500" y="902225"/>
            <a:ext cx="7922100" cy="3573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currently logged-in user and their permissions are made available in the template context if 'django.contrib.auth.context_processors.auth' context processor is enabled in Templates settings.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currently logged-in user, either a User instance or an AnonymousUser instance, is stored in the template variable {{ user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if user.is_authenticated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&lt;p&gt;Welcome, {{ user.get_username }}.&lt;/p&gt;</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else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&lt;p&gt;Welcome, new user. Please log in.&lt;/p&gt;</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endif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307" name="Shape 1307"/>
        <p:cNvGrpSpPr/>
        <p:nvPr/>
      </p:nvGrpSpPr>
      <p:grpSpPr>
        <a:xfrm>
          <a:off x="0" y="0"/>
          <a:ext cx="0" cy="0"/>
          <a:chOff x="0" y="0"/>
          <a:chExt cx="0" cy="0"/>
        </a:xfrm>
      </p:grpSpPr>
      <p:sp>
        <p:nvSpPr>
          <p:cNvPr id="1308" name="Google Shape;1308;gcb92f0b7d4_0_131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Logout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309" name="Google Shape;1309;gcb92f0b7d4_0_131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0" name="Google Shape;1310;gcb92f0b7d4_0_1313"/>
          <p:cNvGrpSpPr/>
          <p:nvPr/>
        </p:nvGrpSpPr>
        <p:grpSpPr>
          <a:xfrm>
            <a:off x="652150" y="4737850"/>
            <a:ext cx="7863100" cy="343800"/>
            <a:chOff x="652150" y="4737850"/>
            <a:chExt cx="7863100" cy="343800"/>
          </a:xfrm>
        </p:grpSpPr>
        <p:sp>
          <p:nvSpPr>
            <p:cNvPr id="1311" name="Google Shape;1311;gcb92f0b7d4_0_131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312" name="Google Shape;1312;gcb92f0b7d4_0_131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313" name="Google Shape;1313;gcb92f0b7d4_0_1313"/>
          <p:cNvSpPr txBox="1"/>
          <p:nvPr/>
        </p:nvSpPr>
        <p:spPr>
          <a:xfrm>
            <a:off x="586500" y="797500"/>
            <a:ext cx="7922100" cy="3678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django.contrib.auth.views.LogoutView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Attributes: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200" u="none" cap="none" strike="noStrike">
                <a:solidFill>
                  <a:srgbClr val="172746"/>
                </a:solidFill>
                <a:latin typeface="Montserrat"/>
                <a:ea typeface="Montserrat"/>
                <a:cs typeface="Montserrat"/>
                <a:sym typeface="Montserrat"/>
              </a:rPr>
              <a:t>next_page: The URL to redirect to after logout. Defaults to settings.LOGOUT_REDIRECT_URL.</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The full name of a template to display after logging the user out. Defaults to registration/logged_out.html.</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redirect_field_name: Defaults to next.</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pic>
        <p:nvPicPr>
          <p:cNvPr id="1318" name="Google Shape;1318;gcb92f0b7d4_0_2005"/>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1319" name="Google Shape;1319;gcb92f0b7d4_0_2005"/>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b="1" i="0" lang="en" sz="3600" u="none" cap="none" strike="noStrike">
                <a:solidFill>
                  <a:schemeClr val="lt1"/>
                </a:solidFill>
                <a:latin typeface="Montserrat"/>
                <a:ea typeface="Montserrat"/>
                <a:cs typeface="Montserrat"/>
                <a:sym typeface="Montserrat"/>
              </a:rPr>
              <a:t>REST API </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1320" name="Google Shape;1320;gcb92f0b7d4_0_2005"/>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gcb92f0b7d4_0_20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br>
              <a:rPr b="1" lang="en"/>
            </a:br>
            <a:endParaRPr/>
          </a:p>
        </p:txBody>
      </p:sp>
      <p:sp>
        <p:nvSpPr>
          <p:cNvPr id="1326" name="Google Shape;1326;gcb92f0b7d4_0_2011"/>
          <p:cNvSpPr txBox="1"/>
          <p:nvPr/>
        </p:nvSpPr>
        <p:spPr>
          <a:xfrm>
            <a:off x="395525" y="2211700"/>
            <a:ext cx="81660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73763"/>
                </a:solidFill>
                <a:latin typeface="Montserrat"/>
                <a:ea typeface="Montserrat"/>
                <a:cs typeface="Montserrat"/>
                <a:sym typeface="Montserrat"/>
              </a:rPr>
              <a:t>Interface which enables communication between two Software Components </a:t>
            </a:r>
            <a:endParaRPr b="0" i="0" sz="1200" u="none" cap="none" strike="noStrike">
              <a:solidFill>
                <a:srgbClr val="073763"/>
              </a:solidFill>
              <a:latin typeface="Montserrat"/>
              <a:ea typeface="Montserrat"/>
              <a:cs typeface="Montserrat"/>
              <a:sym typeface="Montserrat"/>
            </a:endParaRPr>
          </a:p>
        </p:txBody>
      </p:sp>
      <p:sp>
        <p:nvSpPr>
          <p:cNvPr id="1327" name="Google Shape;1327;gcb92f0b7d4_0_2011"/>
          <p:cNvSpPr txBox="1"/>
          <p:nvPr/>
        </p:nvSpPr>
        <p:spPr>
          <a:xfrm>
            <a:off x="2409450" y="818475"/>
            <a:ext cx="4325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73763"/>
                </a:solidFill>
                <a:latin typeface="Montserrat"/>
                <a:ea typeface="Montserrat"/>
                <a:cs typeface="Montserrat"/>
                <a:sym typeface="Montserrat"/>
              </a:rPr>
              <a:t>What is an API ?</a:t>
            </a:r>
            <a:endParaRPr b="1" i="0" sz="36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69" name="Shape 369"/>
        <p:cNvGrpSpPr/>
        <p:nvPr/>
      </p:nvGrpSpPr>
      <p:grpSpPr>
        <a:xfrm>
          <a:off x="0" y="0"/>
          <a:ext cx="0" cy="0"/>
          <a:chOff x="0" y="0"/>
          <a:chExt cx="0" cy="0"/>
        </a:xfrm>
      </p:grpSpPr>
      <p:sp>
        <p:nvSpPr>
          <p:cNvPr id="370" name="Google Shape;370;gcb92f0b7d4_0_15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Setting up the Visual Studio Code</a:t>
            </a:r>
            <a:endParaRPr b="1" sz="2500">
              <a:solidFill>
                <a:srgbClr val="073763"/>
              </a:solidFill>
              <a:latin typeface="Montserrat"/>
              <a:ea typeface="Montserrat"/>
              <a:cs typeface="Montserrat"/>
              <a:sym typeface="Montserrat"/>
            </a:endParaRPr>
          </a:p>
        </p:txBody>
      </p:sp>
      <p:sp>
        <p:nvSpPr>
          <p:cNvPr id="371" name="Google Shape;371;gcb92f0b7d4_0_15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gcb92f0b7d4_0_156"/>
          <p:cNvGrpSpPr/>
          <p:nvPr/>
        </p:nvGrpSpPr>
        <p:grpSpPr>
          <a:xfrm>
            <a:off x="652150" y="4737850"/>
            <a:ext cx="7863100" cy="343800"/>
            <a:chOff x="652150" y="4737850"/>
            <a:chExt cx="7863100" cy="343800"/>
          </a:xfrm>
        </p:grpSpPr>
        <p:sp>
          <p:nvSpPr>
            <p:cNvPr id="373" name="Google Shape;373;gcb92f0b7d4_0_15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74" name="Google Shape;374;gcb92f0b7d4_0_15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75" name="Google Shape;375;gcb92f0b7d4_0_156"/>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Download Visual Studio Code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rPr b="0" i="0" lang="en" sz="1200" u="sng" cap="none" strike="noStrike">
                <a:solidFill>
                  <a:schemeClr val="hlink"/>
                </a:solidFill>
                <a:latin typeface="Montserrat"/>
                <a:ea typeface="Montserrat"/>
                <a:cs typeface="Montserrat"/>
                <a:sym typeface="Montserrat"/>
                <a:hlinkClick r:id="rId3"/>
              </a:rPr>
              <a:t>https://visualstudio.microsoft.com/downloads/</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Install Python Extension :</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Ctrl + Shift + X to open extensions</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Search For “Python” (By Microsoft)</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Click Install</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Launch terminal inside VS code : Ctrl +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Add django project to VS Code</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File &gt; Open Folder &gt; Select the project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gcb92f0b7d4_0_2017"/>
          <p:cNvSpPr txBox="1"/>
          <p:nvPr>
            <p:ph type="title"/>
          </p:nvPr>
        </p:nvSpPr>
        <p:spPr>
          <a:xfrm>
            <a:off x="460950" y="627534"/>
            <a:ext cx="8222100" cy="388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lang="en" sz="2800">
                <a:solidFill>
                  <a:srgbClr val="073763"/>
                </a:solidFill>
                <a:latin typeface="Montserrat"/>
                <a:ea typeface="Montserrat"/>
                <a:cs typeface="Montserrat"/>
                <a:sym typeface="Montserrat"/>
              </a:rPr>
              <a:t>APIs have been elevated from a development technique  to a business model</a:t>
            </a:r>
            <a:endParaRPr i="1" sz="3000">
              <a:latin typeface="Roboto"/>
              <a:ea typeface="Roboto"/>
              <a:cs typeface="Roboto"/>
              <a:sym typeface="Robo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gcb92f0b7d4_0_2021"/>
          <p:cNvSpPr txBox="1"/>
          <p:nvPr>
            <p:ph type="title"/>
          </p:nvPr>
        </p:nvSpPr>
        <p:spPr>
          <a:xfrm>
            <a:off x="2560350" y="445025"/>
            <a:ext cx="40233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APIs in Today's World</a:t>
            </a:r>
            <a:endParaRPr b="1" sz="2500">
              <a:solidFill>
                <a:srgbClr val="073763"/>
              </a:solidFill>
              <a:latin typeface="Montserrat"/>
              <a:ea typeface="Montserrat"/>
              <a:cs typeface="Montserrat"/>
              <a:sym typeface="Montserrat"/>
            </a:endParaRPr>
          </a:p>
        </p:txBody>
      </p:sp>
      <p:sp>
        <p:nvSpPr>
          <p:cNvPr id="1338" name="Google Shape;1338;gcb92f0b7d4_0_2021"/>
          <p:cNvSpPr txBox="1"/>
          <p:nvPr/>
        </p:nvSpPr>
        <p:spPr>
          <a:xfrm>
            <a:off x="241615" y="1266225"/>
            <a:ext cx="7416900" cy="1923900"/>
          </a:xfrm>
          <a:prstGeom prst="rect">
            <a:avLst/>
          </a:prstGeom>
          <a:noFill/>
          <a:ln>
            <a:noFill/>
          </a:ln>
        </p:spPr>
        <p:txBody>
          <a:bodyPr anchorCtr="0" anchor="t" bIns="45700" lIns="91425" spcFirstLastPara="1" rIns="91425" wrap="square" tIns="45700">
            <a:spAutoFit/>
          </a:bodyPr>
          <a:lstStyle/>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API first application development </a:t>
            </a:r>
            <a:br>
              <a:rPr b="0" i="0" lang="en" sz="1700" u="none" cap="none" strike="noStrike">
                <a:solidFill>
                  <a:srgbClr val="073763"/>
                </a:solidFill>
                <a:latin typeface="Montserrat"/>
                <a:ea typeface="Montserrat"/>
                <a:cs typeface="Montserrat"/>
                <a:sym typeface="Montserrat"/>
              </a:rPr>
            </a:br>
            <a:endParaRPr b="0" i="0" sz="1700" u="none" cap="none" strike="noStrike">
              <a:solidFill>
                <a:srgbClr val="073763"/>
              </a:solidFill>
              <a:latin typeface="Montserrat"/>
              <a:ea typeface="Montserrat"/>
              <a:cs typeface="Montserrat"/>
              <a:sym typeface="Montserrat"/>
            </a:endParaRPr>
          </a:p>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Building new products on top of existing APIs</a:t>
            </a:r>
            <a:br>
              <a:rPr b="0" i="0" lang="en" sz="1700" u="none" cap="none" strike="noStrike">
                <a:solidFill>
                  <a:srgbClr val="073763"/>
                </a:solidFill>
                <a:latin typeface="Montserrat"/>
                <a:ea typeface="Montserrat"/>
                <a:cs typeface="Montserrat"/>
                <a:sym typeface="Montserrat"/>
              </a:rPr>
            </a:br>
            <a:endParaRPr b="0" i="0" sz="1700" u="none" cap="none" strike="noStrike">
              <a:solidFill>
                <a:srgbClr val="073763"/>
              </a:solidFill>
              <a:latin typeface="Montserrat"/>
              <a:ea typeface="Montserrat"/>
              <a:cs typeface="Montserrat"/>
              <a:sym typeface="Montserrat"/>
            </a:endParaRPr>
          </a:p>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Revenue generation channel</a:t>
            </a:r>
            <a:br>
              <a:rPr b="0" i="0" lang="en" sz="1700" u="none" cap="none" strike="noStrike">
                <a:solidFill>
                  <a:srgbClr val="073763"/>
                </a:solidFill>
                <a:latin typeface="Montserrat"/>
                <a:ea typeface="Montserrat"/>
                <a:cs typeface="Montserrat"/>
                <a:sym typeface="Montserrat"/>
              </a:rPr>
            </a:br>
            <a:endParaRPr b="0" i="0" sz="1700" u="none" cap="none" strike="noStrike">
              <a:solidFill>
                <a:srgbClr val="073763"/>
              </a:solidFill>
              <a:latin typeface="Montserrat"/>
              <a:ea typeface="Montserrat"/>
              <a:cs typeface="Montserrat"/>
              <a:sym typeface="Montserrat"/>
            </a:endParaRPr>
          </a:p>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Brand awareness and engagement</a:t>
            </a:r>
            <a:endParaRPr b="0" i="0" sz="17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gcb92f0b7d4_0_202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API first application development</a:t>
            </a:r>
            <a:endParaRPr b="1" sz="2500">
              <a:solidFill>
                <a:srgbClr val="073763"/>
              </a:solidFill>
              <a:latin typeface="Montserrat"/>
              <a:ea typeface="Montserrat"/>
              <a:cs typeface="Montserrat"/>
              <a:sym typeface="Montserrat"/>
            </a:endParaRPr>
          </a:p>
        </p:txBody>
      </p:sp>
      <p:sp>
        <p:nvSpPr>
          <p:cNvPr id="1344" name="Google Shape;1344;gcb92f0b7d4_0_2026"/>
          <p:cNvSpPr txBox="1"/>
          <p:nvPr/>
        </p:nvSpPr>
        <p:spPr>
          <a:xfrm>
            <a:off x="233416" y="1563638"/>
            <a:ext cx="6192600" cy="2139600"/>
          </a:xfrm>
          <a:prstGeom prst="rect">
            <a:avLst/>
          </a:prstGeom>
          <a:noFill/>
          <a:ln>
            <a:noFill/>
          </a:ln>
        </p:spPr>
        <p:txBody>
          <a:bodyPr anchorCtr="0" anchor="t" bIns="45700" lIns="91425" spcFirstLastPara="1" rIns="91425" wrap="square" tIns="45700">
            <a:spAutoFit/>
          </a:bodyPr>
          <a:lstStyle/>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Consistency</a:t>
            </a:r>
            <a:br>
              <a:rPr b="0" i="0" lang="en" sz="1700" u="none" cap="none" strike="noStrike">
                <a:solidFill>
                  <a:srgbClr val="073763"/>
                </a:solidFill>
                <a:latin typeface="Montserrat"/>
                <a:ea typeface="Montserrat"/>
                <a:cs typeface="Montserrat"/>
                <a:sym typeface="Montserrat"/>
              </a:rPr>
            </a:br>
            <a:endParaRPr b="0" i="0" sz="1700" u="none" cap="none" strike="noStrike">
              <a:solidFill>
                <a:srgbClr val="073763"/>
              </a:solidFill>
              <a:latin typeface="Montserrat"/>
              <a:ea typeface="Montserrat"/>
              <a:cs typeface="Montserrat"/>
              <a:sym typeface="Montserrat"/>
            </a:endParaRPr>
          </a:p>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Flexibility</a:t>
            </a:r>
            <a:br>
              <a:rPr b="0" i="0" lang="en" sz="1700" u="none" cap="none" strike="noStrike">
                <a:solidFill>
                  <a:srgbClr val="073763"/>
                </a:solidFill>
                <a:latin typeface="Montserrat"/>
                <a:ea typeface="Montserrat"/>
                <a:cs typeface="Montserrat"/>
                <a:sym typeface="Montserrat"/>
              </a:rPr>
            </a:br>
            <a:r>
              <a:rPr b="0" i="0" lang="en" sz="1700" u="none" cap="none" strike="noStrike">
                <a:solidFill>
                  <a:srgbClr val="073763"/>
                </a:solidFill>
                <a:latin typeface="Montserrat"/>
                <a:ea typeface="Montserrat"/>
                <a:cs typeface="Montserrat"/>
                <a:sym typeface="Montserrat"/>
              </a:rPr>
              <a:t> </a:t>
            </a:r>
            <a:endParaRPr b="0" i="0" sz="1700" u="none" cap="none" strike="noStrike">
              <a:solidFill>
                <a:srgbClr val="073763"/>
              </a:solidFill>
              <a:latin typeface="Montserrat"/>
              <a:ea typeface="Montserrat"/>
              <a:cs typeface="Montserrat"/>
              <a:sym typeface="Montserrat"/>
            </a:endParaRPr>
          </a:p>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Faster Time to Market</a:t>
            </a:r>
            <a:br>
              <a:rPr b="0" i="0" lang="en" sz="1700" u="none" cap="none" strike="noStrike">
                <a:solidFill>
                  <a:srgbClr val="073763"/>
                </a:solidFill>
                <a:latin typeface="Montserrat"/>
                <a:ea typeface="Montserrat"/>
                <a:cs typeface="Montserrat"/>
                <a:sym typeface="Montserrat"/>
              </a:rPr>
            </a:br>
            <a:endParaRPr b="0" i="0" sz="1700" u="none" cap="none" strike="noStrike">
              <a:solidFill>
                <a:srgbClr val="073763"/>
              </a:solidFill>
              <a:latin typeface="Montserrat"/>
              <a:ea typeface="Montserrat"/>
              <a:cs typeface="Montserrat"/>
              <a:sym typeface="Montserrat"/>
            </a:endParaRPr>
          </a:p>
          <a:p>
            <a:pPr indent="-266700" lvl="0" marL="285750" marR="0" rtl="0" algn="l">
              <a:lnSpc>
                <a:spcPct val="100000"/>
              </a:lnSpc>
              <a:spcBef>
                <a:spcPts val="0"/>
              </a:spcBef>
              <a:spcAft>
                <a:spcPts val="0"/>
              </a:spcAft>
              <a:buClr>
                <a:srgbClr val="073763"/>
              </a:buClr>
              <a:buSzPts val="1700"/>
              <a:buFont typeface="Montserrat"/>
              <a:buChar char="•"/>
            </a:pPr>
            <a:r>
              <a:rPr b="0" i="0" lang="en" sz="1700" u="none" cap="none" strike="noStrike">
                <a:solidFill>
                  <a:srgbClr val="073763"/>
                </a:solidFill>
                <a:latin typeface="Montserrat"/>
                <a:ea typeface="Montserrat"/>
                <a:cs typeface="Montserrat"/>
                <a:sym typeface="Montserrat"/>
              </a:rPr>
              <a:t>Scalability</a:t>
            </a:r>
            <a:endParaRPr b="0" i="0" sz="2000" u="none" cap="none" strike="noStrike">
              <a:solidFill>
                <a:srgbClr val="000000"/>
              </a:solidFill>
              <a:latin typeface="Roboto"/>
              <a:ea typeface="Roboto"/>
              <a:cs typeface="Roboto"/>
              <a:sym typeface="Roboto"/>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gcb92f0b7d4_0_2031"/>
          <p:cNvSpPr txBox="1"/>
          <p:nvPr>
            <p:ph type="title"/>
          </p:nvPr>
        </p:nvSpPr>
        <p:spPr>
          <a:xfrm>
            <a:off x="1276650" y="484525"/>
            <a:ext cx="6590700" cy="5727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800"/>
              <a:buNone/>
            </a:pPr>
            <a:r>
              <a:rPr b="1" lang="en" sz="2500">
                <a:solidFill>
                  <a:srgbClr val="073763"/>
                </a:solidFill>
                <a:latin typeface="Montserrat"/>
                <a:ea typeface="Montserrat"/>
                <a:cs typeface="Montserrat"/>
                <a:sym typeface="Montserrat"/>
              </a:rPr>
              <a:t>Building new products on top of APIs</a:t>
            </a:r>
            <a:endParaRPr b="1" sz="2500">
              <a:solidFill>
                <a:srgbClr val="073763"/>
              </a:solidFill>
              <a:latin typeface="Montserrat"/>
              <a:ea typeface="Montserrat"/>
              <a:cs typeface="Montserrat"/>
              <a:sym typeface="Montserrat"/>
            </a:endParaRPr>
          </a:p>
        </p:txBody>
      </p:sp>
      <p:pic>
        <p:nvPicPr>
          <p:cNvPr descr="C:\Users\kunal\Desktop\uber.png" id="1350" name="Google Shape;1350;gcb92f0b7d4_0_2031"/>
          <p:cNvPicPr preferRelativeResize="0"/>
          <p:nvPr/>
        </p:nvPicPr>
        <p:blipFill rotWithShape="1">
          <a:blip r:embed="rId3">
            <a:alphaModFix/>
          </a:blip>
          <a:srcRect b="0" l="0" r="0" t="0"/>
          <a:stretch/>
        </p:blipFill>
        <p:spPr>
          <a:xfrm>
            <a:off x="1331640" y="1707654"/>
            <a:ext cx="1973018" cy="1858516"/>
          </a:xfrm>
          <a:prstGeom prst="rect">
            <a:avLst/>
          </a:prstGeom>
          <a:noFill/>
          <a:ln>
            <a:noFill/>
          </a:ln>
        </p:spPr>
      </p:pic>
      <p:pic>
        <p:nvPicPr>
          <p:cNvPr descr="C:\Users\kunal\Desktop\buffer-logo-sq.jpg" id="1351" name="Google Shape;1351;gcb92f0b7d4_0_2031"/>
          <p:cNvPicPr preferRelativeResize="0"/>
          <p:nvPr/>
        </p:nvPicPr>
        <p:blipFill rotWithShape="1">
          <a:blip r:embed="rId4">
            <a:alphaModFix/>
          </a:blip>
          <a:srcRect b="0" l="0" r="0" t="0"/>
          <a:stretch/>
        </p:blipFill>
        <p:spPr>
          <a:xfrm>
            <a:off x="5330569" y="1707654"/>
            <a:ext cx="2016224" cy="1728192"/>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gcb92f0b7d4_0_2037"/>
          <p:cNvSpPr txBox="1"/>
          <p:nvPr>
            <p:ph type="title"/>
          </p:nvPr>
        </p:nvSpPr>
        <p:spPr>
          <a:xfrm>
            <a:off x="158700" y="523349"/>
            <a:ext cx="8826600" cy="45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Revenue generation channel</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pic>
        <p:nvPicPr>
          <p:cNvPr descr="C:\Users\kunal\Desktop\download.png" id="1357" name="Google Shape;1357;gcb92f0b7d4_0_2037"/>
          <p:cNvPicPr preferRelativeResize="0"/>
          <p:nvPr/>
        </p:nvPicPr>
        <p:blipFill rotWithShape="1">
          <a:blip r:embed="rId3">
            <a:alphaModFix/>
          </a:blip>
          <a:srcRect b="0" l="0" r="0" t="0"/>
          <a:stretch/>
        </p:blipFill>
        <p:spPr>
          <a:xfrm>
            <a:off x="1380980" y="1599642"/>
            <a:ext cx="1800200" cy="1800200"/>
          </a:xfrm>
          <a:prstGeom prst="rect">
            <a:avLst/>
          </a:prstGeom>
          <a:noFill/>
          <a:ln>
            <a:noFill/>
          </a:ln>
        </p:spPr>
      </p:pic>
      <p:pic>
        <p:nvPicPr>
          <p:cNvPr descr="C:\Users\kunal\Desktop\Salesforce Logo.png" id="1358" name="Google Shape;1358;gcb92f0b7d4_0_2037"/>
          <p:cNvPicPr preferRelativeResize="0"/>
          <p:nvPr/>
        </p:nvPicPr>
        <p:blipFill rotWithShape="1">
          <a:blip r:embed="rId4">
            <a:alphaModFix/>
          </a:blip>
          <a:srcRect b="0" l="0" r="0" t="0"/>
          <a:stretch/>
        </p:blipFill>
        <p:spPr>
          <a:xfrm>
            <a:off x="4860033" y="1599642"/>
            <a:ext cx="2952329" cy="18002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gcb92f0b7d4_0_2043"/>
          <p:cNvSpPr txBox="1"/>
          <p:nvPr>
            <p:ph type="title"/>
          </p:nvPr>
        </p:nvSpPr>
        <p:spPr>
          <a:xfrm>
            <a:off x="3060313" y="243475"/>
            <a:ext cx="3239400" cy="61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br>
              <a:rPr b="1" lang="en" sz="2500">
                <a:solidFill>
                  <a:srgbClr val="073763"/>
                </a:solidFill>
                <a:latin typeface="Montserrat"/>
                <a:ea typeface="Montserrat"/>
                <a:cs typeface="Montserrat"/>
                <a:sym typeface="Montserrat"/>
              </a:rPr>
            </a:br>
            <a:r>
              <a:rPr b="1" lang="en" sz="2500">
                <a:solidFill>
                  <a:srgbClr val="073763"/>
                </a:solidFill>
                <a:latin typeface="Montserrat"/>
                <a:ea typeface="Montserrat"/>
                <a:cs typeface="Montserrat"/>
                <a:sym typeface="Montserrat"/>
              </a:rPr>
              <a:t>Brand Awareness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pic>
        <p:nvPicPr>
          <p:cNvPr id="1364" name="Google Shape;1364;gcb92f0b7d4_0_2043"/>
          <p:cNvPicPr preferRelativeResize="0"/>
          <p:nvPr/>
        </p:nvPicPr>
        <p:blipFill rotWithShape="1">
          <a:blip r:embed="rId3">
            <a:alphaModFix/>
          </a:blip>
          <a:srcRect b="0" l="0" r="0" t="0"/>
          <a:stretch/>
        </p:blipFill>
        <p:spPr>
          <a:xfrm>
            <a:off x="2267744" y="1347614"/>
            <a:ext cx="4824536" cy="2952328"/>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gcb92f0b7d4_0_2048"/>
          <p:cNvSpPr txBox="1"/>
          <p:nvPr>
            <p:ph type="title"/>
          </p:nvPr>
        </p:nvSpPr>
        <p:spPr>
          <a:xfrm>
            <a:off x="2940450" y="366025"/>
            <a:ext cx="32631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Types of Web API</a:t>
            </a:r>
            <a:endParaRPr b="1" sz="2500">
              <a:solidFill>
                <a:srgbClr val="073763"/>
              </a:solidFill>
              <a:latin typeface="Montserrat"/>
              <a:ea typeface="Montserrat"/>
              <a:cs typeface="Montserrat"/>
              <a:sym typeface="Montserrat"/>
            </a:endParaRPr>
          </a:p>
        </p:txBody>
      </p:sp>
      <p:sp>
        <p:nvSpPr>
          <p:cNvPr id="1370" name="Google Shape;1370;gcb92f0b7d4_0_2048"/>
          <p:cNvSpPr/>
          <p:nvPr/>
        </p:nvSpPr>
        <p:spPr>
          <a:xfrm>
            <a:off x="3311288" y="3898114"/>
            <a:ext cx="2016300" cy="1008000"/>
          </a:xfrm>
          <a:prstGeom prst="roundRect">
            <a:avLst>
              <a:gd fmla="val 16667" name="adj"/>
            </a:avLst>
          </a:prstGeom>
          <a:solidFill>
            <a:srgbClr val="073763"/>
          </a:solidFill>
          <a:ln cap="flat" cmpd="sng" w="25400">
            <a:solidFill>
              <a:srgbClr val="3061B2"/>
            </a:solidFill>
            <a:prstDash val="solid"/>
            <a:round/>
            <a:headEnd len="sm" w="sm" type="none"/>
            <a:tailEnd len="sm" w="sm" type="none"/>
          </a:ln>
          <a:effectLst>
            <a:outerShdw blurRad="57150" rotWithShape="0" algn="bl" dir="5400000" dist="19050">
              <a:srgbClr val="0000FF">
                <a:alpha val="4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SOAP</a:t>
            </a:r>
            <a:endParaRPr b="0" i="0" sz="1400" u="none" cap="none" strike="noStrike">
              <a:solidFill>
                <a:schemeClr val="lt1"/>
              </a:solidFill>
              <a:latin typeface="Arial"/>
              <a:ea typeface="Arial"/>
              <a:cs typeface="Arial"/>
              <a:sym typeface="Arial"/>
            </a:endParaRPr>
          </a:p>
        </p:txBody>
      </p:sp>
      <p:sp>
        <p:nvSpPr>
          <p:cNvPr id="1371" name="Google Shape;1371;gcb92f0b7d4_0_2048"/>
          <p:cNvSpPr/>
          <p:nvPr/>
        </p:nvSpPr>
        <p:spPr>
          <a:xfrm>
            <a:off x="3311295" y="1133280"/>
            <a:ext cx="2016300" cy="1008000"/>
          </a:xfrm>
          <a:prstGeom prst="roundRect">
            <a:avLst>
              <a:gd fmla="val 16667" name="adj"/>
            </a:avLst>
          </a:prstGeom>
          <a:solidFill>
            <a:srgbClr val="073763"/>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REST</a:t>
            </a:r>
            <a:endParaRPr b="0" i="0" sz="1400" u="none" cap="none" strike="noStrike">
              <a:solidFill>
                <a:schemeClr val="lt1"/>
              </a:solidFill>
              <a:latin typeface="Arial"/>
              <a:ea typeface="Arial"/>
              <a:cs typeface="Arial"/>
              <a:sym typeface="Arial"/>
            </a:endParaRPr>
          </a:p>
        </p:txBody>
      </p:sp>
      <p:sp>
        <p:nvSpPr>
          <p:cNvPr id="1372" name="Google Shape;1372;gcb92f0b7d4_0_2048"/>
          <p:cNvSpPr/>
          <p:nvPr/>
        </p:nvSpPr>
        <p:spPr>
          <a:xfrm>
            <a:off x="3271747" y="2515705"/>
            <a:ext cx="2016300" cy="1008000"/>
          </a:xfrm>
          <a:prstGeom prst="roundRect">
            <a:avLst>
              <a:gd fmla="val 16667" name="adj"/>
            </a:avLst>
          </a:prstGeom>
          <a:solidFill>
            <a:srgbClr val="073763"/>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RPC</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gcb92f0b7d4_0_2055"/>
          <p:cNvSpPr txBox="1"/>
          <p:nvPr/>
        </p:nvSpPr>
        <p:spPr>
          <a:xfrm>
            <a:off x="716075" y="1601451"/>
            <a:ext cx="66246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73763"/>
                </a:solidFill>
                <a:latin typeface="Montserrat"/>
                <a:ea typeface="Montserrat"/>
                <a:cs typeface="Montserrat"/>
                <a:sym typeface="Montserrat"/>
              </a:rPr>
              <a:t>REpresentational</a:t>
            </a:r>
            <a:endParaRPr b="1" i="0" sz="36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73763"/>
                </a:solidFill>
                <a:latin typeface="Montserrat"/>
                <a:ea typeface="Montserrat"/>
                <a:cs typeface="Montserrat"/>
                <a:sym typeface="Montserrat"/>
              </a:rPr>
              <a:t>State</a:t>
            </a:r>
            <a:endParaRPr b="1" i="0" sz="36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73763"/>
                </a:solidFill>
                <a:latin typeface="Montserrat"/>
                <a:ea typeface="Montserrat"/>
                <a:cs typeface="Montserrat"/>
                <a:sym typeface="Montserrat"/>
              </a:rPr>
              <a:t>Transfer</a:t>
            </a:r>
            <a:endParaRPr b="1" i="0" sz="36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grpSp>
        <p:nvGrpSpPr>
          <p:cNvPr id="1382" name="Google Shape;1382;gcb92f0b7d4_0_2059"/>
          <p:cNvGrpSpPr/>
          <p:nvPr/>
        </p:nvGrpSpPr>
        <p:grpSpPr>
          <a:xfrm>
            <a:off x="1592111" y="582591"/>
            <a:ext cx="6159688" cy="4493113"/>
            <a:chOff x="1052528" y="757"/>
            <a:chExt cx="5743834" cy="4062489"/>
          </a:xfrm>
        </p:grpSpPr>
        <p:sp>
          <p:nvSpPr>
            <p:cNvPr id="1383" name="Google Shape;1383;gcb92f0b7d4_0_2059"/>
            <p:cNvSpPr/>
            <p:nvPr/>
          </p:nvSpPr>
          <p:spPr>
            <a:xfrm>
              <a:off x="2997287" y="2208946"/>
              <a:ext cx="1854300" cy="1854300"/>
            </a:xfrm>
            <a:prstGeom prst="ellipse">
              <a:avLst/>
            </a:prstGeom>
            <a:solidFill>
              <a:srgbClr val="073763"/>
            </a:solidFill>
            <a:ln cap="flat" cmpd="sng" w="25400">
              <a:solidFill>
                <a:srgbClr val="3061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84" name="Google Shape;1384;gcb92f0b7d4_0_2059"/>
            <p:cNvSpPr txBox="1"/>
            <p:nvPr/>
          </p:nvSpPr>
          <p:spPr>
            <a:xfrm>
              <a:off x="3268842" y="2480501"/>
              <a:ext cx="1311300" cy="1311300"/>
            </a:xfrm>
            <a:prstGeom prst="rect">
              <a:avLst/>
            </a:prstGeom>
            <a:solidFill>
              <a:srgbClr val="073763"/>
            </a:solid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chemeClr val="lt1"/>
                  </a:solidFill>
                  <a:latin typeface="Montserrat"/>
                  <a:ea typeface="Montserrat"/>
                  <a:cs typeface="Montserrat"/>
                  <a:sym typeface="Montserrat"/>
                </a:rPr>
                <a:t>Resources</a:t>
              </a:r>
              <a:endParaRPr b="0" i="0" sz="2100" u="none" cap="none" strike="noStrike">
                <a:solidFill>
                  <a:schemeClr val="lt1"/>
                </a:solidFill>
                <a:latin typeface="Montserrat"/>
                <a:ea typeface="Montserrat"/>
                <a:cs typeface="Montserrat"/>
                <a:sym typeface="Montserrat"/>
              </a:endParaRPr>
            </a:p>
          </p:txBody>
        </p:sp>
        <p:sp>
          <p:nvSpPr>
            <p:cNvPr id="1385" name="Google Shape;1385;gcb92f0b7d4_0_2059"/>
            <p:cNvSpPr/>
            <p:nvPr/>
          </p:nvSpPr>
          <p:spPr>
            <a:xfrm rot="-8699884">
              <a:off x="1804652" y="1885119"/>
              <a:ext cx="1421015" cy="528405"/>
            </a:xfrm>
            <a:prstGeom prst="leftArrow">
              <a:avLst>
                <a:gd fmla="val 60000" name="adj1"/>
                <a:gd fmla="val 50000" name="adj2"/>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86" name="Google Shape;1386;gcb92f0b7d4_0_2059"/>
            <p:cNvSpPr/>
            <p:nvPr/>
          </p:nvSpPr>
          <p:spPr>
            <a:xfrm>
              <a:off x="1052528" y="1037267"/>
              <a:ext cx="1761600" cy="1409400"/>
            </a:xfrm>
            <a:prstGeom prst="roundRect">
              <a:avLst>
                <a:gd fmla="val 10000" name="adj"/>
              </a:avLst>
            </a:prstGeom>
            <a:solidFill>
              <a:srgbClr val="073763"/>
            </a:solidFill>
            <a:ln cap="flat" cmpd="sng" w="25400">
              <a:solidFill>
                <a:srgbClr val="3061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87" name="Google Shape;1387;gcb92f0b7d4_0_2059"/>
            <p:cNvSpPr txBox="1"/>
            <p:nvPr/>
          </p:nvSpPr>
          <p:spPr>
            <a:xfrm>
              <a:off x="1093804" y="1078543"/>
              <a:ext cx="1679100" cy="1326600"/>
            </a:xfrm>
            <a:prstGeom prst="rect">
              <a:avLst/>
            </a:prstGeom>
            <a:solidFill>
              <a:srgbClr val="073763"/>
            </a:solid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Montserrat"/>
                  <a:ea typeface="Montserrat"/>
                  <a:cs typeface="Montserrat"/>
                  <a:sym typeface="Montserrat"/>
                </a:rPr>
                <a:t>Resource URI</a:t>
              </a:r>
              <a:endParaRPr b="0" i="0" sz="1400" u="none" cap="none" strike="noStrike">
                <a:solidFill>
                  <a:srgbClr val="000000"/>
                </a:solidFill>
                <a:latin typeface="Montserrat"/>
                <a:ea typeface="Montserrat"/>
                <a:cs typeface="Montserrat"/>
                <a:sym typeface="Montserrat"/>
              </a:endParaRPr>
            </a:p>
            <a:p>
              <a:pPr indent="0" lvl="0" marL="0" marR="0" rtl="0" algn="ctr">
                <a:lnSpc>
                  <a:spcPct val="90000"/>
                </a:lnSpc>
                <a:spcBef>
                  <a:spcPts val="560"/>
                </a:spcBef>
                <a:spcAft>
                  <a:spcPts val="0"/>
                </a:spcAft>
                <a:buClr>
                  <a:srgbClr val="000000"/>
                </a:buClr>
                <a:buSzPts val="1200"/>
                <a:buFont typeface="Arial"/>
                <a:buNone/>
              </a:pPr>
              <a:r>
                <a:t/>
              </a:r>
              <a:endParaRPr b="0" i="0" sz="1200" u="none" cap="none" strike="noStrike">
                <a:solidFill>
                  <a:schemeClr val="lt1"/>
                </a:solidFill>
                <a:latin typeface="Montserrat"/>
                <a:ea typeface="Montserrat"/>
                <a:cs typeface="Montserrat"/>
                <a:sym typeface="Montserrat"/>
              </a:endParaRPr>
            </a:p>
            <a:p>
              <a:pPr indent="0" lvl="0" marL="0" marR="0" rtl="0" algn="ctr">
                <a:lnSpc>
                  <a:spcPct val="90000"/>
                </a:lnSpc>
                <a:spcBef>
                  <a:spcPts val="42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Resources are identified by URI  </a:t>
              </a:r>
              <a:endParaRPr b="0" i="0" sz="1400" u="none" cap="none" strike="noStrike">
                <a:solidFill>
                  <a:schemeClr val="lt1"/>
                </a:solidFill>
                <a:latin typeface="Montserrat"/>
                <a:ea typeface="Montserrat"/>
                <a:cs typeface="Montserrat"/>
                <a:sym typeface="Montserrat"/>
              </a:endParaRPr>
            </a:p>
          </p:txBody>
        </p:sp>
        <p:sp>
          <p:nvSpPr>
            <p:cNvPr id="1388" name="Google Shape;1388;gcb92f0b7d4_0_2059"/>
            <p:cNvSpPr/>
            <p:nvPr/>
          </p:nvSpPr>
          <p:spPr>
            <a:xfrm rot="-5400000">
              <a:off x="3214098" y="1151551"/>
              <a:ext cx="1420800" cy="528600"/>
            </a:xfrm>
            <a:prstGeom prst="leftArrow">
              <a:avLst>
                <a:gd fmla="val 60000" name="adj1"/>
                <a:gd fmla="val 50000" name="adj2"/>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89" name="Google Shape;1389;gcb92f0b7d4_0_2059"/>
            <p:cNvSpPr/>
            <p:nvPr/>
          </p:nvSpPr>
          <p:spPr>
            <a:xfrm>
              <a:off x="3043645" y="757"/>
              <a:ext cx="1761600" cy="1409400"/>
            </a:xfrm>
            <a:prstGeom prst="roundRect">
              <a:avLst>
                <a:gd fmla="val 10000" name="adj"/>
              </a:avLst>
            </a:prstGeom>
            <a:solidFill>
              <a:srgbClr val="073763"/>
            </a:solidFill>
            <a:ln cap="flat" cmpd="sng" w="25400">
              <a:solidFill>
                <a:srgbClr val="3061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90" name="Google Shape;1390;gcb92f0b7d4_0_2059"/>
            <p:cNvSpPr txBox="1"/>
            <p:nvPr/>
          </p:nvSpPr>
          <p:spPr>
            <a:xfrm>
              <a:off x="3084921" y="42033"/>
              <a:ext cx="1679100" cy="1326600"/>
            </a:xfrm>
            <a:prstGeom prst="rect">
              <a:avLst/>
            </a:prstGeom>
            <a:solidFill>
              <a:srgbClr val="073763"/>
            </a:solid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Montserrat"/>
                  <a:ea typeface="Montserrat"/>
                  <a:cs typeface="Montserrat"/>
                  <a:sym typeface="Montserrat"/>
                </a:rPr>
                <a:t>HTTP</a:t>
              </a:r>
              <a:r>
                <a:rPr b="0" i="0" lang="en" sz="1200" u="none" cap="none" strike="noStrike">
                  <a:solidFill>
                    <a:schemeClr val="lt1"/>
                  </a:solidFill>
                  <a:latin typeface="Montserrat"/>
                  <a:ea typeface="Montserrat"/>
                  <a:cs typeface="Montserrat"/>
                  <a:sym typeface="Montserrat"/>
                </a:rPr>
                <a:t> </a:t>
              </a:r>
              <a:r>
                <a:rPr b="0" i="0" lang="en" sz="1600" u="none" cap="none" strike="noStrike">
                  <a:solidFill>
                    <a:schemeClr val="lt1"/>
                  </a:solidFill>
                  <a:latin typeface="Montserrat"/>
                  <a:ea typeface="Montserrat"/>
                  <a:cs typeface="Montserrat"/>
                  <a:sym typeface="Montserrat"/>
                </a:rPr>
                <a:t>Methods</a:t>
              </a:r>
              <a:endParaRPr b="0" i="0" sz="1400" u="none" cap="none" strike="noStrike">
                <a:solidFill>
                  <a:srgbClr val="000000"/>
                </a:solidFill>
                <a:latin typeface="Montserrat"/>
                <a:ea typeface="Montserrat"/>
                <a:cs typeface="Montserrat"/>
                <a:sym typeface="Montserrat"/>
              </a:endParaRPr>
            </a:p>
            <a:p>
              <a:pPr indent="0" lvl="0" marL="0" marR="0" rtl="0" algn="ctr">
                <a:lnSpc>
                  <a:spcPct val="90000"/>
                </a:lnSpc>
                <a:spcBef>
                  <a:spcPts val="560"/>
                </a:spcBef>
                <a:spcAft>
                  <a:spcPts val="0"/>
                </a:spcAft>
                <a:buClr>
                  <a:srgbClr val="000000"/>
                </a:buClr>
                <a:buSzPts val="1200"/>
                <a:buFont typeface="Arial"/>
                <a:buNone/>
              </a:pPr>
              <a:r>
                <a:t/>
              </a:r>
              <a:endParaRPr b="0" i="0" sz="1200" u="none" cap="none" strike="noStrike">
                <a:solidFill>
                  <a:schemeClr val="lt1"/>
                </a:solidFill>
                <a:latin typeface="Montserrat"/>
                <a:ea typeface="Montserrat"/>
                <a:cs typeface="Montserrat"/>
                <a:sym typeface="Montserrat"/>
              </a:endParaRPr>
            </a:p>
            <a:p>
              <a:pPr indent="0" lvl="0" marL="0" marR="0" rtl="0" algn="ctr">
                <a:lnSpc>
                  <a:spcPct val="90000"/>
                </a:lnSpc>
                <a:spcBef>
                  <a:spcPts val="42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Resource can be accessed via HTTP  </a:t>
              </a:r>
              <a:endParaRPr b="0" i="0" sz="1400" u="none" cap="none" strike="noStrike">
                <a:solidFill>
                  <a:schemeClr val="lt1"/>
                </a:solidFill>
                <a:latin typeface="Montserrat"/>
                <a:ea typeface="Montserrat"/>
                <a:cs typeface="Montserrat"/>
                <a:sym typeface="Montserrat"/>
              </a:endParaRPr>
            </a:p>
          </p:txBody>
        </p:sp>
        <p:sp>
          <p:nvSpPr>
            <p:cNvPr id="1391" name="Google Shape;1391;gcb92f0b7d4_0_2059"/>
            <p:cNvSpPr/>
            <p:nvPr/>
          </p:nvSpPr>
          <p:spPr>
            <a:xfrm rot="-2100116">
              <a:off x="4623083" y="1885119"/>
              <a:ext cx="1421015" cy="528405"/>
            </a:xfrm>
            <a:prstGeom prst="leftArrow">
              <a:avLst>
                <a:gd fmla="val 60000" name="adj1"/>
                <a:gd fmla="val 50000" name="adj2"/>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92" name="Google Shape;1392;gcb92f0b7d4_0_2059"/>
            <p:cNvSpPr/>
            <p:nvPr/>
          </p:nvSpPr>
          <p:spPr>
            <a:xfrm>
              <a:off x="5034762" y="1037267"/>
              <a:ext cx="1761600" cy="1409400"/>
            </a:xfrm>
            <a:prstGeom prst="roundRect">
              <a:avLst>
                <a:gd fmla="val 10000" name="adj"/>
              </a:avLst>
            </a:prstGeom>
            <a:solidFill>
              <a:srgbClr val="073763"/>
            </a:solidFill>
            <a:ln cap="flat" cmpd="sng" w="25400">
              <a:solidFill>
                <a:srgbClr val="3061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93" name="Google Shape;1393;gcb92f0b7d4_0_2059"/>
            <p:cNvSpPr txBox="1"/>
            <p:nvPr/>
          </p:nvSpPr>
          <p:spPr>
            <a:xfrm>
              <a:off x="5076038" y="1078543"/>
              <a:ext cx="1679100" cy="1326600"/>
            </a:xfrm>
            <a:prstGeom prst="rect">
              <a:avLst/>
            </a:prstGeom>
            <a:solidFill>
              <a:srgbClr val="073763"/>
            </a:solid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chemeClr val="lt1"/>
                  </a:solidFill>
                  <a:latin typeface="Montserrat"/>
                  <a:ea typeface="Montserrat"/>
                  <a:cs typeface="Montserrat"/>
                  <a:sym typeface="Montserrat"/>
                </a:rPr>
                <a:t>Resource Representation</a:t>
              </a:r>
              <a:endParaRPr b="0" i="0" sz="1400" u="none" cap="none" strike="noStrike">
                <a:solidFill>
                  <a:srgbClr val="000000"/>
                </a:solidFill>
                <a:latin typeface="Montserrat"/>
                <a:ea typeface="Montserrat"/>
                <a:cs typeface="Montserrat"/>
                <a:sym typeface="Montserrat"/>
              </a:endParaRPr>
            </a:p>
            <a:p>
              <a:pPr indent="0" lvl="0" marL="0" marR="0" rtl="0" algn="ctr">
                <a:lnSpc>
                  <a:spcPct val="90000"/>
                </a:lnSpc>
                <a:spcBef>
                  <a:spcPts val="560"/>
                </a:spcBef>
                <a:spcAft>
                  <a:spcPts val="0"/>
                </a:spcAft>
                <a:buClr>
                  <a:srgbClr val="000000"/>
                </a:buClr>
                <a:buSzPts val="1400"/>
                <a:buFont typeface="Arial"/>
                <a:buNone/>
              </a:pPr>
              <a:r>
                <a:t/>
              </a:r>
              <a:endParaRPr b="0" i="0" sz="1400" u="none" cap="none" strike="noStrike">
                <a:solidFill>
                  <a:schemeClr val="lt1"/>
                </a:solidFill>
                <a:latin typeface="Montserrat"/>
                <a:ea typeface="Montserrat"/>
                <a:cs typeface="Montserrat"/>
                <a:sym typeface="Montserrat"/>
              </a:endParaRPr>
            </a:p>
            <a:p>
              <a:pPr indent="0" lvl="0" marL="0" marR="0" rtl="0" algn="ctr">
                <a:lnSpc>
                  <a:spcPct val="90000"/>
                </a:lnSpc>
                <a:spcBef>
                  <a:spcPts val="49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State of resource in XML/JSON format</a:t>
              </a:r>
              <a:endParaRPr b="0" i="0" sz="1400" u="none" cap="none" strike="noStrike">
                <a:solidFill>
                  <a:schemeClr val="lt1"/>
                </a:solidFill>
                <a:latin typeface="Montserrat"/>
                <a:ea typeface="Montserrat"/>
                <a:cs typeface="Montserrat"/>
                <a:sym typeface="Montserrat"/>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gcb92f0b7d4_0_207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How REST APIs Work</a:t>
            </a:r>
            <a:endParaRPr b="1" sz="2500">
              <a:solidFill>
                <a:srgbClr val="073763"/>
              </a:solidFill>
              <a:latin typeface="Montserrat"/>
              <a:ea typeface="Montserrat"/>
              <a:cs typeface="Montserrat"/>
              <a:sym typeface="Montserrat"/>
            </a:endParaRPr>
          </a:p>
        </p:txBody>
      </p:sp>
      <p:sp>
        <p:nvSpPr>
          <p:cNvPr id="1399" name="Google Shape;1399;gcb92f0b7d4_0_2074"/>
          <p:cNvSpPr/>
          <p:nvPr/>
        </p:nvSpPr>
        <p:spPr>
          <a:xfrm>
            <a:off x="827584" y="1875504"/>
            <a:ext cx="2016300" cy="2016300"/>
          </a:xfrm>
          <a:prstGeom prst="roundRect">
            <a:avLst>
              <a:gd fmla="val 16667" name="adj"/>
            </a:avLst>
          </a:prstGeom>
          <a:solidFill>
            <a:srgbClr val="073763"/>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lt1"/>
                </a:solidFill>
                <a:latin typeface="Montserrat"/>
                <a:ea typeface="Montserrat"/>
                <a:cs typeface="Montserrat"/>
                <a:sym typeface="Montserrat"/>
              </a:rPr>
              <a:t>Client</a:t>
            </a:r>
            <a:endParaRPr b="0" i="0" sz="3200" u="none" cap="none" strike="noStrike">
              <a:solidFill>
                <a:schemeClr val="lt1"/>
              </a:solidFill>
              <a:latin typeface="Montserrat"/>
              <a:ea typeface="Montserrat"/>
              <a:cs typeface="Montserrat"/>
              <a:sym typeface="Montserrat"/>
            </a:endParaRPr>
          </a:p>
        </p:txBody>
      </p:sp>
      <p:sp>
        <p:nvSpPr>
          <p:cNvPr id="1400" name="Google Shape;1400;gcb92f0b7d4_0_2074"/>
          <p:cNvSpPr/>
          <p:nvPr/>
        </p:nvSpPr>
        <p:spPr>
          <a:xfrm>
            <a:off x="6300192" y="1875504"/>
            <a:ext cx="2016300" cy="2016300"/>
          </a:xfrm>
          <a:prstGeom prst="roundRect">
            <a:avLst>
              <a:gd fmla="val 16667" name="adj"/>
            </a:avLst>
          </a:prstGeom>
          <a:solidFill>
            <a:srgbClr val="073763"/>
          </a:solidFill>
          <a:ln cap="flat" cmpd="sng" w="25400">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lt1"/>
                </a:solidFill>
                <a:latin typeface="Montserrat"/>
                <a:ea typeface="Montserrat"/>
                <a:cs typeface="Montserrat"/>
                <a:sym typeface="Montserrat"/>
              </a:rPr>
              <a:t>Server</a:t>
            </a:r>
            <a:endParaRPr b="0" i="0" sz="1400" u="none" cap="none" strike="noStrike">
              <a:solidFill>
                <a:srgbClr val="000000"/>
              </a:solidFill>
              <a:latin typeface="Montserrat"/>
              <a:ea typeface="Montserrat"/>
              <a:cs typeface="Montserrat"/>
              <a:sym typeface="Montserrat"/>
            </a:endParaRPr>
          </a:p>
        </p:txBody>
      </p:sp>
      <p:cxnSp>
        <p:nvCxnSpPr>
          <p:cNvPr id="1401" name="Google Shape;1401;gcb92f0b7d4_0_2074"/>
          <p:cNvCxnSpPr/>
          <p:nvPr/>
        </p:nvCxnSpPr>
        <p:spPr>
          <a:xfrm>
            <a:off x="2915816" y="2679762"/>
            <a:ext cx="3312300" cy="0"/>
          </a:xfrm>
          <a:prstGeom prst="straightConnector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510"/>
              </a:srgbClr>
            </a:outerShdw>
          </a:effectLst>
        </p:spPr>
      </p:cxnSp>
      <p:cxnSp>
        <p:nvCxnSpPr>
          <p:cNvPr id="1402" name="Google Shape;1402;gcb92f0b7d4_0_2074"/>
          <p:cNvCxnSpPr/>
          <p:nvPr/>
        </p:nvCxnSpPr>
        <p:spPr>
          <a:xfrm rot="10800000">
            <a:off x="2915884" y="3147814"/>
            <a:ext cx="3312300" cy="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510"/>
              </a:srgbClr>
            </a:outerShdw>
          </a:effectLst>
        </p:spPr>
      </p:cxnSp>
      <p:sp>
        <p:nvSpPr>
          <p:cNvPr id="1403" name="Google Shape;1403;gcb92f0b7d4_0_2074"/>
          <p:cNvSpPr txBox="1"/>
          <p:nvPr/>
        </p:nvSpPr>
        <p:spPr>
          <a:xfrm>
            <a:off x="3095836" y="1995686"/>
            <a:ext cx="30243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HTTP Request to access the Resource</a:t>
            </a:r>
            <a:endParaRPr b="0" i="0" sz="1400" u="none" cap="none" strike="noStrike">
              <a:solidFill>
                <a:srgbClr val="073763"/>
              </a:solidFill>
              <a:latin typeface="Montserrat"/>
              <a:ea typeface="Montserrat"/>
              <a:cs typeface="Montserrat"/>
              <a:sym typeface="Montserrat"/>
            </a:endParaRPr>
          </a:p>
        </p:txBody>
      </p:sp>
      <p:sp>
        <p:nvSpPr>
          <p:cNvPr id="1404" name="Google Shape;1404;gcb92f0b7d4_0_2074"/>
          <p:cNvSpPr txBox="1"/>
          <p:nvPr/>
        </p:nvSpPr>
        <p:spPr>
          <a:xfrm>
            <a:off x="3275856" y="3318587"/>
            <a:ext cx="26643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HTTP Response </a:t>
            </a:r>
            <a:endParaRPr b="0" i="0" sz="14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79" name="Shape 379"/>
        <p:cNvGrpSpPr/>
        <p:nvPr/>
      </p:nvGrpSpPr>
      <p:grpSpPr>
        <a:xfrm>
          <a:off x="0" y="0"/>
          <a:ext cx="0" cy="0"/>
          <a:chOff x="0" y="0"/>
          <a:chExt cx="0" cy="0"/>
        </a:xfrm>
      </p:grpSpPr>
      <p:sp>
        <p:nvSpPr>
          <p:cNvPr id="380" name="Google Shape;380;gcb92f0b7d4_0_16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Content Management System</a:t>
            </a:r>
            <a:endParaRPr b="1" sz="2500">
              <a:solidFill>
                <a:srgbClr val="073763"/>
              </a:solidFill>
              <a:latin typeface="Montserrat"/>
              <a:ea typeface="Montserrat"/>
              <a:cs typeface="Montserrat"/>
              <a:sym typeface="Montserrat"/>
            </a:endParaRPr>
          </a:p>
        </p:txBody>
      </p:sp>
      <p:sp>
        <p:nvSpPr>
          <p:cNvPr id="381" name="Google Shape;381;gcb92f0b7d4_0_16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gcb92f0b7d4_0_165"/>
          <p:cNvGrpSpPr/>
          <p:nvPr/>
        </p:nvGrpSpPr>
        <p:grpSpPr>
          <a:xfrm>
            <a:off x="652150" y="4737850"/>
            <a:ext cx="7863100" cy="343800"/>
            <a:chOff x="652150" y="4737850"/>
            <a:chExt cx="7863100" cy="343800"/>
          </a:xfrm>
        </p:grpSpPr>
        <p:sp>
          <p:nvSpPr>
            <p:cNvPr id="383" name="Google Shape;383;gcb92f0b7d4_0_16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84" name="Google Shape;384;gcb92f0b7d4_0_16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85" name="Google Shape;385;gcb92f0b7d4_0_165"/>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Problem System:</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Create a blog application using django with below functionalities:</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1. Blog Listing page : All published blogs to be displayed on a listing page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2. Blog CRUD : Logged In user should be able to perform CRUD operations on the blogs created by himself/herself </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3. Search Blog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gcb92f0b7d4_0_2084"/>
          <p:cNvSpPr txBox="1"/>
          <p:nvPr>
            <p:ph type="title"/>
          </p:nvPr>
        </p:nvSpPr>
        <p:spPr>
          <a:xfrm>
            <a:off x="2899150" y="306775"/>
            <a:ext cx="34998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RESTful Services </a:t>
            </a:r>
            <a:endParaRPr b="1" sz="2500">
              <a:solidFill>
                <a:srgbClr val="073763"/>
              </a:solidFill>
              <a:latin typeface="Montserrat"/>
              <a:ea typeface="Montserrat"/>
              <a:cs typeface="Montserrat"/>
              <a:sym typeface="Montserrat"/>
            </a:endParaRPr>
          </a:p>
        </p:txBody>
      </p:sp>
      <p:sp>
        <p:nvSpPr>
          <p:cNvPr id="1410" name="Google Shape;1410;gcb92f0b7d4_0_2084"/>
          <p:cNvSpPr txBox="1"/>
          <p:nvPr/>
        </p:nvSpPr>
        <p:spPr>
          <a:xfrm>
            <a:off x="238750" y="770850"/>
            <a:ext cx="8820600" cy="47409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rgbClr val="073763"/>
                </a:solidFill>
                <a:latin typeface="Montserrat"/>
                <a:ea typeface="Montserrat"/>
                <a:cs typeface="Montserrat"/>
                <a:sym typeface="Montserrat"/>
              </a:rPr>
              <a:t>Client-Server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Arial"/>
              <a:buChar char="•"/>
            </a:pPr>
            <a:r>
              <a:rPr b="1" i="0" lang="en" sz="1600" u="none" cap="none" strike="noStrike">
                <a:solidFill>
                  <a:srgbClr val="073763"/>
                </a:solidFill>
                <a:latin typeface="Montserrat"/>
                <a:ea typeface="Montserrat"/>
                <a:cs typeface="Montserrat"/>
                <a:sym typeface="Montserrat"/>
              </a:rPr>
              <a:t>Stateless</a:t>
            </a:r>
            <a:r>
              <a:rPr b="0" i="0" lang="en" sz="2000" u="none" cap="none" strike="noStrike">
                <a:solidFill>
                  <a:srgbClr val="000000"/>
                </a:solidFill>
                <a:latin typeface="Roboto"/>
                <a:ea typeface="Roboto"/>
                <a:cs typeface="Roboto"/>
                <a:sym typeface="Roboto"/>
              </a:rPr>
              <a:t>:</a:t>
            </a:r>
            <a:r>
              <a:rPr b="0" i="0" lang="en" sz="1400" u="none" cap="none" strike="noStrike">
                <a:solidFill>
                  <a:srgbClr val="000000"/>
                </a:solidFill>
                <a:latin typeface="Arial"/>
                <a:ea typeface="Arial"/>
                <a:cs typeface="Arial"/>
                <a:sym typeface="Arial"/>
              </a:rPr>
              <a:t> </a:t>
            </a:r>
            <a:r>
              <a:rPr b="0" i="0" lang="en" sz="1400" u="none" cap="none" strike="noStrike">
                <a:solidFill>
                  <a:srgbClr val="073763"/>
                </a:solidFill>
                <a:latin typeface="Montserrat"/>
                <a:ea typeface="Montserrat"/>
                <a:cs typeface="Montserrat"/>
                <a:sym typeface="Montserrat"/>
              </a:rPr>
              <a:t>REST APIs are independent and each call contains all of the data necessary information.</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 sz="1600" u="none" cap="none" strike="noStrike">
                <a:solidFill>
                  <a:srgbClr val="073763"/>
                </a:solidFill>
                <a:latin typeface="Montserrat"/>
                <a:ea typeface="Montserrat"/>
                <a:cs typeface="Montserrat"/>
                <a:sym typeface="Montserrat"/>
              </a:rPr>
              <a:t>Cache</a:t>
            </a:r>
            <a:r>
              <a:rPr b="0" i="0"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Montserrat"/>
                <a:ea typeface="Montserrat"/>
                <a:cs typeface="Montserrat"/>
                <a:sym typeface="Montserrat"/>
              </a:rPr>
              <a:t> </a:t>
            </a:r>
            <a:r>
              <a:rPr b="0" i="0" lang="en" sz="1400" u="none" cap="none" strike="noStrike">
                <a:solidFill>
                  <a:srgbClr val="073763"/>
                </a:solidFill>
                <a:latin typeface="Montserrat"/>
                <a:ea typeface="Montserrat"/>
                <a:cs typeface="Montserrat"/>
                <a:sym typeface="Montserrat"/>
              </a:rPr>
              <a:t>Because a stateless API can increase request overhead by handling large loads of incoming and outbound calls, a REST API should be designed to encourage the storage of cacheable data.</a:t>
            </a:r>
            <a:endParaRPr b="0" i="0" sz="1400" u="none" cap="none" strike="noStrike">
              <a:solidFill>
                <a:srgbClr val="073763"/>
              </a:solidFill>
              <a:latin typeface="Montserrat"/>
              <a:ea typeface="Montserrat"/>
              <a:cs typeface="Montserrat"/>
              <a:sym typeface="Montserrat"/>
            </a:endParaRPr>
          </a:p>
          <a:p>
            <a:pPr indent="0" lvl="4"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Arial"/>
              <a:buChar char="•"/>
            </a:pPr>
            <a:r>
              <a:rPr b="1" i="0" lang="en" sz="1600" u="none" cap="none" strike="noStrike">
                <a:solidFill>
                  <a:srgbClr val="073763"/>
                </a:solidFill>
                <a:latin typeface="Montserrat"/>
                <a:ea typeface="Montserrat"/>
                <a:cs typeface="Montserrat"/>
                <a:sym typeface="Montserrat"/>
              </a:rPr>
              <a:t>Uniform Interface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r>
              <a:rPr b="0" i="0" lang="en" sz="1400" u="none" cap="none" strike="noStrike">
                <a:solidFill>
                  <a:srgbClr val="073763"/>
                </a:solidFill>
                <a:latin typeface="Montserrat"/>
                <a:ea typeface="Montserrat"/>
                <a:cs typeface="Montserrat"/>
                <a:sym typeface="Montserrat"/>
              </a:rPr>
              <a:t>HTTP Verbs</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	URI</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	Response </a:t>
            </a:r>
            <a:endParaRPr b="0" i="0" sz="14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 sz="1600" u="none" cap="none" strike="noStrike">
                <a:solidFill>
                  <a:srgbClr val="073763"/>
                </a:solidFill>
                <a:latin typeface="Montserrat"/>
                <a:ea typeface="Montserrat"/>
                <a:cs typeface="Montserrat"/>
                <a:sym typeface="Montserrat"/>
              </a:rPr>
              <a:t>Layered System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Arial"/>
              <a:buChar char="•"/>
            </a:pPr>
            <a:r>
              <a:rPr b="1" i="0" lang="en" sz="1600" u="none" cap="none" strike="noStrike">
                <a:solidFill>
                  <a:srgbClr val="073763"/>
                </a:solidFill>
                <a:latin typeface="Montserrat"/>
                <a:ea typeface="Montserrat"/>
                <a:cs typeface="Montserrat"/>
                <a:sym typeface="Montserrat"/>
              </a:rPr>
              <a:t>Code on Demand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gcb92f0b7d4_0_2089"/>
          <p:cNvSpPr txBox="1"/>
          <p:nvPr>
            <p:ph type="title"/>
          </p:nvPr>
        </p:nvSpPr>
        <p:spPr>
          <a:xfrm>
            <a:off x="311700" y="18827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HTTP Methods</a:t>
            </a:r>
            <a:endParaRPr b="1" sz="2500">
              <a:solidFill>
                <a:srgbClr val="073763"/>
              </a:solidFill>
              <a:latin typeface="Montserrat"/>
              <a:ea typeface="Montserrat"/>
              <a:cs typeface="Montserrat"/>
              <a:sym typeface="Montserrat"/>
            </a:endParaRPr>
          </a:p>
        </p:txBody>
      </p:sp>
      <p:graphicFrame>
        <p:nvGraphicFramePr>
          <p:cNvPr id="1416" name="Google Shape;1416;gcb92f0b7d4_0_2089"/>
          <p:cNvGraphicFramePr/>
          <p:nvPr/>
        </p:nvGraphicFramePr>
        <p:xfrm>
          <a:off x="323528" y="760949"/>
          <a:ext cx="3000000" cy="3000000"/>
        </p:xfrm>
        <a:graphic>
          <a:graphicData uri="http://schemas.openxmlformats.org/drawingml/2006/table">
            <a:tbl>
              <a:tblPr bandRow="1" firstRow="1">
                <a:noFill/>
                <a:tableStyleId>{8F84572E-7067-4BB3-9D2A-FCB95D6C2D4B}</a:tableStyleId>
              </a:tblPr>
              <a:tblGrid>
                <a:gridCol w="4348250"/>
                <a:gridCol w="4348250"/>
              </a:tblGrid>
              <a:tr h="468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Montserrat"/>
                          <a:ea typeface="Montserrat"/>
                          <a:cs typeface="Montserrat"/>
                          <a:sym typeface="Montserrat"/>
                        </a:rPr>
                        <a:t>HTTP Method</a:t>
                      </a:r>
                      <a:endParaRPr sz="1400" u="none" cap="none" strike="noStrike">
                        <a:latin typeface="Montserrat"/>
                        <a:ea typeface="Montserrat"/>
                        <a:cs typeface="Montserrat"/>
                        <a:sym typeface="Montserrat"/>
                      </a:endParaRPr>
                    </a:p>
                  </a:txBody>
                  <a:tcPr marT="45725" marB="45725" marR="91450" marL="91450">
                    <a:solidFill>
                      <a:srgbClr val="07376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Montserrat"/>
                          <a:ea typeface="Montserrat"/>
                          <a:cs typeface="Montserrat"/>
                          <a:sym typeface="Montserrat"/>
                        </a:rPr>
                        <a:t>Description</a:t>
                      </a:r>
                      <a:endParaRPr sz="1400" u="none" cap="none" strike="noStrike">
                        <a:latin typeface="Montserrat"/>
                        <a:ea typeface="Montserrat"/>
                        <a:cs typeface="Montserrat"/>
                        <a:sym typeface="Montserrat"/>
                      </a:endParaRPr>
                    </a:p>
                  </a:txBody>
                  <a:tcPr marT="45725" marB="45725" marR="91450" marL="91450">
                    <a:solidFill>
                      <a:srgbClr val="073763"/>
                    </a:solidFill>
                  </a:tcPr>
                </a:tc>
              </a:tr>
              <a:tr h="6745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GET</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GET method requests a representation of the specified resource. </a:t>
                      </a:r>
                      <a:endParaRPr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Requests using </a:t>
                      </a:r>
                      <a:r>
                        <a:rPr lang="en" sz="1200" u="none" cap="none" strike="noStrike">
                          <a:solidFill>
                            <a:srgbClr val="073763"/>
                          </a:solidFill>
                          <a:latin typeface="Montserrat"/>
                          <a:ea typeface="Montserrat"/>
                          <a:cs typeface="Montserrat"/>
                          <a:sym typeface="Montserrat"/>
                        </a:rPr>
                        <a:t>GET</a:t>
                      </a:r>
                      <a:r>
                        <a:rPr i="0" lang="en" sz="1200" u="none" cap="none" strike="noStrike">
                          <a:solidFill>
                            <a:srgbClr val="073763"/>
                          </a:solidFill>
                          <a:latin typeface="Montserrat"/>
                          <a:ea typeface="Montserrat"/>
                          <a:cs typeface="Montserrat"/>
                          <a:sym typeface="Montserrat"/>
                        </a:rPr>
                        <a:t> should only retrieve data.</a:t>
                      </a:r>
                      <a:endParaRPr sz="1200" u="none" cap="none" strike="noStrike">
                        <a:solidFill>
                          <a:srgbClr val="073763"/>
                        </a:solidFill>
                        <a:latin typeface="Montserrat"/>
                        <a:ea typeface="Montserrat"/>
                        <a:cs typeface="Montserrat"/>
                        <a:sym typeface="Montserrat"/>
                      </a:endParaRPr>
                    </a:p>
                  </a:txBody>
                  <a:tcPr marT="45725" marB="45725" marR="91450" marL="91450"/>
                </a:tc>
              </a:tr>
              <a:tr h="4543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POST</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POST method sends data to the server. </a:t>
                      </a:r>
                      <a:endParaRPr i="0" sz="1200" u="none" cap="none" strike="noStrike">
                        <a:solidFill>
                          <a:srgbClr val="073763"/>
                        </a:solidFill>
                        <a:latin typeface="Montserrat"/>
                        <a:ea typeface="Montserrat"/>
                        <a:cs typeface="Montserrat"/>
                        <a:sym typeface="Montserrat"/>
                      </a:endParaRPr>
                    </a:p>
                  </a:txBody>
                  <a:tcPr marT="45725" marB="45725" marR="91450" marL="91450"/>
                </a:tc>
              </a:tr>
              <a:tr h="6714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PUT</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PUT request method replaces a representation of the target resource with the request payload.</a:t>
                      </a:r>
                      <a:endParaRPr i="0" sz="1200" u="none" cap="none" strike="noStrike">
                        <a:solidFill>
                          <a:srgbClr val="073763"/>
                        </a:solidFill>
                        <a:latin typeface="Montserrat"/>
                        <a:ea typeface="Montserrat"/>
                        <a:cs typeface="Montserrat"/>
                        <a:sym typeface="Montserrat"/>
                      </a:endParaRPr>
                    </a:p>
                  </a:txBody>
                  <a:tcPr marT="45725" marB="45725" marR="91450" marL="91450"/>
                </a:tc>
              </a:tr>
              <a:tr h="4799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PATCH</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PATCH request method applies partial modifications to a resource.</a:t>
                      </a:r>
                      <a:endParaRPr i="0" sz="1200" u="none" cap="none" strike="noStrike">
                        <a:solidFill>
                          <a:srgbClr val="073763"/>
                        </a:solidFill>
                        <a:latin typeface="Montserrat"/>
                        <a:ea typeface="Montserrat"/>
                        <a:cs typeface="Montserrat"/>
                        <a:sym typeface="Montserrat"/>
                      </a:endParaRPr>
                    </a:p>
                  </a:txBody>
                  <a:tcPr marT="45725" marB="45725" marR="91450" marL="91450"/>
                </a:tc>
              </a:tr>
              <a:tr h="4799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DELETE</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DELETE request method deletes the specified resource.</a:t>
                      </a:r>
                      <a:endParaRPr i="0" sz="1200" u="none" cap="none" strike="noStrike">
                        <a:solidFill>
                          <a:srgbClr val="073763"/>
                        </a:solidFill>
                        <a:latin typeface="Montserrat"/>
                        <a:ea typeface="Montserrat"/>
                        <a:cs typeface="Montserrat"/>
                        <a:sym typeface="Montserrat"/>
                      </a:endParaRPr>
                    </a:p>
                  </a:txBody>
                  <a:tcPr marT="45725" marB="45725" marR="91450" marL="91450"/>
                </a:tc>
              </a:tr>
              <a:tr h="392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HEAD</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HEAD requests the headers</a:t>
                      </a:r>
                      <a:endParaRPr i="0" sz="1200" u="none" cap="none" strike="noStrike">
                        <a:solidFill>
                          <a:srgbClr val="073763"/>
                        </a:solidFill>
                        <a:latin typeface="Montserrat"/>
                        <a:ea typeface="Montserrat"/>
                        <a:cs typeface="Montserrat"/>
                        <a:sym typeface="Montserrat"/>
                      </a:endParaRPr>
                    </a:p>
                  </a:txBody>
                  <a:tcPr marT="45725" marB="45725" marR="91450" marL="91450"/>
                </a:tc>
              </a:tr>
              <a:tr h="4799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73763"/>
                          </a:solidFill>
                          <a:latin typeface="Montserrat"/>
                          <a:ea typeface="Montserrat"/>
                          <a:cs typeface="Montserrat"/>
                          <a:sym typeface="Montserrat"/>
                        </a:rPr>
                        <a:t>OPTIONS</a:t>
                      </a:r>
                      <a:endParaRPr sz="1200" u="none" cap="none" strike="noStrike">
                        <a:solidFill>
                          <a:srgbClr val="073763"/>
                        </a:solidFill>
                        <a:latin typeface="Montserrat"/>
                        <a:ea typeface="Montserrat"/>
                        <a:cs typeface="Montserrat"/>
                        <a:sym typeface="Montserrat"/>
                      </a:endParaRPr>
                    </a:p>
                  </a:txBody>
                  <a:tcPr marT="45725" marB="45725" marR="91450" marL="91450"/>
                </a:tc>
                <a:tc>
                  <a:txBody>
                    <a:bodyPr/>
                    <a:lstStyle/>
                    <a:p>
                      <a:pPr indent="-285750" lvl="0" marL="285750" marR="0" rtl="0" algn="l">
                        <a:lnSpc>
                          <a:spcPct val="100000"/>
                        </a:lnSpc>
                        <a:spcBef>
                          <a:spcPts val="0"/>
                        </a:spcBef>
                        <a:spcAft>
                          <a:spcPts val="0"/>
                        </a:spcAft>
                        <a:buClr>
                          <a:srgbClr val="073763"/>
                        </a:buClr>
                        <a:buSzPts val="1200"/>
                        <a:buFont typeface="Montserrat"/>
                        <a:buChar char="•"/>
                      </a:pPr>
                      <a:r>
                        <a:rPr i="0" lang="en" sz="1200" u="none" cap="none" strike="noStrike">
                          <a:solidFill>
                            <a:srgbClr val="073763"/>
                          </a:solidFill>
                          <a:latin typeface="Montserrat"/>
                          <a:ea typeface="Montserrat"/>
                          <a:cs typeface="Montserrat"/>
                          <a:sym typeface="Montserrat"/>
                        </a:rPr>
                        <a:t>HTTP OPTIONS helps to find which request methods a server supports</a:t>
                      </a:r>
                      <a:endParaRPr i="0" sz="1200" u="none" cap="none" strike="noStrike">
                        <a:solidFill>
                          <a:srgbClr val="073763"/>
                        </a:solidFill>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gcb92f0b7d4_0_2094"/>
          <p:cNvSpPr txBox="1"/>
          <p:nvPr>
            <p:ph type="title"/>
          </p:nvPr>
        </p:nvSpPr>
        <p:spPr>
          <a:xfrm>
            <a:off x="272200" y="119150"/>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Examples</a:t>
            </a:r>
            <a:endParaRPr b="1" sz="2500">
              <a:solidFill>
                <a:srgbClr val="073763"/>
              </a:solidFill>
              <a:latin typeface="Montserrat"/>
              <a:ea typeface="Montserrat"/>
              <a:cs typeface="Montserrat"/>
              <a:sym typeface="Montserrat"/>
            </a:endParaRPr>
          </a:p>
        </p:txBody>
      </p:sp>
      <p:graphicFrame>
        <p:nvGraphicFramePr>
          <p:cNvPr id="1422" name="Google Shape;1422;gcb92f0b7d4_0_2094"/>
          <p:cNvGraphicFramePr/>
          <p:nvPr/>
        </p:nvGraphicFramePr>
        <p:xfrm>
          <a:off x="179512" y="843559"/>
          <a:ext cx="3000000" cy="3000000"/>
        </p:xfrm>
        <a:graphic>
          <a:graphicData uri="http://schemas.openxmlformats.org/drawingml/2006/table">
            <a:tbl>
              <a:tblPr bandCol="1" bandRow="1" firstRow="1">
                <a:noFill/>
                <a:tableStyleId>{CA2E4C09-13B1-43D2-82F3-CC3CF2A88969}</a:tableStyleId>
              </a:tblPr>
              <a:tblGrid>
                <a:gridCol w="4392500"/>
                <a:gridCol w="4392500"/>
              </a:tblGrid>
              <a:tr h="477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Montserrat"/>
                          <a:ea typeface="Montserrat"/>
                          <a:cs typeface="Montserrat"/>
                          <a:sym typeface="Montserrat"/>
                        </a:rPr>
                        <a:t>Operation</a:t>
                      </a:r>
                      <a:endParaRPr sz="1400" u="none" cap="none" strike="noStrike">
                        <a:latin typeface="Montserrat"/>
                        <a:ea typeface="Montserrat"/>
                        <a:cs typeface="Montserrat"/>
                        <a:sym typeface="Montserrat"/>
                      </a:endParaRPr>
                    </a:p>
                  </a:txBody>
                  <a:tcPr marT="45725" marB="45725" marR="91450" marL="91450">
                    <a:lnB cap="flat" cmpd="sng" w="9525">
                      <a:solidFill>
                        <a:srgbClr val="073763"/>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Montserrat"/>
                          <a:ea typeface="Montserrat"/>
                          <a:cs typeface="Montserrat"/>
                          <a:sym typeface="Montserrat"/>
                        </a:rPr>
                        <a:t>URL</a:t>
                      </a:r>
                      <a:endParaRPr sz="1400" u="none" cap="none" strike="noStrike">
                        <a:latin typeface="Montserrat"/>
                        <a:ea typeface="Montserrat"/>
                        <a:cs typeface="Montserrat"/>
                        <a:sym typeface="Montserrat"/>
                      </a:endParaRPr>
                    </a:p>
                  </a:txBody>
                  <a:tcPr marT="45725" marB="45725" marR="91450" marL="91450">
                    <a:lnB cap="flat" cmpd="sng" w="9525">
                      <a:solidFill>
                        <a:srgbClr val="073763"/>
                      </a:solidFill>
                      <a:prstDash val="solid"/>
                      <a:round/>
                      <a:headEnd len="sm" w="sm" type="none"/>
                      <a:tailEnd len="sm" w="sm" type="none"/>
                    </a:lnB>
                    <a:solidFill>
                      <a:srgbClr val="073763"/>
                    </a:solidFill>
                  </a:tcPr>
                </a:tc>
              </a:tr>
              <a:tr h="667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Get List of All Products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GET </a:t>
                      </a:r>
                      <a:r>
                        <a:rPr lang="en" sz="1400" u="sng" cap="none" strike="noStrike">
                          <a:solidFill>
                            <a:srgbClr val="073763"/>
                          </a:solidFill>
                          <a:latin typeface="Montserrat"/>
                          <a:ea typeface="Montserrat"/>
                          <a:cs typeface="Montserrat"/>
                          <a:sym typeface="Montserrat"/>
                          <a:hlinkClick r:id="rId3">
                            <a:extLst>
                              <a:ext uri="{A12FA001-AC4F-418D-AE19-62706E023703}">
                                <ahyp:hlinkClr val="tx"/>
                              </a:ext>
                            </a:extLst>
                          </a:hlinkClick>
                        </a:rPr>
                        <a:t>http://www.example.com/products</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r>
              <a:tr h="667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Add new Product</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POST </a:t>
                      </a:r>
                      <a:r>
                        <a:rPr lang="en" sz="1400" u="sng" cap="none" strike="noStrike">
                          <a:solidFill>
                            <a:srgbClr val="073763"/>
                          </a:solidFill>
                          <a:latin typeface="Montserrat"/>
                          <a:ea typeface="Montserrat"/>
                          <a:cs typeface="Montserrat"/>
                          <a:sym typeface="Montserrat"/>
                          <a:hlinkClick r:id="rId4">
                            <a:extLst>
                              <a:ext uri="{A12FA001-AC4F-418D-AE19-62706E023703}">
                                <ahyp:hlinkClr val="tx"/>
                              </a:ext>
                            </a:extLst>
                          </a:hlinkClick>
                        </a:rPr>
                        <a:t>http://www.example.com/products</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r>
              <a:tr h="667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Update Product with id 1</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PUT </a:t>
                      </a:r>
                      <a:r>
                        <a:rPr lang="en" sz="1400" u="sng" cap="none" strike="noStrike">
                          <a:solidFill>
                            <a:srgbClr val="073763"/>
                          </a:solidFill>
                          <a:latin typeface="Montserrat"/>
                          <a:ea typeface="Montserrat"/>
                          <a:cs typeface="Montserrat"/>
                          <a:sym typeface="Montserrat"/>
                          <a:hlinkClick r:id="rId5">
                            <a:extLst>
                              <a:ext uri="{A12FA001-AC4F-418D-AE19-62706E023703}">
                                <ahyp:hlinkClr val="tx"/>
                              </a:ext>
                            </a:extLst>
                          </a:hlinkClick>
                        </a:rPr>
                        <a:t>http://www.example.com/products/1</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r>
              <a:tr h="667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Delete Product with id 2</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DELETE </a:t>
                      </a:r>
                      <a:r>
                        <a:rPr lang="en" sz="1400" u="sng" cap="none" strike="noStrike">
                          <a:solidFill>
                            <a:srgbClr val="073763"/>
                          </a:solidFill>
                          <a:latin typeface="Montserrat"/>
                          <a:ea typeface="Montserrat"/>
                          <a:cs typeface="Montserrat"/>
                          <a:sym typeface="Montserrat"/>
                          <a:hlinkClick r:id="rId6">
                            <a:extLst>
                              <a:ext uri="{A12FA001-AC4F-418D-AE19-62706E023703}">
                                <ahyp:hlinkClr val="tx"/>
                              </a:ext>
                            </a:extLst>
                          </a:hlinkClick>
                        </a:rPr>
                        <a:t>http://www.example.com/products/2</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r>
              <a:tr h="667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GET ALL Products of category 2</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73763"/>
                          </a:solidFill>
                          <a:latin typeface="Montserrat"/>
                          <a:ea typeface="Montserrat"/>
                          <a:cs typeface="Montserrat"/>
                          <a:sym typeface="Montserrat"/>
                        </a:rPr>
                        <a:t>GET </a:t>
                      </a:r>
                      <a:r>
                        <a:rPr lang="en" sz="1400" u="sng" cap="none" strike="noStrike">
                          <a:solidFill>
                            <a:srgbClr val="073763"/>
                          </a:solidFill>
                          <a:latin typeface="Montserrat"/>
                          <a:ea typeface="Montserrat"/>
                          <a:cs typeface="Montserrat"/>
                          <a:sym typeface="Montserrat"/>
                          <a:hlinkClick r:id="rId7">
                            <a:extLst>
                              <a:ext uri="{A12FA001-AC4F-418D-AE19-62706E023703}">
                                <ahyp:hlinkClr val="tx"/>
                              </a:ext>
                            </a:extLst>
                          </a:hlinkClick>
                        </a:rPr>
                        <a:t> http://www.example.com/category/2/products</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73763"/>
                        </a:solidFill>
                        <a:latin typeface="Montserrat"/>
                        <a:ea typeface="Montserrat"/>
                        <a:cs typeface="Montserrat"/>
                        <a:sym typeface="Montserrat"/>
                      </a:endParaRPr>
                    </a:p>
                  </a:txBody>
                  <a:tcPr marT="45725" marB="45725" marR="91450" marL="91450">
                    <a:lnL cap="flat" cmpd="sng" w="9525">
                      <a:solidFill>
                        <a:srgbClr val="073763"/>
                      </a:solidFill>
                      <a:prstDash val="solid"/>
                      <a:round/>
                      <a:headEnd len="sm" w="sm" type="none"/>
                      <a:tailEnd len="sm" w="sm" type="none"/>
                    </a:lnL>
                    <a:lnR cap="flat" cmpd="sng" w="9525">
                      <a:solidFill>
                        <a:srgbClr val="073763"/>
                      </a:solidFill>
                      <a:prstDash val="solid"/>
                      <a:round/>
                      <a:headEnd len="sm" w="sm" type="none"/>
                      <a:tailEnd len="sm" w="sm" type="none"/>
                    </a:lnR>
                    <a:lnT cap="flat" cmpd="sng" w="9525">
                      <a:solidFill>
                        <a:srgbClr val="073763"/>
                      </a:solidFill>
                      <a:prstDash val="solid"/>
                      <a:round/>
                      <a:headEnd len="sm" w="sm" type="none"/>
                      <a:tailEnd len="sm" w="sm" type="none"/>
                    </a:lnT>
                    <a:lnB cap="flat" cmpd="sng" w="9525">
                      <a:solidFill>
                        <a:srgbClr val="073763"/>
                      </a:solidFill>
                      <a:prstDash val="solid"/>
                      <a:round/>
                      <a:headEnd len="sm" w="sm" type="none"/>
                      <a:tailEnd len="sm" w="sm" type="none"/>
                    </a:lnB>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gcb92f0b7d4_0_209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HTTP Request and Response </a:t>
            </a:r>
            <a:endParaRPr b="1" sz="2500">
              <a:solidFill>
                <a:srgbClr val="073763"/>
              </a:solidFill>
              <a:latin typeface="Montserrat"/>
              <a:ea typeface="Montserrat"/>
              <a:cs typeface="Montserrat"/>
              <a:sym typeface="Montserrat"/>
            </a:endParaRPr>
          </a:p>
        </p:txBody>
      </p:sp>
      <p:graphicFrame>
        <p:nvGraphicFramePr>
          <p:cNvPr id="1428" name="Google Shape;1428;gcb92f0b7d4_0_2099"/>
          <p:cNvGraphicFramePr/>
          <p:nvPr/>
        </p:nvGraphicFramePr>
        <p:xfrm>
          <a:off x="395536" y="1131590"/>
          <a:ext cx="3000000" cy="3000000"/>
        </p:xfrm>
        <a:graphic>
          <a:graphicData uri="http://schemas.openxmlformats.org/drawingml/2006/table">
            <a:tbl>
              <a:tblPr bandRow="1" firstRow="1">
                <a:noFill/>
                <a:tableStyleId>{86FEE269-FFBE-4D3F-AE23-05DD7DBFF016}</a:tableStyleId>
              </a:tblPr>
              <a:tblGrid>
                <a:gridCol w="3960450"/>
              </a:tblGrid>
              <a:tr h="8588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073763"/>
                          </a:solidFill>
                          <a:latin typeface="Montserrat"/>
                          <a:ea typeface="Montserrat"/>
                          <a:cs typeface="Montserrat"/>
                          <a:sym typeface="Montserrat"/>
                        </a:rPr>
                        <a:t>Method and Request URI</a:t>
                      </a:r>
                      <a:endParaRPr sz="15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sz="13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lang="en" sz="1300" u="none" cap="none" strike="noStrike">
                          <a:solidFill>
                            <a:srgbClr val="073763"/>
                          </a:solidFill>
                          <a:latin typeface="Montserrat"/>
                          <a:ea typeface="Montserrat"/>
                          <a:cs typeface="Montserrat"/>
                          <a:sym typeface="Montserrat"/>
                        </a:rPr>
                        <a:t>POST /api.example.com HTTP/1.1</a:t>
                      </a:r>
                      <a:endParaRPr b="0" sz="1300" u="none" cap="none" strike="noStrike">
                        <a:solidFill>
                          <a:srgbClr val="073763"/>
                        </a:solidFill>
                        <a:latin typeface="Montserrat"/>
                        <a:ea typeface="Montserrat"/>
                        <a:cs typeface="Montserrat"/>
                        <a:sym typeface="Montserrat"/>
                      </a:endParaRPr>
                    </a:p>
                  </a:txBody>
                  <a:tcPr marT="45725" marB="45725" marR="91450" marL="91450"/>
                </a:tc>
              </a:tr>
              <a:tr h="1090625">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solidFill>
                            <a:srgbClr val="073763"/>
                          </a:solidFill>
                          <a:latin typeface="Montserrat"/>
                          <a:ea typeface="Montserrat"/>
                          <a:cs typeface="Montserrat"/>
                          <a:sym typeface="Montserrat"/>
                        </a:rPr>
                        <a:t>Request Headers</a:t>
                      </a:r>
                      <a:endParaRPr sz="15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073763"/>
                          </a:solidFill>
                          <a:latin typeface="Montserrat"/>
                          <a:ea typeface="Montserrat"/>
                          <a:cs typeface="Montserrat"/>
                          <a:sym typeface="Montserrat"/>
                        </a:rPr>
                        <a:t>User-Agent: Mozilla/4.0 </a:t>
                      </a:r>
                      <a:endParaRPr sz="15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073763"/>
                          </a:solidFill>
                          <a:latin typeface="Montserrat"/>
                          <a:ea typeface="Montserrat"/>
                          <a:cs typeface="Montserrat"/>
                          <a:sym typeface="Montserrat"/>
                        </a:rPr>
                        <a:t>Host: </a:t>
                      </a:r>
                      <a:r>
                        <a:rPr lang="en" sz="1300" u="sng" cap="none" strike="noStrike">
                          <a:solidFill>
                            <a:srgbClr val="073763"/>
                          </a:solidFill>
                          <a:latin typeface="Montserrat"/>
                          <a:ea typeface="Montserrat"/>
                          <a:cs typeface="Montserrat"/>
                          <a:sym typeface="Montserrat"/>
                          <a:hlinkClick r:id="rId3">
                            <a:extLst>
                              <a:ext uri="{A12FA001-AC4F-418D-AE19-62706E023703}">
                                <ahyp:hlinkClr val="tx"/>
                              </a:ext>
                            </a:extLst>
                          </a:hlinkClick>
                        </a:rPr>
                        <a:t>www.example.com</a:t>
                      </a:r>
                      <a:r>
                        <a:rPr lang="en" sz="1300" u="none" cap="none" strike="noStrike">
                          <a:solidFill>
                            <a:srgbClr val="073763"/>
                          </a:solidFill>
                          <a:latin typeface="Montserrat"/>
                          <a:ea typeface="Montserrat"/>
                          <a:cs typeface="Montserrat"/>
                          <a:sym typeface="Montserrat"/>
                        </a:rPr>
                        <a:t> </a:t>
                      </a:r>
                      <a:endParaRPr sz="15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073763"/>
                          </a:solidFill>
                          <a:latin typeface="Montserrat"/>
                          <a:ea typeface="Montserrat"/>
                          <a:cs typeface="Montserrat"/>
                          <a:sym typeface="Montserrat"/>
                        </a:rPr>
                        <a:t>Accept-Language: en-us</a:t>
                      </a:r>
                      <a:endParaRPr sz="1300" u="none" cap="none" strike="noStrike">
                        <a:solidFill>
                          <a:srgbClr val="073763"/>
                        </a:solidFill>
                        <a:latin typeface="Montserrat"/>
                        <a:ea typeface="Montserrat"/>
                        <a:cs typeface="Montserrat"/>
                        <a:sym typeface="Montserrat"/>
                      </a:endParaRPr>
                    </a:p>
                  </a:txBody>
                  <a:tcPr marT="45725" marB="45725" marR="91450" marL="91450"/>
                </a:tc>
              </a:tr>
              <a:tr h="85885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solidFill>
                            <a:srgbClr val="073763"/>
                          </a:solidFill>
                          <a:latin typeface="Montserrat"/>
                          <a:ea typeface="Montserrat"/>
                          <a:cs typeface="Montserrat"/>
                          <a:sym typeface="Montserrat"/>
                        </a:rPr>
                        <a:t>Request Body</a:t>
                      </a:r>
                      <a:endParaRPr b="1" sz="15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073763"/>
                          </a:solidFill>
                          <a:latin typeface="Montserrat"/>
                          <a:ea typeface="Montserrat"/>
                          <a:cs typeface="Montserrat"/>
                          <a:sym typeface="Montserrat"/>
                        </a:rPr>
                        <a:t>{"name":“abc"}</a:t>
                      </a:r>
                      <a:endParaRPr sz="1300" u="none" cap="none" strike="noStrike">
                        <a:solidFill>
                          <a:srgbClr val="073763"/>
                        </a:solidFill>
                        <a:latin typeface="Montserrat"/>
                        <a:ea typeface="Montserrat"/>
                        <a:cs typeface="Montserrat"/>
                        <a:sym typeface="Montserrat"/>
                      </a:endParaRPr>
                    </a:p>
                  </a:txBody>
                  <a:tcPr marT="45725" marB="45725" marR="91450" marL="91450"/>
                </a:tc>
              </a:tr>
            </a:tbl>
          </a:graphicData>
        </a:graphic>
      </p:graphicFrame>
      <p:graphicFrame>
        <p:nvGraphicFramePr>
          <p:cNvPr id="1429" name="Google Shape;1429;gcb92f0b7d4_0_2099"/>
          <p:cNvGraphicFramePr/>
          <p:nvPr/>
        </p:nvGraphicFramePr>
        <p:xfrm>
          <a:off x="4788024" y="1131590"/>
          <a:ext cx="3000000" cy="3000000"/>
        </p:xfrm>
        <a:graphic>
          <a:graphicData uri="http://schemas.openxmlformats.org/drawingml/2006/table">
            <a:tbl>
              <a:tblPr bandRow="1" firstRow="1">
                <a:noFill/>
                <a:tableStyleId>{86FEE269-FFBE-4D3F-AE23-05DD7DBFF016}</a:tableStyleId>
              </a:tblPr>
              <a:tblGrid>
                <a:gridCol w="3960450"/>
              </a:tblGrid>
              <a:tr h="792100">
                <a:tc>
                  <a:txBody>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rgbClr val="073763"/>
                          </a:solidFill>
                          <a:latin typeface="Montserrat"/>
                          <a:ea typeface="Montserrat"/>
                          <a:cs typeface="Montserrat"/>
                          <a:sym typeface="Montserrat"/>
                        </a:rPr>
                        <a:t>HTTP Status</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73763"/>
                          </a:solidFill>
                          <a:latin typeface="Montserrat"/>
                          <a:ea typeface="Montserrat"/>
                          <a:cs typeface="Montserrat"/>
                          <a:sym typeface="Montserrat"/>
                        </a:rPr>
                        <a:t>HTTP/1.1 201 Created</a:t>
                      </a:r>
                      <a:endParaRPr b="0" i="0" sz="1200" u="none" cap="none" strike="noStrike">
                        <a:solidFill>
                          <a:srgbClr val="073763"/>
                        </a:solidFill>
                        <a:latin typeface="Montserrat"/>
                        <a:ea typeface="Montserrat"/>
                        <a:cs typeface="Montserrat"/>
                        <a:sym typeface="Montserrat"/>
                      </a:endParaRPr>
                    </a:p>
                  </a:txBody>
                  <a:tcPr marT="45725" marB="45725" marR="91450" marL="91450"/>
                </a:tc>
              </a:tr>
              <a:tr h="792100">
                <a:tc>
                  <a:txBody>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73763"/>
                          </a:solidFill>
                          <a:latin typeface="Montserrat"/>
                          <a:ea typeface="Montserrat"/>
                          <a:cs typeface="Montserrat"/>
                          <a:sym typeface="Montserrat"/>
                        </a:rPr>
                        <a:t>Response Headers</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rgbClr val="073763"/>
                          </a:solidFill>
                          <a:latin typeface="Montserrat"/>
                          <a:ea typeface="Montserrat"/>
                          <a:cs typeface="Montserrat"/>
                          <a:sym typeface="Montserrat"/>
                        </a:rPr>
                        <a:t>User-Agent: Mozilla/4.0 </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rgbClr val="073763"/>
                          </a:solidFill>
                          <a:latin typeface="Montserrat"/>
                          <a:ea typeface="Montserrat"/>
                          <a:cs typeface="Montserrat"/>
                          <a:sym typeface="Montserrat"/>
                        </a:rPr>
                        <a:t>Host: </a:t>
                      </a:r>
                      <a:r>
                        <a:rPr i="0" lang="en" sz="1200" u="sng" cap="none" strike="noStrike">
                          <a:solidFill>
                            <a:srgbClr val="073763"/>
                          </a:solidFill>
                          <a:latin typeface="Montserrat"/>
                          <a:ea typeface="Montserrat"/>
                          <a:cs typeface="Montserrat"/>
                          <a:sym typeface="Montserrat"/>
                          <a:hlinkClick r:id="rId4">
                            <a:extLst>
                              <a:ext uri="{A12FA001-AC4F-418D-AE19-62706E023703}">
                                <ahyp:hlinkClr val="tx"/>
                              </a:ext>
                            </a:extLst>
                          </a:hlinkClick>
                        </a:rPr>
                        <a:t>www.example.com</a:t>
                      </a:r>
                      <a:r>
                        <a:rPr i="0" lang="en" sz="1200" u="none" cap="none" strike="noStrike">
                          <a:solidFill>
                            <a:srgbClr val="073763"/>
                          </a:solidFill>
                          <a:latin typeface="Montserrat"/>
                          <a:ea typeface="Montserrat"/>
                          <a:cs typeface="Montserrat"/>
                          <a:sym typeface="Montserrat"/>
                        </a:rPr>
                        <a:t> </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rgbClr val="073763"/>
                          </a:solidFill>
                          <a:latin typeface="Montserrat"/>
                          <a:ea typeface="Montserrat"/>
                          <a:cs typeface="Montserrat"/>
                          <a:sym typeface="Montserrat"/>
                        </a:rPr>
                        <a:t>Accept-Language: en-us</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73763"/>
                        </a:solidFill>
                        <a:latin typeface="Montserrat"/>
                        <a:ea typeface="Montserrat"/>
                        <a:cs typeface="Montserrat"/>
                        <a:sym typeface="Montserrat"/>
                      </a:endParaRPr>
                    </a:p>
                  </a:txBody>
                  <a:tcPr marT="45725" marB="45725" marR="91450" marL="91450"/>
                </a:tc>
              </a:tr>
              <a:tr h="792100">
                <a:tc>
                  <a:txBody>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73763"/>
                          </a:solidFill>
                          <a:latin typeface="Montserrat"/>
                          <a:ea typeface="Montserrat"/>
                          <a:cs typeface="Montserrat"/>
                          <a:sym typeface="Montserrat"/>
                        </a:rPr>
                        <a:t>Response Body</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rgbClr val="073763"/>
                          </a:solidFill>
                          <a:latin typeface="Montserrat"/>
                          <a:ea typeface="Montserrat"/>
                          <a:cs typeface="Montserrat"/>
                          <a:sym typeface="Montserrat"/>
                        </a:rPr>
                        <a:t>{“id:101,"name":“abc"}</a:t>
                      </a:r>
                      <a:endParaRPr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73763"/>
                        </a:solidFill>
                        <a:latin typeface="Montserrat"/>
                        <a:ea typeface="Montserrat"/>
                        <a:cs typeface="Montserrat"/>
                        <a:sym typeface="Montserrat"/>
                      </a:endParaRPr>
                    </a:p>
                  </a:txBody>
                  <a:tcPr marT="45725" marB="45725" marR="91450" marL="91450"/>
                </a:tc>
              </a:tr>
            </a:tbl>
          </a:graphicData>
        </a:graphic>
      </p:graphicFrame>
      <p:sp>
        <p:nvSpPr>
          <p:cNvPr id="1430" name="Google Shape;1430;gcb92f0b7d4_0_2099"/>
          <p:cNvSpPr txBox="1"/>
          <p:nvPr/>
        </p:nvSpPr>
        <p:spPr>
          <a:xfrm>
            <a:off x="1547664" y="4227933"/>
            <a:ext cx="1656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HTTP Request</a:t>
            </a:r>
            <a:endParaRPr b="0" i="0" sz="1400" u="none" cap="none" strike="noStrike">
              <a:solidFill>
                <a:srgbClr val="000000"/>
              </a:solidFill>
              <a:latin typeface="Montserrat"/>
              <a:ea typeface="Montserrat"/>
              <a:cs typeface="Montserrat"/>
              <a:sym typeface="Montserrat"/>
            </a:endParaRPr>
          </a:p>
        </p:txBody>
      </p:sp>
      <p:sp>
        <p:nvSpPr>
          <p:cNvPr id="1431" name="Google Shape;1431;gcb92f0b7d4_0_2099"/>
          <p:cNvSpPr txBox="1"/>
          <p:nvPr/>
        </p:nvSpPr>
        <p:spPr>
          <a:xfrm>
            <a:off x="5940152" y="4226444"/>
            <a:ext cx="1656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 Response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gcb92f0b7d4_0_2107"/>
          <p:cNvSpPr txBox="1"/>
          <p:nvPr>
            <p:ph type="title"/>
          </p:nvPr>
        </p:nvSpPr>
        <p:spPr>
          <a:xfrm>
            <a:off x="2861950" y="356150"/>
            <a:ext cx="33717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HTTP Status Code</a:t>
            </a:r>
            <a:endParaRPr b="1" sz="2500">
              <a:solidFill>
                <a:srgbClr val="073763"/>
              </a:solidFill>
              <a:latin typeface="Montserrat"/>
              <a:ea typeface="Montserrat"/>
              <a:cs typeface="Montserrat"/>
              <a:sym typeface="Montserrat"/>
            </a:endParaRPr>
          </a:p>
        </p:txBody>
      </p:sp>
      <p:sp>
        <p:nvSpPr>
          <p:cNvPr id="1437" name="Google Shape;1437;gcb92f0b7d4_0_2107"/>
          <p:cNvSpPr txBox="1"/>
          <p:nvPr/>
        </p:nvSpPr>
        <p:spPr>
          <a:xfrm>
            <a:off x="213995" y="928858"/>
            <a:ext cx="8568900" cy="264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Arial"/>
              <a:ea typeface="Arial"/>
              <a:cs typeface="Arial"/>
              <a:sym typeface="Arial"/>
              <a:hlinkClick r:id="rId3">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73763"/>
                </a:solidFill>
                <a:latin typeface="Montserrat"/>
                <a:ea typeface="Montserrat"/>
                <a:cs typeface="Montserrat"/>
                <a:sym typeface="Montserrat"/>
              </a:rPr>
              <a:t>Success </a:t>
            </a:r>
            <a:endParaRPr b="0" i="0" sz="2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200 OK The request has succeeded. </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201 Created The request has succeeded and a new resource has been created as a result of it.</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gcb92f0b7d4_0_2112"/>
          <p:cNvSpPr txBox="1"/>
          <p:nvPr>
            <p:ph type="title"/>
          </p:nvPr>
        </p:nvSpPr>
        <p:spPr>
          <a:xfrm>
            <a:off x="2812200" y="395650"/>
            <a:ext cx="3519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HTTP Status Code</a:t>
            </a:r>
            <a:endParaRPr b="1" sz="2500">
              <a:solidFill>
                <a:srgbClr val="073763"/>
              </a:solidFill>
              <a:latin typeface="Montserrat"/>
              <a:ea typeface="Montserrat"/>
              <a:cs typeface="Montserrat"/>
              <a:sym typeface="Montserrat"/>
            </a:endParaRPr>
          </a:p>
        </p:txBody>
      </p:sp>
      <p:sp>
        <p:nvSpPr>
          <p:cNvPr id="1443" name="Google Shape;1443;gcb92f0b7d4_0_2112"/>
          <p:cNvSpPr txBox="1"/>
          <p:nvPr/>
        </p:nvSpPr>
        <p:spPr>
          <a:xfrm>
            <a:off x="231775" y="1066475"/>
            <a:ext cx="83529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73763"/>
                </a:solidFill>
                <a:latin typeface="Montserrat"/>
                <a:ea typeface="Montserrat"/>
                <a:cs typeface="Montserrat"/>
                <a:sym typeface="Montserrat"/>
              </a:rPr>
              <a:t>Client</a:t>
            </a:r>
            <a:r>
              <a:rPr b="0" i="0" lang="en" sz="1400" u="none" cap="none" strike="noStrike">
                <a:solidFill>
                  <a:srgbClr val="000000"/>
                </a:solidFill>
                <a:latin typeface="Arial"/>
                <a:ea typeface="Arial"/>
                <a:cs typeface="Arial"/>
                <a:sym typeface="Arial"/>
              </a:rPr>
              <a:t> </a:t>
            </a:r>
            <a:r>
              <a:rPr b="0" i="0" lang="en" sz="2400" u="none" cap="none" strike="noStrike">
                <a:solidFill>
                  <a:srgbClr val="073763"/>
                </a:solidFill>
                <a:latin typeface="Montserrat"/>
                <a:ea typeface="Montserrat"/>
                <a:cs typeface="Montserrat"/>
                <a:sym typeface="Montserrat"/>
              </a:rPr>
              <a:t>Error</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400 Bad Request : Server could not understand the request due to invalid syntax.</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401 Unauthorized : Invalid authentication details or authentication details not provided</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403 Forbidden : The client does not have access rights to the content</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404 Not Found : The server can not find requested resource. </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405 Method Not Allowed : The request method is known by the server but has been disabled and cannot be used.</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gcb92f0b7d4_0_2117"/>
          <p:cNvSpPr txBox="1"/>
          <p:nvPr>
            <p:ph type="title"/>
          </p:nvPr>
        </p:nvSpPr>
        <p:spPr>
          <a:xfrm>
            <a:off x="2915850" y="435150"/>
            <a:ext cx="33123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HTTP Status Code</a:t>
            </a:r>
            <a:endParaRPr b="1" sz="2500">
              <a:solidFill>
                <a:srgbClr val="073763"/>
              </a:solidFill>
              <a:latin typeface="Montserrat"/>
              <a:ea typeface="Montserrat"/>
              <a:cs typeface="Montserrat"/>
              <a:sym typeface="Montserrat"/>
            </a:endParaRPr>
          </a:p>
        </p:txBody>
      </p:sp>
      <p:sp>
        <p:nvSpPr>
          <p:cNvPr id="1449" name="Google Shape;1449;gcb92f0b7d4_0_2117"/>
          <p:cNvSpPr txBox="1"/>
          <p:nvPr/>
        </p:nvSpPr>
        <p:spPr>
          <a:xfrm>
            <a:off x="251520" y="843558"/>
            <a:ext cx="75603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73763"/>
                </a:solidFill>
                <a:latin typeface="Montserrat"/>
                <a:ea typeface="Montserrat"/>
                <a:cs typeface="Montserrat"/>
                <a:sym typeface="Montserrat"/>
              </a:rPr>
              <a:t>Server Error </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500 Internal Server Error: The server has encountered a internal error.</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502 Bad Gateway :  The server is a gateway or proxy server, and it is not receiving a valid response from the backend servers</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503 Service Unavailable :  The server is not ready to handle the request.</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800"/>
              <a:buFont typeface="Montserrat"/>
              <a:buChar char="•"/>
            </a:pPr>
            <a:r>
              <a:rPr b="0" i="0" lang="en" sz="1800" u="none" cap="none" strike="noStrike">
                <a:solidFill>
                  <a:srgbClr val="073763"/>
                </a:solidFill>
                <a:latin typeface="Montserrat"/>
                <a:ea typeface="Montserrat"/>
                <a:cs typeface="Montserrat"/>
                <a:sym typeface="Montserrat"/>
              </a:rPr>
              <a:t>504 Gateway Timeout : The server is a gateway or proxy server, and it is not receiving a response from the backend servers</a:t>
            </a:r>
            <a:endParaRPr b="0" i="0" sz="1400" u="none" cap="none" strike="noStrike">
              <a:solidFill>
                <a:srgbClr val="073763"/>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gcb92f0b7d4_0_212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Quick Introduction to JSON</a:t>
            </a:r>
            <a:endParaRPr b="1" sz="2500">
              <a:solidFill>
                <a:srgbClr val="073763"/>
              </a:solidFill>
              <a:latin typeface="Montserrat"/>
              <a:ea typeface="Montserrat"/>
              <a:cs typeface="Montserrat"/>
              <a:sym typeface="Montserrat"/>
            </a:endParaRPr>
          </a:p>
        </p:txBody>
      </p:sp>
      <p:sp>
        <p:nvSpPr>
          <p:cNvPr id="1455" name="Google Shape;1455;gcb92f0b7d4_0_2122"/>
          <p:cNvSpPr txBox="1"/>
          <p:nvPr/>
        </p:nvSpPr>
        <p:spPr>
          <a:xfrm>
            <a:off x="179500" y="1184975"/>
            <a:ext cx="8568900" cy="3540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73763"/>
              </a:buClr>
              <a:buSzPts val="1400"/>
              <a:buFont typeface="Montserrat"/>
              <a:buChar char="•"/>
            </a:pPr>
            <a:r>
              <a:rPr b="0" i="0" lang="en" sz="1400" u="none" cap="none" strike="noStrike">
                <a:solidFill>
                  <a:srgbClr val="073763"/>
                </a:solidFill>
                <a:latin typeface="Montserrat"/>
                <a:ea typeface="Montserrat"/>
                <a:cs typeface="Montserrat"/>
                <a:sym typeface="Montserrat"/>
              </a:rPr>
              <a:t>JSON Strings  :      { "name":"John" }</a:t>
            </a:r>
            <a:endParaRPr b="0" i="0" sz="1400" u="none" cap="none" strike="noStrike">
              <a:solidFill>
                <a:srgbClr val="073763"/>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400"/>
              <a:buFont typeface="Montserrat"/>
              <a:buChar char="•"/>
            </a:pPr>
            <a:r>
              <a:rPr b="0" i="0" lang="en" sz="1400" u="none" cap="none" strike="noStrike">
                <a:solidFill>
                  <a:srgbClr val="073763"/>
                </a:solidFill>
                <a:latin typeface="Montserrat"/>
                <a:ea typeface="Montserrat"/>
                <a:cs typeface="Montserrat"/>
                <a:sym typeface="Montserrat"/>
              </a:rPr>
              <a:t>JSON Numbers :    { "age":30 }</a:t>
            </a:r>
            <a:endParaRPr b="0" i="0" sz="1400" u="none" cap="none" strike="noStrike">
              <a:solidFill>
                <a:srgbClr val="073763"/>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400"/>
              <a:buFont typeface="Arial"/>
              <a:buChar char="•"/>
            </a:pPr>
            <a:r>
              <a:rPr b="0" i="0" lang="en" sz="1400" u="none" cap="none" strike="noStrike">
                <a:solidFill>
                  <a:srgbClr val="073763"/>
                </a:solidFill>
                <a:latin typeface="Montserrat"/>
                <a:ea typeface="Montserrat"/>
                <a:cs typeface="Montserrat"/>
                <a:sym typeface="Montserrat"/>
              </a:rPr>
              <a:t>JSON Objects : 	{</a:t>
            </a:r>
            <a:br>
              <a:rPr b="0" i="0" lang="en" sz="1400" u="none" cap="none" strike="noStrike">
                <a:solidFill>
                  <a:srgbClr val="073763"/>
                </a:solidFill>
                <a:latin typeface="Montserrat"/>
                <a:ea typeface="Montserrat"/>
                <a:cs typeface="Montserrat"/>
                <a:sym typeface="Montserrat"/>
              </a:rPr>
            </a:br>
            <a:r>
              <a:rPr b="0" i="0" lang="en" sz="1400" u="none" cap="none" strike="noStrike">
                <a:solidFill>
                  <a:srgbClr val="073763"/>
                </a:solidFill>
                <a:latin typeface="Montserrat"/>
                <a:ea typeface="Montserrat"/>
                <a:cs typeface="Montserrat"/>
                <a:sym typeface="Montserrat"/>
              </a:rPr>
              <a:t>		    "employee":{ "name":"John", "age":30, "city":"New York" }</a:t>
            </a:r>
            <a:br>
              <a:rPr b="0" i="0" lang="en" sz="1400" u="none" cap="none" strike="noStrike">
                <a:solidFill>
                  <a:srgbClr val="073763"/>
                </a:solidFill>
                <a:latin typeface="Montserrat"/>
                <a:ea typeface="Montserrat"/>
                <a:cs typeface="Montserrat"/>
                <a:sym typeface="Montserrat"/>
              </a:rPr>
            </a:br>
            <a:r>
              <a:rPr b="0" i="0" lang="en" sz="1400" u="none" cap="none" strike="noStrike">
                <a:solidFill>
                  <a:srgbClr val="073763"/>
                </a:solidFill>
                <a:latin typeface="Montserrat"/>
                <a:ea typeface="Montserrat"/>
                <a:cs typeface="Montserrat"/>
                <a:sym typeface="Montserrat"/>
              </a:rPr>
              <a:t>		}</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400"/>
              <a:buFont typeface="Arial"/>
              <a:buChar char="•"/>
            </a:pPr>
            <a:r>
              <a:rPr b="0" i="0" lang="en" sz="1400" u="none" cap="none" strike="noStrike">
                <a:solidFill>
                  <a:srgbClr val="073763"/>
                </a:solidFill>
                <a:latin typeface="Montserrat"/>
                <a:ea typeface="Montserrat"/>
                <a:cs typeface="Montserrat"/>
                <a:sym typeface="Montserrat"/>
              </a:rPr>
              <a:t>JSON Arrays :           {</a:t>
            </a:r>
            <a:br>
              <a:rPr b="0" i="0" lang="en" sz="1400" u="none" cap="none" strike="noStrike">
                <a:solidFill>
                  <a:srgbClr val="073763"/>
                </a:solidFill>
                <a:latin typeface="Montserrat"/>
                <a:ea typeface="Montserrat"/>
                <a:cs typeface="Montserrat"/>
                <a:sym typeface="Montserrat"/>
              </a:rPr>
            </a:br>
            <a:r>
              <a:rPr b="0" i="0" lang="en" sz="1400" u="none" cap="none" strike="noStrike">
                <a:solidFill>
                  <a:srgbClr val="073763"/>
                </a:solidFill>
                <a:latin typeface="Montserrat"/>
                <a:ea typeface="Montserrat"/>
                <a:cs typeface="Montserrat"/>
                <a:sym typeface="Montserrat"/>
              </a:rPr>
              <a:t>		    "employees":[ "John", "Anna", "Peter" ]</a:t>
            </a:r>
            <a:br>
              <a:rPr b="0" i="0" lang="en" sz="1400" u="none" cap="none" strike="noStrike">
                <a:solidFill>
                  <a:srgbClr val="073763"/>
                </a:solidFill>
                <a:latin typeface="Montserrat"/>
                <a:ea typeface="Montserrat"/>
                <a:cs typeface="Montserrat"/>
                <a:sym typeface="Montserrat"/>
              </a:rPr>
            </a:br>
            <a:r>
              <a:rPr b="0" i="0" lang="en" sz="1400" u="none" cap="none" strike="noStrike">
                <a:solidFill>
                  <a:srgbClr val="073763"/>
                </a:solidFill>
                <a:latin typeface="Montserrat"/>
                <a:ea typeface="Montserrat"/>
                <a:cs typeface="Montserrat"/>
                <a:sym typeface="Montserrat"/>
              </a:rPr>
              <a:t> 		 }</a:t>
            </a:r>
            <a:endParaRPr b="0" i="0" sz="14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400"/>
              <a:buFont typeface="Arial"/>
              <a:buChar char="•"/>
            </a:pPr>
            <a:r>
              <a:rPr b="0" i="0" lang="en" sz="1400" u="none" cap="none" strike="noStrike">
                <a:solidFill>
                  <a:srgbClr val="073763"/>
                </a:solidFill>
                <a:latin typeface="Montserrat"/>
                <a:ea typeface="Montserrat"/>
                <a:cs typeface="Montserrat"/>
                <a:sym typeface="Montserrat"/>
              </a:rPr>
              <a:t>JSON Boolean :        { "sale":true }</a:t>
            </a:r>
            <a:endParaRPr b="0" i="0" sz="1400" u="none" cap="none" strike="noStrike">
              <a:solidFill>
                <a:srgbClr val="073763"/>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73763"/>
              </a:buClr>
              <a:buSzPts val="1400"/>
              <a:buFont typeface="Arial"/>
              <a:buChar char="•"/>
            </a:pPr>
            <a:r>
              <a:rPr b="0" i="0" lang="en" sz="1400" u="none" cap="none" strike="noStrike">
                <a:solidFill>
                  <a:srgbClr val="073763"/>
                </a:solidFill>
                <a:latin typeface="Montserrat"/>
                <a:ea typeface="Montserrat"/>
                <a:cs typeface="Montserrat"/>
                <a:sym typeface="Montserrat"/>
              </a:rPr>
              <a:t>JSON Null : 	{ "middlename":null }</a:t>
            </a:r>
            <a:endParaRPr b="0" i="0" sz="1400" u="none" cap="none" strike="noStrike">
              <a:solidFill>
                <a:srgbClr val="073763"/>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gcb92f0b7d4_0_21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lang="en" sz="2500">
                <a:solidFill>
                  <a:srgbClr val="073763"/>
                </a:solidFill>
                <a:latin typeface="Montserrat"/>
                <a:ea typeface="Montserrat"/>
                <a:cs typeface="Montserrat"/>
                <a:sym typeface="Montserrat"/>
              </a:rPr>
              <a:t>Getting Started with Postman</a:t>
            </a:r>
            <a:endParaRPr b="1" sz="2500">
              <a:solidFill>
                <a:srgbClr val="073763"/>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gcb92f0b7d4_0_2131"/>
          <p:cNvSpPr txBox="1"/>
          <p:nvPr>
            <p:ph type="title"/>
          </p:nvPr>
        </p:nvSpPr>
        <p:spPr>
          <a:xfrm>
            <a:off x="3577500" y="504275"/>
            <a:ext cx="19890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1" lang="en" sz="2500">
                <a:solidFill>
                  <a:srgbClr val="073763"/>
                </a:solidFill>
                <a:latin typeface="Montserrat"/>
                <a:ea typeface="Montserrat"/>
                <a:cs typeface="Montserrat"/>
                <a:sym typeface="Montserrat"/>
              </a:rPr>
              <a:t>Features</a:t>
            </a:r>
            <a:endParaRPr b="1" sz="2500">
              <a:solidFill>
                <a:srgbClr val="073763"/>
              </a:solidFill>
              <a:latin typeface="Montserrat"/>
              <a:ea typeface="Montserrat"/>
              <a:cs typeface="Montserrat"/>
              <a:sym typeface="Montserrat"/>
            </a:endParaRPr>
          </a:p>
        </p:txBody>
      </p:sp>
      <p:sp>
        <p:nvSpPr>
          <p:cNvPr id="1466" name="Google Shape;1466;gcb92f0b7d4_0_2131"/>
          <p:cNvSpPr txBox="1"/>
          <p:nvPr/>
        </p:nvSpPr>
        <p:spPr>
          <a:xfrm>
            <a:off x="323528" y="1275606"/>
            <a:ext cx="7776900" cy="2678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 sz="1800" u="none" cap="none" strike="noStrike">
                <a:solidFill>
                  <a:srgbClr val="073763"/>
                </a:solidFill>
                <a:latin typeface="Montserrat"/>
                <a:ea typeface="Montserrat"/>
                <a:cs typeface="Montserrat"/>
                <a:sym typeface="Montserrat"/>
              </a:rPr>
              <a:t>API Management</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Montserrat"/>
                <a:ea typeface="Montserrat"/>
                <a:cs typeface="Montserrat"/>
                <a:sym typeface="Montserrat"/>
              </a:rPr>
              <a:t> </a:t>
            </a:r>
            <a:endParaRPr b="0" i="0" sz="1800" u="none" cap="none" strike="noStrike">
              <a:solidFill>
                <a:srgbClr val="073763"/>
              </a:solidFill>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2400"/>
              <a:buFont typeface="Arial"/>
              <a:buChar char="•"/>
            </a:pPr>
            <a:r>
              <a:rPr b="0" i="0" lang="en" sz="1800" u="none" cap="none" strike="noStrike">
                <a:solidFill>
                  <a:srgbClr val="073763"/>
                </a:solidFill>
                <a:latin typeface="Montserrat"/>
                <a:ea typeface="Montserrat"/>
                <a:cs typeface="Montserrat"/>
                <a:sym typeface="Montserrat"/>
              </a:rPr>
              <a:t>API Test Automation</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2400"/>
              <a:buFont typeface="Arial"/>
              <a:buChar char="•"/>
            </a:pPr>
            <a:r>
              <a:rPr b="0" i="0" lang="en" sz="1800" u="none" cap="none" strike="noStrike">
                <a:solidFill>
                  <a:srgbClr val="073763"/>
                </a:solidFill>
                <a:latin typeface="Montserrat"/>
                <a:ea typeface="Montserrat"/>
                <a:cs typeface="Montserrat"/>
                <a:sym typeface="Montserrat"/>
              </a:rPr>
              <a:t>API Monitoring</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73763"/>
              </a:solidFill>
              <a:latin typeface="Montserrat"/>
              <a:ea typeface="Montserrat"/>
              <a:cs typeface="Montserrat"/>
              <a:sym typeface="Montserrat"/>
            </a:endParaRPr>
          </a:p>
          <a:p>
            <a:pPr indent="-342900" lvl="0" marL="342900" marR="0" rtl="0" algn="l">
              <a:lnSpc>
                <a:spcPct val="100000"/>
              </a:lnSpc>
              <a:spcBef>
                <a:spcPts val="0"/>
              </a:spcBef>
              <a:spcAft>
                <a:spcPts val="0"/>
              </a:spcAft>
              <a:buClr>
                <a:srgbClr val="000000"/>
              </a:buClr>
              <a:buSzPts val="2400"/>
              <a:buFont typeface="Arial"/>
              <a:buChar char="•"/>
            </a:pPr>
            <a:r>
              <a:rPr b="0" i="0" lang="en" sz="1800" u="none" cap="none" strike="noStrike">
                <a:solidFill>
                  <a:srgbClr val="073763"/>
                </a:solidFill>
                <a:latin typeface="Montserrat"/>
                <a:ea typeface="Montserrat"/>
                <a:cs typeface="Montserrat"/>
                <a:sym typeface="Montserrat"/>
              </a:rPr>
              <a:t>API Documentation </a:t>
            </a:r>
            <a:endParaRPr b="0" i="0" sz="1800" u="none" cap="none" strike="noStrike">
              <a:solidFill>
                <a:srgbClr val="07376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73763"/>
                </a:solidFill>
                <a:latin typeface="Montserrat"/>
                <a:ea typeface="Montserrat"/>
                <a:cs typeface="Montserrat"/>
                <a:sym typeface="Montserrat"/>
              </a:rPr>
              <a:t> </a:t>
            </a:r>
            <a:endParaRPr b="0" i="0" sz="1800" u="none" cap="none" strike="noStrike">
              <a:solidFill>
                <a:srgbClr val="07376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89" name="Shape 389"/>
        <p:cNvGrpSpPr/>
        <p:nvPr/>
      </p:nvGrpSpPr>
      <p:grpSpPr>
        <a:xfrm>
          <a:off x="0" y="0"/>
          <a:ext cx="0" cy="0"/>
          <a:chOff x="0" y="0"/>
          <a:chExt cx="0" cy="0"/>
        </a:xfrm>
      </p:grpSpPr>
      <p:sp>
        <p:nvSpPr>
          <p:cNvPr id="390" name="Google Shape;390;gcb92f0b7d4_0_17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Content Management System</a:t>
            </a:r>
            <a:endParaRPr b="1" sz="2500">
              <a:solidFill>
                <a:srgbClr val="073763"/>
              </a:solidFill>
              <a:latin typeface="Montserrat"/>
              <a:ea typeface="Montserrat"/>
              <a:cs typeface="Montserrat"/>
              <a:sym typeface="Montserrat"/>
            </a:endParaRPr>
          </a:p>
        </p:txBody>
      </p:sp>
      <p:sp>
        <p:nvSpPr>
          <p:cNvPr id="391" name="Google Shape;391;gcb92f0b7d4_0_17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gcb92f0b7d4_0_174"/>
          <p:cNvGrpSpPr/>
          <p:nvPr/>
        </p:nvGrpSpPr>
        <p:grpSpPr>
          <a:xfrm>
            <a:off x="652150" y="4737850"/>
            <a:ext cx="7863100" cy="343800"/>
            <a:chOff x="652150" y="4737850"/>
            <a:chExt cx="7863100" cy="343800"/>
          </a:xfrm>
        </p:grpSpPr>
        <p:sp>
          <p:nvSpPr>
            <p:cNvPr id="393" name="Google Shape;393;gcb92f0b7d4_0_17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94" name="Google Shape;394;gcb92f0b7d4_0_17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95" name="Google Shape;395;gcb92f0b7d4_0_174"/>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Create a blog application using django with below functionalities:</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1. Blog Listing page : All published blogs to be displayed on a listing page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2. Blog CRUD : Logged In user should be able to perform CRUD operations on the blogs created by himself/herself </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3. Search Blog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172746"/>
                </a:solidFill>
                <a:latin typeface="Montserrat"/>
                <a:ea typeface="Montserrat"/>
                <a:cs typeface="Montserrat"/>
                <a:sym typeface="Montserrat"/>
              </a:rPr>
              <a:t>What data we want to capture???</a:t>
            </a:r>
            <a:endParaRPr b="1"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172746"/>
                </a:solidFill>
                <a:latin typeface="Montserrat"/>
                <a:ea typeface="Montserrat"/>
                <a:cs typeface="Montserrat"/>
                <a:sym typeface="Montserrat"/>
              </a:rPr>
              <a:t>Category:</a:t>
            </a:r>
            <a:endParaRPr b="1"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172746"/>
                </a:solidFill>
                <a:latin typeface="Montserrat"/>
                <a:ea typeface="Montserrat"/>
                <a:cs typeface="Montserrat"/>
                <a:sym typeface="Montserrat"/>
              </a:rPr>
              <a:t>	Id</a:t>
            </a:r>
            <a:endParaRPr b="1"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172746"/>
                </a:solidFill>
                <a:latin typeface="Montserrat"/>
                <a:ea typeface="Montserrat"/>
                <a:cs typeface="Montserrat"/>
                <a:sym typeface="Montserrat"/>
              </a:rPr>
              <a:t>	Name </a:t>
            </a:r>
            <a:endParaRPr b="1"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172746"/>
                </a:solidFill>
                <a:latin typeface="Montserrat"/>
                <a:ea typeface="Montserrat"/>
                <a:cs typeface="Montserrat"/>
                <a:sym typeface="Montserrat"/>
              </a:rPr>
              <a:t>	Description</a:t>
            </a:r>
            <a:endParaRPr b="1"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172746"/>
                </a:solidFill>
                <a:latin typeface="Montserrat"/>
                <a:ea typeface="Montserrat"/>
                <a:cs typeface="Montserrat"/>
                <a:sym typeface="Montserrat"/>
              </a:rPr>
              <a:t>Blog :</a:t>
            </a:r>
            <a:endParaRPr b="1"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1" i="0" lang="en" sz="1200" u="none" cap="none" strike="noStrike">
                <a:solidFill>
                  <a:srgbClr val="172746"/>
                </a:solidFill>
                <a:latin typeface="Montserrat"/>
                <a:ea typeface="Montserrat"/>
                <a:cs typeface="Montserrat"/>
                <a:sym typeface="Montserrat"/>
              </a:rPr>
              <a:t>Title “Python Programming”</a:t>
            </a:r>
            <a:endParaRPr b="1"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1" i="0" lang="en" sz="1200" u="none" cap="none" strike="noStrike">
                <a:solidFill>
                  <a:srgbClr val="172746"/>
                </a:solidFill>
                <a:latin typeface="Montserrat"/>
                <a:ea typeface="Montserrat"/>
                <a:cs typeface="Montserrat"/>
                <a:sym typeface="Montserrat"/>
              </a:rPr>
              <a:t>Content “ABC”</a:t>
            </a:r>
            <a:endParaRPr b="1"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1" i="0" lang="en" sz="1200" u="none" cap="none" strike="noStrike">
                <a:solidFill>
                  <a:srgbClr val="172746"/>
                </a:solidFill>
                <a:latin typeface="Montserrat"/>
                <a:ea typeface="Montserrat"/>
                <a:cs typeface="Montserrat"/>
                <a:sym typeface="Montserrat"/>
              </a:rPr>
              <a:t>Status Draft/Published</a:t>
            </a:r>
            <a:endParaRPr b="1"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1" i="0" lang="en" sz="1200" u="none" cap="none" strike="noStrike">
                <a:solidFill>
                  <a:srgbClr val="172746"/>
                </a:solidFill>
                <a:latin typeface="Montserrat"/>
                <a:ea typeface="Montserrat"/>
                <a:cs typeface="Montserrat"/>
                <a:sym typeface="Montserrat"/>
              </a:rPr>
              <a:t>Category ?? Name and Description</a:t>
            </a:r>
            <a:endParaRPr b="1"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t/>
            </a:r>
            <a:endParaRPr b="1"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gcb92f0b7d4_0_21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lang="en" sz="3600" u="sng">
                <a:solidFill>
                  <a:schemeClr val="hlink"/>
                </a:solidFill>
                <a:latin typeface="Montserrat"/>
                <a:ea typeface="Montserrat"/>
                <a:cs typeface="Montserrat"/>
                <a:sym typeface="Montserrat"/>
                <a:hlinkClick r:id="rId3"/>
              </a:rPr>
              <a:t>http://dummy.restapiexample.com/</a:t>
            </a:r>
            <a:endParaRPr sz="3600">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pic>
        <p:nvPicPr>
          <p:cNvPr id="1476" name="Google Shape;1476;gcb92f0b7d4_0_2473"/>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1477" name="Google Shape;1477;gcb92f0b7d4_0_2473"/>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Getting Started with DRF</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1478" name="Google Shape;1478;gcb92f0b7d4_0_2473"/>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482" name="Shape 1482"/>
        <p:cNvGrpSpPr/>
        <p:nvPr/>
      </p:nvGrpSpPr>
      <p:grpSpPr>
        <a:xfrm>
          <a:off x="0" y="0"/>
          <a:ext cx="0" cy="0"/>
          <a:chOff x="0" y="0"/>
          <a:chExt cx="0" cy="0"/>
        </a:xfrm>
      </p:grpSpPr>
      <p:sp>
        <p:nvSpPr>
          <p:cNvPr id="1483" name="Google Shape;1483;gcb92f0b7d4_0_247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Configuring DRF</a:t>
            </a:r>
            <a:endParaRPr b="1" sz="2500">
              <a:solidFill>
                <a:srgbClr val="073763"/>
              </a:solidFill>
              <a:latin typeface="Montserrat"/>
              <a:ea typeface="Montserrat"/>
              <a:cs typeface="Montserrat"/>
              <a:sym typeface="Montserrat"/>
            </a:endParaRPr>
          </a:p>
        </p:txBody>
      </p:sp>
      <p:sp>
        <p:nvSpPr>
          <p:cNvPr id="1484" name="Google Shape;1484;gcb92f0b7d4_0_247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5" name="Google Shape;1485;gcb92f0b7d4_0_2479"/>
          <p:cNvGrpSpPr/>
          <p:nvPr/>
        </p:nvGrpSpPr>
        <p:grpSpPr>
          <a:xfrm>
            <a:off x="652150" y="4737850"/>
            <a:ext cx="7863100" cy="343800"/>
            <a:chOff x="652150" y="4737850"/>
            <a:chExt cx="7863100" cy="343800"/>
          </a:xfrm>
        </p:grpSpPr>
        <p:sp>
          <p:nvSpPr>
            <p:cNvPr id="1486" name="Google Shape;1486;gcb92f0b7d4_0_247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487" name="Google Shape;1487;gcb92f0b7d4_0_247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488" name="Google Shape;1488;gcb92f0b7d4_0_2479"/>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Installation </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pip install djangorestframework</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Add 'rest_framework' to INSTALLED_APPS setting.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INSTALLED_APPS =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'rest_framework',</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492" name="Shape 1492"/>
        <p:cNvGrpSpPr/>
        <p:nvPr/>
      </p:nvGrpSpPr>
      <p:grpSpPr>
        <a:xfrm>
          <a:off x="0" y="0"/>
          <a:ext cx="0" cy="0"/>
          <a:chOff x="0" y="0"/>
          <a:chExt cx="0" cy="0"/>
        </a:xfrm>
      </p:grpSpPr>
      <p:sp>
        <p:nvSpPr>
          <p:cNvPr id="1493" name="Google Shape;1493;gcb92f0b7d4_0_248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Control Flow in DRF</a:t>
            </a:r>
            <a:endParaRPr b="1" sz="2500">
              <a:solidFill>
                <a:srgbClr val="073763"/>
              </a:solidFill>
              <a:latin typeface="Montserrat"/>
              <a:ea typeface="Montserrat"/>
              <a:cs typeface="Montserrat"/>
              <a:sym typeface="Montserrat"/>
            </a:endParaRPr>
          </a:p>
        </p:txBody>
      </p:sp>
      <p:sp>
        <p:nvSpPr>
          <p:cNvPr id="1494" name="Google Shape;1494;gcb92f0b7d4_0_248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5" name="Google Shape;1495;gcb92f0b7d4_0_2488"/>
          <p:cNvGrpSpPr/>
          <p:nvPr/>
        </p:nvGrpSpPr>
        <p:grpSpPr>
          <a:xfrm>
            <a:off x="652150" y="4737850"/>
            <a:ext cx="7863100" cy="343800"/>
            <a:chOff x="652150" y="4737850"/>
            <a:chExt cx="7863100" cy="343800"/>
          </a:xfrm>
        </p:grpSpPr>
        <p:sp>
          <p:nvSpPr>
            <p:cNvPr id="1496" name="Google Shape;1496;gcb92f0b7d4_0_248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497" name="Google Shape;1497;gcb92f0b7d4_0_248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498" name="Google Shape;1498;gcb92f0b7d4_0_2488"/>
          <p:cNvSpPr/>
          <p:nvPr/>
        </p:nvSpPr>
        <p:spPr>
          <a:xfrm>
            <a:off x="2435125" y="2185100"/>
            <a:ext cx="1491000" cy="622200"/>
          </a:xfrm>
          <a:prstGeom prst="roundRect">
            <a:avLst>
              <a:gd fmla="val 16667" name="adj"/>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URL</a:t>
            </a:r>
            <a:endParaRPr b="0" i="0" sz="1400" u="none" cap="none" strike="noStrike">
              <a:solidFill>
                <a:srgbClr val="073763"/>
              </a:solidFill>
              <a:latin typeface="Montserrat"/>
              <a:ea typeface="Montserrat"/>
              <a:cs typeface="Montserrat"/>
              <a:sym typeface="Montserrat"/>
            </a:endParaRPr>
          </a:p>
        </p:txBody>
      </p:sp>
      <p:sp>
        <p:nvSpPr>
          <p:cNvPr id="1499" name="Google Shape;1499;gcb92f0b7d4_0_2488"/>
          <p:cNvSpPr/>
          <p:nvPr/>
        </p:nvSpPr>
        <p:spPr>
          <a:xfrm>
            <a:off x="4690800" y="2185100"/>
            <a:ext cx="1491000" cy="622200"/>
          </a:xfrm>
          <a:prstGeom prst="roundRect">
            <a:avLst>
              <a:gd fmla="val 16667" name="adj"/>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View</a:t>
            </a:r>
            <a:endParaRPr b="0" i="0" sz="1400" u="none" cap="none" strike="noStrike">
              <a:solidFill>
                <a:srgbClr val="073763"/>
              </a:solidFill>
              <a:latin typeface="Montserrat"/>
              <a:ea typeface="Montserrat"/>
              <a:cs typeface="Montserrat"/>
              <a:sym typeface="Montserrat"/>
            </a:endParaRPr>
          </a:p>
        </p:txBody>
      </p:sp>
      <p:sp>
        <p:nvSpPr>
          <p:cNvPr id="1500" name="Google Shape;1500;gcb92f0b7d4_0_2488"/>
          <p:cNvSpPr/>
          <p:nvPr/>
        </p:nvSpPr>
        <p:spPr>
          <a:xfrm>
            <a:off x="4690800" y="3364475"/>
            <a:ext cx="1491000" cy="622200"/>
          </a:xfrm>
          <a:prstGeom prst="roundRect">
            <a:avLst>
              <a:gd fmla="val 16667" name="adj"/>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Serializer</a:t>
            </a:r>
            <a:endParaRPr b="0" i="0" sz="1400" u="none" cap="none" strike="noStrike">
              <a:solidFill>
                <a:srgbClr val="073763"/>
              </a:solidFill>
              <a:latin typeface="Montserrat"/>
              <a:ea typeface="Montserrat"/>
              <a:cs typeface="Montserrat"/>
              <a:sym typeface="Montserrat"/>
            </a:endParaRPr>
          </a:p>
        </p:txBody>
      </p:sp>
      <p:sp>
        <p:nvSpPr>
          <p:cNvPr id="1501" name="Google Shape;1501;gcb92f0b7d4_0_2488"/>
          <p:cNvSpPr/>
          <p:nvPr/>
        </p:nvSpPr>
        <p:spPr>
          <a:xfrm>
            <a:off x="4697450" y="1058075"/>
            <a:ext cx="1491000" cy="622200"/>
          </a:xfrm>
          <a:prstGeom prst="roundRect">
            <a:avLst>
              <a:gd fmla="val 16667" name="adj"/>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73763"/>
                </a:solidFill>
                <a:latin typeface="Montserrat"/>
                <a:ea typeface="Montserrat"/>
                <a:cs typeface="Montserrat"/>
                <a:sym typeface="Montserrat"/>
              </a:rPr>
              <a:t>Model</a:t>
            </a:r>
            <a:endParaRPr b="0" i="0" sz="1400" u="none" cap="none" strike="noStrike">
              <a:solidFill>
                <a:srgbClr val="073763"/>
              </a:solidFill>
              <a:latin typeface="Montserrat"/>
              <a:ea typeface="Montserrat"/>
              <a:cs typeface="Montserrat"/>
              <a:sym typeface="Montserrat"/>
            </a:endParaRPr>
          </a:p>
        </p:txBody>
      </p:sp>
      <p:sp>
        <p:nvSpPr>
          <p:cNvPr id="1502" name="Google Shape;1502;gcb92f0b7d4_0_2488"/>
          <p:cNvSpPr/>
          <p:nvPr/>
        </p:nvSpPr>
        <p:spPr>
          <a:xfrm>
            <a:off x="1731400" y="2420000"/>
            <a:ext cx="612300" cy="152400"/>
          </a:xfrm>
          <a:prstGeom prst="rightArrow">
            <a:avLst>
              <a:gd fmla="val 50000" name="adj1"/>
              <a:gd fmla="val 50000" name="adj2"/>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cb92f0b7d4_0_2488"/>
          <p:cNvSpPr/>
          <p:nvPr/>
        </p:nvSpPr>
        <p:spPr>
          <a:xfrm>
            <a:off x="6260900" y="2420000"/>
            <a:ext cx="612300" cy="152400"/>
          </a:xfrm>
          <a:prstGeom prst="rightArrow">
            <a:avLst>
              <a:gd fmla="val 50000" name="adj1"/>
              <a:gd fmla="val 50000" name="adj2"/>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cb92f0b7d4_0_2488"/>
          <p:cNvSpPr/>
          <p:nvPr/>
        </p:nvSpPr>
        <p:spPr>
          <a:xfrm>
            <a:off x="3964950" y="2420000"/>
            <a:ext cx="674700" cy="152400"/>
          </a:xfrm>
          <a:prstGeom prst="rightArrow">
            <a:avLst>
              <a:gd fmla="val 50000" name="adj1"/>
              <a:gd fmla="val 50000" name="adj2"/>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cb92f0b7d4_0_2488"/>
          <p:cNvSpPr/>
          <p:nvPr/>
        </p:nvSpPr>
        <p:spPr>
          <a:xfrm>
            <a:off x="5239525" y="1757700"/>
            <a:ext cx="197400" cy="367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cb92f0b7d4_0_2488"/>
          <p:cNvSpPr/>
          <p:nvPr/>
        </p:nvSpPr>
        <p:spPr>
          <a:xfrm>
            <a:off x="5239525" y="2902138"/>
            <a:ext cx="197400" cy="367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cb92f0b7d4_0_2488"/>
          <p:cNvSpPr/>
          <p:nvPr/>
        </p:nvSpPr>
        <p:spPr>
          <a:xfrm>
            <a:off x="5525900" y="1777450"/>
            <a:ext cx="197400" cy="343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cb92f0b7d4_0_2488"/>
          <p:cNvSpPr/>
          <p:nvPr/>
        </p:nvSpPr>
        <p:spPr>
          <a:xfrm>
            <a:off x="5525900" y="2913975"/>
            <a:ext cx="197400" cy="343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cb92f0b7d4_0_2488"/>
          <p:cNvSpPr txBox="1"/>
          <p:nvPr/>
        </p:nvSpPr>
        <p:spPr>
          <a:xfrm>
            <a:off x="182550" y="2324300"/>
            <a:ext cx="14910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HTTP Request</a:t>
            </a:r>
            <a:endParaRPr b="0" i="0" sz="1400" u="none" cap="none" strike="noStrike">
              <a:solidFill>
                <a:srgbClr val="000000"/>
              </a:solidFill>
              <a:latin typeface="Montserrat"/>
              <a:ea typeface="Montserrat"/>
              <a:cs typeface="Montserrat"/>
              <a:sym typeface="Montserrat"/>
            </a:endParaRPr>
          </a:p>
        </p:txBody>
      </p:sp>
      <p:sp>
        <p:nvSpPr>
          <p:cNvPr id="1510" name="Google Shape;1510;gcb92f0b7d4_0_2488"/>
          <p:cNvSpPr txBox="1"/>
          <p:nvPr/>
        </p:nvSpPr>
        <p:spPr>
          <a:xfrm>
            <a:off x="6946475" y="2324300"/>
            <a:ext cx="17826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HTTP Response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14" name="Shape 1514"/>
        <p:cNvGrpSpPr/>
        <p:nvPr/>
      </p:nvGrpSpPr>
      <p:grpSpPr>
        <a:xfrm>
          <a:off x="0" y="0"/>
          <a:ext cx="0" cy="0"/>
          <a:chOff x="0" y="0"/>
          <a:chExt cx="0" cy="0"/>
        </a:xfrm>
      </p:grpSpPr>
      <p:sp>
        <p:nvSpPr>
          <p:cNvPr id="1515" name="Google Shape;1515;gcb92f0b7d4_0_250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Serializers</a:t>
            </a:r>
            <a:endParaRPr b="1" sz="2500">
              <a:solidFill>
                <a:srgbClr val="073763"/>
              </a:solidFill>
              <a:latin typeface="Montserrat"/>
              <a:ea typeface="Montserrat"/>
              <a:cs typeface="Montserrat"/>
              <a:sym typeface="Montserrat"/>
            </a:endParaRPr>
          </a:p>
        </p:txBody>
      </p:sp>
      <p:sp>
        <p:nvSpPr>
          <p:cNvPr id="1516" name="Google Shape;1516;gcb92f0b7d4_0_250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7" name="Google Shape;1517;gcb92f0b7d4_0_2509"/>
          <p:cNvGrpSpPr/>
          <p:nvPr/>
        </p:nvGrpSpPr>
        <p:grpSpPr>
          <a:xfrm>
            <a:off x="652150" y="4737850"/>
            <a:ext cx="7863100" cy="343800"/>
            <a:chOff x="652150" y="4737850"/>
            <a:chExt cx="7863100" cy="343800"/>
          </a:xfrm>
        </p:grpSpPr>
        <p:sp>
          <p:nvSpPr>
            <p:cNvPr id="1518" name="Google Shape;1518;gcb92f0b7d4_0_250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19" name="Google Shape;1519;gcb92f0b7d4_0_250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20" name="Google Shape;1520;gcb92f0b7d4_0_2509"/>
          <p:cNvSpPr txBox="1"/>
          <p:nvPr/>
        </p:nvSpPr>
        <p:spPr>
          <a:xfrm>
            <a:off x="593150" y="802825"/>
            <a:ext cx="7922100" cy="3873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10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Each serializer is a Python class that subclasses rest_framework.serializers.Serializer</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Each attribute of the serializer represents a serializer field</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from rest_framework import serializers</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class PostSerializer(serializers.Serializer):</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title = serializers.CharField(max_length=200)</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content = serializers.CharField(max_length=200)</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chemeClr val="dk1"/>
              </a:buClr>
              <a:buSzPts val="11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24" name="Shape 1524"/>
        <p:cNvGrpSpPr/>
        <p:nvPr/>
      </p:nvGrpSpPr>
      <p:grpSpPr>
        <a:xfrm>
          <a:off x="0" y="0"/>
          <a:ext cx="0" cy="0"/>
          <a:chOff x="0" y="0"/>
          <a:chExt cx="0" cy="0"/>
        </a:xfrm>
      </p:grpSpPr>
      <p:sp>
        <p:nvSpPr>
          <p:cNvPr id="1525" name="Google Shape;1525;gcb92f0b7d4_0_251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Serializers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1526" name="Google Shape;1526;gcb92f0b7d4_0_251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7" name="Google Shape;1527;gcb92f0b7d4_0_2518"/>
          <p:cNvGrpSpPr/>
          <p:nvPr/>
        </p:nvGrpSpPr>
        <p:grpSpPr>
          <a:xfrm>
            <a:off x="652150" y="4737850"/>
            <a:ext cx="7863100" cy="343800"/>
            <a:chOff x="652150" y="4737850"/>
            <a:chExt cx="7863100" cy="343800"/>
          </a:xfrm>
        </p:grpSpPr>
        <p:sp>
          <p:nvSpPr>
            <p:cNvPr id="1528" name="Google Shape;1528;gcb92f0b7d4_0_251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29" name="Google Shape;1529;gcb92f0b7d4_0_251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30" name="Google Shape;1530;gcb92f0b7d4_0_2518"/>
          <p:cNvSpPr txBox="1"/>
          <p:nvPr/>
        </p:nvSpPr>
        <p:spPr>
          <a:xfrm>
            <a:off x="593150" y="11509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Serializers allow complex data such as querysets and model instances to be converted to native Python data types that can then be easily rendered into JSON, XML or other content types.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Serializers also provide deserialization, allowing parsed data to be converted back into complex types, after first validating the incoming data.</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34" name="Shape 1534"/>
        <p:cNvGrpSpPr/>
        <p:nvPr/>
      </p:nvGrpSpPr>
      <p:grpSpPr>
        <a:xfrm>
          <a:off x="0" y="0"/>
          <a:ext cx="0" cy="0"/>
          <a:chOff x="0" y="0"/>
          <a:chExt cx="0" cy="0"/>
        </a:xfrm>
      </p:grpSpPr>
      <p:sp>
        <p:nvSpPr>
          <p:cNvPr id="1535" name="Google Shape;1535;gcb92f0b7d4_0_2527"/>
          <p:cNvSpPr txBox="1"/>
          <p:nvPr>
            <p:ph type="title"/>
          </p:nvPr>
        </p:nvSpPr>
        <p:spPr>
          <a:xfrm>
            <a:off x="182550" y="216425"/>
            <a:ext cx="8730000" cy="87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Common Field Types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100" u="sng">
                <a:solidFill>
                  <a:schemeClr val="hlink"/>
                </a:solidFill>
                <a:hlinkClick r:id="rId3"/>
              </a:rPr>
              <a:t>https://www.django-rest-framework.org/api-guide/fields/</a:t>
            </a:r>
            <a:endParaRPr b="1" sz="1200">
              <a:solidFill>
                <a:srgbClr val="073763"/>
              </a:solidFill>
              <a:latin typeface="Montserrat"/>
              <a:ea typeface="Montserrat"/>
              <a:cs typeface="Montserrat"/>
              <a:sym typeface="Montserrat"/>
            </a:endParaRPr>
          </a:p>
        </p:txBody>
      </p:sp>
      <p:sp>
        <p:nvSpPr>
          <p:cNvPr id="1536" name="Google Shape;1536;gcb92f0b7d4_0_252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7" name="Google Shape;1537;gcb92f0b7d4_0_2527"/>
          <p:cNvGrpSpPr/>
          <p:nvPr/>
        </p:nvGrpSpPr>
        <p:grpSpPr>
          <a:xfrm>
            <a:off x="652150" y="4737850"/>
            <a:ext cx="7863100" cy="343800"/>
            <a:chOff x="652150" y="4737850"/>
            <a:chExt cx="7863100" cy="343800"/>
          </a:xfrm>
        </p:grpSpPr>
        <p:sp>
          <p:nvSpPr>
            <p:cNvPr id="1538" name="Google Shape;1538;gcb92f0b7d4_0_252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39" name="Google Shape;1539;gcb92f0b7d4_0_252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40" name="Google Shape;1540;gcb92f0b7d4_0_2527"/>
          <p:cNvSpPr txBox="1"/>
          <p:nvPr/>
        </p:nvSpPr>
        <p:spPr>
          <a:xfrm>
            <a:off x="539400" y="1093950"/>
            <a:ext cx="7922100" cy="295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CharField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DateField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EmailField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FileField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ImageField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IntegerField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SlugField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URLField</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SerializerMethodField</a:t>
            </a:r>
            <a:endParaRPr b="0" i="0" sz="1400" u="none" cap="none" strike="noStrike">
              <a:solidFill>
                <a:schemeClr val="dk1"/>
              </a:solidFill>
              <a:latin typeface="Montserrat"/>
              <a:ea typeface="Montserrat"/>
              <a:cs typeface="Montserrat"/>
              <a:sym typeface="Montserrat"/>
            </a:endParaRPr>
          </a:p>
          <a:p>
            <a:pPr indent="-295275" lvl="0" marL="457200" marR="0" rtl="0" algn="l">
              <a:lnSpc>
                <a:spcPct val="115000"/>
              </a:lnSpc>
              <a:spcBef>
                <a:spcPts val="0"/>
              </a:spcBef>
              <a:spcAft>
                <a:spcPts val="0"/>
              </a:spcAft>
              <a:buClr>
                <a:schemeClr val="dk1"/>
              </a:buClr>
              <a:buSzPts val="1050"/>
              <a:buFont typeface="Montserrat"/>
              <a:buChar char="●"/>
            </a:pPr>
            <a:r>
              <a:rPr b="0" i="0" lang="en" sz="1400" u="none" cap="none" strike="noStrike">
                <a:solidFill>
                  <a:schemeClr val="dk1"/>
                </a:solidFill>
                <a:latin typeface="Montserrat"/>
                <a:ea typeface="Montserrat"/>
                <a:cs typeface="Montserrat"/>
                <a:sym typeface="Montserrat"/>
              </a:rPr>
              <a:t>StringRelatedField</a:t>
            </a:r>
            <a:endParaRPr b="0" i="0" sz="1400" u="none" cap="none" strike="noStrike">
              <a:solidFill>
                <a:schemeClr val="dk1"/>
              </a:solidFill>
              <a:latin typeface="Montserrat"/>
              <a:ea typeface="Montserrat"/>
              <a:cs typeface="Montserrat"/>
              <a:sym typeface="Montserrat"/>
            </a:endParaRPr>
          </a:p>
          <a:p>
            <a:pPr indent="-295275" lvl="0" marL="457200" marR="0" rtl="0" algn="l">
              <a:lnSpc>
                <a:spcPct val="115000"/>
              </a:lnSpc>
              <a:spcBef>
                <a:spcPts val="0"/>
              </a:spcBef>
              <a:spcAft>
                <a:spcPts val="0"/>
              </a:spcAft>
              <a:buClr>
                <a:schemeClr val="dk1"/>
              </a:buClr>
              <a:buSzPts val="1050"/>
              <a:buFont typeface="Montserrat"/>
              <a:buChar char="●"/>
            </a:pPr>
            <a:r>
              <a:rPr b="0" i="0" lang="en" sz="1400" u="none" cap="none" strike="noStrike">
                <a:solidFill>
                  <a:schemeClr val="dk1"/>
                </a:solidFill>
                <a:latin typeface="Montserrat"/>
                <a:ea typeface="Montserrat"/>
                <a:cs typeface="Montserrat"/>
                <a:sym typeface="Montserrat"/>
              </a:rPr>
              <a:t>PrimaryKeyRelatedField</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44" name="Shape 1544"/>
        <p:cNvGrpSpPr/>
        <p:nvPr/>
      </p:nvGrpSpPr>
      <p:grpSpPr>
        <a:xfrm>
          <a:off x="0" y="0"/>
          <a:ext cx="0" cy="0"/>
          <a:chOff x="0" y="0"/>
          <a:chExt cx="0" cy="0"/>
        </a:xfrm>
      </p:grpSpPr>
      <p:sp>
        <p:nvSpPr>
          <p:cNvPr id="1545" name="Google Shape;1545;gcb92f0b7d4_0_2536"/>
          <p:cNvSpPr txBox="1"/>
          <p:nvPr>
            <p:ph type="title"/>
          </p:nvPr>
        </p:nvSpPr>
        <p:spPr>
          <a:xfrm>
            <a:off x="182550" y="216425"/>
            <a:ext cx="8730000" cy="87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Serializing and Deserializing Objects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1200">
              <a:solidFill>
                <a:srgbClr val="073763"/>
              </a:solidFill>
              <a:latin typeface="Montserrat"/>
              <a:ea typeface="Montserrat"/>
              <a:cs typeface="Montserrat"/>
              <a:sym typeface="Montserrat"/>
            </a:endParaRPr>
          </a:p>
        </p:txBody>
      </p:sp>
      <p:sp>
        <p:nvSpPr>
          <p:cNvPr id="1546" name="Google Shape;1546;gcb92f0b7d4_0_253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7" name="Google Shape;1547;gcb92f0b7d4_0_2536"/>
          <p:cNvGrpSpPr/>
          <p:nvPr/>
        </p:nvGrpSpPr>
        <p:grpSpPr>
          <a:xfrm>
            <a:off x="652150" y="4737850"/>
            <a:ext cx="7863100" cy="343800"/>
            <a:chOff x="652150" y="4737850"/>
            <a:chExt cx="7863100" cy="343800"/>
          </a:xfrm>
        </p:grpSpPr>
        <p:sp>
          <p:nvSpPr>
            <p:cNvPr id="1548" name="Google Shape;1548;gcb92f0b7d4_0_253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49" name="Google Shape;1549;gcb92f0b7d4_0_253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50" name="Google Shape;1550;gcb92f0b7d4_0_2536"/>
          <p:cNvSpPr txBox="1"/>
          <p:nvPr/>
        </p:nvSpPr>
        <p:spPr>
          <a:xfrm>
            <a:off x="539400" y="1093950"/>
            <a:ext cx="7922100" cy="349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Serializing objects</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serializer = CommentSerializer(comment)</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serializer.data</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70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Deserializing objects</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serializer = CommentSerializer(data=data)</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serializer.is_valid()</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True</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Serializer.validated_data</a:t>
            </a:r>
            <a:endParaRPr b="0" i="0" sz="1400" u="none" cap="none" strike="noStrike">
              <a:solidFill>
                <a:schemeClr val="dk1"/>
              </a:solidFill>
              <a:latin typeface="Montserrat"/>
              <a:ea typeface="Montserrat"/>
              <a:cs typeface="Montserrat"/>
              <a:sym typeface="Montserrat"/>
            </a:endParaRPr>
          </a:p>
          <a:p>
            <a:pPr indent="45720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54" name="Shape 1554"/>
        <p:cNvGrpSpPr/>
        <p:nvPr/>
      </p:nvGrpSpPr>
      <p:grpSpPr>
        <a:xfrm>
          <a:off x="0" y="0"/>
          <a:ext cx="0" cy="0"/>
          <a:chOff x="0" y="0"/>
          <a:chExt cx="0" cy="0"/>
        </a:xfrm>
      </p:grpSpPr>
      <p:sp>
        <p:nvSpPr>
          <p:cNvPr id="1555" name="Google Shape;1555;gcb92f0b7d4_0_2545"/>
          <p:cNvSpPr txBox="1"/>
          <p:nvPr>
            <p:ph type="title"/>
          </p:nvPr>
        </p:nvSpPr>
        <p:spPr>
          <a:xfrm>
            <a:off x="182550" y="216425"/>
            <a:ext cx="8730000" cy="87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ModelSerializer</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1200">
              <a:solidFill>
                <a:srgbClr val="073763"/>
              </a:solidFill>
              <a:latin typeface="Montserrat"/>
              <a:ea typeface="Montserrat"/>
              <a:cs typeface="Montserrat"/>
              <a:sym typeface="Montserrat"/>
            </a:endParaRPr>
          </a:p>
        </p:txBody>
      </p:sp>
      <p:sp>
        <p:nvSpPr>
          <p:cNvPr id="1556" name="Google Shape;1556;gcb92f0b7d4_0_254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7" name="Google Shape;1557;gcb92f0b7d4_0_2545"/>
          <p:cNvGrpSpPr/>
          <p:nvPr/>
        </p:nvGrpSpPr>
        <p:grpSpPr>
          <a:xfrm>
            <a:off x="652150" y="4737850"/>
            <a:ext cx="7863100" cy="343800"/>
            <a:chOff x="652150" y="4737850"/>
            <a:chExt cx="7863100" cy="343800"/>
          </a:xfrm>
        </p:grpSpPr>
        <p:sp>
          <p:nvSpPr>
            <p:cNvPr id="1558" name="Google Shape;1558;gcb92f0b7d4_0_254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59" name="Google Shape;1559;gcb92f0b7d4_0_254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60" name="Google Shape;1560;gcb92f0b7d4_0_2545"/>
          <p:cNvSpPr txBox="1"/>
          <p:nvPr/>
        </p:nvSpPr>
        <p:spPr>
          <a:xfrm>
            <a:off x="539400" y="1093950"/>
            <a:ext cx="7922100" cy="349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It will automatically generate a set of fields for you, based on the model.</a:t>
            </a:r>
            <a:br>
              <a:rPr b="0" i="0" lang="en"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It will automatically generate validators for the serializer, such as unique_together validators.</a:t>
            </a:r>
            <a:br>
              <a:rPr b="0" i="0" lang="en"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It includes simple default implementations of .create() and .update().</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chemeClr val="dk1"/>
              </a:buClr>
              <a:buSzPts val="1100"/>
              <a:buFont typeface="Arial"/>
              <a:buNone/>
            </a:pPr>
            <a:r>
              <a:rPr b="0" i="0" lang="en" sz="1400" u="none" cap="none" strike="noStrike">
                <a:solidFill>
                  <a:schemeClr val="dk1"/>
                </a:solidFill>
                <a:latin typeface="Montserrat"/>
                <a:ea typeface="Montserrat"/>
                <a:cs typeface="Montserrat"/>
                <a:sym typeface="Montserrat"/>
              </a:rPr>
              <a:t>class PostSerializer(serializers.ModelSerializer):</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chemeClr val="dk1"/>
              </a:buClr>
              <a:buSzPts val="1100"/>
              <a:buFont typeface="Arial"/>
              <a:buNone/>
            </a:pPr>
            <a:r>
              <a:rPr b="0" i="0" lang="en" sz="1400" u="none" cap="none" strike="noStrike">
                <a:solidFill>
                  <a:schemeClr val="dk1"/>
                </a:solidFill>
                <a:latin typeface="Montserrat"/>
                <a:ea typeface="Montserrat"/>
                <a:cs typeface="Montserrat"/>
                <a:sym typeface="Montserrat"/>
              </a:rPr>
              <a:t>    	class Meta:</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chemeClr val="dk1"/>
              </a:buClr>
              <a:buSzPts val="1100"/>
              <a:buFont typeface="Arial"/>
              <a:buNone/>
            </a:pPr>
            <a:r>
              <a:rPr b="0" i="0" lang="en" sz="1400" u="none" cap="none" strike="noStrike">
                <a:solidFill>
                  <a:schemeClr val="dk1"/>
                </a:solidFill>
                <a:latin typeface="Montserrat"/>
                <a:ea typeface="Montserrat"/>
                <a:cs typeface="Montserrat"/>
                <a:sym typeface="Montserrat"/>
              </a:rPr>
              <a:t>        		model = Post</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chemeClr val="dk1"/>
              </a:buClr>
              <a:buSzPts val="1100"/>
              <a:buFont typeface="Arial"/>
              <a:buNone/>
            </a:pPr>
            <a:r>
              <a:rPr b="0" i="0" lang="en" sz="1400" u="none" cap="none" strike="noStrike">
                <a:solidFill>
                  <a:schemeClr val="dk1"/>
                </a:solidFill>
                <a:latin typeface="Montserrat"/>
                <a:ea typeface="Montserrat"/>
                <a:cs typeface="Montserrat"/>
                <a:sym typeface="Montserrat"/>
              </a:rPr>
              <a:t>        		fields = ['id', 'title', 'content', 'category']</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64" name="Shape 1564"/>
        <p:cNvGrpSpPr/>
        <p:nvPr/>
      </p:nvGrpSpPr>
      <p:grpSpPr>
        <a:xfrm>
          <a:off x="0" y="0"/>
          <a:ext cx="0" cy="0"/>
          <a:chOff x="0" y="0"/>
          <a:chExt cx="0" cy="0"/>
        </a:xfrm>
      </p:grpSpPr>
      <p:sp>
        <p:nvSpPr>
          <p:cNvPr id="1565" name="Google Shape;1565;gcb92f0b7d4_0_2554"/>
          <p:cNvSpPr txBox="1"/>
          <p:nvPr>
            <p:ph type="title"/>
          </p:nvPr>
        </p:nvSpPr>
        <p:spPr>
          <a:xfrm>
            <a:off x="182550" y="216425"/>
            <a:ext cx="8730000" cy="87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Serializer Method Field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1200">
              <a:solidFill>
                <a:srgbClr val="073763"/>
              </a:solidFill>
              <a:latin typeface="Montserrat"/>
              <a:ea typeface="Montserrat"/>
              <a:cs typeface="Montserrat"/>
              <a:sym typeface="Montserrat"/>
            </a:endParaRPr>
          </a:p>
        </p:txBody>
      </p:sp>
      <p:sp>
        <p:nvSpPr>
          <p:cNvPr id="1566" name="Google Shape;1566;gcb92f0b7d4_0_255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7" name="Google Shape;1567;gcb92f0b7d4_0_2554"/>
          <p:cNvGrpSpPr/>
          <p:nvPr/>
        </p:nvGrpSpPr>
        <p:grpSpPr>
          <a:xfrm>
            <a:off x="652150" y="4737850"/>
            <a:ext cx="7863100" cy="343800"/>
            <a:chOff x="652150" y="4737850"/>
            <a:chExt cx="7863100" cy="343800"/>
          </a:xfrm>
        </p:grpSpPr>
        <p:sp>
          <p:nvSpPr>
            <p:cNvPr id="1568" name="Google Shape;1568;gcb92f0b7d4_0_255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69" name="Google Shape;1569;gcb92f0b7d4_0_255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70" name="Google Shape;1570;gcb92f0b7d4_0_2554"/>
          <p:cNvSpPr txBox="1"/>
          <p:nvPr/>
        </p:nvSpPr>
        <p:spPr>
          <a:xfrm>
            <a:off x="539400" y="1093950"/>
            <a:ext cx="7922100" cy="349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Used to add any sort of data to the serialized representation of your object.</a:t>
            </a:r>
            <a:br>
              <a:rPr b="0" i="0" lang="en"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Signature: SerializerMethodField(method_name=None)</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15000"/>
              </a:lnSpc>
              <a:spcBef>
                <a:spcPts val="700"/>
              </a:spcBef>
              <a:spcAft>
                <a:spcPts val="0"/>
              </a:spcAft>
              <a:buClr>
                <a:schemeClr val="dk1"/>
              </a:buClr>
              <a:buSzPts val="1400"/>
              <a:buFont typeface="Montserrat"/>
              <a:buChar char="●"/>
            </a:pPr>
            <a:r>
              <a:rPr b="0" i="0" lang="en" sz="1400" u="none" cap="none" strike="noStrike">
                <a:solidFill>
                  <a:schemeClr val="dk1"/>
                </a:solidFill>
                <a:latin typeface="Montserrat"/>
                <a:ea typeface="Montserrat"/>
                <a:cs typeface="Montserrat"/>
                <a:sym typeface="Montserrat"/>
              </a:rPr>
              <a:t>method_name - The name of the method on the serializer to be called. If not included this defaults to get_&lt;field_name&gt;.</a:t>
            </a:r>
            <a:endParaRPr b="0" i="0" sz="1400" u="none" cap="none" strike="noStrike">
              <a:solidFill>
                <a:schemeClr val="dk1"/>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99" name="Shape 399"/>
        <p:cNvGrpSpPr/>
        <p:nvPr/>
      </p:nvGrpSpPr>
      <p:grpSpPr>
        <a:xfrm>
          <a:off x="0" y="0"/>
          <a:ext cx="0" cy="0"/>
          <a:chOff x="0" y="0"/>
          <a:chExt cx="0" cy="0"/>
        </a:xfrm>
      </p:grpSpPr>
      <p:sp>
        <p:nvSpPr>
          <p:cNvPr id="400" name="Google Shape;400;gcb92f0b7d4_0_18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Content Management System</a:t>
            </a:r>
            <a:endParaRPr b="1" sz="2500">
              <a:solidFill>
                <a:srgbClr val="073763"/>
              </a:solidFill>
              <a:latin typeface="Montserrat"/>
              <a:ea typeface="Montserrat"/>
              <a:cs typeface="Montserrat"/>
              <a:sym typeface="Montserrat"/>
            </a:endParaRPr>
          </a:p>
        </p:txBody>
      </p:sp>
      <p:sp>
        <p:nvSpPr>
          <p:cNvPr id="401" name="Google Shape;401;gcb92f0b7d4_0_18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2" name="Google Shape;402;gcb92f0b7d4_0_183"/>
          <p:cNvGrpSpPr/>
          <p:nvPr/>
        </p:nvGrpSpPr>
        <p:grpSpPr>
          <a:xfrm>
            <a:off x="652150" y="4737850"/>
            <a:ext cx="7863100" cy="343800"/>
            <a:chOff x="652150" y="4737850"/>
            <a:chExt cx="7863100" cy="343800"/>
          </a:xfrm>
        </p:grpSpPr>
        <p:sp>
          <p:nvSpPr>
            <p:cNvPr id="403" name="Google Shape;403;gcb92f0b7d4_0_18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04" name="Google Shape;404;gcb92f0b7d4_0_18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05" name="Google Shape;405;gcb92f0b7d4_0_183"/>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Create a django project CMS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Django-admin startproject cms</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Create a app blog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Python manage.py startapp blog</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Adding app to installed app</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Open settings.py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Search for installed App list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Add app name blog as string in the list</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INSTALLED_APPS = ['blog',]</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74" name="Shape 1574"/>
        <p:cNvGrpSpPr/>
        <p:nvPr/>
      </p:nvGrpSpPr>
      <p:grpSpPr>
        <a:xfrm>
          <a:off x="0" y="0"/>
          <a:ext cx="0" cy="0"/>
          <a:chOff x="0" y="0"/>
          <a:chExt cx="0" cy="0"/>
        </a:xfrm>
      </p:grpSpPr>
      <p:sp>
        <p:nvSpPr>
          <p:cNvPr id="1575" name="Google Shape;1575;gcb92f0b7d4_0_2563"/>
          <p:cNvSpPr txBox="1"/>
          <p:nvPr>
            <p:ph type="title"/>
          </p:nvPr>
        </p:nvSpPr>
        <p:spPr>
          <a:xfrm>
            <a:off x="182550" y="216425"/>
            <a:ext cx="8730000" cy="87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Serializer Method Field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1200">
              <a:solidFill>
                <a:srgbClr val="073763"/>
              </a:solidFill>
              <a:latin typeface="Montserrat"/>
              <a:ea typeface="Montserrat"/>
              <a:cs typeface="Montserrat"/>
              <a:sym typeface="Montserrat"/>
            </a:endParaRPr>
          </a:p>
        </p:txBody>
      </p:sp>
      <p:sp>
        <p:nvSpPr>
          <p:cNvPr id="1576" name="Google Shape;1576;gcb92f0b7d4_0_256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7" name="Google Shape;1577;gcb92f0b7d4_0_2563"/>
          <p:cNvGrpSpPr/>
          <p:nvPr/>
        </p:nvGrpSpPr>
        <p:grpSpPr>
          <a:xfrm>
            <a:off x="652150" y="4737850"/>
            <a:ext cx="7863100" cy="343800"/>
            <a:chOff x="652150" y="4737850"/>
            <a:chExt cx="7863100" cy="343800"/>
          </a:xfrm>
        </p:grpSpPr>
        <p:sp>
          <p:nvSpPr>
            <p:cNvPr id="1578" name="Google Shape;1578;gcb92f0b7d4_0_256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79" name="Google Shape;1579;gcb92f0b7d4_0_256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80" name="Google Shape;1580;gcb92f0b7d4_0_2563"/>
          <p:cNvSpPr txBox="1"/>
          <p:nvPr/>
        </p:nvSpPr>
        <p:spPr>
          <a:xfrm>
            <a:off x="539400" y="1093950"/>
            <a:ext cx="7922100" cy="3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from rest_framework import serializers</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class PostSerializer(serializers.ModelSerializer):</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category_name = serializers.SerializerMethodField()</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class Meta:</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model = Post</a:t>
            </a:r>
            <a:br>
              <a:rPr b="0" i="0" lang="en"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def get_category_name(self, obj):</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return obj.category.name</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br>
              <a:rPr b="0" i="0" lang="en"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584" name="Shape 1584"/>
        <p:cNvGrpSpPr/>
        <p:nvPr/>
      </p:nvGrpSpPr>
      <p:grpSpPr>
        <a:xfrm>
          <a:off x="0" y="0"/>
          <a:ext cx="0" cy="0"/>
          <a:chOff x="0" y="0"/>
          <a:chExt cx="0" cy="0"/>
        </a:xfrm>
      </p:grpSpPr>
      <p:sp>
        <p:nvSpPr>
          <p:cNvPr id="1585" name="Google Shape;1585;gcb92f0b7d4_0_2572"/>
          <p:cNvSpPr txBox="1"/>
          <p:nvPr>
            <p:ph type="title"/>
          </p:nvPr>
        </p:nvSpPr>
        <p:spPr>
          <a:xfrm>
            <a:off x="182550" y="216425"/>
            <a:ext cx="8730000" cy="87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API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1200">
              <a:solidFill>
                <a:srgbClr val="073763"/>
              </a:solidFill>
              <a:latin typeface="Montserrat"/>
              <a:ea typeface="Montserrat"/>
              <a:cs typeface="Montserrat"/>
              <a:sym typeface="Montserrat"/>
            </a:endParaRPr>
          </a:p>
        </p:txBody>
      </p:sp>
      <p:sp>
        <p:nvSpPr>
          <p:cNvPr id="1586" name="Google Shape;1586;gcb92f0b7d4_0_257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7" name="Google Shape;1587;gcb92f0b7d4_0_2572"/>
          <p:cNvGrpSpPr/>
          <p:nvPr/>
        </p:nvGrpSpPr>
        <p:grpSpPr>
          <a:xfrm>
            <a:off x="652150" y="4737850"/>
            <a:ext cx="7863100" cy="343800"/>
            <a:chOff x="652150" y="4737850"/>
            <a:chExt cx="7863100" cy="343800"/>
          </a:xfrm>
        </p:grpSpPr>
        <p:sp>
          <p:nvSpPr>
            <p:cNvPr id="1588" name="Google Shape;1588;gcb92f0b7d4_0_257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589" name="Google Shape;1589;gcb92f0b7d4_0_257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590" name="Google Shape;1590;gcb92f0b7d4_0_2572"/>
          <p:cNvSpPr txBox="1"/>
          <p:nvPr/>
        </p:nvSpPr>
        <p:spPr>
          <a:xfrm>
            <a:off x="539400" y="1093950"/>
            <a:ext cx="7922100" cy="34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from rest_framework.views import APIView</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from rest_framework.response import Response</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class ListPosts(APIView):</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def get(self, request, format=None):</a:t>
            </a:r>
            <a:endParaRPr b="0" i="0" sz="1400" u="none" cap="none" strike="noStrike">
              <a:solidFill>
                <a:schemeClr val="dk1"/>
              </a:solidFill>
              <a:latin typeface="Montserrat"/>
              <a:ea typeface="Montserrat"/>
              <a:cs typeface="Montserrat"/>
              <a:sym typeface="Montserrat"/>
            </a:endParaRPr>
          </a:p>
          <a:p>
            <a:pPr indent="0" lvl="0" marL="9144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posts = Post.objects.all()</a:t>
            </a:r>
            <a:endParaRPr b="0" i="0" sz="1400" u="none" cap="none" strike="noStrike">
              <a:solidFill>
                <a:schemeClr val="dk1"/>
              </a:solidFill>
              <a:latin typeface="Montserrat"/>
              <a:ea typeface="Montserrat"/>
              <a:cs typeface="Montserrat"/>
              <a:sym typeface="Montserrat"/>
            </a:endParaRPr>
          </a:p>
          <a:p>
            <a:pPr indent="457200" lvl="0" marL="9144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ser_data = PostSerializer(Posts,many =True)</a:t>
            </a:r>
            <a:endParaRPr b="0" i="0" sz="1400" u="none" cap="none" strike="noStrike">
              <a:solidFill>
                <a:schemeClr val="dk1"/>
              </a:solidFill>
              <a:latin typeface="Montserrat"/>
              <a:ea typeface="Montserrat"/>
              <a:cs typeface="Montserrat"/>
              <a:sym typeface="Montserrat"/>
            </a:endParaRPr>
          </a:p>
          <a:p>
            <a:pPr indent="0" lvl="0" marL="914400" marR="0" rtl="0" algn="l">
              <a:lnSpc>
                <a:spcPct val="115000"/>
              </a:lnSpc>
              <a:spcBef>
                <a:spcPts val="700"/>
              </a:spcBef>
              <a:spcAft>
                <a:spcPts val="0"/>
              </a:spcAft>
              <a:buClr>
                <a:srgbClr val="000000"/>
              </a:buClr>
              <a:buSzPts val="1400"/>
              <a:buFont typeface="Arial"/>
              <a:buNone/>
            </a:pPr>
            <a:r>
              <a:rPr b="0" i="0" lang="en" sz="1400" u="none" cap="none" strike="noStrike">
                <a:solidFill>
                  <a:schemeClr val="dk1"/>
                </a:solidFill>
                <a:latin typeface="Montserrat"/>
                <a:ea typeface="Montserrat"/>
                <a:cs typeface="Montserrat"/>
                <a:sym typeface="Montserrat"/>
              </a:rPr>
              <a:t>         return Response({"posts":ser_data.data})</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7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09" name="Shape 409"/>
        <p:cNvGrpSpPr/>
        <p:nvPr/>
      </p:nvGrpSpPr>
      <p:grpSpPr>
        <a:xfrm>
          <a:off x="0" y="0"/>
          <a:ext cx="0" cy="0"/>
          <a:chOff x="0" y="0"/>
          <a:chExt cx="0" cy="0"/>
        </a:xfrm>
      </p:grpSpPr>
      <p:sp>
        <p:nvSpPr>
          <p:cNvPr id="410" name="Google Shape;410;gcb92f0b7d4_0_19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Models</a:t>
            </a:r>
            <a:endParaRPr b="1" sz="2500">
              <a:solidFill>
                <a:srgbClr val="073763"/>
              </a:solidFill>
              <a:latin typeface="Montserrat"/>
              <a:ea typeface="Montserrat"/>
              <a:cs typeface="Montserrat"/>
              <a:sym typeface="Montserrat"/>
            </a:endParaRPr>
          </a:p>
        </p:txBody>
      </p:sp>
      <p:sp>
        <p:nvSpPr>
          <p:cNvPr id="411" name="Google Shape;411;gcb92f0b7d4_0_19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gcb92f0b7d4_0_192"/>
          <p:cNvGrpSpPr/>
          <p:nvPr/>
        </p:nvGrpSpPr>
        <p:grpSpPr>
          <a:xfrm>
            <a:off x="652150" y="4737850"/>
            <a:ext cx="7863100" cy="343800"/>
            <a:chOff x="652150" y="4737850"/>
            <a:chExt cx="7863100" cy="343800"/>
          </a:xfrm>
        </p:grpSpPr>
        <p:sp>
          <p:nvSpPr>
            <p:cNvPr id="413" name="Google Shape;413;gcb92f0b7d4_0_19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14" name="Google Shape;414;gcb92f0b7d4_0_19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15" name="Google Shape;415;gcb92f0b7d4_0_192"/>
          <p:cNvSpPr txBox="1"/>
          <p:nvPr/>
        </p:nvSpPr>
        <p:spPr>
          <a:xfrm>
            <a:off x="593150" y="802825"/>
            <a:ext cx="7922100" cy="387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10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Django models contains the essential fields and behaviors of the data you’re storing.</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15000"/>
              </a:lnSpc>
              <a:spcBef>
                <a:spcPts val="110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Each model is a Python class that subclasses django.db.models.Model</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15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Generally, each model maps to a single database table.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15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Each attribute of the model represents a database field</a:t>
            </a:r>
            <a:endParaRPr b="0" i="0" sz="12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Creating Model</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15000"/>
              </a:lnSpc>
              <a:spcBef>
                <a:spcPts val="110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from django.db import models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15000"/>
              </a:lnSpc>
              <a:spcBef>
                <a:spcPts val="110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class Post(models.Model):</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15000"/>
              </a:lnSpc>
              <a:spcBef>
                <a:spcPts val="110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Pass</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Creating a Model Field</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field_name = models.FieldType()</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19" name="Shape 419"/>
        <p:cNvGrpSpPr/>
        <p:nvPr/>
      </p:nvGrpSpPr>
      <p:grpSpPr>
        <a:xfrm>
          <a:off x="0" y="0"/>
          <a:ext cx="0" cy="0"/>
          <a:chOff x="0" y="0"/>
          <a:chExt cx="0" cy="0"/>
        </a:xfrm>
      </p:grpSpPr>
      <p:sp>
        <p:nvSpPr>
          <p:cNvPr id="420" name="Google Shape;420;gcb92f0b7d4_0_20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Common Field Types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200" u="sng">
                <a:solidFill>
                  <a:srgbClr val="337AB7"/>
                </a:solidFill>
                <a:latin typeface="Montserrat"/>
                <a:ea typeface="Montserrat"/>
                <a:cs typeface="Montserrat"/>
                <a:sym typeface="Montserrat"/>
                <a:hlinkClick r:id="rId3">
                  <a:extLst>
                    <a:ext uri="{A12FA001-AC4F-418D-AE19-62706E023703}">
                      <ahyp:hlinkClr val="tx"/>
                    </a:ext>
                  </a:extLst>
                </a:hlinkClick>
              </a:rPr>
              <a:t>https://docs.djangoproject.com/en/2.2/ref/models/fields/#model-field-types</a:t>
            </a:r>
            <a:endParaRPr b="1" sz="1200">
              <a:solidFill>
                <a:srgbClr val="073763"/>
              </a:solidFill>
              <a:latin typeface="Montserrat"/>
              <a:ea typeface="Montserrat"/>
              <a:cs typeface="Montserrat"/>
              <a:sym typeface="Montserrat"/>
            </a:endParaRPr>
          </a:p>
        </p:txBody>
      </p:sp>
      <p:sp>
        <p:nvSpPr>
          <p:cNvPr id="421" name="Google Shape;421;gcb92f0b7d4_0_20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2" name="Google Shape;422;gcb92f0b7d4_0_201"/>
          <p:cNvGrpSpPr/>
          <p:nvPr/>
        </p:nvGrpSpPr>
        <p:grpSpPr>
          <a:xfrm>
            <a:off x="652150" y="4737850"/>
            <a:ext cx="7863100" cy="343800"/>
            <a:chOff x="652150" y="4737850"/>
            <a:chExt cx="7863100" cy="343800"/>
          </a:xfrm>
        </p:grpSpPr>
        <p:sp>
          <p:nvSpPr>
            <p:cNvPr id="423" name="Google Shape;423;gcb92f0b7d4_0_20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24" name="Google Shape;424;gcb92f0b7d4_0_20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25" name="Google Shape;425;gcb92f0b7d4_0_201"/>
          <p:cNvSpPr txBox="1"/>
          <p:nvPr/>
        </p:nvSpPr>
        <p:spPr>
          <a:xfrm>
            <a:off x="539400" y="1093950"/>
            <a:ext cx="7922100" cy="29556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CharField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DateField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DateTimeField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EmailField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FileField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ImageField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IntegerField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SlugField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TextField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URLField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ForeignKey </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ManyToManyField</a:t>
            </a:r>
            <a:endParaRPr b="0" i="0" sz="1200" u="none" cap="none" strike="noStrike">
              <a:solidFill>
                <a:schemeClr val="dk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dk1"/>
              </a:buClr>
              <a:buSzPts val="1200"/>
              <a:buFont typeface="Montserrat"/>
              <a:buChar char="●"/>
            </a:pPr>
            <a:r>
              <a:rPr b="0" i="0" lang="en" sz="1200" u="none" cap="none" strike="noStrike">
                <a:solidFill>
                  <a:schemeClr val="dk1"/>
                </a:solidFill>
                <a:latin typeface="Montserrat"/>
                <a:ea typeface="Montserrat"/>
                <a:cs typeface="Montserrat"/>
                <a:sym typeface="Montserrat"/>
              </a:rPr>
              <a:t>OneToOneField</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29" name="Shape 429"/>
        <p:cNvGrpSpPr/>
        <p:nvPr/>
      </p:nvGrpSpPr>
      <p:grpSpPr>
        <a:xfrm>
          <a:off x="0" y="0"/>
          <a:ext cx="0" cy="0"/>
          <a:chOff x="0" y="0"/>
          <a:chExt cx="0" cy="0"/>
        </a:xfrm>
      </p:grpSpPr>
      <p:sp>
        <p:nvSpPr>
          <p:cNvPr id="430" name="Google Shape;430;gcb92f0b7d4_0_21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Relationships</a:t>
            </a:r>
            <a:endParaRPr b="1" sz="2500">
              <a:solidFill>
                <a:srgbClr val="073763"/>
              </a:solidFill>
              <a:latin typeface="Montserrat"/>
              <a:ea typeface="Montserrat"/>
              <a:cs typeface="Montserrat"/>
              <a:sym typeface="Montserrat"/>
            </a:endParaRPr>
          </a:p>
        </p:txBody>
      </p:sp>
      <p:sp>
        <p:nvSpPr>
          <p:cNvPr id="431" name="Google Shape;431;gcb92f0b7d4_0_21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2" name="Google Shape;432;gcb92f0b7d4_0_210"/>
          <p:cNvGrpSpPr/>
          <p:nvPr/>
        </p:nvGrpSpPr>
        <p:grpSpPr>
          <a:xfrm>
            <a:off x="652150" y="4737850"/>
            <a:ext cx="7863100" cy="343800"/>
            <a:chOff x="652150" y="4737850"/>
            <a:chExt cx="7863100" cy="343800"/>
          </a:xfrm>
        </p:grpSpPr>
        <p:sp>
          <p:nvSpPr>
            <p:cNvPr id="433" name="Google Shape;433;gcb92f0b7d4_0_21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34" name="Google Shape;434;gcb92f0b7d4_0_21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35" name="Google Shape;435;gcb92f0b7d4_0_210"/>
          <p:cNvSpPr txBox="1"/>
          <p:nvPr/>
        </p:nvSpPr>
        <p:spPr>
          <a:xfrm>
            <a:off x="654150" y="1012575"/>
            <a:ext cx="8082600" cy="3369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One to One Relationship</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	one record in a table is associated with one and only one record in another table</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	Eg : Car and registered owner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One to Many Relationship</a:t>
            </a:r>
            <a:endParaRPr b="0" i="0" sz="14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one record in a table can be associated with one or more records in another table</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Eg: User and mobile number</a:t>
            </a:r>
            <a:endParaRPr b="0" i="0" sz="14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Many to Many Relationship</a:t>
            </a:r>
            <a:endParaRPr b="0" i="0" sz="14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multiple records in a table are associated with multiple records in another table.</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Eg: Patient and doctor</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39" name="Shape 439"/>
        <p:cNvGrpSpPr/>
        <p:nvPr/>
      </p:nvGrpSpPr>
      <p:grpSpPr>
        <a:xfrm>
          <a:off x="0" y="0"/>
          <a:ext cx="0" cy="0"/>
          <a:chOff x="0" y="0"/>
          <a:chExt cx="0" cy="0"/>
        </a:xfrm>
      </p:grpSpPr>
      <p:sp>
        <p:nvSpPr>
          <p:cNvPr id="440" name="Google Shape;440;gcb92f0b7d4_0_21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Identify Relationships</a:t>
            </a:r>
            <a:endParaRPr b="1" sz="2500">
              <a:solidFill>
                <a:srgbClr val="073763"/>
              </a:solidFill>
              <a:latin typeface="Montserrat"/>
              <a:ea typeface="Montserrat"/>
              <a:cs typeface="Montserrat"/>
              <a:sym typeface="Montserrat"/>
            </a:endParaRPr>
          </a:p>
        </p:txBody>
      </p:sp>
      <p:sp>
        <p:nvSpPr>
          <p:cNvPr id="441" name="Google Shape;441;gcb92f0b7d4_0_21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gcb92f0b7d4_0_219"/>
          <p:cNvGrpSpPr/>
          <p:nvPr/>
        </p:nvGrpSpPr>
        <p:grpSpPr>
          <a:xfrm>
            <a:off x="652150" y="4737850"/>
            <a:ext cx="7863100" cy="343800"/>
            <a:chOff x="652150" y="4737850"/>
            <a:chExt cx="7863100" cy="343800"/>
          </a:xfrm>
        </p:grpSpPr>
        <p:sp>
          <p:nvSpPr>
            <p:cNvPr id="443" name="Google Shape;443;gcb92f0b7d4_0_21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44" name="Google Shape;444;gcb92f0b7d4_0_21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45" name="Google Shape;445;gcb92f0b7d4_0_219"/>
          <p:cNvSpPr txBox="1"/>
          <p:nvPr/>
        </p:nvSpPr>
        <p:spPr>
          <a:xfrm>
            <a:off x="654150" y="1012575"/>
            <a:ext cx="8082600" cy="3369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Emp and Reporting manager</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Emp and organization</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Person and Passport Details</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Student and books in Library management system</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Emp and projects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49" name="Shape 449"/>
        <p:cNvGrpSpPr/>
        <p:nvPr/>
      </p:nvGrpSpPr>
      <p:grpSpPr>
        <a:xfrm>
          <a:off x="0" y="0"/>
          <a:ext cx="0" cy="0"/>
          <a:chOff x="0" y="0"/>
          <a:chExt cx="0" cy="0"/>
        </a:xfrm>
      </p:grpSpPr>
      <p:sp>
        <p:nvSpPr>
          <p:cNvPr id="450" name="Google Shape;450;gcb92f0b7d4_0_22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CMS - Creating Models</a:t>
            </a:r>
            <a:endParaRPr b="1" sz="2500">
              <a:solidFill>
                <a:srgbClr val="073763"/>
              </a:solidFill>
              <a:latin typeface="Montserrat"/>
              <a:ea typeface="Montserrat"/>
              <a:cs typeface="Montserrat"/>
              <a:sym typeface="Montserrat"/>
            </a:endParaRPr>
          </a:p>
        </p:txBody>
      </p:sp>
      <p:sp>
        <p:nvSpPr>
          <p:cNvPr id="451" name="Google Shape;451;gcb92f0b7d4_0_22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2" name="Google Shape;452;gcb92f0b7d4_0_228"/>
          <p:cNvGrpSpPr/>
          <p:nvPr/>
        </p:nvGrpSpPr>
        <p:grpSpPr>
          <a:xfrm>
            <a:off x="652150" y="4737850"/>
            <a:ext cx="7863100" cy="343800"/>
            <a:chOff x="652150" y="4737850"/>
            <a:chExt cx="7863100" cy="343800"/>
          </a:xfrm>
        </p:grpSpPr>
        <p:sp>
          <p:nvSpPr>
            <p:cNvPr id="453" name="Google Shape;453;gcb92f0b7d4_0_22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54" name="Google Shape;454;gcb92f0b7d4_0_22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55" name="Google Shape;455;gcb92f0b7d4_0_228"/>
          <p:cNvSpPr txBox="1"/>
          <p:nvPr/>
        </p:nvSpPr>
        <p:spPr>
          <a:xfrm>
            <a:off x="654150" y="1012575"/>
            <a:ext cx="8082600" cy="3369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Create model</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Apply Migrations</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python manage.py makemigrations</a:t>
            </a:r>
            <a:endParaRPr b="0" i="0" sz="1400" u="none" cap="none" strike="noStrike">
              <a:solidFill>
                <a:srgbClr val="000000"/>
              </a:solidFill>
              <a:latin typeface="Montserrat"/>
              <a:ea typeface="Montserrat"/>
              <a:cs typeface="Montserrat"/>
              <a:sym typeface="Montserrat"/>
            </a:endParaRPr>
          </a:p>
          <a:p>
            <a:pPr indent="-317500" lvl="2" marL="13716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Identify the changes in model and create Migration files </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python manage.py migrate</a:t>
            </a:r>
            <a:endParaRPr b="0" i="0" sz="1400" u="none" cap="none" strike="noStrike">
              <a:solidFill>
                <a:srgbClr val="000000"/>
              </a:solidFill>
              <a:latin typeface="Montserrat"/>
              <a:ea typeface="Montserrat"/>
              <a:cs typeface="Montserrat"/>
              <a:sym typeface="Montserrat"/>
            </a:endParaRPr>
          </a:p>
          <a:p>
            <a:pPr indent="-317500" lvl="2" marL="13716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Perform the db changes based on migration file</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Create SuperUser</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python manage.py createsuperuser</a:t>
            </a: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Registering Model to Admin Site</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Import the model which you want to add to admin site </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Register the imported Model using register function</a:t>
            </a:r>
            <a:endParaRPr b="0" i="0" sz="1400" u="none" cap="none" strike="noStrike">
              <a:solidFill>
                <a:srgbClr val="000000"/>
              </a:solidFill>
              <a:latin typeface="Montserrat"/>
              <a:ea typeface="Montserrat"/>
              <a:cs typeface="Montserrat"/>
              <a:sym typeface="Montserrat"/>
            </a:endParaRPr>
          </a:p>
          <a:p>
            <a:pPr indent="0" lvl="0" marL="13716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admin.site.register(Post)</a:t>
            </a:r>
            <a:endParaRPr b="0" i="0" sz="1400" u="none" cap="none" strike="noStrike">
              <a:solidFill>
                <a:srgbClr val="000000"/>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Montserrat"/>
                <a:ea typeface="Montserrat"/>
                <a:cs typeface="Montserrat"/>
                <a:sym typeface="Montserrat"/>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
          <p:cNvSpPr txBox="1"/>
          <p:nvPr>
            <p:ph type="title"/>
          </p:nvPr>
        </p:nvSpPr>
        <p:spPr>
          <a:xfrm>
            <a:off x="265500" y="2089225"/>
            <a:ext cx="4045200" cy="96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lang="en" sz="4800">
                <a:solidFill>
                  <a:srgbClr val="EFEFEF"/>
                </a:solidFill>
                <a:latin typeface="Montserrat"/>
                <a:ea typeface="Montserrat"/>
                <a:cs typeface="Montserrat"/>
                <a:sym typeface="Montserrat"/>
              </a:rPr>
              <a:t>Objective</a:t>
            </a:r>
            <a:endParaRPr b="1" sz="4800">
              <a:solidFill>
                <a:srgbClr val="EFEFEF"/>
              </a:solidFill>
              <a:latin typeface="Montserrat"/>
              <a:ea typeface="Montserrat"/>
              <a:cs typeface="Montserrat"/>
              <a:sym typeface="Montserrat"/>
            </a:endParaRPr>
          </a:p>
        </p:txBody>
      </p:sp>
      <p:sp>
        <p:nvSpPr>
          <p:cNvPr id="288" name="Google Shape;288;p2"/>
          <p:cNvSpPr txBox="1"/>
          <p:nvPr>
            <p:ph idx="2" type="body"/>
          </p:nvPr>
        </p:nvSpPr>
        <p:spPr>
          <a:xfrm>
            <a:off x="4939500" y="283575"/>
            <a:ext cx="3837000" cy="45861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lang="en" sz="1400">
                <a:solidFill>
                  <a:srgbClr val="172746"/>
                </a:solidFill>
                <a:latin typeface="Montserrat"/>
                <a:ea typeface="Montserrat"/>
                <a:cs typeface="Montserrat"/>
                <a:sym typeface="Montserrat"/>
              </a:rPr>
              <a:t>What is web framework</a:t>
            </a:r>
            <a:endParaRPr sz="1400">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lang="en" sz="1400">
                <a:solidFill>
                  <a:srgbClr val="172746"/>
                </a:solidFill>
                <a:latin typeface="Montserrat"/>
                <a:ea typeface="Montserrat"/>
                <a:cs typeface="Montserrat"/>
                <a:sym typeface="Montserrat"/>
              </a:rPr>
              <a:t>Why we need web framework</a:t>
            </a:r>
            <a:endParaRPr sz="1400">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lang="en" sz="1400">
                <a:solidFill>
                  <a:srgbClr val="172746"/>
                </a:solidFill>
                <a:latin typeface="Montserrat"/>
                <a:ea typeface="Montserrat"/>
                <a:cs typeface="Montserrat"/>
                <a:sym typeface="Montserrat"/>
              </a:rPr>
              <a:t>Different web framework</a:t>
            </a:r>
            <a:endParaRPr sz="1400">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lang="en" sz="1400">
                <a:solidFill>
                  <a:srgbClr val="172746"/>
                </a:solidFill>
                <a:latin typeface="Montserrat"/>
                <a:ea typeface="Montserrat"/>
                <a:cs typeface="Montserrat"/>
                <a:sym typeface="Montserrat"/>
              </a:rPr>
              <a:t>Model-View-Templates</a:t>
            </a:r>
            <a:endParaRPr sz="1400">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lang="en" sz="1400">
                <a:solidFill>
                  <a:srgbClr val="172746"/>
                </a:solidFill>
                <a:latin typeface="Montserrat"/>
                <a:ea typeface="Montserrat"/>
                <a:cs typeface="Montserrat"/>
                <a:sym typeface="Montserrat"/>
              </a:rPr>
              <a:t>Django Projects and App</a:t>
            </a:r>
            <a:endParaRPr sz="1400">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lang="en" sz="1400">
                <a:solidFill>
                  <a:srgbClr val="172746"/>
                </a:solidFill>
                <a:latin typeface="Montserrat"/>
                <a:ea typeface="Montserrat"/>
                <a:cs typeface="Montserrat"/>
                <a:sym typeface="Montserrat"/>
              </a:rPr>
              <a:t>Getting STarted with Django </a:t>
            </a:r>
            <a:endParaRPr sz="1400">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SzPts val="1800"/>
              <a:buNone/>
            </a:pPr>
            <a:r>
              <a:t/>
            </a:r>
            <a:endParaRPr sz="1000">
              <a:solidFill>
                <a:srgbClr val="172746"/>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gcb92f0b7d4_0_282"/>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461" name="Google Shape;461;gcb92f0b7d4_0_282"/>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ORM</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462" name="Google Shape;462;gcb92f0b7d4_0_282"/>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66" name="Shape 466"/>
        <p:cNvGrpSpPr/>
        <p:nvPr/>
      </p:nvGrpSpPr>
      <p:grpSpPr>
        <a:xfrm>
          <a:off x="0" y="0"/>
          <a:ext cx="0" cy="0"/>
          <a:chOff x="0" y="0"/>
          <a:chExt cx="0" cy="0"/>
        </a:xfrm>
      </p:grpSpPr>
      <p:sp>
        <p:nvSpPr>
          <p:cNvPr id="467" name="Google Shape;467;gcb92f0b7d4_0_28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Retrieve</a:t>
            </a:r>
            <a:endParaRPr b="1" sz="2500">
              <a:solidFill>
                <a:srgbClr val="073763"/>
              </a:solidFill>
              <a:latin typeface="Montserrat"/>
              <a:ea typeface="Montserrat"/>
              <a:cs typeface="Montserrat"/>
              <a:sym typeface="Montserrat"/>
            </a:endParaRPr>
          </a:p>
        </p:txBody>
      </p:sp>
      <p:sp>
        <p:nvSpPr>
          <p:cNvPr id="468" name="Google Shape;468;gcb92f0b7d4_0_28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9" name="Google Shape;469;gcb92f0b7d4_0_288"/>
          <p:cNvGrpSpPr/>
          <p:nvPr/>
        </p:nvGrpSpPr>
        <p:grpSpPr>
          <a:xfrm>
            <a:off x="652150" y="4737850"/>
            <a:ext cx="7863100" cy="343800"/>
            <a:chOff x="652150" y="4737850"/>
            <a:chExt cx="7863100" cy="343800"/>
          </a:xfrm>
        </p:grpSpPr>
        <p:sp>
          <p:nvSpPr>
            <p:cNvPr id="470" name="Google Shape;470;gcb92f0b7d4_0_28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71" name="Google Shape;471;gcb92f0b7d4_0_28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72" name="Google Shape;472;gcb92f0b7d4_0_288"/>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Get all the objects</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ModelName.objects.all()</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Blog.objects.all()</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Retrieving a single object with get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ModelName.objects.get(field__lookuptype = value)</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Blog.objects.get(id = value)</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Retrieving specific objects with filter</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ModelName.objects.filter(field__lookuptype = value)</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Blog.objects.filter(status = “P”)</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76" name="Shape 476"/>
        <p:cNvGrpSpPr/>
        <p:nvPr/>
      </p:nvGrpSpPr>
      <p:grpSpPr>
        <a:xfrm>
          <a:off x="0" y="0"/>
          <a:ext cx="0" cy="0"/>
          <a:chOff x="0" y="0"/>
          <a:chExt cx="0" cy="0"/>
        </a:xfrm>
      </p:grpSpPr>
      <p:sp>
        <p:nvSpPr>
          <p:cNvPr id="477" name="Google Shape;477;gcb92f0b7d4_0_29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Retrieve</a:t>
            </a:r>
            <a:endParaRPr b="1" sz="2500">
              <a:solidFill>
                <a:srgbClr val="073763"/>
              </a:solidFill>
              <a:latin typeface="Montserrat"/>
              <a:ea typeface="Montserrat"/>
              <a:cs typeface="Montserrat"/>
              <a:sym typeface="Montserrat"/>
            </a:endParaRPr>
          </a:p>
        </p:txBody>
      </p:sp>
      <p:sp>
        <p:nvSpPr>
          <p:cNvPr id="478" name="Google Shape;478;gcb92f0b7d4_0_29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9" name="Google Shape;479;gcb92f0b7d4_0_297"/>
          <p:cNvGrpSpPr/>
          <p:nvPr/>
        </p:nvGrpSpPr>
        <p:grpSpPr>
          <a:xfrm>
            <a:off x="652150" y="4737850"/>
            <a:ext cx="7863100" cy="343800"/>
            <a:chOff x="652150" y="4737850"/>
            <a:chExt cx="7863100" cy="343800"/>
          </a:xfrm>
        </p:grpSpPr>
        <p:sp>
          <p:nvSpPr>
            <p:cNvPr id="480" name="Google Shape;480;gcb92f0b7d4_0_29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81" name="Google Shape;481;gcb92f0b7d4_0_29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82" name="Google Shape;482;gcb92f0b7d4_0_297"/>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Exclude specific objects with exclude</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ModelName.objects.exclude(field__lookuptype = value)</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Blog.objects.filter(status = “D”)</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Span Relationships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Use the field name of related fields across models, separated by double underscores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ModelName.objects.get(related_field_name__field__lookuptype = value)</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Blog.objects.get(category__name = “Programming”)</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86" name="Shape 486"/>
        <p:cNvGrpSpPr/>
        <p:nvPr/>
      </p:nvGrpSpPr>
      <p:grpSpPr>
        <a:xfrm>
          <a:off x="0" y="0"/>
          <a:ext cx="0" cy="0"/>
          <a:chOff x="0" y="0"/>
          <a:chExt cx="0" cy="0"/>
        </a:xfrm>
      </p:grpSpPr>
      <p:sp>
        <p:nvSpPr>
          <p:cNvPr id="487" name="Google Shape;487;gcb92f0b7d4_0_30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Lookup Type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100" u="sng">
                <a:solidFill>
                  <a:schemeClr val="hlink"/>
                </a:solidFill>
                <a:latin typeface="Montserrat"/>
                <a:ea typeface="Montserrat"/>
                <a:cs typeface="Montserrat"/>
                <a:sym typeface="Montserrat"/>
                <a:hlinkClick r:id="rId3"/>
              </a:rPr>
              <a:t>https://docs.djangoproject.com/en/2.2/ref/models/querysets/#field-lookups</a:t>
            </a:r>
            <a:endParaRPr b="1" sz="2500">
              <a:solidFill>
                <a:srgbClr val="073763"/>
              </a:solidFill>
              <a:latin typeface="Montserrat"/>
              <a:ea typeface="Montserrat"/>
              <a:cs typeface="Montserrat"/>
              <a:sym typeface="Montserrat"/>
            </a:endParaRPr>
          </a:p>
        </p:txBody>
      </p:sp>
      <p:sp>
        <p:nvSpPr>
          <p:cNvPr id="488" name="Google Shape;488;gcb92f0b7d4_0_30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9" name="Google Shape;489;gcb92f0b7d4_0_306"/>
          <p:cNvGrpSpPr/>
          <p:nvPr/>
        </p:nvGrpSpPr>
        <p:grpSpPr>
          <a:xfrm>
            <a:off x="652150" y="4737850"/>
            <a:ext cx="7863100" cy="343800"/>
            <a:chOff x="652150" y="4737850"/>
            <a:chExt cx="7863100" cy="343800"/>
          </a:xfrm>
        </p:grpSpPr>
        <p:sp>
          <p:nvSpPr>
            <p:cNvPr id="490" name="Google Shape;490;gcb92f0b7d4_0_30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491" name="Google Shape;491;gcb92f0b7d4_0_30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492" name="Google Shape;492;gcb92f0b7d4_0_306"/>
          <p:cNvSpPr txBox="1"/>
          <p:nvPr/>
        </p:nvSpPr>
        <p:spPr>
          <a:xfrm>
            <a:off x="593150" y="11509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exact (Default lookup)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contains</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startswith</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endswith</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range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date</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496" name="Shape 496"/>
        <p:cNvGrpSpPr/>
        <p:nvPr/>
      </p:nvGrpSpPr>
      <p:grpSpPr>
        <a:xfrm>
          <a:off x="0" y="0"/>
          <a:ext cx="0" cy="0"/>
          <a:chOff x="0" y="0"/>
          <a:chExt cx="0" cy="0"/>
        </a:xfrm>
      </p:grpSpPr>
      <p:sp>
        <p:nvSpPr>
          <p:cNvPr id="497" name="Google Shape;497;gcb92f0b7d4_0_31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When QuerySets are evaluated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100" u="sng">
                <a:solidFill>
                  <a:schemeClr val="hlink"/>
                </a:solidFill>
                <a:latin typeface="Montserrat"/>
                <a:ea typeface="Montserrat"/>
                <a:cs typeface="Montserrat"/>
                <a:sym typeface="Montserrat"/>
                <a:hlinkClick r:id="rId3"/>
              </a:rPr>
              <a:t>https://docs.djangoproject.com/en/2.2/ref/models/querysets/#field-lookups</a:t>
            </a:r>
            <a:endParaRPr b="1" sz="2500">
              <a:solidFill>
                <a:srgbClr val="073763"/>
              </a:solidFill>
              <a:latin typeface="Montserrat"/>
              <a:ea typeface="Montserrat"/>
              <a:cs typeface="Montserrat"/>
              <a:sym typeface="Montserrat"/>
            </a:endParaRPr>
          </a:p>
        </p:txBody>
      </p:sp>
      <p:sp>
        <p:nvSpPr>
          <p:cNvPr id="498" name="Google Shape;498;gcb92f0b7d4_0_31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9" name="Google Shape;499;gcb92f0b7d4_0_315"/>
          <p:cNvGrpSpPr/>
          <p:nvPr/>
        </p:nvGrpSpPr>
        <p:grpSpPr>
          <a:xfrm>
            <a:off x="652150" y="4737850"/>
            <a:ext cx="7863100" cy="343800"/>
            <a:chOff x="652150" y="4737850"/>
            <a:chExt cx="7863100" cy="343800"/>
          </a:xfrm>
        </p:grpSpPr>
        <p:sp>
          <p:nvSpPr>
            <p:cNvPr id="500" name="Google Shape;500;gcb92f0b7d4_0_31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01" name="Google Shape;501;gcb92f0b7d4_0_31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02" name="Google Shape;502;gcb92f0b7d4_0_315"/>
          <p:cNvSpPr txBox="1"/>
          <p:nvPr/>
        </p:nvSpPr>
        <p:spPr>
          <a:xfrm>
            <a:off x="593150" y="11509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Iteration</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Slicing</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Len</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List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Bool</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06" name="Shape 506"/>
        <p:cNvGrpSpPr/>
        <p:nvPr/>
      </p:nvGrpSpPr>
      <p:grpSpPr>
        <a:xfrm>
          <a:off x="0" y="0"/>
          <a:ext cx="0" cy="0"/>
          <a:chOff x="0" y="0"/>
          <a:chExt cx="0" cy="0"/>
        </a:xfrm>
      </p:grpSpPr>
      <p:sp>
        <p:nvSpPr>
          <p:cNvPr id="507" name="Google Shape;507;gcb92f0b7d4_0_32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Create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08" name="Google Shape;508;gcb92f0b7d4_0_32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9" name="Google Shape;509;gcb92f0b7d4_0_324"/>
          <p:cNvGrpSpPr/>
          <p:nvPr/>
        </p:nvGrpSpPr>
        <p:grpSpPr>
          <a:xfrm>
            <a:off x="652150" y="4737850"/>
            <a:ext cx="7863100" cy="343800"/>
            <a:chOff x="652150" y="4737850"/>
            <a:chExt cx="7863100" cy="343800"/>
          </a:xfrm>
        </p:grpSpPr>
        <p:sp>
          <p:nvSpPr>
            <p:cNvPr id="510" name="Google Shape;510;gcb92f0b7d4_0_32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11" name="Google Shape;511;gcb92f0b7d4_0_32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12" name="Google Shape;512;gcb92f0b7d4_0_324"/>
          <p:cNvSpPr txBox="1"/>
          <p:nvPr/>
        </p:nvSpPr>
        <p:spPr>
          <a:xfrm>
            <a:off x="593150" y="11509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ModelName.objects.create(args)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p1 = Post.objects.create(</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title = "Overview of Natural Language Processing",</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content = """ Over the last few years, Artificial Intelligence has made a prominent space as it uses technology that has made machines capable to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16" name="Shape 516"/>
        <p:cNvGrpSpPr/>
        <p:nvPr/>
      </p:nvGrpSpPr>
      <p:grpSpPr>
        <a:xfrm>
          <a:off x="0" y="0"/>
          <a:ext cx="0" cy="0"/>
          <a:chOff x="0" y="0"/>
          <a:chExt cx="0" cy="0"/>
        </a:xfrm>
      </p:grpSpPr>
      <p:sp>
        <p:nvSpPr>
          <p:cNvPr id="517" name="Google Shape;517;gcb92f0b7d4_0_33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Update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18" name="Google Shape;518;gcb92f0b7d4_0_33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9" name="Google Shape;519;gcb92f0b7d4_0_333"/>
          <p:cNvGrpSpPr/>
          <p:nvPr/>
        </p:nvGrpSpPr>
        <p:grpSpPr>
          <a:xfrm>
            <a:off x="652150" y="4737850"/>
            <a:ext cx="7863100" cy="343800"/>
            <a:chOff x="652150" y="4737850"/>
            <a:chExt cx="7863100" cy="343800"/>
          </a:xfrm>
        </p:grpSpPr>
        <p:sp>
          <p:nvSpPr>
            <p:cNvPr id="520" name="Google Shape;520;gcb92f0b7d4_0_33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21" name="Google Shape;521;gcb92f0b7d4_0_33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22" name="Google Shape;522;gcb92f0b7d4_0_333"/>
          <p:cNvSpPr txBox="1"/>
          <p:nvPr/>
        </p:nvSpPr>
        <p:spPr>
          <a:xfrm>
            <a:off x="532750" y="9282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Updating an Object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p1 = Post.objects.get(id = 1)</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p1.title = "Introduction To A Machine Learning"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p1.save()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p1.title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'Introduction To A Machine Learning'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26" name="Shape 526"/>
        <p:cNvGrpSpPr/>
        <p:nvPr/>
      </p:nvGrpSpPr>
      <p:grpSpPr>
        <a:xfrm>
          <a:off x="0" y="0"/>
          <a:ext cx="0" cy="0"/>
          <a:chOff x="0" y="0"/>
          <a:chExt cx="0" cy="0"/>
        </a:xfrm>
      </p:grpSpPr>
      <p:sp>
        <p:nvSpPr>
          <p:cNvPr id="527" name="Google Shape;527;gcb92f0b7d4_0_34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Update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28" name="Google Shape;528;gcb92f0b7d4_0_34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9" name="Google Shape;529;gcb92f0b7d4_0_342"/>
          <p:cNvGrpSpPr/>
          <p:nvPr/>
        </p:nvGrpSpPr>
        <p:grpSpPr>
          <a:xfrm>
            <a:off x="652150" y="4737850"/>
            <a:ext cx="7863100" cy="343800"/>
            <a:chOff x="652150" y="4737850"/>
            <a:chExt cx="7863100" cy="343800"/>
          </a:xfrm>
        </p:grpSpPr>
        <p:sp>
          <p:nvSpPr>
            <p:cNvPr id="530" name="Google Shape;530;gcb92f0b7d4_0_34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31" name="Google Shape;531;gcb92f0b7d4_0_34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32" name="Google Shape;532;gcb92f0b7d4_0_342"/>
          <p:cNvSpPr txBox="1"/>
          <p:nvPr/>
        </p:nvSpPr>
        <p:spPr>
          <a:xfrm>
            <a:off x="532750" y="9282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Updating a Foreign Key</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 c1 = Category.objects.get(name = "Machine Learning")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&gt;&gt;&gt;p1 = Blog.objects.get(id = 1)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&gt;&gt;&gt;p1.category = c1</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&gt;&gt;&gt;p1.save()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36" name="Shape 536"/>
        <p:cNvGrpSpPr/>
        <p:nvPr/>
      </p:nvGrpSpPr>
      <p:grpSpPr>
        <a:xfrm>
          <a:off x="0" y="0"/>
          <a:ext cx="0" cy="0"/>
          <a:chOff x="0" y="0"/>
          <a:chExt cx="0" cy="0"/>
        </a:xfrm>
      </p:grpSpPr>
      <p:sp>
        <p:nvSpPr>
          <p:cNvPr id="537" name="Google Shape;537;gcb92f0b7d4_0_35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Update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38" name="Google Shape;538;gcb92f0b7d4_0_35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gcb92f0b7d4_0_351"/>
          <p:cNvGrpSpPr/>
          <p:nvPr/>
        </p:nvGrpSpPr>
        <p:grpSpPr>
          <a:xfrm>
            <a:off x="652150" y="4737850"/>
            <a:ext cx="7863100" cy="343800"/>
            <a:chOff x="652150" y="4737850"/>
            <a:chExt cx="7863100" cy="343800"/>
          </a:xfrm>
        </p:grpSpPr>
        <p:sp>
          <p:nvSpPr>
            <p:cNvPr id="540" name="Google Shape;540;gcb92f0b7d4_0_35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41" name="Google Shape;541;gcb92f0b7d4_0_35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42" name="Google Shape;542;gcb92f0b7d4_0_351"/>
          <p:cNvSpPr txBox="1"/>
          <p:nvPr/>
        </p:nvSpPr>
        <p:spPr>
          <a:xfrm>
            <a:off x="532750" y="9282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Updating a Many to Many field</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Update many to many field add methods is need to be used</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46" name="Shape 546"/>
        <p:cNvGrpSpPr/>
        <p:nvPr/>
      </p:nvGrpSpPr>
      <p:grpSpPr>
        <a:xfrm>
          <a:off x="0" y="0"/>
          <a:ext cx="0" cy="0"/>
          <a:chOff x="0" y="0"/>
          <a:chExt cx="0" cy="0"/>
        </a:xfrm>
      </p:grpSpPr>
      <p:sp>
        <p:nvSpPr>
          <p:cNvPr id="547" name="Google Shape;547;gcb92f0b7d4_0_36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Update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48" name="Google Shape;548;gcb92f0b7d4_0_36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9" name="Google Shape;549;gcb92f0b7d4_0_360"/>
          <p:cNvGrpSpPr/>
          <p:nvPr/>
        </p:nvGrpSpPr>
        <p:grpSpPr>
          <a:xfrm>
            <a:off x="652150" y="4737850"/>
            <a:ext cx="7863100" cy="343800"/>
            <a:chOff x="652150" y="4737850"/>
            <a:chExt cx="7863100" cy="343800"/>
          </a:xfrm>
        </p:grpSpPr>
        <p:sp>
          <p:nvSpPr>
            <p:cNvPr id="550" name="Google Shape;550;gcb92f0b7d4_0_36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51" name="Google Shape;551;gcb92f0b7d4_0_36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52" name="Google Shape;552;gcb92f0b7d4_0_360"/>
          <p:cNvSpPr txBox="1"/>
          <p:nvPr/>
        </p:nvSpPr>
        <p:spPr>
          <a:xfrm>
            <a:off x="532750" y="9282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Updating multiple objects at once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c = Category.objects.get(name = "Machine Learning")</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Post.objects.all().update(category = c)</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2</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292" name="Shape 292"/>
        <p:cNvGrpSpPr/>
        <p:nvPr/>
      </p:nvGrpSpPr>
      <p:grpSpPr>
        <a:xfrm>
          <a:off x="0" y="0"/>
          <a:ext cx="0" cy="0"/>
          <a:chOff x="0" y="0"/>
          <a:chExt cx="0" cy="0"/>
        </a:xfrm>
      </p:grpSpPr>
      <p:sp>
        <p:nvSpPr>
          <p:cNvPr id="293" name="Google Shape;293;p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Web Frameworks</a:t>
            </a:r>
            <a:endParaRPr b="1" sz="2500">
              <a:solidFill>
                <a:srgbClr val="073763"/>
              </a:solidFill>
              <a:latin typeface="Montserrat"/>
              <a:ea typeface="Montserrat"/>
              <a:cs typeface="Montserrat"/>
              <a:sym typeface="Montserrat"/>
            </a:endParaRPr>
          </a:p>
        </p:txBody>
      </p:sp>
      <p:sp>
        <p:nvSpPr>
          <p:cNvPr id="294" name="Google Shape;294;p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5" name="Google Shape;295;p3"/>
          <p:cNvGrpSpPr/>
          <p:nvPr/>
        </p:nvGrpSpPr>
        <p:grpSpPr>
          <a:xfrm>
            <a:off x="652150" y="4737850"/>
            <a:ext cx="7863100" cy="343800"/>
            <a:chOff x="652150" y="4737850"/>
            <a:chExt cx="7863100" cy="343800"/>
          </a:xfrm>
        </p:grpSpPr>
        <p:sp>
          <p:nvSpPr>
            <p:cNvPr id="296" name="Google Shape;296;p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297" name="Google Shape;297;p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298" name="Google Shape;298;p3"/>
          <p:cNvSpPr txBox="1"/>
          <p:nvPr/>
        </p:nvSpPr>
        <p:spPr>
          <a:xfrm>
            <a:off x="490350" y="1137375"/>
            <a:ext cx="8163300" cy="2785800"/>
          </a:xfrm>
          <a:prstGeom prst="rect">
            <a:avLst/>
          </a:prstGeom>
          <a:noFill/>
          <a:ln>
            <a:noFill/>
          </a:ln>
        </p:spPr>
        <p:txBody>
          <a:bodyPr anchorCtr="0" anchor="t" bIns="91425" lIns="91425" spcFirstLastPara="1" rIns="91425" wrap="square" tIns="91425">
            <a:noAutofit/>
          </a:bodyPr>
          <a:lstStyle/>
          <a:p>
            <a:pPr indent="-330200" lvl="0" marL="914400" marR="0" rtl="0" algn="l">
              <a:lnSpc>
                <a:spcPct val="150000"/>
              </a:lnSpc>
              <a:spcBef>
                <a:spcPts val="0"/>
              </a:spcBef>
              <a:spcAft>
                <a:spcPts val="0"/>
              </a:spcAft>
              <a:buClr>
                <a:srgbClr val="3B3C3D"/>
              </a:buClr>
              <a:buSzPts val="1600"/>
              <a:buFont typeface="Montserrat"/>
              <a:buChar char="●"/>
            </a:pPr>
            <a:r>
              <a:rPr b="0" i="0" lang="en" sz="1600" u="none" cap="none" strike="noStrike">
                <a:solidFill>
                  <a:srgbClr val="3B3C3D"/>
                </a:solidFill>
                <a:latin typeface="Montserrat"/>
                <a:ea typeface="Montserrat"/>
                <a:cs typeface="Montserrat"/>
                <a:sym typeface="Montserrat"/>
              </a:rPr>
              <a:t>It is a set of prewritten code or libraries which provide functionality common to a whole class of applications. </a:t>
            </a:r>
            <a:br>
              <a:rPr b="0" i="0" lang="en" sz="1600" u="none" cap="none" strike="noStrike">
                <a:solidFill>
                  <a:srgbClr val="3B3C3D"/>
                </a:solidFill>
                <a:latin typeface="Montserrat"/>
                <a:ea typeface="Montserrat"/>
                <a:cs typeface="Montserrat"/>
                <a:sym typeface="Montserrat"/>
              </a:rPr>
            </a:br>
            <a:endParaRPr b="0" i="0" sz="1600" u="none" cap="none" strike="noStrike">
              <a:solidFill>
                <a:srgbClr val="3B3C3D"/>
              </a:solidFill>
              <a:latin typeface="Montserrat"/>
              <a:ea typeface="Montserrat"/>
              <a:cs typeface="Montserrat"/>
              <a:sym typeface="Montserrat"/>
            </a:endParaRPr>
          </a:p>
          <a:p>
            <a:pPr indent="-330200" lvl="0" marL="914400" marR="0" rtl="0" algn="l">
              <a:lnSpc>
                <a:spcPct val="150000"/>
              </a:lnSpc>
              <a:spcBef>
                <a:spcPts val="0"/>
              </a:spcBef>
              <a:spcAft>
                <a:spcPts val="0"/>
              </a:spcAft>
              <a:buClr>
                <a:srgbClr val="3B3C3D"/>
              </a:buClr>
              <a:buSzPts val="1600"/>
              <a:buFont typeface="Montserrat"/>
              <a:buChar char="●"/>
            </a:pPr>
            <a:r>
              <a:rPr b="0" i="0" lang="en" sz="1600" u="none" cap="none" strike="noStrike">
                <a:solidFill>
                  <a:srgbClr val="3B3C3D"/>
                </a:solidFill>
                <a:latin typeface="Montserrat"/>
                <a:ea typeface="Montserrat"/>
                <a:cs typeface="Montserrat"/>
                <a:sym typeface="Montserrat"/>
              </a:rPr>
              <a:t>The framework can be seen as a base or a skeleton to build upon.</a:t>
            </a:r>
            <a:br>
              <a:rPr b="0" i="0" lang="en" sz="1600" u="none" cap="none" strike="noStrike">
                <a:solidFill>
                  <a:srgbClr val="3B3C3D"/>
                </a:solidFill>
                <a:latin typeface="Montserrat"/>
                <a:ea typeface="Montserrat"/>
                <a:cs typeface="Montserrat"/>
                <a:sym typeface="Montserrat"/>
              </a:rPr>
            </a:br>
            <a:endParaRPr b="0" i="0" sz="1600" u="none" cap="none" strike="noStrike">
              <a:solidFill>
                <a:srgbClr val="3B3C3D"/>
              </a:solidFill>
              <a:latin typeface="Montserrat"/>
              <a:ea typeface="Montserrat"/>
              <a:cs typeface="Montserrat"/>
              <a:sym typeface="Montserrat"/>
            </a:endParaRPr>
          </a:p>
          <a:p>
            <a:pPr indent="-330200" lvl="0" marL="914400" marR="0" rtl="0" algn="l">
              <a:lnSpc>
                <a:spcPct val="150000"/>
              </a:lnSpc>
              <a:spcBef>
                <a:spcPts val="0"/>
              </a:spcBef>
              <a:spcAft>
                <a:spcPts val="0"/>
              </a:spcAft>
              <a:buClr>
                <a:srgbClr val="3B3C3D"/>
              </a:buClr>
              <a:buSzPts val="1600"/>
              <a:buFont typeface="Montserrat"/>
              <a:buChar char="●"/>
            </a:pPr>
            <a:r>
              <a:rPr b="0" i="0" lang="en" sz="1600" u="none" cap="none" strike="noStrike">
                <a:solidFill>
                  <a:srgbClr val="3B3C3D"/>
                </a:solidFill>
                <a:latin typeface="Montserrat"/>
                <a:ea typeface="Montserrat"/>
                <a:cs typeface="Montserrat"/>
                <a:sym typeface="Montserrat"/>
              </a:rPr>
              <a:t>Framework is usually a set of libraries and tools that help to build a web app</a:t>
            </a:r>
            <a:endParaRPr b="0" i="0" sz="1600" u="none" cap="none" strike="noStrike">
              <a:solidFill>
                <a:srgbClr val="3B3C3D"/>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56" name="Shape 556"/>
        <p:cNvGrpSpPr/>
        <p:nvPr/>
      </p:nvGrpSpPr>
      <p:grpSpPr>
        <a:xfrm>
          <a:off x="0" y="0"/>
          <a:ext cx="0" cy="0"/>
          <a:chOff x="0" y="0"/>
          <a:chExt cx="0" cy="0"/>
        </a:xfrm>
      </p:grpSpPr>
      <p:sp>
        <p:nvSpPr>
          <p:cNvPr id="557" name="Google Shape;557;gcb92f0b7d4_0_36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Delete</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58" name="Google Shape;558;gcb92f0b7d4_0_36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9" name="Google Shape;559;gcb92f0b7d4_0_369"/>
          <p:cNvGrpSpPr/>
          <p:nvPr/>
        </p:nvGrpSpPr>
        <p:grpSpPr>
          <a:xfrm>
            <a:off x="652150" y="4737850"/>
            <a:ext cx="7863100" cy="343800"/>
            <a:chOff x="652150" y="4737850"/>
            <a:chExt cx="7863100" cy="343800"/>
          </a:xfrm>
        </p:grpSpPr>
        <p:sp>
          <p:nvSpPr>
            <p:cNvPr id="560" name="Google Shape;560;gcb92f0b7d4_0_36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61" name="Google Shape;561;gcb92f0b7d4_0_36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62" name="Google Shape;562;gcb92f0b7d4_0_369"/>
          <p:cNvSpPr txBox="1"/>
          <p:nvPr/>
        </p:nvSpPr>
        <p:spPr>
          <a:xfrm>
            <a:off x="532750" y="9282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Deleting objects</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 = Post.objects.get(id = 3)</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p.delete()</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(1, {'blog.Post': 1})</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66" name="Shape 566"/>
        <p:cNvGrpSpPr/>
        <p:nvPr/>
      </p:nvGrpSpPr>
      <p:grpSpPr>
        <a:xfrm>
          <a:off x="0" y="0"/>
          <a:ext cx="0" cy="0"/>
          <a:chOff x="0" y="0"/>
          <a:chExt cx="0" cy="0"/>
        </a:xfrm>
      </p:grpSpPr>
      <p:sp>
        <p:nvSpPr>
          <p:cNvPr id="567" name="Google Shape;567;gcb92f0b7d4_0_37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Following the relationships backwards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68" name="Google Shape;568;gcb92f0b7d4_0_37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9" name="Google Shape;569;gcb92f0b7d4_0_378"/>
          <p:cNvGrpSpPr/>
          <p:nvPr/>
        </p:nvGrpSpPr>
        <p:grpSpPr>
          <a:xfrm>
            <a:off x="652150" y="4737850"/>
            <a:ext cx="7863100" cy="343800"/>
            <a:chOff x="652150" y="4737850"/>
            <a:chExt cx="7863100" cy="343800"/>
          </a:xfrm>
        </p:grpSpPr>
        <p:sp>
          <p:nvSpPr>
            <p:cNvPr id="570" name="Google Shape;570;gcb92f0b7d4_0_37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71" name="Google Shape;571;gcb92f0b7d4_0_37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72" name="Google Shape;572;gcb92f0b7d4_0_378"/>
          <p:cNvSpPr txBox="1"/>
          <p:nvPr/>
        </p:nvSpPr>
        <p:spPr>
          <a:xfrm>
            <a:off x="532750" y="928200"/>
            <a:ext cx="7922100" cy="32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 also creates API accessors for the “other” side of the relationship</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Fetching all the posts of category 1: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Forward Relation</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 cat_1 = Category.objects.get(id = 1)</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&gt;&gt;&gt;posts = Post.objects.filter(category = cat_1)</a:t>
            </a:r>
            <a:endParaRPr b="0" i="0" sz="1400" u="none" cap="none" strike="noStrike">
              <a:solidFill>
                <a:srgbClr val="172746"/>
              </a:solidFill>
              <a:latin typeface="Montserrat"/>
              <a:ea typeface="Montserrat"/>
              <a:cs typeface="Montserrat"/>
              <a:sym typeface="Montserrat"/>
            </a:endParaRPr>
          </a:p>
          <a:p>
            <a:pPr indent="-317500" lvl="0"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Backward Relation:</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&gt;&gt;&gt;  cat_1 = Category.objects.get(id = 1)</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&gt;&gt;&gt;  cat_1.post_set.all()</a:t>
            </a:r>
            <a:endParaRPr b="0" i="0" sz="1400" u="none" cap="none" strike="noStrike">
              <a:solidFill>
                <a:srgbClr val="172746"/>
              </a:solidFill>
              <a:latin typeface="Montserrat"/>
              <a:ea typeface="Montserrat"/>
              <a:cs typeface="Montserrat"/>
              <a:sym typeface="Montserrat"/>
            </a:endParaRPr>
          </a:p>
          <a:p>
            <a:pPr indent="-317500" lvl="0"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Related Names</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76" name="Shape 576"/>
        <p:cNvGrpSpPr/>
        <p:nvPr/>
      </p:nvGrpSpPr>
      <p:grpSpPr>
        <a:xfrm>
          <a:off x="0" y="0"/>
          <a:ext cx="0" cy="0"/>
          <a:chOff x="0" y="0"/>
          <a:chExt cx="0" cy="0"/>
        </a:xfrm>
      </p:grpSpPr>
      <p:sp>
        <p:nvSpPr>
          <p:cNvPr id="577" name="Google Shape;577;gcb92f0b7d4_0_387"/>
          <p:cNvSpPr txBox="1"/>
          <p:nvPr>
            <p:ph type="title"/>
          </p:nvPr>
        </p:nvSpPr>
        <p:spPr>
          <a:xfrm>
            <a:off x="182550" y="98575"/>
            <a:ext cx="8730000" cy="519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Problem Statement</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78" name="Google Shape;578;gcb92f0b7d4_0_38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gcb92f0b7d4_0_387"/>
          <p:cNvGrpSpPr/>
          <p:nvPr/>
        </p:nvGrpSpPr>
        <p:grpSpPr>
          <a:xfrm>
            <a:off x="652150" y="4737850"/>
            <a:ext cx="7863100" cy="343800"/>
            <a:chOff x="652150" y="4737850"/>
            <a:chExt cx="7863100" cy="343800"/>
          </a:xfrm>
        </p:grpSpPr>
        <p:sp>
          <p:nvSpPr>
            <p:cNvPr id="580" name="Google Shape;580;gcb92f0b7d4_0_38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81" name="Google Shape;581;gcb92f0b7d4_0_38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82" name="Google Shape;582;gcb92f0b7d4_0_387"/>
          <p:cNvSpPr txBox="1"/>
          <p:nvPr/>
        </p:nvSpPr>
        <p:spPr>
          <a:xfrm>
            <a:off x="586500" y="659375"/>
            <a:ext cx="7922100" cy="40785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User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id</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name</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Order:</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Id</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User</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Quantity</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Product</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Product:</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Id</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Name</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price</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86" name="Shape 586"/>
        <p:cNvGrpSpPr/>
        <p:nvPr/>
      </p:nvGrpSpPr>
      <p:grpSpPr>
        <a:xfrm>
          <a:off x="0" y="0"/>
          <a:ext cx="0" cy="0"/>
          <a:chOff x="0" y="0"/>
          <a:chExt cx="0" cy="0"/>
        </a:xfrm>
      </p:grpSpPr>
      <p:sp>
        <p:nvSpPr>
          <p:cNvPr id="587" name="Google Shape;587;gcb92f0b7d4_0_396"/>
          <p:cNvSpPr txBox="1"/>
          <p:nvPr>
            <p:ph type="title"/>
          </p:nvPr>
        </p:nvSpPr>
        <p:spPr>
          <a:xfrm>
            <a:off x="182550" y="98575"/>
            <a:ext cx="8730000" cy="519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Problem Statement</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88" name="Google Shape;588;gcb92f0b7d4_0_39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9" name="Google Shape;589;gcb92f0b7d4_0_396"/>
          <p:cNvGrpSpPr/>
          <p:nvPr/>
        </p:nvGrpSpPr>
        <p:grpSpPr>
          <a:xfrm>
            <a:off x="652150" y="4737850"/>
            <a:ext cx="7863100" cy="343800"/>
            <a:chOff x="652150" y="4737850"/>
            <a:chExt cx="7863100" cy="343800"/>
          </a:xfrm>
        </p:grpSpPr>
        <p:sp>
          <p:nvSpPr>
            <p:cNvPr id="590" name="Google Shape;590;gcb92f0b7d4_0_39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591" name="Google Shape;591;gcb92f0b7d4_0_39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592" name="Google Shape;592;gcb92f0b7d4_0_396"/>
          <p:cNvSpPr txBox="1"/>
          <p:nvPr/>
        </p:nvSpPr>
        <p:spPr>
          <a:xfrm>
            <a:off x="586500" y="659375"/>
            <a:ext cx="7922100" cy="40785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Fetch order with order id = 2</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Fetch all orders for user “abc”</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Fetch all orders for product with id 1</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Fetch products with price greater than 1000</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Update the quantity for order 1 from 2 to 10</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AutoNum type="arabicPeriod"/>
            </a:pPr>
            <a:r>
              <a:rPr b="0" i="0" lang="en" sz="1400" u="none" cap="none" strike="noStrike">
                <a:solidFill>
                  <a:srgbClr val="172746"/>
                </a:solidFill>
                <a:latin typeface="Montserrat"/>
                <a:ea typeface="Montserrat"/>
                <a:cs typeface="Montserrat"/>
                <a:sym typeface="Montserrat"/>
              </a:rPr>
              <a:t>Change the product for order 2 from 3 to 4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596" name="Shape 596"/>
        <p:cNvGrpSpPr/>
        <p:nvPr/>
      </p:nvGrpSpPr>
      <p:grpSpPr>
        <a:xfrm>
          <a:off x="0" y="0"/>
          <a:ext cx="0" cy="0"/>
          <a:chOff x="0" y="0"/>
          <a:chExt cx="0" cy="0"/>
        </a:xfrm>
      </p:grpSpPr>
      <p:sp>
        <p:nvSpPr>
          <p:cNvPr id="597" name="Google Shape;597;gcb92f0b7d4_0_405"/>
          <p:cNvSpPr txBox="1"/>
          <p:nvPr>
            <p:ph type="title"/>
          </p:nvPr>
        </p:nvSpPr>
        <p:spPr>
          <a:xfrm>
            <a:off x="182550" y="98575"/>
            <a:ext cx="8730000" cy="519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Signals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598" name="Google Shape;598;gcb92f0b7d4_0_40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gcb92f0b7d4_0_405"/>
          <p:cNvGrpSpPr/>
          <p:nvPr/>
        </p:nvGrpSpPr>
        <p:grpSpPr>
          <a:xfrm>
            <a:off x="652150" y="4737850"/>
            <a:ext cx="7863100" cy="343800"/>
            <a:chOff x="652150" y="4737850"/>
            <a:chExt cx="7863100" cy="343800"/>
          </a:xfrm>
        </p:grpSpPr>
        <p:sp>
          <p:nvSpPr>
            <p:cNvPr id="600" name="Google Shape;600;gcb92f0b7d4_0_40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01" name="Google Shape;601;gcb92f0b7d4_0_40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02" name="Google Shape;602;gcb92f0b7d4_0_405"/>
          <p:cNvSpPr txBox="1"/>
          <p:nvPr/>
        </p:nvSpPr>
        <p:spPr>
          <a:xfrm>
            <a:off x="586500" y="659375"/>
            <a:ext cx="7922100" cy="40785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35714"/>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from django.db.models.signals import post_save</a:t>
            </a:r>
            <a:endParaRPr b="0" i="0" sz="1400" u="none" cap="none" strike="noStrike">
              <a:solidFill>
                <a:srgbClr val="172746"/>
              </a:solidFill>
              <a:latin typeface="Montserrat"/>
              <a:ea typeface="Montserrat"/>
              <a:cs typeface="Montserrat"/>
              <a:sym typeface="Montserrat"/>
            </a:endParaRPr>
          </a:p>
          <a:p>
            <a:pPr indent="0" lvl="0" marL="0" marR="0" rtl="0" algn="l">
              <a:lnSpc>
                <a:spcPct val="135714"/>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from django.dispatch import receiver</a:t>
            </a:r>
            <a:endParaRPr b="0" i="0" sz="1400" u="none" cap="none" strike="noStrike">
              <a:solidFill>
                <a:srgbClr val="172746"/>
              </a:solidFill>
              <a:latin typeface="Montserrat"/>
              <a:ea typeface="Montserrat"/>
              <a:cs typeface="Montserrat"/>
              <a:sym typeface="Montserrat"/>
            </a:endParaRPr>
          </a:p>
          <a:p>
            <a:pPr indent="0" lvl="0" marL="0" marR="0" rtl="0" algn="l">
              <a:lnSpc>
                <a:spcPct val="135714"/>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gcb92f0b7d4_0_459"/>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608" name="Google Shape;608;gcb92f0b7d4_0_459"/>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Views and URLs</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609" name="Google Shape;609;gcb92f0b7d4_0_459"/>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13" name="Shape 613"/>
        <p:cNvGrpSpPr/>
        <p:nvPr/>
      </p:nvGrpSpPr>
      <p:grpSpPr>
        <a:xfrm>
          <a:off x="0" y="0"/>
          <a:ext cx="0" cy="0"/>
          <a:chOff x="0" y="0"/>
          <a:chExt cx="0" cy="0"/>
        </a:xfrm>
      </p:grpSpPr>
      <p:sp>
        <p:nvSpPr>
          <p:cNvPr id="614" name="Google Shape;614;gcb92f0b7d4_0_46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Views</a:t>
            </a:r>
            <a:endParaRPr b="1" sz="2500">
              <a:solidFill>
                <a:srgbClr val="073763"/>
              </a:solidFill>
              <a:latin typeface="Montserrat"/>
              <a:ea typeface="Montserrat"/>
              <a:cs typeface="Montserrat"/>
              <a:sym typeface="Montserrat"/>
            </a:endParaRPr>
          </a:p>
        </p:txBody>
      </p:sp>
      <p:sp>
        <p:nvSpPr>
          <p:cNvPr id="615" name="Google Shape;615;gcb92f0b7d4_0_46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6" name="Google Shape;616;gcb92f0b7d4_0_465"/>
          <p:cNvGrpSpPr/>
          <p:nvPr/>
        </p:nvGrpSpPr>
        <p:grpSpPr>
          <a:xfrm>
            <a:off x="652150" y="4737850"/>
            <a:ext cx="7863100" cy="343800"/>
            <a:chOff x="652150" y="4737850"/>
            <a:chExt cx="7863100" cy="343800"/>
          </a:xfrm>
        </p:grpSpPr>
        <p:sp>
          <p:nvSpPr>
            <p:cNvPr id="617" name="Google Shape;617;gcb92f0b7d4_0_46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18" name="Google Shape;618;gcb92f0b7d4_0_46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19" name="Google Shape;619;gcb92f0b7d4_0_465"/>
          <p:cNvSpPr txBox="1"/>
          <p:nvPr/>
        </p:nvSpPr>
        <p:spPr>
          <a:xfrm>
            <a:off x="586500" y="758850"/>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 view function, or view for short, is a Python function that takes a </a:t>
            </a:r>
            <a:r>
              <a:rPr b="1" i="0" lang="en" sz="1400" u="none" cap="none" strike="noStrike">
                <a:solidFill>
                  <a:srgbClr val="172746"/>
                </a:solidFill>
                <a:latin typeface="Montserrat"/>
                <a:ea typeface="Montserrat"/>
                <a:cs typeface="Montserrat"/>
                <a:sym typeface="Montserrat"/>
              </a:rPr>
              <a:t>Web request</a:t>
            </a:r>
            <a:r>
              <a:rPr b="0" i="0" lang="en" sz="1400" u="none" cap="none" strike="noStrike">
                <a:solidFill>
                  <a:srgbClr val="172746"/>
                </a:solidFill>
                <a:latin typeface="Montserrat"/>
                <a:ea typeface="Montserrat"/>
                <a:cs typeface="Montserrat"/>
                <a:sym typeface="Montserrat"/>
              </a:rPr>
              <a:t> and returns a </a:t>
            </a:r>
            <a:r>
              <a:rPr b="1" i="0" lang="en" sz="1400" u="none" cap="none" strike="noStrike">
                <a:solidFill>
                  <a:srgbClr val="172746"/>
                </a:solidFill>
                <a:latin typeface="Montserrat"/>
                <a:ea typeface="Montserrat"/>
                <a:cs typeface="Montserrat"/>
                <a:sym typeface="Montserrat"/>
              </a:rPr>
              <a:t>Web response</a:t>
            </a:r>
            <a:r>
              <a:rPr b="0" i="0" lang="en" sz="1400" u="none" cap="none" strike="noStrike">
                <a:solidFill>
                  <a:srgbClr val="172746"/>
                </a:solidFill>
                <a:latin typeface="Montserrat"/>
                <a:ea typeface="Montserrat"/>
                <a:cs typeface="Montserrat"/>
                <a:sym typeface="Montserrat"/>
              </a:rPr>
              <a: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Example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from django.http import HttpResponse</a:t>
            </a:r>
            <a:endParaRPr b="0" i="0" sz="12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def index(request):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html = "&lt;html&gt;&lt;body&gt;My First Django View&lt;/body&gt;&lt;/html&gt;"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HttpResponse(html)</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Rendering Template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from django.shortcuts import render</a:t>
            </a:r>
            <a:endParaRPr b="0" i="0" sz="12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def index(request,*args,**kwargs):</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return render(request,'index.html')</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23" name="Shape 623"/>
        <p:cNvGrpSpPr/>
        <p:nvPr/>
      </p:nvGrpSpPr>
      <p:grpSpPr>
        <a:xfrm>
          <a:off x="0" y="0"/>
          <a:ext cx="0" cy="0"/>
          <a:chOff x="0" y="0"/>
          <a:chExt cx="0" cy="0"/>
        </a:xfrm>
      </p:grpSpPr>
      <p:sp>
        <p:nvSpPr>
          <p:cNvPr id="624" name="Google Shape;624;gcb92f0b7d4_0_47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How Django processes a request</a:t>
            </a:r>
            <a:endParaRPr b="1" sz="2500">
              <a:solidFill>
                <a:srgbClr val="073763"/>
              </a:solidFill>
              <a:latin typeface="Montserrat"/>
              <a:ea typeface="Montserrat"/>
              <a:cs typeface="Montserrat"/>
              <a:sym typeface="Montserrat"/>
            </a:endParaRPr>
          </a:p>
        </p:txBody>
      </p:sp>
      <p:sp>
        <p:nvSpPr>
          <p:cNvPr id="625" name="Google Shape;625;gcb92f0b7d4_0_47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gcb92f0b7d4_0_474"/>
          <p:cNvGrpSpPr/>
          <p:nvPr/>
        </p:nvGrpSpPr>
        <p:grpSpPr>
          <a:xfrm>
            <a:off x="652150" y="4737850"/>
            <a:ext cx="7863100" cy="343800"/>
            <a:chOff x="652150" y="4737850"/>
            <a:chExt cx="7863100" cy="343800"/>
          </a:xfrm>
        </p:grpSpPr>
        <p:sp>
          <p:nvSpPr>
            <p:cNvPr id="627" name="Google Shape;627;gcb92f0b7d4_0_47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28" name="Google Shape;628;gcb92f0b7d4_0_47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29" name="Google Shape;629;gcb92f0b7d4_0_474"/>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1. Search for  the root URLconf module to use specified in ROOT_URLCONF setting</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r>
              <a:rPr b="0" i="0" lang="en" sz="1400" u="none" cap="none" strike="noStrike">
                <a:solidFill>
                  <a:srgbClr val="172746"/>
                </a:solidFill>
                <a:latin typeface="Montserrat"/>
                <a:ea typeface="Montserrat"/>
                <a:cs typeface="Montserrat"/>
                <a:sym typeface="Montserrat"/>
              </a:rPr>
              <a:t>2. Load  ROOT_URLCONF module and look for the variable </a:t>
            </a:r>
            <a:r>
              <a:rPr b="1" i="0" lang="en" sz="1400" u="none" cap="none" strike="noStrike">
                <a:solidFill>
                  <a:srgbClr val="172746"/>
                </a:solidFill>
                <a:latin typeface="Montserrat"/>
                <a:ea typeface="Montserrat"/>
                <a:cs typeface="Montserrat"/>
                <a:sym typeface="Montserrat"/>
              </a:rPr>
              <a:t>urlpatterns</a:t>
            </a:r>
            <a:r>
              <a:rPr b="0" i="0" lang="en" sz="1400" u="none" cap="none" strike="noStrike">
                <a:solidFill>
                  <a:srgbClr val="172746"/>
                </a:solidFill>
                <a:latin typeface="Montserrat"/>
                <a:ea typeface="Montserrat"/>
                <a:cs typeface="Montserrat"/>
                <a:sym typeface="Montserrat"/>
              </a:rPr>
              <a:t>. This should be a sequence of django.urls.path() and/or django.urls.re_path() instances.</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r>
              <a:rPr b="0" i="0" lang="en" sz="1400" u="none" cap="none" strike="noStrike">
                <a:solidFill>
                  <a:srgbClr val="172746"/>
                </a:solidFill>
                <a:latin typeface="Montserrat"/>
                <a:ea typeface="Montserrat"/>
                <a:cs typeface="Montserrat"/>
                <a:sym typeface="Montserrat"/>
              </a:rPr>
              <a:t>3. Django runs through each URL pattern, in order, and stops at the first one that matches the requested URL.</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4. Once one of the URL patterns matches, Django imports and calls the given view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33" name="Shape 633"/>
        <p:cNvGrpSpPr/>
        <p:nvPr/>
      </p:nvGrpSpPr>
      <p:grpSpPr>
        <a:xfrm>
          <a:off x="0" y="0"/>
          <a:ext cx="0" cy="0"/>
          <a:chOff x="0" y="0"/>
          <a:chExt cx="0" cy="0"/>
        </a:xfrm>
      </p:grpSpPr>
      <p:sp>
        <p:nvSpPr>
          <p:cNvPr id="634" name="Google Shape;634;gcb92f0b7d4_0_483"/>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django.urls.path()</a:t>
            </a:r>
            <a:r>
              <a:rPr lang="en" sz="1400">
                <a:solidFill>
                  <a:srgbClr val="172746"/>
                </a:solidFill>
                <a:latin typeface="Montserrat"/>
                <a:ea typeface="Montserrat"/>
                <a:cs typeface="Montserrat"/>
                <a:sym typeface="Montserrat"/>
              </a:rPr>
              <a:t> </a:t>
            </a:r>
            <a:endParaRPr b="1" sz="2500">
              <a:solidFill>
                <a:srgbClr val="073763"/>
              </a:solidFill>
              <a:latin typeface="Montserrat"/>
              <a:ea typeface="Montserrat"/>
              <a:cs typeface="Montserrat"/>
              <a:sym typeface="Montserrat"/>
            </a:endParaRPr>
          </a:p>
        </p:txBody>
      </p:sp>
      <p:sp>
        <p:nvSpPr>
          <p:cNvPr id="635" name="Google Shape;635;gcb92f0b7d4_0_48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6" name="Google Shape;636;gcb92f0b7d4_0_483"/>
          <p:cNvGrpSpPr/>
          <p:nvPr/>
        </p:nvGrpSpPr>
        <p:grpSpPr>
          <a:xfrm>
            <a:off x="652150" y="4737850"/>
            <a:ext cx="7863100" cy="343800"/>
            <a:chOff x="652150" y="4737850"/>
            <a:chExt cx="7863100" cy="343800"/>
          </a:xfrm>
        </p:grpSpPr>
        <p:sp>
          <p:nvSpPr>
            <p:cNvPr id="637" name="Google Shape;637;gcb92f0b7d4_0_48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38" name="Google Shape;638;gcb92f0b7d4_0_48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39" name="Google Shape;639;gcb92f0b7d4_0_483"/>
          <p:cNvSpPr txBox="1"/>
          <p:nvPr/>
        </p:nvSpPr>
        <p:spPr>
          <a:xfrm>
            <a:off x="593150" y="540900"/>
            <a:ext cx="7922100" cy="4061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Example :</a:t>
            </a:r>
            <a:br>
              <a:rPr b="0" i="0" lang="en" sz="1400" u="none" cap="none" strike="noStrike">
                <a:solidFill>
                  <a:srgbClr val="172746"/>
                </a:solidFill>
                <a:latin typeface="Montserrat"/>
                <a:ea typeface="Montserrat"/>
                <a:cs typeface="Montserrat"/>
                <a:sym typeface="Montserrat"/>
              </a:rPr>
            </a:br>
            <a:r>
              <a:rPr b="0" i="0" lang="en" sz="1050" u="none" cap="none" strike="noStrike">
                <a:solidFill>
                  <a:srgbClr val="000000"/>
                </a:solidFill>
                <a:latin typeface="Courier New"/>
                <a:ea typeface="Courier New"/>
                <a:cs typeface="Courier New"/>
                <a:sym typeface="Courier New"/>
              </a:rPr>
              <a:t>from django.urls import path</a:t>
            </a:r>
            <a:br>
              <a:rPr b="0" i="0" lang="en" sz="1050" u="none" cap="none" strike="noStrike">
                <a:solidFill>
                  <a:srgbClr val="000000"/>
                </a:solidFill>
                <a:latin typeface="Courier New"/>
                <a:ea typeface="Courier New"/>
                <a:cs typeface="Courier New"/>
                <a:sym typeface="Courier New"/>
              </a:rPr>
            </a:br>
            <a:r>
              <a:rPr b="0" i="0" lang="en" sz="1050" u="none" cap="none" strike="noStrike">
                <a:solidFill>
                  <a:srgbClr val="000000"/>
                </a:solidFill>
                <a:latin typeface="Courier New"/>
                <a:ea typeface="Courier New"/>
                <a:cs typeface="Courier New"/>
                <a:sym typeface="Courier New"/>
              </a:rPr>
              <a:t>from . import views</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urlpatterns = [</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    path('posts/', views.post_list),</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    path('posts/&lt;int:id&gt;/', views.post_detail),</a:t>
            </a:r>
            <a:endParaRPr b="0" i="0" sz="1050" u="none" cap="none" strike="noStrike">
              <a:solidFill>
                <a:srgbClr val="000000"/>
              </a:solidFill>
              <a:latin typeface="Courier New"/>
              <a:ea typeface="Courier New"/>
              <a:cs typeface="Courier New"/>
              <a:sym typeface="Courier New"/>
            </a:endParaRPr>
          </a:p>
          <a:p>
            <a:pPr indent="457200" lvl="0" marL="0" marR="190500" rtl="0" algn="l">
              <a:lnSpc>
                <a:spcPct val="115000"/>
              </a:lnSpc>
              <a:spcBef>
                <a:spcPts val="110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a:t>
            </a:r>
            <a:endParaRPr b="0" i="0" sz="1050" u="none" cap="none" strike="noStrike">
              <a:solidFill>
                <a:srgbClr val="000000"/>
              </a:solidFill>
              <a:latin typeface="Courier New"/>
              <a:ea typeface="Courier New"/>
              <a:cs typeface="Courier New"/>
              <a:sym typeface="Courier New"/>
            </a:endParaRPr>
          </a:p>
          <a:p>
            <a:pPr indent="-304800" lvl="0" marL="457200" marR="0" rtl="0" algn="l">
              <a:lnSpc>
                <a:spcPct val="150000"/>
              </a:lnSpc>
              <a:spcBef>
                <a:spcPts val="110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To capture a value from the URL, use angle brackets.</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&lt;ConverterType:ParameterName&gt;</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Default Path Converters :</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Int	</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Str</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Slug</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43" name="Shape 643"/>
        <p:cNvGrpSpPr/>
        <p:nvPr/>
      </p:nvGrpSpPr>
      <p:grpSpPr>
        <a:xfrm>
          <a:off x="0" y="0"/>
          <a:ext cx="0" cy="0"/>
          <a:chOff x="0" y="0"/>
          <a:chExt cx="0" cy="0"/>
        </a:xfrm>
      </p:grpSpPr>
      <p:sp>
        <p:nvSpPr>
          <p:cNvPr id="644" name="Google Shape;644;gcb92f0b7d4_0_492"/>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django.urls.re_path()</a:t>
            </a:r>
            <a:r>
              <a:rPr lang="en" sz="1400">
                <a:solidFill>
                  <a:srgbClr val="172746"/>
                </a:solidFill>
                <a:latin typeface="Montserrat"/>
                <a:ea typeface="Montserrat"/>
                <a:cs typeface="Montserrat"/>
                <a:sym typeface="Montserrat"/>
              </a:rPr>
              <a:t> </a:t>
            </a:r>
            <a:endParaRPr b="1" sz="2500">
              <a:solidFill>
                <a:srgbClr val="073763"/>
              </a:solidFill>
              <a:latin typeface="Montserrat"/>
              <a:ea typeface="Montserrat"/>
              <a:cs typeface="Montserrat"/>
              <a:sym typeface="Montserrat"/>
            </a:endParaRPr>
          </a:p>
        </p:txBody>
      </p:sp>
      <p:sp>
        <p:nvSpPr>
          <p:cNvPr id="645" name="Google Shape;645;gcb92f0b7d4_0_49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6" name="Google Shape;646;gcb92f0b7d4_0_492"/>
          <p:cNvGrpSpPr/>
          <p:nvPr/>
        </p:nvGrpSpPr>
        <p:grpSpPr>
          <a:xfrm>
            <a:off x="652150" y="4737850"/>
            <a:ext cx="7863100" cy="343800"/>
            <a:chOff x="652150" y="4737850"/>
            <a:chExt cx="7863100" cy="343800"/>
          </a:xfrm>
        </p:grpSpPr>
        <p:sp>
          <p:nvSpPr>
            <p:cNvPr id="647" name="Google Shape;647;gcb92f0b7d4_0_49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48" name="Google Shape;648;gcb92f0b7d4_0_49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49" name="Google Shape;649;gcb92f0b7d4_0_492"/>
          <p:cNvSpPr txBox="1"/>
          <p:nvPr/>
        </p:nvSpPr>
        <p:spPr>
          <a:xfrm>
            <a:off x="593150" y="749625"/>
            <a:ext cx="7922100" cy="385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Example :</a:t>
            </a:r>
            <a:br>
              <a:rPr b="0" i="0" lang="en" sz="1400" u="none" cap="none" strike="noStrike">
                <a:solidFill>
                  <a:srgbClr val="172746"/>
                </a:solidFill>
                <a:latin typeface="Montserrat"/>
                <a:ea typeface="Montserrat"/>
                <a:cs typeface="Montserrat"/>
                <a:sym typeface="Montserrat"/>
              </a:rPr>
            </a:br>
            <a:r>
              <a:rPr b="0" i="0" lang="en" sz="1050" u="none" cap="none" strike="noStrike">
                <a:solidFill>
                  <a:srgbClr val="000000"/>
                </a:solidFill>
                <a:latin typeface="Courier New"/>
                <a:ea typeface="Courier New"/>
                <a:cs typeface="Courier New"/>
                <a:sym typeface="Courier New"/>
              </a:rPr>
              <a:t>from django.urls import path, re_path</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from . import views</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urlpatterns = [    </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    re_path(r'^posts/(?P&lt;id&gt;[0-9]{4})/$', views.post_detail),</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a:t>
            </a:r>
            <a:endParaRPr b="0" i="0" sz="105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50"/>
              <a:buFont typeface="Arial"/>
              <a:buNone/>
            </a:pPr>
            <a:r>
              <a:t/>
            </a:r>
            <a:endParaRPr b="1" i="0" sz="1050" u="none" cap="none" strike="noStrike">
              <a:solidFill>
                <a:srgbClr val="008000"/>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To capture a value from the URL, use Regx Named Groups.</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(?P&lt;name&gt;pattern)</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Each captured argument is sent to the view as a string</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02" name="Shape 302"/>
        <p:cNvGrpSpPr/>
        <p:nvPr/>
      </p:nvGrpSpPr>
      <p:grpSpPr>
        <a:xfrm>
          <a:off x="0" y="0"/>
          <a:ext cx="0" cy="0"/>
          <a:chOff x="0" y="0"/>
          <a:chExt cx="0" cy="0"/>
        </a:xfrm>
      </p:grpSpPr>
      <p:sp>
        <p:nvSpPr>
          <p:cNvPr id="303" name="Google Shape;303;p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Why we need Frameworks</a:t>
            </a:r>
            <a:endParaRPr b="1" sz="2500">
              <a:solidFill>
                <a:srgbClr val="073763"/>
              </a:solidFill>
              <a:latin typeface="Montserrat"/>
              <a:ea typeface="Montserrat"/>
              <a:cs typeface="Montserrat"/>
              <a:sym typeface="Montserrat"/>
            </a:endParaRPr>
          </a:p>
        </p:txBody>
      </p:sp>
      <p:sp>
        <p:nvSpPr>
          <p:cNvPr id="304" name="Google Shape;304;p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4"/>
          <p:cNvGrpSpPr/>
          <p:nvPr/>
        </p:nvGrpSpPr>
        <p:grpSpPr>
          <a:xfrm>
            <a:off x="652150" y="4737850"/>
            <a:ext cx="7863100" cy="343800"/>
            <a:chOff x="652150" y="4737850"/>
            <a:chExt cx="7863100" cy="343800"/>
          </a:xfrm>
        </p:grpSpPr>
        <p:sp>
          <p:nvSpPr>
            <p:cNvPr id="306" name="Google Shape;306;p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07" name="Google Shape;307;p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08" name="Google Shape;308;p4"/>
          <p:cNvSpPr txBox="1"/>
          <p:nvPr/>
        </p:nvSpPr>
        <p:spPr>
          <a:xfrm>
            <a:off x="586500" y="1230898"/>
            <a:ext cx="7922100" cy="2765400"/>
          </a:xfrm>
          <a:prstGeom prst="rect">
            <a:avLst/>
          </a:prstGeom>
          <a:noFill/>
          <a:ln>
            <a:noFill/>
          </a:ln>
        </p:spPr>
        <p:txBody>
          <a:bodyPr anchorCtr="0" anchor="t" bIns="91425" lIns="91425" spcFirstLastPara="1" rIns="91425" wrap="square" tIns="91425">
            <a:noAutofit/>
          </a:bodyPr>
          <a:lstStyle/>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B3C3D"/>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3B3C3D"/>
              </a:buClr>
              <a:buSzPts val="1400"/>
              <a:buFont typeface="Montserrat"/>
              <a:buChar char="●"/>
            </a:pPr>
            <a:r>
              <a:rPr b="0" i="0" lang="en" sz="1400" u="none" cap="none" strike="noStrike">
                <a:solidFill>
                  <a:srgbClr val="3B3C3D"/>
                </a:solidFill>
                <a:latin typeface="Montserrat"/>
                <a:ea typeface="Montserrat"/>
                <a:cs typeface="Montserrat"/>
                <a:sym typeface="Montserrat"/>
              </a:rPr>
              <a:t>A Web Application Framework usually includes all common set of basic  functionalities, refined through lots of production deployments, freeing developers to focus on the needs of their specific application.</a:t>
            </a:r>
            <a:br>
              <a:rPr b="0" i="0" lang="en" sz="1400" u="none" cap="none" strike="noStrike">
                <a:solidFill>
                  <a:srgbClr val="3B3C3D"/>
                </a:solidFill>
                <a:latin typeface="Montserrat"/>
                <a:ea typeface="Montserrat"/>
                <a:cs typeface="Montserrat"/>
                <a:sym typeface="Montserrat"/>
              </a:rPr>
            </a:br>
            <a:endParaRPr b="0" i="0" sz="1400" u="none" cap="none" strike="noStrike">
              <a:solidFill>
                <a:srgbClr val="3B3C3D"/>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3B3C3D"/>
              </a:buClr>
              <a:buSzPts val="1400"/>
              <a:buFont typeface="Montserrat"/>
              <a:buChar char="●"/>
            </a:pPr>
            <a:r>
              <a:rPr b="0" i="0" lang="en" sz="1400" u="none" cap="none" strike="noStrike">
                <a:solidFill>
                  <a:srgbClr val="3B3C3D"/>
                </a:solidFill>
                <a:latin typeface="Montserrat"/>
                <a:ea typeface="Montserrat"/>
                <a:cs typeface="Montserrat"/>
                <a:sym typeface="Montserrat"/>
              </a:rPr>
              <a:t>Faster application development</a:t>
            </a:r>
            <a:endParaRPr b="0" i="0" sz="1400" u="none" cap="none" strike="noStrike">
              <a:solidFill>
                <a:srgbClr val="3B3C3D"/>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B3C3D"/>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53" name="Shape 653"/>
        <p:cNvGrpSpPr/>
        <p:nvPr/>
      </p:nvGrpSpPr>
      <p:grpSpPr>
        <a:xfrm>
          <a:off x="0" y="0"/>
          <a:ext cx="0" cy="0"/>
          <a:chOff x="0" y="0"/>
          <a:chExt cx="0" cy="0"/>
        </a:xfrm>
      </p:grpSpPr>
      <p:sp>
        <p:nvSpPr>
          <p:cNvPr id="654" name="Google Shape;654;gcb92f0b7d4_0_501"/>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django.urls.include()</a:t>
            </a:r>
            <a:r>
              <a:rPr lang="en" sz="1400">
                <a:solidFill>
                  <a:srgbClr val="172746"/>
                </a:solidFill>
                <a:latin typeface="Montserrat"/>
                <a:ea typeface="Montserrat"/>
                <a:cs typeface="Montserrat"/>
                <a:sym typeface="Montserrat"/>
              </a:rPr>
              <a:t> </a:t>
            </a:r>
            <a:endParaRPr b="1" sz="2500">
              <a:solidFill>
                <a:srgbClr val="073763"/>
              </a:solidFill>
              <a:latin typeface="Montserrat"/>
              <a:ea typeface="Montserrat"/>
              <a:cs typeface="Montserrat"/>
              <a:sym typeface="Montserrat"/>
            </a:endParaRPr>
          </a:p>
        </p:txBody>
      </p:sp>
      <p:sp>
        <p:nvSpPr>
          <p:cNvPr id="655" name="Google Shape;655;gcb92f0b7d4_0_50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6" name="Google Shape;656;gcb92f0b7d4_0_501"/>
          <p:cNvGrpSpPr/>
          <p:nvPr/>
        </p:nvGrpSpPr>
        <p:grpSpPr>
          <a:xfrm>
            <a:off x="652150" y="4737850"/>
            <a:ext cx="7863100" cy="343800"/>
            <a:chOff x="652150" y="4737850"/>
            <a:chExt cx="7863100" cy="343800"/>
          </a:xfrm>
        </p:grpSpPr>
        <p:sp>
          <p:nvSpPr>
            <p:cNvPr id="657" name="Google Shape;657;gcb92f0b7d4_0_50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58" name="Google Shape;658;gcb92f0b7d4_0_50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59" name="Google Shape;659;gcb92f0b7d4_0_501"/>
          <p:cNvSpPr txBox="1"/>
          <p:nvPr/>
        </p:nvSpPr>
        <p:spPr>
          <a:xfrm>
            <a:off x="593150" y="749625"/>
            <a:ext cx="7922100" cy="385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Include Other URLConf module in URLPatterns</a:t>
            </a:r>
            <a:br>
              <a:rPr b="0" i="0" lang="en" sz="1400" u="none" cap="none" strike="noStrike">
                <a:solidFill>
                  <a:srgbClr val="172746"/>
                </a:solidFill>
                <a:latin typeface="Montserrat"/>
                <a:ea typeface="Montserrat"/>
                <a:cs typeface="Montserrat"/>
                <a:sym typeface="Montserrat"/>
              </a:rPr>
            </a:br>
            <a:r>
              <a:rPr b="0" i="0" lang="en" sz="1050" u="none" cap="none" strike="noStrike">
                <a:solidFill>
                  <a:srgbClr val="000000"/>
                </a:solidFill>
                <a:latin typeface="Courier New"/>
                <a:ea typeface="Courier New"/>
                <a:cs typeface="Courier New"/>
                <a:sym typeface="Courier New"/>
              </a:rPr>
              <a:t>from django.urls import include, path</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urlpatterns = [</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  </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    path('blogs/', include('blog.urls')),</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0000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00000"/>
                </a:solidFill>
                <a:latin typeface="Courier New"/>
                <a:ea typeface="Courier New"/>
                <a:cs typeface="Courier New"/>
                <a:sym typeface="Courier New"/>
              </a:rPr>
              <a:t>]</a:t>
            </a:r>
            <a:endParaRPr b="0" i="0" sz="105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50"/>
              <a:buFont typeface="Arial"/>
              <a:buNone/>
            </a:pPr>
            <a:r>
              <a:t/>
            </a:r>
            <a:endParaRPr b="1" i="0" sz="1050" u="none" cap="none" strike="noStrike">
              <a:solidFill>
                <a:srgbClr val="008000"/>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Whenever Django encounters include(), it chops off whatever part of the URL matched up to that point and sends the remaining string to the included URLconf for further processing.</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gcb92f0b7d4_0_555"/>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665" name="Google Shape;665;gcb92f0b7d4_0_555"/>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Templates</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666" name="Google Shape;666;gcb92f0b7d4_0_555"/>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70" name="Shape 670"/>
        <p:cNvGrpSpPr/>
        <p:nvPr/>
      </p:nvGrpSpPr>
      <p:grpSpPr>
        <a:xfrm>
          <a:off x="0" y="0"/>
          <a:ext cx="0" cy="0"/>
          <a:chOff x="0" y="0"/>
          <a:chExt cx="0" cy="0"/>
        </a:xfrm>
      </p:grpSpPr>
      <p:sp>
        <p:nvSpPr>
          <p:cNvPr id="671" name="Google Shape;671;gcb92f0b7d4_0_561"/>
          <p:cNvSpPr txBox="1"/>
          <p:nvPr>
            <p:ph type="title"/>
          </p:nvPr>
        </p:nvSpPr>
        <p:spPr>
          <a:xfrm>
            <a:off x="772025" y="2005650"/>
            <a:ext cx="2665800" cy="566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Templates</a:t>
            </a:r>
            <a:endParaRPr b="1" sz="2500">
              <a:solidFill>
                <a:srgbClr val="073763"/>
              </a:solidFill>
              <a:latin typeface="Montserrat"/>
              <a:ea typeface="Montserrat"/>
              <a:cs typeface="Montserrat"/>
              <a:sym typeface="Montserrat"/>
            </a:endParaRPr>
          </a:p>
        </p:txBody>
      </p:sp>
      <p:sp>
        <p:nvSpPr>
          <p:cNvPr id="672" name="Google Shape;672;gcb92f0b7d4_0_56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3" name="Google Shape;673;gcb92f0b7d4_0_561"/>
          <p:cNvGrpSpPr/>
          <p:nvPr/>
        </p:nvGrpSpPr>
        <p:grpSpPr>
          <a:xfrm>
            <a:off x="652150" y="4737850"/>
            <a:ext cx="7863100" cy="343800"/>
            <a:chOff x="652150" y="4737850"/>
            <a:chExt cx="7863100" cy="343800"/>
          </a:xfrm>
        </p:grpSpPr>
        <p:sp>
          <p:nvSpPr>
            <p:cNvPr id="674" name="Google Shape;674;gcb92f0b7d4_0_56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75" name="Google Shape;675;gcb92f0b7d4_0_56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76" name="Google Shape;676;gcb92f0b7d4_0_561"/>
          <p:cNvSpPr txBox="1"/>
          <p:nvPr/>
        </p:nvSpPr>
        <p:spPr>
          <a:xfrm>
            <a:off x="5143500" y="1117000"/>
            <a:ext cx="3371700" cy="29211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 template contains the static parts of the desired HTML output as well as some special syntax describing how dynamic content will be inserted.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80" name="Shape 680"/>
        <p:cNvGrpSpPr/>
        <p:nvPr/>
      </p:nvGrpSpPr>
      <p:grpSpPr>
        <a:xfrm>
          <a:off x="0" y="0"/>
          <a:ext cx="0" cy="0"/>
          <a:chOff x="0" y="0"/>
          <a:chExt cx="0" cy="0"/>
        </a:xfrm>
      </p:grpSpPr>
      <p:sp>
        <p:nvSpPr>
          <p:cNvPr id="681" name="Google Shape;681;gcb92f0b7d4_0_570"/>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Template Configuration</a:t>
            </a:r>
            <a:r>
              <a:rPr lang="en" sz="1400">
                <a:solidFill>
                  <a:srgbClr val="172746"/>
                </a:solidFill>
                <a:latin typeface="Montserrat"/>
                <a:ea typeface="Montserrat"/>
                <a:cs typeface="Montserrat"/>
                <a:sym typeface="Montserrat"/>
              </a:rPr>
              <a:t> </a:t>
            </a:r>
            <a:endParaRPr b="1" sz="2500">
              <a:solidFill>
                <a:srgbClr val="073763"/>
              </a:solidFill>
              <a:latin typeface="Montserrat"/>
              <a:ea typeface="Montserrat"/>
              <a:cs typeface="Montserrat"/>
              <a:sym typeface="Montserrat"/>
            </a:endParaRPr>
          </a:p>
        </p:txBody>
      </p:sp>
      <p:sp>
        <p:nvSpPr>
          <p:cNvPr id="682" name="Google Shape;682;gcb92f0b7d4_0_57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3" name="Google Shape;683;gcb92f0b7d4_0_570"/>
          <p:cNvGrpSpPr/>
          <p:nvPr/>
        </p:nvGrpSpPr>
        <p:grpSpPr>
          <a:xfrm>
            <a:off x="652150" y="4737850"/>
            <a:ext cx="7863100" cy="343800"/>
            <a:chOff x="652150" y="4737850"/>
            <a:chExt cx="7863100" cy="343800"/>
          </a:xfrm>
        </p:grpSpPr>
        <p:sp>
          <p:nvSpPr>
            <p:cNvPr id="684" name="Google Shape;684;gcb92f0b7d4_0_57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85" name="Google Shape;685;gcb92f0b7d4_0_57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86" name="Google Shape;686;gcb92f0b7d4_0_570"/>
          <p:cNvSpPr txBox="1"/>
          <p:nvPr/>
        </p:nvSpPr>
        <p:spPr>
          <a:xfrm>
            <a:off x="593150" y="540900"/>
            <a:ext cx="7922100" cy="4061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Default Template Settings : </a:t>
            </a:r>
            <a:br>
              <a:rPr b="0" i="0" lang="en" sz="1400" u="none" cap="none" strike="noStrike">
                <a:solidFill>
                  <a:srgbClr val="172746"/>
                </a:solidFill>
                <a:latin typeface="Montserrat"/>
                <a:ea typeface="Montserrat"/>
                <a:cs typeface="Montserrat"/>
                <a:sym typeface="Montserrat"/>
              </a:rPr>
            </a:br>
            <a:r>
              <a:rPr b="0" i="0" lang="en" sz="1000" u="none" cap="none" strike="noStrike">
                <a:solidFill>
                  <a:srgbClr val="172746"/>
                </a:solidFill>
                <a:latin typeface="Montserrat"/>
                <a:ea typeface="Montserrat"/>
                <a:cs typeface="Montserrat"/>
                <a:sym typeface="Montserrat"/>
              </a:rPr>
              <a:t>TEMPLATES =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'BACKEND': 'django.template.backends.django.DjangoTemplates',</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a:t>
            </a:r>
            <a:r>
              <a:rPr b="1" i="0" lang="en" sz="1200" u="none" cap="none" strike="noStrike">
                <a:solidFill>
                  <a:srgbClr val="172746"/>
                </a:solidFill>
                <a:latin typeface="Montserrat"/>
                <a:ea typeface="Montserrat"/>
                <a:cs typeface="Montserrat"/>
                <a:sym typeface="Montserrat"/>
              </a:rPr>
              <a:t>'DIRS': [],</a:t>
            </a:r>
            <a:endParaRPr b="1"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a:t>
            </a:r>
            <a:r>
              <a:rPr b="1" i="0" lang="en" sz="1000" u="none" cap="none" strike="noStrike">
                <a:solidFill>
                  <a:srgbClr val="172746"/>
                </a:solidFill>
                <a:latin typeface="Montserrat"/>
                <a:ea typeface="Montserrat"/>
                <a:cs typeface="Montserrat"/>
                <a:sym typeface="Montserrat"/>
              </a:rPr>
              <a:t>'APP_DIRS': True,</a:t>
            </a:r>
            <a:endParaRPr b="1"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'OPTIONS':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'context_processors':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'django.template.context_processors.debug',</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'django.template.context_processors.request',</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'django.contrib.auth.context_processors.auth',</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'django.contrib.messages.context_processors.messages',</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690" name="Shape 690"/>
        <p:cNvGrpSpPr/>
        <p:nvPr/>
      </p:nvGrpSpPr>
      <p:grpSpPr>
        <a:xfrm>
          <a:off x="0" y="0"/>
          <a:ext cx="0" cy="0"/>
          <a:chOff x="0" y="0"/>
          <a:chExt cx="0" cy="0"/>
        </a:xfrm>
      </p:grpSpPr>
      <p:sp>
        <p:nvSpPr>
          <p:cNvPr id="691" name="Google Shape;691;gcb92f0b7d4_0_579"/>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Template Configuration</a:t>
            </a:r>
            <a:r>
              <a:rPr lang="en" sz="1400">
                <a:solidFill>
                  <a:srgbClr val="172746"/>
                </a:solidFill>
                <a:latin typeface="Montserrat"/>
                <a:ea typeface="Montserrat"/>
                <a:cs typeface="Montserrat"/>
                <a:sym typeface="Montserrat"/>
              </a:rPr>
              <a:t> </a:t>
            </a:r>
            <a:endParaRPr b="1" sz="2500">
              <a:solidFill>
                <a:srgbClr val="073763"/>
              </a:solidFill>
              <a:latin typeface="Montserrat"/>
              <a:ea typeface="Montserrat"/>
              <a:cs typeface="Montserrat"/>
              <a:sym typeface="Montserrat"/>
            </a:endParaRPr>
          </a:p>
        </p:txBody>
      </p:sp>
      <p:sp>
        <p:nvSpPr>
          <p:cNvPr id="692" name="Google Shape;692;gcb92f0b7d4_0_57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3" name="Google Shape;693;gcb92f0b7d4_0_579"/>
          <p:cNvGrpSpPr/>
          <p:nvPr/>
        </p:nvGrpSpPr>
        <p:grpSpPr>
          <a:xfrm>
            <a:off x="652150" y="4737850"/>
            <a:ext cx="7863100" cy="343800"/>
            <a:chOff x="652150" y="4737850"/>
            <a:chExt cx="7863100" cy="343800"/>
          </a:xfrm>
        </p:grpSpPr>
        <p:sp>
          <p:nvSpPr>
            <p:cNvPr id="694" name="Google Shape;694;gcb92f0b7d4_0_57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695" name="Google Shape;695;gcb92f0b7d4_0_57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696" name="Google Shape;696;gcb92f0b7d4_0_579"/>
          <p:cNvSpPr txBox="1"/>
          <p:nvPr/>
        </p:nvSpPr>
        <p:spPr>
          <a:xfrm>
            <a:off x="593150" y="540900"/>
            <a:ext cx="7922100" cy="4061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Define Template Dir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TEMPLATE_DIR = os.path.join(BASE_DIR,"templates")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Add TEMPLATE_DIR in Template Settings : </a:t>
            </a:r>
            <a:br>
              <a:rPr b="0" i="0" lang="en" sz="1400" u="none" cap="none" strike="noStrike">
                <a:solidFill>
                  <a:srgbClr val="172746"/>
                </a:solidFill>
                <a:latin typeface="Montserrat"/>
                <a:ea typeface="Montserrat"/>
                <a:cs typeface="Montserrat"/>
                <a:sym typeface="Montserrat"/>
              </a:rPr>
            </a:br>
            <a:r>
              <a:rPr b="0" i="0" lang="en" sz="1000" u="none" cap="none" strike="noStrike">
                <a:solidFill>
                  <a:srgbClr val="172746"/>
                </a:solidFill>
                <a:latin typeface="Montserrat"/>
                <a:ea typeface="Montserrat"/>
                <a:cs typeface="Montserrat"/>
                <a:sym typeface="Montserrat"/>
              </a:rPr>
              <a:t>TEMPLATES =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'BACKEND': 'django.template.backends.django.DjangoTemplates',</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r>
              <a:rPr b="1" i="0" lang="en" sz="1200" u="none" cap="none" strike="noStrike">
                <a:solidFill>
                  <a:srgbClr val="172746"/>
                </a:solidFill>
                <a:latin typeface="Montserrat"/>
                <a:ea typeface="Montserrat"/>
                <a:cs typeface="Montserrat"/>
                <a:sym typeface="Montserrat"/>
              </a:rPr>
              <a:t>'DIRS': [ TEMPLATE_DIR ],</a:t>
            </a:r>
            <a:endParaRPr b="1"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r>
              <a:rPr b="1" i="0" lang="en" sz="1000" u="none" cap="none" strike="noStrike">
                <a:solidFill>
                  <a:srgbClr val="172746"/>
                </a:solidFill>
                <a:latin typeface="Montserrat"/>
                <a:ea typeface="Montserrat"/>
                <a:cs typeface="Montserrat"/>
                <a:sym typeface="Montserrat"/>
              </a:rPr>
              <a:t>'APP_DIRS': True,</a:t>
            </a:r>
            <a:endParaRPr b="1"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'OPTIONS':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'context_processors':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'django.template.context_processors.debug',</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'django.template.context_processors.request',</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'django.contrib.auth.context_processors.auth',</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'django.contrib.messages.context_processors.messages',</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00" name="Shape 700"/>
        <p:cNvGrpSpPr/>
        <p:nvPr/>
      </p:nvGrpSpPr>
      <p:grpSpPr>
        <a:xfrm>
          <a:off x="0" y="0"/>
          <a:ext cx="0" cy="0"/>
          <a:chOff x="0" y="0"/>
          <a:chExt cx="0" cy="0"/>
        </a:xfrm>
      </p:grpSpPr>
      <p:sp>
        <p:nvSpPr>
          <p:cNvPr id="701" name="Google Shape;701;gcb92f0b7d4_0_588"/>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Template Language</a:t>
            </a:r>
            <a:endParaRPr b="1" sz="2500">
              <a:solidFill>
                <a:srgbClr val="073763"/>
              </a:solidFill>
              <a:latin typeface="Montserrat"/>
              <a:ea typeface="Montserrat"/>
              <a:cs typeface="Montserrat"/>
              <a:sym typeface="Montserrat"/>
            </a:endParaRPr>
          </a:p>
        </p:txBody>
      </p:sp>
      <p:sp>
        <p:nvSpPr>
          <p:cNvPr id="702" name="Google Shape;702;gcb92f0b7d4_0_58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3" name="Google Shape;703;gcb92f0b7d4_0_588"/>
          <p:cNvGrpSpPr/>
          <p:nvPr/>
        </p:nvGrpSpPr>
        <p:grpSpPr>
          <a:xfrm>
            <a:off x="652150" y="4737850"/>
            <a:ext cx="7863100" cy="343800"/>
            <a:chOff x="652150" y="4737850"/>
            <a:chExt cx="7863100" cy="343800"/>
          </a:xfrm>
        </p:grpSpPr>
        <p:sp>
          <p:nvSpPr>
            <p:cNvPr id="704" name="Google Shape;704;gcb92f0b7d4_0_58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05" name="Google Shape;705;gcb92f0b7d4_0_58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06" name="Google Shape;706;gcb92f0b7d4_0_588"/>
          <p:cNvSpPr txBox="1"/>
          <p:nvPr/>
        </p:nvSpPr>
        <p:spPr>
          <a:xfrm>
            <a:off x="593150" y="749625"/>
            <a:ext cx="7922100" cy="385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Variables :</a:t>
            </a:r>
            <a:endParaRPr b="0" i="0" sz="14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Syntax : {{ variable_name }}</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Eg : {{ foo }}</a:t>
            </a:r>
            <a:endParaRPr b="0" i="0" sz="1200" u="none" cap="none" strike="noStrike">
              <a:solidFill>
                <a:srgbClr val="172746"/>
              </a:solidFill>
              <a:latin typeface="Montserrat"/>
              <a:ea typeface="Montserrat"/>
              <a:cs typeface="Montserrat"/>
              <a:sym typeface="Montserrat"/>
            </a:endParaRPr>
          </a:p>
          <a:p>
            <a:pPr indent="-304800" lvl="2" marL="13716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foo_obj.bar_attr }}</a:t>
            </a:r>
            <a:endParaRPr b="0" i="0" sz="1200" u="none" cap="none" strike="noStrike">
              <a:solidFill>
                <a:srgbClr val="172746"/>
              </a:solidFill>
              <a:latin typeface="Montserrat"/>
              <a:ea typeface="Montserrat"/>
              <a:cs typeface="Montserrat"/>
              <a:sym typeface="Montserrat"/>
            </a:endParaRPr>
          </a:p>
          <a:p>
            <a:pPr indent="-304800" lvl="2" marL="13716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foo_dict.key_name }}</a:t>
            </a:r>
            <a:endParaRPr b="0" i="0" sz="12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200" u="none" cap="none" strike="noStrike">
                <a:solidFill>
                  <a:srgbClr val="172746"/>
                </a:solidFill>
                <a:latin typeface="Montserrat"/>
                <a:ea typeface="Montserrat"/>
                <a:cs typeface="Montserrat"/>
                <a:sym typeface="Montserrat"/>
              </a:rPr>
              <a:t>{{ foo_list.1 }}</a:t>
            </a:r>
            <a:br>
              <a:rPr b="0" i="0" lang="en" sz="1400" u="none" cap="none" strike="noStrike">
                <a:solidFill>
                  <a:srgbClr val="172746"/>
                </a:solidFill>
                <a:latin typeface="Montserrat"/>
                <a:ea typeface="Montserrat"/>
                <a:cs typeface="Montserrat"/>
                <a:sym typeface="Montserrat"/>
              </a:rPr>
            </a:br>
            <a:endParaRPr b="1" i="0" sz="1050" u="none" cap="none" strike="noStrike">
              <a:solidFill>
                <a:srgbClr val="008000"/>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Tags</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Syntax : {% tag_name  %} ….. {% endtag %}</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Reference : </a:t>
            </a:r>
            <a:r>
              <a:rPr b="0" i="0" lang="en" sz="1100" u="sng" cap="none" strike="noStrike">
                <a:solidFill>
                  <a:schemeClr val="hlink"/>
                </a:solidFill>
                <a:latin typeface="Montserrat"/>
                <a:ea typeface="Montserrat"/>
                <a:cs typeface="Montserrat"/>
                <a:sym typeface="Montserrat"/>
                <a:hlinkClick r:id="rId3"/>
              </a:rPr>
              <a:t>https://docs.djangoproject.com/en/2.2/ref/templates/builtins/</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Filters</a:t>
            </a:r>
            <a:endParaRPr b="0" i="0" sz="1200" u="none" cap="none" strike="noStrike">
              <a:solidFill>
                <a:srgbClr val="172746"/>
              </a:solidFill>
              <a:latin typeface="Montserrat"/>
              <a:ea typeface="Montserrat"/>
              <a:cs typeface="Montserrat"/>
              <a:sym typeface="Montserrat"/>
            </a:endParaRPr>
          </a:p>
          <a:p>
            <a:pPr indent="-304800" lvl="1"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Syntax : {{ variable_name|filter_name }} </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10" name="Shape 710"/>
        <p:cNvGrpSpPr/>
        <p:nvPr/>
      </p:nvGrpSpPr>
      <p:grpSpPr>
        <a:xfrm>
          <a:off x="0" y="0"/>
          <a:ext cx="0" cy="0"/>
          <a:chOff x="0" y="0"/>
          <a:chExt cx="0" cy="0"/>
        </a:xfrm>
      </p:grpSpPr>
      <p:sp>
        <p:nvSpPr>
          <p:cNvPr id="711" name="Google Shape;711;gcb92f0b7d4_0_597"/>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Template Tags</a:t>
            </a:r>
            <a:endParaRPr b="1" sz="2500">
              <a:solidFill>
                <a:srgbClr val="073763"/>
              </a:solidFill>
              <a:latin typeface="Montserrat"/>
              <a:ea typeface="Montserrat"/>
              <a:cs typeface="Montserrat"/>
              <a:sym typeface="Montserrat"/>
            </a:endParaRPr>
          </a:p>
        </p:txBody>
      </p:sp>
      <p:sp>
        <p:nvSpPr>
          <p:cNvPr id="712" name="Google Shape;712;gcb92f0b7d4_0_59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3" name="Google Shape;713;gcb92f0b7d4_0_597"/>
          <p:cNvGrpSpPr/>
          <p:nvPr/>
        </p:nvGrpSpPr>
        <p:grpSpPr>
          <a:xfrm>
            <a:off x="652150" y="4737850"/>
            <a:ext cx="7863100" cy="343800"/>
            <a:chOff x="652150" y="4737850"/>
            <a:chExt cx="7863100" cy="343800"/>
          </a:xfrm>
        </p:grpSpPr>
        <p:sp>
          <p:nvSpPr>
            <p:cNvPr id="714" name="Google Shape;714;gcb92f0b7d4_0_59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15" name="Google Shape;715;gcb92f0b7d4_0_59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16" name="Google Shape;716;gcb92f0b7d4_0_597"/>
          <p:cNvSpPr txBox="1"/>
          <p:nvPr/>
        </p:nvSpPr>
        <p:spPr>
          <a:xfrm>
            <a:off x="593150" y="749625"/>
            <a:ext cx="7922100" cy="385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elif and else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1" i="0" lang="en" sz="1050" u="none" cap="none" strike="noStrike">
                <a:solidFill>
                  <a:srgbClr val="008000"/>
                </a:solidFill>
                <a:latin typeface="Courier New"/>
                <a:ea typeface="Courier New"/>
                <a:cs typeface="Courier New"/>
                <a:sym typeface="Courier New"/>
              </a:rPr>
              <a:t>if</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blog_list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0C4B33"/>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C4B33"/>
                </a:solidFill>
                <a:latin typeface="Courier New"/>
                <a:ea typeface="Courier New"/>
                <a:cs typeface="Courier New"/>
                <a:sym typeface="Courier New"/>
              </a:rPr>
              <a:t>    		Number of blogs: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blog_list</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length</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0C4B33"/>
              </a:solidFill>
              <a:latin typeface="Courier New"/>
              <a:ea typeface="Courier New"/>
              <a:cs typeface="Courier New"/>
              <a:sym typeface="Courier New"/>
            </a:endParaRPr>
          </a:p>
          <a:p>
            <a:pPr indent="45720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1" i="0" lang="en" sz="1050" u="none" cap="none" strike="noStrike">
                <a:solidFill>
                  <a:srgbClr val="008000"/>
                </a:solidFill>
                <a:latin typeface="Courier New"/>
                <a:ea typeface="Courier New"/>
                <a:cs typeface="Courier New"/>
                <a:sym typeface="Courier New"/>
              </a:rPr>
              <a:t>else</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0C4B33"/>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0C4B33"/>
                </a:solidFill>
                <a:latin typeface="Courier New"/>
                <a:ea typeface="Courier New"/>
                <a:cs typeface="Courier New"/>
                <a:sym typeface="Courier New"/>
              </a:rPr>
              <a:t>    		No athletes.</a:t>
            </a:r>
            <a:endParaRPr b="0" i="0" sz="1050" u="none" cap="none" strike="noStrike">
              <a:solidFill>
                <a:srgbClr val="0C4B33"/>
              </a:solidFill>
              <a:latin typeface="Courier New"/>
              <a:ea typeface="Courier New"/>
              <a:cs typeface="Courier New"/>
              <a:sym typeface="Courier New"/>
            </a:endParaRPr>
          </a:p>
          <a:p>
            <a:pPr indent="457200" lvl="0" marL="457200" marR="0" rtl="0" algn="l">
              <a:lnSpc>
                <a:spcPct val="150000"/>
              </a:lnSpc>
              <a:spcBef>
                <a:spcPts val="0"/>
              </a:spcBef>
              <a:spcAft>
                <a:spcPts val="0"/>
              </a:spcAft>
              <a:buClr>
                <a:srgbClr val="000000"/>
              </a:buClr>
              <a:buSzPts val="1050"/>
              <a:buFont typeface="Arial"/>
              <a:buNone/>
            </a:pP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1" i="0" lang="en" sz="1050" u="none" cap="none" strike="noStrike">
                <a:solidFill>
                  <a:srgbClr val="008000"/>
                </a:solidFill>
                <a:latin typeface="Courier New"/>
                <a:ea typeface="Courier New"/>
                <a:cs typeface="Courier New"/>
                <a:sym typeface="Courier New"/>
              </a:rPr>
              <a:t>endif</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br>
              <a:rPr b="0" i="0" lang="en" sz="1400" u="none" cap="none" strike="noStrike">
                <a:solidFill>
                  <a:srgbClr val="172746"/>
                </a:solidFill>
                <a:latin typeface="Montserrat"/>
                <a:ea typeface="Montserrat"/>
                <a:cs typeface="Montserrat"/>
                <a:sym typeface="Montserrat"/>
              </a:rPr>
            </a:br>
            <a:endParaRPr b="1" i="0" sz="1050" u="none" cap="none" strike="noStrike">
              <a:solidFill>
                <a:srgbClr val="008000"/>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For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a:t>
            </a:r>
            <a:r>
              <a:rPr b="0" i="0" lang="en" sz="1050" u="none" cap="none" strike="noStrike">
                <a:solidFill>
                  <a:srgbClr val="0C4B33"/>
                </a:solidFill>
                <a:latin typeface="Courier New"/>
                <a:ea typeface="Courier New"/>
                <a:cs typeface="Courier New"/>
                <a:sym typeface="Courier New"/>
              </a:rPr>
              <a:t>&lt;</a:t>
            </a:r>
            <a:r>
              <a:rPr b="1" i="0" lang="en" sz="1050" u="none" cap="none" strike="noStrike">
                <a:solidFill>
                  <a:srgbClr val="008000"/>
                </a:solidFill>
                <a:latin typeface="Courier New"/>
                <a:ea typeface="Courier New"/>
                <a:cs typeface="Courier New"/>
                <a:sym typeface="Courier New"/>
              </a:rPr>
              <a:t>ul</a:t>
            </a:r>
            <a:r>
              <a:rPr b="0" i="0" lang="en" sz="1050" u="none" cap="none" strike="noStrike">
                <a:solidFill>
                  <a:srgbClr val="0C4B33"/>
                </a:solidFill>
                <a:latin typeface="Courier New"/>
                <a:ea typeface="Courier New"/>
                <a:cs typeface="Courier New"/>
                <a:sym typeface="Courier New"/>
              </a:rPr>
              <a:t>&gt;</a:t>
            </a:r>
            <a:endParaRPr b="0" i="0" sz="1050" u="none" cap="none" strike="noStrike">
              <a:solidFill>
                <a:srgbClr val="0C4B33"/>
              </a:solidFill>
              <a:latin typeface="Courier New"/>
              <a:ea typeface="Courier New"/>
              <a:cs typeface="Courier New"/>
              <a:sym typeface="Courier New"/>
            </a:endParaRPr>
          </a:p>
          <a:p>
            <a:pPr indent="457200" lvl="0" marL="457200" marR="0" rtl="0" algn="l">
              <a:lnSpc>
                <a:spcPct val="150000"/>
              </a:lnSpc>
              <a:spcBef>
                <a:spcPts val="0"/>
              </a:spcBef>
              <a:spcAft>
                <a:spcPts val="0"/>
              </a:spcAft>
              <a:buClr>
                <a:schemeClr val="dk1"/>
              </a:buClr>
              <a:buSzPts val="1100"/>
              <a:buFont typeface="Arial"/>
              <a:buNone/>
            </a:pP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1" i="0" lang="en" sz="1050" u="none" cap="none" strike="noStrike">
                <a:solidFill>
                  <a:srgbClr val="008000"/>
                </a:solidFill>
                <a:latin typeface="Courier New"/>
                <a:ea typeface="Courier New"/>
                <a:cs typeface="Courier New"/>
                <a:sym typeface="Courier New"/>
              </a:rPr>
              <a:t>for</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blog</a:t>
            </a:r>
            <a:r>
              <a:rPr b="0" i="0" lang="en" sz="1050" u="none" cap="none" strike="noStrike">
                <a:solidFill>
                  <a:srgbClr val="0C4B33"/>
                </a:solidFill>
                <a:latin typeface="Courier New"/>
                <a:ea typeface="Courier New"/>
                <a:cs typeface="Courier New"/>
                <a:sym typeface="Courier New"/>
              </a:rPr>
              <a:t> </a:t>
            </a:r>
            <a:r>
              <a:rPr b="1" i="0" lang="en" sz="1050" u="none" cap="none" strike="noStrike">
                <a:solidFill>
                  <a:srgbClr val="008000"/>
                </a:solidFill>
                <a:latin typeface="Courier New"/>
                <a:ea typeface="Courier New"/>
                <a:cs typeface="Courier New"/>
                <a:sym typeface="Courier New"/>
              </a:rPr>
              <a:t>in</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blogs</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0C4B33"/>
              </a:solidFill>
              <a:latin typeface="Courier New"/>
              <a:ea typeface="Courier New"/>
              <a:cs typeface="Courier New"/>
              <a:sym typeface="Courier New"/>
            </a:endParaRPr>
          </a:p>
          <a:p>
            <a:pPr indent="457200" lvl="0" marL="457200" marR="0" rtl="0" algn="l">
              <a:lnSpc>
                <a:spcPct val="150000"/>
              </a:lnSpc>
              <a:spcBef>
                <a:spcPts val="0"/>
              </a:spcBef>
              <a:spcAft>
                <a:spcPts val="0"/>
              </a:spcAft>
              <a:buClr>
                <a:schemeClr val="dk1"/>
              </a:buClr>
              <a:buSzPts val="1100"/>
              <a:buFont typeface="Arial"/>
              <a:buNone/>
            </a:pPr>
            <a:r>
              <a:rPr b="0" i="0" lang="en" sz="1050" u="none" cap="none" strike="noStrike">
                <a:solidFill>
                  <a:srgbClr val="0C4B33"/>
                </a:solidFill>
                <a:latin typeface="Courier New"/>
                <a:ea typeface="Courier New"/>
                <a:cs typeface="Courier New"/>
                <a:sym typeface="Courier New"/>
              </a:rPr>
              <a:t>    &lt;</a:t>
            </a:r>
            <a:r>
              <a:rPr b="1" i="0" lang="en" sz="1050" u="none" cap="none" strike="noStrike">
                <a:solidFill>
                  <a:srgbClr val="008000"/>
                </a:solidFill>
                <a:latin typeface="Courier New"/>
                <a:ea typeface="Courier New"/>
                <a:cs typeface="Courier New"/>
                <a:sym typeface="Courier New"/>
              </a:rPr>
              <a:t>li</a:t>
            </a:r>
            <a:r>
              <a:rPr b="0" i="0" lang="en" sz="1050" u="none" cap="none" strike="noStrike">
                <a:solidFill>
                  <a:srgbClr val="0C4B33"/>
                </a:solidFill>
                <a:latin typeface="Courier New"/>
                <a:ea typeface="Courier New"/>
                <a:cs typeface="Courier New"/>
                <a:sym typeface="Courier New"/>
              </a:rPr>
              <a:t>&gt;</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blog.title</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&lt;/</a:t>
            </a:r>
            <a:r>
              <a:rPr b="1" i="0" lang="en" sz="1050" u="none" cap="none" strike="noStrike">
                <a:solidFill>
                  <a:srgbClr val="008000"/>
                </a:solidFill>
                <a:latin typeface="Courier New"/>
                <a:ea typeface="Courier New"/>
                <a:cs typeface="Courier New"/>
                <a:sym typeface="Courier New"/>
              </a:rPr>
              <a:t>li</a:t>
            </a:r>
            <a:r>
              <a:rPr b="0" i="0" lang="en" sz="1050" u="none" cap="none" strike="noStrike">
                <a:solidFill>
                  <a:srgbClr val="0C4B33"/>
                </a:solidFill>
                <a:latin typeface="Courier New"/>
                <a:ea typeface="Courier New"/>
                <a:cs typeface="Courier New"/>
                <a:sym typeface="Courier New"/>
              </a:rPr>
              <a:t>&gt;</a:t>
            </a:r>
            <a:endParaRPr b="0" i="0" sz="1050" u="none" cap="none" strike="noStrike">
              <a:solidFill>
                <a:srgbClr val="0C4B33"/>
              </a:solidFill>
              <a:latin typeface="Courier New"/>
              <a:ea typeface="Courier New"/>
              <a:cs typeface="Courier New"/>
              <a:sym typeface="Courier New"/>
            </a:endParaRPr>
          </a:p>
          <a:p>
            <a:pPr indent="457200" lvl="0" marL="457200" marR="0" rtl="0" algn="l">
              <a:lnSpc>
                <a:spcPct val="150000"/>
              </a:lnSpc>
              <a:spcBef>
                <a:spcPts val="0"/>
              </a:spcBef>
              <a:spcAft>
                <a:spcPts val="0"/>
              </a:spcAft>
              <a:buClr>
                <a:schemeClr val="dk1"/>
              </a:buClr>
              <a:buSzPts val="1100"/>
              <a:buFont typeface="Arial"/>
              <a:buNone/>
            </a:pP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1" i="0" lang="en" sz="1050" u="none" cap="none" strike="noStrike">
                <a:solidFill>
                  <a:srgbClr val="008000"/>
                </a:solidFill>
                <a:latin typeface="Courier New"/>
                <a:ea typeface="Courier New"/>
                <a:cs typeface="Courier New"/>
                <a:sym typeface="Courier New"/>
              </a:rPr>
              <a:t>endfor</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0C4B33"/>
              </a:solidFill>
              <a:latin typeface="Courier New"/>
              <a:ea typeface="Courier New"/>
              <a:cs typeface="Courier New"/>
              <a:sym typeface="Courier New"/>
            </a:endParaRPr>
          </a:p>
          <a:p>
            <a:pPr indent="266700" lvl="0" marL="647700" marR="190500" rtl="0" algn="l">
              <a:lnSpc>
                <a:spcPct val="115000"/>
              </a:lnSpc>
              <a:spcBef>
                <a:spcPts val="1100"/>
              </a:spcBef>
              <a:spcAft>
                <a:spcPts val="0"/>
              </a:spcAft>
              <a:buClr>
                <a:schemeClr val="dk1"/>
              </a:buClr>
              <a:buSzPts val="1100"/>
              <a:buFont typeface="Arial"/>
              <a:buNone/>
            </a:pPr>
            <a:r>
              <a:rPr b="0" i="0" lang="en" sz="1050" u="none" cap="none" strike="noStrike">
                <a:solidFill>
                  <a:srgbClr val="0C4B33"/>
                </a:solidFill>
                <a:latin typeface="Courier New"/>
                <a:ea typeface="Courier New"/>
                <a:cs typeface="Courier New"/>
                <a:sym typeface="Courier New"/>
              </a:rPr>
              <a:t>&lt;/</a:t>
            </a:r>
            <a:r>
              <a:rPr b="1" i="0" lang="en" sz="1050" u="none" cap="none" strike="noStrike">
                <a:solidFill>
                  <a:srgbClr val="008000"/>
                </a:solidFill>
                <a:latin typeface="Courier New"/>
                <a:ea typeface="Courier New"/>
                <a:cs typeface="Courier New"/>
                <a:sym typeface="Courier New"/>
              </a:rPr>
              <a:t>ul</a:t>
            </a:r>
            <a:r>
              <a:rPr b="0" i="0" lang="en" sz="1050" u="none" cap="none" strike="noStrike">
                <a:solidFill>
                  <a:srgbClr val="0C4B33"/>
                </a:solidFill>
                <a:latin typeface="Courier New"/>
                <a:ea typeface="Courier New"/>
                <a:cs typeface="Courier New"/>
                <a:sym typeface="Courier New"/>
              </a:rPr>
              <a:t>&gt;</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1100"/>
              </a:spcBef>
              <a:spcAft>
                <a:spcPts val="0"/>
              </a:spcAft>
              <a:buClr>
                <a:srgbClr val="000000"/>
              </a:buClr>
              <a:buSzPts val="1200"/>
              <a:buFont typeface="Arial"/>
              <a:buNone/>
            </a:pP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20" name="Shape 720"/>
        <p:cNvGrpSpPr/>
        <p:nvPr/>
      </p:nvGrpSpPr>
      <p:grpSpPr>
        <a:xfrm>
          <a:off x="0" y="0"/>
          <a:ext cx="0" cy="0"/>
          <a:chOff x="0" y="0"/>
          <a:chExt cx="0" cy="0"/>
        </a:xfrm>
      </p:grpSpPr>
      <p:sp>
        <p:nvSpPr>
          <p:cNvPr id="721" name="Google Shape;721;gcb92f0b7d4_0_606"/>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Built-in Filters</a:t>
            </a:r>
            <a:endParaRPr b="1" sz="2500">
              <a:solidFill>
                <a:srgbClr val="073763"/>
              </a:solidFill>
              <a:latin typeface="Montserrat"/>
              <a:ea typeface="Montserrat"/>
              <a:cs typeface="Montserrat"/>
              <a:sym typeface="Montserrat"/>
            </a:endParaRPr>
          </a:p>
        </p:txBody>
      </p:sp>
      <p:sp>
        <p:nvSpPr>
          <p:cNvPr id="722" name="Google Shape;722;gcb92f0b7d4_0_60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3" name="Google Shape;723;gcb92f0b7d4_0_606"/>
          <p:cNvGrpSpPr/>
          <p:nvPr/>
        </p:nvGrpSpPr>
        <p:grpSpPr>
          <a:xfrm>
            <a:off x="652150" y="4737850"/>
            <a:ext cx="7863100" cy="343800"/>
            <a:chOff x="652150" y="4737850"/>
            <a:chExt cx="7863100" cy="343800"/>
          </a:xfrm>
        </p:grpSpPr>
        <p:sp>
          <p:nvSpPr>
            <p:cNvPr id="724" name="Google Shape;724;gcb92f0b7d4_0_60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25" name="Google Shape;725;gcb92f0b7d4_0_60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26" name="Google Shape;726;gcb92f0b7d4_0_606"/>
          <p:cNvSpPr txBox="1"/>
          <p:nvPr/>
        </p:nvSpPr>
        <p:spPr>
          <a:xfrm>
            <a:off x="593150" y="749625"/>
            <a:ext cx="7922100" cy="284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First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value</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first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Length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value</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length</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Slice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some_list</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slice</a:t>
            </a:r>
            <a:r>
              <a:rPr b="0" i="0" lang="en" sz="1050" u="none" cap="none" strike="noStrike">
                <a:solidFill>
                  <a:srgbClr val="BA2121"/>
                </a:solidFill>
                <a:latin typeface="Courier New"/>
                <a:ea typeface="Courier New"/>
                <a:cs typeface="Courier New"/>
                <a:sym typeface="Courier New"/>
              </a:rPr>
              <a:t>:":2"</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Truncatechars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value</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truncatechars</a:t>
            </a:r>
            <a:r>
              <a:rPr b="0" i="0" lang="en" sz="1050" u="none" cap="none" strike="noStrike">
                <a:solidFill>
                  <a:srgbClr val="666666"/>
                </a:solidFill>
                <a:latin typeface="Courier New"/>
                <a:ea typeface="Courier New"/>
                <a:cs typeface="Courier New"/>
                <a:sym typeface="Courier New"/>
              </a:rPr>
              <a:t>:7</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Truncatewords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value</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truncatewords</a:t>
            </a:r>
            <a:r>
              <a:rPr b="0" i="0" lang="en" sz="1050" u="none" cap="none" strike="noStrike">
                <a:solidFill>
                  <a:srgbClr val="666666"/>
                </a:solidFill>
                <a:latin typeface="Courier New"/>
                <a:ea typeface="Courier New"/>
                <a:cs typeface="Courier New"/>
                <a:sym typeface="Courier New"/>
              </a:rPr>
              <a:t>:2</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Upper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value</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upper</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Lower : </a:t>
            </a:r>
            <a:r>
              <a:rPr b="0" i="0" lang="en" sz="1050" u="none" cap="none" strike="noStrike">
                <a:solidFill>
                  <a:srgbClr val="BC7A00"/>
                </a:solidFill>
                <a:latin typeface="Courier New"/>
                <a:ea typeface="Courier New"/>
                <a:cs typeface="Courier New"/>
                <a:sym typeface="Courier New"/>
              </a:rPr>
              <a:t>{{</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19177C"/>
                </a:solidFill>
                <a:latin typeface="Courier New"/>
                <a:ea typeface="Courier New"/>
                <a:cs typeface="Courier New"/>
                <a:sym typeface="Courier New"/>
              </a:rPr>
              <a:t>value</a:t>
            </a:r>
            <a:r>
              <a:rPr b="0" i="0" lang="en" sz="1050" u="none" cap="none" strike="noStrike">
                <a:solidFill>
                  <a:srgbClr val="666666"/>
                </a:solidFill>
                <a:latin typeface="Courier New"/>
                <a:ea typeface="Courier New"/>
                <a:cs typeface="Courier New"/>
                <a:sym typeface="Courier New"/>
              </a:rPr>
              <a:t>|</a:t>
            </a:r>
            <a:r>
              <a:rPr b="0" i="0" lang="en" sz="1050" u="none" cap="none" strike="noStrike">
                <a:solidFill>
                  <a:srgbClr val="0000FF"/>
                </a:solidFill>
                <a:latin typeface="Courier New"/>
                <a:ea typeface="Courier New"/>
                <a:cs typeface="Courier New"/>
                <a:sym typeface="Courier New"/>
              </a:rPr>
              <a:t>lower</a:t>
            </a:r>
            <a:r>
              <a:rPr b="0" i="0" lang="en" sz="1050" u="none" cap="none" strike="noStrike">
                <a:solidFill>
                  <a:srgbClr val="0C4B33"/>
                </a:solidFill>
                <a:latin typeface="Courier New"/>
                <a:ea typeface="Courier New"/>
                <a:cs typeface="Courier New"/>
                <a:sym typeface="Courier New"/>
              </a:rPr>
              <a:t> </a:t>
            </a:r>
            <a:r>
              <a:rPr b="0" i="0" lang="en" sz="1050" u="none" cap="none" strike="noStrike">
                <a:solidFill>
                  <a:srgbClr val="BC7A00"/>
                </a:solidFill>
                <a:latin typeface="Courier New"/>
                <a:ea typeface="Courier New"/>
                <a:cs typeface="Courier New"/>
                <a:sym typeface="Courier New"/>
              </a:rPr>
              <a:t>}}</a:t>
            </a:r>
            <a:endParaRPr b="0" i="0" sz="1050" u="none" cap="none" strike="noStrike">
              <a:solidFill>
                <a:srgbClr val="BC7A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BC7A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30" name="Shape 730"/>
        <p:cNvGrpSpPr/>
        <p:nvPr/>
      </p:nvGrpSpPr>
      <p:grpSpPr>
        <a:xfrm>
          <a:off x="0" y="0"/>
          <a:ext cx="0" cy="0"/>
          <a:chOff x="0" y="0"/>
          <a:chExt cx="0" cy="0"/>
        </a:xfrm>
      </p:grpSpPr>
      <p:sp>
        <p:nvSpPr>
          <p:cNvPr id="731" name="Google Shape;731;gcb92f0b7d4_0_615"/>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Template Inheritance</a:t>
            </a:r>
            <a:endParaRPr b="1" sz="2500">
              <a:solidFill>
                <a:srgbClr val="073763"/>
              </a:solidFill>
              <a:latin typeface="Montserrat"/>
              <a:ea typeface="Montserrat"/>
              <a:cs typeface="Montserrat"/>
              <a:sym typeface="Montserrat"/>
            </a:endParaRPr>
          </a:p>
        </p:txBody>
      </p:sp>
      <p:sp>
        <p:nvSpPr>
          <p:cNvPr id="732" name="Google Shape;732;gcb92f0b7d4_0_61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3" name="Google Shape;733;gcb92f0b7d4_0_615"/>
          <p:cNvGrpSpPr/>
          <p:nvPr/>
        </p:nvGrpSpPr>
        <p:grpSpPr>
          <a:xfrm>
            <a:off x="652150" y="4737850"/>
            <a:ext cx="7863100" cy="343800"/>
            <a:chOff x="652150" y="4737850"/>
            <a:chExt cx="7863100" cy="343800"/>
          </a:xfrm>
        </p:grpSpPr>
        <p:sp>
          <p:nvSpPr>
            <p:cNvPr id="734" name="Google Shape;734;gcb92f0b7d4_0_61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35" name="Google Shape;735;gcb92f0b7d4_0_61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36" name="Google Shape;736;gcb92f0b7d4_0_615"/>
          <p:cNvSpPr txBox="1"/>
          <p:nvPr/>
        </p:nvSpPr>
        <p:spPr>
          <a:xfrm>
            <a:off x="593150" y="749625"/>
            <a:ext cx="7922100" cy="284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Block :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All the block tag does is to tell the template engine that a child template may override those portions of the template.</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Syntax : { % block block_name %} {% endblock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Extends : Signals that this template extends a parent template.</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BC7A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40" name="Shape 740"/>
        <p:cNvGrpSpPr/>
        <p:nvPr/>
      </p:nvGrpSpPr>
      <p:grpSpPr>
        <a:xfrm>
          <a:off x="0" y="0"/>
          <a:ext cx="0" cy="0"/>
          <a:chOff x="0" y="0"/>
          <a:chExt cx="0" cy="0"/>
        </a:xfrm>
      </p:grpSpPr>
      <p:sp>
        <p:nvSpPr>
          <p:cNvPr id="741" name="Google Shape;741;gcb92f0b7d4_0_624"/>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Static File Configuration</a:t>
            </a:r>
            <a:endParaRPr b="1" sz="2500">
              <a:solidFill>
                <a:srgbClr val="073763"/>
              </a:solidFill>
              <a:latin typeface="Montserrat"/>
              <a:ea typeface="Montserrat"/>
              <a:cs typeface="Montserrat"/>
              <a:sym typeface="Montserrat"/>
            </a:endParaRPr>
          </a:p>
        </p:txBody>
      </p:sp>
      <p:sp>
        <p:nvSpPr>
          <p:cNvPr id="742" name="Google Shape;742;gcb92f0b7d4_0_62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3" name="Google Shape;743;gcb92f0b7d4_0_624"/>
          <p:cNvGrpSpPr/>
          <p:nvPr/>
        </p:nvGrpSpPr>
        <p:grpSpPr>
          <a:xfrm>
            <a:off x="652150" y="4737850"/>
            <a:ext cx="7863100" cy="343800"/>
            <a:chOff x="652150" y="4737850"/>
            <a:chExt cx="7863100" cy="343800"/>
          </a:xfrm>
        </p:grpSpPr>
        <p:sp>
          <p:nvSpPr>
            <p:cNvPr id="744" name="Google Shape;744;gcb92f0b7d4_0_62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45" name="Google Shape;745;gcb92f0b7d4_0_62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46" name="Google Shape;746;gcb92f0b7d4_0_624"/>
          <p:cNvSpPr txBox="1"/>
          <p:nvPr/>
        </p:nvSpPr>
        <p:spPr>
          <a:xfrm>
            <a:off x="593150" y="749625"/>
            <a:ext cx="7922100" cy="3814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 refers  images, JavaScript, or CSS files as “static files”.</a:t>
            </a:r>
            <a:endParaRPr b="0" i="0" sz="1050" u="none" cap="none" strike="noStrike">
              <a:solidFill>
                <a:srgbClr val="BC7A00"/>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default will find files stored in the STATICFILES_DIRS settings and in a static subdirectory of each app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Configuring Static Files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Make sure that </a:t>
            </a:r>
            <a:r>
              <a:rPr b="1" i="0" lang="en" sz="1400" u="none" cap="none" strike="noStrike">
                <a:solidFill>
                  <a:srgbClr val="172746"/>
                </a:solidFill>
                <a:latin typeface="Montserrat"/>
                <a:ea typeface="Montserrat"/>
                <a:cs typeface="Montserrat"/>
                <a:sym typeface="Montserrat"/>
              </a:rPr>
              <a:t>django.contrib.staticfiles</a:t>
            </a:r>
            <a:r>
              <a:rPr b="0" i="0" lang="en" sz="1400" u="none" cap="none" strike="noStrike">
                <a:solidFill>
                  <a:srgbClr val="172746"/>
                </a:solidFill>
                <a:latin typeface="Montserrat"/>
                <a:ea typeface="Montserrat"/>
                <a:cs typeface="Montserrat"/>
                <a:sym typeface="Montserrat"/>
              </a:rPr>
              <a:t> is included in your INSTALLED_APPS.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 your settings file, define STATIC_URL</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STATIC_URL = '/static/'</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 your templates, use the static template tag to build the URL</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 load static %}</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&lt;img src="{% static "my_app/example.jpg" %}" alt="My image"&gt;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BC7A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12" name="Shape 312"/>
        <p:cNvGrpSpPr/>
        <p:nvPr/>
      </p:nvGrpSpPr>
      <p:grpSpPr>
        <a:xfrm>
          <a:off x="0" y="0"/>
          <a:ext cx="0" cy="0"/>
          <a:chOff x="0" y="0"/>
          <a:chExt cx="0" cy="0"/>
        </a:xfrm>
      </p:grpSpPr>
      <p:sp>
        <p:nvSpPr>
          <p:cNvPr id="313" name="Google Shape;313;p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Backend Frameworks</a:t>
            </a:r>
            <a:endParaRPr b="1" sz="2500">
              <a:solidFill>
                <a:srgbClr val="073763"/>
              </a:solidFill>
              <a:latin typeface="Montserrat"/>
              <a:ea typeface="Montserrat"/>
              <a:cs typeface="Montserrat"/>
              <a:sym typeface="Montserrat"/>
            </a:endParaRPr>
          </a:p>
        </p:txBody>
      </p:sp>
      <p:sp>
        <p:nvSpPr>
          <p:cNvPr id="314" name="Google Shape;314;p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5" name="Google Shape;315;p5"/>
          <p:cNvGrpSpPr/>
          <p:nvPr/>
        </p:nvGrpSpPr>
        <p:grpSpPr>
          <a:xfrm>
            <a:off x="652150" y="4737850"/>
            <a:ext cx="7863100" cy="343800"/>
            <a:chOff x="652150" y="4737850"/>
            <a:chExt cx="7863100" cy="343800"/>
          </a:xfrm>
        </p:grpSpPr>
        <p:sp>
          <p:nvSpPr>
            <p:cNvPr id="316" name="Google Shape;316;p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17" name="Google Shape;317;p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pic>
        <p:nvPicPr>
          <p:cNvPr id="318" name="Google Shape;318;p5"/>
          <p:cNvPicPr preferRelativeResize="0"/>
          <p:nvPr/>
        </p:nvPicPr>
        <p:blipFill rotWithShape="1">
          <a:blip r:embed="rId3">
            <a:alphaModFix/>
          </a:blip>
          <a:srcRect b="0" l="0" r="0" t="0"/>
          <a:stretch/>
        </p:blipFill>
        <p:spPr>
          <a:xfrm>
            <a:off x="2031450" y="837313"/>
            <a:ext cx="5104493" cy="346887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50" name="Shape 750"/>
        <p:cNvGrpSpPr/>
        <p:nvPr/>
      </p:nvGrpSpPr>
      <p:grpSpPr>
        <a:xfrm>
          <a:off x="0" y="0"/>
          <a:ext cx="0" cy="0"/>
          <a:chOff x="0" y="0"/>
          <a:chExt cx="0" cy="0"/>
        </a:xfrm>
      </p:grpSpPr>
      <p:sp>
        <p:nvSpPr>
          <p:cNvPr id="751" name="Google Shape;751;gcb92f0b7d4_0_633"/>
          <p:cNvSpPr txBox="1"/>
          <p:nvPr>
            <p:ph type="title"/>
          </p:nvPr>
        </p:nvSpPr>
        <p:spPr>
          <a:xfrm>
            <a:off x="189200" y="638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Media Configuration</a:t>
            </a:r>
            <a:endParaRPr b="1" sz="2500">
              <a:solidFill>
                <a:srgbClr val="073763"/>
              </a:solidFill>
              <a:latin typeface="Montserrat"/>
              <a:ea typeface="Montserrat"/>
              <a:cs typeface="Montserrat"/>
              <a:sym typeface="Montserrat"/>
            </a:endParaRPr>
          </a:p>
        </p:txBody>
      </p:sp>
      <p:sp>
        <p:nvSpPr>
          <p:cNvPr id="752" name="Google Shape;752;gcb92f0b7d4_0_63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3" name="Google Shape;753;gcb92f0b7d4_0_633"/>
          <p:cNvGrpSpPr/>
          <p:nvPr/>
        </p:nvGrpSpPr>
        <p:grpSpPr>
          <a:xfrm>
            <a:off x="652150" y="4737850"/>
            <a:ext cx="7863100" cy="343800"/>
            <a:chOff x="652150" y="4737850"/>
            <a:chExt cx="7863100" cy="343800"/>
          </a:xfrm>
        </p:grpSpPr>
        <p:sp>
          <p:nvSpPr>
            <p:cNvPr id="754" name="Google Shape;754;gcb92f0b7d4_0_63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55" name="Google Shape;755;gcb92f0b7d4_0_63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56" name="Google Shape;756;gcb92f0b7d4_0_633"/>
          <p:cNvSpPr txBox="1"/>
          <p:nvPr/>
        </p:nvSpPr>
        <p:spPr>
          <a:xfrm>
            <a:off x="593150" y="749625"/>
            <a:ext cx="7922100" cy="3814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MEDIA_ROOT :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Filesystem path to the directory that will hold user-uploaded files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MEDIA_ROOT = os.path.join(BASE_DIR, 'media')</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MEDIA_URL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MEDIA_URL = “/media/”</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Serving files uploaded by a user during development</a:t>
            </a:r>
            <a:endParaRPr b="0" i="0" sz="1050" u="none" cap="none" strike="noStrike">
              <a:solidFill>
                <a:srgbClr val="BC7A00"/>
              </a:solidFill>
              <a:latin typeface="Courier New"/>
              <a:ea typeface="Courier New"/>
              <a:cs typeface="Courier New"/>
              <a:sym typeface="Courier New"/>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django.conf import settings</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django.conf.urls.static import static</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urlpatterns =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 static(settings.MEDIA_URL, document_root=settings.MEDIA_ROOT)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50"/>
              <a:buFont typeface="Arial"/>
              <a:buNone/>
            </a:pPr>
            <a:r>
              <a:t/>
            </a:r>
            <a:endParaRPr b="0" i="0" sz="1050" u="none" cap="none" strike="noStrike">
              <a:solidFill>
                <a:srgbClr val="BC7A00"/>
              </a:solidFill>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pic>
        <p:nvPicPr>
          <p:cNvPr id="761" name="Google Shape;761;gcb92f0b7d4_0_687"/>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762" name="Google Shape;762;gcb92f0b7d4_0_687"/>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Forms</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763" name="Google Shape;763;gcb92f0b7d4_0_687"/>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67" name="Shape 767"/>
        <p:cNvGrpSpPr/>
        <p:nvPr/>
      </p:nvGrpSpPr>
      <p:grpSpPr>
        <a:xfrm>
          <a:off x="0" y="0"/>
          <a:ext cx="0" cy="0"/>
          <a:chOff x="0" y="0"/>
          <a:chExt cx="0" cy="0"/>
        </a:xfrm>
      </p:grpSpPr>
      <p:sp>
        <p:nvSpPr>
          <p:cNvPr id="768" name="Google Shape;768;gcb92f0b7d4_0_69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Handling</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769" name="Google Shape;769;gcb92f0b7d4_0_69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0" name="Google Shape;770;gcb92f0b7d4_0_693"/>
          <p:cNvGrpSpPr/>
          <p:nvPr/>
        </p:nvGrpSpPr>
        <p:grpSpPr>
          <a:xfrm>
            <a:off x="652150" y="4737850"/>
            <a:ext cx="7863100" cy="343800"/>
            <a:chOff x="652150" y="4737850"/>
            <a:chExt cx="7863100" cy="343800"/>
          </a:xfrm>
        </p:grpSpPr>
        <p:sp>
          <p:nvSpPr>
            <p:cNvPr id="771" name="Google Shape;771;gcb92f0b7d4_0_69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72" name="Google Shape;772;gcb92f0b7d4_0_69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73" name="Google Shape;773;gcb92f0b7d4_0_693"/>
          <p:cNvSpPr txBox="1"/>
          <p:nvPr/>
        </p:nvSpPr>
        <p:spPr>
          <a:xfrm>
            <a:off x="586500" y="902223"/>
            <a:ext cx="7922100" cy="3354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Render the Form in its Initial State</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Receive the Form Data &amp; Validate the Information</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the Received Data is not Valid, Response is a Bounded Form</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the Received Data is Valid, a Success Response will generate</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77" name="Shape 777"/>
        <p:cNvGrpSpPr/>
        <p:nvPr/>
      </p:nvGrpSpPr>
      <p:grpSpPr>
        <a:xfrm>
          <a:off x="0" y="0"/>
          <a:ext cx="0" cy="0"/>
          <a:chOff x="0" y="0"/>
          <a:chExt cx="0" cy="0"/>
        </a:xfrm>
      </p:grpSpPr>
      <p:sp>
        <p:nvSpPr>
          <p:cNvPr id="778" name="Google Shape;778;gcb92f0b7d4_0_70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Forms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779" name="Google Shape;779;gcb92f0b7d4_0_70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0" name="Google Shape;780;gcb92f0b7d4_0_702"/>
          <p:cNvGrpSpPr/>
          <p:nvPr/>
        </p:nvGrpSpPr>
        <p:grpSpPr>
          <a:xfrm>
            <a:off x="652150" y="4737850"/>
            <a:ext cx="7863100" cy="343800"/>
            <a:chOff x="652150" y="4737850"/>
            <a:chExt cx="7863100" cy="343800"/>
          </a:xfrm>
        </p:grpSpPr>
        <p:sp>
          <p:nvSpPr>
            <p:cNvPr id="781" name="Google Shape;781;gcb92f0b7d4_0_70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82" name="Google Shape;782;gcb92f0b7d4_0_70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83" name="Google Shape;783;gcb92f0b7d4_0_702"/>
          <p:cNvSpPr txBox="1"/>
          <p:nvPr/>
        </p:nvSpPr>
        <p:spPr>
          <a:xfrm>
            <a:off x="586500" y="902225"/>
            <a:ext cx="7922100" cy="3716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100"/>
              </a:spcBef>
              <a:spcAft>
                <a:spcPts val="0"/>
              </a:spcAft>
              <a:buClr>
                <a:srgbClr val="172746"/>
              </a:buClr>
              <a:buSzPts val="1200"/>
              <a:buFont typeface="Montserrat"/>
              <a:buChar char="●"/>
            </a:pPr>
            <a:r>
              <a:rPr b="0" i="0" lang="en" sz="1400" u="none" cap="none" strike="noStrike">
                <a:solidFill>
                  <a:srgbClr val="172746"/>
                </a:solidFill>
                <a:latin typeface="Montserrat"/>
                <a:ea typeface="Montserrat"/>
                <a:cs typeface="Montserrat"/>
                <a:sym typeface="Montserrat"/>
              </a:rPr>
              <a:t>Each form is a Python class that subclasses django.forms.Form</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15000"/>
              </a:lnSpc>
              <a:spcBef>
                <a:spcPts val="0"/>
              </a:spcBef>
              <a:spcAft>
                <a:spcPts val="0"/>
              </a:spcAft>
              <a:buClr>
                <a:srgbClr val="172746"/>
              </a:buClr>
              <a:buSzPts val="1200"/>
              <a:buFont typeface="Montserrat"/>
              <a:buChar char="●"/>
            </a:pPr>
            <a:r>
              <a:rPr b="0" i="0" lang="en" sz="1400" u="none" cap="none" strike="noStrike">
                <a:solidFill>
                  <a:srgbClr val="172746"/>
                </a:solidFill>
                <a:latin typeface="Montserrat"/>
                <a:ea typeface="Montserrat"/>
                <a:cs typeface="Montserrat"/>
                <a:sym typeface="Montserrat"/>
              </a:rPr>
              <a:t>Each attribute of the class represents a form 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Creating Forms: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15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Create a file forms.py</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15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Define a class which inherits from django.forms.Form</a:t>
            </a:r>
            <a:br>
              <a:rPr b="0" i="0" lang="en" sz="1400" u="none" cap="none" strike="noStrike">
                <a:solidFill>
                  <a:srgbClr val="172746"/>
                </a:solidFill>
                <a:latin typeface="Montserrat"/>
                <a:ea typeface="Montserrat"/>
                <a:cs typeface="Montserrat"/>
                <a:sym typeface="Montserrat"/>
              </a:rPr>
            </a:b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from django import forms</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class ContactForm(forms.Form):</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15000"/>
              </a:lnSpc>
              <a:spcBef>
                <a:spcPts val="110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name = forms.CharField()</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70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87" name="Shape 787"/>
        <p:cNvGrpSpPr/>
        <p:nvPr/>
      </p:nvGrpSpPr>
      <p:grpSpPr>
        <a:xfrm>
          <a:off x="0" y="0"/>
          <a:ext cx="0" cy="0"/>
          <a:chOff x="0" y="0"/>
          <a:chExt cx="0" cy="0"/>
        </a:xfrm>
      </p:grpSpPr>
      <p:sp>
        <p:nvSpPr>
          <p:cNvPr id="788" name="Google Shape;788;gcb92f0b7d4_0_71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Built-in Field classes</a:t>
            </a:r>
            <a:br>
              <a:rPr b="1" lang="en" sz="2500">
                <a:solidFill>
                  <a:srgbClr val="073763"/>
                </a:solidFill>
                <a:latin typeface="Montserrat"/>
                <a:ea typeface="Montserrat"/>
                <a:cs typeface="Montserrat"/>
                <a:sym typeface="Montserrat"/>
              </a:rPr>
            </a:br>
            <a:r>
              <a:rPr lang="en" sz="1100" u="sng">
                <a:solidFill>
                  <a:schemeClr val="hlink"/>
                </a:solidFill>
                <a:hlinkClick r:id="rId3"/>
              </a:rPr>
              <a:t>https://docs.djangoproject.com/en/2.2/ref/forms/fields/#built-in-field-classes</a:t>
            </a:r>
            <a:endParaRPr b="1" sz="2500">
              <a:solidFill>
                <a:srgbClr val="073763"/>
              </a:solidFill>
              <a:latin typeface="Montserrat"/>
              <a:ea typeface="Montserrat"/>
              <a:cs typeface="Montserrat"/>
              <a:sym typeface="Montserrat"/>
            </a:endParaRPr>
          </a:p>
        </p:txBody>
      </p:sp>
      <p:sp>
        <p:nvSpPr>
          <p:cNvPr id="789" name="Google Shape;789;gcb92f0b7d4_0_71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0" name="Google Shape;790;gcb92f0b7d4_0_711"/>
          <p:cNvGrpSpPr/>
          <p:nvPr/>
        </p:nvGrpSpPr>
        <p:grpSpPr>
          <a:xfrm>
            <a:off x="652150" y="4737850"/>
            <a:ext cx="7863100" cy="343800"/>
            <a:chOff x="652150" y="4737850"/>
            <a:chExt cx="7863100" cy="343800"/>
          </a:xfrm>
        </p:grpSpPr>
        <p:sp>
          <p:nvSpPr>
            <p:cNvPr id="791" name="Google Shape;791;gcb92f0b7d4_0_71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792" name="Google Shape;792;gcb92f0b7d4_0_71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793" name="Google Shape;793;gcb92f0b7d4_0_711"/>
          <p:cNvSpPr txBox="1"/>
          <p:nvPr/>
        </p:nvSpPr>
        <p:spPr>
          <a:xfrm>
            <a:off x="600350" y="1096152"/>
            <a:ext cx="7922100" cy="3293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BooleanField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ChoiceField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CharField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DateField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DateTimeField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EmailField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FileField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ImageField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URLField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RegexField</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797" name="Shape 797"/>
        <p:cNvGrpSpPr/>
        <p:nvPr/>
      </p:nvGrpSpPr>
      <p:grpSpPr>
        <a:xfrm>
          <a:off x="0" y="0"/>
          <a:ext cx="0" cy="0"/>
          <a:chOff x="0" y="0"/>
          <a:chExt cx="0" cy="0"/>
        </a:xfrm>
      </p:grpSpPr>
      <p:sp>
        <p:nvSpPr>
          <p:cNvPr id="798" name="Google Shape;798;gcb92f0b7d4_0_72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Outputting forms as HTML</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799" name="Google Shape;799;gcb92f0b7d4_0_72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0" name="Google Shape;800;gcb92f0b7d4_0_720"/>
          <p:cNvGrpSpPr/>
          <p:nvPr/>
        </p:nvGrpSpPr>
        <p:grpSpPr>
          <a:xfrm>
            <a:off x="652150" y="4737850"/>
            <a:ext cx="7863100" cy="343800"/>
            <a:chOff x="652150" y="4737850"/>
            <a:chExt cx="7863100" cy="343800"/>
          </a:xfrm>
        </p:grpSpPr>
        <p:sp>
          <p:nvSpPr>
            <p:cNvPr id="801" name="Google Shape;801;gcb92f0b7d4_0_72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02" name="Google Shape;802;gcb92f0b7d4_0_72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03" name="Google Shape;803;gcb92f0b7d4_0_720"/>
          <p:cNvSpPr txBox="1"/>
          <p:nvPr/>
        </p:nvSpPr>
        <p:spPr>
          <a:xfrm>
            <a:off x="58650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Create a form instance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 = ContactForm()</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print(f)</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Default output is a two-column HTML table, with a &lt;tr&gt; for each field.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as_p() : Renders the form as a series of &lt;p&gt; tags</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as_ul() : Renders the form as a series of &lt;li&gt; tags</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as_table() : Default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To bind data to a form, pass the data as a dictionary as the first parameter to your Form class</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 = ContactForm(data)</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print(f)</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07" name="Shape 807"/>
        <p:cNvGrpSpPr/>
        <p:nvPr/>
      </p:nvGrpSpPr>
      <p:grpSpPr>
        <a:xfrm>
          <a:off x="0" y="0"/>
          <a:ext cx="0" cy="0"/>
          <a:chOff x="0" y="0"/>
          <a:chExt cx="0" cy="0"/>
        </a:xfrm>
      </p:grpSpPr>
      <p:sp>
        <p:nvSpPr>
          <p:cNvPr id="808" name="Google Shape;808;gcb92f0b7d4_0_729"/>
          <p:cNvSpPr txBox="1"/>
          <p:nvPr>
            <p:ph type="title"/>
          </p:nvPr>
        </p:nvSpPr>
        <p:spPr>
          <a:xfrm>
            <a:off x="182550" y="820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Methods and Attributes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809" name="Google Shape;809;gcb92f0b7d4_0_72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0" name="Google Shape;810;gcb92f0b7d4_0_729"/>
          <p:cNvGrpSpPr/>
          <p:nvPr/>
        </p:nvGrpSpPr>
        <p:grpSpPr>
          <a:xfrm>
            <a:off x="652150" y="4737850"/>
            <a:ext cx="7863100" cy="343800"/>
            <a:chOff x="652150" y="4737850"/>
            <a:chExt cx="7863100" cy="343800"/>
          </a:xfrm>
        </p:grpSpPr>
        <p:sp>
          <p:nvSpPr>
            <p:cNvPr id="811" name="Google Shape;811;gcb92f0b7d4_0_72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12" name="Google Shape;812;gcb92f0b7d4_0_72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13" name="Google Shape;813;gcb92f0b7d4_0_729"/>
          <p:cNvSpPr txBox="1"/>
          <p:nvPr/>
        </p:nvSpPr>
        <p:spPr>
          <a:xfrm>
            <a:off x="586500" y="568450"/>
            <a:ext cx="7922100" cy="410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Form.is_bound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To distinguish between bound and unbound form instances</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Form.is_valid() :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With a bound Form instance, call the is_valid() method to run validation and return a boolean designating whether the data was valid</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f = ContactForm(data)</a:t>
            </a:r>
            <a:endParaRPr b="0" i="0" sz="1400" u="none" cap="none" strike="noStrike">
              <a:solidFill>
                <a:srgbClr val="172746"/>
              </a:solidFill>
              <a:latin typeface="Montserrat"/>
              <a:ea typeface="Montserrat"/>
              <a:cs typeface="Montserrat"/>
              <a:sym typeface="Montserrat"/>
            </a:endParaRPr>
          </a:p>
          <a:p>
            <a:pPr indent="45720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f.is_valid()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Form.errors :  Access the errors attribute to get error messages</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Form.cleaned_data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Once you’ve created a Form instance with a set of data and validated it, you can access the clean data via its cleaned_data attribute</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17" name="Shape 817"/>
        <p:cNvGrpSpPr/>
        <p:nvPr/>
      </p:nvGrpSpPr>
      <p:grpSpPr>
        <a:xfrm>
          <a:off x="0" y="0"/>
          <a:ext cx="0" cy="0"/>
          <a:chOff x="0" y="0"/>
          <a:chExt cx="0" cy="0"/>
        </a:xfrm>
      </p:grpSpPr>
      <p:sp>
        <p:nvSpPr>
          <p:cNvPr id="818" name="Google Shape;818;gcb92f0b7d4_0_73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Field Arguments</a:t>
            </a:r>
            <a:endParaRPr b="1" sz="2500">
              <a:solidFill>
                <a:srgbClr val="073763"/>
              </a:solidFill>
              <a:latin typeface="Montserrat"/>
              <a:ea typeface="Montserrat"/>
              <a:cs typeface="Montserrat"/>
              <a:sym typeface="Montserrat"/>
            </a:endParaRPr>
          </a:p>
        </p:txBody>
      </p:sp>
      <p:sp>
        <p:nvSpPr>
          <p:cNvPr id="819" name="Google Shape;819;gcb92f0b7d4_0_73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0" name="Google Shape;820;gcb92f0b7d4_0_738"/>
          <p:cNvGrpSpPr/>
          <p:nvPr/>
        </p:nvGrpSpPr>
        <p:grpSpPr>
          <a:xfrm>
            <a:off x="652150" y="4737850"/>
            <a:ext cx="7863100" cy="343800"/>
            <a:chOff x="652150" y="4737850"/>
            <a:chExt cx="7863100" cy="343800"/>
          </a:xfrm>
        </p:grpSpPr>
        <p:sp>
          <p:nvSpPr>
            <p:cNvPr id="821" name="Google Shape;821;gcb92f0b7d4_0_73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22" name="Google Shape;822;gcb92f0b7d4_0_73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23" name="Google Shape;823;gcb92f0b7d4_0_738"/>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required</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By default, each Field class assumes the value is required</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To specify that a field is not required, pass required=False</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f = forms.CharField(required=False)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label</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default label for a Field is generated from the field name by converting all underscores to spaces and upper-casing the first letter</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Specify label if that default behavior doesn’t result in an adequate label.</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url = forms.URLField(label='Your website', required=False)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27" name="Shape 827"/>
        <p:cNvGrpSpPr/>
        <p:nvPr/>
      </p:nvGrpSpPr>
      <p:grpSpPr>
        <a:xfrm>
          <a:off x="0" y="0"/>
          <a:ext cx="0" cy="0"/>
          <a:chOff x="0" y="0"/>
          <a:chExt cx="0" cy="0"/>
        </a:xfrm>
      </p:grpSpPr>
      <p:sp>
        <p:nvSpPr>
          <p:cNvPr id="828" name="Google Shape;828;gcb92f0b7d4_0_74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Field Arguments</a:t>
            </a:r>
            <a:endParaRPr b="1" sz="2500">
              <a:solidFill>
                <a:srgbClr val="073763"/>
              </a:solidFill>
              <a:latin typeface="Montserrat"/>
              <a:ea typeface="Montserrat"/>
              <a:cs typeface="Montserrat"/>
              <a:sym typeface="Montserrat"/>
            </a:endParaRPr>
          </a:p>
        </p:txBody>
      </p:sp>
      <p:sp>
        <p:nvSpPr>
          <p:cNvPr id="829" name="Google Shape;829;gcb92f0b7d4_0_74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0" name="Google Shape;830;gcb92f0b7d4_0_747"/>
          <p:cNvGrpSpPr/>
          <p:nvPr/>
        </p:nvGrpSpPr>
        <p:grpSpPr>
          <a:xfrm>
            <a:off x="652150" y="4737850"/>
            <a:ext cx="7863100" cy="343800"/>
            <a:chOff x="652150" y="4737850"/>
            <a:chExt cx="7863100" cy="343800"/>
          </a:xfrm>
        </p:grpSpPr>
        <p:sp>
          <p:nvSpPr>
            <p:cNvPr id="831" name="Google Shape;831;gcb92f0b7d4_0_74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32" name="Google Shape;832;gcb92f0b7d4_0_74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33" name="Google Shape;833;gcb92f0b7d4_0_747"/>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initial</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initial argument lets you specify the initial value to use when rendering this Field in an empty Form.</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name = forms.CharField(initial='Your name')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help_text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you provide help_text, it will be displayed next to the Field</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subject = forms.CharField(max_length=100, help_text='100 characters max.')</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37" name="Shape 837"/>
        <p:cNvGrpSpPr/>
        <p:nvPr/>
      </p:nvGrpSpPr>
      <p:grpSpPr>
        <a:xfrm>
          <a:off x="0" y="0"/>
          <a:ext cx="0" cy="0"/>
          <a:chOff x="0" y="0"/>
          <a:chExt cx="0" cy="0"/>
        </a:xfrm>
      </p:grpSpPr>
      <p:sp>
        <p:nvSpPr>
          <p:cNvPr id="838" name="Google Shape;838;gcb92f0b7d4_0_75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Field Arguments</a:t>
            </a:r>
            <a:endParaRPr b="1" sz="2500">
              <a:solidFill>
                <a:srgbClr val="073763"/>
              </a:solidFill>
              <a:latin typeface="Montserrat"/>
              <a:ea typeface="Montserrat"/>
              <a:cs typeface="Montserrat"/>
              <a:sym typeface="Montserrat"/>
            </a:endParaRPr>
          </a:p>
        </p:txBody>
      </p:sp>
      <p:sp>
        <p:nvSpPr>
          <p:cNvPr id="839" name="Google Shape;839;gcb92f0b7d4_0_75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0" name="Google Shape;840;gcb92f0b7d4_0_756"/>
          <p:cNvGrpSpPr/>
          <p:nvPr/>
        </p:nvGrpSpPr>
        <p:grpSpPr>
          <a:xfrm>
            <a:off x="652150" y="4737850"/>
            <a:ext cx="7863100" cy="343800"/>
            <a:chOff x="652150" y="4737850"/>
            <a:chExt cx="7863100" cy="343800"/>
          </a:xfrm>
        </p:grpSpPr>
        <p:sp>
          <p:nvSpPr>
            <p:cNvPr id="841" name="Google Shape;841;gcb92f0b7d4_0_75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42" name="Google Shape;842;gcb92f0b7d4_0_75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43" name="Google Shape;843;gcb92f0b7d4_0_756"/>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error_messages</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error_messages argument lets you override the default messages that the field will raise.</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Pass in a dictionary with keys matching the error messages you want to override.</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name = forms.CharField(error_messages={'required': 'Please enter your name'})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22" name="Shape 322"/>
        <p:cNvGrpSpPr/>
        <p:nvPr/>
      </p:nvGrpSpPr>
      <p:grpSpPr>
        <a:xfrm>
          <a:off x="0" y="0"/>
          <a:ext cx="0" cy="0"/>
          <a:chOff x="0" y="0"/>
          <a:chExt cx="0" cy="0"/>
        </a:xfrm>
      </p:grpSpPr>
      <p:sp>
        <p:nvSpPr>
          <p:cNvPr id="323" name="Google Shape;323;p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Model View Templates</a:t>
            </a:r>
            <a:endParaRPr b="1" sz="2500">
              <a:solidFill>
                <a:srgbClr val="073763"/>
              </a:solidFill>
              <a:latin typeface="Montserrat"/>
              <a:ea typeface="Montserrat"/>
              <a:cs typeface="Montserrat"/>
              <a:sym typeface="Montserrat"/>
            </a:endParaRPr>
          </a:p>
        </p:txBody>
      </p:sp>
      <p:sp>
        <p:nvSpPr>
          <p:cNvPr id="324" name="Google Shape;324;p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6"/>
          <p:cNvGrpSpPr/>
          <p:nvPr/>
        </p:nvGrpSpPr>
        <p:grpSpPr>
          <a:xfrm>
            <a:off x="652150" y="4737850"/>
            <a:ext cx="7863100" cy="343800"/>
            <a:chOff x="652150" y="4737850"/>
            <a:chExt cx="7863100" cy="343800"/>
          </a:xfrm>
        </p:grpSpPr>
        <p:sp>
          <p:nvSpPr>
            <p:cNvPr id="326" name="Google Shape;326;p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27" name="Google Shape;327;p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28" name="Google Shape;328;p6"/>
          <p:cNvSpPr txBox="1"/>
          <p:nvPr/>
        </p:nvSpPr>
        <p:spPr>
          <a:xfrm>
            <a:off x="528675" y="902225"/>
            <a:ext cx="7930200" cy="33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Model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The data access layer and the relationships between the data</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The model allows to pull data from the database without knowing the intricacies of the underlying database.</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The model usually also provides an abstraction layer with your database, so that you can use the same model with multiple databases.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Template :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Represents how data to be shown to the user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View : </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The business logic layer.</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n" sz="1400" u="none" cap="none" strike="noStrike">
                <a:solidFill>
                  <a:srgbClr val="000000"/>
                </a:solidFill>
                <a:latin typeface="Montserrat"/>
                <a:ea typeface="Montserrat"/>
                <a:cs typeface="Montserrat"/>
                <a:sym typeface="Montserrat"/>
              </a:rPr>
              <a:t>This layer contains the logic that accesses the model and defers to the appropriate template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47" name="Shape 847"/>
        <p:cNvGrpSpPr/>
        <p:nvPr/>
      </p:nvGrpSpPr>
      <p:grpSpPr>
        <a:xfrm>
          <a:off x="0" y="0"/>
          <a:ext cx="0" cy="0"/>
          <a:chOff x="0" y="0"/>
          <a:chExt cx="0" cy="0"/>
        </a:xfrm>
      </p:grpSpPr>
      <p:sp>
        <p:nvSpPr>
          <p:cNvPr id="848" name="Google Shape;848;gcb92f0b7d4_0_76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Widgets</a:t>
            </a:r>
            <a:endParaRPr b="1" sz="2500">
              <a:solidFill>
                <a:srgbClr val="073763"/>
              </a:solidFill>
              <a:latin typeface="Montserrat"/>
              <a:ea typeface="Montserrat"/>
              <a:cs typeface="Montserrat"/>
              <a:sym typeface="Montserrat"/>
            </a:endParaRPr>
          </a:p>
        </p:txBody>
      </p:sp>
      <p:sp>
        <p:nvSpPr>
          <p:cNvPr id="849" name="Google Shape;849;gcb92f0b7d4_0_76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0" name="Google Shape;850;gcb92f0b7d4_0_765"/>
          <p:cNvGrpSpPr/>
          <p:nvPr/>
        </p:nvGrpSpPr>
        <p:grpSpPr>
          <a:xfrm>
            <a:off x="652150" y="4737850"/>
            <a:ext cx="7863100" cy="343800"/>
            <a:chOff x="652150" y="4737850"/>
            <a:chExt cx="7863100" cy="343800"/>
          </a:xfrm>
        </p:grpSpPr>
        <p:sp>
          <p:nvSpPr>
            <p:cNvPr id="851" name="Google Shape;851;gcb92f0b7d4_0_76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52" name="Google Shape;852;gcb92f0b7d4_0_76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53" name="Google Shape;853;gcb92f0b7d4_0_765"/>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 widget is Django’s representation of an HTML input element.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 will use a default widget that is appropriate to the type of data that is to be displayed.</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To use a different widget for a field, you can use the widget argument on the field definition.</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 import forms</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ContactUsForm(forms.Form):</a:t>
            </a:r>
            <a:endParaRPr b="0" i="0" sz="1400" u="none" cap="none" strike="noStrike">
              <a:solidFill>
                <a:srgbClr val="172746"/>
              </a:solidFill>
              <a:latin typeface="Montserrat"/>
              <a:ea typeface="Montserrat"/>
              <a:cs typeface="Montserrat"/>
              <a:sym typeface="Montserrat"/>
            </a:endParaRPr>
          </a:p>
          <a:p>
            <a:pPr indent="45720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message = forms.CharField(widget=forms.Textarea)</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57" name="Shape 857"/>
        <p:cNvGrpSpPr/>
        <p:nvPr/>
      </p:nvGrpSpPr>
      <p:grpSpPr>
        <a:xfrm>
          <a:off x="0" y="0"/>
          <a:ext cx="0" cy="0"/>
          <a:chOff x="0" y="0"/>
          <a:chExt cx="0" cy="0"/>
        </a:xfrm>
      </p:grpSpPr>
      <p:sp>
        <p:nvSpPr>
          <p:cNvPr id="858" name="Google Shape;858;gcb92f0b7d4_0_77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Styling widget instances</a:t>
            </a:r>
            <a:endParaRPr b="1" sz="2500">
              <a:solidFill>
                <a:srgbClr val="073763"/>
              </a:solidFill>
              <a:latin typeface="Montserrat"/>
              <a:ea typeface="Montserrat"/>
              <a:cs typeface="Montserrat"/>
              <a:sym typeface="Montserrat"/>
            </a:endParaRPr>
          </a:p>
        </p:txBody>
      </p:sp>
      <p:sp>
        <p:nvSpPr>
          <p:cNvPr id="859" name="Google Shape;859;gcb92f0b7d4_0_77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gcb92f0b7d4_0_774"/>
          <p:cNvGrpSpPr/>
          <p:nvPr/>
        </p:nvGrpSpPr>
        <p:grpSpPr>
          <a:xfrm>
            <a:off x="652150" y="4737850"/>
            <a:ext cx="7863100" cy="343800"/>
            <a:chOff x="652150" y="4737850"/>
            <a:chExt cx="7863100" cy="343800"/>
          </a:xfrm>
        </p:grpSpPr>
        <p:sp>
          <p:nvSpPr>
            <p:cNvPr id="861" name="Google Shape;861;gcb92f0b7d4_0_77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62" name="Google Shape;862;gcb92f0b7d4_0_77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63" name="Google Shape;863;gcb92f0b7d4_0_774"/>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To style widget instance, you use the Widget.attrs argument when creating the widge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ContactUsForm(forms.Form):</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name = forms.CharField(widget=forms.TextInput(attrs={'class': 'name-input'}))</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url = forms.URLField()</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message = forms.CharField(widget=forms.TextInput(attrs={'class': 'message-input'}))</a:t>
            </a:r>
            <a:endParaRPr b="0" i="0" sz="1400" u="none" cap="none" strike="noStrike">
              <a:solidFill>
                <a:srgbClr val="172746"/>
              </a:solidFill>
              <a:latin typeface="Montserrat"/>
              <a:ea typeface="Montserrat"/>
              <a:cs typeface="Montserrat"/>
              <a:sym typeface="Montserrat"/>
            </a:endParaRPr>
          </a:p>
          <a:p>
            <a:pPr indent="45720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67" name="Shape 867"/>
        <p:cNvGrpSpPr/>
        <p:nvPr/>
      </p:nvGrpSpPr>
      <p:grpSpPr>
        <a:xfrm>
          <a:off x="0" y="0"/>
          <a:ext cx="0" cy="0"/>
          <a:chOff x="0" y="0"/>
          <a:chExt cx="0" cy="0"/>
        </a:xfrm>
      </p:grpSpPr>
      <p:sp>
        <p:nvSpPr>
          <p:cNvPr id="868" name="Google Shape;868;gcb92f0b7d4_0_78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Validation</a:t>
            </a:r>
            <a:endParaRPr b="1" sz="2500">
              <a:solidFill>
                <a:srgbClr val="073763"/>
              </a:solidFill>
              <a:latin typeface="Montserrat"/>
              <a:ea typeface="Montserrat"/>
              <a:cs typeface="Montserrat"/>
              <a:sym typeface="Montserrat"/>
            </a:endParaRPr>
          </a:p>
        </p:txBody>
      </p:sp>
      <p:sp>
        <p:nvSpPr>
          <p:cNvPr id="869" name="Google Shape;869;gcb92f0b7d4_0_78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0" name="Google Shape;870;gcb92f0b7d4_0_783"/>
          <p:cNvGrpSpPr/>
          <p:nvPr/>
        </p:nvGrpSpPr>
        <p:grpSpPr>
          <a:xfrm>
            <a:off x="652150" y="4737850"/>
            <a:ext cx="7863100" cy="343800"/>
            <a:chOff x="652150" y="4737850"/>
            <a:chExt cx="7863100" cy="343800"/>
          </a:xfrm>
        </p:grpSpPr>
        <p:sp>
          <p:nvSpPr>
            <p:cNvPr id="871" name="Google Shape;871;gcb92f0b7d4_0_78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72" name="Google Shape;872;gcb92f0b7d4_0_78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73" name="Google Shape;873;gcb92f0b7d4_0_783"/>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 Validation is executed when you call the </a:t>
            </a:r>
            <a:r>
              <a:rPr b="1" i="0" lang="en" sz="1400" u="none" cap="none" strike="noStrike">
                <a:solidFill>
                  <a:srgbClr val="172746"/>
                </a:solidFill>
                <a:latin typeface="Montserrat"/>
                <a:ea typeface="Montserrat"/>
                <a:cs typeface="Montserrat"/>
                <a:sym typeface="Montserrat"/>
              </a:rPr>
              <a:t>is_valid()</a:t>
            </a:r>
            <a:r>
              <a:rPr b="0" i="0" lang="en" sz="1400" u="none" cap="none" strike="noStrike">
                <a:solidFill>
                  <a:srgbClr val="172746"/>
                </a:solidFill>
                <a:latin typeface="Montserrat"/>
                <a:ea typeface="Montserrat"/>
                <a:cs typeface="Montserrat"/>
                <a:sym typeface="Montserrat"/>
              </a:rPr>
              <a:t> method on a form.</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clean() method on a Field subclass is responsible for running to_python(), validate(), and run_validators() in the correct order and propagating their errors.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form subclass’s clean() method can perform validation that requires access to multiple form fields.</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any errors raised by your Form.clean() override will not be associated with any field in particular, called as non_field_errors</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77" name="Shape 877"/>
        <p:cNvGrpSpPr/>
        <p:nvPr/>
      </p:nvGrpSpPr>
      <p:grpSpPr>
        <a:xfrm>
          <a:off x="0" y="0"/>
          <a:ext cx="0" cy="0"/>
          <a:chOff x="0" y="0"/>
          <a:chExt cx="0" cy="0"/>
        </a:xfrm>
      </p:grpSpPr>
      <p:sp>
        <p:nvSpPr>
          <p:cNvPr id="878" name="Google Shape;878;gcb92f0b7d4_0_79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9" name="Google Shape;879;gcb92f0b7d4_0_792"/>
          <p:cNvGrpSpPr/>
          <p:nvPr/>
        </p:nvGrpSpPr>
        <p:grpSpPr>
          <a:xfrm>
            <a:off x="652150" y="4737850"/>
            <a:ext cx="7863100" cy="343800"/>
            <a:chOff x="652150" y="4737850"/>
            <a:chExt cx="7863100" cy="343800"/>
          </a:xfrm>
        </p:grpSpPr>
        <p:sp>
          <p:nvSpPr>
            <p:cNvPr id="880" name="Google Shape;880;gcb92f0b7d4_0_79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81" name="Google Shape;881;gcb92f0b7d4_0_79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82" name="Google Shape;882;gcb92f0b7d4_0_792"/>
          <p:cNvSpPr txBox="1"/>
          <p:nvPr/>
        </p:nvSpPr>
        <p:spPr>
          <a:xfrm>
            <a:off x="600350" y="194300"/>
            <a:ext cx="7922100" cy="429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 import forms</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SignUpForm(forms.Form):</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def clean(self):</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cleaned_data = super().clean()</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password = cleaned_data.get("password")</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confirm_password = cleaned_data.get("confirm_password")</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if password and confirm_password: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if password != confirm_password:</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raise forms.ValidationError(</a:t>
            </a:r>
            <a:endParaRPr b="0" i="0" sz="1400" u="none" cap="none" strike="noStrike">
              <a:solidFill>
                <a:srgbClr val="172746"/>
              </a:solidFill>
              <a:latin typeface="Montserrat"/>
              <a:ea typeface="Montserrat"/>
              <a:cs typeface="Montserrat"/>
              <a:sym typeface="Montserrat"/>
            </a:endParaRPr>
          </a:p>
          <a:p>
            <a:pPr indent="0" lvl="0" marL="18288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"Password and Confirm password does not match",code = "mismatch"</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86" name="Shape 886"/>
        <p:cNvGrpSpPr/>
        <p:nvPr/>
      </p:nvGrpSpPr>
      <p:grpSpPr>
        <a:xfrm>
          <a:off x="0" y="0"/>
          <a:ext cx="0" cy="0"/>
          <a:chOff x="0" y="0"/>
          <a:chExt cx="0" cy="0"/>
        </a:xfrm>
      </p:grpSpPr>
      <p:sp>
        <p:nvSpPr>
          <p:cNvPr id="887" name="Google Shape;887;gcb92f0b7d4_0_80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Cleaning a specific field attribute</a:t>
            </a:r>
            <a:endParaRPr b="1" sz="2500">
              <a:solidFill>
                <a:srgbClr val="073763"/>
              </a:solidFill>
              <a:latin typeface="Montserrat"/>
              <a:ea typeface="Montserrat"/>
              <a:cs typeface="Montserrat"/>
              <a:sym typeface="Montserrat"/>
            </a:endParaRPr>
          </a:p>
        </p:txBody>
      </p:sp>
      <p:sp>
        <p:nvSpPr>
          <p:cNvPr id="888" name="Google Shape;888;gcb92f0b7d4_0_80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9" name="Google Shape;889;gcb92f0b7d4_0_800"/>
          <p:cNvGrpSpPr/>
          <p:nvPr/>
        </p:nvGrpSpPr>
        <p:grpSpPr>
          <a:xfrm>
            <a:off x="652150" y="4737850"/>
            <a:ext cx="7863100" cy="343800"/>
            <a:chOff x="652150" y="4737850"/>
            <a:chExt cx="7863100" cy="343800"/>
          </a:xfrm>
        </p:grpSpPr>
        <p:sp>
          <p:nvSpPr>
            <p:cNvPr id="890" name="Google Shape;890;gcb92f0b7d4_0_80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891" name="Google Shape;891;gcb92f0b7d4_0_80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892" name="Google Shape;892;gcb92f0b7d4_0_800"/>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return value of this method replaces the existing value in cleaned_data, so it must be the field’s value from cleaned_data (even if this method didn’t change it) or a new cleaned value.</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 import forms</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ContactForm(forms.Form):</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def clean_email(self):</a:t>
            </a:r>
            <a:endParaRPr b="0" i="0" sz="1400" u="none" cap="none" strike="noStrike">
              <a:solidFill>
                <a:srgbClr val="172746"/>
              </a:solidFill>
              <a:latin typeface="Montserrat"/>
              <a:ea typeface="Montserrat"/>
              <a:cs typeface="Montserrat"/>
              <a:sym typeface="Montserrat"/>
            </a:endParaRPr>
          </a:p>
          <a:p>
            <a:pPr indent="45720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data = self.cleaned_data['email']</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if "edyoda" not in data:</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raise forms.ValidationError("Invalid domain",code ="invalid")</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return data</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896" name="Shape 896"/>
        <p:cNvGrpSpPr/>
        <p:nvPr/>
      </p:nvGrpSpPr>
      <p:grpSpPr>
        <a:xfrm>
          <a:off x="0" y="0"/>
          <a:ext cx="0" cy="0"/>
          <a:chOff x="0" y="0"/>
          <a:chExt cx="0" cy="0"/>
        </a:xfrm>
      </p:grpSpPr>
      <p:sp>
        <p:nvSpPr>
          <p:cNvPr id="897" name="Google Shape;897;gcb92f0b7d4_0_80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Model Form</a:t>
            </a:r>
            <a:endParaRPr b="1" sz="2500">
              <a:solidFill>
                <a:srgbClr val="073763"/>
              </a:solidFill>
              <a:latin typeface="Montserrat"/>
              <a:ea typeface="Montserrat"/>
              <a:cs typeface="Montserrat"/>
              <a:sym typeface="Montserrat"/>
            </a:endParaRPr>
          </a:p>
        </p:txBody>
      </p:sp>
      <p:sp>
        <p:nvSpPr>
          <p:cNvPr id="898" name="Google Shape;898;gcb92f0b7d4_0_80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9" name="Google Shape;899;gcb92f0b7d4_0_809"/>
          <p:cNvGrpSpPr/>
          <p:nvPr/>
        </p:nvGrpSpPr>
        <p:grpSpPr>
          <a:xfrm>
            <a:off x="652150" y="4737850"/>
            <a:ext cx="7863100" cy="343800"/>
            <a:chOff x="652150" y="4737850"/>
            <a:chExt cx="7863100" cy="343800"/>
          </a:xfrm>
        </p:grpSpPr>
        <p:sp>
          <p:nvSpPr>
            <p:cNvPr id="900" name="Google Shape;900;gcb92f0b7d4_0_80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01" name="Google Shape;901;gcb92f0b7d4_0_80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02" name="Google Shape;902;gcb92f0b7d4_0_809"/>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 provides a helper class that lets you create a Form class from a Django model</a:t>
            </a:r>
            <a:br>
              <a:rPr b="0" i="0" lang="en" sz="1400" u="none" cap="none" strike="noStrike">
                <a:solidFill>
                  <a:srgbClr val="172746"/>
                </a:solidFill>
                <a:latin typeface="Montserrat"/>
                <a:ea typeface="Montserrat"/>
                <a:cs typeface="Montserrat"/>
                <a:sym typeface="Montserrat"/>
              </a:rPr>
            </a:b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from django.forms import ModelForm</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from blog.models import Post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172746"/>
              </a:solidFill>
              <a:latin typeface="Montserrat"/>
              <a:ea typeface="Montserrat"/>
              <a:cs typeface="Montserrat"/>
              <a:sym typeface="Montserrat"/>
            </a:endParaRPr>
          </a:p>
          <a:p>
            <a:pPr indent="45720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class PostForm(ModelForm):</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class Meta:</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model = Post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fields = ['name', 'category', 'content','image']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06" name="Shape 906"/>
        <p:cNvGrpSpPr/>
        <p:nvPr/>
      </p:nvGrpSpPr>
      <p:grpSpPr>
        <a:xfrm>
          <a:off x="0" y="0"/>
          <a:ext cx="0" cy="0"/>
          <a:chOff x="0" y="0"/>
          <a:chExt cx="0" cy="0"/>
        </a:xfrm>
      </p:grpSpPr>
      <p:sp>
        <p:nvSpPr>
          <p:cNvPr id="907" name="Google Shape;907;gcb92f0b7d4_0_81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Model Form - Save method</a:t>
            </a:r>
            <a:endParaRPr b="1" sz="2500">
              <a:solidFill>
                <a:srgbClr val="073763"/>
              </a:solidFill>
              <a:latin typeface="Montserrat"/>
              <a:ea typeface="Montserrat"/>
              <a:cs typeface="Montserrat"/>
              <a:sym typeface="Montserrat"/>
            </a:endParaRPr>
          </a:p>
        </p:txBody>
      </p:sp>
      <p:sp>
        <p:nvSpPr>
          <p:cNvPr id="908" name="Google Shape;908;gcb92f0b7d4_0_81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9" name="Google Shape;909;gcb92f0b7d4_0_818"/>
          <p:cNvGrpSpPr/>
          <p:nvPr/>
        </p:nvGrpSpPr>
        <p:grpSpPr>
          <a:xfrm>
            <a:off x="652150" y="4737850"/>
            <a:ext cx="7863100" cy="343800"/>
            <a:chOff x="652150" y="4737850"/>
            <a:chExt cx="7863100" cy="343800"/>
          </a:xfrm>
        </p:grpSpPr>
        <p:sp>
          <p:nvSpPr>
            <p:cNvPr id="910" name="Google Shape;910;gcb92f0b7d4_0_81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11" name="Google Shape;911;gcb92f0b7d4_0_81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12" name="Google Shape;912;gcb92f0b7d4_0_818"/>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This method creates and saves a database object from the data bound to the form.</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Create a form instance from POST data.</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 f = PostForm(request.POST)</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Save a new Article object from the form's data.</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 new_post = f.save()</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Create a form to edit an existing Article, but use</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 POST data to populate the form.</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 a = Post.objects.get(pk=1)</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 f = PostForm(request.POST, instance=a)</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&gt;&gt;&gt; f.save()</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16" name="Shape 916"/>
        <p:cNvGrpSpPr/>
        <p:nvPr/>
      </p:nvGrpSpPr>
      <p:grpSpPr>
        <a:xfrm>
          <a:off x="0" y="0"/>
          <a:ext cx="0" cy="0"/>
          <a:chOff x="0" y="0"/>
          <a:chExt cx="0" cy="0"/>
        </a:xfrm>
      </p:grpSpPr>
      <p:sp>
        <p:nvSpPr>
          <p:cNvPr id="917" name="Google Shape;917;gcb92f0b7d4_0_82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sz="2500">
                <a:solidFill>
                  <a:srgbClr val="073763"/>
                </a:solidFill>
                <a:latin typeface="Montserrat"/>
                <a:ea typeface="Montserrat"/>
                <a:cs typeface="Montserrat"/>
                <a:sym typeface="Montserrat"/>
              </a:rPr>
              <a:t>Overriding the default fields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t/>
            </a:r>
            <a:endParaRPr b="1" sz="2500">
              <a:solidFill>
                <a:srgbClr val="073763"/>
              </a:solidFill>
              <a:latin typeface="Montserrat"/>
              <a:ea typeface="Montserrat"/>
              <a:cs typeface="Montserrat"/>
              <a:sym typeface="Montserrat"/>
            </a:endParaRPr>
          </a:p>
        </p:txBody>
      </p:sp>
      <p:sp>
        <p:nvSpPr>
          <p:cNvPr id="918" name="Google Shape;918;gcb92f0b7d4_0_82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9" name="Google Shape;919;gcb92f0b7d4_0_827"/>
          <p:cNvGrpSpPr/>
          <p:nvPr/>
        </p:nvGrpSpPr>
        <p:grpSpPr>
          <a:xfrm>
            <a:off x="652150" y="4737850"/>
            <a:ext cx="7863100" cy="343800"/>
            <a:chOff x="652150" y="4737850"/>
            <a:chExt cx="7863100" cy="343800"/>
          </a:xfrm>
        </p:grpSpPr>
        <p:sp>
          <p:nvSpPr>
            <p:cNvPr id="920" name="Google Shape;920;gcb92f0b7d4_0_82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21" name="Google Shape;921;gcb92f0b7d4_0_82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22" name="Google Shape;922;gcb92f0b7d4_0_827"/>
          <p:cNvSpPr txBox="1"/>
          <p:nvPr/>
        </p:nvSpPr>
        <p:spPr>
          <a:xfrm>
            <a:off x="586500" y="8305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This method creates and saves a database object from the data bound to the form.</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class PostForm(ModelForm):</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class Meta:</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model = Post</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fields = ('title', 'content','image')</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widgets =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'name': Textarea(attrs={'cols': 80, 'rows': 20}),</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	</a:t>
            </a:r>
            <a:endParaRPr b="0" i="0" sz="10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labels =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'title': 'Blog Title',</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error_messages =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'title':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'max_length': ("This blog title is too long."),</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172746"/>
                </a:solidFill>
                <a:latin typeface="Montserrat"/>
                <a:ea typeface="Montserrat"/>
                <a:cs typeface="Montserrat"/>
                <a:sym typeface="Montserrat"/>
              </a:rPr>
              <a:t>	</a:t>
            </a:r>
            <a:endParaRPr b="0" i="0" sz="10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pic>
        <p:nvPicPr>
          <p:cNvPr id="927" name="Google Shape;927;gcb92f0b7d4_0_881"/>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928" name="Google Shape;928;gcb92f0b7d4_0_881"/>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Class Based Views</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929" name="Google Shape;929;gcb92f0b7d4_0_881"/>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33" name="Shape 933"/>
        <p:cNvGrpSpPr/>
        <p:nvPr/>
      </p:nvGrpSpPr>
      <p:grpSpPr>
        <a:xfrm>
          <a:off x="0" y="0"/>
          <a:ext cx="0" cy="0"/>
          <a:chOff x="0" y="0"/>
          <a:chExt cx="0" cy="0"/>
        </a:xfrm>
      </p:grpSpPr>
      <p:sp>
        <p:nvSpPr>
          <p:cNvPr id="934" name="Google Shape;934;gcb92f0b7d4_0_88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Using Class Based 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35" name="Google Shape;935;gcb92f0b7d4_0_88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6" name="Google Shape;936;gcb92f0b7d4_0_887"/>
          <p:cNvGrpSpPr/>
          <p:nvPr/>
        </p:nvGrpSpPr>
        <p:grpSpPr>
          <a:xfrm>
            <a:off x="652150" y="4737850"/>
            <a:ext cx="7863100" cy="343800"/>
            <a:chOff x="652150" y="4737850"/>
            <a:chExt cx="7863100" cy="343800"/>
          </a:xfrm>
        </p:grpSpPr>
        <p:sp>
          <p:nvSpPr>
            <p:cNvPr id="937" name="Google Shape;937;gcb92f0b7d4_0_88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38" name="Google Shape;938;gcb92f0b7d4_0_88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39" name="Google Shape;939;gcb92f0b7d4_0_887"/>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Class-based view allows you to respond to different HTTP request methods with different class instance methods, instead of with conditionally branching code inside a single view function.</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from django.http import HttpResponse</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from django.views import View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class MyView(View):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def get(self, request):</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 view logic</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HttpResponse('response')</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32" name="Shape 332"/>
        <p:cNvGrpSpPr/>
        <p:nvPr/>
      </p:nvGrpSpPr>
      <p:grpSpPr>
        <a:xfrm>
          <a:off x="0" y="0"/>
          <a:ext cx="0" cy="0"/>
          <a:chOff x="0" y="0"/>
          <a:chExt cx="0" cy="0"/>
        </a:xfrm>
      </p:grpSpPr>
      <p:sp>
        <p:nvSpPr>
          <p:cNvPr id="333" name="Google Shape;333;p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Project and App</a:t>
            </a:r>
            <a:endParaRPr b="1" sz="2500">
              <a:solidFill>
                <a:srgbClr val="073763"/>
              </a:solidFill>
              <a:latin typeface="Montserrat"/>
              <a:ea typeface="Montserrat"/>
              <a:cs typeface="Montserrat"/>
              <a:sym typeface="Montserrat"/>
            </a:endParaRPr>
          </a:p>
        </p:txBody>
      </p:sp>
      <p:sp>
        <p:nvSpPr>
          <p:cNvPr id="334" name="Google Shape;334;p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5" name="Google Shape;335;p7"/>
          <p:cNvGrpSpPr/>
          <p:nvPr/>
        </p:nvGrpSpPr>
        <p:grpSpPr>
          <a:xfrm>
            <a:off x="652150" y="4737850"/>
            <a:ext cx="7863100" cy="343800"/>
            <a:chOff x="652150" y="4737850"/>
            <a:chExt cx="7863100" cy="343800"/>
          </a:xfrm>
        </p:grpSpPr>
        <p:sp>
          <p:nvSpPr>
            <p:cNvPr id="336" name="Google Shape;336;p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37" name="Google Shape;337;p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pic>
        <p:nvPicPr>
          <p:cNvPr id="338" name="Google Shape;338;p7"/>
          <p:cNvPicPr preferRelativeResize="0"/>
          <p:nvPr/>
        </p:nvPicPr>
        <p:blipFill rotWithShape="1">
          <a:blip r:embed="rId3">
            <a:alphaModFix/>
          </a:blip>
          <a:srcRect b="0" l="0" r="0" t="0"/>
          <a:stretch/>
        </p:blipFill>
        <p:spPr>
          <a:xfrm>
            <a:off x="3356925" y="1064400"/>
            <a:ext cx="2381250" cy="31527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43" name="Shape 943"/>
        <p:cNvGrpSpPr/>
        <p:nvPr/>
      </p:nvGrpSpPr>
      <p:grpSpPr>
        <a:xfrm>
          <a:off x="0" y="0"/>
          <a:ext cx="0" cy="0"/>
          <a:chOff x="0" y="0"/>
          <a:chExt cx="0" cy="0"/>
        </a:xfrm>
      </p:grpSpPr>
      <p:sp>
        <p:nvSpPr>
          <p:cNvPr id="944" name="Google Shape;944;gcb92f0b7d4_0_89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Using Class Based 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45" name="Google Shape;945;gcb92f0b7d4_0_89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6" name="Google Shape;946;gcb92f0b7d4_0_896"/>
          <p:cNvGrpSpPr/>
          <p:nvPr/>
        </p:nvGrpSpPr>
        <p:grpSpPr>
          <a:xfrm>
            <a:off x="652150" y="4737850"/>
            <a:ext cx="7863100" cy="343800"/>
            <a:chOff x="652150" y="4737850"/>
            <a:chExt cx="7863100" cy="343800"/>
          </a:xfrm>
        </p:grpSpPr>
        <p:sp>
          <p:nvSpPr>
            <p:cNvPr id="947" name="Google Shape;947;gcb92f0b7d4_0_89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48" name="Google Shape;948;gcb92f0b7d4_0_89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49" name="Google Shape;949;gcb92f0b7d4_0_896"/>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as_view () : Django’s URL resolver expects to send the request and associated arguments to a callable function, not a class, class-based views have an as_view() class method which returns a function that can be called when a request arrives for a URL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myapp.views import MyView</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urlpatterns =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path('posts/', MyView.as_view()),</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53" name="Shape 953"/>
        <p:cNvGrpSpPr/>
        <p:nvPr/>
      </p:nvGrpSpPr>
      <p:grpSpPr>
        <a:xfrm>
          <a:off x="0" y="0"/>
          <a:ext cx="0" cy="0"/>
          <a:chOff x="0" y="0"/>
          <a:chExt cx="0" cy="0"/>
        </a:xfrm>
      </p:grpSpPr>
      <p:sp>
        <p:nvSpPr>
          <p:cNvPr id="954" name="Google Shape;954;gcb92f0b7d4_0_90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HTTP Method Names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55" name="Google Shape;955;gcb92f0b7d4_0_90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6" name="Google Shape;956;gcb92f0b7d4_0_905"/>
          <p:cNvGrpSpPr/>
          <p:nvPr/>
        </p:nvGrpSpPr>
        <p:grpSpPr>
          <a:xfrm>
            <a:off x="652150" y="4737850"/>
            <a:ext cx="7863100" cy="343800"/>
            <a:chOff x="652150" y="4737850"/>
            <a:chExt cx="7863100" cy="343800"/>
          </a:xfrm>
        </p:grpSpPr>
        <p:sp>
          <p:nvSpPr>
            <p:cNvPr id="957" name="Google Shape;957;gcb92f0b7d4_0_90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58" name="Google Shape;958;gcb92f0b7d4_0_90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59" name="Google Shape;959;gcb92f0b7d4_0_905"/>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post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put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patch</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delete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head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options</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63" name="Shape 963"/>
        <p:cNvGrpSpPr/>
        <p:nvPr/>
      </p:nvGrpSpPr>
      <p:grpSpPr>
        <a:xfrm>
          <a:off x="0" y="0"/>
          <a:ext cx="0" cy="0"/>
          <a:chOff x="0" y="0"/>
          <a:chExt cx="0" cy="0"/>
        </a:xfrm>
      </p:grpSpPr>
      <p:sp>
        <p:nvSpPr>
          <p:cNvPr id="964" name="Google Shape;964;gcb92f0b7d4_0_91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Built in Class Based Generic Views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100" u="sng">
                <a:solidFill>
                  <a:schemeClr val="hlink"/>
                </a:solidFill>
                <a:hlinkClick r:id="rId3"/>
              </a:rPr>
              <a:t>https://docs.djangoproject.com/en/2.2/ref/class-based-views/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65" name="Google Shape;965;gcb92f0b7d4_0_91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6" name="Google Shape;966;gcb92f0b7d4_0_914"/>
          <p:cNvGrpSpPr/>
          <p:nvPr/>
        </p:nvGrpSpPr>
        <p:grpSpPr>
          <a:xfrm>
            <a:off x="652150" y="4737850"/>
            <a:ext cx="7863100" cy="343800"/>
            <a:chOff x="652150" y="4737850"/>
            <a:chExt cx="7863100" cy="343800"/>
          </a:xfrm>
        </p:grpSpPr>
        <p:sp>
          <p:nvSpPr>
            <p:cNvPr id="967" name="Google Shape;967;gcb92f0b7d4_0_91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68" name="Google Shape;968;gcb92f0b7d4_0_91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69" name="Google Shape;969;gcb92f0b7d4_0_914"/>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Base views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TemplateView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RedirectView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Generic display views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DetailView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ListView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Generic editing views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CreateView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UpdateView</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DeleteView</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73" name="Shape 973"/>
        <p:cNvGrpSpPr/>
        <p:nvPr/>
      </p:nvGrpSpPr>
      <p:grpSpPr>
        <a:xfrm>
          <a:off x="0" y="0"/>
          <a:ext cx="0" cy="0"/>
          <a:chOff x="0" y="0"/>
          <a:chExt cx="0" cy="0"/>
        </a:xfrm>
      </p:grpSpPr>
      <p:sp>
        <p:nvSpPr>
          <p:cNvPr id="974" name="Google Shape;974;gcb92f0b7d4_0_92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List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75" name="Google Shape;975;gcb92f0b7d4_0_92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6" name="Google Shape;976;gcb92f0b7d4_0_923"/>
          <p:cNvGrpSpPr/>
          <p:nvPr/>
        </p:nvGrpSpPr>
        <p:grpSpPr>
          <a:xfrm>
            <a:off x="652150" y="4737850"/>
            <a:ext cx="7863100" cy="343800"/>
            <a:chOff x="652150" y="4737850"/>
            <a:chExt cx="7863100" cy="343800"/>
          </a:xfrm>
        </p:grpSpPr>
        <p:sp>
          <p:nvSpPr>
            <p:cNvPr id="977" name="Google Shape;977;gcb92f0b7d4_0_92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78" name="Google Shape;978;gcb92f0b7d4_0_92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79" name="Google Shape;979;gcb92f0b7d4_0_923"/>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django.views.generic.ListView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django.views import generic</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PostListView(generic.ListView):</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model = Post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generic view will query the database to get all records for the specified model (Post) then render a template located at /application_name/templates/the_model_name_list.html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Within the template you can access the list of posts  with the template variable named object_list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83" name="Shape 983"/>
        <p:cNvGrpSpPr/>
        <p:nvPr/>
      </p:nvGrpSpPr>
      <p:grpSpPr>
        <a:xfrm>
          <a:off x="0" y="0"/>
          <a:ext cx="0" cy="0"/>
          <a:chOff x="0" y="0"/>
          <a:chExt cx="0" cy="0"/>
        </a:xfrm>
      </p:grpSpPr>
      <p:sp>
        <p:nvSpPr>
          <p:cNvPr id="984" name="Google Shape;984;gcb92f0b7d4_0_93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List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85" name="Google Shape;985;gcb92f0b7d4_0_93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6" name="Google Shape;986;gcb92f0b7d4_0_932"/>
          <p:cNvGrpSpPr/>
          <p:nvPr/>
        </p:nvGrpSpPr>
        <p:grpSpPr>
          <a:xfrm>
            <a:off x="652150" y="4737850"/>
            <a:ext cx="7863100" cy="343800"/>
            <a:chOff x="652150" y="4737850"/>
            <a:chExt cx="7863100" cy="343800"/>
          </a:xfrm>
        </p:grpSpPr>
        <p:sp>
          <p:nvSpPr>
            <p:cNvPr id="987" name="Google Shape;987;gcb92f0b7d4_0_93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88" name="Google Shape;988;gcb92f0b7d4_0_93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89" name="Google Shape;989;gcb92f0b7d4_0_932"/>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4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model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context_object_name = ‘posts</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queryset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def get_context_data(self, **kwargs):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context = super().get_context_data(**kwargs)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context['now'] = timezone.now()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return context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get_queryset(self):</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return Post.objects.filter(status='P')</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993" name="Shape 993"/>
        <p:cNvGrpSpPr/>
        <p:nvPr/>
      </p:nvGrpSpPr>
      <p:grpSpPr>
        <a:xfrm>
          <a:off x="0" y="0"/>
          <a:ext cx="0" cy="0"/>
          <a:chOff x="0" y="0"/>
          <a:chExt cx="0" cy="0"/>
        </a:xfrm>
      </p:grpSpPr>
      <p:sp>
        <p:nvSpPr>
          <p:cNvPr id="994" name="Google Shape;994;gcb92f0b7d4_0_94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Detail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995" name="Google Shape;995;gcb92f0b7d4_0_94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6" name="Google Shape;996;gcb92f0b7d4_0_941"/>
          <p:cNvGrpSpPr/>
          <p:nvPr/>
        </p:nvGrpSpPr>
        <p:grpSpPr>
          <a:xfrm>
            <a:off x="652150" y="4737850"/>
            <a:ext cx="7863100" cy="343800"/>
            <a:chOff x="652150" y="4737850"/>
            <a:chExt cx="7863100" cy="343800"/>
          </a:xfrm>
        </p:grpSpPr>
        <p:sp>
          <p:nvSpPr>
            <p:cNvPr id="997" name="Google Shape;997;gcb92f0b7d4_0_94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998" name="Google Shape;998;gcb92f0b7d4_0_94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999" name="Google Shape;999;gcb92f0b7d4_0_941"/>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Render a "detail" view of an object based on pk or slug</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django.views.generic.detail.DetailView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PostDetailView(generic.DetailView):</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model = Post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generic view will query the database to get record for pk specified in URL then render a template located at /application_name/templates/the_model_name_detail.html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Within the template you can access the object with the template variable named object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03" name="Shape 1003"/>
        <p:cNvGrpSpPr/>
        <p:nvPr/>
      </p:nvGrpSpPr>
      <p:grpSpPr>
        <a:xfrm>
          <a:off x="0" y="0"/>
          <a:ext cx="0" cy="0"/>
          <a:chOff x="0" y="0"/>
          <a:chExt cx="0" cy="0"/>
        </a:xfrm>
      </p:grpSpPr>
      <p:sp>
        <p:nvSpPr>
          <p:cNvPr id="1004" name="Google Shape;1004;gcb92f0b7d4_0_95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Detail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05" name="Google Shape;1005;gcb92f0b7d4_0_95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6" name="Google Shape;1006;gcb92f0b7d4_0_950"/>
          <p:cNvGrpSpPr/>
          <p:nvPr/>
        </p:nvGrpSpPr>
        <p:grpSpPr>
          <a:xfrm>
            <a:off x="652150" y="4737850"/>
            <a:ext cx="7863100" cy="343800"/>
            <a:chOff x="652150" y="4737850"/>
            <a:chExt cx="7863100" cy="343800"/>
          </a:xfrm>
        </p:grpSpPr>
        <p:sp>
          <p:nvSpPr>
            <p:cNvPr id="1007" name="Google Shape;1007;gcb92f0b7d4_0_95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08" name="Google Shape;1008;gcb92f0b7d4_0_95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09" name="Google Shape;1009;gcb92f0b7d4_0_950"/>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4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model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context_object_name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queryset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query_pk_and_slug = False</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def get_context_data(self, **kwargs):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context = super().get_context_data(**kwargs)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context['now'] = timezone.now()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context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get_queryset(self):</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Post.objects.filter(status='P')</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13" name="Shape 1013"/>
        <p:cNvGrpSpPr/>
        <p:nvPr/>
      </p:nvGrpSpPr>
      <p:grpSpPr>
        <a:xfrm>
          <a:off x="0" y="0"/>
          <a:ext cx="0" cy="0"/>
          <a:chOff x="0" y="0"/>
          <a:chExt cx="0" cy="0"/>
        </a:xfrm>
      </p:grpSpPr>
      <p:sp>
        <p:nvSpPr>
          <p:cNvPr id="1014" name="Google Shape;1014;gcb92f0b7d4_0_95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Detail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15" name="Google Shape;1015;gcb92f0b7d4_0_95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6" name="Google Shape;1016;gcb92f0b7d4_0_959"/>
          <p:cNvGrpSpPr/>
          <p:nvPr/>
        </p:nvGrpSpPr>
        <p:grpSpPr>
          <a:xfrm>
            <a:off x="652150" y="4737850"/>
            <a:ext cx="7863100" cy="343800"/>
            <a:chOff x="652150" y="4737850"/>
            <a:chExt cx="7863100" cy="343800"/>
          </a:xfrm>
        </p:grpSpPr>
        <p:sp>
          <p:nvSpPr>
            <p:cNvPr id="1017" name="Google Shape;1017;gcb92f0b7d4_0_95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18" name="Google Shape;1018;gcb92f0b7d4_0_95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19" name="Google Shape;1019;gcb92f0b7d4_0_959"/>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def get_object(self, queryset):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the object the view is displaying.</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obj</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pic>
        <p:nvPicPr>
          <p:cNvPr id="1024" name="Google Shape;1024;gcb92f0b7d4_0_1013"/>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1025" name="Google Shape;1025;gcb92f0b7d4_0_1013"/>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Class Based Views</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1026" name="Google Shape;1026;gcb92f0b7d4_0_1013"/>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30" name="Shape 1030"/>
        <p:cNvGrpSpPr/>
        <p:nvPr/>
      </p:nvGrpSpPr>
      <p:grpSpPr>
        <a:xfrm>
          <a:off x="0" y="0"/>
          <a:ext cx="0" cy="0"/>
          <a:chOff x="0" y="0"/>
          <a:chExt cx="0" cy="0"/>
        </a:xfrm>
      </p:grpSpPr>
      <p:sp>
        <p:nvSpPr>
          <p:cNvPr id="1031" name="Google Shape;1031;gcb92f0b7d4_0_101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Using Class Based 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32" name="Google Shape;1032;gcb92f0b7d4_0_101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3" name="Google Shape;1033;gcb92f0b7d4_0_1019"/>
          <p:cNvGrpSpPr/>
          <p:nvPr/>
        </p:nvGrpSpPr>
        <p:grpSpPr>
          <a:xfrm>
            <a:off x="652150" y="4737850"/>
            <a:ext cx="7863100" cy="343800"/>
            <a:chOff x="652150" y="4737850"/>
            <a:chExt cx="7863100" cy="343800"/>
          </a:xfrm>
        </p:grpSpPr>
        <p:sp>
          <p:nvSpPr>
            <p:cNvPr id="1034" name="Google Shape;1034;gcb92f0b7d4_0_101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35" name="Google Shape;1035;gcb92f0b7d4_0_101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36" name="Google Shape;1036;gcb92f0b7d4_0_1019"/>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Class-based view allows you to respond to different HTTP request methods with different class instance methods, instead of with conditionally branching code inside a single view function.</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from django.http import HttpResponse</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from django.views import View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class MyView(View):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def get(self, request):</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 view logic</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HttpResponse('response')</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342" name="Shape 342"/>
        <p:cNvGrpSpPr/>
        <p:nvPr/>
      </p:nvGrpSpPr>
      <p:grpSpPr>
        <a:xfrm>
          <a:off x="0" y="0"/>
          <a:ext cx="0" cy="0"/>
          <a:chOff x="0" y="0"/>
          <a:chExt cx="0" cy="0"/>
        </a:xfrm>
      </p:grpSpPr>
      <p:sp>
        <p:nvSpPr>
          <p:cNvPr id="343" name="Google Shape;343;p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Getting Started with Django</a:t>
            </a:r>
            <a:endParaRPr b="1" sz="2500">
              <a:solidFill>
                <a:srgbClr val="073763"/>
              </a:solidFill>
              <a:latin typeface="Montserrat"/>
              <a:ea typeface="Montserrat"/>
              <a:cs typeface="Montserrat"/>
              <a:sym typeface="Montserrat"/>
            </a:endParaRPr>
          </a:p>
        </p:txBody>
      </p:sp>
      <p:sp>
        <p:nvSpPr>
          <p:cNvPr id="344" name="Google Shape;344;p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5" name="Google Shape;345;p8"/>
          <p:cNvGrpSpPr/>
          <p:nvPr/>
        </p:nvGrpSpPr>
        <p:grpSpPr>
          <a:xfrm>
            <a:off x="652150" y="4737850"/>
            <a:ext cx="7863100" cy="343800"/>
            <a:chOff x="652150" y="4737850"/>
            <a:chExt cx="7863100" cy="343800"/>
          </a:xfrm>
        </p:grpSpPr>
        <p:sp>
          <p:nvSpPr>
            <p:cNvPr id="346" name="Google Shape;346;p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347" name="Google Shape;347;p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348" name="Google Shape;348;p8"/>
          <p:cNvSpPr txBox="1"/>
          <p:nvPr/>
        </p:nvSpPr>
        <p:spPr>
          <a:xfrm>
            <a:off x="593150" y="902225"/>
            <a:ext cx="7922100" cy="377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Virtual environments</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pip install virtualenv</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virtualenv [virtual environment name]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Activating virtual environment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.\[virtual environment name]\Scripts\activate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Installing django</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pip install django==2.2.5</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Creating Project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django-admin startproject mysite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Executing a django project</a:t>
            </a:r>
            <a:endParaRPr b="0" i="0" sz="1400" u="none" cap="none" strike="noStrike">
              <a:solidFill>
                <a:srgbClr val="172746"/>
              </a:solidFill>
              <a:latin typeface="Montserrat"/>
              <a:ea typeface="Montserrat"/>
              <a:cs typeface="Montserrat"/>
              <a:sym typeface="Montserrat"/>
            </a:endParaRPr>
          </a:p>
          <a:p>
            <a:pPr indent="-317500" lvl="1"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python manage.py runserver</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40" name="Shape 1040"/>
        <p:cNvGrpSpPr/>
        <p:nvPr/>
      </p:nvGrpSpPr>
      <p:grpSpPr>
        <a:xfrm>
          <a:off x="0" y="0"/>
          <a:ext cx="0" cy="0"/>
          <a:chOff x="0" y="0"/>
          <a:chExt cx="0" cy="0"/>
        </a:xfrm>
      </p:grpSpPr>
      <p:sp>
        <p:nvSpPr>
          <p:cNvPr id="1041" name="Google Shape;1041;gcb92f0b7d4_0_102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Using Class Based 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42" name="Google Shape;1042;gcb92f0b7d4_0_102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3" name="Google Shape;1043;gcb92f0b7d4_0_1028"/>
          <p:cNvGrpSpPr/>
          <p:nvPr/>
        </p:nvGrpSpPr>
        <p:grpSpPr>
          <a:xfrm>
            <a:off x="652150" y="4737850"/>
            <a:ext cx="7863100" cy="343800"/>
            <a:chOff x="652150" y="4737850"/>
            <a:chExt cx="7863100" cy="343800"/>
          </a:xfrm>
        </p:grpSpPr>
        <p:sp>
          <p:nvSpPr>
            <p:cNvPr id="1044" name="Google Shape;1044;gcb92f0b7d4_0_102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45" name="Google Shape;1045;gcb92f0b7d4_0_102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46" name="Google Shape;1046;gcb92f0b7d4_0_1028"/>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as_view () : Django’s URL resolver expects to send the request and associated arguments to a callable function, not a class, class-based views have an as_view() class method which returns a function that can be called when a request arrives for a URL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 </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myapp.views import MyView</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urlpatterns =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path('posts/', MyView.as_view()),</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50" name="Shape 1050"/>
        <p:cNvGrpSpPr/>
        <p:nvPr/>
      </p:nvGrpSpPr>
      <p:grpSpPr>
        <a:xfrm>
          <a:off x="0" y="0"/>
          <a:ext cx="0" cy="0"/>
          <a:chOff x="0" y="0"/>
          <a:chExt cx="0" cy="0"/>
        </a:xfrm>
      </p:grpSpPr>
      <p:sp>
        <p:nvSpPr>
          <p:cNvPr id="1051" name="Google Shape;1051;gcb92f0b7d4_0_103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HTTP Method Names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52" name="Google Shape;1052;gcb92f0b7d4_0_103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3" name="Google Shape;1053;gcb92f0b7d4_0_1037"/>
          <p:cNvGrpSpPr/>
          <p:nvPr/>
        </p:nvGrpSpPr>
        <p:grpSpPr>
          <a:xfrm>
            <a:off x="652150" y="4737850"/>
            <a:ext cx="7863100" cy="343800"/>
            <a:chOff x="652150" y="4737850"/>
            <a:chExt cx="7863100" cy="343800"/>
          </a:xfrm>
        </p:grpSpPr>
        <p:sp>
          <p:nvSpPr>
            <p:cNvPr id="1054" name="Google Shape;1054;gcb92f0b7d4_0_103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55" name="Google Shape;1055;gcb92f0b7d4_0_103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56" name="Google Shape;1056;gcb92f0b7d4_0_1037"/>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post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put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patch</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delete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head</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options</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60" name="Shape 1060"/>
        <p:cNvGrpSpPr/>
        <p:nvPr/>
      </p:nvGrpSpPr>
      <p:grpSpPr>
        <a:xfrm>
          <a:off x="0" y="0"/>
          <a:ext cx="0" cy="0"/>
          <a:chOff x="0" y="0"/>
          <a:chExt cx="0" cy="0"/>
        </a:xfrm>
      </p:grpSpPr>
      <p:sp>
        <p:nvSpPr>
          <p:cNvPr id="1061" name="Google Shape;1061;gcb92f0b7d4_0_104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Built in Class Based Generic Views</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r>
              <a:rPr lang="en" sz="1100" u="sng">
                <a:solidFill>
                  <a:schemeClr val="hlink"/>
                </a:solidFill>
                <a:hlinkClick r:id="rId3"/>
              </a:rPr>
              <a:t>https://docs.djangoproject.com/en/2.2/ref/class-based-views/</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62" name="Google Shape;1062;gcb92f0b7d4_0_104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3" name="Google Shape;1063;gcb92f0b7d4_0_1046"/>
          <p:cNvGrpSpPr/>
          <p:nvPr/>
        </p:nvGrpSpPr>
        <p:grpSpPr>
          <a:xfrm>
            <a:off x="652150" y="4737850"/>
            <a:ext cx="7863100" cy="343800"/>
            <a:chOff x="652150" y="4737850"/>
            <a:chExt cx="7863100" cy="343800"/>
          </a:xfrm>
        </p:grpSpPr>
        <p:sp>
          <p:nvSpPr>
            <p:cNvPr id="1064" name="Google Shape;1064;gcb92f0b7d4_0_104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65" name="Google Shape;1065;gcb92f0b7d4_0_104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66" name="Google Shape;1066;gcb92f0b7d4_0_1046"/>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Base views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TemplateView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RedirectView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Generic display views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DetailView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ListView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Generic editing views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FormView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CreateView</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UpdateView</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400" u="none" cap="none" strike="noStrike">
                <a:solidFill>
                  <a:srgbClr val="172746"/>
                </a:solidFill>
                <a:latin typeface="Montserrat"/>
                <a:ea typeface="Montserrat"/>
                <a:cs typeface="Montserrat"/>
                <a:sym typeface="Montserrat"/>
              </a:rPr>
              <a:t>DeleteView</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70" name="Shape 1070"/>
        <p:cNvGrpSpPr/>
        <p:nvPr/>
      </p:nvGrpSpPr>
      <p:grpSpPr>
        <a:xfrm>
          <a:off x="0" y="0"/>
          <a:ext cx="0" cy="0"/>
          <a:chOff x="0" y="0"/>
          <a:chExt cx="0" cy="0"/>
        </a:xfrm>
      </p:grpSpPr>
      <p:sp>
        <p:nvSpPr>
          <p:cNvPr id="1071" name="Google Shape;1071;gcb92f0b7d4_0_105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List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72" name="Google Shape;1072;gcb92f0b7d4_0_105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3" name="Google Shape;1073;gcb92f0b7d4_0_1055"/>
          <p:cNvGrpSpPr/>
          <p:nvPr/>
        </p:nvGrpSpPr>
        <p:grpSpPr>
          <a:xfrm>
            <a:off x="652150" y="4737850"/>
            <a:ext cx="7863100" cy="343800"/>
            <a:chOff x="652150" y="4737850"/>
            <a:chExt cx="7863100" cy="343800"/>
          </a:xfrm>
        </p:grpSpPr>
        <p:sp>
          <p:nvSpPr>
            <p:cNvPr id="1074" name="Google Shape;1074;gcb92f0b7d4_0_105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75" name="Google Shape;1075;gcb92f0b7d4_0_105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76" name="Google Shape;1076;gcb92f0b7d4_0_1055"/>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django.views.generic.ListView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from django.views import generic</a:t>
            </a:r>
            <a:endParaRPr b="0" i="0" sz="1400" u="none" cap="none" strike="noStrike">
              <a:solidFill>
                <a:srgbClr val="172746"/>
              </a:solidFill>
              <a:latin typeface="Montserrat"/>
              <a:ea typeface="Montserrat"/>
              <a:cs typeface="Montserrat"/>
              <a:sym typeface="Montserrat"/>
            </a:endParaRPr>
          </a:p>
          <a:p>
            <a:pPr indent="45720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PostListView(generic.ListView):</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model = Post</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generic view will query the database to get all records for the specified model (Post) then render a template located at /application_name/templates/the_model_name_list.html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Within the template you can access the list of posts  with the template variable named object_list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80" name="Shape 1080"/>
        <p:cNvGrpSpPr/>
        <p:nvPr/>
      </p:nvGrpSpPr>
      <p:grpSpPr>
        <a:xfrm>
          <a:off x="0" y="0"/>
          <a:ext cx="0" cy="0"/>
          <a:chOff x="0" y="0"/>
          <a:chExt cx="0" cy="0"/>
        </a:xfrm>
      </p:grpSpPr>
      <p:sp>
        <p:nvSpPr>
          <p:cNvPr id="1081" name="Google Shape;1081;gcb92f0b7d4_0_106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List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82" name="Google Shape;1082;gcb92f0b7d4_0_106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3" name="Google Shape;1083;gcb92f0b7d4_0_1064"/>
          <p:cNvGrpSpPr/>
          <p:nvPr/>
        </p:nvGrpSpPr>
        <p:grpSpPr>
          <a:xfrm>
            <a:off x="652150" y="4737850"/>
            <a:ext cx="7863100" cy="343800"/>
            <a:chOff x="652150" y="4737850"/>
            <a:chExt cx="7863100" cy="343800"/>
          </a:xfrm>
        </p:grpSpPr>
        <p:sp>
          <p:nvSpPr>
            <p:cNvPr id="1084" name="Google Shape;1084;gcb92f0b7d4_0_106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85" name="Google Shape;1085;gcb92f0b7d4_0_106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86" name="Google Shape;1086;gcb92f0b7d4_0_1064"/>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4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model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context_object_name = ‘posts</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queryset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def get_context_data(self, **kwargs):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context = super().get_context_data(**kwargs)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context['now'] = timezone.now()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return context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get_queryset(self):</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return Post.objects.filter(status='P')</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090" name="Shape 1090"/>
        <p:cNvGrpSpPr/>
        <p:nvPr/>
      </p:nvGrpSpPr>
      <p:grpSpPr>
        <a:xfrm>
          <a:off x="0" y="0"/>
          <a:ext cx="0" cy="0"/>
          <a:chOff x="0" y="0"/>
          <a:chExt cx="0" cy="0"/>
        </a:xfrm>
      </p:grpSpPr>
      <p:sp>
        <p:nvSpPr>
          <p:cNvPr id="1091" name="Google Shape;1091;gcb92f0b7d4_0_107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Detail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092" name="Google Shape;1092;gcb92f0b7d4_0_107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3" name="Google Shape;1093;gcb92f0b7d4_0_1073"/>
          <p:cNvGrpSpPr/>
          <p:nvPr/>
        </p:nvGrpSpPr>
        <p:grpSpPr>
          <a:xfrm>
            <a:off x="652150" y="4737850"/>
            <a:ext cx="7863100" cy="343800"/>
            <a:chOff x="652150" y="4737850"/>
            <a:chExt cx="7863100" cy="343800"/>
          </a:xfrm>
        </p:grpSpPr>
        <p:sp>
          <p:nvSpPr>
            <p:cNvPr id="1094" name="Google Shape;1094;gcb92f0b7d4_0_107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095" name="Google Shape;1095;gcb92f0b7d4_0_107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096" name="Google Shape;1096;gcb92f0b7d4_0_1073"/>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Render a "detail" view of an object based on pk or slug</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django.views.generic.detail.DetailView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class PostDetailView(generic.DetailView):</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model = Post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The generic view will query the database to get record for pk specified in URL then render a template located at /application_name/templates/the_model_name_detail.html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Within the template you can access the object with the template variable named object</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00" name="Shape 1100"/>
        <p:cNvGrpSpPr/>
        <p:nvPr/>
      </p:nvGrpSpPr>
      <p:grpSpPr>
        <a:xfrm>
          <a:off x="0" y="0"/>
          <a:ext cx="0" cy="0"/>
          <a:chOff x="0" y="0"/>
          <a:chExt cx="0" cy="0"/>
        </a:xfrm>
      </p:grpSpPr>
      <p:sp>
        <p:nvSpPr>
          <p:cNvPr id="1101" name="Google Shape;1101;gcb92f0b7d4_0_108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Detail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02" name="Google Shape;1102;gcb92f0b7d4_0_108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3" name="Google Shape;1103;gcb92f0b7d4_0_1082"/>
          <p:cNvGrpSpPr/>
          <p:nvPr/>
        </p:nvGrpSpPr>
        <p:grpSpPr>
          <a:xfrm>
            <a:off x="652150" y="4737850"/>
            <a:ext cx="7863100" cy="343800"/>
            <a:chOff x="652150" y="4737850"/>
            <a:chExt cx="7863100" cy="343800"/>
          </a:xfrm>
        </p:grpSpPr>
        <p:sp>
          <p:nvSpPr>
            <p:cNvPr id="1104" name="Google Shape;1104;gcb92f0b7d4_0_108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05" name="Google Shape;1105;gcb92f0b7d4_0_108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06" name="Google Shape;1106;gcb92f0b7d4_0_1082"/>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4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model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context_object_name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queryset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304800" lvl="0" marL="9144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query_pk_and_slug = False</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def get_context_data(self, **kwargs):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context = super().get_context_data(**kwargs)</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context['now'] = timezone.now()</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context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get_queryset(self):</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Post.objects.filter(status='P')</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10" name="Shape 1110"/>
        <p:cNvGrpSpPr/>
        <p:nvPr/>
      </p:nvGrpSpPr>
      <p:grpSpPr>
        <a:xfrm>
          <a:off x="0" y="0"/>
          <a:ext cx="0" cy="0"/>
          <a:chOff x="0" y="0"/>
          <a:chExt cx="0" cy="0"/>
        </a:xfrm>
      </p:grpSpPr>
      <p:sp>
        <p:nvSpPr>
          <p:cNvPr id="1111" name="Google Shape;1111;gcb92f0b7d4_0_109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Detail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12" name="Google Shape;1112;gcb92f0b7d4_0_109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3" name="Google Shape;1113;gcb92f0b7d4_0_1091"/>
          <p:cNvGrpSpPr/>
          <p:nvPr/>
        </p:nvGrpSpPr>
        <p:grpSpPr>
          <a:xfrm>
            <a:off x="652150" y="4737850"/>
            <a:ext cx="7863100" cy="343800"/>
            <a:chOff x="652150" y="4737850"/>
            <a:chExt cx="7863100" cy="343800"/>
          </a:xfrm>
        </p:grpSpPr>
        <p:sp>
          <p:nvSpPr>
            <p:cNvPr id="1114" name="Google Shape;1114;gcb92f0b7d4_0_109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15" name="Google Shape;1115;gcb92f0b7d4_0_109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16" name="Google Shape;1116;gcb92f0b7d4_0_1091"/>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  def get_object(self, queryset):</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the object the view is displaying.</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obj</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20" name="Shape 1120"/>
        <p:cNvGrpSpPr/>
        <p:nvPr/>
      </p:nvGrpSpPr>
      <p:grpSpPr>
        <a:xfrm>
          <a:off x="0" y="0"/>
          <a:ext cx="0" cy="0"/>
          <a:chOff x="0" y="0"/>
          <a:chExt cx="0" cy="0"/>
        </a:xfrm>
      </p:grpSpPr>
      <p:sp>
        <p:nvSpPr>
          <p:cNvPr id="1121" name="Google Shape;1121;gcb92f0b7d4_0_1100"/>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22" name="Google Shape;1122;gcb92f0b7d4_0_1100"/>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gcb92f0b7d4_0_1100"/>
          <p:cNvGrpSpPr/>
          <p:nvPr/>
        </p:nvGrpSpPr>
        <p:grpSpPr>
          <a:xfrm>
            <a:off x="652150" y="4737850"/>
            <a:ext cx="7863100" cy="343800"/>
            <a:chOff x="652150" y="4737850"/>
            <a:chExt cx="7863100" cy="343800"/>
          </a:xfrm>
        </p:grpSpPr>
        <p:sp>
          <p:nvSpPr>
            <p:cNvPr id="1124" name="Google Shape;1124;gcb92f0b7d4_0_1100"/>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25" name="Google Shape;1125;gcb92f0b7d4_0_1100"/>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26" name="Google Shape;1126;gcb92f0b7d4_0_1100"/>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 view for displaying a form and rendering a template response.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django.views.generic.edit.FormView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class ContactView(FormView):    </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form_class = ContactForm</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success_url = '/thank-you/'</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Template_name = “.html”</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the request type is GET,Create a form instance and render a template /application_name/templates/the_model_name_detail.html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Within the template you can access the object with the template variable named form</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30" name="Shape 1130"/>
        <p:cNvGrpSpPr/>
        <p:nvPr/>
      </p:nvGrpSpPr>
      <p:grpSpPr>
        <a:xfrm>
          <a:off x="0" y="0"/>
          <a:ext cx="0" cy="0"/>
          <a:chOff x="0" y="0"/>
          <a:chExt cx="0" cy="0"/>
        </a:xfrm>
      </p:grpSpPr>
      <p:sp>
        <p:nvSpPr>
          <p:cNvPr id="1131" name="Google Shape;1131;gcb92f0b7d4_0_1109"/>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Form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32" name="Google Shape;1132;gcb92f0b7d4_0_1109"/>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3" name="Google Shape;1133;gcb92f0b7d4_0_1109"/>
          <p:cNvGrpSpPr/>
          <p:nvPr/>
        </p:nvGrpSpPr>
        <p:grpSpPr>
          <a:xfrm>
            <a:off x="652150" y="4737850"/>
            <a:ext cx="7863100" cy="343800"/>
            <a:chOff x="652150" y="4737850"/>
            <a:chExt cx="7863100" cy="343800"/>
          </a:xfrm>
        </p:grpSpPr>
        <p:sp>
          <p:nvSpPr>
            <p:cNvPr id="1134" name="Google Shape;1134;gcb92f0b7d4_0_1109"/>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35" name="Google Shape;1135;gcb92f0b7d4_0_1109"/>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36" name="Google Shape;1136;gcb92f0b7d4_0_1109"/>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form_class = None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success_url = None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form_valid(self, form):</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"""If the form is valid, redirect to the supplied URL."""</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172746"/>
                </a:solidFill>
                <a:latin typeface="Montserrat"/>
                <a:ea typeface="Montserrat"/>
                <a:cs typeface="Montserrat"/>
                <a:sym typeface="Montserrat"/>
              </a:rPr>
              <a:t>    		return super().form_valid(form)</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gcb92f0b7d4_0_141"/>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354" name="Google Shape;354;gcb92f0b7d4_0_141"/>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Getting Started With Django</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355" name="Google Shape;355;gcb92f0b7d4_0_141"/>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40" name="Shape 1140"/>
        <p:cNvGrpSpPr/>
        <p:nvPr/>
      </p:nvGrpSpPr>
      <p:grpSpPr>
        <a:xfrm>
          <a:off x="0" y="0"/>
          <a:ext cx="0" cy="0"/>
          <a:chOff x="0" y="0"/>
          <a:chExt cx="0" cy="0"/>
        </a:xfrm>
      </p:grpSpPr>
      <p:sp>
        <p:nvSpPr>
          <p:cNvPr id="1141" name="Google Shape;1141;gcb92f0b7d4_0_1118"/>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Create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42" name="Google Shape;1142;gcb92f0b7d4_0_1118"/>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3" name="Google Shape;1143;gcb92f0b7d4_0_1118"/>
          <p:cNvGrpSpPr/>
          <p:nvPr/>
        </p:nvGrpSpPr>
        <p:grpSpPr>
          <a:xfrm>
            <a:off x="652150" y="4737850"/>
            <a:ext cx="7863100" cy="343800"/>
            <a:chOff x="652150" y="4737850"/>
            <a:chExt cx="7863100" cy="343800"/>
          </a:xfrm>
        </p:grpSpPr>
        <p:sp>
          <p:nvSpPr>
            <p:cNvPr id="1144" name="Google Shape;1144;gcb92f0b7d4_0_1118"/>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45" name="Google Shape;1145;gcb92f0b7d4_0_1118"/>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46" name="Google Shape;1146;gcb92f0b7d4_0_1118"/>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 view for displaying a form and rendering a template response.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django.views.generic.edit.CreateView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a:t>
            </a:r>
            <a:r>
              <a:rPr b="0" i="0" lang="en" sz="1200" u="none" cap="none" strike="noStrike">
                <a:solidFill>
                  <a:srgbClr val="172746"/>
                </a:solidFill>
                <a:latin typeface="Montserrat"/>
                <a:ea typeface="Montserrat"/>
                <a:cs typeface="Montserrat"/>
                <a:sym typeface="Montserrat"/>
              </a:rPr>
              <a:t>from django.views.generic.edit import CreateView</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class PostCreate(CreateView):</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model = Author</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fields = ['title',’content’,’image’]</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success_url = ‘/thank-you/’</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the request type is GET,Create a form instance and render a template /application_name/templates/the_model_name_form.html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Once the creation success, the user is redirected to success_url.</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50" name="Shape 1150"/>
        <p:cNvGrpSpPr/>
        <p:nvPr/>
      </p:nvGrpSpPr>
      <p:grpSpPr>
        <a:xfrm>
          <a:off x="0" y="0"/>
          <a:ext cx="0" cy="0"/>
          <a:chOff x="0" y="0"/>
          <a:chExt cx="0" cy="0"/>
        </a:xfrm>
      </p:grpSpPr>
      <p:sp>
        <p:nvSpPr>
          <p:cNvPr id="1151" name="Google Shape;1151;gcb92f0b7d4_0_1127"/>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Create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52" name="Google Shape;1152;gcb92f0b7d4_0_1127"/>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3" name="Google Shape;1153;gcb92f0b7d4_0_1127"/>
          <p:cNvGrpSpPr/>
          <p:nvPr/>
        </p:nvGrpSpPr>
        <p:grpSpPr>
          <a:xfrm>
            <a:off x="652150" y="4737850"/>
            <a:ext cx="7863100" cy="343800"/>
            <a:chOff x="652150" y="4737850"/>
            <a:chExt cx="7863100" cy="343800"/>
          </a:xfrm>
        </p:grpSpPr>
        <p:sp>
          <p:nvSpPr>
            <p:cNvPr id="1154" name="Google Shape;1154;gcb92f0b7d4_0_1127"/>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55" name="Google Shape;1155;gcb92f0b7d4_0_1127"/>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56" name="Google Shape;1156;gcb92f0b7d4_0_1127"/>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form_class = None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success_url = None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form_valid(self, form):</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"""If the form is valid, redirect to the supplied URL."""</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super().form_valid(form)</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60" name="Shape 1160"/>
        <p:cNvGrpSpPr/>
        <p:nvPr/>
      </p:nvGrpSpPr>
      <p:grpSpPr>
        <a:xfrm>
          <a:off x="0" y="0"/>
          <a:ext cx="0" cy="0"/>
          <a:chOff x="0" y="0"/>
          <a:chExt cx="0" cy="0"/>
        </a:xfrm>
      </p:grpSpPr>
      <p:sp>
        <p:nvSpPr>
          <p:cNvPr id="1161" name="Google Shape;1161;gcb92f0b7d4_0_1136"/>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Update View</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62" name="Google Shape;1162;gcb92f0b7d4_0_1136"/>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3" name="Google Shape;1163;gcb92f0b7d4_0_1136"/>
          <p:cNvGrpSpPr/>
          <p:nvPr/>
        </p:nvGrpSpPr>
        <p:grpSpPr>
          <a:xfrm>
            <a:off x="652150" y="4737850"/>
            <a:ext cx="7863100" cy="343800"/>
            <a:chOff x="652150" y="4737850"/>
            <a:chExt cx="7863100" cy="343800"/>
          </a:xfrm>
        </p:grpSpPr>
        <p:sp>
          <p:nvSpPr>
            <p:cNvPr id="1164" name="Google Shape;1164;gcb92f0b7d4_0_1136"/>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65" name="Google Shape;1165;gcb92f0b7d4_0_1136"/>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66" name="Google Shape;1166;gcb92f0b7d4_0_1136"/>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 view for displaying a form and rendering a template response.</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class django.views.generic.edit.CreateView</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Eg: </a:t>
            </a:r>
            <a:r>
              <a:rPr b="0" i="0" lang="en" sz="1200" u="none" cap="none" strike="noStrike">
                <a:solidFill>
                  <a:srgbClr val="172746"/>
                </a:solidFill>
                <a:latin typeface="Montserrat"/>
                <a:ea typeface="Montserrat"/>
                <a:cs typeface="Montserrat"/>
                <a:sym typeface="Montserrat"/>
              </a:rPr>
              <a:t>from django.views.generic.edit import CreateView</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class PostCreate(CreateView):</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model = Author</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fields = ['title',’content’,’image’]</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success_url = ‘/thank-you/’</a:t>
            </a:r>
            <a:br>
              <a:rPr b="0" i="0" lang="en" sz="1200" u="none" cap="none" strike="noStrike">
                <a:solidFill>
                  <a:srgbClr val="172746"/>
                </a:solidFill>
                <a:latin typeface="Montserrat"/>
                <a:ea typeface="Montserrat"/>
                <a:cs typeface="Montserrat"/>
                <a:sym typeface="Montserrat"/>
              </a:rPr>
            </a:br>
            <a:endParaRPr b="0" i="0" sz="12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If the request type is GET,Create a form instance and render a template /application_name/templates/the_model_name_form.html</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Once the creation success, the user is redirected to success_url.</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70" name="Shape 1170"/>
        <p:cNvGrpSpPr/>
        <p:nvPr/>
      </p:nvGrpSpPr>
      <p:grpSpPr>
        <a:xfrm>
          <a:off x="0" y="0"/>
          <a:ext cx="0" cy="0"/>
          <a:chOff x="0" y="0"/>
          <a:chExt cx="0" cy="0"/>
        </a:xfrm>
      </p:grpSpPr>
      <p:sp>
        <p:nvSpPr>
          <p:cNvPr id="1171" name="Google Shape;1171;gcb92f0b7d4_0_114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Create View Attributes and Method</a:t>
            </a:r>
            <a:endParaRPr b="1" sz="2500">
              <a:solidFill>
                <a:srgbClr val="073763"/>
              </a:solidFill>
              <a:latin typeface="Montserrat"/>
              <a:ea typeface="Montserrat"/>
              <a:cs typeface="Montserrat"/>
              <a:sym typeface="Montserrat"/>
            </a:endParaRPr>
          </a:p>
          <a:p>
            <a:pPr indent="0" lvl="0" marL="0" marR="0" rtl="0" algn="ctr">
              <a:lnSpc>
                <a:spcPct val="115000"/>
              </a:lnSpc>
              <a:spcBef>
                <a:spcPts val="0"/>
              </a:spcBef>
              <a:spcAft>
                <a:spcPts val="0"/>
              </a:spcAft>
              <a:buClr>
                <a:schemeClr val="dk1"/>
              </a:buClr>
              <a:buSzPts val="3200"/>
              <a:buFont typeface="Arial"/>
              <a:buNone/>
            </a:pP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72" name="Google Shape;1172;gcb92f0b7d4_0_114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3" name="Google Shape;1173;gcb92f0b7d4_0_1145"/>
          <p:cNvGrpSpPr/>
          <p:nvPr/>
        </p:nvGrpSpPr>
        <p:grpSpPr>
          <a:xfrm>
            <a:off x="652150" y="4737850"/>
            <a:ext cx="7863100" cy="343800"/>
            <a:chOff x="652150" y="4737850"/>
            <a:chExt cx="7863100" cy="343800"/>
          </a:xfrm>
        </p:grpSpPr>
        <p:sp>
          <p:nvSpPr>
            <p:cNvPr id="1174" name="Google Shape;1174;gcb92f0b7d4_0_114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75" name="Google Shape;1175;gcb92f0b7d4_0_114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76" name="Google Shape;1176;gcb92f0b7d4_0_1145"/>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Attributes: </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form_class = None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success_url = None</a:t>
            </a:r>
            <a:endParaRPr b="0" i="0" sz="12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template_name = None</a:t>
            </a:r>
            <a:endParaRPr b="0" i="0" sz="12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Methods :</a:t>
            </a:r>
            <a:endParaRPr b="0" i="0" sz="1400" u="none" cap="none" strike="noStrike">
              <a:solidFill>
                <a:srgbClr val="172746"/>
              </a:solidFill>
              <a:latin typeface="Montserrat"/>
              <a:ea typeface="Montserrat"/>
              <a:cs typeface="Montserrat"/>
              <a:sym typeface="Montserrat"/>
            </a:endParaRPr>
          </a:p>
          <a:p>
            <a:pPr indent="-304800" lvl="0" marL="457200" marR="0" rtl="0" algn="l">
              <a:lnSpc>
                <a:spcPct val="150000"/>
              </a:lnSpc>
              <a:spcBef>
                <a:spcPts val="0"/>
              </a:spcBef>
              <a:spcAft>
                <a:spcPts val="0"/>
              </a:spcAft>
              <a:buClr>
                <a:srgbClr val="172746"/>
              </a:buClr>
              <a:buSzPts val="1200"/>
              <a:buFont typeface="Montserrat"/>
              <a:buChar char="●"/>
            </a:pPr>
            <a:r>
              <a:rPr b="0" i="0" lang="en" sz="1200" u="none" cap="none" strike="noStrike">
                <a:solidFill>
                  <a:srgbClr val="172746"/>
                </a:solidFill>
                <a:latin typeface="Montserrat"/>
                <a:ea typeface="Montserrat"/>
                <a:cs typeface="Montserrat"/>
                <a:sym typeface="Montserrat"/>
              </a:rPr>
              <a:t>def form_valid(self, form):</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"""If the form is valid, redirect to the supplied URL."""</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172746"/>
                </a:solidFill>
                <a:latin typeface="Montserrat"/>
                <a:ea typeface="Montserrat"/>
                <a:cs typeface="Montserrat"/>
                <a:sym typeface="Montserrat"/>
              </a:rPr>
              <a:t>    		return super().form_valid(form)</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pic>
        <p:nvPicPr>
          <p:cNvPr id="1181" name="Google Shape;1181;gcb92f0b7d4_0_1199"/>
          <p:cNvPicPr preferRelativeResize="0"/>
          <p:nvPr/>
        </p:nvPicPr>
        <p:blipFill rotWithShape="1">
          <a:blip r:embed="rId3">
            <a:alphaModFix/>
          </a:blip>
          <a:srcRect b="0" l="0" r="0" t="0"/>
          <a:stretch/>
        </p:blipFill>
        <p:spPr>
          <a:xfrm>
            <a:off x="0" y="1635"/>
            <a:ext cx="9144000" cy="5140231"/>
          </a:xfrm>
          <a:prstGeom prst="rect">
            <a:avLst/>
          </a:prstGeom>
          <a:noFill/>
          <a:ln>
            <a:noFill/>
          </a:ln>
        </p:spPr>
      </p:pic>
      <p:sp>
        <p:nvSpPr>
          <p:cNvPr id="1182" name="Google Shape;1182;gcb92f0b7d4_0_1199"/>
          <p:cNvSpPr txBox="1"/>
          <p:nvPr/>
        </p:nvSpPr>
        <p:spPr>
          <a:xfrm>
            <a:off x="1001775" y="2178100"/>
            <a:ext cx="7391100" cy="142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 sz="3600" u="none" cap="none" strike="noStrike">
                <a:solidFill>
                  <a:srgbClr val="EFEFEF"/>
                </a:solidFill>
                <a:latin typeface="Montserrat"/>
                <a:ea typeface="Montserrat"/>
                <a:cs typeface="Montserrat"/>
                <a:sym typeface="Montserrat"/>
              </a:rPr>
              <a:t>Django User Authentication</a:t>
            </a:r>
            <a:endParaRPr b="1" i="0" sz="3600" u="none" cap="none" strike="noStrike">
              <a:solidFill>
                <a:srgbClr val="EFEFE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700"/>
              <a:buFont typeface="Arial"/>
              <a:buNone/>
            </a:pPr>
            <a:r>
              <a:rPr b="0" i="0" lang="en" sz="3600" u="none" cap="none" strike="noStrike">
                <a:solidFill>
                  <a:srgbClr val="B7B7B7"/>
                </a:solidFill>
                <a:latin typeface="Montserrat"/>
                <a:ea typeface="Montserrat"/>
                <a:cs typeface="Montserrat"/>
                <a:sym typeface="Montserrat"/>
              </a:rPr>
              <a:t>EdYoda</a:t>
            </a:r>
            <a:endParaRPr b="0" i="0" sz="3600" u="none" cap="none" strike="noStrike">
              <a:solidFill>
                <a:srgbClr val="B7B7B7"/>
              </a:solidFill>
              <a:latin typeface="Montserrat"/>
              <a:ea typeface="Montserrat"/>
              <a:cs typeface="Montserrat"/>
              <a:sym typeface="Montserrat"/>
            </a:endParaRPr>
          </a:p>
        </p:txBody>
      </p:sp>
      <p:sp>
        <p:nvSpPr>
          <p:cNvPr id="1183" name="Google Shape;1183;gcb92f0b7d4_0_1199"/>
          <p:cNvSpPr txBox="1"/>
          <p:nvPr/>
        </p:nvSpPr>
        <p:spPr>
          <a:xfrm>
            <a:off x="2025250" y="3940975"/>
            <a:ext cx="61722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87" name="Shape 1187"/>
        <p:cNvGrpSpPr/>
        <p:nvPr/>
      </p:nvGrpSpPr>
      <p:grpSpPr>
        <a:xfrm>
          <a:off x="0" y="0"/>
          <a:ext cx="0" cy="0"/>
          <a:chOff x="0" y="0"/>
          <a:chExt cx="0" cy="0"/>
        </a:xfrm>
      </p:grpSpPr>
      <p:sp>
        <p:nvSpPr>
          <p:cNvPr id="1188" name="Google Shape;1188;gcb92f0b7d4_0_1205"/>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User Model</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89" name="Google Shape;1189;gcb92f0b7d4_0_1205"/>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0" name="Google Shape;1190;gcb92f0b7d4_0_1205"/>
          <p:cNvGrpSpPr/>
          <p:nvPr/>
        </p:nvGrpSpPr>
        <p:grpSpPr>
          <a:xfrm>
            <a:off x="652150" y="4737850"/>
            <a:ext cx="7863100" cy="343800"/>
            <a:chOff x="652150" y="4737850"/>
            <a:chExt cx="7863100" cy="343800"/>
          </a:xfrm>
        </p:grpSpPr>
        <p:sp>
          <p:nvSpPr>
            <p:cNvPr id="1191" name="Google Shape;1191;gcb92f0b7d4_0_1205"/>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192" name="Google Shape;1192;gcb92f0b7d4_0_1205"/>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193" name="Google Shape;1193;gcb92f0b7d4_0_1205"/>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django.contrib.auth.models.User</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Fields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username</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Required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Maxlength 150 characters</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Usernames may contain alphanumeric, _, @, +, . and - characters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password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Required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Django uses the PBKDF2 algorithm with a SHA256 hash </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197" name="Shape 1197"/>
        <p:cNvGrpSpPr/>
        <p:nvPr/>
      </p:nvGrpSpPr>
      <p:grpSpPr>
        <a:xfrm>
          <a:off x="0" y="0"/>
          <a:ext cx="0" cy="0"/>
          <a:chOff x="0" y="0"/>
          <a:chExt cx="0" cy="0"/>
        </a:xfrm>
      </p:grpSpPr>
      <p:sp>
        <p:nvSpPr>
          <p:cNvPr id="1198" name="Google Shape;1198;gcb92f0b7d4_0_1214"/>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User Model</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199" name="Google Shape;1199;gcb92f0b7d4_0_1214"/>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0" name="Google Shape;1200;gcb92f0b7d4_0_1214"/>
          <p:cNvGrpSpPr/>
          <p:nvPr/>
        </p:nvGrpSpPr>
        <p:grpSpPr>
          <a:xfrm>
            <a:off x="652150" y="4737850"/>
            <a:ext cx="7863100" cy="343800"/>
            <a:chOff x="652150" y="4737850"/>
            <a:chExt cx="7863100" cy="343800"/>
          </a:xfrm>
        </p:grpSpPr>
        <p:sp>
          <p:nvSpPr>
            <p:cNvPr id="1201" name="Google Shape;1201;gcb92f0b7d4_0_1214"/>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02" name="Google Shape;1202;gcb92f0b7d4_0_1214"/>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03" name="Google Shape;1203;gcb92f0b7d4_0_1214"/>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Fields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email (Optional)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first_name (Optional)</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last_name (Optional)</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is_active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is_superuser</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last_login</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date_joined: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set to the current date/time by default when the account is created.</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07" name="Shape 1207"/>
        <p:cNvGrpSpPr/>
        <p:nvPr/>
      </p:nvGrpSpPr>
      <p:grpSpPr>
        <a:xfrm>
          <a:off x="0" y="0"/>
          <a:ext cx="0" cy="0"/>
          <a:chOff x="0" y="0"/>
          <a:chExt cx="0" cy="0"/>
        </a:xfrm>
      </p:grpSpPr>
      <p:sp>
        <p:nvSpPr>
          <p:cNvPr id="1208" name="Google Shape;1208;gcb92f0b7d4_0_1223"/>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User Model</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09" name="Google Shape;1209;gcb92f0b7d4_0_1223"/>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0" name="Google Shape;1210;gcb92f0b7d4_0_1223"/>
          <p:cNvGrpSpPr/>
          <p:nvPr/>
        </p:nvGrpSpPr>
        <p:grpSpPr>
          <a:xfrm>
            <a:off x="652150" y="4737850"/>
            <a:ext cx="7863100" cy="343800"/>
            <a:chOff x="652150" y="4737850"/>
            <a:chExt cx="7863100" cy="343800"/>
          </a:xfrm>
        </p:grpSpPr>
        <p:sp>
          <p:nvSpPr>
            <p:cNvPr id="1211" name="Google Shape;1211;gcb92f0b7d4_0_1223"/>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12" name="Google Shape;1212;gcb92f0b7d4_0_1223"/>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13" name="Google Shape;1213;gcb92f0b7d4_0_1223"/>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Attributes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Is_authenticated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Read only attribute</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This is a way to tell if the user has been authenticated.</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Is_anonymous</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Read only attribute</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This is a way of differentiating User and AnonymousUser objects</a:t>
            </a:r>
            <a:endParaRPr b="0" i="0" sz="1400" u="none" cap="none" strike="noStrike">
              <a:solidFill>
                <a:srgbClr val="172746"/>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17" name="Shape 1217"/>
        <p:cNvGrpSpPr/>
        <p:nvPr/>
      </p:nvGrpSpPr>
      <p:grpSpPr>
        <a:xfrm>
          <a:off x="0" y="0"/>
          <a:ext cx="0" cy="0"/>
          <a:chOff x="0" y="0"/>
          <a:chExt cx="0" cy="0"/>
        </a:xfrm>
      </p:grpSpPr>
      <p:sp>
        <p:nvSpPr>
          <p:cNvPr id="1218" name="Google Shape;1218;gcb92f0b7d4_0_1232"/>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Django User Model</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19" name="Google Shape;1219;gcb92f0b7d4_0_1232"/>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gcb92f0b7d4_0_1232"/>
          <p:cNvGrpSpPr/>
          <p:nvPr/>
        </p:nvGrpSpPr>
        <p:grpSpPr>
          <a:xfrm>
            <a:off x="652150" y="4737850"/>
            <a:ext cx="7863100" cy="343800"/>
            <a:chOff x="652150" y="4737850"/>
            <a:chExt cx="7863100" cy="343800"/>
          </a:xfrm>
        </p:grpSpPr>
        <p:sp>
          <p:nvSpPr>
            <p:cNvPr id="1221" name="Google Shape;1221;gcb92f0b7d4_0_1232"/>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22" name="Google Shape;1222;gcb92f0b7d4_0_1232"/>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23" name="Google Shape;1223;gcb92f0b7d4_0_1232"/>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Methods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get_username()</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get_full_name()</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set_password(raw_password)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Sets the user’s password to the given raw string, taking care of the password hashing. </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check_password(raw_password)</a:t>
            </a:r>
            <a:endParaRPr b="0" i="0" sz="1400" u="none" cap="none" strike="noStrike">
              <a:solidFill>
                <a:srgbClr val="172746"/>
              </a:solidFill>
              <a:latin typeface="Montserrat"/>
              <a:ea typeface="Montserrat"/>
              <a:cs typeface="Montserrat"/>
              <a:sym typeface="Montserrat"/>
            </a:endParaRPr>
          </a:p>
          <a:p>
            <a:pPr indent="-317500" lvl="2" marL="13716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returns True/False</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6FF"/>
        </a:solidFill>
      </p:bgPr>
    </p:bg>
    <p:spTree>
      <p:nvGrpSpPr>
        <p:cNvPr id="1227" name="Shape 1227"/>
        <p:cNvGrpSpPr/>
        <p:nvPr/>
      </p:nvGrpSpPr>
      <p:grpSpPr>
        <a:xfrm>
          <a:off x="0" y="0"/>
          <a:ext cx="0" cy="0"/>
          <a:chOff x="0" y="0"/>
          <a:chExt cx="0" cy="0"/>
        </a:xfrm>
      </p:grpSpPr>
      <p:sp>
        <p:nvSpPr>
          <p:cNvPr id="1228" name="Google Shape;1228;gcb92f0b7d4_0_1241"/>
          <p:cNvSpPr txBox="1"/>
          <p:nvPr>
            <p:ph type="title"/>
          </p:nvPr>
        </p:nvSpPr>
        <p:spPr>
          <a:xfrm>
            <a:off x="182550" y="216425"/>
            <a:ext cx="87300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3200"/>
              <a:buFont typeface="Arial"/>
              <a:buNone/>
            </a:pPr>
            <a:r>
              <a:rPr b="1" lang="en" sz="2500">
                <a:solidFill>
                  <a:srgbClr val="073763"/>
                </a:solidFill>
                <a:latin typeface="Montserrat"/>
                <a:ea typeface="Montserrat"/>
                <a:cs typeface="Montserrat"/>
                <a:sym typeface="Montserrat"/>
              </a:rPr>
              <a:t>Authenticating User</a:t>
            </a:r>
            <a:br>
              <a:rPr b="1" lang="en" sz="2500">
                <a:solidFill>
                  <a:srgbClr val="073763"/>
                </a:solidFill>
                <a:latin typeface="Montserrat"/>
                <a:ea typeface="Montserrat"/>
                <a:cs typeface="Montserrat"/>
                <a:sym typeface="Montserrat"/>
              </a:rPr>
            </a:br>
            <a:endParaRPr b="1" sz="2500">
              <a:solidFill>
                <a:srgbClr val="073763"/>
              </a:solidFill>
              <a:latin typeface="Montserrat"/>
              <a:ea typeface="Montserrat"/>
              <a:cs typeface="Montserrat"/>
              <a:sym typeface="Montserrat"/>
            </a:endParaRPr>
          </a:p>
        </p:txBody>
      </p:sp>
      <p:sp>
        <p:nvSpPr>
          <p:cNvPr id="1229" name="Google Shape;1229;gcb92f0b7d4_0_1241"/>
          <p:cNvSpPr/>
          <p:nvPr/>
        </p:nvSpPr>
        <p:spPr>
          <a:xfrm>
            <a:off x="-21250" y="4675900"/>
            <a:ext cx="9165300" cy="467700"/>
          </a:xfrm>
          <a:prstGeom prst="rect">
            <a:avLst/>
          </a:prstGeom>
          <a:solidFill>
            <a:srgbClr val="1727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0" name="Google Shape;1230;gcb92f0b7d4_0_1241"/>
          <p:cNvGrpSpPr/>
          <p:nvPr/>
        </p:nvGrpSpPr>
        <p:grpSpPr>
          <a:xfrm>
            <a:off x="652150" y="4737850"/>
            <a:ext cx="7863100" cy="343800"/>
            <a:chOff x="652150" y="4737850"/>
            <a:chExt cx="7863100" cy="343800"/>
          </a:xfrm>
        </p:grpSpPr>
        <p:sp>
          <p:nvSpPr>
            <p:cNvPr id="1231" name="Google Shape;1231;gcb92f0b7d4_0_1241"/>
            <p:cNvSpPr txBox="1"/>
            <p:nvPr/>
          </p:nvSpPr>
          <p:spPr>
            <a:xfrm>
              <a:off x="6521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EdYoda - Developer Programs</a:t>
              </a:r>
              <a:endParaRPr b="0" i="0" sz="1100" u="none" cap="none" strike="noStrike">
                <a:solidFill>
                  <a:srgbClr val="FFFFFF"/>
                </a:solidFill>
                <a:latin typeface="Verdana"/>
                <a:ea typeface="Verdana"/>
                <a:cs typeface="Verdana"/>
                <a:sym typeface="Verdana"/>
              </a:endParaRPr>
            </a:p>
          </p:txBody>
        </p:sp>
        <p:sp>
          <p:nvSpPr>
            <p:cNvPr id="1232" name="Google Shape;1232;gcb92f0b7d4_0_1241"/>
            <p:cNvSpPr txBox="1"/>
            <p:nvPr/>
          </p:nvSpPr>
          <p:spPr>
            <a:xfrm>
              <a:off x="5603750" y="4737850"/>
              <a:ext cx="2911500" cy="34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Verdana"/>
                  <a:ea typeface="Verdana"/>
                  <a:cs typeface="Verdana"/>
                  <a:sym typeface="Verdana"/>
                </a:rPr>
                <a:t>https://www.edyoda.com</a:t>
              </a:r>
              <a:endParaRPr b="0" i="0" sz="1100" u="none" cap="none" strike="noStrike">
                <a:solidFill>
                  <a:srgbClr val="FFFFFF"/>
                </a:solidFill>
                <a:latin typeface="Verdana"/>
                <a:ea typeface="Verdana"/>
                <a:cs typeface="Verdana"/>
                <a:sym typeface="Verdana"/>
              </a:endParaRPr>
            </a:p>
          </p:txBody>
        </p:sp>
      </p:grpSp>
      <p:sp>
        <p:nvSpPr>
          <p:cNvPr id="1233" name="Google Shape;1233;gcb92f0b7d4_0_1241"/>
          <p:cNvSpPr txBox="1"/>
          <p:nvPr/>
        </p:nvSpPr>
        <p:spPr>
          <a:xfrm>
            <a:off x="586500" y="765600"/>
            <a:ext cx="7922100" cy="3871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from django.contrib.auth import authenticate</a:t>
            </a:r>
            <a:br>
              <a:rPr b="0" i="0" lang="en" sz="1400" u="none" cap="none" strike="noStrike">
                <a:solidFill>
                  <a:srgbClr val="172746"/>
                </a:solidFill>
                <a:latin typeface="Montserrat"/>
                <a:ea typeface="Montserrat"/>
                <a:cs typeface="Montserrat"/>
                <a:sym typeface="Montserrat"/>
              </a:rPr>
            </a:br>
            <a:endParaRPr b="0" i="0" sz="1400" u="none" cap="none" strike="noStrike">
              <a:solidFill>
                <a:srgbClr val="172746"/>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authenticate(request=None, **credentials)</a:t>
            </a:r>
            <a:endParaRPr b="0" i="0" sz="1400" u="none" cap="none" strike="noStrike">
              <a:solidFill>
                <a:srgbClr val="172746"/>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172746"/>
              </a:buClr>
              <a:buSzPts val="1400"/>
              <a:buFont typeface="Montserrat"/>
              <a:buChar char="○"/>
            </a:pPr>
            <a:r>
              <a:rPr b="0" i="0" lang="en" sz="1400" u="none" cap="none" strike="noStrike">
                <a:solidFill>
                  <a:srgbClr val="172746"/>
                </a:solidFill>
                <a:latin typeface="Montserrat"/>
                <a:ea typeface="Montserrat"/>
                <a:cs typeface="Montserrat"/>
                <a:sym typeface="Montserrat"/>
              </a:rPr>
              <a:t> It takes credentials as keyword arguments, username and password for the default case, returns a User object if the credentials are valid else returns None.</a:t>
            </a:r>
            <a:endParaRPr b="0" i="0" sz="1400" u="none" cap="none" strike="noStrike">
              <a:solidFill>
                <a:srgbClr val="172746"/>
              </a:solidFill>
              <a:latin typeface="Montserrat"/>
              <a:ea typeface="Montserrat"/>
              <a:cs typeface="Montserrat"/>
              <a:sym typeface="Montserrat"/>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13716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172746"/>
                </a:solidFill>
                <a:latin typeface="Montserrat"/>
                <a:ea typeface="Montserrat"/>
                <a:cs typeface="Montserrat"/>
                <a:sym typeface="Montserrat"/>
              </a:rPr>
              <a:t>	</a:t>
            </a:r>
            <a:endParaRPr b="0" i="0" sz="1400" u="none" cap="none" strike="noStrike">
              <a:solidFill>
                <a:srgbClr val="172746"/>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72746"/>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