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0" r:id="rId5"/>
    <p:sldId id="261" r:id="rId6"/>
    <p:sldId id="259" r:id="rId7"/>
    <p:sldId id="262" r:id="rId8"/>
    <p:sldId id="263" r:id="rId9"/>
    <p:sldId id="258" r:id="rId10"/>
    <p:sldId id="264" r:id="rId11"/>
    <p:sldId id="265" r:id="rId12"/>
    <p:sldId id="267" r:id="rId13"/>
    <p:sldId id="268" r:id="rId14"/>
    <p:sldId id="281" r:id="rId15"/>
    <p:sldId id="269" r:id="rId16"/>
    <p:sldId id="270" r:id="rId17"/>
    <p:sldId id="271" r:id="rId18"/>
    <p:sldId id="272" r:id="rId19"/>
    <p:sldId id="276" r:id="rId20"/>
    <p:sldId id="273" r:id="rId21"/>
    <p:sldId id="274" r:id="rId22"/>
    <p:sldId id="275"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309" r:id="rId44"/>
    <p:sldId id="310" r:id="rId45"/>
    <p:sldId id="312" r:id="rId46"/>
    <p:sldId id="313" r:id="rId47"/>
    <p:sldId id="314" r:id="rId48"/>
    <p:sldId id="315" r:id="rId49"/>
    <p:sldId id="316" r:id="rId50"/>
    <p:sldId id="317" r:id="rId51"/>
    <p:sldId id="318" r:id="rId52"/>
    <p:sldId id="319" r:id="rId53"/>
    <p:sldId id="304" r:id="rId54"/>
    <p:sldId id="305" r:id="rId55"/>
    <p:sldId id="306" r:id="rId56"/>
    <p:sldId id="307" r:id="rId57"/>
    <p:sldId id="308" r:id="rId58"/>
    <p:sldId id="297" r:id="rId59"/>
    <p:sldId id="299" r:id="rId60"/>
    <p:sldId id="300" r:id="rId61"/>
    <p:sldId id="301" r:id="rId62"/>
    <p:sldId id="302" r:id="rId63"/>
    <p:sldId id="303" r:id="rId64"/>
    <p:sldId id="320" r:id="rId65"/>
    <p:sldId id="321" r:id="rId66"/>
    <p:sldId id="322" r:id="rId67"/>
    <p:sldId id="328" r:id="rId68"/>
    <p:sldId id="324" r:id="rId69"/>
    <p:sldId id="323" r:id="rId70"/>
    <p:sldId id="325" r:id="rId71"/>
    <p:sldId id="326" r:id="rId72"/>
    <p:sldId id="327"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7" r:id="rId87"/>
    <p:sldId id="342" r:id="rId88"/>
    <p:sldId id="343" r:id="rId89"/>
    <p:sldId id="344" r:id="rId90"/>
    <p:sldId id="345" r:id="rId91"/>
    <p:sldId id="349" r:id="rId92"/>
    <p:sldId id="350" r:id="rId93"/>
    <p:sldId id="351" r:id="rId94"/>
    <p:sldId id="352" r:id="rId95"/>
    <p:sldId id="353"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CE60A2-63E8-4E1A-97CA-910BBE5085BA}">
          <p14:sldIdLst>
            <p14:sldId id="256"/>
            <p14:sldId id="266"/>
            <p14:sldId id="257"/>
            <p14:sldId id="260"/>
            <p14:sldId id="261"/>
            <p14:sldId id="259"/>
            <p14:sldId id="262"/>
            <p14:sldId id="263"/>
            <p14:sldId id="258"/>
            <p14:sldId id="264"/>
            <p14:sldId id="265"/>
            <p14:sldId id="267"/>
            <p14:sldId id="268"/>
            <p14:sldId id="281"/>
            <p14:sldId id="269"/>
            <p14:sldId id="270"/>
            <p14:sldId id="271"/>
            <p14:sldId id="272"/>
            <p14:sldId id="276"/>
            <p14:sldId id="273"/>
            <p14:sldId id="274"/>
            <p14:sldId id="275"/>
            <p14:sldId id="277"/>
            <p14:sldId id="278"/>
            <p14:sldId id="279"/>
            <p14:sldId id="280"/>
            <p14:sldId id="282"/>
            <p14:sldId id="283"/>
            <p14:sldId id="284"/>
            <p14:sldId id="285"/>
            <p14:sldId id="286"/>
            <p14:sldId id="287"/>
            <p14:sldId id="288"/>
            <p14:sldId id="289"/>
            <p14:sldId id="290"/>
            <p14:sldId id="291"/>
            <p14:sldId id="292"/>
            <p14:sldId id="293"/>
            <p14:sldId id="294"/>
            <p14:sldId id="295"/>
            <p14:sldId id="296"/>
            <p14:sldId id="298"/>
            <p14:sldId id="309"/>
            <p14:sldId id="310"/>
            <p14:sldId id="312"/>
            <p14:sldId id="313"/>
            <p14:sldId id="314"/>
            <p14:sldId id="315"/>
            <p14:sldId id="316"/>
            <p14:sldId id="317"/>
            <p14:sldId id="318"/>
            <p14:sldId id="319"/>
            <p14:sldId id="304"/>
            <p14:sldId id="305"/>
            <p14:sldId id="306"/>
            <p14:sldId id="307"/>
            <p14:sldId id="308"/>
            <p14:sldId id="297"/>
            <p14:sldId id="299"/>
            <p14:sldId id="300"/>
            <p14:sldId id="301"/>
            <p14:sldId id="302"/>
            <p14:sldId id="303"/>
            <p14:sldId id="320"/>
            <p14:sldId id="321"/>
            <p14:sldId id="322"/>
            <p14:sldId id="328"/>
            <p14:sldId id="324"/>
            <p14:sldId id="323"/>
            <p14:sldId id="325"/>
            <p14:sldId id="326"/>
            <p14:sldId id="327"/>
            <p14:sldId id="329"/>
            <p14:sldId id="330"/>
            <p14:sldId id="331"/>
            <p14:sldId id="332"/>
            <p14:sldId id="333"/>
            <p14:sldId id="334"/>
            <p14:sldId id="335"/>
            <p14:sldId id="336"/>
            <p14:sldId id="337"/>
            <p14:sldId id="338"/>
            <p14:sldId id="339"/>
            <p14:sldId id="340"/>
            <p14:sldId id="341"/>
            <p14:sldId id="347"/>
            <p14:sldId id="342"/>
            <p14:sldId id="343"/>
            <p14:sldId id="344"/>
            <p14:sldId id="345"/>
            <p14:sldId id="349"/>
            <p14:sldId id="350"/>
            <p14:sldId id="351"/>
            <p14:sldId id="352"/>
            <p14:sldId id="35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19168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07089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4079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976242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0874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341380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96210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50622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4183549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739334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21ED49-AE0E-4D00-A253-2186B39C6321}"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121069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21ED49-AE0E-4D00-A253-2186B39C6321}" type="datetimeFigureOut">
              <a:rPr lang="en-IN" smtClean="0"/>
              <a:t>29-06-2021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26862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21ED49-AE0E-4D00-A253-2186B39C6321}" type="datetimeFigureOut">
              <a:rPr lang="en-IN" smtClean="0"/>
              <a:t>29-06-2021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46111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1ED49-AE0E-4D00-A253-2186B39C6321}" type="datetimeFigureOut">
              <a:rPr lang="en-IN" smtClean="0"/>
              <a:t>29-06-2021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95087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21ED49-AE0E-4D00-A253-2186B39C6321}"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55667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1ED49-AE0E-4D00-A253-2186B39C6321}"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145091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21ED49-AE0E-4D00-A253-2186B39C6321}" type="datetimeFigureOut">
              <a:rPr lang="en-IN" smtClean="0"/>
              <a:t>29-06-2021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8F160A-9028-4828-80C4-7F7297DE6655}" type="slidenum">
              <a:rPr lang="en-IN" smtClean="0"/>
              <a:t>‹#›</a:t>
            </a:fld>
            <a:endParaRPr lang="en-IN"/>
          </a:p>
        </p:txBody>
      </p:sp>
    </p:spTree>
    <p:extLst>
      <p:ext uri="{BB962C8B-B14F-4D97-AF65-F5344CB8AC3E}">
        <p14:creationId xmlns:p14="http://schemas.microsoft.com/office/powerpoint/2010/main" val="1523891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djangoproject.com/en/stable/ref/applications/#application-configur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djangoproject.com/en/3.2/ref/models/field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djangoproject.com/en/3.2/ref/validators/#django.core.validators.MinValueValida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127.0.0.1:8000/admin/login/?next=/admin/"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djangoproject.com/en/3.2/ref/contrib/admin/"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ocs.djangoproject.com/en/3.2/topics/db/queries/"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docs.djangoproject.com/en/3.2/ref/templates/builtins/"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F8EA-8398-4743-B8F8-85D501B018DB}"/>
              </a:ext>
            </a:extLst>
          </p:cNvPr>
          <p:cNvSpPr>
            <a:spLocks noGrp="1"/>
          </p:cNvSpPr>
          <p:nvPr>
            <p:ph type="ctrTitle"/>
          </p:nvPr>
        </p:nvSpPr>
        <p:spPr/>
        <p:txBody>
          <a:bodyPr/>
          <a:lstStyle/>
          <a:p>
            <a:r>
              <a:rPr lang="en-IN" dirty="0"/>
              <a:t>Django</a:t>
            </a:r>
          </a:p>
        </p:txBody>
      </p:sp>
      <p:sp>
        <p:nvSpPr>
          <p:cNvPr id="3" name="Subtitle 2">
            <a:extLst>
              <a:ext uri="{FF2B5EF4-FFF2-40B4-BE49-F238E27FC236}">
                <a16:creationId xmlns:a16="http://schemas.microsoft.com/office/drawing/2014/main" id="{A80423D8-BAD3-419E-910D-258BF5CB009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47811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47B8-043C-4725-90E0-7C6DAE62124E}"/>
              </a:ext>
            </a:extLst>
          </p:cNvPr>
          <p:cNvSpPr>
            <a:spLocks noGrp="1"/>
          </p:cNvSpPr>
          <p:nvPr>
            <p:ph type="title"/>
          </p:nvPr>
        </p:nvSpPr>
        <p:spPr/>
        <p:txBody>
          <a:bodyPr/>
          <a:lstStyle/>
          <a:p>
            <a:r>
              <a:rPr lang="en-IN" dirty="0"/>
              <a:t>When to use Django</a:t>
            </a:r>
          </a:p>
        </p:txBody>
      </p:sp>
      <p:sp>
        <p:nvSpPr>
          <p:cNvPr id="3" name="Content Placeholder 2">
            <a:extLst>
              <a:ext uri="{FF2B5EF4-FFF2-40B4-BE49-F238E27FC236}">
                <a16:creationId xmlns:a16="http://schemas.microsoft.com/office/drawing/2014/main" id="{F2BBB1E5-9C24-4420-8BFE-77F43D1DCA1B}"/>
              </a:ext>
            </a:extLst>
          </p:cNvPr>
          <p:cNvSpPr>
            <a:spLocks noGrp="1"/>
          </p:cNvSpPr>
          <p:nvPr>
            <p:ph idx="1"/>
          </p:nvPr>
        </p:nvSpPr>
        <p:spPr/>
        <p:txBody>
          <a:bodyPr/>
          <a:lstStyle/>
          <a:p>
            <a:pPr marL="0" indent="0">
              <a:buNone/>
            </a:pPr>
            <a:r>
              <a:rPr lang="en-US" b="0" i="0" dirty="0">
                <a:solidFill>
                  <a:srgbClr val="3A3B3A"/>
                </a:solidFill>
                <a:effectLst/>
                <a:latin typeface="AvertaStd"/>
              </a:rPr>
              <a:t>Django is built to encourage rapid development and clean, practical design. </a:t>
            </a:r>
          </a:p>
          <a:p>
            <a:pPr marL="0" indent="0">
              <a:buNone/>
            </a:pPr>
            <a:r>
              <a:rPr lang="en-US" b="0" i="0" dirty="0">
                <a:solidFill>
                  <a:srgbClr val="3A3B3A"/>
                </a:solidFill>
                <a:effectLst/>
                <a:latin typeface="AvertaStd"/>
              </a:rPr>
              <a:t>Like any web application framework, it’s a toolkit of components needed when developing a site.</a:t>
            </a:r>
          </a:p>
          <a:p>
            <a:pPr marL="0" indent="0">
              <a:buNone/>
            </a:pPr>
            <a:r>
              <a:rPr lang="en-US" b="0" i="0" dirty="0">
                <a:solidFill>
                  <a:srgbClr val="3A3B3A"/>
                </a:solidFill>
                <a:effectLst/>
                <a:latin typeface="AvertaStd"/>
              </a:rPr>
              <a:t>Its purpose is to provide a concrete foundation of the basics, allowing developers to focus on parts of their site that are unique to their project and not waste time with the fundamental boilerplate stuff.</a:t>
            </a:r>
          </a:p>
          <a:p>
            <a:pPr marL="0" indent="0">
              <a:buNone/>
            </a:pPr>
            <a:r>
              <a:rPr lang="en-US" dirty="0">
                <a:solidFill>
                  <a:srgbClr val="3A3B3A"/>
                </a:solidFill>
                <a:latin typeface="AvertaStd"/>
              </a:rPr>
              <a:t>This is mainly used to develop complicated web application.</a:t>
            </a:r>
          </a:p>
          <a:p>
            <a:pPr marL="0" indent="0">
              <a:buNone/>
            </a:pPr>
            <a:r>
              <a:rPr lang="en-US" dirty="0">
                <a:solidFill>
                  <a:srgbClr val="3A3B3A"/>
                </a:solidFill>
                <a:latin typeface="AvertaStd"/>
              </a:rPr>
              <a:t>Lots of Tables, Lots of constraints, Lots of Templates, Volume of Data is large.</a:t>
            </a:r>
          </a:p>
          <a:p>
            <a:pPr marL="0" indent="0">
              <a:buNone/>
            </a:pPr>
            <a:endParaRPr lang="en-IN" dirty="0"/>
          </a:p>
        </p:txBody>
      </p:sp>
    </p:spTree>
    <p:extLst>
      <p:ext uri="{BB962C8B-B14F-4D97-AF65-F5344CB8AC3E}">
        <p14:creationId xmlns:p14="http://schemas.microsoft.com/office/powerpoint/2010/main" val="599437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A722-5CAD-446E-8B77-7E29FF574C57}"/>
              </a:ext>
            </a:extLst>
          </p:cNvPr>
          <p:cNvSpPr>
            <a:spLocks noGrp="1"/>
          </p:cNvSpPr>
          <p:nvPr>
            <p:ph type="title"/>
          </p:nvPr>
        </p:nvSpPr>
        <p:spPr/>
        <p:txBody>
          <a:bodyPr/>
          <a:lstStyle/>
          <a:p>
            <a:r>
              <a:rPr lang="en-IN" dirty="0"/>
              <a:t>When NOT to use Django</a:t>
            </a:r>
          </a:p>
        </p:txBody>
      </p:sp>
      <p:sp>
        <p:nvSpPr>
          <p:cNvPr id="3" name="Content Placeholder 2">
            <a:extLst>
              <a:ext uri="{FF2B5EF4-FFF2-40B4-BE49-F238E27FC236}">
                <a16:creationId xmlns:a16="http://schemas.microsoft.com/office/drawing/2014/main" id="{2AB7D724-4D31-44F5-9327-F72008C1D064}"/>
              </a:ext>
            </a:extLst>
          </p:cNvPr>
          <p:cNvSpPr>
            <a:spLocks noGrp="1"/>
          </p:cNvSpPr>
          <p:nvPr>
            <p:ph idx="1"/>
          </p:nvPr>
        </p:nvSpPr>
        <p:spPr/>
        <p:txBody>
          <a:bodyPr/>
          <a:lstStyle/>
          <a:p>
            <a:pPr marL="0" indent="0">
              <a:buNone/>
            </a:pPr>
            <a:r>
              <a:rPr lang="en-US" b="0" i="0" dirty="0">
                <a:solidFill>
                  <a:srgbClr val="3A3B3A"/>
                </a:solidFill>
                <a:effectLst/>
                <a:latin typeface="AvertaStd"/>
              </a:rPr>
              <a:t>Django is not necessarily the best framework to use in every instance. </a:t>
            </a:r>
          </a:p>
          <a:p>
            <a:pPr marL="0" indent="0">
              <a:buNone/>
            </a:pPr>
            <a:r>
              <a:rPr lang="en-US" b="0" i="0" dirty="0">
                <a:solidFill>
                  <a:srgbClr val="3A3B3A"/>
                </a:solidFill>
                <a:effectLst/>
                <a:latin typeface="AvertaStd"/>
              </a:rPr>
              <a:t>While it’s a brilliant foundation for constructing large projects, it’s often overkill for smaller ones.</a:t>
            </a:r>
          </a:p>
          <a:p>
            <a:pPr marL="0" indent="0">
              <a:buNone/>
            </a:pPr>
            <a:r>
              <a:rPr lang="en-US" b="0" i="0" dirty="0">
                <a:solidFill>
                  <a:srgbClr val="3A3B3A"/>
                </a:solidFill>
                <a:effectLst/>
                <a:latin typeface="AvertaStd"/>
              </a:rPr>
              <a:t>Its heavy, monolithic structure can be a hindrance for developers looking for highly customizable, quicker apps, such as a short script. </a:t>
            </a:r>
          </a:p>
          <a:p>
            <a:pPr marL="0" indent="0">
              <a:buNone/>
            </a:pPr>
            <a:r>
              <a:rPr lang="en-US" b="0" i="0" dirty="0">
                <a:solidFill>
                  <a:srgbClr val="3A3B3A"/>
                </a:solidFill>
                <a:effectLst/>
                <a:latin typeface="AvertaStd"/>
              </a:rPr>
              <a:t>The strengths of Django lay in its reliable, efficient, architecturally sound, secure nature when building apps on the larger side.</a:t>
            </a:r>
            <a:endParaRPr lang="en-IN" dirty="0"/>
          </a:p>
        </p:txBody>
      </p:sp>
    </p:spTree>
    <p:extLst>
      <p:ext uri="{BB962C8B-B14F-4D97-AF65-F5344CB8AC3E}">
        <p14:creationId xmlns:p14="http://schemas.microsoft.com/office/powerpoint/2010/main" val="394705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F1D5-34DE-422B-A092-FE8FF767B092}"/>
              </a:ext>
            </a:extLst>
          </p:cNvPr>
          <p:cNvSpPr>
            <a:spLocks noGrp="1"/>
          </p:cNvSpPr>
          <p:nvPr>
            <p:ph type="title"/>
          </p:nvPr>
        </p:nvSpPr>
        <p:spPr/>
        <p:txBody>
          <a:bodyPr/>
          <a:lstStyle/>
          <a:p>
            <a:r>
              <a:rPr lang="en-IN" dirty="0"/>
              <a:t>Django vs Flask</a:t>
            </a:r>
          </a:p>
        </p:txBody>
      </p:sp>
      <p:sp>
        <p:nvSpPr>
          <p:cNvPr id="3" name="Content Placeholder 2">
            <a:extLst>
              <a:ext uri="{FF2B5EF4-FFF2-40B4-BE49-F238E27FC236}">
                <a16:creationId xmlns:a16="http://schemas.microsoft.com/office/drawing/2014/main" id="{2EEED956-F72A-4646-B2AF-7505F77C88C5}"/>
              </a:ext>
            </a:extLst>
          </p:cNvPr>
          <p:cNvSpPr>
            <a:spLocks noGrp="1"/>
          </p:cNvSpPr>
          <p:nvPr>
            <p:ph idx="1"/>
          </p:nvPr>
        </p:nvSpPr>
        <p:spPr>
          <a:xfrm>
            <a:off x="677334" y="1568741"/>
            <a:ext cx="8596668" cy="5117285"/>
          </a:xfrm>
        </p:spPr>
        <p:txBody>
          <a:bodyPr>
            <a:normAutofit fontScale="92500"/>
          </a:bodyPr>
          <a:lstStyle/>
          <a:p>
            <a:pPr algn="l" fontAlgn="base"/>
            <a:r>
              <a:rPr lang="en-US" b="1" i="0" dirty="0">
                <a:solidFill>
                  <a:srgbClr val="273239"/>
                </a:solidFill>
                <a:effectLst/>
                <a:latin typeface="urw-din"/>
              </a:rPr>
              <a:t>Admin Interface</a:t>
            </a:r>
          </a:p>
          <a:p>
            <a:pPr lvl="1" fontAlgn="base"/>
            <a:r>
              <a:rPr lang="en-US" b="0" i="0" dirty="0">
                <a:solidFill>
                  <a:srgbClr val="273239"/>
                </a:solidFill>
                <a:effectLst/>
                <a:latin typeface="urw-din"/>
              </a:rPr>
              <a:t>The useful admin interface is what makes Django a capable web system. Not at all like Flask, Django incorporates a ready-to-use admin system that empowers clients to carry out the extend organization errands consistently. Based on the venture, it naturally creates admin modules. Engineers can indeed customize the admin interface in arrange to meet the particular trade needs. </a:t>
            </a:r>
          </a:p>
          <a:p>
            <a:pPr algn="l" fontAlgn="base"/>
            <a:r>
              <a:rPr lang="en-US" b="1" i="0" dirty="0">
                <a:solidFill>
                  <a:srgbClr val="273239"/>
                </a:solidFill>
                <a:effectLst/>
                <a:latin typeface="urw-din"/>
              </a:rPr>
              <a:t>Database</a:t>
            </a:r>
          </a:p>
          <a:p>
            <a:pPr lvl="1" fontAlgn="base"/>
            <a:r>
              <a:rPr lang="en-US" b="0" i="0" dirty="0">
                <a:solidFill>
                  <a:srgbClr val="273239"/>
                </a:solidFill>
                <a:effectLst/>
                <a:latin typeface="urw-din"/>
              </a:rPr>
              <a:t>Django has bolster for the ORM framework. Advantage of ORM framework includes: Developers can take advantage of the ORM framework to work with an assortment of databases, including PostgreSQL, SQLite, Prophet, MySQL and more. Developers don’t have to type in long SQL inquiries to execute common database operations. Whereas, Flask doesn’t supports the ORM framework. Designers are required to type in </a:t>
            </a:r>
            <a:r>
              <a:rPr lang="en-US" b="0" i="0" dirty="0" err="1">
                <a:solidFill>
                  <a:srgbClr val="273239"/>
                </a:solidFill>
                <a:effectLst/>
                <a:latin typeface="urw-din"/>
              </a:rPr>
              <a:t>SQLAlchemy</a:t>
            </a:r>
            <a:r>
              <a:rPr lang="en-US" b="0" i="0" dirty="0">
                <a:solidFill>
                  <a:srgbClr val="273239"/>
                </a:solidFill>
                <a:effectLst/>
                <a:latin typeface="urw-din"/>
              </a:rPr>
              <a:t> (Protest Social Mapper and SQL toolkit for Python) in arrange to perform common database operations. </a:t>
            </a:r>
          </a:p>
          <a:p>
            <a:pPr algn="l" fontAlgn="base"/>
            <a:r>
              <a:rPr lang="en-US" b="1" i="0" dirty="0">
                <a:solidFill>
                  <a:srgbClr val="273239"/>
                </a:solidFill>
                <a:effectLst/>
                <a:latin typeface="urw-din"/>
              </a:rPr>
              <a:t>Built-in template engine</a:t>
            </a:r>
          </a:p>
          <a:p>
            <a:pPr lvl="1" fontAlgn="base"/>
            <a:r>
              <a:rPr lang="en-US" b="0" i="0" dirty="0">
                <a:solidFill>
                  <a:srgbClr val="273239"/>
                </a:solidFill>
                <a:effectLst/>
                <a:latin typeface="urw-din"/>
              </a:rPr>
              <a:t>Not at all like Django, Flask doesn’t have a built-in layout motor. Flask is based on the Jinja2 format motor. Jinja2 is itself impacted by the Django format motor. Its employments coordinate a sandboxed execution environment, permitting engineers to speed up the advancement handle for energetic web applications. While Django incorporates a built-in format motor that permits engineers to make user-facing layers for web applications consistently and quickly. </a:t>
            </a:r>
          </a:p>
          <a:p>
            <a:pPr fontAlgn="base"/>
            <a:endParaRPr lang="en-US" b="0" i="0" dirty="0">
              <a:solidFill>
                <a:srgbClr val="273239"/>
              </a:solidFill>
              <a:effectLst/>
              <a:latin typeface="urw-din"/>
            </a:endParaRPr>
          </a:p>
          <a:p>
            <a:pPr fontAlgn="base"/>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340080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6BDEF3-C56A-40FE-9EA8-47A23E2BF549}"/>
              </a:ext>
            </a:extLst>
          </p:cNvPr>
          <p:cNvSpPr>
            <a:spLocks noGrp="1"/>
          </p:cNvSpPr>
          <p:nvPr>
            <p:ph type="ctrTitle"/>
          </p:nvPr>
        </p:nvSpPr>
        <p:spPr/>
        <p:txBody>
          <a:bodyPr/>
          <a:lstStyle/>
          <a:p>
            <a:r>
              <a:rPr lang="en-IN" dirty="0"/>
              <a:t>Starting With Django</a:t>
            </a:r>
          </a:p>
        </p:txBody>
      </p:sp>
      <p:sp>
        <p:nvSpPr>
          <p:cNvPr id="5" name="Subtitle 4">
            <a:extLst>
              <a:ext uri="{FF2B5EF4-FFF2-40B4-BE49-F238E27FC236}">
                <a16:creationId xmlns:a16="http://schemas.microsoft.com/office/drawing/2014/main" id="{5B0E4C99-6197-4B21-B66F-0503B117A760}"/>
              </a:ext>
            </a:extLst>
          </p:cNvPr>
          <p:cNvSpPr>
            <a:spLocks noGrp="1"/>
          </p:cNvSpPr>
          <p:nvPr>
            <p:ph type="subTitle" idx="1"/>
          </p:nvPr>
        </p:nvSpPr>
        <p:spPr/>
        <p:txBody>
          <a:bodyPr/>
          <a:lstStyle/>
          <a:p>
            <a:r>
              <a:rPr lang="en-IN" dirty="0"/>
              <a:t>Installations</a:t>
            </a:r>
          </a:p>
        </p:txBody>
      </p:sp>
    </p:spTree>
    <p:extLst>
      <p:ext uri="{BB962C8B-B14F-4D97-AF65-F5344CB8AC3E}">
        <p14:creationId xmlns:p14="http://schemas.microsoft.com/office/powerpoint/2010/main" val="2575298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548E-8CD2-4136-AC52-14A346A0D402}"/>
              </a:ext>
            </a:extLst>
          </p:cNvPr>
          <p:cNvSpPr>
            <a:spLocks noGrp="1"/>
          </p:cNvSpPr>
          <p:nvPr>
            <p:ph type="title"/>
          </p:nvPr>
        </p:nvSpPr>
        <p:spPr/>
        <p:txBody>
          <a:bodyPr/>
          <a:lstStyle/>
          <a:p>
            <a:r>
              <a:rPr lang="en-IN" dirty="0"/>
              <a:t>Todays Objective</a:t>
            </a:r>
          </a:p>
        </p:txBody>
      </p:sp>
      <p:sp>
        <p:nvSpPr>
          <p:cNvPr id="3" name="Content Placeholder 2">
            <a:extLst>
              <a:ext uri="{FF2B5EF4-FFF2-40B4-BE49-F238E27FC236}">
                <a16:creationId xmlns:a16="http://schemas.microsoft.com/office/drawing/2014/main" id="{AE6B3FC9-C501-43FF-9D0D-842B58C1766C}"/>
              </a:ext>
            </a:extLst>
          </p:cNvPr>
          <p:cNvSpPr>
            <a:spLocks noGrp="1"/>
          </p:cNvSpPr>
          <p:nvPr>
            <p:ph idx="1"/>
          </p:nvPr>
        </p:nvSpPr>
        <p:spPr/>
        <p:txBody>
          <a:bodyPr/>
          <a:lstStyle/>
          <a:p>
            <a:r>
              <a:rPr lang="en-US" b="0" i="0" dirty="0">
                <a:solidFill>
                  <a:srgbClr val="000000"/>
                </a:solidFill>
                <a:effectLst/>
                <a:latin typeface="Roboto" panose="02000000000000000000" pitchFamily="2" charset="0"/>
              </a:rPr>
              <a:t>Setting up Virtual Environment</a:t>
            </a:r>
          </a:p>
          <a:p>
            <a:r>
              <a:rPr lang="en-US" b="0" i="0" dirty="0">
                <a:solidFill>
                  <a:srgbClr val="000000"/>
                </a:solidFill>
                <a:effectLst/>
                <a:latin typeface="Roboto" panose="02000000000000000000" pitchFamily="2" charset="0"/>
              </a:rPr>
              <a:t>Installing Django</a:t>
            </a:r>
          </a:p>
          <a:p>
            <a:r>
              <a:rPr lang="en-US" b="0" i="0" dirty="0">
                <a:solidFill>
                  <a:srgbClr val="000000"/>
                </a:solidFill>
                <a:effectLst/>
                <a:latin typeface="Roboto" panose="02000000000000000000" pitchFamily="2" charset="0"/>
              </a:rPr>
              <a:t>Starting the Project</a:t>
            </a:r>
          </a:p>
          <a:p>
            <a:r>
              <a:rPr lang="en-US" b="0" i="0" dirty="0">
                <a:solidFill>
                  <a:srgbClr val="000000"/>
                </a:solidFill>
                <a:effectLst/>
                <a:latin typeface="Roboto" panose="02000000000000000000" pitchFamily="2" charset="0"/>
              </a:rPr>
              <a:t>Development Server</a:t>
            </a:r>
          </a:p>
          <a:p>
            <a:r>
              <a:rPr lang="en-US" b="0" i="0" dirty="0">
                <a:solidFill>
                  <a:srgbClr val="000000"/>
                </a:solidFill>
                <a:effectLst/>
                <a:latin typeface="Roboto" panose="02000000000000000000" pitchFamily="2" charset="0"/>
              </a:rPr>
              <a:t>Django Apps</a:t>
            </a:r>
          </a:p>
          <a:p>
            <a:r>
              <a:rPr lang="en-US" b="0" i="0" dirty="0">
                <a:solidFill>
                  <a:srgbClr val="000000"/>
                </a:solidFill>
                <a:effectLst/>
                <a:latin typeface="Roboto" panose="02000000000000000000" pitchFamily="2" charset="0"/>
              </a:rPr>
              <a:t>VS Code Setup</a:t>
            </a:r>
          </a:p>
          <a:p>
            <a:r>
              <a:rPr lang="en-IN" dirty="0"/>
              <a:t>Create First Website</a:t>
            </a:r>
          </a:p>
        </p:txBody>
      </p:sp>
    </p:spTree>
    <p:extLst>
      <p:ext uri="{BB962C8B-B14F-4D97-AF65-F5344CB8AC3E}">
        <p14:creationId xmlns:p14="http://schemas.microsoft.com/office/powerpoint/2010/main" val="145309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EB0A-D798-4513-9807-36E311276405}"/>
              </a:ext>
            </a:extLst>
          </p:cNvPr>
          <p:cNvSpPr>
            <a:spLocks noGrp="1"/>
          </p:cNvSpPr>
          <p:nvPr>
            <p:ph type="title"/>
          </p:nvPr>
        </p:nvSpPr>
        <p:spPr/>
        <p:txBody>
          <a:bodyPr/>
          <a:lstStyle/>
          <a:p>
            <a:r>
              <a:rPr lang="en-IN" dirty="0"/>
              <a:t>Creating a virtual environment</a:t>
            </a:r>
          </a:p>
        </p:txBody>
      </p:sp>
      <p:sp>
        <p:nvSpPr>
          <p:cNvPr id="3" name="Content Placeholder 2">
            <a:extLst>
              <a:ext uri="{FF2B5EF4-FFF2-40B4-BE49-F238E27FC236}">
                <a16:creationId xmlns:a16="http://schemas.microsoft.com/office/drawing/2014/main" id="{94A3A351-D770-44D8-9B99-2D670D79A929}"/>
              </a:ext>
            </a:extLst>
          </p:cNvPr>
          <p:cNvSpPr>
            <a:spLocks noGrp="1"/>
          </p:cNvSpPr>
          <p:nvPr>
            <p:ph idx="1"/>
          </p:nvPr>
        </p:nvSpPr>
        <p:spPr>
          <a:xfrm>
            <a:off x="677334" y="1610687"/>
            <a:ext cx="8596668" cy="4907560"/>
          </a:xfrm>
        </p:spPr>
        <p:txBody>
          <a:bodyPr>
            <a:normAutofit lnSpcReduction="10000"/>
          </a:bodyPr>
          <a:lstStyle/>
          <a:p>
            <a:r>
              <a:rPr lang="en-IN" dirty="0"/>
              <a:t>Steps to create virtual environment</a:t>
            </a:r>
          </a:p>
          <a:p>
            <a:pPr lvl="1"/>
            <a:r>
              <a:rPr lang="en-IN" dirty="0"/>
              <a:t>Install Virtual Env if not installed</a:t>
            </a:r>
          </a:p>
          <a:p>
            <a:pPr lvl="2"/>
            <a:r>
              <a:rPr lang="en-IN" dirty="0"/>
              <a:t>Pip install </a:t>
            </a:r>
            <a:r>
              <a:rPr lang="en-IN" dirty="0" err="1"/>
              <a:t>virtualenv</a:t>
            </a:r>
            <a:endParaRPr lang="en-IN" dirty="0"/>
          </a:p>
          <a:p>
            <a:pPr lvl="1"/>
            <a:r>
              <a:rPr lang="en-IN" dirty="0"/>
              <a:t>Creation of virtual env</a:t>
            </a:r>
          </a:p>
          <a:p>
            <a:pPr lvl="2"/>
            <a:r>
              <a:rPr lang="en-IN" dirty="0"/>
              <a:t>Python2</a:t>
            </a:r>
          </a:p>
          <a:p>
            <a:pPr lvl="3"/>
            <a:r>
              <a:rPr lang="en-IN" dirty="0" err="1"/>
              <a:t>Virtualenv</a:t>
            </a:r>
            <a:r>
              <a:rPr lang="en-IN" dirty="0"/>
              <a:t> &lt;environment name&gt;</a:t>
            </a:r>
          </a:p>
          <a:p>
            <a:pPr lvl="2"/>
            <a:r>
              <a:rPr lang="en-IN" dirty="0"/>
              <a:t>Python3</a:t>
            </a:r>
          </a:p>
          <a:p>
            <a:pPr lvl="3"/>
            <a:r>
              <a:rPr lang="en-IN" dirty="0"/>
              <a:t>Python –m </a:t>
            </a:r>
            <a:r>
              <a:rPr lang="en-IN" dirty="0" err="1"/>
              <a:t>venv</a:t>
            </a:r>
            <a:r>
              <a:rPr lang="en-IN" dirty="0"/>
              <a:t> &lt;environment name&gt;</a:t>
            </a:r>
          </a:p>
          <a:p>
            <a:pPr lvl="1"/>
            <a:r>
              <a:rPr lang="en-IN" dirty="0"/>
              <a:t>Activate the virtual environment</a:t>
            </a:r>
          </a:p>
          <a:p>
            <a:pPr lvl="2"/>
            <a:r>
              <a:rPr lang="en-IN" dirty="0"/>
              <a:t>Windows</a:t>
            </a:r>
          </a:p>
          <a:p>
            <a:pPr lvl="3"/>
            <a:r>
              <a:rPr lang="en-IN" dirty="0"/>
              <a:t>&lt;</a:t>
            </a:r>
            <a:r>
              <a:rPr lang="en-IN" dirty="0" err="1"/>
              <a:t>environment_name</a:t>
            </a:r>
            <a:r>
              <a:rPr lang="en-IN" dirty="0"/>
              <a:t>&gt;/scripts/activate</a:t>
            </a:r>
          </a:p>
          <a:p>
            <a:pPr lvl="2"/>
            <a:r>
              <a:rPr lang="en-IN" dirty="0"/>
              <a:t>Terminal Base</a:t>
            </a:r>
          </a:p>
          <a:p>
            <a:pPr lvl="3"/>
            <a:r>
              <a:rPr lang="en-IN" dirty="0"/>
              <a:t>Source &lt;environment name&gt;/bin/activate</a:t>
            </a:r>
          </a:p>
          <a:p>
            <a:pPr lvl="1"/>
            <a:r>
              <a:rPr lang="en-IN" dirty="0"/>
              <a:t>Deactivate the virtual environment once in</a:t>
            </a:r>
          </a:p>
          <a:p>
            <a:pPr lvl="2"/>
            <a:r>
              <a:rPr lang="en-IN" dirty="0"/>
              <a:t>deactivate</a:t>
            </a:r>
          </a:p>
        </p:txBody>
      </p:sp>
    </p:spTree>
    <p:extLst>
      <p:ext uri="{BB962C8B-B14F-4D97-AF65-F5344CB8AC3E}">
        <p14:creationId xmlns:p14="http://schemas.microsoft.com/office/powerpoint/2010/main" val="360748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C1C7-5BB8-47DC-87C4-E75AC5C6A05A}"/>
              </a:ext>
            </a:extLst>
          </p:cNvPr>
          <p:cNvSpPr>
            <a:spLocks noGrp="1"/>
          </p:cNvSpPr>
          <p:nvPr>
            <p:ph type="title"/>
          </p:nvPr>
        </p:nvSpPr>
        <p:spPr/>
        <p:txBody>
          <a:bodyPr/>
          <a:lstStyle/>
          <a:p>
            <a:r>
              <a:rPr lang="en-IN" dirty="0"/>
              <a:t>Install Django and create first Django Project</a:t>
            </a:r>
          </a:p>
        </p:txBody>
      </p:sp>
      <p:sp>
        <p:nvSpPr>
          <p:cNvPr id="3" name="Content Placeholder 2">
            <a:extLst>
              <a:ext uri="{FF2B5EF4-FFF2-40B4-BE49-F238E27FC236}">
                <a16:creationId xmlns:a16="http://schemas.microsoft.com/office/drawing/2014/main" id="{9E5D2EB1-CB09-41D0-B5B1-0D1296953478}"/>
              </a:ext>
            </a:extLst>
          </p:cNvPr>
          <p:cNvSpPr>
            <a:spLocks noGrp="1"/>
          </p:cNvSpPr>
          <p:nvPr>
            <p:ph idx="1"/>
          </p:nvPr>
        </p:nvSpPr>
        <p:spPr/>
        <p:txBody>
          <a:bodyPr/>
          <a:lstStyle/>
          <a:p>
            <a:r>
              <a:rPr lang="en-IN" dirty="0"/>
              <a:t>Activate the virtual environment</a:t>
            </a:r>
          </a:p>
          <a:p>
            <a:pPr lvl="1"/>
            <a:r>
              <a:rPr lang="en-IN" dirty="0"/>
              <a:t>Python –m pip install Django</a:t>
            </a:r>
          </a:p>
          <a:p>
            <a:r>
              <a:rPr lang="en-IN" dirty="0"/>
              <a:t>Create first Django project</a:t>
            </a:r>
          </a:p>
          <a:p>
            <a:pPr lvl="1"/>
            <a:r>
              <a:rPr lang="en-IN" dirty="0"/>
              <a:t>Django-admin </a:t>
            </a:r>
            <a:r>
              <a:rPr lang="en-IN" dirty="0" err="1"/>
              <a:t>startproject</a:t>
            </a:r>
            <a:r>
              <a:rPr lang="en-IN" dirty="0"/>
              <a:t> &lt;project name&gt;</a:t>
            </a:r>
          </a:p>
        </p:txBody>
      </p:sp>
    </p:spTree>
    <p:extLst>
      <p:ext uri="{BB962C8B-B14F-4D97-AF65-F5344CB8AC3E}">
        <p14:creationId xmlns:p14="http://schemas.microsoft.com/office/powerpoint/2010/main" val="61731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69A6-5788-4C75-96C5-4D4E09C9CB46}"/>
              </a:ext>
            </a:extLst>
          </p:cNvPr>
          <p:cNvSpPr>
            <a:spLocks noGrp="1"/>
          </p:cNvSpPr>
          <p:nvPr>
            <p:ph type="title"/>
          </p:nvPr>
        </p:nvSpPr>
        <p:spPr>
          <a:xfrm>
            <a:off x="677334" y="584433"/>
            <a:ext cx="8596668" cy="1320800"/>
          </a:xfrm>
        </p:spPr>
        <p:txBody>
          <a:bodyPr/>
          <a:lstStyle/>
          <a:p>
            <a:pPr algn="l"/>
            <a:r>
              <a:rPr lang="en-IN" b="0" i="0" dirty="0">
                <a:effectLst/>
                <a:latin typeface="Arial" panose="020B0604020202020204" pitchFamily="34" charset="0"/>
              </a:rPr>
              <a:t>The Project Structure</a:t>
            </a:r>
          </a:p>
        </p:txBody>
      </p:sp>
      <p:sp>
        <p:nvSpPr>
          <p:cNvPr id="3" name="Content Placeholder 2">
            <a:extLst>
              <a:ext uri="{FF2B5EF4-FFF2-40B4-BE49-F238E27FC236}">
                <a16:creationId xmlns:a16="http://schemas.microsoft.com/office/drawing/2014/main" id="{73875909-476E-4AF1-9BCE-E8D180B48199}"/>
              </a:ext>
            </a:extLst>
          </p:cNvPr>
          <p:cNvSpPr>
            <a:spLocks noGrp="1"/>
          </p:cNvSpPr>
          <p:nvPr>
            <p:ph idx="1"/>
          </p:nvPr>
        </p:nvSpPr>
        <p:spPr/>
        <p:txBody>
          <a:bodyPr/>
          <a:lstStyle/>
          <a:p>
            <a:r>
              <a:rPr lang="en-US" b="1" i="0" dirty="0">
                <a:solidFill>
                  <a:srgbClr val="000000"/>
                </a:solidFill>
                <a:effectLst/>
                <a:latin typeface="Arial" panose="020B0604020202020204" pitchFamily="34" charset="0"/>
              </a:rPr>
              <a:t>manage.py</a:t>
            </a:r>
            <a:r>
              <a:rPr lang="en-US" b="0" i="0" dirty="0">
                <a:solidFill>
                  <a:srgbClr val="000000"/>
                </a:solidFill>
                <a:effectLst/>
                <a:latin typeface="Arial" panose="020B0604020202020204" pitchFamily="34" charset="0"/>
              </a:rPr>
              <a:t> − This file is kind of your project local </a:t>
            </a:r>
            <a:r>
              <a:rPr lang="en-US" b="0" i="0" dirty="0" err="1">
                <a:solidFill>
                  <a:srgbClr val="000000"/>
                </a:solidFill>
                <a:effectLst/>
                <a:latin typeface="Arial" panose="020B0604020202020204" pitchFamily="34" charset="0"/>
              </a:rPr>
              <a:t>django</a:t>
            </a:r>
            <a:r>
              <a:rPr lang="en-US" b="0" i="0" dirty="0">
                <a:solidFill>
                  <a:srgbClr val="000000"/>
                </a:solidFill>
                <a:effectLst/>
                <a:latin typeface="Arial" panose="020B0604020202020204" pitchFamily="34" charset="0"/>
              </a:rPr>
              <a:t>-admin for interacting with your project via command line (start the development server, sync db...). To get a full list of command accessible via manage.py you can use the code −</a:t>
            </a:r>
          </a:p>
          <a:p>
            <a:pPr lvl="1"/>
            <a:r>
              <a:rPr lang="en-IN" dirty="0"/>
              <a:t>Python manage.py help</a:t>
            </a:r>
          </a:p>
          <a:p>
            <a:r>
              <a:rPr lang="en-US" b="1" i="0" dirty="0">
                <a:solidFill>
                  <a:srgbClr val="000000"/>
                </a:solidFill>
                <a:effectLst/>
                <a:latin typeface="Arial" panose="020B0604020202020204" pitchFamily="34" charset="0"/>
              </a:rPr>
              <a:t>__init__.py</a:t>
            </a:r>
            <a:r>
              <a:rPr lang="en-US" b="0" i="0" dirty="0">
                <a:solidFill>
                  <a:srgbClr val="000000"/>
                </a:solidFill>
                <a:effectLst/>
                <a:latin typeface="Arial" panose="020B0604020202020204" pitchFamily="34" charset="0"/>
              </a:rPr>
              <a:t> − Just for python, treat this folder as package.</a:t>
            </a:r>
          </a:p>
          <a:p>
            <a:r>
              <a:rPr lang="en-US" b="1" i="0" dirty="0">
                <a:solidFill>
                  <a:srgbClr val="000000"/>
                </a:solidFill>
                <a:effectLst/>
                <a:latin typeface="Arial" panose="020B0604020202020204" pitchFamily="34" charset="0"/>
              </a:rPr>
              <a:t>settings.py</a:t>
            </a:r>
            <a:r>
              <a:rPr lang="en-US" b="0" i="0" dirty="0">
                <a:solidFill>
                  <a:srgbClr val="000000"/>
                </a:solidFill>
                <a:effectLst/>
                <a:latin typeface="Arial" panose="020B0604020202020204" pitchFamily="34" charset="0"/>
              </a:rPr>
              <a:t> − As the name indicates, your project settings</a:t>
            </a:r>
          </a:p>
          <a:p>
            <a:r>
              <a:rPr lang="en-US" b="1" i="0" dirty="0">
                <a:solidFill>
                  <a:srgbClr val="000000"/>
                </a:solidFill>
                <a:effectLst/>
                <a:latin typeface="Arial" panose="020B0604020202020204" pitchFamily="34" charset="0"/>
              </a:rPr>
              <a:t>urls.py</a:t>
            </a:r>
            <a:r>
              <a:rPr lang="en-US" b="0" i="0" dirty="0">
                <a:solidFill>
                  <a:srgbClr val="000000"/>
                </a:solidFill>
                <a:effectLst/>
                <a:latin typeface="Arial" panose="020B0604020202020204" pitchFamily="34" charset="0"/>
              </a:rPr>
              <a:t> − All links of your project and the function to call.</a:t>
            </a:r>
            <a:endParaRPr lang="en-US" dirty="0">
              <a:solidFill>
                <a:srgbClr val="000000"/>
              </a:solidFill>
              <a:latin typeface="Arial" panose="020B0604020202020204" pitchFamily="34" charset="0"/>
            </a:endParaRPr>
          </a:p>
          <a:p>
            <a:r>
              <a:rPr lang="en-US" b="1" i="0" dirty="0">
                <a:solidFill>
                  <a:srgbClr val="000000"/>
                </a:solidFill>
                <a:effectLst/>
                <a:latin typeface="Arial" panose="020B0604020202020204" pitchFamily="34" charset="0"/>
              </a:rPr>
              <a:t>wsgi.py</a:t>
            </a:r>
            <a:r>
              <a:rPr lang="en-US" b="0" i="0" dirty="0">
                <a:solidFill>
                  <a:srgbClr val="000000"/>
                </a:solidFill>
                <a:effectLst/>
                <a:latin typeface="Arial" panose="020B0604020202020204" pitchFamily="34" charset="0"/>
              </a:rPr>
              <a:t> − If you need to deploy your project over WSGI.</a:t>
            </a:r>
          </a:p>
          <a:p>
            <a:r>
              <a:rPr lang="en-US" b="1" dirty="0">
                <a:solidFill>
                  <a:srgbClr val="000000"/>
                </a:solidFill>
                <a:latin typeface="Arial" panose="020B0604020202020204" pitchFamily="34" charset="0"/>
              </a:rPr>
              <a:t>a</a:t>
            </a:r>
            <a:r>
              <a:rPr lang="en-US" b="1" i="0" dirty="0">
                <a:solidFill>
                  <a:srgbClr val="000000"/>
                </a:solidFill>
                <a:effectLst/>
                <a:latin typeface="Arial" panose="020B0604020202020204" pitchFamily="34" charset="0"/>
              </a:rPr>
              <a:t>sgi.py</a:t>
            </a:r>
            <a:r>
              <a:rPr lang="en-US" b="0" i="0" dirty="0">
                <a:solidFill>
                  <a:srgbClr val="000000"/>
                </a:solidFill>
                <a:effectLst/>
                <a:latin typeface="Arial" panose="020B0604020202020204" pitchFamily="34" charset="0"/>
              </a:rPr>
              <a:t> − If you need to deploy your project over ASGI.</a:t>
            </a:r>
          </a:p>
          <a:p>
            <a:endParaRPr lang="en-IN" dirty="0"/>
          </a:p>
        </p:txBody>
      </p:sp>
    </p:spTree>
    <p:extLst>
      <p:ext uri="{BB962C8B-B14F-4D97-AF65-F5344CB8AC3E}">
        <p14:creationId xmlns:p14="http://schemas.microsoft.com/office/powerpoint/2010/main" val="2155605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CD4C-4E9D-4A4A-BDEB-A8E64E0269AD}"/>
              </a:ext>
            </a:extLst>
          </p:cNvPr>
          <p:cNvSpPr>
            <a:spLocks noGrp="1"/>
          </p:cNvSpPr>
          <p:nvPr>
            <p:ph type="title"/>
          </p:nvPr>
        </p:nvSpPr>
        <p:spPr/>
        <p:txBody>
          <a:bodyPr/>
          <a:lstStyle/>
          <a:p>
            <a:r>
              <a:rPr lang="en-IN" b="0" i="0" dirty="0">
                <a:effectLst/>
                <a:latin typeface="Arial" panose="020B0604020202020204" pitchFamily="34" charset="0"/>
              </a:rPr>
              <a:t>Setting Up Your Project</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920C269-681A-4996-8F35-6C563CF914A0}"/>
              </a:ext>
            </a:extLst>
          </p:cNvPr>
          <p:cNvSpPr>
            <a:spLocks noGrp="1"/>
          </p:cNvSpPr>
          <p:nvPr>
            <p:ph idx="1"/>
          </p:nvPr>
        </p:nvSpPr>
        <p:spPr/>
        <p:txBody>
          <a:bodyPr>
            <a:normAutofit lnSpcReduction="10000"/>
          </a:bodyPr>
          <a:lstStyle/>
          <a:p>
            <a:pPr algn="just"/>
            <a:r>
              <a:rPr lang="en-IN" b="0" i="0" dirty="0">
                <a:solidFill>
                  <a:srgbClr val="000000"/>
                </a:solidFill>
                <a:effectLst/>
                <a:latin typeface="Arial" panose="020B0604020202020204" pitchFamily="34" charset="0"/>
              </a:rPr>
              <a:t>Database is set in the ‘Database’ dictionary. The example above is for SQLite engine. As stated earlier, Django also supports −</a:t>
            </a:r>
          </a:p>
          <a:p>
            <a:pPr lvl="1">
              <a:buFont typeface="Arial" panose="020B0604020202020204" pitchFamily="34" charset="0"/>
              <a:buChar char="•"/>
            </a:pPr>
            <a:r>
              <a:rPr lang="en-IN" b="0" i="0" dirty="0">
                <a:effectLst/>
                <a:latin typeface="Arial" panose="020B0604020202020204" pitchFamily="34" charset="0"/>
              </a:rPr>
              <a:t>MySQL (</a:t>
            </a:r>
            <a:r>
              <a:rPr lang="en-IN" b="0" i="0" dirty="0" err="1">
                <a:effectLst/>
                <a:latin typeface="Arial" panose="020B0604020202020204" pitchFamily="34" charset="0"/>
              </a:rPr>
              <a:t>django.db.backends.mysql</a:t>
            </a:r>
            <a:r>
              <a:rPr lang="en-IN" b="0" i="0" dirty="0">
                <a:effectLst/>
                <a:latin typeface="Arial" panose="020B0604020202020204" pitchFamily="34" charset="0"/>
              </a:rPr>
              <a:t>)</a:t>
            </a:r>
          </a:p>
          <a:p>
            <a:pPr lvl="1">
              <a:buFont typeface="Arial" panose="020B0604020202020204" pitchFamily="34" charset="0"/>
              <a:buChar char="•"/>
            </a:pPr>
            <a:r>
              <a:rPr lang="en-IN" b="0" i="0" dirty="0" err="1">
                <a:effectLst/>
                <a:latin typeface="Arial" panose="020B0604020202020204" pitchFamily="34" charset="0"/>
              </a:rPr>
              <a:t>PostGreSQL</a:t>
            </a:r>
            <a:r>
              <a:rPr lang="en-IN" b="0" i="0" dirty="0">
                <a:effectLst/>
                <a:latin typeface="Arial" panose="020B0604020202020204" pitchFamily="34" charset="0"/>
              </a:rPr>
              <a:t> (django.db.backends.postgresql_psycopg2)</a:t>
            </a:r>
          </a:p>
          <a:p>
            <a:pPr lvl="1">
              <a:buFont typeface="Arial" panose="020B0604020202020204" pitchFamily="34" charset="0"/>
              <a:buChar char="•"/>
            </a:pPr>
            <a:r>
              <a:rPr lang="en-IN" b="0" i="0" dirty="0">
                <a:effectLst/>
                <a:latin typeface="Arial" panose="020B0604020202020204" pitchFamily="34" charset="0"/>
              </a:rPr>
              <a:t>Oracle (</a:t>
            </a:r>
            <a:r>
              <a:rPr lang="en-IN" b="0" i="0" dirty="0" err="1">
                <a:effectLst/>
                <a:latin typeface="Arial" panose="020B0604020202020204" pitchFamily="34" charset="0"/>
              </a:rPr>
              <a:t>django.db.backends.oracle</a:t>
            </a:r>
            <a:r>
              <a:rPr lang="en-IN" b="0" i="0" dirty="0">
                <a:effectLst/>
                <a:latin typeface="Arial" panose="020B0604020202020204" pitchFamily="34" charset="0"/>
              </a:rPr>
              <a:t>) and NoSQL DB</a:t>
            </a:r>
          </a:p>
          <a:p>
            <a:pPr lvl="1">
              <a:buFont typeface="Arial" panose="020B0604020202020204" pitchFamily="34" charset="0"/>
              <a:buChar char="•"/>
            </a:pPr>
            <a:r>
              <a:rPr lang="en-IN" b="0" i="0" dirty="0">
                <a:effectLst/>
                <a:latin typeface="Arial" panose="020B0604020202020204" pitchFamily="34" charset="0"/>
              </a:rPr>
              <a:t>MongoDB (</a:t>
            </a:r>
            <a:r>
              <a:rPr lang="en-IN" b="0" i="0" dirty="0" err="1">
                <a:effectLst/>
                <a:latin typeface="Arial" panose="020B0604020202020204" pitchFamily="34" charset="0"/>
              </a:rPr>
              <a:t>django_mongodb_engine</a:t>
            </a:r>
            <a:r>
              <a:rPr lang="en-IN" b="0" i="0" dirty="0">
                <a:effectLst/>
                <a:latin typeface="Arial" panose="020B0604020202020204" pitchFamily="34" charset="0"/>
              </a:rPr>
              <a:t>)</a:t>
            </a:r>
          </a:p>
          <a:p>
            <a:endParaRPr lang="en-IN" dirty="0"/>
          </a:p>
          <a:p>
            <a:r>
              <a:rPr lang="en-US" b="0" i="0" dirty="0">
                <a:solidFill>
                  <a:srgbClr val="000000"/>
                </a:solidFill>
                <a:effectLst/>
                <a:latin typeface="Arial" panose="020B0604020202020204" pitchFamily="34" charset="0"/>
              </a:rPr>
              <a:t>You can also set others options like: </a:t>
            </a:r>
          </a:p>
          <a:p>
            <a:pPr lvl="1"/>
            <a:r>
              <a:rPr lang="en-US" b="0" i="0" dirty="0">
                <a:solidFill>
                  <a:srgbClr val="000000"/>
                </a:solidFill>
                <a:effectLst/>
                <a:latin typeface="Arial" panose="020B0604020202020204" pitchFamily="34" charset="0"/>
              </a:rPr>
              <a:t>TIME_ZONE</a:t>
            </a:r>
          </a:p>
          <a:p>
            <a:pPr lvl="1"/>
            <a:r>
              <a:rPr lang="en-US" b="0" i="0" dirty="0">
                <a:solidFill>
                  <a:srgbClr val="000000"/>
                </a:solidFill>
                <a:effectLst/>
                <a:latin typeface="Arial" panose="020B0604020202020204" pitchFamily="34" charset="0"/>
              </a:rPr>
              <a:t>LANGUAGE_CODE</a:t>
            </a:r>
          </a:p>
          <a:p>
            <a:pPr lvl="1"/>
            <a:r>
              <a:rPr lang="en-US" b="0" i="0" dirty="0">
                <a:solidFill>
                  <a:srgbClr val="000000"/>
                </a:solidFill>
                <a:effectLst/>
                <a:latin typeface="Arial" panose="020B0604020202020204" pitchFamily="34" charset="0"/>
              </a:rPr>
              <a:t>TEMPLATE</a:t>
            </a:r>
            <a:endParaRPr lang="en-IN" dirty="0"/>
          </a:p>
        </p:txBody>
      </p:sp>
    </p:spTree>
    <p:extLst>
      <p:ext uri="{BB962C8B-B14F-4D97-AF65-F5344CB8AC3E}">
        <p14:creationId xmlns:p14="http://schemas.microsoft.com/office/powerpoint/2010/main" val="1286001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6F76-FE9C-4D13-BC1A-2B81EAF4C6EB}"/>
              </a:ext>
            </a:extLst>
          </p:cNvPr>
          <p:cNvSpPr>
            <a:spLocks noGrp="1"/>
          </p:cNvSpPr>
          <p:nvPr>
            <p:ph type="title"/>
          </p:nvPr>
        </p:nvSpPr>
        <p:spPr/>
        <p:txBody>
          <a:bodyPr/>
          <a:lstStyle/>
          <a:p>
            <a:r>
              <a:rPr lang="en-IN" dirty="0"/>
              <a:t>Run development Server</a:t>
            </a:r>
          </a:p>
        </p:txBody>
      </p:sp>
      <p:sp>
        <p:nvSpPr>
          <p:cNvPr id="3" name="Content Placeholder 2">
            <a:extLst>
              <a:ext uri="{FF2B5EF4-FFF2-40B4-BE49-F238E27FC236}">
                <a16:creationId xmlns:a16="http://schemas.microsoft.com/office/drawing/2014/main" id="{CA7A098B-1F75-4D59-9911-2D24460EC8E4}"/>
              </a:ext>
            </a:extLst>
          </p:cNvPr>
          <p:cNvSpPr>
            <a:spLocks noGrp="1"/>
          </p:cNvSpPr>
          <p:nvPr>
            <p:ph idx="1"/>
          </p:nvPr>
        </p:nvSpPr>
        <p:spPr>
          <a:xfrm>
            <a:off x="677334" y="2160589"/>
            <a:ext cx="8596668" cy="4240211"/>
          </a:xfrm>
        </p:spPr>
        <p:txBody>
          <a:bodyPr>
            <a:normAutofit lnSpcReduction="10000"/>
          </a:bodyPr>
          <a:lstStyle/>
          <a:p>
            <a:r>
              <a:rPr lang="en-IN" dirty="0"/>
              <a:t>Use the command</a:t>
            </a:r>
          </a:p>
          <a:p>
            <a:pPr lvl="1"/>
            <a:r>
              <a:rPr lang="en-IN" dirty="0"/>
              <a:t>Python manage.py </a:t>
            </a:r>
            <a:r>
              <a:rPr lang="en-IN" dirty="0" err="1"/>
              <a:t>runserver</a:t>
            </a:r>
            <a:r>
              <a:rPr lang="en-IN" dirty="0"/>
              <a:t> [</a:t>
            </a:r>
            <a:r>
              <a:rPr lang="en-IN" dirty="0" err="1"/>
              <a:t>addrport</a:t>
            </a:r>
            <a:r>
              <a:rPr lang="en-IN" dirty="0"/>
              <a:t>]</a:t>
            </a:r>
          </a:p>
          <a:p>
            <a:r>
              <a:rPr lang="en-US" dirty="0"/>
              <a:t>Starts a lightweight development Web server on the local machine. By default, the server runs on port 8000 on the IP address 127.0.0.1. You can pass in an IP address and port number explicitly.</a:t>
            </a:r>
          </a:p>
          <a:p>
            <a:r>
              <a:rPr lang="en-US" b="0" i="0" dirty="0">
                <a:solidFill>
                  <a:srgbClr val="0C3C26"/>
                </a:solidFill>
                <a:effectLst/>
                <a:latin typeface="Roboto" panose="02000000000000000000" pitchFamily="2" charset="0"/>
              </a:rPr>
              <a:t>The development server automatically reloads Python code for each request, as needed. You don’t need to restart the server for code changes to take effect. However, some actions like adding files don’t trigger a restart, so you’ll have to restart the server in these cases.</a:t>
            </a:r>
          </a:p>
          <a:p>
            <a:r>
              <a:rPr lang="en-US" b="0" i="0" dirty="0">
                <a:solidFill>
                  <a:srgbClr val="0C3C26"/>
                </a:solidFill>
                <a:effectLst/>
                <a:latin typeface="Roboto" panose="02000000000000000000" pitchFamily="2" charset="0"/>
              </a:rPr>
              <a:t>DO NOT USE THIS SERVER IN A PRODUCTION SETTING. It has not gone through security audits or performance tests. (And that’s how it’s </a:t>
            </a:r>
            <a:r>
              <a:rPr lang="en-US" b="0" i="0" dirty="0" err="1">
                <a:solidFill>
                  <a:srgbClr val="0C3C26"/>
                </a:solidFill>
                <a:effectLst/>
                <a:latin typeface="Roboto" panose="02000000000000000000" pitchFamily="2" charset="0"/>
              </a:rPr>
              <a:t>gonna</a:t>
            </a:r>
            <a:r>
              <a:rPr lang="en-US" b="0" i="0" dirty="0">
                <a:solidFill>
                  <a:srgbClr val="0C3C26"/>
                </a:solidFill>
                <a:effectLst/>
                <a:latin typeface="Roboto" panose="02000000000000000000" pitchFamily="2" charset="0"/>
              </a:rPr>
              <a:t> stay. We’re in the business of making Web frameworks, not Web servers, so improving this server to be able to handle a production environment is outside the scope of Django.)</a:t>
            </a:r>
            <a:endParaRPr lang="en-IN" dirty="0"/>
          </a:p>
        </p:txBody>
      </p:sp>
    </p:spTree>
    <p:extLst>
      <p:ext uri="{BB962C8B-B14F-4D97-AF65-F5344CB8AC3E}">
        <p14:creationId xmlns:p14="http://schemas.microsoft.com/office/powerpoint/2010/main" val="232232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1C2C5-DBD0-4537-AC7B-7763D6253D8A}"/>
              </a:ext>
            </a:extLst>
          </p:cNvPr>
          <p:cNvSpPr>
            <a:spLocks noGrp="1"/>
          </p:cNvSpPr>
          <p:nvPr>
            <p:ph type="title"/>
          </p:nvPr>
        </p:nvSpPr>
        <p:spPr/>
        <p:txBody>
          <a:bodyPr/>
          <a:lstStyle/>
          <a:p>
            <a:r>
              <a:rPr lang="en-IN" dirty="0"/>
              <a:t>What is Django</a:t>
            </a:r>
          </a:p>
        </p:txBody>
      </p:sp>
      <p:sp>
        <p:nvSpPr>
          <p:cNvPr id="3" name="Content Placeholder 2">
            <a:extLst>
              <a:ext uri="{FF2B5EF4-FFF2-40B4-BE49-F238E27FC236}">
                <a16:creationId xmlns:a16="http://schemas.microsoft.com/office/drawing/2014/main" id="{A988B537-F15C-4445-AFC9-1DBDF640901D}"/>
              </a:ext>
            </a:extLst>
          </p:cNvPr>
          <p:cNvSpPr>
            <a:spLocks noGrp="1"/>
          </p:cNvSpPr>
          <p:nvPr>
            <p:ph idx="1"/>
          </p:nvPr>
        </p:nvSpPr>
        <p:spPr/>
        <p:txBody>
          <a:bodyPr/>
          <a:lstStyle/>
          <a:p>
            <a:r>
              <a:rPr lang="en-US" b="0" i="0" dirty="0">
                <a:solidFill>
                  <a:srgbClr val="000000"/>
                </a:solidFill>
                <a:effectLst/>
                <a:latin typeface="Arial" panose="020B0604020202020204" pitchFamily="34" charset="0"/>
              </a:rPr>
              <a:t>Django is a web development framework that assists in building and maintaining quality web applications. </a:t>
            </a:r>
          </a:p>
          <a:p>
            <a:r>
              <a:rPr lang="en-US" b="0" i="0" dirty="0">
                <a:solidFill>
                  <a:srgbClr val="000000"/>
                </a:solidFill>
                <a:effectLst/>
                <a:latin typeface="Arial" panose="020B0604020202020204" pitchFamily="34" charset="0"/>
              </a:rPr>
              <a:t>Django helps eliminate repetitive tasks making the development process an easy and time saving experience.</a:t>
            </a:r>
          </a:p>
          <a:p>
            <a:r>
              <a:rPr lang="en-US" b="0" i="0" dirty="0">
                <a:solidFill>
                  <a:srgbClr val="000000"/>
                </a:solidFill>
                <a:effectLst/>
                <a:latin typeface="Arial" panose="020B0604020202020204" pitchFamily="34" charset="0"/>
              </a:rPr>
              <a:t>Django is a high-level Python web framework that encourages rapid development and clean, pragmatic design. Django makes it easier to build better web apps quickly and with less code.</a:t>
            </a:r>
            <a:endParaRPr lang="en-IN" dirty="0"/>
          </a:p>
        </p:txBody>
      </p:sp>
    </p:spTree>
    <p:extLst>
      <p:ext uri="{BB962C8B-B14F-4D97-AF65-F5344CB8AC3E}">
        <p14:creationId xmlns:p14="http://schemas.microsoft.com/office/powerpoint/2010/main" val="256799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DA8A-6CFC-4A2E-B65A-10E1C459FC50}"/>
              </a:ext>
            </a:extLst>
          </p:cNvPr>
          <p:cNvSpPr>
            <a:spLocks noGrp="1"/>
          </p:cNvSpPr>
          <p:nvPr>
            <p:ph type="title"/>
          </p:nvPr>
        </p:nvSpPr>
        <p:spPr/>
        <p:txBody>
          <a:bodyPr/>
          <a:lstStyle/>
          <a:p>
            <a:r>
              <a:rPr lang="en-IN" dirty="0"/>
              <a:t>Django Apps</a:t>
            </a:r>
          </a:p>
        </p:txBody>
      </p:sp>
      <p:sp>
        <p:nvSpPr>
          <p:cNvPr id="3" name="Content Placeholder 2">
            <a:extLst>
              <a:ext uri="{FF2B5EF4-FFF2-40B4-BE49-F238E27FC236}">
                <a16:creationId xmlns:a16="http://schemas.microsoft.com/office/drawing/2014/main" id="{8D725F58-CC33-4979-89AE-D2F21D9913BE}"/>
              </a:ext>
            </a:extLst>
          </p:cNvPr>
          <p:cNvSpPr>
            <a:spLocks noGrp="1"/>
          </p:cNvSpPr>
          <p:nvPr>
            <p:ph idx="1"/>
          </p:nvPr>
        </p:nvSpPr>
        <p:spPr/>
        <p:txBody>
          <a:bodyPr/>
          <a:lstStyle/>
          <a:p>
            <a:r>
              <a:rPr lang="en-IN" dirty="0"/>
              <a:t>Django apps can be considered as modules which basically contribute towards making a whole project.</a:t>
            </a:r>
          </a:p>
          <a:p>
            <a:endParaRPr lang="en-IN" dirty="0"/>
          </a:p>
          <a:p>
            <a:endParaRPr lang="en-IN" dirty="0"/>
          </a:p>
        </p:txBody>
      </p:sp>
      <p:sp>
        <p:nvSpPr>
          <p:cNvPr id="4" name="Rectangle: Rounded Corners 3">
            <a:extLst>
              <a:ext uri="{FF2B5EF4-FFF2-40B4-BE49-F238E27FC236}">
                <a16:creationId xmlns:a16="http://schemas.microsoft.com/office/drawing/2014/main" id="{1DC6B4F3-157D-4AEA-A05D-36AD728B7B04}"/>
              </a:ext>
            </a:extLst>
          </p:cNvPr>
          <p:cNvSpPr/>
          <p:nvPr/>
        </p:nvSpPr>
        <p:spPr>
          <a:xfrm>
            <a:off x="3951215" y="3229761"/>
            <a:ext cx="1476462"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 Page</a:t>
            </a:r>
          </a:p>
        </p:txBody>
      </p:sp>
      <p:sp>
        <p:nvSpPr>
          <p:cNvPr id="5" name="Rectangle: Rounded Corners 4">
            <a:extLst>
              <a:ext uri="{FF2B5EF4-FFF2-40B4-BE49-F238E27FC236}">
                <a16:creationId xmlns:a16="http://schemas.microsoft.com/office/drawing/2014/main" id="{1E7513BD-8FFF-4FA2-A58C-389E0131F8A6}"/>
              </a:ext>
            </a:extLst>
          </p:cNvPr>
          <p:cNvSpPr/>
          <p:nvPr/>
        </p:nvSpPr>
        <p:spPr>
          <a:xfrm>
            <a:off x="1149292"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Challenges</a:t>
            </a:r>
          </a:p>
        </p:txBody>
      </p:sp>
      <p:sp>
        <p:nvSpPr>
          <p:cNvPr id="6" name="Rectangle: Rounded Corners 5">
            <a:extLst>
              <a:ext uri="{FF2B5EF4-FFF2-40B4-BE49-F238E27FC236}">
                <a16:creationId xmlns:a16="http://schemas.microsoft.com/office/drawing/2014/main" id="{77158D4B-EA66-488D-BAF9-F6EF2AB01E47}"/>
              </a:ext>
            </a:extLst>
          </p:cNvPr>
          <p:cNvSpPr/>
          <p:nvPr/>
        </p:nvSpPr>
        <p:spPr>
          <a:xfrm>
            <a:off x="3959604"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App1</a:t>
            </a:r>
          </a:p>
        </p:txBody>
      </p:sp>
      <p:sp>
        <p:nvSpPr>
          <p:cNvPr id="7" name="Rectangle: Rounded Corners 6">
            <a:extLst>
              <a:ext uri="{FF2B5EF4-FFF2-40B4-BE49-F238E27FC236}">
                <a16:creationId xmlns:a16="http://schemas.microsoft.com/office/drawing/2014/main" id="{62565EB6-EAEF-414C-9800-A0C0352FCB4C}"/>
              </a:ext>
            </a:extLst>
          </p:cNvPr>
          <p:cNvSpPr/>
          <p:nvPr/>
        </p:nvSpPr>
        <p:spPr>
          <a:xfrm>
            <a:off x="6989427"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App2</a:t>
            </a:r>
          </a:p>
        </p:txBody>
      </p:sp>
      <p:cxnSp>
        <p:nvCxnSpPr>
          <p:cNvPr id="9" name="Straight Connector 8">
            <a:extLst>
              <a:ext uri="{FF2B5EF4-FFF2-40B4-BE49-F238E27FC236}">
                <a16:creationId xmlns:a16="http://schemas.microsoft.com/office/drawing/2014/main" id="{7218995E-D2A1-4963-A5E5-1D5120000F6C}"/>
              </a:ext>
            </a:extLst>
          </p:cNvPr>
          <p:cNvCxnSpPr>
            <a:endCxn id="6" idx="0"/>
          </p:cNvCxnSpPr>
          <p:nvPr/>
        </p:nvCxnSpPr>
        <p:spPr>
          <a:xfrm>
            <a:off x="4689446" y="3816991"/>
            <a:ext cx="4195" cy="520117"/>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2018E2F5-1FBA-434A-A992-365C632EF3C0}"/>
              </a:ext>
            </a:extLst>
          </p:cNvPr>
          <p:cNvCxnSpPr>
            <a:cxnSpLocks/>
          </p:cNvCxnSpPr>
          <p:nvPr/>
        </p:nvCxnSpPr>
        <p:spPr>
          <a:xfrm>
            <a:off x="1883328" y="4077049"/>
            <a:ext cx="5840135"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E974A901-FF7C-49EA-8FBF-B2C1B6629291}"/>
              </a:ext>
            </a:extLst>
          </p:cNvPr>
          <p:cNvCxnSpPr>
            <a:cxnSpLocks/>
            <a:endCxn id="5" idx="0"/>
          </p:cNvCxnSpPr>
          <p:nvPr/>
        </p:nvCxnSpPr>
        <p:spPr>
          <a:xfrm>
            <a:off x="1883329" y="4100975"/>
            <a:ext cx="0" cy="23613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D3DFE208-45BA-4337-8E4D-3FAAEF3E007C}"/>
              </a:ext>
            </a:extLst>
          </p:cNvPr>
          <p:cNvCxnSpPr>
            <a:endCxn id="7" idx="0"/>
          </p:cNvCxnSpPr>
          <p:nvPr/>
        </p:nvCxnSpPr>
        <p:spPr>
          <a:xfrm>
            <a:off x="7723463" y="4077049"/>
            <a:ext cx="1" cy="26005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691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23B5F41-BCBC-49F1-986B-A252A06C9A57}"/>
              </a:ext>
            </a:extLst>
          </p:cNvPr>
          <p:cNvSpPr/>
          <p:nvPr/>
        </p:nvSpPr>
        <p:spPr>
          <a:xfrm>
            <a:off x="2801923" y="3653406"/>
            <a:ext cx="4882394" cy="85567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56E19235-CF12-460A-8206-82711AF3A02C}"/>
              </a:ext>
            </a:extLst>
          </p:cNvPr>
          <p:cNvSpPr>
            <a:spLocks noGrp="1"/>
          </p:cNvSpPr>
          <p:nvPr>
            <p:ph type="title"/>
          </p:nvPr>
        </p:nvSpPr>
        <p:spPr/>
        <p:txBody>
          <a:bodyPr/>
          <a:lstStyle/>
          <a:p>
            <a:r>
              <a:rPr lang="en-IN" dirty="0"/>
              <a:t>Django Apps Cont.…</a:t>
            </a:r>
          </a:p>
        </p:txBody>
      </p:sp>
      <p:sp>
        <p:nvSpPr>
          <p:cNvPr id="4" name="Rectangle: Rounded Corners 3">
            <a:extLst>
              <a:ext uri="{FF2B5EF4-FFF2-40B4-BE49-F238E27FC236}">
                <a16:creationId xmlns:a16="http://schemas.microsoft.com/office/drawing/2014/main" id="{94CEF9FD-34AF-4FE0-A9D9-933F1C39CA8F}"/>
              </a:ext>
            </a:extLst>
          </p:cNvPr>
          <p:cNvSpPr/>
          <p:nvPr/>
        </p:nvSpPr>
        <p:spPr>
          <a:xfrm>
            <a:off x="780176" y="2516697"/>
            <a:ext cx="1870745"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Google</a:t>
            </a:r>
          </a:p>
        </p:txBody>
      </p:sp>
      <p:sp>
        <p:nvSpPr>
          <p:cNvPr id="5" name="Rectangle: Rounded Corners 4">
            <a:extLst>
              <a:ext uri="{FF2B5EF4-FFF2-40B4-BE49-F238E27FC236}">
                <a16:creationId xmlns:a16="http://schemas.microsoft.com/office/drawing/2014/main" id="{AB341BB8-218D-4988-B335-668443D2BA1B}"/>
              </a:ext>
            </a:extLst>
          </p:cNvPr>
          <p:cNvSpPr/>
          <p:nvPr/>
        </p:nvSpPr>
        <p:spPr>
          <a:xfrm>
            <a:off x="2801923" y="2332139"/>
            <a:ext cx="4882394" cy="85567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9D0C19C5-3E3C-4A4B-B3E8-62CAA92747FB}"/>
              </a:ext>
            </a:extLst>
          </p:cNvPr>
          <p:cNvSpPr/>
          <p:nvPr/>
        </p:nvSpPr>
        <p:spPr>
          <a:xfrm>
            <a:off x="3020037"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Photos</a:t>
            </a:r>
          </a:p>
        </p:txBody>
      </p:sp>
      <p:sp>
        <p:nvSpPr>
          <p:cNvPr id="7" name="Rectangle: Rounded Corners 6">
            <a:extLst>
              <a:ext uri="{FF2B5EF4-FFF2-40B4-BE49-F238E27FC236}">
                <a16:creationId xmlns:a16="http://schemas.microsoft.com/office/drawing/2014/main" id="{B6EB1B29-E836-4863-A797-79733100ADD7}"/>
              </a:ext>
            </a:extLst>
          </p:cNvPr>
          <p:cNvSpPr/>
          <p:nvPr/>
        </p:nvSpPr>
        <p:spPr>
          <a:xfrm>
            <a:off x="4580389"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Maps</a:t>
            </a:r>
          </a:p>
        </p:txBody>
      </p:sp>
      <p:sp>
        <p:nvSpPr>
          <p:cNvPr id="8" name="Rectangle: Rounded Corners 7">
            <a:extLst>
              <a:ext uri="{FF2B5EF4-FFF2-40B4-BE49-F238E27FC236}">
                <a16:creationId xmlns:a16="http://schemas.microsoft.com/office/drawing/2014/main" id="{69F090FB-0EA2-485E-B06F-71A3CCAF2371}"/>
              </a:ext>
            </a:extLst>
          </p:cNvPr>
          <p:cNvSpPr/>
          <p:nvPr/>
        </p:nvSpPr>
        <p:spPr>
          <a:xfrm>
            <a:off x="6159253"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Drive</a:t>
            </a:r>
          </a:p>
        </p:txBody>
      </p:sp>
      <p:sp>
        <p:nvSpPr>
          <p:cNvPr id="10" name="Rectangle: Rounded Corners 9">
            <a:extLst>
              <a:ext uri="{FF2B5EF4-FFF2-40B4-BE49-F238E27FC236}">
                <a16:creationId xmlns:a16="http://schemas.microsoft.com/office/drawing/2014/main" id="{CE97DCD8-95D5-456A-BE8A-55C31706236D}"/>
              </a:ext>
            </a:extLst>
          </p:cNvPr>
          <p:cNvSpPr/>
          <p:nvPr/>
        </p:nvSpPr>
        <p:spPr>
          <a:xfrm>
            <a:off x="780176" y="3849305"/>
            <a:ext cx="1870745"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Amazon</a:t>
            </a:r>
          </a:p>
        </p:txBody>
      </p:sp>
      <p:sp>
        <p:nvSpPr>
          <p:cNvPr id="12" name="Rectangle: Rounded Corners 11">
            <a:extLst>
              <a:ext uri="{FF2B5EF4-FFF2-40B4-BE49-F238E27FC236}">
                <a16:creationId xmlns:a16="http://schemas.microsoft.com/office/drawing/2014/main" id="{6DA9EF50-610B-4C06-9AFD-56D4E1A10D04}"/>
              </a:ext>
            </a:extLst>
          </p:cNvPr>
          <p:cNvSpPr/>
          <p:nvPr/>
        </p:nvSpPr>
        <p:spPr>
          <a:xfrm>
            <a:off x="3045203" y="3829575"/>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Prime</a:t>
            </a:r>
          </a:p>
        </p:txBody>
      </p:sp>
      <p:sp>
        <p:nvSpPr>
          <p:cNvPr id="13" name="Rectangle: Rounded Corners 12">
            <a:extLst>
              <a:ext uri="{FF2B5EF4-FFF2-40B4-BE49-F238E27FC236}">
                <a16:creationId xmlns:a16="http://schemas.microsoft.com/office/drawing/2014/main" id="{C08C75B3-6A5D-43C7-BB4E-6E6729AD5F1E}"/>
              </a:ext>
            </a:extLst>
          </p:cNvPr>
          <p:cNvSpPr/>
          <p:nvPr/>
        </p:nvSpPr>
        <p:spPr>
          <a:xfrm>
            <a:off x="4605555" y="3829575"/>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4" name="Rectangle: Rounded Corners 13">
            <a:extLst>
              <a:ext uri="{FF2B5EF4-FFF2-40B4-BE49-F238E27FC236}">
                <a16:creationId xmlns:a16="http://schemas.microsoft.com/office/drawing/2014/main" id="{0D74270C-E829-4A1A-91B8-A0324927097C}"/>
              </a:ext>
            </a:extLst>
          </p:cNvPr>
          <p:cNvSpPr/>
          <p:nvPr/>
        </p:nvSpPr>
        <p:spPr>
          <a:xfrm>
            <a:off x="6184420" y="3824138"/>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Pay</a:t>
            </a:r>
          </a:p>
        </p:txBody>
      </p:sp>
    </p:spTree>
    <p:extLst>
      <p:ext uri="{BB962C8B-B14F-4D97-AF65-F5344CB8AC3E}">
        <p14:creationId xmlns:p14="http://schemas.microsoft.com/office/powerpoint/2010/main" val="651423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E048-778D-4D35-9A7C-37562129FBBC}"/>
              </a:ext>
            </a:extLst>
          </p:cNvPr>
          <p:cNvSpPr>
            <a:spLocks noGrp="1"/>
          </p:cNvSpPr>
          <p:nvPr>
            <p:ph type="title"/>
          </p:nvPr>
        </p:nvSpPr>
        <p:spPr/>
        <p:txBody>
          <a:bodyPr/>
          <a:lstStyle/>
          <a:p>
            <a:r>
              <a:rPr lang="en-IN" dirty="0"/>
              <a:t>Apps Cont.…</a:t>
            </a:r>
          </a:p>
        </p:txBody>
      </p:sp>
      <p:sp>
        <p:nvSpPr>
          <p:cNvPr id="3" name="Content Placeholder 2">
            <a:extLst>
              <a:ext uri="{FF2B5EF4-FFF2-40B4-BE49-F238E27FC236}">
                <a16:creationId xmlns:a16="http://schemas.microsoft.com/office/drawing/2014/main" id="{049C442D-D368-4E6B-B076-2C3966A88342}"/>
              </a:ext>
            </a:extLst>
          </p:cNvPr>
          <p:cNvSpPr>
            <a:spLocks noGrp="1"/>
          </p:cNvSpPr>
          <p:nvPr>
            <p:ph idx="1"/>
          </p:nvPr>
        </p:nvSpPr>
        <p:spPr/>
        <p:txBody>
          <a:bodyPr/>
          <a:lstStyle/>
          <a:p>
            <a:r>
              <a:rPr lang="en-IN" dirty="0"/>
              <a:t>Create a new app</a:t>
            </a:r>
          </a:p>
          <a:p>
            <a:pPr lvl="1"/>
            <a:r>
              <a:rPr lang="en-IN" b="1" dirty="0"/>
              <a:t>Python manage.py </a:t>
            </a:r>
            <a:r>
              <a:rPr lang="en-IN" b="1" dirty="0" err="1"/>
              <a:t>startapp</a:t>
            </a:r>
            <a:r>
              <a:rPr lang="en-IN" b="1" dirty="0"/>
              <a:t> &lt;</a:t>
            </a:r>
            <a:r>
              <a:rPr lang="en-IN" b="1" dirty="0" err="1"/>
              <a:t>app_name</a:t>
            </a:r>
            <a:r>
              <a:rPr lang="en-IN" b="1" dirty="0"/>
              <a:t>&gt;</a:t>
            </a:r>
          </a:p>
          <a:p>
            <a:r>
              <a:rPr lang="en-US" b="1" i="0" dirty="0">
                <a:solidFill>
                  <a:srgbClr val="000000"/>
                </a:solidFill>
                <a:effectLst/>
                <a:latin typeface="Arial" panose="020B0604020202020204" pitchFamily="34" charset="0"/>
              </a:rPr>
              <a:t>__init__.py</a:t>
            </a:r>
            <a:r>
              <a:rPr lang="en-US" b="0" i="0" dirty="0">
                <a:solidFill>
                  <a:srgbClr val="000000"/>
                </a:solidFill>
                <a:effectLst/>
                <a:latin typeface="Arial" panose="020B0604020202020204" pitchFamily="34" charset="0"/>
              </a:rPr>
              <a:t> − Just to make sure python handles this folder as a package.</a:t>
            </a:r>
          </a:p>
          <a:p>
            <a:r>
              <a:rPr lang="en-US" b="1" i="0" dirty="0">
                <a:solidFill>
                  <a:srgbClr val="000000"/>
                </a:solidFill>
                <a:effectLst/>
                <a:latin typeface="Arial" panose="020B0604020202020204" pitchFamily="34" charset="0"/>
              </a:rPr>
              <a:t>admin.py</a:t>
            </a:r>
            <a:r>
              <a:rPr lang="en-US" b="0" i="0" dirty="0">
                <a:solidFill>
                  <a:srgbClr val="000000"/>
                </a:solidFill>
                <a:effectLst/>
                <a:latin typeface="Arial" panose="020B0604020202020204" pitchFamily="34" charset="0"/>
              </a:rPr>
              <a:t> − This file helps you make the app modifiable in the admin interface.</a:t>
            </a:r>
          </a:p>
          <a:p>
            <a:r>
              <a:rPr lang="en-US" b="1" i="0" dirty="0">
                <a:solidFill>
                  <a:srgbClr val="000000"/>
                </a:solidFill>
                <a:effectLst/>
                <a:latin typeface="Arial" panose="020B0604020202020204" pitchFamily="34" charset="0"/>
              </a:rPr>
              <a:t>models.py</a:t>
            </a:r>
            <a:r>
              <a:rPr lang="en-US" b="0" i="0" dirty="0">
                <a:solidFill>
                  <a:srgbClr val="000000"/>
                </a:solidFill>
                <a:effectLst/>
                <a:latin typeface="Arial" panose="020B0604020202020204" pitchFamily="34" charset="0"/>
              </a:rPr>
              <a:t> − This is where all the application models are stored.</a:t>
            </a:r>
          </a:p>
          <a:p>
            <a:r>
              <a:rPr lang="en-US" b="1" i="0" dirty="0">
                <a:solidFill>
                  <a:srgbClr val="000000"/>
                </a:solidFill>
                <a:effectLst/>
                <a:latin typeface="Arial" panose="020B0604020202020204" pitchFamily="34" charset="0"/>
              </a:rPr>
              <a:t>views.py</a:t>
            </a:r>
            <a:r>
              <a:rPr lang="en-US" b="0" i="0" dirty="0">
                <a:solidFill>
                  <a:srgbClr val="000000"/>
                </a:solidFill>
                <a:effectLst/>
                <a:latin typeface="Arial" panose="020B0604020202020204" pitchFamily="34" charset="0"/>
              </a:rPr>
              <a:t> − This is where your application views are</a:t>
            </a:r>
          </a:p>
          <a:p>
            <a:r>
              <a:rPr lang="en-US" b="1" i="0" dirty="0">
                <a:solidFill>
                  <a:srgbClr val="000000"/>
                </a:solidFill>
                <a:effectLst/>
                <a:latin typeface="Arial" panose="020B0604020202020204" pitchFamily="34" charset="0"/>
              </a:rPr>
              <a:t>tests.py</a:t>
            </a:r>
            <a:r>
              <a:rPr lang="en-US" b="0" i="0" dirty="0">
                <a:solidFill>
                  <a:srgbClr val="000000"/>
                </a:solidFill>
                <a:effectLst/>
                <a:latin typeface="Arial" panose="020B0604020202020204" pitchFamily="34" charset="0"/>
              </a:rPr>
              <a:t> − This is where your unit tests are.</a:t>
            </a:r>
          </a:p>
          <a:p>
            <a:r>
              <a:rPr lang="en-US" b="1" dirty="0">
                <a:solidFill>
                  <a:srgbClr val="000000"/>
                </a:solidFill>
                <a:latin typeface="Arial" panose="020B0604020202020204" pitchFamily="34" charset="0"/>
              </a:rPr>
              <a:t>Apps.py </a:t>
            </a:r>
            <a:r>
              <a:rPr lang="en-US" dirty="0">
                <a:solidFill>
                  <a:srgbClr val="000000"/>
                </a:solidFill>
                <a:latin typeface="Arial" panose="020B0604020202020204" pitchFamily="34" charset="0"/>
              </a:rPr>
              <a:t>– </a:t>
            </a:r>
            <a:r>
              <a:rPr lang="en-US" b="0" i="0" dirty="0">
                <a:solidFill>
                  <a:srgbClr val="242729"/>
                </a:solidFill>
                <a:effectLst/>
                <a:latin typeface="-apple-system"/>
              </a:rPr>
              <a:t>This file is created to help the user include any </a:t>
            </a:r>
            <a:r>
              <a:rPr lang="en-US" b="0" i="0" u="sng" dirty="0">
                <a:effectLst/>
                <a:latin typeface="-apple-system"/>
                <a:hlinkClick r:id="rId2"/>
              </a:rPr>
              <a:t>application configuration</a:t>
            </a:r>
            <a:r>
              <a:rPr lang="en-US" b="0" i="0" dirty="0">
                <a:solidFill>
                  <a:srgbClr val="242729"/>
                </a:solidFill>
                <a:effectLst/>
                <a:latin typeface="-apple-system"/>
              </a:rPr>
              <a:t> for the app. Using this, you can configure some of the attributes of the application.</a:t>
            </a:r>
            <a:endParaRPr lang="en-IN" dirty="0"/>
          </a:p>
        </p:txBody>
      </p:sp>
    </p:spTree>
    <p:extLst>
      <p:ext uri="{BB962C8B-B14F-4D97-AF65-F5344CB8AC3E}">
        <p14:creationId xmlns:p14="http://schemas.microsoft.com/office/powerpoint/2010/main" val="1430153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DE5-5F37-458D-908F-AE55977D3282}"/>
              </a:ext>
            </a:extLst>
          </p:cNvPr>
          <p:cNvSpPr>
            <a:spLocks noGrp="1"/>
          </p:cNvSpPr>
          <p:nvPr>
            <p:ph type="title"/>
          </p:nvPr>
        </p:nvSpPr>
        <p:spPr/>
        <p:txBody>
          <a:bodyPr/>
          <a:lstStyle/>
          <a:p>
            <a:r>
              <a:rPr lang="en-IN" dirty="0"/>
              <a:t>First Code and Website</a:t>
            </a:r>
          </a:p>
        </p:txBody>
      </p:sp>
      <p:sp>
        <p:nvSpPr>
          <p:cNvPr id="3" name="Content Placeholder 2">
            <a:extLst>
              <a:ext uri="{FF2B5EF4-FFF2-40B4-BE49-F238E27FC236}">
                <a16:creationId xmlns:a16="http://schemas.microsoft.com/office/drawing/2014/main" id="{942879C6-BBB9-4434-A597-B172B9E682B7}"/>
              </a:ext>
            </a:extLst>
          </p:cNvPr>
          <p:cNvSpPr>
            <a:spLocks noGrp="1"/>
          </p:cNvSpPr>
          <p:nvPr>
            <p:ph idx="1"/>
          </p:nvPr>
        </p:nvSpPr>
        <p:spPr/>
        <p:txBody>
          <a:bodyPr/>
          <a:lstStyle/>
          <a:p>
            <a:r>
              <a:rPr lang="en-IN" dirty="0"/>
              <a:t>URLs</a:t>
            </a:r>
          </a:p>
          <a:p>
            <a:r>
              <a:rPr lang="en-IN" dirty="0"/>
              <a:t>Basic Website Features</a:t>
            </a:r>
          </a:p>
          <a:p>
            <a:r>
              <a:rPr lang="en-IN" dirty="0"/>
              <a:t>Request and Response</a:t>
            </a:r>
          </a:p>
          <a:p>
            <a:r>
              <a:rPr lang="en-IN" dirty="0"/>
              <a:t>Delivering Content</a:t>
            </a:r>
          </a:p>
          <a:p>
            <a:pPr marL="0" indent="0">
              <a:buNone/>
            </a:pPr>
            <a:endParaRPr lang="en-IN" dirty="0"/>
          </a:p>
        </p:txBody>
      </p:sp>
    </p:spTree>
    <p:extLst>
      <p:ext uri="{BB962C8B-B14F-4D97-AF65-F5344CB8AC3E}">
        <p14:creationId xmlns:p14="http://schemas.microsoft.com/office/powerpoint/2010/main" val="1153827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5ADA-38C3-4F16-B28A-47D3E5428929}"/>
              </a:ext>
            </a:extLst>
          </p:cNvPr>
          <p:cNvSpPr>
            <a:spLocks noGrp="1"/>
          </p:cNvSpPr>
          <p:nvPr>
            <p:ph type="title"/>
          </p:nvPr>
        </p:nvSpPr>
        <p:spPr/>
        <p:txBody>
          <a:bodyPr/>
          <a:lstStyle/>
          <a:p>
            <a:r>
              <a:rPr lang="en-IN" dirty="0"/>
              <a:t>URLs (or routes)</a:t>
            </a:r>
          </a:p>
        </p:txBody>
      </p:sp>
      <p:sp>
        <p:nvSpPr>
          <p:cNvPr id="3" name="Content Placeholder 2">
            <a:extLst>
              <a:ext uri="{FF2B5EF4-FFF2-40B4-BE49-F238E27FC236}">
                <a16:creationId xmlns:a16="http://schemas.microsoft.com/office/drawing/2014/main" id="{461580E7-94E6-49D4-A701-3174B4CCF00E}"/>
              </a:ext>
            </a:extLst>
          </p:cNvPr>
          <p:cNvSpPr>
            <a:spLocks noGrp="1"/>
          </p:cNvSpPr>
          <p:nvPr>
            <p:ph idx="1"/>
          </p:nvPr>
        </p:nvSpPr>
        <p:spPr>
          <a:xfrm>
            <a:off x="677334" y="5134062"/>
            <a:ext cx="8596668" cy="907300"/>
          </a:xfrm>
        </p:spPr>
        <p:txBody>
          <a:bodyPr/>
          <a:lstStyle/>
          <a:p>
            <a:pPr marL="0" indent="0">
              <a:buNone/>
            </a:pPr>
            <a:r>
              <a:rPr lang="en-IN" b="1" dirty="0"/>
              <a:t>Routes:</a:t>
            </a:r>
          </a:p>
          <a:p>
            <a:pPr marL="0" indent="0">
              <a:buNone/>
            </a:pPr>
            <a:r>
              <a:rPr lang="en-IN" dirty="0"/>
              <a:t>Mapping URLs which ensure certain results are achieved</a:t>
            </a:r>
          </a:p>
        </p:txBody>
      </p:sp>
      <p:sp>
        <p:nvSpPr>
          <p:cNvPr id="4" name="Rectangle: Rounded Corners 3">
            <a:extLst>
              <a:ext uri="{FF2B5EF4-FFF2-40B4-BE49-F238E27FC236}">
                <a16:creationId xmlns:a16="http://schemas.microsoft.com/office/drawing/2014/main" id="{A762710D-0D41-4DF5-B824-EFD67DD8D3D7}"/>
              </a:ext>
            </a:extLst>
          </p:cNvPr>
          <p:cNvSpPr/>
          <p:nvPr/>
        </p:nvSpPr>
        <p:spPr>
          <a:xfrm>
            <a:off x="796954" y="2214694"/>
            <a:ext cx="3292706"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a:t>
            </a:r>
          </a:p>
        </p:txBody>
      </p:sp>
      <p:sp>
        <p:nvSpPr>
          <p:cNvPr id="5" name="Rectangle: Rounded Corners 4">
            <a:extLst>
              <a:ext uri="{FF2B5EF4-FFF2-40B4-BE49-F238E27FC236}">
                <a16:creationId xmlns:a16="http://schemas.microsoft.com/office/drawing/2014/main" id="{24BF397A-C984-41BF-B312-99533F3ED061}"/>
              </a:ext>
            </a:extLst>
          </p:cNvPr>
          <p:cNvSpPr/>
          <p:nvPr/>
        </p:nvSpPr>
        <p:spPr>
          <a:xfrm>
            <a:off x="4580389" y="2214694"/>
            <a:ext cx="4202884"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starting page</a:t>
            </a:r>
          </a:p>
        </p:txBody>
      </p:sp>
      <p:sp>
        <p:nvSpPr>
          <p:cNvPr id="6" name="Rectangle: Rounded Corners 5">
            <a:extLst>
              <a:ext uri="{FF2B5EF4-FFF2-40B4-BE49-F238E27FC236}">
                <a16:creationId xmlns:a16="http://schemas.microsoft.com/office/drawing/2014/main" id="{84324A73-B21C-41AA-9F98-9767EDCEF93A}"/>
              </a:ext>
            </a:extLst>
          </p:cNvPr>
          <p:cNvSpPr/>
          <p:nvPr/>
        </p:nvSpPr>
        <p:spPr>
          <a:xfrm>
            <a:off x="796954" y="3126996"/>
            <a:ext cx="3363985"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My-page.com/posts</a:t>
            </a:r>
          </a:p>
        </p:txBody>
      </p:sp>
      <p:sp>
        <p:nvSpPr>
          <p:cNvPr id="7" name="Rectangle: Rounded Corners 6">
            <a:extLst>
              <a:ext uri="{FF2B5EF4-FFF2-40B4-BE49-F238E27FC236}">
                <a16:creationId xmlns:a16="http://schemas.microsoft.com/office/drawing/2014/main" id="{D198527D-6543-454C-857D-91C79FC3B5DC}"/>
              </a:ext>
            </a:extLst>
          </p:cNvPr>
          <p:cNvSpPr/>
          <p:nvPr/>
        </p:nvSpPr>
        <p:spPr>
          <a:xfrm>
            <a:off x="4580389" y="3126995"/>
            <a:ext cx="4202884"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list of all post</a:t>
            </a:r>
          </a:p>
        </p:txBody>
      </p:sp>
      <p:sp>
        <p:nvSpPr>
          <p:cNvPr id="8" name="Rectangle: Rounded Corners 7">
            <a:extLst>
              <a:ext uri="{FF2B5EF4-FFF2-40B4-BE49-F238E27FC236}">
                <a16:creationId xmlns:a16="http://schemas.microsoft.com/office/drawing/2014/main" id="{85262B65-2B4F-44C5-B911-3BA9DE01E749}"/>
              </a:ext>
            </a:extLst>
          </p:cNvPr>
          <p:cNvSpPr/>
          <p:nvPr/>
        </p:nvSpPr>
        <p:spPr>
          <a:xfrm>
            <a:off x="840297" y="4051184"/>
            <a:ext cx="3320642"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My-page.com/posts/specific-post</a:t>
            </a:r>
          </a:p>
        </p:txBody>
      </p:sp>
      <p:sp>
        <p:nvSpPr>
          <p:cNvPr id="9" name="Rectangle: Rounded Corners 8">
            <a:extLst>
              <a:ext uri="{FF2B5EF4-FFF2-40B4-BE49-F238E27FC236}">
                <a16:creationId xmlns:a16="http://schemas.microsoft.com/office/drawing/2014/main" id="{0F69EAD1-7B41-49C2-976B-303C50C6FF2E}"/>
              </a:ext>
            </a:extLst>
          </p:cNvPr>
          <p:cNvSpPr/>
          <p:nvPr/>
        </p:nvSpPr>
        <p:spPr>
          <a:xfrm>
            <a:off x="4594357" y="4039296"/>
            <a:ext cx="4246227"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specific post</a:t>
            </a:r>
          </a:p>
        </p:txBody>
      </p:sp>
    </p:spTree>
    <p:extLst>
      <p:ext uri="{BB962C8B-B14F-4D97-AF65-F5344CB8AC3E}">
        <p14:creationId xmlns:p14="http://schemas.microsoft.com/office/powerpoint/2010/main" val="411991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1509-7915-4AB9-A208-221E44E166C2}"/>
              </a:ext>
            </a:extLst>
          </p:cNvPr>
          <p:cNvSpPr>
            <a:spLocks noGrp="1"/>
          </p:cNvSpPr>
          <p:nvPr>
            <p:ph type="title"/>
          </p:nvPr>
        </p:nvSpPr>
        <p:spPr/>
        <p:txBody>
          <a:bodyPr/>
          <a:lstStyle/>
          <a:p>
            <a:r>
              <a:rPr lang="en-IN" dirty="0"/>
              <a:t>Views</a:t>
            </a:r>
          </a:p>
        </p:txBody>
      </p:sp>
      <p:sp>
        <p:nvSpPr>
          <p:cNvPr id="3" name="Content Placeholder 2">
            <a:extLst>
              <a:ext uri="{FF2B5EF4-FFF2-40B4-BE49-F238E27FC236}">
                <a16:creationId xmlns:a16="http://schemas.microsoft.com/office/drawing/2014/main" id="{B1B1FFBC-F61B-40D9-886F-0142D9E18275}"/>
              </a:ext>
            </a:extLst>
          </p:cNvPr>
          <p:cNvSpPr>
            <a:spLocks noGrp="1"/>
          </p:cNvSpPr>
          <p:nvPr>
            <p:ph idx="1"/>
          </p:nvPr>
        </p:nvSpPr>
        <p:spPr/>
        <p:txBody>
          <a:bodyPr/>
          <a:lstStyle/>
          <a:p>
            <a:r>
              <a:rPr lang="en-IN" dirty="0"/>
              <a:t>The logic which are executed for different URLs.</a:t>
            </a:r>
          </a:p>
          <a:p>
            <a:r>
              <a:rPr lang="en-IN" dirty="0"/>
              <a:t>Two types:</a:t>
            </a:r>
          </a:p>
          <a:p>
            <a:pPr lvl="1"/>
            <a:r>
              <a:rPr lang="en-IN" dirty="0"/>
              <a:t>Functions</a:t>
            </a:r>
          </a:p>
          <a:p>
            <a:pPr lvl="1"/>
            <a:r>
              <a:rPr lang="en-IN" dirty="0"/>
              <a:t>Class</a:t>
            </a:r>
          </a:p>
          <a:p>
            <a:r>
              <a:rPr lang="en-IN" dirty="0"/>
              <a:t>Evaluates request and return responses</a:t>
            </a:r>
          </a:p>
          <a:p>
            <a:endParaRPr lang="en-IN" dirty="0"/>
          </a:p>
        </p:txBody>
      </p:sp>
      <p:sp>
        <p:nvSpPr>
          <p:cNvPr id="4" name="Rectangle: Rounded Corners 3">
            <a:extLst>
              <a:ext uri="{FF2B5EF4-FFF2-40B4-BE49-F238E27FC236}">
                <a16:creationId xmlns:a16="http://schemas.microsoft.com/office/drawing/2014/main" id="{726DD5CC-C951-4CF5-AA7D-D898BD0E6677}"/>
              </a:ext>
            </a:extLst>
          </p:cNvPr>
          <p:cNvSpPr/>
          <p:nvPr/>
        </p:nvSpPr>
        <p:spPr>
          <a:xfrm>
            <a:off x="855677" y="4437776"/>
            <a:ext cx="2340529" cy="10234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Load and prepare data</a:t>
            </a:r>
          </a:p>
        </p:txBody>
      </p:sp>
      <p:sp>
        <p:nvSpPr>
          <p:cNvPr id="5" name="Rectangle: Rounded Corners 4">
            <a:extLst>
              <a:ext uri="{FF2B5EF4-FFF2-40B4-BE49-F238E27FC236}">
                <a16:creationId xmlns:a16="http://schemas.microsoft.com/office/drawing/2014/main" id="{5B79B3E4-4F68-471D-B8A6-B8B1FB80B896}"/>
              </a:ext>
            </a:extLst>
          </p:cNvPr>
          <p:cNvSpPr/>
          <p:nvPr/>
        </p:nvSpPr>
        <p:spPr>
          <a:xfrm>
            <a:off x="3805403" y="4437776"/>
            <a:ext cx="2340529" cy="1023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Run any business logic</a:t>
            </a:r>
          </a:p>
        </p:txBody>
      </p:sp>
      <p:sp>
        <p:nvSpPr>
          <p:cNvPr id="6" name="Rectangle: Rounded Corners 5">
            <a:extLst>
              <a:ext uri="{FF2B5EF4-FFF2-40B4-BE49-F238E27FC236}">
                <a16:creationId xmlns:a16="http://schemas.microsoft.com/office/drawing/2014/main" id="{B573D247-48B6-41E4-B424-733E6B9B4B38}"/>
              </a:ext>
            </a:extLst>
          </p:cNvPr>
          <p:cNvSpPr/>
          <p:nvPr/>
        </p:nvSpPr>
        <p:spPr>
          <a:xfrm>
            <a:off x="6655267" y="4437776"/>
            <a:ext cx="2340529" cy="10234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Prepare and return response</a:t>
            </a:r>
          </a:p>
        </p:txBody>
      </p:sp>
    </p:spTree>
    <p:extLst>
      <p:ext uri="{BB962C8B-B14F-4D97-AF65-F5344CB8AC3E}">
        <p14:creationId xmlns:p14="http://schemas.microsoft.com/office/powerpoint/2010/main" val="3022037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9B3AFA0-B484-4D55-A578-DF92D81894CD}"/>
              </a:ext>
            </a:extLst>
          </p:cNvPr>
          <p:cNvSpPr/>
          <p:nvPr/>
        </p:nvSpPr>
        <p:spPr>
          <a:xfrm>
            <a:off x="3171038" y="2239861"/>
            <a:ext cx="3942826" cy="33639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Fetching request and processing response is done by view</a:t>
            </a:r>
          </a:p>
        </p:txBody>
      </p:sp>
      <p:sp>
        <p:nvSpPr>
          <p:cNvPr id="2" name="Title 1">
            <a:extLst>
              <a:ext uri="{FF2B5EF4-FFF2-40B4-BE49-F238E27FC236}">
                <a16:creationId xmlns:a16="http://schemas.microsoft.com/office/drawing/2014/main" id="{2AA96F58-8788-4991-87DB-BB6D0E3A5860}"/>
              </a:ext>
            </a:extLst>
          </p:cNvPr>
          <p:cNvSpPr>
            <a:spLocks noGrp="1"/>
          </p:cNvSpPr>
          <p:nvPr>
            <p:ph type="title"/>
          </p:nvPr>
        </p:nvSpPr>
        <p:spPr/>
        <p:txBody>
          <a:bodyPr/>
          <a:lstStyle/>
          <a:p>
            <a:r>
              <a:rPr lang="en-IN" dirty="0"/>
              <a:t>URLs and Views</a:t>
            </a:r>
          </a:p>
        </p:txBody>
      </p:sp>
      <p:sp>
        <p:nvSpPr>
          <p:cNvPr id="4" name="Rectangle: Rounded Corners 3">
            <a:extLst>
              <a:ext uri="{FF2B5EF4-FFF2-40B4-BE49-F238E27FC236}">
                <a16:creationId xmlns:a16="http://schemas.microsoft.com/office/drawing/2014/main" id="{9A9261EC-B01A-4970-97C2-6246A6ABDBFB}"/>
              </a:ext>
            </a:extLst>
          </p:cNvPr>
          <p:cNvSpPr/>
          <p:nvPr/>
        </p:nvSpPr>
        <p:spPr>
          <a:xfrm>
            <a:off x="847288" y="3204594"/>
            <a:ext cx="1535185" cy="74662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User</a:t>
            </a:r>
          </a:p>
        </p:txBody>
      </p:sp>
      <p:sp>
        <p:nvSpPr>
          <p:cNvPr id="5" name="Rectangle: Rounded Corners 4">
            <a:extLst>
              <a:ext uri="{FF2B5EF4-FFF2-40B4-BE49-F238E27FC236}">
                <a16:creationId xmlns:a16="http://schemas.microsoft.com/office/drawing/2014/main" id="{23584E91-7707-47CC-B237-0B8911CD2EFD}"/>
              </a:ext>
            </a:extLst>
          </p:cNvPr>
          <p:cNvSpPr/>
          <p:nvPr/>
        </p:nvSpPr>
        <p:spPr>
          <a:xfrm>
            <a:off x="4018327" y="2810312"/>
            <a:ext cx="2256638" cy="3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Request</a:t>
            </a:r>
          </a:p>
        </p:txBody>
      </p:sp>
      <p:sp>
        <p:nvSpPr>
          <p:cNvPr id="6" name="Rectangle: Rounded Corners 5">
            <a:extLst>
              <a:ext uri="{FF2B5EF4-FFF2-40B4-BE49-F238E27FC236}">
                <a16:creationId xmlns:a16="http://schemas.microsoft.com/office/drawing/2014/main" id="{13F53D56-10E2-462D-AEAF-7896DEC6645F}"/>
              </a:ext>
            </a:extLst>
          </p:cNvPr>
          <p:cNvSpPr/>
          <p:nvPr/>
        </p:nvSpPr>
        <p:spPr>
          <a:xfrm>
            <a:off x="4035104" y="4324746"/>
            <a:ext cx="2256638" cy="39428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Response</a:t>
            </a:r>
          </a:p>
        </p:txBody>
      </p:sp>
      <p:sp>
        <p:nvSpPr>
          <p:cNvPr id="8" name="Flowchart: Magnetic Disk 7">
            <a:extLst>
              <a:ext uri="{FF2B5EF4-FFF2-40B4-BE49-F238E27FC236}">
                <a16:creationId xmlns:a16="http://schemas.microsoft.com/office/drawing/2014/main" id="{BBCBD44C-55AC-420F-8C28-32CEE677B535}"/>
              </a:ext>
            </a:extLst>
          </p:cNvPr>
          <p:cNvSpPr/>
          <p:nvPr/>
        </p:nvSpPr>
        <p:spPr>
          <a:xfrm>
            <a:off x="7596231" y="3237508"/>
            <a:ext cx="696286" cy="796954"/>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DB</a:t>
            </a:r>
          </a:p>
        </p:txBody>
      </p:sp>
      <p:cxnSp>
        <p:nvCxnSpPr>
          <p:cNvPr id="10" name="Straight Arrow Connector 9">
            <a:extLst>
              <a:ext uri="{FF2B5EF4-FFF2-40B4-BE49-F238E27FC236}">
                <a16:creationId xmlns:a16="http://schemas.microsoft.com/office/drawing/2014/main" id="{6AFCBA9C-4D26-45D0-A7D1-609C30043083}"/>
              </a:ext>
            </a:extLst>
          </p:cNvPr>
          <p:cNvCxnSpPr>
            <a:stCxn id="4" idx="3"/>
          </p:cNvCxnSpPr>
          <p:nvPr/>
        </p:nvCxnSpPr>
        <p:spPr>
          <a:xfrm flipV="1">
            <a:off x="2382473" y="3020037"/>
            <a:ext cx="1577131" cy="5578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6E7F8958-B455-447A-9C0B-71C15A2633CC}"/>
              </a:ext>
            </a:extLst>
          </p:cNvPr>
          <p:cNvCxnSpPr/>
          <p:nvPr/>
        </p:nvCxnSpPr>
        <p:spPr>
          <a:xfrm>
            <a:off x="6333688" y="3020037"/>
            <a:ext cx="1073791" cy="3942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763C1D3A-8543-487E-8266-38E821696785}"/>
              </a:ext>
            </a:extLst>
          </p:cNvPr>
          <p:cNvCxnSpPr/>
          <p:nvPr/>
        </p:nvCxnSpPr>
        <p:spPr>
          <a:xfrm flipH="1">
            <a:off x="6333688" y="3951215"/>
            <a:ext cx="981512" cy="5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766E51EF-5381-4672-AAAF-1A9BE909576A}"/>
              </a:ext>
            </a:extLst>
          </p:cNvPr>
          <p:cNvCxnSpPr/>
          <p:nvPr/>
        </p:nvCxnSpPr>
        <p:spPr>
          <a:xfrm flipH="1" flipV="1">
            <a:off x="2474752" y="3951215"/>
            <a:ext cx="1342239" cy="5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78165689-ECB5-44D8-A4B7-9F1B03251619}"/>
              </a:ext>
            </a:extLst>
          </p:cNvPr>
          <p:cNvSpPr txBox="1"/>
          <p:nvPr/>
        </p:nvSpPr>
        <p:spPr>
          <a:xfrm>
            <a:off x="998290" y="5931017"/>
            <a:ext cx="8422547" cy="369332"/>
          </a:xfrm>
          <a:prstGeom prst="rect">
            <a:avLst/>
          </a:prstGeom>
          <a:noFill/>
        </p:spPr>
        <p:txBody>
          <a:bodyPr wrap="square" rtlCol="0">
            <a:spAutoFit/>
          </a:bodyPr>
          <a:lstStyle/>
          <a:p>
            <a:r>
              <a:rPr lang="en-IN" dirty="0"/>
              <a:t>Views are responsible for processing request and returning responses. </a:t>
            </a:r>
          </a:p>
        </p:txBody>
      </p:sp>
    </p:spTree>
    <p:extLst>
      <p:ext uri="{BB962C8B-B14F-4D97-AF65-F5344CB8AC3E}">
        <p14:creationId xmlns:p14="http://schemas.microsoft.com/office/powerpoint/2010/main" val="3303495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6A189B-CB9D-4C0A-9634-4DC9B6ACB665}"/>
              </a:ext>
            </a:extLst>
          </p:cNvPr>
          <p:cNvSpPr>
            <a:spLocks noGrp="1"/>
          </p:cNvSpPr>
          <p:nvPr>
            <p:ph type="ctrTitle"/>
          </p:nvPr>
        </p:nvSpPr>
        <p:spPr>
          <a:xfrm>
            <a:off x="1507067" y="1330744"/>
            <a:ext cx="7766936" cy="1646302"/>
          </a:xfrm>
        </p:spPr>
        <p:txBody>
          <a:bodyPr/>
          <a:lstStyle/>
          <a:p>
            <a:r>
              <a:rPr lang="en-IN" dirty="0"/>
              <a:t>Django Models</a:t>
            </a:r>
          </a:p>
        </p:txBody>
      </p:sp>
      <p:sp>
        <p:nvSpPr>
          <p:cNvPr id="5" name="Subtitle 4">
            <a:extLst>
              <a:ext uri="{FF2B5EF4-FFF2-40B4-BE49-F238E27FC236}">
                <a16:creationId xmlns:a16="http://schemas.microsoft.com/office/drawing/2014/main" id="{8F284EDA-E0E9-40BA-8567-A75793D8C410}"/>
              </a:ext>
            </a:extLst>
          </p:cNvPr>
          <p:cNvSpPr>
            <a:spLocks noGrp="1"/>
          </p:cNvSpPr>
          <p:nvPr>
            <p:ph type="subTitle" idx="1"/>
          </p:nvPr>
        </p:nvSpPr>
        <p:spPr>
          <a:xfrm>
            <a:off x="1507067" y="3036815"/>
            <a:ext cx="7766936" cy="2110917"/>
          </a:xfrm>
        </p:spPr>
        <p:txBody>
          <a:bodyPr>
            <a:normAutofit fontScale="77500" lnSpcReduction="20000"/>
          </a:bodyPr>
          <a:lstStyle/>
          <a:p>
            <a:r>
              <a:rPr lang="en-US" b="0" i="0" dirty="0">
                <a:solidFill>
                  <a:schemeClr val="accent5">
                    <a:lumMod val="60000"/>
                    <a:lumOff val="40000"/>
                  </a:schemeClr>
                </a:solidFill>
                <a:effectLst/>
                <a:latin typeface="Roboto" panose="02000000000000000000" pitchFamily="2" charset="0"/>
              </a:rPr>
              <a:t>Creating Models</a:t>
            </a:r>
          </a:p>
          <a:p>
            <a:r>
              <a:rPr lang="en-US" b="0" i="0" dirty="0">
                <a:solidFill>
                  <a:schemeClr val="accent5">
                    <a:lumMod val="60000"/>
                    <a:lumOff val="40000"/>
                  </a:schemeClr>
                </a:solidFill>
                <a:effectLst/>
                <a:latin typeface="Roboto" panose="02000000000000000000" pitchFamily="2" charset="0"/>
              </a:rPr>
              <a:t>Model Fields</a:t>
            </a:r>
          </a:p>
          <a:p>
            <a:r>
              <a:rPr lang="en-US" b="0" i="0" dirty="0">
                <a:solidFill>
                  <a:schemeClr val="accent5">
                    <a:lumMod val="60000"/>
                    <a:lumOff val="40000"/>
                  </a:schemeClr>
                </a:solidFill>
                <a:effectLst/>
                <a:latin typeface="Roboto" panose="02000000000000000000" pitchFamily="2" charset="0"/>
              </a:rPr>
              <a:t>Migrations</a:t>
            </a:r>
          </a:p>
          <a:p>
            <a:r>
              <a:rPr lang="en-US" b="0" i="0" dirty="0">
                <a:solidFill>
                  <a:schemeClr val="accent5">
                    <a:lumMod val="60000"/>
                    <a:lumOff val="40000"/>
                  </a:schemeClr>
                </a:solidFill>
                <a:effectLst/>
                <a:latin typeface="Roboto" panose="02000000000000000000" pitchFamily="2" charset="0"/>
              </a:rPr>
              <a:t>Model Relations</a:t>
            </a:r>
          </a:p>
          <a:p>
            <a:r>
              <a:rPr lang="en-US" b="0" i="0" dirty="0">
                <a:solidFill>
                  <a:schemeClr val="accent5">
                    <a:lumMod val="60000"/>
                    <a:lumOff val="40000"/>
                  </a:schemeClr>
                </a:solidFill>
                <a:effectLst/>
                <a:latin typeface="Roboto" panose="02000000000000000000" pitchFamily="2" charset="0"/>
              </a:rPr>
              <a:t>Django Shell (Models)</a:t>
            </a:r>
          </a:p>
          <a:p>
            <a:r>
              <a:rPr lang="en-US" b="0" i="0" dirty="0">
                <a:solidFill>
                  <a:schemeClr val="accent5">
                    <a:lumMod val="60000"/>
                    <a:lumOff val="40000"/>
                  </a:schemeClr>
                </a:solidFill>
                <a:effectLst/>
                <a:latin typeface="Roboto" panose="02000000000000000000" pitchFamily="2" charset="0"/>
              </a:rPr>
              <a:t>Create Admin User</a:t>
            </a:r>
          </a:p>
          <a:p>
            <a:r>
              <a:rPr lang="en-US" b="0" i="0" dirty="0">
                <a:solidFill>
                  <a:schemeClr val="accent5">
                    <a:lumMod val="60000"/>
                    <a:lumOff val="40000"/>
                  </a:schemeClr>
                </a:solidFill>
                <a:effectLst/>
                <a:latin typeface="Roboto" panose="02000000000000000000" pitchFamily="2" charset="0"/>
              </a:rPr>
              <a:t>Configuring the Admin Interface</a:t>
            </a:r>
          </a:p>
          <a:p>
            <a:endParaRPr lang="en-IN" dirty="0"/>
          </a:p>
        </p:txBody>
      </p:sp>
    </p:spTree>
    <p:extLst>
      <p:ext uri="{BB962C8B-B14F-4D97-AF65-F5344CB8AC3E}">
        <p14:creationId xmlns:p14="http://schemas.microsoft.com/office/powerpoint/2010/main" val="1103028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08C8-45A7-42B0-AE33-886DEB48E691}"/>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39D18F0-8716-4D52-9D7C-1CC585E195F7}"/>
              </a:ext>
            </a:extLst>
          </p:cNvPr>
          <p:cNvSpPr>
            <a:spLocks noGrp="1"/>
          </p:cNvSpPr>
          <p:nvPr>
            <p:ph idx="1"/>
          </p:nvPr>
        </p:nvSpPr>
        <p:spPr/>
        <p:txBody>
          <a:bodyPr/>
          <a:lstStyle/>
          <a:p>
            <a:r>
              <a:rPr lang="en-IN" dirty="0"/>
              <a:t>What is Data and Database</a:t>
            </a:r>
          </a:p>
          <a:p>
            <a:r>
              <a:rPr lang="en-IN" dirty="0"/>
              <a:t>Exploring SQL &amp; Model</a:t>
            </a:r>
          </a:p>
          <a:p>
            <a:r>
              <a:rPr lang="en-IN" dirty="0"/>
              <a:t>Models</a:t>
            </a:r>
          </a:p>
          <a:p>
            <a:r>
              <a:rPr lang="en-IN" dirty="0"/>
              <a:t>Database Queries</a:t>
            </a:r>
          </a:p>
        </p:txBody>
      </p:sp>
    </p:spTree>
    <p:extLst>
      <p:ext uri="{BB962C8B-B14F-4D97-AF65-F5344CB8AC3E}">
        <p14:creationId xmlns:p14="http://schemas.microsoft.com/office/powerpoint/2010/main" val="2258150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8038-1947-41D9-A36F-A47FCFBBCA79}"/>
              </a:ext>
            </a:extLst>
          </p:cNvPr>
          <p:cNvSpPr>
            <a:spLocks noGrp="1"/>
          </p:cNvSpPr>
          <p:nvPr>
            <p:ph type="title"/>
          </p:nvPr>
        </p:nvSpPr>
        <p:spPr>
          <a:xfrm>
            <a:off x="677334" y="609600"/>
            <a:ext cx="8596668" cy="950752"/>
          </a:xfrm>
        </p:spPr>
        <p:txBody>
          <a:bodyPr/>
          <a:lstStyle/>
          <a:p>
            <a:r>
              <a:rPr lang="en-IN" dirty="0"/>
              <a:t>What is data??</a:t>
            </a:r>
          </a:p>
        </p:txBody>
      </p:sp>
      <p:sp>
        <p:nvSpPr>
          <p:cNvPr id="3" name="Content Placeholder 2">
            <a:extLst>
              <a:ext uri="{FF2B5EF4-FFF2-40B4-BE49-F238E27FC236}">
                <a16:creationId xmlns:a16="http://schemas.microsoft.com/office/drawing/2014/main" id="{76756019-A0EA-4AAB-8B19-B39FB9127273}"/>
              </a:ext>
            </a:extLst>
          </p:cNvPr>
          <p:cNvSpPr>
            <a:spLocks noGrp="1"/>
          </p:cNvSpPr>
          <p:nvPr>
            <p:ph idx="1"/>
          </p:nvPr>
        </p:nvSpPr>
        <p:spPr>
          <a:xfrm>
            <a:off x="677334" y="1770077"/>
            <a:ext cx="8596668" cy="4271285"/>
          </a:xfrm>
        </p:spPr>
        <p:txBody>
          <a:bodyPr/>
          <a:lstStyle/>
          <a:p>
            <a:r>
              <a:rPr lang="en-IN" dirty="0"/>
              <a:t>Data : The values we work with in our application.</a:t>
            </a:r>
          </a:p>
          <a:p>
            <a:r>
              <a:rPr lang="en-IN" dirty="0"/>
              <a:t>Temporary Data – Data of Local Variables</a:t>
            </a:r>
          </a:p>
          <a:p>
            <a:r>
              <a:rPr lang="en-IN" dirty="0"/>
              <a:t>Semi – Persistent Data - Cache</a:t>
            </a:r>
          </a:p>
          <a:p>
            <a:r>
              <a:rPr lang="en-IN" dirty="0"/>
              <a:t>Persistent Data – Stored in Database or </a:t>
            </a:r>
            <a:r>
              <a:rPr lang="en-IN" dirty="0" err="1"/>
              <a:t>Flatfiles</a:t>
            </a:r>
            <a:endParaRPr lang="en-IN" dirty="0"/>
          </a:p>
        </p:txBody>
      </p:sp>
    </p:spTree>
    <p:extLst>
      <p:ext uri="{BB962C8B-B14F-4D97-AF65-F5344CB8AC3E}">
        <p14:creationId xmlns:p14="http://schemas.microsoft.com/office/powerpoint/2010/main" val="291625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1DD8-F3F1-406E-87C4-BC25A4BA963E}"/>
              </a:ext>
            </a:extLst>
          </p:cNvPr>
          <p:cNvSpPr>
            <a:spLocks noGrp="1"/>
          </p:cNvSpPr>
          <p:nvPr>
            <p:ph type="title"/>
          </p:nvPr>
        </p:nvSpPr>
        <p:spPr/>
        <p:txBody>
          <a:bodyPr/>
          <a:lstStyle/>
          <a:p>
            <a:r>
              <a:rPr lang="en-IN" b="0" i="0" dirty="0">
                <a:effectLst/>
                <a:latin typeface="Arial" panose="020B0604020202020204" pitchFamily="34" charset="0"/>
              </a:rPr>
              <a:t>Django – Design Philosophies</a:t>
            </a:r>
            <a:endParaRPr lang="en-IN" dirty="0"/>
          </a:p>
        </p:txBody>
      </p:sp>
      <p:sp>
        <p:nvSpPr>
          <p:cNvPr id="3" name="Content Placeholder 2">
            <a:extLst>
              <a:ext uri="{FF2B5EF4-FFF2-40B4-BE49-F238E27FC236}">
                <a16:creationId xmlns:a16="http://schemas.microsoft.com/office/drawing/2014/main" id="{29DBE7FF-A34D-4FE1-BA64-0CD18B1A28F7}"/>
              </a:ext>
            </a:extLst>
          </p:cNvPr>
          <p:cNvSpPr>
            <a:spLocks noGrp="1"/>
          </p:cNvSpPr>
          <p:nvPr>
            <p:ph idx="1"/>
          </p:nvPr>
        </p:nvSpPr>
        <p:spPr/>
        <p:txBody>
          <a:bodyPr>
            <a:normAutofit/>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Loosely Coupled</a:t>
            </a:r>
            <a:r>
              <a:rPr lang="en-US" b="0" i="0" dirty="0">
                <a:solidFill>
                  <a:srgbClr val="000000"/>
                </a:solidFill>
                <a:effectLst/>
                <a:latin typeface="Arial" panose="020B0604020202020204" pitchFamily="34" charset="0"/>
              </a:rPr>
              <a:t> − Django aims to make each element of its stack independent of the others.</a:t>
            </a:r>
          </a:p>
          <a:p>
            <a:pPr algn="just">
              <a:buFont typeface="Arial" panose="020B0604020202020204" pitchFamily="34" charset="0"/>
              <a:buChar char="•"/>
            </a:pPr>
            <a:r>
              <a:rPr lang="en-US" b="1" i="0" dirty="0">
                <a:solidFill>
                  <a:srgbClr val="000000"/>
                </a:solidFill>
                <a:effectLst/>
                <a:latin typeface="Arial" panose="020B0604020202020204" pitchFamily="34" charset="0"/>
              </a:rPr>
              <a:t>Less Coding</a:t>
            </a:r>
            <a:r>
              <a:rPr lang="en-US" b="0" i="0" dirty="0">
                <a:solidFill>
                  <a:srgbClr val="000000"/>
                </a:solidFill>
                <a:effectLst/>
                <a:latin typeface="Arial" panose="020B0604020202020204" pitchFamily="34" charset="0"/>
              </a:rPr>
              <a:t> − Less code so in turn a quick development.</a:t>
            </a:r>
          </a:p>
          <a:p>
            <a:pPr algn="just">
              <a:buFont typeface="Arial" panose="020B0604020202020204" pitchFamily="34" charset="0"/>
              <a:buChar char="•"/>
            </a:pPr>
            <a:r>
              <a:rPr lang="en-US" b="1" i="0" dirty="0">
                <a:solidFill>
                  <a:srgbClr val="000000"/>
                </a:solidFill>
                <a:effectLst/>
                <a:latin typeface="Arial" panose="020B0604020202020204" pitchFamily="34" charset="0"/>
              </a:rPr>
              <a:t>Don't Repeat Yourself (DRY)</a:t>
            </a:r>
            <a:r>
              <a:rPr lang="en-US" b="0" i="0" dirty="0">
                <a:solidFill>
                  <a:srgbClr val="000000"/>
                </a:solidFill>
                <a:effectLst/>
                <a:latin typeface="Arial" panose="020B0604020202020204" pitchFamily="34" charset="0"/>
              </a:rPr>
              <a:t> − Everything should be developed only in exactly one place instead of repeating it again and again.</a:t>
            </a:r>
          </a:p>
          <a:p>
            <a:pPr algn="just">
              <a:buFont typeface="Arial" panose="020B0604020202020204" pitchFamily="34" charset="0"/>
              <a:buChar char="•"/>
            </a:pPr>
            <a:r>
              <a:rPr lang="en-US" b="1" i="0" dirty="0">
                <a:solidFill>
                  <a:srgbClr val="000000"/>
                </a:solidFill>
                <a:effectLst/>
                <a:latin typeface="Arial" panose="020B0604020202020204" pitchFamily="34" charset="0"/>
              </a:rPr>
              <a:t>Fast Development</a:t>
            </a:r>
            <a:r>
              <a:rPr lang="en-US" b="0" i="0" dirty="0">
                <a:solidFill>
                  <a:srgbClr val="000000"/>
                </a:solidFill>
                <a:effectLst/>
                <a:latin typeface="Arial" panose="020B0604020202020204" pitchFamily="34" charset="0"/>
              </a:rPr>
              <a:t> − Django's philosophy is to do all it can to facilitate hyper-fast development.</a:t>
            </a:r>
          </a:p>
          <a:p>
            <a:pPr algn="just">
              <a:buFont typeface="Arial" panose="020B0604020202020204" pitchFamily="34" charset="0"/>
              <a:buChar char="•"/>
            </a:pPr>
            <a:r>
              <a:rPr lang="en-US" b="1" i="0" dirty="0">
                <a:solidFill>
                  <a:srgbClr val="000000"/>
                </a:solidFill>
                <a:effectLst/>
                <a:latin typeface="Arial" panose="020B0604020202020204" pitchFamily="34" charset="0"/>
              </a:rPr>
              <a:t>Clean Design</a:t>
            </a:r>
            <a:r>
              <a:rPr lang="en-US" b="0" i="0" dirty="0">
                <a:solidFill>
                  <a:srgbClr val="000000"/>
                </a:solidFill>
                <a:effectLst/>
                <a:latin typeface="Arial" panose="020B0604020202020204" pitchFamily="34" charset="0"/>
              </a:rPr>
              <a:t> − Django strictly maintains a clean design throughout its own code and makes it easy to follow best web-development practices.</a:t>
            </a:r>
          </a:p>
        </p:txBody>
      </p:sp>
    </p:spTree>
    <p:extLst>
      <p:ext uri="{BB962C8B-B14F-4D97-AF65-F5344CB8AC3E}">
        <p14:creationId xmlns:p14="http://schemas.microsoft.com/office/powerpoint/2010/main" val="900227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A587-1EA9-4682-82B4-2A29894422D8}"/>
              </a:ext>
            </a:extLst>
          </p:cNvPr>
          <p:cNvSpPr>
            <a:spLocks noGrp="1"/>
          </p:cNvSpPr>
          <p:nvPr>
            <p:ph type="title"/>
          </p:nvPr>
        </p:nvSpPr>
        <p:spPr/>
        <p:txBody>
          <a:bodyPr/>
          <a:lstStyle/>
          <a:p>
            <a:r>
              <a:rPr lang="en-IN" dirty="0"/>
              <a:t>Databases</a:t>
            </a:r>
          </a:p>
        </p:txBody>
      </p:sp>
      <p:sp>
        <p:nvSpPr>
          <p:cNvPr id="3" name="Content Placeholder 2">
            <a:extLst>
              <a:ext uri="{FF2B5EF4-FFF2-40B4-BE49-F238E27FC236}">
                <a16:creationId xmlns:a16="http://schemas.microsoft.com/office/drawing/2014/main" id="{7E9435D8-F2E1-44EE-BC93-BD07334F4B55}"/>
              </a:ext>
            </a:extLst>
          </p:cNvPr>
          <p:cNvSpPr>
            <a:spLocks noGrp="1"/>
          </p:cNvSpPr>
          <p:nvPr>
            <p:ph idx="1"/>
          </p:nvPr>
        </p:nvSpPr>
        <p:spPr>
          <a:xfrm>
            <a:off x="677334" y="1367407"/>
            <a:ext cx="8596668" cy="4673956"/>
          </a:xfrm>
        </p:spPr>
        <p:txBody>
          <a:bodyPr/>
          <a:lstStyle/>
          <a:p>
            <a:r>
              <a:rPr lang="en-IN" dirty="0"/>
              <a:t>Mainly 2 types</a:t>
            </a:r>
          </a:p>
          <a:p>
            <a:endParaRPr lang="en-IN" dirty="0"/>
          </a:p>
        </p:txBody>
      </p:sp>
      <p:sp>
        <p:nvSpPr>
          <p:cNvPr id="4" name="Rectangle: Rounded Corners 3">
            <a:extLst>
              <a:ext uri="{FF2B5EF4-FFF2-40B4-BE49-F238E27FC236}">
                <a16:creationId xmlns:a16="http://schemas.microsoft.com/office/drawing/2014/main" id="{1410C1AB-25D3-4539-9AF2-7A98893D54F0}"/>
              </a:ext>
            </a:extLst>
          </p:cNvPr>
          <p:cNvSpPr/>
          <p:nvPr/>
        </p:nvSpPr>
        <p:spPr>
          <a:xfrm>
            <a:off x="1073792" y="1870745"/>
            <a:ext cx="3749878"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p>
        </p:txBody>
      </p:sp>
      <p:sp>
        <p:nvSpPr>
          <p:cNvPr id="5" name="Rectangle: Rounded Corners 4">
            <a:extLst>
              <a:ext uri="{FF2B5EF4-FFF2-40B4-BE49-F238E27FC236}">
                <a16:creationId xmlns:a16="http://schemas.microsoft.com/office/drawing/2014/main" id="{7365FD84-BF00-4B13-B2E8-6DDA39929735}"/>
              </a:ext>
            </a:extLst>
          </p:cNvPr>
          <p:cNvSpPr/>
          <p:nvPr/>
        </p:nvSpPr>
        <p:spPr>
          <a:xfrm>
            <a:off x="5578679" y="1870745"/>
            <a:ext cx="3489820"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 SQL</a:t>
            </a:r>
          </a:p>
        </p:txBody>
      </p:sp>
      <p:sp>
        <p:nvSpPr>
          <p:cNvPr id="6" name="Rectangle: Rounded Corners 5">
            <a:extLst>
              <a:ext uri="{FF2B5EF4-FFF2-40B4-BE49-F238E27FC236}">
                <a16:creationId xmlns:a16="http://schemas.microsoft.com/office/drawing/2014/main" id="{F87B2CB4-6A47-4E86-8AC8-750057A99C45}"/>
              </a:ext>
            </a:extLst>
          </p:cNvPr>
          <p:cNvSpPr/>
          <p:nvPr/>
        </p:nvSpPr>
        <p:spPr>
          <a:xfrm>
            <a:off x="1073792" y="2628552"/>
            <a:ext cx="3749878" cy="4613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Table Based</a:t>
            </a:r>
          </a:p>
        </p:txBody>
      </p:sp>
      <p:sp>
        <p:nvSpPr>
          <p:cNvPr id="7" name="Rectangle: Rounded Corners 6">
            <a:extLst>
              <a:ext uri="{FF2B5EF4-FFF2-40B4-BE49-F238E27FC236}">
                <a16:creationId xmlns:a16="http://schemas.microsoft.com/office/drawing/2014/main" id="{366DC605-DEF3-43EC-AE40-0D10ECD53B2B}"/>
              </a:ext>
            </a:extLst>
          </p:cNvPr>
          <p:cNvSpPr/>
          <p:nvPr/>
        </p:nvSpPr>
        <p:spPr>
          <a:xfrm>
            <a:off x="5623422" y="2628552"/>
            <a:ext cx="3489820" cy="4613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Document Based</a:t>
            </a:r>
          </a:p>
        </p:txBody>
      </p:sp>
      <p:sp>
        <p:nvSpPr>
          <p:cNvPr id="8" name="Rectangle: Rounded Corners 7">
            <a:extLst>
              <a:ext uri="{FF2B5EF4-FFF2-40B4-BE49-F238E27FC236}">
                <a16:creationId xmlns:a16="http://schemas.microsoft.com/office/drawing/2014/main" id="{4BB9DF29-074A-4970-BCE4-4323AFE8BA82}"/>
              </a:ext>
            </a:extLst>
          </p:cNvPr>
          <p:cNvSpPr/>
          <p:nvPr/>
        </p:nvSpPr>
        <p:spPr>
          <a:xfrm>
            <a:off x="1073792"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ID</a:t>
            </a:r>
          </a:p>
        </p:txBody>
      </p:sp>
      <p:sp>
        <p:nvSpPr>
          <p:cNvPr id="9" name="Rectangle: Rounded Corners 8">
            <a:extLst>
              <a:ext uri="{FF2B5EF4-FFF2-40B4-BE49-F238E27FC236}">
                <a16:creationId xmlns:a16="http://schemas.microsoft.com/office/drawing/2014/main" id="{9DDC50C0-5E1C-4FFC-9307-ADA1C65E66E3}"/>
              </a:ext>
            </a:extLst>
          </p:cNvPr>
          <p:cNvSpPr/>
          <p:nvPr/>
        </p:nvSpPr>
        <p:spPr>
          <a:xfrm>
            <a:off x="2385270"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NAME</a:t>
            </a:r>
          </a:p>
        </p:txBody>
      </p:sp>
      <p:sp>
        <p:nvSpPr>
          <p:cNvPr id="10" name="Rectangle: Rounded Corners 9">
            <a:extLst>
              <a:ext uri="{FF2B5EF4-FFF2-40B4-BE49-F238E27FC236}">
                <a16:creationId xmlns:a16="http://schemas.microsoft.com/office/drawing/2014/main" id="{1EE679A7-B05D-4E69-A11F-949856EADFA0}"/>
              </a:ext>
            </a:extLst>
          </p:cNvPr>
          <p:cNvSpPr/>
          <p:nvPr/>
        </p:nvSpPr>
        <p:spPr>
          <a:xfrm>
            <a:off x="3816992"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AGE</a:t>
            </a:r>
          </a:p>
        </p:txBody>
      </p:sp>
      <p:sp>
        <p:nvSpPr>
          <p:cNvPr id="11" name="Rectangle: Rounded Corners 10">
            <a:extLst>
              <a:ext uri="{FF2B5EF4-FFF2-40B4-BE49-F238E27FC236}">
                <a16:creationId xmlns:a16="http://schemas.microsoft.com/office/drawing/2014/main" id="{8F185F6C-4E5A-4866-9718-2F9BB634B6E0}"/>
              </a:ext>
            </a:extLst>
          </p:cNvPr>
          <p:cNvSpPr/>
          <p:nvPr/>
        </p:nvSpPr>
        <p:spPr>
          <a:xfrm>
            <a:off x="5623421" y="3494659"/>
            <a:ext cx="3445077" cy="1665215"/>
          </a:xfrm>
          <a:prstGeom prst="roundRect">
            <a:avLst>
              <a:gd name="adj" fmla="val 643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{id:1, </a:t>
            </a:r>
            <a:r>
              <a:rPr lang="en-IN" dirty="0" err="1"/>
              <a:t>name:Jake</a:t>
            </a:r>
            <a:r>
              <a:rPr lang="en-IN" dirty="0"/>
              <a:t>, age:40},</a:t>
            </a:r>
          </a:p>
          <a:p>
            <a:pPr algn="ctr"/>
            <a:r>
              <a:rPr lang="en-IN" dirty="0"/>
              <a:t>{id:2, </a:t>
            </a:r>
            <a:r>
              <a:rPr lang="en-IN" dirty="0" err="1"/>
              <a:t>name:Will</a:t>
            </a:r>
            <a:r>
              <a:rPr lang="en-IN" dirty="0"/>
              <a:t>, age:10}</a:t>
            </a:r>
          </a:p>
        </p:txBody>
      </p:sp>
      <p:sp>
        <p:nvSpPr>
          <p:cNvPr id="12" name="Rectangle: Rounded Corners 11">
            <a:extLst>
              <a:ext uri="{FF2B5EF4-FFF2-40B4-BE49-F238E27FC236}">
                <a16:creationId xmlns:a16="http://schemas.microsoft.com/office/drawing/2014/main" id="{316DF882-7038-4A6C-8BBF-98A115E12F8C}"/>
              </a:ext>
            </a:extLst>
          </p:cNvPr>
          <p:cNvSpPr/>
          <p:nvPr/>
        </p:nvSpPr>
        <p:spPr>
          <a:xfrm>
            <a:off x="1073792"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1</a:t>
            </a:r>
          </a:p>
        </p:txBody>
      </p:sp>
      <p:sp>
        <p:nvSpPr>
          <p:cNvPr id="13" name="Rectangle: Rounded Corners 12">
            <a:extLst>
              <a:ext uri="{FF2B5EF4-FFF2-40B4-BE49-F238E27FC236}">
                <a16:creationId xmlns:a16="http://schemas.microsoft.com/office/drawing/2014/main" id="{D0DF7209-AB58-4933-A4C0-B059A6D5B3E5}"/>
              </a:ext>
            </a:extLst>
          </p:cNvPr>
          <p:cNvSpPr/>
          <p:nvPr/>
        </p:nvSpPr>
        <p:spPr>
          <a:xfrm>
            <a:off x="2385270"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Jake</a:t>
            </a:r>
          </a:p>
        </p:txBody>
      </p:sp>
      <p:sp>
        <p:nvSpPr>
          <p:cNvPr id="14" name="Rectangle: Rounded Corners 13">
            <a:extLst>
              <a:ext uri="{FF2B5EF4-FFF2-40B4-BE49-F238E27FC236}">
                <a16:creationId xmlns:a16="http://schemas.microsoft.com/office/drawing/2014/main" id="{EA4FDEF1-B010-4248-A868-DB58C268BC13}"/>
              </a:ext>
            </a:extLst>
          </p:cNvPr>
          <p:cNvSpPr/>
          <p:nvPr/>
        </p:nvSpPr>
        <p:spPr>
          <a:xfrm>
            <a:off x="3816992"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40</a:t>
            </a:r>
          </a:p>
        </p:txBody>
      </p:sp>
      <p:sp>
        <p:nvSpPr>
          <p:cNvPr id="15" name="Rectangle: Rounded Corners 14">
            <a:extLst>
              <a:ext uri="{FF2B5EF4-FFF2-40B4-BE49-F238E27FC236}">
                <a16:creationId xmlns:a16="http://schemas.microsoft.com/office/drawing/2014/main" id="{B0DFB14F-00FF-4565-94CA-5D1EFB0BD755}"/>
              </a:ext>
            </a:extLst>
          </p:cNvPr>
          <p:cNvSpPr/>
          <p:nvPr/>
        </p:nvSpPr>
        <p:spPr>
          <a:xfrm>
            <a:off x="1073792"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2</a:t>
            </a:r>
          </a:p>
        </p:txBody>
      </p:sp>
      <p:sp>
        <p:nvSpPr>
          <p:cNvPr id="16" name="Rectangle: Rounded Corners 15">
            <a:extLst>
              <a:ext uri="{FF2B5EF4-FFF2-40B4-BE49-F238E27FC236}">
                <a16:creationId xmlns:a16="http://schemas.microsoft.com/office/drawing/2014/main" id="{F7C66FE5-DA2C-4526-9B48-05A75E1A1CC2}"/>
              </a:ext>
            </a:extLst>
          </p:cNvPr>
          <p:cNvSpPr/>
          <p:nvPr/>
        </p:nvSpPr>
        <p:spPr>
          <a:xfrm>
            <a:off x="2385270"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Will</a:t>
            </a:r>
          </a:p>
        </p:txBody>
      </p:sp>
      <p:sp>
        <p:nvSpPr>
          <p:cNvPr id="17" name="Rectangle: Rounded Corners 16">
            <a:extLst>
              <a:ext uri="{FF2B5EF4-FFF2-40B4-BE49-F238E27FC236}">
                <a16:creationId xmlns:a16="http://schemas.microsoft.com/office/drawing/2014/main" id="{EDEF53CC-DCE6-464B-B870-E4FF36CCDF40}"/>
              </a:ext>
            </a:extLst>
          </p:cNvPr>
          <p:cNvSpPr/>
          <p:nvPr/>
        </p:nvSpPr>
        <p:spPr>
          <a:xfrm>
            <a:off x="3816992"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10</a:t>
            </a:r>
          </a:p>
        </p:txBody>
      </p:sp>
      <p:sp>
        <p:nvSpPr>
          <p:cNvPr id="18" name="Rectangle: Rounded Corners 17">
            <a:extLst>
              <a:ext uri="{FF2B5EF4-FFF2-40B4-BE49-F238E27FC236}">
                <a16:creationId xmlns:a16="http://schemas.microsoft.com/office/drawing/2014/main" id="{18E923BE-476B-47E0-9459-F168C4E36129}"/>
              </a:ext>
            </a:extLst>
          </p:cNvPr>
          <p:cNvSpPr/>
          <p:nvPr/>
        </p:nvSpPr>
        <p:spPr>
          <a:xfrm>
            <a:off x="1073792" y="5561901"/>
            <a:ext cx="3749878" cy="65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MySQL, </a:t>
            </a:r>
            <a:r>
              <a:rPr lang="en-IN" dirty="0" err="1"/>
              <a:t>PostGreSQL</a:t>
            </a:r>
            <a:r>
              <a:rPr lang="en-IN" dirty="0"/>
              <a:t>, SQLite</a:t>
            </a:r>
          </a:p>
        </p:txBody>
      </p:sp>
      <p:sp>
        <p:nvSpPr>
          <p:cNvPr id="19" name="Rectangle: Rounded Corners 18">
            <a:extLst>
              <a:ext uri="{FF2B5EF4-FFF2-40B4-BE49-F238E27FC236}">
                <a16:creationId xmlns:a16="http://schemas.microsoft.com/office/drawing/2014/main" id="{FFB2D74F-41C2-478C-8D9D-92170D26B1F3}"/>
              </a:ext>
            </a:extLst>
          </p:cNvPr>
          <p:cNvSpPr/>
          <p:nvPr/>
        </p:nvSpPr>
        <p:spPr>
          <a:xfrm>
            <a:off x="5623421" y="5549694"/>
            <a:ext cx="3489820" cy="65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MongoDB, </a:t>
            </a:r>
            <a:r>
              <a:rPr lang="en-IN" dirty="0" err="1"/>
              <a:t>CassandraDB</a:t>
            </a:r>
            <a:endParaRPr lang="en-IN" dirty="0"/>
          </a:p>
        </p:txBody>
      </p:sp>
    </p:spTree>
    <p:extLst>
      <p:ext uri="{BB962C8B-B14F-4D97-AF65-F5344CB8AC3E}">
        <p14:creationId xmlns:p14="http://schemas.microsoft.com/office/powerpoint/2010/main" val="2939259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FA4B-A020-477B-8073-1042B7B6F9E3}"/>
              </a:ext>
            </a:extLst>
          </p:cNvPr>
          <p:cNvSpPr>
            <a:spLocks noGrp="1"/>
          </p:cNvSpPr>
          <p:nvPr>
            <p:ph type="title"/>
          </p:nvPr>
        </p:nvSpPr>
        <p:spPr>
          <a:xfrm>
            <a:off x="677334" y="242931"/>
            <a:ext cx="8596668" cy="808139"/>
          </a:xfrm>
        </p:spPr>
        <p:txBody>
          <a:bodyPr/>
          <a:lstStyle/>
          <a:p>
            <a:r>
              <a:rPr lang="en-IN" dirty="0"/>
              <a:t>Understanding SQL</a:t>
            </a:r>
          </a:p>
        </p:txBody>
      </p:sp>
      <p:sp>
        <p:nvSpPr>
          <p:cNvPr id="3" name="Content Placeholder 2">
            <a:extLst>
              <a:ext uri="{FF2B5EF4-FFF2-40B4-BE49-F238E27FC236}">
                <a16:creationId xmlns:a16="http://schemas.microsoft.com/office/drawing/2014/main" id="{71DF8944-8437-4DAE-9A41-197A5802F153}"/>
              </a:ext>
            </a:extLst>
          </p:cNvPr>
          <p:cNvSpPr>
            <a:spLocks noGrp="1"/>
          </p:cNvSpPr>
          <p:nvPr>
            <p:ph idx="1"/>
          </p:nvPr>
        </p:nvSpPr>
        <p:spPr>
          <a:xfrm>
            <a:off x="677334" y="1051070"/>
            <a:ext cx="8596668" cy="5259898"/>
          </a:xfrm>
          <a:noFill/>
          <a:ln>
            <a:noFill/>
          </a:ln>
        </p:spPr>
        <p:style>
          <a:lnRef idx="0">
            <a:scrgbClr r="0" g="0" b="0"/>
          </a:lnRef>
          <a:fillRef idx="0">
            <a:scrgbClr r="0" g="0" b="0"/>
          </a:fillRef>
          <a:effectRef idx="0">
            <a:scrgbClr r="0" g="0" b="0"/>
          </a:effectRef>
          <a:fontRef idx="minor">
            <a:schemeClr val="dk1"/>
          </a:fontRef>
        </p:style>
        <p:txBody>
          <a:bodyPr/>
          <a:lstStyle/>
          <a:p>
            <a:r>
              <a:rPr lang="en-IN" dirty="0"/>
              <a:t>Create tables and schema</a:t>
            </a:r>
          </a:p>
          <a:p>
            <a:endParaRPr lang="en-IN" dirty="0"/>
          </a:p>
          <a:p>
            <a:endParaRPr lang="en-IN" dirty="0"/>
          </a:p>
          <a:p>
            <a:endParaRPr lang="en-IN" dirty="0"/>
          </a:p>
          <a:p>
            <a:endParaRPr lang="en-IN" dirty="0"/>
          </a:p>
          <a:p>
            <a:endParaRPr lang="en-IN" dirty="0"/>
          </a:p>
          <a:p>
            <a:r>
              <a:rPr lang="en-IN" dirty="0"/>
              <a:t>Insert Data to tables</a:t>
            </a:r>
          </a:p>
          <a:p>
            <a:endParaRPr lang="en-IN" dirty="0"/>
          </a:p>
          <a:p>
            <a:endParaRPr lang="en-IN" dirty="0"/>
          </a:p>
          <a:p>
            <a:endParaRPr lang="en-IN" dirty="0"/>
          </a:p>
          <a:p>
            <a:r>
              <a:rPr lang="en-IN" dirty="0"/>
              <a:t>Get the Data</a:t>
            </a:r>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529DF1ED-D913-40CE-9DF1-FCFAD5D321F6}"/>
              </a:ext>
            </a:extLst>
          </p:cNvPr>
          <p:cNvSpPr/>
          <p:nvPr/>
        </p:nvSpPr>
        <p:spPr>
          <a:xfrm>
            <a:off x="1073791" y="1530991"/>
            <a:ext cx="5092117" cy="1507223"/>
          </a:xfrm>
          <a:prstGeom prst="roundRect">
            <a:avLst>
              <a:gd name="adj" fmla="val 10545"/>
            </a:avLst>
          </a:prstGeom>
        </p:spPr>
        <p:style>
          <a:lnRef idx="2">
            <a:schemeClr val="accent3"/>
          </a:lnRef>
          <a:fillRef idx="1">
            <a:schemeClr val="lt1"/>
          </a:fillRef>
          <a:effectRef idx="0">
            <a:schemeClr val="accent3"/>
          </a:effectRef>
          <a:fontRef idx="minor">
            <a:schemeClr val="dk1"/>
          </a:fontRef>
        </p:style>
        <p:txBody>
          <a:bodyPr rtlCol="0" anchor="ctr"/>
          <a:lstStyle/>
          <a:p>
            <a:r>
              <a:rPr lang="en-IN" dirty="0"/>
              <a:t>CREATE TABLE books (</a:t>
            </a:r>
          </a:p>
          <a:p>
            <a:r>
              <a:rPr lang="en-IN" dirty="0"/>
              <a:t>Id INTEGER PRIMARY KEY AUTOINCREMENT,</a:t>
            </a:r>
          </a:p>
          <a:p>
            <a:r>
              <a:rPr lang="en-IN" dirty="0"/>
              <a:t>Title VARCHAR(200) NOT NULL,</a:t>
            </a:r>
          </a:p>
          <a:p>
            <a:r>
              <a:rPr lang="en-IN" dirty="0"/>
              <a:t>Rating INTEGER NOT NULL)</a:t>
            </a:r>
          </a:p>
        </p:txBody>
      </p:sp>
      <p:sp>
        <p:nvSpPr>
          <p:cNvPr id="5" name="Rectangle: Rounded Corners 4">
            <a:extLst>
              <a:ext uri="{FF2B5EF4-FFF2-40B4-BE49-F238E27FC236}">
                <a16:creationId xmlns:a16="http://schemas.microsoft.com/office/drawing/2014/main" id="{3B5A46B5-EF93-4D62-AEEC-0E5DFAE09577}"/>
              </a:ext>
            </a:extLst>
          </p:cNvPr>
          <p:cNvSpPr/>
          <p:nvPr/>
        </p:nvSpPr>
        <p:spPr>
          <a:xfrm>
            <a:off x="1073790" y="3917309"/>
            <a:ext cx="5092117" cy="96473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dirty="0"/>
              <a:t>INSERT INTO books(Title, Rating) </a:t>
            </a:r>
          </a:p>
          <a:p>
            <a:r>
              <a:rPr lang="en-IN" dirty="0"/>
              <a:t>VALUES (‘Lord of the Rings’. 10)</a:t>
            </a:r>
          </a:p>
        </p:txBody>
      </p:sp>
      <p:sp>
        <p:nvSpPr>
          <p:cNvPr id="6" name="Rectangle: Rounded Corners 5">
            <a:extLst>
              <a:ext uri="{FF2B5EF4-FFF2-40B4-BE49-F238E27FC236}">
                <a16:creationId xmlns:a16="http://schemas.microsoft.com/office/drawing/2014/main" id="{1007C471-B9B8-4D3D-AC6E-A1C27D3D7CA9}"/>
              </a:ext>
            </a:extLst>
          </p:cNvPr>
          <p:cNvSpPr/>
          <p:nvPr/>
        </p:nvSpPr>
        <p:spPr>
          <a:xfrm>
            <a:off x="1073790" y="5574135"/>
            <a:ext cx="5092117" cy="96473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dirty="0"/>
              <a:t>SELECT * FROM books</a:t>
            </a:r>
          </a:p>
        </p:txBody>
      </p:sp>
    </p:spTree>
    <p:extLst>
      <p:ext uri="{BB962C8B-B14F-4D97-AF65-F5344CB8AC3E}">
        <p14:creationId xmlns:p14="http://schemas.microsoft.com/office/powerpoint/2010/main" val="275920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5A22-BD4C-402C-830C-191B3F41901F}"/>
              </a:ext>
            </a:extLst>
          </p:cNvPr>
          <p:cNvSpPr>
            <a:spLocks noGrp="1"/>
          </p:cNvSpPr>
          <p:nvPr>
            <p:ph type="title"/>
          </p:nvPr>
        </p:nvSpPr>
        <p:spPr>
          <a:xfrm>
            <a:off x="677334" y="609600"/>
            <a:ext cx="8596668" cy="841695"/>
          </a:xfrm>
        </p:spPr>
        <p:txBody>
          <a:bodyPr/>
          <a:lstStyle/>
          <a:p>
            <a:r>
              <a:rPr lang="en-IN" dirty="0"/>
              <a:t>Models Feature in Django</a:t>
            </a:r>
          </a:p>
        </p:txBody>
      </p:sp>
      <p:sp>
        <p:nvSpPr>
          <p:cNvPr id="3" name="Content Placeholder 2">
            <a:extLst>
              <a:ext uri="{FF2B5EF4-FFF2-40B4-BE49-F238E27FC236}">
                <a16:creationId xmlns:a16="http://schemas.microsoft.com/office/drawing/2014/main" id="{15FAF37B-349D-429D-8ADD-22A5804C74C4}"/>
              </a:ext>
            </a:extLst>
          </p:cNvPr>
          <p:cNvSpPr>
            <a:spLocks noGrp="1"/>
          </p:cNvSpPr>
          <p:nvPr>
            <p:ph idx="1"/>
          </p:nvPr>
        </p:nvSpPr>
        <p:spPr>
          <a:xfrm>
            <a:off x="677334" y="1518407"/>
            <a:ext cx="8596668" cy="4522955"/>
          </a:xfrm>
        </p:spPr>
        <p:txBody>
          <a:bodyPr/>
          <a:lstStyle/>
          <a:p>
            <a:r>
              <a:rPr lang="en-IN" dirty="0"/>
              <a:t>Write python code and python class</a:t>
            </a:r>
          </a:p>
          <a:p>
            <a:r>
              <a:rPr lang="en-IN" dirty="0"/>
              <a:t>No need to construct SQL queries</a:t>
            </a:r>
          </a:p>
          <a:p>
            <a:r>
              <a:rPr lang="en-IN" dirty="0"/>
              <a:t>Django will perform the task by itself</a:t>
            </a:r>
          </a:p>
          <a:p>
            <a:r>
              <a:rPr lang="en-IN" dirty="0"/>
              <a:t>Focus on your data and not on the queries</a:t>
            </a:r>
          </a:p>
          <a:p>
            <a:r>
              <a:rPr lang="en-IN" dirty="0"/>
              <a:t>We define data models and run common operations on those data</a:t>
            </a:r>
          </a:p>
          <a:p>
            <a:r>
              <a:rPr lang="en-IN" dirty="0"/>
              <a:t>Django Models translate instructions to SQL queries</a:t>
            </a:r>
          </a:p>
        </p:txBody>
      </p:sp>
    </p:spTree>
    <p:extLst>
      <p:ext uri="{BB962C8B-B14F-4D97-AF65-F5344CB8AC3E}">
        <p14:creationId xmlns:p14="http://schemas.microsoft.com/office/powerpoint/2010/main" val="592235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7542-CBF4-4AB7-9642-D17518F677BE}"/>
              </a:ext>
            </a:extLst>
          </p:cNvPr>
          <p:cNvSpPr>
            <a:spLocks noGrp="1"/>
          </p:cNvSpPr>
          <p:nvPr>
            <p:ph type="title"/>
          </p:nvPr>
        </p:nvSpPr>
        <p:spPr>
          <a:xfrm>
            <a:off x="677334" y="609600"/>
            <a:ext cx="8596668" cy="866862"/>
          </a:xfrm>
        </p:spPr>
        <p:txBody>
          <a:bodyPr/>
          <a:lstStyle/>
          <a:p>
            <a:r>
              <a:rPr lang="en-IN" dirty="0"/>
              <a:t>Creating a Django Model</a:t>
            </a:r>
          </a:p>
        </p:txBody>
      </p:sp>
      <p:sp>
        <p:nvSpPr>
          <p:cNvPr id="3" name="Content Placeholder 2">
            <a:extLst>
              <a:ext uri="{FF2B5EF4-FFF2-40B4-BE49-F238E27FC236}">
                <a16:creationId xmlns:a16="http://schemas.microsoft.com/office/drawing/2014/main" id="{7032A706-3714-4A11-836C-B4A69AA63A00}"/>
              </a:ext>
            </a:extLst>
          </p:cNvPr>
          <p:cNvSpPr>
            <a:spLocks noGrp="1"/>
          </p:cNvSpPr>
          <p:nvPr>
            <p:ph idx="1"/>
          </p:nvPr>
        </p:nvSpPr>
        <p:spPr>
          <a:xfrm>
            <a:off x="677334" y="1476463"/>
            <a:ext cx="8596668" cy="4564900"/>
          </a:xfrm>
        </p:spPr>
        <p:txBody>
          <a:bodyPr/>
          <a:lstStyle/>
          <a:p>
            <a:r>
              <a:rPr lang="en-IN" dirty="0"/>
              <a:t>We will be working with the models.py file in your app to create Models which are a reflection of your table in the data base</a:t>
            </a:r>
          </a:p>
          <a:p>
            <a:r>
              <a:rPr lang="en-IN" dirty="0"/>
              <a:t>A model can have multiple reference, use the below link to look into the same.</a:t>
            </a:r>
          </a:p>
          <a:p>
            <a:pPr lvl="1"/>
            <a:r>
              <a:rPr lang="en-IN" dirty="0">
                <a:hlinkClick r:id="rId2"/>
              </a:rPr>
              <a:t>https://docs.djangoproject.com/en/3.2/ref/models/fields/</a:t>
            </a:r>
            <a:endParaRPr lang="en-IN" dirty="0"/>
          </a:p>
          <a:p>
            <a:pPr marL="0" indent="0">
              <a:buNone/>
            </a:pPr>
            <a:endParaRPr lang="en-IN" dirty="0"/>
          </a:p>
          <a:p>
            <a:endParaRPr lang="en-IN" dirty="0"/>
          </a:p>
        </p:txBody>
      </p:sp>
    </p:spTree>
    <p:extLst>
      <p:ext uri="{BB962C8B-B14F-4D97-AF65-F5344CB8AC3E}">
        <p14:creationId xmlns:p14="http://schemas.microsoft.com/office/powerpoint/2010/main" val="3097329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62EB-5F6D-49C5-8F4E-55FD9E3A7EA2}"/>
              </a:ext>
            </a:extLst>
          </p:cNvPr>
          <p:cNvSpPr>
            <a:spLocks noGrp="1"/>
          </p:cNvSpPr>
          <p:nvPr>
            <p:ph type="title"/>
          </p:nvPr>
        </p:nvSpPr>
        <p:spPr>
          <a:xfrm>
            <a:off x="677334" y="198540"/>
            <a:ext cx="8596668" cy="1320800"/>
          </a:xfrm>
        </p:spPr>
        <p:txBody>
          <a:bodyPr/>
          <a:lstStyle/>
          <a:p>
            <a:r>
              <a:rPr lang="en-IN" dirty="0"/>
              <a:t>After model creation how do we reflect them in our Database</a:t>
            </a:r>
          </a:p>
        </p:txBody>
      </p:sp>
      <p:sp>
        <p:nvSpPr>
          <p:cNvPr id="3" name="Content Placeholder 2">
            <a:extLst>
              <a:ext uri="{FF2B5EF4-FFF2-40B4-BE49-F238E27FC236}">
                <a16:creationId xmlns:a16="http://schemas.microsoft.com/office/drawing/2014/main" id="{910564C8-DA04-44CF-9CC5-DF714DFDAB6E}"/>
              </a:ext>
            </a:extLst>
          </p:cNvPr>
          <p:cNvSpPr>
            <a:spLocks noGrp="1"/>
          </p:cNvSpPr>
          <p:nvPr>
            <p:ph idx="1"/>
          </p:nvPr>
        </p:nvSpPr>
        <p:spPr>
          <a:xfrm>
            <a:off x="677334" y="1375709"/>
            <a:ext cx="8596668" cy="4697411"/>
          </a:xfrm>
        </p:spPr>
        <p:txBody>
          <a:bodyPr/>
          <a:lstStyle/>
          <a:p>
            <a:r>
              <a:rPr lang="en-IN" dirty="0"/>
              <a:t>Add you apps name mentioned in the &lt;</a:t>
            </a:r>
            <a:r>
              <a:rPr lang="en-IN" dirty="0" err="1"/>
              <a:t>app_name</a:t>
            </a:r>
            <a:r>
              <a:rPr lang="en-IN" dirty="0"/>
              <a:t>&gt;/apps.py file to the &lt;</a:t>
            </a:r>
            <a:r>
              <a:rPr lang="en-IN" dirty="0" err="1"/>
              <a:t>project_name</a:t>
            </a:r>
            <a:r>
              <a:rPr lang="en-IN" dirty="0"/>
              <a:t>&gt;/settings file under installed apps</a:t>
            </a:r>
          </a:p>
          <a:p>
            <a:endParaRPr lang="en-IN" dirty="0"/>
          </a:p>
          <a:p>
            <a:endParaRPr lang="en-IN" dirty="0"/>
          </a:p>
          <a:p>
            <a:endParaRPr lang="en-IN" dirty="0"/>
          </a:p>
          <a:p>
            <a:endParaRPr lang="en-IN" dirty="0"/>
          </a:p>
          <a:p>
            <a:endParaRPr lang="en-IN" dirty="0"/>
          </a:p>
          <a:p>
            <a:r>
              <a:rPr lang="en-IN" dirty="0"/>
              <a:t>Also need to mention the database details in the settings.py file</a:t>
            </a:r>
          </a:p>
          <a:p>
            <a:endParaRPr lang="en-IN" dirty="0"/>
          </a:p>
          <a:p>
            <a:endParaRPr lang="en-IN" dirty="0"/>
          </a:p>
        </p:txBody>
      </p:sp>
      <p:sp>
        <p:nvSpPr>
          <p:cNvPr id="4" name="Rectangle: Rounded Corners 3">
            <a:extLst>
              <a:ext uri="{FF2B5EF4-FFF2-40B4-BE49-F238E27FC236}">
                <a16:creationId xmlns:a16="http://schemas.microsoft.com/office/drawing/2014/main" id="{182DB958-1B9A-4B72-9A4F-2A59061F52DF}"/>
              </a:ext>
            </a:extLst>
          </p:cNvPr>
          <p:cNvSpPr/>
          <p:nvPr/>
        </p:nvSpPr>
        <p:spPr>
          <a:xfrm>
            <a:off x="1115735" y="2012846"/>
            <a:ext cx="3724713" cy="2030137"/>
          </a:xfrm>
          <a:prstGeom prst="roundRect">
            <a:avLst>
              <a:gd name="adj" fmla="val 7576"/>
            </a:avLst>
          </a:prstGeom>
        </p:spPr>
        <p:style>
          <a:lnRef idx="2">
            <a:schemeClr val="accent3"/>
          </a:lnRef>
          <a:fillRef idx="1">
            <a:schemeClr val="lt1"/>
          </a:fillRef>
          <a:effectRef idx="0">
            <a:schemeClr val="accent3"/>
          </a:effectRef>
          <a:fontRef idx="minor">
            <a:schemeClr val="dk1"/>
          </a:fontRef>
        </p:style>
        <p:txBody>
          <a:bodyPr rtlCol="0" anchor="ctr"/>
          <a:lstStyle/>
          <a:p>
            <a:r>
              <a:rPr lang="en-IN" sz="1200" dirty="0"/>
              <a:t>INSTALLED_APPS = [</a:t>
            </a:r>
          </a:p>
          <a:p>
            <a:r>
              <a:rPr lang="en-IN" sz="1200" dirty="0"/>
              <a:t>    ‘&lt;</a:t>
            </a:r>
            <a:r>
              <a:rPr lang="en-IN" sz="1200" dirty="0" err="1"/>
              <a:t>app_name</a:t>
            </a:r>
            <a:r>
              <a:rPr lang="en-IN" sz="1200" dirty="0"/>
              <a:t>&gt;',</a:t>
            </a:r>
          </a:p>
          <a:p>
            <a:r>
              <a:rPr lang="en-IN" sz="1200" dirty="0"/>
              <a:t>    '</a:t>
            </a:r>
            <a:r>
              <a:rPr lang="en-IN" sz="1200" dirty="0" err="1"/>
              <a:t>django.contrib.admin</a:t>
            </a:r>
            <a:r>
              <a:rPr lang="en-IN" sz="1200" dirty="0"/>
              <a:t>',</a:t>
            </a:r>
          </a:p>
          <a:p>
            <a:r>
              <a:rPr lang="en-IN" sz="1200" dirty="0"/>
              <a:t>    '</a:t>
            </a:r>
            <a:r>
              <a:rPr lang="en-IN" sz="1200" dirty="0" err="1"/>
              <a:t>django.contrib.auth</a:t>
            </a:r>
            <a:r>
              <a:rPr lang="en-IN" sz="1200" dirty="0"/>
              <a:t>',</a:t>
            </a:r>
          </a:p>
          <a:p>
            <a:r>
              <a:rPr lang="en-IN" sz="1200" dirty="0"/>
              <a:t>    '</a:t>
            </a:r>
            <a:r>
              <a:rPr lang="en-IN" sz="1200" dirty="0" err="1"/>
              <a:t>django.contrib.contenttypes</a:t>
            </a:r>
            <a:r>
              <a:rPr lang="en-IN" sz="1200" dirty="0"/>
              <a:t>',</a:t>
            </a:r>
          </a:p>
          <a:p>
            <a:r>
              <a:rPr lang="en-IN" sz="1200" dirty="0"/>
              <a:t>    '</a:t>
            </a:r>
            <a:r>
              <a:rPr lang="en-IN" sz="1200" dirty="0" err="1"/>
              <a:t>django.contrib.sessions</a:t>
            </a:r>
            <a:r>
              <a:rPr lang="en-IN" sz="1200" dirty="0"/>
              <a:t>',</a:t>
            </a:r>
          </a:p>
          <a:p>
            <a:r>
              <a:rPr lang="en-IN" sz="1200" dirty="0"/>
              <a:t>    '</a:t>
            </a:r>
            <a:r>
              <a:rPr lang="en-IN" sz="1200" dirty="0" err="1"/>
              <a:t>django.contrib.messages</a:t>
            </a:r>
            <a:r>
              <a:rPr lang="en-IN" sz="1200" dirty="0"/>
              <a:t>',</a:t>
            </a:r>
          </a:p>
          <a:p>
            <a:r>
              <a:rPr lang="en-IN" sz="1200" dirty="0"/>
              <a:t>    '</a:t>
            </a:r>
            <a:r>
              <a:rPr lang="en-IN" sz="1200" dirty="0" err="1"/>
              <a:t>django.contrib.staticfiles</a:t>
            </a:r>
            <a:r>
              <a:rPr lang="en-IN" sz="1200" dirty="0"/>
              <a:t>',</a:t>
            </a:r>
          </a:p>
          <a:p>
            <a:r>
              <a:rPr lang="en-IN" sz="1200" dirty="0"/>
              <a:t>]</a:t>
            </a:r>
          </a:p>
        </p:txBody>
      </p:sp>
      <p:sp>
        <p:nvSpPr>
          <p:cNvPr id="6" name="Rectangle: Rounded Corners 5">
            <a:extLst>
              <a:ext uri="{FF2B5EF4-FFF2-40B4-BE49-F238E27FC236}">
                <a16:creationId xmlns:a16="http://schemas.microsoft.com/office/drawing/2014/main" id="{0C2E78F3-173E-485A-8B8F-244A57F891E4}"/>
              </a:ext>
            </a:extLst>
          </p:cNvPr>
          <p:cNvSpPr/>
          <p:nvPr/>
        </p:nvSpPr>
        <p:spPr>
          <a:xfrm>
            <a:off x="1115735" y="4536489"/>
            <a:ext cx="3724713" cy="1320801"/>
          </a:xfrm>
          <a:prstGeom prst="roundRect">
            <a:avLst>
              <a:gd name="adj" fmla="val 7576"/>
            </a:avLst>
          </a:prstGeom>
        </p:spPr>
        <p:style>
          <a:lnRef idx="2">
            <a:schemeClr val="accent3"/>
          </a:lnRef>
          <a:fillRef idx="1">
            <a:schemeClr val="lt1"/>
          </a:fillRef>
          <a:effectRef idx="0">
            <a:schemeClr val="accent3"/>
          </a:effectRef>
          <a:fontRef idx="minor">
            <a:schemeClr val="dk1"/>
          </a:fontRef>
        </p:style>
        <p:txBody>
          <a:bodyPr rtlCol="0" anchor="ctr"/>
          <a:lstStyle/>
          <a:p>
            <a:r>
              <a:rPr lang="en-IN" sz="1200" dirty="0"/>
              <a:t>DATABASES = {</a:t>
            </a:r>
          </a:p>
          <a:p>
            <a:r>
              <a:rPr lang="en-IN" sz="1200" dirty="0"/>
              <a:t>    'default': {</a:t>
            </a:r>
          </a:p>
          <a:p>
            <a:r>
              <a:rPr lang="en-IN" sz="1200" dirty="0"/>
              <a:t>        'ENGINE': 'django.db.backends.sqlite3',</a:t>
            </a:r>
          </a:p>
          <a:p>
            <a:r>
              <a:rPr lang="en-IN" sz="1200" dirty="0"/>
              <a:t>        'NAME': BASE_DIR / 'db.sqlite3',</a:t>
            </a:r>
          </a:p>
          <a:p>
            <a:r>
              <a:rPr lang="en-IN" sz="1200" dirty="0"/>
              <a:t>    }</a:t>
            </a:r>
          </a:p>
          <a:p>
            <a:r>
              <a:rPr lang="en-IN" sz="1200" dirty="0"/>
              <a:t>}</a:t>
            </a:r>
          </a:p>
        </p:txBody>
      </p:sp>
    </p:spTree>
    <p:extLst>
      <p:ext uri="{BB962C8B-B14F-4D97-AF65-F5344CB8AC3E}">
        <p14:creationId xmlns:p14="http://schemas.microsoft.com/office/powerpoint/2010/main" val="3534034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74B9-3AD9-458C-AFA0-46ACFBE8BA15}"/>
              </a:ext>
            </a:extLst>
          </p:cNvPr>
          <p:cNvSpPr>
            <a:spLocks noGrp="1"/>
          </p:cNvSpPr>
          <p:nvPr>
            <p:ph type="title"/>
          </p:nvPr>
        </p:nvSpPr>
        <p:spPr/>
        <p:txBody>
          <a:bodyPr/>
          <a:lstStyle/>
          <a:p>
            <a:r>
              <a:rPr lang="en-US" dirty="0"/>
              <a:t>Let’s create first model Book</a:t>
            </a:r>
            <a:endParaRPr lang="en-IN" dirty="0"/>
          </a:p>
        </p:txBody>
      </p:sp>
      <p:sp>
        <p:nvSpPr>
          <p:cNvPr id="3" name="Content Placeholder 2">
            <a:extLst>
              <a:ext uri="{FF2B5EF4-FFF2-40B4-BE49-F238E27FC236}">
                <a16:creationId xmlns:a16="http://schemas.microsoft.com/office/drawing/2014/main" id="{2B3CB890-1AF8-4F68-85D6-FCC5F47202CC}"/>
              </a:ext>
            </a:extLst>
          </p:cNvPr>
          <p:cNvSpPr>
            <a:spLocks noGrp="1"/>
          </p:cNvSpPr>
          <p:nvPr>
            <p:ph idx="1"/>
          </p:nvPr>
        </p:nvSpPr>
        <p:spPr/>
        <p:txBody>
          <a:bodyPr/>
          <a:lstStyle/>
          <a:p>
            <a:r>
              <a:rPr lang="en-US" dirty="0"/>
              <a:t>Create a model book</a:t>
            </a:r>
          </a:p>
          <a:p>
            <a:r>
              <a:rPr lang="en-US" dirty="0"/>
              <a:t>Containing below fields</a:t>
            </a:r>
          </a:p>
          <a:p>
            <a:r>
              <a:rPr lang="en-US" dirty="0"/>
              <a:t>Fields to be added</a:t>
            </a:r>
          </a:p>
          <a:p>
            <a:pPr lvl="1"/>
            <a:r>
              <a:rPr lang="en-US" dirty="0"/>
              <a:t>Title</a:t>
            </a:r>
          </a:p>
          <a:p>
            <a:pPr lvl="1"/>
            <a:r>
              <a:rPr lang="en-US" dirty="0"/>
              <a:t>Rating</a:t>
            </a:r>
          </a:p>
        </p:txBody>
      </p:sp>
    </p:spTree>
    <p:extLst>
      <p:ext uri="{BB962C8B-B14F-4D97-AF65-F5344CB8AC3E}">
        <p14:creationId xmlns:p14="http://schemas.microsoft.com/office/powerpoint/2010/main" val="884294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20F6-0B4C-4A70-9874-C94978A8DC57}"/>
              </a:ext>
            </a:extLst>
          </p:cNvPr>
          <p:cNvSpPr>
            <a:spLocks noGrp="1"/>
          </p:cNvSpPr>
          <p:nvPr>
            <p:ph type="title"/>
          </p:nvPr>
        </p:nvSpPr>
        <p:spPr/>
        <p:txBody>
          <a:bodyPr/>
          <a:lstStyle/>
          <a:p>
            <a:r>
              <a:rPr lang="en-US" dirty="0"/>
              <a:t>Django Migrations</a:t>
            </a:r>
            <a:endParaRPr lang="en-IN" dirty="0"/>
          </a:p>
        </p:txBody>
      </p:sp>
      <p:sp>
        <p:nvSpPr>
          <p:cNvPr id="3" name="Content Placeholder 2">
            <a:extLst>
              <a:ext uri="{FF2B5EF4-FFF2-40B4-BE49-F238E27FC236}">
                <a16:creationId xmlns:a16="http://schemas.microsoft.com/office/drawing/2014/main" id="{E65D75EA-3315-4AAF-B9CD-B2CA68B828FE}"/>
              </a:ext>
            </a:extLst>
          </p:cNvPr>
          <p:cNvSpPr>
            <a:spLocks noGrp="1"/>
          </p:cNvSpPr>
          <p:nvPr>
            <p:ph idx="1"/>
          </p:nvPr>
        </p:nvSpPr>
        <p:spPr/>
        <p:txBody>
          <a:bodyPr/>
          <a:lstStyle/>
          <a:p>
            <a:r>
              <a:rPr lang="en-US" dirty="0"/>
              <a:t>Migrations files are the files which get executed so as to create data in the database.</a:t>
            </a:r>
          </a:p>
          <a:p>
            <a:r>
              <a:rPr lang="en-US" dirty="0"/>
              <a:t>Command to generate migrations from the models</a:t>
            </a:r>
          </a:p>
          <a:p>
            <a:pPr lvl="1"/>
            <a:r>
              <a:rPr lang="en-US" dirty="0"/>
              <a:t>Python manage.py </a:t>
            </a:r>
            <a:r>
              <a:rPr lang="en-US" dirty="0" err="1"/>
              <a:t>makemigrations</a:t>
            </a:r>
            <a:endParaRPr lang="en-US" dirty="0"/>
          </a:p>
          <a:p>
            <a:r>
              <a:rPr lang="en-US" dirty="0"/>
              <a:t>But tables were still not created yet, how to create the tables</a:t>
            </a:r>
          </a:p>
          <a:p>
            <a:pPr lvl="1"/>
            <a:r>
              <a:rPr lang="en-US" dirty="0"/>
              <a:t>Python manage.py migrate</a:t>
            </a:r>
            <a:endParaRPr lang="en-IN" dirty="0"/>
          </a:p>
        </p:txBody>
      </p:sp>
    </p:spTree>
    <p:extLst>
      <p:ext uri="{BB962C8B-B14F-4D97-AF65-F5344CB8AC3E}">
        <p14:creationId xmlns:p14="http://schemas.microsoft.com/office/powerpoint/2010/main" val="1455125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DCDC-E8F4-4121-94E5-FEA670CA24BB}"/>
              </a:ext>
            </a:extLst>
          </p:cNvPr>
          <p:cNvSpPr>
            <a:spLocks noGrp="1"/>
          </p:cNvSpPr>
          <p:nvPr>
            <p:ph type="title"/>
          </p:nvPr>
        </p:nvSpPr>
        <p:spPr>
          <a:xfrm>
            <a:off x="677334" y="609600"/>
            <a:ext cx="8596668" cy="766194"/>
          </a:xfrm>
        </p:spPr>
        <p:txBody>
          <a:bodyPr/>
          <a:lstStyle/>
          <a:p>
            <a:r>
              <a:rPr lang="en-US" dirty="0"/>
              <a:t>Insertion of data</a:t>
            </a:r>
            <a:endParaRPr lang="en-IN" dirty="0"/>
          </a:p>
        </p:txBody>
      </p:sp>
      <p:sp>
        <p:nvSpPr>
          <p:cNvPr id="3" name="Content Placeholder 2">
            <a:extLst>
              <a:ext uri="{FF2B5EF4-FFF2-40B4-BE49-F238E27FC236}">
                <a16:creationId xmlns:a16="http://schemas.microsoft.com/office/drawing/2014/main" id="{3D494EE4-35C2-41D4-BF83-C70264282102}"/>
              </a:ext>
            </a:extLst>
          </p:cNvPr>
          <p:cNvSpPr>
            <a:spLocks noGrp="1"/>
          </p:cNvSpPr>
          <p:nvPr>
            <p:ph idx="1"/>
          </p:nvPr>
        </p:nvSpPr>
        <p:spPr>
          <a:xfrm>
            <a:off x="677334" y="1375795"/>
            <a:ext cx="8596668" cy="4665568"/>
          </a:xfrm>
        </p:spPr>
        <p:txBody>
          <a:bodyPr/>
          <a:lstStyle/>
          <a:p>
            <a:r>
              <a:rPr lang="en-US" dirty="0"/>
              <a:t>Lets play around with the data with Django Shell (Django CLI)</a:t>
            </a:r>
          </a:p>
          <a:p>
            <a:pPr lvl="1"/>
            <a:r>
              <a:rPr lang="en-US" dirty="0"/>
              <a:t>Python manage.py shell</a:t>
            </a:r>
          </a:p>
          <a:p>
            <a:r>
              <a:rPr lang="en-US" dirty="0"/>
              <a:t>Create a object of Book</a:t>
            </a:r>
          </a:p>
          <a:p>
            <a:r>
              <a:rPr lang="en-US" dirty="0"/>
              <a:t>Call save method to save the data</a:t>
            </a:r>
          </a:p>
          <a:p>
            <a:pPr lvl="1"/>
            <a:r>
              <a:rPr lang="en-US" dirty="0"/>
              <a:t>&lt;</a:t>
            </a:r>
            <a:r>
              <a:rPr lang="en-US" dirty="0" err="1"/>
              <a:t>book_object</a:t>
            </a:r>
            <a:r>
              <a:rPr lang="en-US" dirty="0"/>
              <a:t>&gt;.save()</a:t>
            </a:r>
          </a:p>
        </p:txBody>
      </p:sp>
    </p:spTree>
    <p:extLst>
      <p:ext uri="{BB962C8B-B14F-4D97-AF65-F5344CB8AC3E}">
        <p14:creationId xmlns:p14="http://schemas.microsoft.com/office/powerpoint/2010/main" val="256822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7CEF-DF3E-4F1D-9A75-6B80151FAD2A}"/>
              </a:ext>
            </a:extLst>
          </p:cNvPr>
          <p:cNvSpPr>
            <a:spLocks noGrp="1"/>
          </p:cNvSpPr>
          <p:nvPr>
            <p:ph type="title"/>
          </p:nvPr>
        </p:nvSpPr>
        <p:spPr>
          <a:xfrm>
            <a:off x="677334" y="609600"/>
            <a:ext cx="8596668" cy="808139"/>
          </a:xfrm>
        </p:spPr>
        <p:txBody>
          <a:bodyPr/>
          <a:lstStyle/>
          <a:p>
            <a:r>
              <a:rPr lang="en-US" dirty="0"/>
              <a:t>Get the data from the database</a:t>
            </a:r>
            <a:endParaRPr lang="en-IN" dirty="0"/>
          </a:p>
        </p:txBody>
      </p:sp>
      <p:sp>
        <p:nvSpPr>
          <p:cNvPr id="3" name="Content Placeholder 2">
            <a:extLst>
              <a:ext uri="{FF2B5EF4-FFF2-40B4-BE49-F238E27FC236}">
                <a16:creationId xmlns:a16="http://schemas.microsoft.com/office/drawing/2014/main" id="{08200A32-4F97-4FCA-A51E-26CED68839F6}"/>
              </a:ext>
            </a:extLst>
          </p:cNvPr>
          <p:cNvSpPr>
            <a:spLocks noGrp="1"/>
          </p:cNvSpPr>
          <p:nvPr>
            <p:ph idx="1"/>
          </p:nvPr>
        </p:nvSpPr>
        <p:spPr>
          <a:xfrm>
            <a:off x="677334" y="1417739"/>
            <a:ext cx="8596668" cy="4623623"/>
          </a:xfrm>
        </p:spPr>
        <p:txBody>
          <a:bodyPr/>
          <a:lstStyle/>
          <a:p>
            <a:r>
              <a:rPr lang="en-US" dirty="0"/>
              <a:t>There is provision in Django to fetch all the data that you have just saved.</a:t>
            </a:r>
          </a:p>
          <a:p>
            <a:pPr lvl="1"/>
            <a:r>
              <a:rPr lang="en-US" dirty="0" err="1"/>
              <a:t>Book.objects.all</a:t>
            </a:r>
            <a:r>
              <a:rPr lang="en-US" dirty="0"/>
              <a:t>()</a:t>
            </a:r>
          </a:p>
          <a:p>
            <a:pPr lvl="1"/>
            <a:r>
              <a:rPr lang="en-US" dirty="0"/>
              <a:t>Here Objects is a Parent Class which is being inherited</a:t>
            </a:r>
          </a:p>
          <a:p>
            <a:pPr lvl="1"/>
            <a:r>
              <a:rPr lang="en-US" dirty="0"/>
              <a:t>This will return query set</a:t>
            </a:r>
            <a:endParaRPr lang="en-IN" dirty="0"/>
          </a:p>
        </p:txBody>
      </p:sp>
    </p:spTree>
    <p:extLst>
      <p:ext uri="{BB962C8B-B14F-4D97-AF65-F5344CB8AC3E}">
        <p14:creationId xmlns:p14="http://schemas.microsoft.com/office/powerpoint/2010/main" val="833444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6900-B03D-49CD-B129-7CE3E1C44DDE}"/>
              </a:ext>
            </a:extLst>
          </p:cNvPr>
          <p:cNvSpPr>
            <a:spLocks noGrp="1"/>
          </p:cNvSpPr>
          <p:nvPr>
            <p:ph type="title"/>
          </p:nvPr>
        </p:nvSpPr>
        <p:spPr/>
        <p:txBody>
          <a:bodyPr/>
          <a:lstStyle/>
          <a:p>
            <a:r>
              <a:rPr lang="en-US" dirty="0"/>
              <a:t>Updating Models</a:t>
            </a:r>
            <a:endParaRPr lang="en-IN" dirty="0"/>
          </a:p>
        </p:txBody>
      </p:sp>
      <p:sp>
        <p:nvSpPr>
          <p:cNvPr id="3" name="Content Placeholder 2">
            <a:extLst>
              <a:ext uri="{FF2B5EF4-FFF2-40B4-BE49-F238E27FC236}">
                <a16:creationId xmlns:a16="http://schemas.microsoft.com/office/drawing/2014/main" id="{1F89D72B-6ACD-46E5-A0C3-ABDC4713E176}"/>
              </a:ext>
            </a:extLst>
          </p:cNvPr>
          <p:cNvSpPr>
            <a:spLocks noGrp="1"/>
          </p:cNvSpPr>
          <p:nvPr>
            <p:ph idx="1"/>
          </p:nvPr>
        </p:nvSpPr>
        <p:spPr>
          <a:xfrm>
            <a:off x="677334" y="1455913"/>
            <a:ext cx="8596668" cy="2629526"/>
          </a:xfrm>
        </p:spPr>
        <p:txBody>
          <a:bodyPr>
            <a:normAutofit fontScale="92500"/>
          </a:bodyPr>
          <a:lstStyle/>
          <a:p>
            <a:r>
              <a:rPr lang="en-US" dirty="0"/>
              <a:t>Once you update the models, need to re-run</a:t>
            </a:r>
          </a:p>
          <a:p>
            <a:r>
              <a:rPr lang="en-US" dirty="0"/>
              <a:t>Perform </a:t>
            </a:r>
            <a:r>
              <a:rPr lang="en-US" dirty="0" err="1"/>
              <a:t>Makemigrations</a:t>
            </a:r>
            <a:r>
              <a:rPr lang="en-US" dirty="0"/>
              <a:t> operation</a:t>
            </a:r>
          </a:p>
          <a:p>
            <a:r>
              <a:rPr lang="en-US" dirty="0"/>
              <a:t>Then perform migrate</a:t>
            </a:r>
          </a:p>
          <a:p>
            <a:r>
              <a:rPr lang="en-US" dirty="0"/>
              <a:t>For example</a:t>
            </a:r>
          </a:p>
          <a:p>
            <a:pPr lvl="1"/>
            <a:r>
              <a:rPr lang="en-US" dirty="0"/>
              <a:t>rating = </a:t>
            </a:r>
            <a:r>
              <a:rPr lang="en-US" dirty="0" err="1"/>
              <a:t>models.IntegerField</a:t>
            </a:r>
            <a:r>
              <a:rPr lang="en-US" dirty="0"/>
              <a:t>(validators=[</a:t>
            </a:r>
            <a:r>
              <a:rPr lang="en-US" dirty="0" err="1"/>
              <a:t>MinLengthValidator</a:t>
            </a:r>
            <a:r>
              <a:rPr lang="en-US" dirty="0"/>
              <a:t>(1), </a:t>
            </a:r>
            <a:r>
              <a:rPr lang="en-US" dirty="0" err="1"/>
              <a:t>MaxLengthValidator</a:t>
            </a:r>
            <a:r>
              <a:rPr lang="en-US" dirty="0"/>
              <a:t>(10)])</a:t>
            </a:r>
          </a:p>
          <a:p>
            <a:pPr lvl="1"/>
            <a:r>
              <a:rPr lang="en-US" dirty="0"/>
              <a:t>author = </a:t>
            </a:r>
            <a:r>
              <a:rPr lang="en-US" dirty="0" err="1"/>
              <a:t>models.CharField</a:t>
            </a:r>
            <a:r>
              <a:rPr lang="en-US" dirty="0"/>
              <a:t>(null=True, </a:t>
            </a:r>
            <a:r>
              <a:rPr lang="en-US" dirty="0" err="1"/>
              <a:t>max_length</a:t>
            </a:r>
            <a:r>
              <a:rPr lang="en-US" dirty="0"/>
              <a:t>=100)</a:t>
            </a:r>
          </a:p>
          <a:p>
            <a:pPr lvl="1"/>
            <a:r>
              <a:rPr lang="en-US" dirty="0" err="1"/>
              <a:t>is_bestselling</a:t>
            </a:r>
            <a:r>
              <a:rPr lang="en-US" dirty="0"/>
              <a:t> = </a:t>
            </a:r>
            <a:r>
              <a:rPr lang="en-US" dirty="0" err="1"/>
              <a:t>models.BooleanField</a:t>
            </a:r>
            <a:r>
              <a:rPr lang="en-US" dirty="0"/>
              <a:t>(default=False)</a:t>
            </a:r>
          </a:p>
          <a:p>
            <a:pPr lvl="1"/>
            <a:endParaRPr lang="en-IN" dirty="0"/>
          </a:p>
        </p:txBody>
      </p:sp>
      <p:sp>
        <p:nvSpPr>
          <p:cNvPr id="5" name="TextBox 4">
            <a:extLst>
              <a:ext uri="{FF2B5EF4-FFF2-40B4-BE49-F238E27FC236}">
                <a16:creationId xmlns:a16="http://schemas.microsoft.com/office/drawing/2014/main" id="{3B3A791B-219C-48A8-AFCB-22A591860B0D}"/>
              </a:ext>
            </a:extLst>
          </p:cNvPr>
          <p:cNvSpPr txBox="1"/>
          <p:nvPr/>
        </p:nvSpPr>
        <p:spPr>
          <a:xfrm>
            <a:off x="677334" y="4886079"/>
            <a:ext cx="8229600" cy="1384995"/>
          </a:xfrm>
          <a:prstGeom prst="rect">
            <a:avLst/>
          </a:prstGeom>
          <a:noFill/>
        </p:spPr>
        <p:txBody>
          <a:bodyPr wrap="square" rtlCol="0">
            <a:spAutoFit/>
          </a:bodyPr>
          <a:lstStyle/>
          <a:p>
            <a:r>
              <a:rPr lang="en-US" sz="1400" b="1" dirty="0"/>
              <a:t>Note: </a:t>
            </a:r>
          </a:p>
          <a:p>
            <a:r>
              <a:rPr lang="en-US" sz="1400" dirty="0"/>
              <a:t>We have added validators during the update.</a:t>
            </a:r>
          </a:p>
          <a:p>
            <a:r>
              <a:rPr lang="en-US" sz="1400" i="1" u="sng" dirty="0"/>
              <a:t>Official Documentation : </a:t>
            </a:r>
            <a:r>
              <a:rPr lang="en-US" sz="1400" dirty="0">
                <a:hlinkClick r:id="rId2"/>
              </a:rPr>
              <a:t>https://docs.djangoproject.com/en/3.2/ref/validators/#django.core.validators.MinValueValidator</a:t>
            </a:r>
            <a:endParaRPr lang="en-US" sz="1400" dirty="0"/>
          </a:p>
          <a:p>
            <a:r>
              <a:rPr lang="en-US" sz="1400" i="1" u="sng" dirty="0"/>
              <a:t>Import statement:</a:t>
            </a:r>
          </a:p>
          <a:p>
            <a:r>
              <a:rPr lang="en-IN" sz="1400" dirty="0"/>
              <a:t>from </a:t>
            </a:r>
            <a:r>
              <a:rPr lang="en-IN" sz="1400" dirty="0" err="1"/>
              <a:t>django.core.validators</a:t>
            </a:r>
            <a:r>
              <a:rPr lang="en-IN" sz="1400" dirty="0"/>
              <a:t> import </a:t>
            </a:r>
            <a:r>
              <a:rPr lang="en-IN" sz="1400" dirty="0" err="1"/>
              <a:t>MinLengthValidator</a:t>
            </a:r>
            <a:r>
              <a:rPr lang="en-IN" sz="1400" dirty="0"/>
              <a:t>, </a:t>
            </a:r>
            <a:r>
              <a:rPr lang="en-IN" sz="1400" dirty="0" err="1"/>
              <a:t>MaxLengthValidator</a:t>
            </a:r>
            <a:endParaRPr lang="en-IN" sz="1400" dirty="0"/>
          </a:p>
        </p:txBody>
      </p:sp>
    </p:spTree>
    <p:extLst>
      <p:ext uri="{BB962C8B-B14F-4D97-AF65-F5344CB8AC3E}">
        <p14:creationId xmlns:p14="http://schemas.microsoft.com/office/powerpoint/2010/main" val="243448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0B87-2CE4-46A7-8DA8-7FFAB5F4C402}"/>
              </a:ext>
            </a:extLst>
          </p:cNvPr>
          <p:cNvSpPr>
            <a:spLocks noGrp="1"/>
          </p:cNvSpPr>
          <p:nvPr>
            <p:ph type="title"/>
          </p:nvPr>
        </p:nvSpPr>
        <p:spPr/>
        <p:txBody>
          <a:bodyPr/>
          <a:lstStyle/>
          <a:p>
            <a:r>
              <a:rPr lang="en-IN" b="1" i="0" dirty="0">
                <a:solidFill>
                  <a:srgbClr val="273239"/>
                </a:solidFill>
                <a:effectLst/>
                <a:latin typeface="urw-din"/>
              </a:rPr>
              <a:t>Model View Controller (MVC) :</a:t>
            </a:r>
            <a:endParaRPr lang="en-IN" dirty="0"/>
          </a:p>
        </p:txBody>
      </p:sp>
      <p:sp>
        <p:nvSpPr>
          <p:cNvPr id="3" name="Content Placeholder 2">
            <a:extLst>
              <a:ext uri="{FF2B5EF4-FFF2-40B4-BE49-F238E27FC236}">
                <a16:creationId xmlns:a16="http://schemas.microsoft.com/office/drawing/2014/main" id="{D11DE5E1-31B3-4F47-A07F-9C565973B28E}"/>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0" dirty="0">
                <a:solidFill>
                  <a:srgbClr val="273239"/>
                </a:solidFill>
                <a:effectLst/>
                <a:latin typeface="urw-din"/>
              </a:rPr>
              <a:t>This </a:t>
            </a:r>
            <a:r>
              <a:rPr lang="en-US" b="1" i="0" dirty="0">
                <a:solidFill>
                  <a:srgbClr val="273239"/>
                </a:solidFill>
                <a:effectLst/>
                <a:latin typeface="urw-din"/>
              </a:rPr>
              <a:t>Model</a:t>
            </a:r>
            <a:r>
              <a:rPr lang="en-US" b="0" i="0" dirty="0">
                <a:solidFill>
                  <a:srgbClr val="273239"/>
                </a:solidFill>
                <a:effectLst/>
                <a:latin typeface="urw-din"/>
              </a:rPr>
              <a:t> is the central component of this architecture and manages the data, logic as well as other constraints of the application.</a:t>
            </a:r>
          </a:p>
          <a:p>
            <a:pPr lvl="1" fontAlgn="base">
              <a:buFont typeface="Arial" panose="020B0604020202020204" pitchFamily="34" charset="0"/>
              <a:buChar char="•"/>
            </a:pPr>
            <a:r>
              <a:rPr lang="en-US" dirty="0">
                <a:solidFill>
                  <a:srgbClr val="273239"/>
                </a:solidFill>
                <a:latin typeface="urw-din"/>
              </a:rPr>
              <a:t>Database – Data, Constraints (PK, FK, Unique Constraints)</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View</a:t>
            </a:r>
            <a:r>
              <a:rPr lang="en-US" b="0" i="0" dirty="0">
                <a:solidFill>
                  <a:srgbClr val="273239"/>
                </a:solidFill>
                <a:effectLst/>
                <a:latin typeface="urw-din"/>
              </a:rPr>
              <a:t> deals with how the data will be displayed to the user and provides various data representation components.</a:t>
            </a:r>
          </a:p>
          <a:p>
            <a:pPr lvl="1" fontAlgn="base">
              <a:buFont typeface="Arial" panose="020B0604020202020204" pitchFamily="34" charset="0"/>
              <a:buChar char="•"/>
            </a:pPr>
            <a:r>
              <a:rPr lang="en-US" dirty="0">
                <a:solidFill>
                  <a:srgbClr val="273239"/>
                </a:solidFill>
                <a:latin typeface="urw-din"/>
              </a:rPr>
              <a:t>UI (Search on Amazon)</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Controller</a:t>
            </a:r>
            <a:r>
              <a:rPr lang="en-US" b="0" i="0" dirty="0">
                <a:solidFill>
                  <a:srgbClr val="273239"/>
                </a:solidFill>
                <a:effectLst/>
                <a:latin typeface="urw-din"/>
              </a:rPr>
              <a:t> manipulates the Model and renders the view by acting as a bridge between both of them.</a:t>
            </a:r>
          </a:p>
          <a:p>
            <a:pPr lvl="1" fontAlgn="base">
              <a:buFont typeface="Arial" panose="020B0604020202020204" pitchFamily="34" charset="0"/>
              <a:buChar char="•"/>
            </a:pPr>
            <a:r>
              <a:rPr lang="en-US" dirty="0">
                <a:solidFill>
                  <a:srgbClr val="273239"/>
                </a:solidFill>
                <a:latin typeface="urw-din"/>
              </a:rPr>
              <a:t>APIs </a:t>
            </a:r>
          </a:p>
          <a:p>
            <a:pPr lvl="1" fontAlgn="base">
              <a:buFont typeface="Arial" panose="020B0604020202020204" pitchFamily="34" charset="0"/>
              <a:buChar char="•"/>
            </a:pPr>
            <a:r>
              <a:rPr lang="en-US" b="0" i="0" dirty="0">
                <a:solidFill>
                  <a:srgbClr val="273239"/>
                </a:solidFill>
                <a:effectLst/>
                <a:latin typeface="urw-din"/>
              </a:rPr>
              <a:t>Take data from Model</a:t>
            </a:r>
          </a:p>
          <a:p>
            <a:pPr lvl="1" fontAlgn="base">
              <a:buFont typeface="Arial" panose="020B0604020202020204" pitchFamily="34" charset="0"/>
              <a:buChar char="•"/>
            </a:pPr>
            <a:r>
              <a:rPr lang="en-US" dirty="0">
                <a:solidFill>
                  <a:srgbClr val="273239"/>
                </a:solidFill>
                <a:latin typeface="urw-din"/>
              </a:rPr>
              <a:t>Render in the UI</a:t>
            </a:r>
          </a:p>
          <a:p>
            <a:pPr lvl="1" fontAlgn="base">
              <a:buFont typeface="Arial" panose="020B0604020202020204" pitchFamily="34" charset="0"/>
              <a:buChar char="•"/>
            </a:pPr>
            <a:r>
              <a:rPr lang="en-US" b="0" i="0" dirty="0">
                <a:solidFill>
                  <a:srgbClr val="273239"/>
                </a:solidFill>
                <a:effectLst/>
                <a:latin typeface="urw-din"/>
              </a:rPr>
              <a:t>Heart of MVC</a:t>
            </a:r>
          </a:p>
          <a:p>
            <a:pPr fontAlgn="base">
              <a:buFont typeface="Arial" panose="020B0604020202020204" pitchFamily="34" charset="0"/>
              <a:buChar char="•"/>
            </a:pPr>
            <a:r>
              <a:rPr lang="en-US" dirty="0">
                <a:solidFill>
                  <a:srgbClr val="273239"/>
                </a:solidFill>
                <a:latin typeface="urw-din"/>
              </a:rPr>
              <a:t>Spring</a:t>
            </a: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3763993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D1AD-EE11-4871-A3F1-A9FC75F9566C}"/>
              </a:ext>
            </a:extLst>
          </p:cNvPr>
          <p:cNvSpPr>
            <a:spLocks noGrp="1"/>
          </p:cNvSpPr>
          <p:nvPr>
            <p:ph type="title"/>
          </p:nvPr>
        </p:nvSpPr>
        <p:spPr/>
        <p:txBody>
          <a:bodyPr/>
          <a:lstStyle/>
          <a:p>
            <a:r>
              <a:rPr lang="en-US" dirty="0"/>
              <a:t>Updating the Database Data</a:t>
            </a:r>
            <a:endParaRPr lang="en-IN" dirty="0"/>
          </a:p>
        </p:txBody>
      </p:sp>
      <p:sp>
        <p:nvSpPr>
          <p:cNvPr id="3" name="Content Placeholder 2">
            <a:extLst>
              <a:ext uri="{FF2B5EF4-FFF2-40B4-BE49-F238E27FC236}">
                <a16:creationId xmlns:a16="http://schemas.microsoft.com/office/drawing/2014/main" id="{12B95052-38EA-4A4F-8C7D-3D5D1F22F8FD}"/>
              </a:ext>
            </a:extLst>
          </p:cNvPr>
          <p:cNvSpPr>
            <a:spLocks noGrp="1"/>
          </p:cNvSpPr>
          <p:nvPr>
            <p:ph idx="1"/>
          </p:nvPr>
        </p:nvSpPr>
        <p:spPr/>
        <p:txBody>
          <a:bodyPr/>
          <a:lstStyle/>
          <a:p>
            <a:r>
              <a:rPr lang="en-US" dirty="0"/>
              <a:t>Get the </a:t>
            </a:r>
            <a:r>
              <a:rPr lang="en-US" dirty="0" err="1"/>
              <a:t>db</a:t>
            </a:r>
            <a:r>
              <a:rPr lang="en-US" dirty="0"/>
              <a:t> object from the list of data</a:t>
            </a:r>
          </a:p>
          <a:p>
            <a:pPr lvl="1"/>
            <a:r>
              <a:rPr lang="en-US" dirty="0" err="1"/>
              <a:t>Harry_potter</a:t>
            </a:r>
            <a:r>
              <a:rPr lang="en-US" dirty="0"/>
              <a:t> = </a:t>
            </a:r>
            <a:r>
              <a:rPr lang="en-US" dirty="0" err="1"/>
              <a:t>Book.objects.all</a:t>
            </a:r>
            <a:r>
              <a:rPr lang="en-US" dirty="0"/>
              <a:t>()[0]</a:t>
            </a:r>
          </a:p>
          <a:p>
            <a:r>
              <a:rPr lang="en-IN" dirty="0" err="1"/>
              <a:t>Harry_potter.author</a:t>
            </a:r>
            <a:r>
              <a:rPr lang="en-IN" dirty="0"/>
              <a:t> = “J.K Rowling”</a:t>
            </a:r>
          </a:p>
          <a:p>
            <a:r>
              <a:rPr lang="en-IN" dirty="0" err="1"/>
              <a:t>Harry_potter.is_bestselling</a:t>
            </a:r>
            <a:r>
              <a:rPr lang="en-IN" dirty="0"/>
              <a:t> = True</a:t>
            </a:r>
          </a:p>
          <a:p>
            <a:r>
              <a:rPr lang="en-IN" dirty="0" err="1"/>
              <a:t>Harry_potter.save</a:t>
            </a:r>
            <a:r>
              <a:rPr lang="en-IN" dirty="0"/>
              <a:t>()</a:t>
            </a:r>
          </a:p>
          <a:p>
            <a:endParaRPr lang="en-IN" dirty="0"/>
          </a:p>
        </p:txBody>
      </p:sp>
    </p:spTree>
    <p:extLst>
      <p:ext uri="{BB962C8B-B14F-4D97-AF65-F5344CB8AC3E}">
        <p14:creationId xmlns:p14="http://schemas.microsoft.com/office/powerpoint/2010/main" val="2065285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84CE-EAA2-4C7B-84E4-D0F14CAA6CFD}"/>
              </a:ext>
            </a:extLst>
          </p:cNvPr>
          <p:cNvSpPr>
            <a:spLocks noGrp="1"/>
          </p:cNvSpPr>
          <p:nvPr>
            <p:ph type="title"/>
          </p:nvPr>
        </p:nvSpPr>
        <p:spPr/>
        <p:txBody>
          <a:bodyPr/>
          <a:lstStyle/>
          <a:p>
            <a:r>
              <a:rPr lang="en-US" dirty="0"/>
              <a:t>Delete a data</a:t>
            </a:r>
            <a:endParaRPr lang="en-IN" dirty="0"/>
          </a:p>
        </p:txBody>
      </p:sp>
      <p:sp>
        <p:nvSpPr>
          <p:cNvPr id="3" name="Content Placeholder 2">
            <a:extLst>
              <a:ext uri="{FF2B5EF4-FFF2-40B4-BE49-F238E27FC236}">
                <a16:creationId xmlns:a16="http://schemas.microsoft.com/office/drawing/2014/main" id="{C055F607-4F23-466F-9A87-70414C92F8FA}"/>
              </a:ext>
            </a:extLst>
          </p:cNvPr>
          <p:cNvSpPr>
            <a:spLocks noGrp="1"/>
          </p:cNvSpPr>
          <p:nvPr>
            <p:ph idx="1"/>
          </p:nvPr>
        </p:nvSpPr>
        <p:spPr/>
        <p:txBody>
          <a:bodyPr/>
          <a:lstStyle/>
          <a:p>
            <a:r>
              <a:rPr lang="en-US" dirty="0"/>
              <a:t>Fetch the object</a:t>
            </a:r>
          </a:p>
          <a:p>
            <a:r>
              <a:rPr lang="en-US" dirty="0"/>
              <a:t>Call delete</a:t>
            </a:r>
          </a:p>
          <a:p>
            <a:r>
              <a:rPr lang="en-US" dirty="0" err="1"/>
              <a:t>Hp.delete</a:t>
            </a:r>
            <a:r>
              <a:rPr lang="en-US" dirty="0"/>
              <a:t>()</a:t>
            </a:r>
            <a:endParaRPr lang="en-IN" dirty="0"/>
          </a:p>
        </p:txBody>
      </p:sp>
    </p:spTree>
    <p:extLst>
      <p:ext uri="{BB962C8B-B14F-4D97-AF65-F5344CB8AC3E}">
        <p14:creationId xmlns:p14="http://schemas.microsoft.com/office/powerpoint/2010/main" val="1272844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28A5-4AFE-4EF0-9803-FF85F8E10FE9}"/>
              </a:ext>
            </a:extLst>
          </p:cNvPr>
          <p:cNvSpPr>
            <a:spLocks noGrp="1"/>
          </p:cNvSpPr>
          <p:nvPr>
            <p:ph type="title"/>
          </p:nvPr>
        </p:nvSpPr>
        <p:spPr/>
        <p:txBody>
          <a:bodyPr/>
          <a:lstStyle/>
          <a:p>
            <a:r>
              <a:rPr lang="en-US" dirty="0"/>
              <a:t>Create vs Save</a:t>
            </a:r>
            <a:endParaRPr lang="en-IN" dirty="0"/>
          </a:p>
        </p:txBody>
      </p:sp>
      <p:sp>
        <p:nvSpPr>
          <p:cNvPr id="3" name="Content Placeholder 2">
            <a:extLst>
              <a:ext uri="{FF2B5EF4-FFF2-40B4-BE49-F238E27FC236}">
                <a16:creationId xmlns:a16="http://schemas.microsoft.com/office/drawing/2014/main" id="{A0A69116-ADEA-409B-91A4-D33E815E91D5}"/>
              </a:ext>
            </a:extLst>
          </p:cNvPr>
          <p:cNvSpPr>
            <a:spLocks noGrp="1"/>
          </p:cNvSpPr>
          <p:nvPr>
            <p:ph idx="1"/>
          </p:nvPr>
        </p:nvSpPr>
        <p:spPr/>
        <p:txBody>
          <a:bodyPr/>
          <a:lstStyle/>
          <a:p>
            <a:r>
              <a:rPr lang="en-US" dirty="0" err="1"/>
              <a:t>Book.objects.create</a:t>
            </a:r>
            <a:r>
              <a:rPr lang="en-US" dirty="0"/>
              <a:t>(title=‘Some’, rating=10, author=‘Some Author’, </a:t>
            </a:r>
            <a:r>
              <a:rPr lang="en-US" dirty="0" err="1"/>
              <a:t>is_bestselling</a:t>
            </a:r>
            <a:r>
              <a:rPr lang="en-US" dirty="0"/>
              <a:t>=False)</a:t>
            </a:r>
            <a:endParaRPr lang="en-IN" dirty="0"/>
          </a:p>
        </p:txBody>
      </p:sp>
    </p:spTree>
    <p:extLst>
      <p:ext uri="{BB962C8B-B14F-4D97-AF65-F5344CB8AC3E}">
        <p14:creationId xmlns:p14="http://schemas.microsoft.com/office/powerpoint/2010/main" val="1256320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689698-7ACB-448C-A740-DC83F9903A04}"/>
              </a:ext>
            </a:extLst>
          </p:cNvPr>
          <p:cNvSpPr>
            <a:spLocks noGrp="1"/>
          </p:cNvSpPr>
          <p:nvPr>
            <p:ph type="title"/>
          </p:nvPr>
        </p:nvSpPr>
        <p:spPr>
          <a:xfrm>
            <a:off x="677334" y="609600"/>
            <a:ext cx="8596668" cy="724250"/>
          </a:xfrm>
        </p:spPr>
        <p:txBody>
          <a:bodyPr/>
          <a:lstStyle/>
          <a:p>
            <a:r>
              <a:rPr lang="en-IN" dirty="0"/>
              <a:t>Django Relations</a:t>
            </a:r>
          </a:p>
        </p:txBody>
      </p:sp>
      <p:sp>
        <p:nvSpPr>
          <p:cNvPr id="7" name="Content Placeholder 6">
            <a:extLst>
              <a:ext uri="{FF2B5EF4-FFF2-40B4-BE49-F238E27FC236}">
                <a16:creationId xmlns:a16="http://schemas.microsoft.com/office/drawing/2014/main" id="{31722B11-198B-49E0-AE0F-F282BC01796D}"/>
              </a:ext>
            </a:extLst>
          </p:cNvPr>
          <p:cNvSpPr>
            <a:spLocks noGrp="1"/>
          </p:cNvSpPr>
          <p:nvPr>
            <p:ph idx="1"/>
          </p:nvPr>
        </p:nvSpPr>
        <p:spPr>
          <a:xfrm>
            <a:off x="677334" y="1333851"/>
            <a:ext cx="8596668" cy="4707512"/>
          </a:xfrm>
        </p:spPr>
        <p:txBody>
          <a:bodyPr/>
          <a:lstStyle/>
          <a:p>
            <a:r>
              <a:rPr lang="en-IN" dirty="0"/>
              <a:t>Connecting Data &amp; Models</a:t>
            </a:r>
          </a:p>
          <a:p>
            <a:r>
              <a:rPr lang="en-IN" dirty="0"/>
              <a:t>What are Data Relationship</a:t>
            </a:r>
          </a:p>
          <a:p>
            <a:r>
              <a:rPr lang="en-IN" dirty="0"/>
              <a:t>Managing Relations with Django Models</a:t>
            </a:r>
          </a:p>
          <a:p>
            <a:endParaRPr lang="en-IN" dirty="0"/>
          </a:p>
        </p:txBody>
      </p:sp>
    </p:spTree>
    <p:extLst>
      <p:ext uri="{BB962C8B-B14F-4D97-AF65-F5344CB8AC3E}">
        <p14:creationId xmlns:p14="http://schemas.microsoft.com/office/powerpoint/2010/main" val="182087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C481-468F-487F-99FF-433B9ED3EF0E}"/>
              </a:ext>
            </a:extLst>
          </p:cNvPr>
          <p:cNvSpPr>
            <a:spLocks noGrp="1"/>
          </p:cNvSpPr>
          <p:nvPr>
            <p:ph type="title"/>
          </p:nvPr>
        </p:nvSpPr>
        <p:spPr>
          <a:xfrm>
            <a:off x="677334" y="609600"/>
            <a:ext cx="8596668" cy="799750"/>
          </a:xfrm>
        </p:spPr>
        <p:txBody>
          <a:bodyPr/>
          <a:lstStyle/>
          <a:p>
            <a:r>
              <a:rPr lang="en-IN" dirty="0"/>
              <a:t>Data is often connected</a:t>
            </a:r>
          </a:p>
        </p:txBody>
      </p:sp>
      <p:sp>
        <p:nvSpPr>
          <p:cNvPr id="3" name="Content Placeholder 2">
            <a:extLst>
              <a:ext uri="{FF2B5EF4-FFF2-40B4-BE49-F238E27FC236}">
                <a16:creationId xmlns:a16="http://schemas.microsoft.com/office/drawing/2014/main" id="{CC7DFDEB-440D-4275-BD5B-06D2DB15B876}"/>
              </a:ext>
            </a:extLst>
          </p:cNvPr>
          <p:cNvSpPr>
            <a:spLocks noGrp="1"/>
          </p:cNvSpPr>
          <p:nvPr>
            <p:ph idx="1"/>
          </p:nvPr>
        </p:nvSpPr>
        <p:spPr>
          <a:xfrm>
            <a:off x="677334" y="1409351"/>
            <a:ext cx="8596668" cy="4632012"/>
          </a:xfrm>
        </p:spPr>
        <p:txBody>
          <a:bodyPr/>
          <a:lstStyle/>
          <a:p>
            <a:endParaRPr lang="en-IN" dirty="0"/>
          </a:p>
        </p:txBody>
      </p:sp>
      <p:sp>
        <p:nvSpPr>
          <p:cNvPr id="4" name="Rectangle: Rounded Corners 3">
            <a:extLst>
              <a:ext uri="{FF2B5EF4-FFF2-40B4-BE49-F238E27FC236}">
                <a16:creationId xmlns:a16="http://schemas.microsoft.com/office/drawing/2014/main" id="{65141CB1-E583-48E7-BB82-973A97B67EA0}"/>
              </a:ext>
            </a:extLst>
          </p:cNvPr>
          <p:cNvSpPr/>
          <p:nvPr/>
        </p:nvSpPr>
        <p:spPr>
          <a:xfrm>
            <a:off x="973123" y="2952925"/>
            <a:ext cx="2004969" cy="5956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Books</a:t>
            </a:r>
          </a:p>
        </p:txBody>
      </p:sp>
      <p:sp>
        <p:nvSpPr>
          <p:cNvPr id="5" name="Rectangle: Rounded Corners 4">
            <a:extLst>
              <a:ext uri="{FF2B5EF4-FFF2-40B4-BE49-F238E27FC236}">
                <a16:creationId xmlns:a16="http://schemas.microsoft.com/office/drawing/2014/main" id="{1C7337C1-C53A-4F79-BC88-17913BB3DDDD}"/>
              </a:ext>
            </a:extLst>
          </p:cNvPr>
          <p:cNvSpPr/>
          <p:nvPr/>
        </p:nvSpPr>
        <p:spPr>
          <a:xfrm>
            <a:off x="6989428" y="2944536"/>
            <a:ext cx="2004969" cy="5956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Authors</a:t>
            </a:r>
          </a:p>
        </p:txBody>
      </p:sp>
      <p:cxnSp>
        <p:nvCxnSpPr>
          <p:cNvPr id="7" name="Straight Arrow Connector 6">
            <a:extLst>
              <a:ext uri="{FF2B5EF4-FFF2-40B4-BE49-F238E27FC236}">
                <a16:creationId xmlns:a16="http://schemas.microsoft.com/office/drawing/2014/main" id="{E349D5B4-91EC-4BAF-B457-24DD377C38B4}"/>
              </a:ext>
            </a:extLst>
          </p:cNvPr>
          <p:cNvCxnSpPr/>
          <p:nvPr/>
        </p:nvCxnSpPr>
        <p:spPr>
          <a:xfrm>
            <a:off x="2978092" y="3120705"/>
            <a:ext cx="39931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E9B92F62-63D8-4A1C-BB7C-91AE6EA3C612}"/>
              </a:ext>
            </a:extLst>
          </p:cNvPr>
          <p:cNvCxnSpPr>
            <a:cxnSpLocks/>
          </p:cNvCxnSpPr>
          <p:nvPr/>
        </p:nvCxnSpPr>
        <p:spPr>
          <a:xfrm flipH="1">
            <a:off x="2978092" y="3405232"/>
            <a:ext cx="39931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316620-6B5B-4656-991A-E37D758BCF27}"/>
              </a:ext>
            </a:extLst>
          </p:cNvPr>
          <p:cNvSpPr txBox="1"/>
          <p:nvPr/>
        </p:nvSpPr>
        <p:spPr>
          <a:xfrm>
            <a:off x="3331799" y="2650921"/>
            <a:ext cx="3639452" cy="369332"/>
          </a:xfrm>
          <a:prstGeom prst="rect">
            <a:avLst/>
          </a:prstGeom>
          <a:noFill/>
        </p:spPr>
        <p:txBody>
          <a:bodyPr wrap="square" rtlCol="0">
            <a:spAutoFit/>
          </a:bodyPr>
          <a:lstStyle/>
          <a:p>
            <a:r>
              <a:rPr lang="en-IN" dirty="0"/>
              <a:t>A book belongs to an author</a:t>
            </a:r>
          </a:p>
        </p:txBody>
      </p:sp>
      <p:sp>
        <p:nvSpPr>
          <p:cNvPr id="12" name="TextBox 11">
            <a:extLst>
              <a:ext uri="{FF2B5EF4-FFF2-40B4-BE49-F238E27FC236}">
                <a16:creationId xmlns:a16="http://schemas.microsoft.com/office/drawing/2014/main" id="{69DD5AED-8638-4DED-ABA1-EE37602EBF6C}"/>
              </a:ext>
            </a:extLst>
          </p:cNvPr>
          <p:cNvSpPr txBox="1"/>
          <p:nvPr/>
        </p:nvSpPr>
        <p:spPr>
          <a:xfrm>
            <a:off x="3349976" y="3429000"/>
            <a:ext cx="3639452" cy="646331"/>
          </a:xfrm>
          <a:prstGeom prst="rect">
            <a:avLst/>
          </a:prstGeom>
          <a:noFill/>
        </p:spPr>
        <p:txBody>
          <a:bodyPr wrap="square" rtlCol="0">
            <a:spAutoFit/>
          </a:bodyPr>
          <a:lstStyle/>
          <a:p>
            <a:r>
              <a:rPr lang="en-IN" dirty="0"/>
              <a:t>An author has written multiple books</a:t>
            </a:r>
          </a:p>
        </p:txBody>
      </p:sp>
      <p:sp>
        <p:nvSpPr>
          <p:cNvPr id="13" name="Rectangle: Rounded Corners 12">
            <a:extLst>
              <a:ext uri="{FF2B5EF4-FFF2-40B4-BE49-F238E27FC236}">
                <a16:creationId xmlns:a16="http://schemas.microsoft.com/office/drawing/2014/main" id="{FED833F1-B5FF-43CA-ADB4-984120949172}"/>
              </a:ext>
            </a:extLst>
          </p:cNvPr>
          <p:cNvSpPr/>
          <p:nvPr/>
        </p:nvSpPr>
        <p:spPr>
          <a:xfrm>
            <a:off x="3942826" y="4160939"/>
            <a:ext cx="2055302" cy="570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to Many</a:t>
            </a:r>
          </a:p>
        </p:txBody>
      </p:sp>
      <p:sp>
        <p:nvSpPr>
          <p:cNvPr id="14" name="Rectangle: Rounded Corners 13">
            <a:extLst>
              <a:ext uri="{FF2B5EF4-FFF2-40B4-BE49-F238E27FC236}">
                <a16:creationId xmlns:a16="http://schemas.microsoft.com/office/drawing/2014/main" id="{52236873-B200-4AEC-A4EF-64EA2E269B8E}"/>
              </a:ext>
            </a:extLst>
          </p:cNvPr>
          <p:cNvSpPr/>
          <p:nvPr/>
        </p:nvSpPr>
        <p:spPr>
          <a:xfrm>
            <a:off x="2147582" y="5059422"/>
            <a:ext cx="5620624" cy="570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author has many books</a:t>
            </a:r>
          </a:p>
          <a:p>
            <a:pPr algn="ctr"/>
            <a:r>
              <a:rPr lang="en-IN" dirty="0"/>
              <a:t>One book is written by the same author</a:t>
            </a:r>
          </a:p>
        </p:txBody>
      </p:sp>
    </p:spTree>
    <p:extLst>
      <p:ext uri="{BB962C8B-B14F-4D97-AF65-F5344CB8AC3E}">
        <p14:creationId xmlns:p14="http://schemas.microsoft.com/office/powerpoint/2010/main" val="3759173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23BC-4E42-4A65-BE69-BCE4AE6AF412}"/>
              </a:ext>
            </a:extLst>
          </p:cNvPr>
          <p:cNvSpPr>
            <a:spLocks noGrp="1"/>
          </p:cNvSpPr>
          <p:nvPr>
            <p:ph type="title"/>
          </p:nvPr>
        </p:nvSpPr>
        <p:spPr/>
        <p:txBody>
          <a:bodyPr/>
          <a:lstStyle/>
          <a:p>
            <a:r>
              <a:rPr lang="en-IN" dirty="0"/>
              <a:t>Types of relationship</a:t>
            </a:r>
          </a:p>
        </p:txBody>
      </p:sp>
      <p:sp>
        <p:nvSpPr>
          <p:cNvPr id="3" name="Content Placeholder 2">
            <a:extLst>
              <a:ext uri="{FF2B5EF4-FFF2-40B4-BE49-F238E27FC236}">
                <a16:creationId xmlns:a16="http://schemas.microsoft.com/office/drawing/2014/main" id="{94425A4F-8419-49BC-A8B6-C4BEF63126F1}"/>
              </a:ext>
            </a:extLst>
          </p:cNvPr>
          <p:cNvSpPr>
            <a:spLocks noGrp="1"/>
          </p:cNvSpPr>
          <p:nvPr>
            <p:ph idx="1"/>
          </p:nvPr>
        </p:nvSpPr>
        <p:spPr/>
        <p:txBody>
          <a:bodyPr/>
          <a:lstStyle/>
          <a:p>
            <a:r>
              <a:rPr lang="en-IN" dirty="0"/>
              <a:t>One to One</a:t>
            </a:r>
          </a:p>
          <a:p>
            <a:pPr lvl="1"/>
            <a:r>
              <a:rPr lang="en-IN" dirty="0"/>
              <a:t>Ex: one author can have one address</a:t>
            </a:r>
          </a:p>
          <a:p>
            <a:r>
              <a:rPr lang="en-IN" dirty="0"/>
              <a:t>One to Many</a:t>
            </a:r>
          </a:p>
          <a:p>
            <a:pPr lvl="1"/>
            <a:r>
              <a:rPr lang="en-IN" dirty="0"/>
              <a:t>Ex: 1 Author Many Books, 1 Book Some Author</a:t>
            </a:r>
          </a:p>
          <a:p>
            <a:r>
              <a:rPr lang="en-IN" dirty="0"/>
              <a:t>Many to Many</a:t>
            </a:r>
          </a:p>
          <a:p>
            <a:pPr lvl="1"/>
            <a:r>
              <a:rPr lang="en-IN" dirty="0"/>
              <a:t>A book can be published in many countries and a country can have many books.</a:t>
            </a:r>
          </a:p>
        </p:txBody>
      </p:sp>
    </p:spTree>
    <p:extLst>
      <p:ext uri="{BB962C8B-B14F-4D97-AF65-F5344CB8AC3E}">
        <p14:creationId xmlns:p14="http://schemas.microsoft.com/office/powerpoint/2010/main" val="1224103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A386-36D9-4DF5-A171-08B2A203090F}"/>
              </a:ext>
            </a:extLst>
          </p:cNvPr>
          <p:cNvSpPr>
            <a:spLocks noGrp="1"/>
          </p:cNvSpPr>
          <p:nvPr>
            <p:ph type="title"/>
          </p:nvPr>
        </p:nvSpPr>
        <p:spPr/>
        <p:txBody>
          <a:bodyPr/>
          <a:lstStyle/>
          <a:p>
            <a:r>
              <a:rPr lang="en-IN" dirty="0"/>
              <a:t>One to many to our example</a:t>
            </a:r>
          </a:p>
        </p:txBody>
      </p:sp>
      <p:sp>
        <p:nvSpPr>
          <p:cNvPr id="3" name="Content Placeholder 2">
            <a:extLst>
              <a:ext uri="{FF2B5EF4-FFF2-40B4-BE49-F238E27FC236}">
                <a16:creationId xmlns:a16="http://schemas.microsoft.com/office/drawing/2014/main" id="{231E08A1-5CE2-4C5C-8521-05AD31995647}"/>
              </a:ext>
            </a:extLst>
          </p:cNvPr>
          <p:cNvSpPr>
            <a:spLocks noGrp="1"/>
          </p:cNvSpPr>
          <p:nvPr>
            <p:ph idx="1"/>
          </p:nvPr>
        </p:nvSpPr>
        <p:spPr/>
        <p:txBody>
          <a:bodyPr/>
          <a:lstStyle/>
          <a:p>
            <a:r>
              <a:rPr lang="en-IN" dirty="0"/>
              <a:t>Create author Model</a:t>
            </a:r>
          </a:p>
          <a:p>
            <a:r>
              <a:rPr lang="en-IN" dirty="0"/>
              <a:t>Add constraint to Author using below</a:t>
            </a:r>
          </a:p>
          <a:p>
            <a:pPr lvl="1"/>
            <a:r>
              <a:rPr lang="en-IN" dirty="0"/>
              <a:t>Author = </a:t>
            </a:r>
            <a:r>
              <a:rPr lang="en-IN" dirty="0" err="1"/>
              <a:t>models.ForiegnKey</a:t>
            </a:r>
            <a:r>
              <a:rPr lang="en-IN" dirty="0"/>
              <a:t>(author, </a:t>
            </a:r>
            <a:r>
              <a:rPr lang="en-IN" dirty="0" err="1"/>
              <a:t>on_delete</a:t>
            </a:r>
            <a:r>
              <a:rPr lang="en-IN" dirty="0"/>
              <a:t>=</a:t>
            </a:r>
            <a:r>
              <a:rPr lang="en-IN" dirty="0" err="1"/>
              <a:t>models.CASCADE</a:t>
            </a:r>
            <a:r>
              <a:rPr lang="en-IN" dirty="0"/>
              <a:t>, null=True)</a:t>
            </a:r>
          </a:p>
        </p:txBody>
      </p:sp>
    </p:spTree>
    <p:extLst>
      <p:ext uri="{BB962C8B-B14F-4D97-AF65-F5344CB8AC3E}">
        <p14:creationId xmlns:p14="http://schemas.microsoft.com/office/powerpoint/2010/main" val="2053169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F5D7-2300-4BB1-A463-2D327D95DAE3}"/>
              </a:ext>
            </a:extLst>
          </p:cNvPr>
          <p:cNvSpPr>
            <a:spLocks noGrp="1"/>
          </p:cNvSpPr>
          <p:nvPr>
            <p:ph type="title"/>
          </p:nvPr>
        </p:nvSpPr>
        <p:spPr/>
        <p:txBody>
          <a:bodyPr/>
          <a:lstStyle/>
          <a:p>
            <a:r>
              <a:rPr lang="en-IN" dirty="0"/>
              <a:t>Save a new Data	</a:t>
            </a:r>
          </a:p>
        </p:txBody>
      </p:sp>
      <p:sp>
        <p:nvSpPr>
          <p:cNvPr id="3" name="Content Placeholder 2">
            <a:extLst>
              <a:ext uri="{FF2B5EF4-FFF2-40B4-BE49-F238E27FC236}">
                <a16:creationId xmlns:a16="http://schemas.microsoft.com/office/drawing/2014/main" id="{5A69BA8A-1906-407B-BB7D-697A46F0F01F}"/>
              </a:ext>
            </a:extLst>
          </p:cNvPr>
          <p:cNvSpPr>
            <a:spLocks noGrp="1"/>
          </p:cNvSpPr>
          <p:nvPr>
            <p:ph idx="1"/>
          </p:nvPr>
        </p:nvSpPr>
        <p:spPr/>
        <p:txBody>
          <a:bodyPr/>
          <a:lstStyle/>
          <a:p>
            <a:r>
              <a:rPr lang="en-IN" dirty="0"/>
              <a:t>Open shell</a:t>
            </a:r>
          </a:p>
          <a:p>
            <a:r>
              <a:rPr lang="en-IN" dirty="0"/>
              <a:t>Create author object</a:t>
            </a:r>
          </a:p>
          <a:p>
            <a:pPr lvl="1"/>
            <a:r>
              <a:rPr lang="en-IN" dirty="0" err="1"/>
              <a:t>Jkr</a:t>
            </a:r>
            <a:r>
              <a:rPr lang="en-IN" dirty="0"/>
              <a:t> = </a:t>
            </a:r>
            <a:r>
              <a:rPr lang="en-IN" dirty="0" err="1"/>
              <a:t>Autho</a:t>
            </a:r>
            <a:r>
              <a:rPr lang="en-IN" dirty="0"/>
              <a:t>(</a:t>
            </a:r>
            <a:r>
              <a:rPr lang="en-IN" dirty="0" err="1"/>
              <a:t>first_name</a:t>
            </a:r>
            <a:r>
              <a:rPr lang="en-IN" dirty="0"/>
              <a:t>=‘J.K’, </a:t>
            </a:r>
            <a:r>
              <a:rPr lang="en-IN" dirty="0" err="1"/>
              <a:t>last_name</a:t>
            </a:r>
            <a:r>
              <a:rPr lang="en-IN" dirty="0"/>
              <a:t>=‘Rowling’)</a:t>
            </a:r>
          </a:p>
          <a:p>
            <a:pPr lvl="1"/>
            <a:r>
              <a:rPr lang="en-IN" dirty="0" err="1"/>
              <a:t>Jkr.save</a:t>
            </a:r>
            <a:r>
              <a:rPr lang="en-IN" dirty="0"/>
              <a:t>()</a:t>
            </a:r>
          </a:p>
          <a:p>
            <a:r>
              <a:rPr lang="en-IN" dirty="0"/>
              <a:t>Create book object</a:t>
            </a:r>
          </a:p>
          <a:p>
            <a:pPr lvl="1"/>
            <a:r>
              <a:rPr lang="en-IN" dirty="0" err="1"/>
              <a:t>Harrypotter</a:t>
            </a:r>
            <a:r>
              <a:rPr lang="en-IN" dirty="0"/>
              <a:t> = Book(title=‘Harry Potter 1’, rating=10, </a:t>
            </a:r>
            <a:r>
              <a:rPr lang="en-IN" dirty="0" err="1"/>
              <a:t>is_bestselling</a:t>
            </a:r>
            <a:r>
              <a:rPr lang="en-IN" dirty="0"/>
              <a:t>=True, author=</a:t>
            </a:r>
            <a:r>
              <a:rPr lang="en-IN" dirty="0" err="1"/>
              <a:t>jkr</a:t>
            </a:r>
            <a:r>
              <a:rPr lang="en-IN" dirty="0"/>
              <a:t>)</a:t>
            </a:r>
          </a:p>
          <a:p>
            <a:pPr lvl="1"/>
            <a:r>
              <a:rPr lang="en-IN" dirty="0" err="1"/>
              <a:t>Harrypotter.save</a:t>
            </a:r>
            <a:r>
              <a:rPr lang="en-IN" dirty="0"/>
              <a:t>()</a:t>
            </a:r>
          </a:p>
          <a:p>
            <a:pPr marL="0" indent="0">
              <a:buNone/>
            </a:pPr>
            <a:endParaRPr lang="en-IN" dirty="0"/>
          </a:p>
        </p:txBody>
      </p:sp>
    </p:spTree>
    <p:extLst>
      <p:ext uri="{BB962C8B-B14F-4D97-AF65-F5344CB8AC3E}">
        <p14:creationId xmlns:p14="http://schemas.microsoft.com/office/powerpoint/2010/main" val="3201352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B617-EF42-4C9A-86AE-9F5CF7D28FFB}"/>
              </a:ext>
            </a:extLst>
          </p:cNvPr>
          <p:cNvSpPr>
            <a:spLocks noGrp="1"/>
          </p:cNvSpPr>
          <p:nvPr>
            <p:ph type="title"/>
          </p:nvPr>
        </p:nvSpPr>
        <p:spPr/>
        <p:txBody>
          <a:bodyPr/>
          <a:lstStyle/>
          <a:p>
            <a:r>
              <a:rPr lang="en-IN" dirty="0"/>
              <a:t>Query by related data</a:t>
            </a:r>
          </a:p>
        </p:txBody>
      </p:sp>
      <p:sp>
        <p:nvSpPr>
          <p:cNvPr id="3" name="Content Placeholder 2">
            <a:extLst>
              <a:ext uri="{FF2B5EF4-FFF2-40B4-BE49-F238E27FC236}">
                <a16:creationId xmlns:a16="http://schemas.microsoft.com/office/drawing/2014/main" id="{CE6B3697-DCC8-4FC4-B0FF-1402688458C1}"/>
              </a:ext>
            </a:extLst>
          </p:cNvPr>
          <p:cNvSpPr>
            <a:spLocks noGrp="1"/>
          </p:cNvSpPr>
          <p:nvPr>
            <p:ph idx="1"/>
          </p:nvPr>
        </p:nvSpPr>
        <p:spPr/>
        <p:txBody>
          <a:bodyPr/>
          <a:lstStyle/>
          <a:p>
            <a:r>
              <a:rPr lang="en-IN" dirty="0"/>
              <a:t>Find all books whose </a:t>
            </a:r>
            <a:r>
              <a:rPr lang="en-IN" dirty="0" err="1"/>
              <a:t>last_name</a:t>
            </a:r>
            <a:r>
              <a:rPr lang="en-IN" dirty="0"/>
              <a:t> = ‘</a:t>
            </a:r>
            <a:r>
              <a:rPr lang="en-IN" dirty="0" err="1"/>
              <a:t>rowling</a:t>
            </a:r>
            <a:r>
              <a:rPr lang="en-IN" dirty="0"/>
              <a:t>’</a:t>
            </a:r>
          </a:p>
          <a:p>
            <a:r>
              <a:rPr lang="en-US" dirty="0" err="1"/>
              <a:t>books_by_rowling</a:t>
            </a:r>
            <a:r>
              <a:rPr lang="en-US" dirty="0"/>
              <a:t> = </a:t>
            </a:r>
            <a:r>
              <a:rPr lang="en-US" dirty="0" err="1"/>
              <a:t>Book.objects.filter</a:t>
            </a:r>
            <a:r>
              <a:rPr lang="en-US" dirty="0"/>
              <a:t>(author__</a:t>
            </a:r>
            <a:r>
              <a:rPr lang="en-US" dirty="0" err="1"/>
              <a:t>last_name</a:t>
            </a:r>
            <a:r>
              <a:rPr lang="en-US" dirty="0"/>
              <a:t>='Rowling’)</a:t>
            </a:r>
            <a:endParaRPr lang="en-IN" dirty="0"/>
          </a:p>
          <a:p>
            <a:r>
              <a:rPr lang="en-IN" dirty="0"/>
              <a:t>Suppose we want to add modifiers for author table in above query</a:t>
            </a:r>
          </a:p>
          <a:p>
            <a:r>
              <a:rPr lang="en-US" dirty="0" err="1"/>
              <a:t>books_by_rowling</a:t>
            </a:r>
            <a:r>
              <a:rPr lang="en-US" dirty="0"/>
              <a:t> = </a:t>
            </a:r>
            <a:r>
              <a:rPr lang="en-US" dirty="0" err="1"/>
              <a:t>Book.objects.filter</a:t>
            </a:r>
            <a:r>
              <a:rPr lang="en-US" dirty="0"/>
              <a:t>(</a:t>
            </a:r>
            <a:r>
              <a:rPr lang="en-US" dirty="0" err="1"/>
              <a:t>author__last_name__contains</a:t>
            </a:r>
            <a:r>
              <a:rPr lang="en-US" dirty="0"/>
              <a:t>='ling’)</a:t>
            </a:r>
            <a:endParaRPr lang="en-IN" dirty="0"/>
          </a:p>
          <a:p>
            <a:endParaRPr lang="en-IN" dirty="0"/>
          </a:p>
        </p:txBody>
      </p:sp>
    </p:spTree>
    <p:extLst>
      <p:ext uri="{BB962C8B-B14F-4D97-AF65-F5344CB8AC3E}">
        <p14:creationId xmlns:p14="http://schemas.microsoft.com/office/powerpoint/2010/main" val="4197972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942E-B8BF-4C79-AF24-EE8CA59B95EC}"/>
              </a:ext>
            </a:extLst>
          </p:cNvPr>
          <p:cNvSpPr>
            <a:spLocks noGrp="1"/>
          </p:cNvSpPr>
          <p:nvPr>
            <p:ph type="title"/>
          </p:nvPr>
        </p:nvSpPr>
        <p:spPr/>
        <p:txBody>
          <a:bodyPr/>
          <a:lstStyle/>
          <a:p>
            <a:r>
              <a:rPr lang="en-IN" dirty="0"/>
              <a:t>How to perform a reverse(or inverse)</a:t>
            </a:r>
          </a:p>
        </p:txBody>
      </p:sp>
      <p:sp>
        <p:nvSpPr>
          <p:cNvPr id="3" name="Content Placeholder 2">
            <a:extLst>
              <a:ext uri="{FF2B5EF4-FFF2-40B4-BE49-F238E27FC236}">
                <a16:creationId xmlns:a16="http://schemas.microsoft.com/office/drawing/2014/main" id="{C40FE822-D347-4560-8B83-17A5890BEA9A}"/>
              </a:ext>
            </a:extLst>
          </p:cNvPr>
          <p:cNvSpPr>
            <a:spLocks noGrp="1"/>
          </p:cNvSpPr>
          <p:nvPr>
            <p:ph idx="1"/>
          </p:nvPr>
        </p:nvSpPr>
        <p:spPr/>
        <p:txBody>
          <a:bodyPr/>
          <a:lstStyle/>
          <a:p>
            <a:r>
              <a:rPr lang="en-US" dirty="0" err="1"/>
              <a:t>jkr</a:t>
            </a:r>
            <a:r>
              <a:rPr lang="en-US" dirty="0"/>
              <a:t> = </a:t>
            </a:r>
            <a:r>
              <a:rPr lang="en-US" dirty="0" err="1"/>
              <a:t>Author.objects.get</a:t>
            </a:r>
            <a:r>
              <a:rPr lang="en-US" dirty="0"/>
              <a:t>(</a:t>
            </a:r>
            <a:r>
              <a:rPr lang="en-US" dirty="0" err="1"/>
              <a:t>first_name</a:t>
            </a:r>
            <a:r>
              <a:rPr lang="en-US" dirty="0"/>
              <a:t>='J.K’)</a:t>
            </a:r>
          </a:p>
          <a:p>
            <a:r>
              <a:rPr lang="en-US" dirty="0" err="1"/>
              <a:t>Jkr.book_set</a:t>
            </a:r>
            <a:endParaRPr lang="en-US" dirty="0"/>
          </a:p>
          <a:p>
            <a:r>
              <a:rPr lang="en-US" dirty="0" err="1"/>
              <a:t>Jkr.book_set.all</a:t>
            </a:r>
            <a:r>
              <a:rPr lang="en-US" dirty="0"/>
              <a:t>()</a:t>
            </a:r>
          </a:p>
          <a:p>
            <a:r>
              <a:rPr lang="en-US" dirty="0"/>
              <a:t>On </a:t>
            </a:r>
            <a:r>
              <a:rPr lang="en-US" dirty="0" err="1"/>
              <a:t>book_set</a:t>
            </a:r>
            <a:r>
              <a:rPr lang="en-US" dirty="0"/>
              <a:t> one can perform  all the normal operations</a:t>
            </a:r>
            <a:endParaRPr lang="en-IN" dirty="0"/>
          </a:p>
        </p:txBody>
      </p:sp>
    </p:spTree>
    <p:extLst>
      <p:ext uri="{BB962C8B-B14F-4D97-AF65-F5344CB8AC3E}">
        <p14:creationId xmlns:p14="http://schemas.microsoft.com/office/powerpoint/2010/main" val="3371472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42AB-81B3-4B06-880D-BF9EFE0E7BC9}"/>
              </a:ext>
            </a:extLst>
          </p:cNvPr>
          <p:cNvSpPr>
            <a:spLocks noGrp="1"/>
          </p:cNvSpPr>
          <p:nvPr>
            <p:ph type="title"/>
          </p:nvPr>
        </p:nvSpPr>
        <p:spPr/>
        <p:txBody>
          <a:bodyPr/>
          <a:lstStyle/>
          <a:p>
            <a:r>
              <a:rPr lang="en-IN" b="1" i="0" dirty="0">
                <a:solidFill>
                  <a:srgbClr val="273239"/>
                </a:solidFill>
                <a:effectLst/>
                <a:latin typeface="urw-din"/>
              </a:rPr>
              <a:t>Model View Template (MVT) </a:t>
            </a:r>
            <a:endParaRPr lang="en-IN" dirty="0"/>
          </a:p>
        </p:txBody>
      </p:sp>
      <p:sp>
        <p:nvSpPr>
          <p:cNvPr id="3" name="Content Placeholder 2">
            <a:extLst>
              <a:ext uri="{FF2B5EF4-FFF2-40B4-BE49-F238E27FC236}">
                <a16:creationId xmlns:a16="http://schemas.microsoft.com/office/drawing/2014/main" id="{471178CA-7E2E-4619-BC61-701340A831AF}"/>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This </a:t>
            </a:r>
            <a:r>
              <a:rPr lang="en-US" b="1" i="0" dirty="0">
                <a:solidFill>
                  <a:srgbClr val="273239"/>
                </a:solidFill>
                <a:effectLst/>
                <a:latin typeface="urw-din"/>
              </a:rPr>
              <a:t>Model</a:t>
            </a:r>
            <a:r>
              <a:rPr lang="en-US" b="0" i="0" dirty="0">
                <a:solidFill>
                  <a:srgbClr val="273239"/>
                </a:solidFill>
                <a:effectLst/>
                <a:latin typeface="urw-din"/>
              </a:rPr>
              <a:t> similar to MVC acts as an interface for your data and is basically the logical structure behind the entire web application which is represented by a database such as </a:t>
            </a:r>
            <a:r>
              <a:rPr lang="en-US" b="0" i="0" dirty="0" err="1">
                <a:solidFill>
                  <a:srgbClr val="273239"/>
                </a:solidFill>
                <a:effectLst/>
                <a:latin typeface="urw-din"/>
              </a:rPr>
              <a:t>MySql</a:t>
            </a:r>
            <a:r>
              <a:rPr lang="en-US" b="0" i="0" dirty="0">
                <a:solidFill>
                  <a:srgbClr val="273239"/>
                </a:solidFill>
                <a:effectLst/>
                <a:latin typeface="urw-din"/>
              </a:rPr>
              <a:t>, PostgreSQL.</a:t>
            </a: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View</a:t>
            </a:r>
            <a:r>
              <a:rPr lang="en-US" b="0" i="0" dirty="0">
                <a:solidFill>
                  <a:srgbClr val="273239"/>
                </a:solidFill>
                <a:effectLst/>
                <a:latin typeface="urw-din"/>
              </a:rPr>
              <a:t> executes the business logic and interacts with the Model and renders the template. It accepts HTTP request and then return HTTP responses.</a:t>
            </a: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Template</a:t>
            </a:r>
            <a:r>
              <a:rPr lang="en-US" b="0" i="0" dirty="0">
                <a:solidFill>
                  <a:srgbClr val="273239"/>
                </a:solidFill>
                <a:effectLst/>
                <a:latin typeface="urw-din"/>
              </a:rPr>
              <a:t> is the component which makes MVT different from MVC. Templates act as the presentation layer and are basically the HTML code that renders the data. The content in these files can be either static on dynamic.</a:t>
            </a:r>
          </a:p>
          <a:p>
            <a:pPr algn="l" fontAlgn="base">
              <a:buFont typeface="Arial" panose="020B0604020202020204" pitchFamily="34" charset="0"/>
              <a:buChar char="•"/>
            </a:pPr>
            <a:r>
              <a:rPr lang="en-US" dirty="0">
                <a:solidFill>
                  <a:srgbClr val="273239"/>
                </a:solidFill>
                <a:latin typeface="urw-din"/>
              </a:rPr>
              <a:t>Django</a:t>
            </a: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473982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E21B-6E0E-4802-ABF2-D6B5B93323CF}"/>
              </a:ext>
            </a:extLst>
          </p:cNvPr>
          <p:cNvSpPr>
            <a:spLocks noGrp="1"/>
          </p:cNvSpPr>
          <p:nvPr>
            <p:ph type="title"/>
          </p:nvPr>
        </p:nvSpPr>
        <p:spPr>
          <a:xfrm>
            <a:off x="677334" y="609600"/>
            <a:ext cx="8596668" cy="917196"/>
          </a:xfrm>
        </p:spPr>
        <p:txBody>
          <a:bodyPr/>
          <a:lstStyle/>
          <a:p>
            <a:r>
              <a:rPr lang="en-IN" dirty="0"/>
              <a:t>Managing Relations in Admin area</a:t>
            </a:r>
          </a:p>
        </p:txBody>
      </p:sp>
      <p:sp>
        <p:nvSpPr>
          <p:cNvPr id="3" name="Content Placeholder 2">
            <a:extLst>
              <a:ext uri="{FF2B5EF4-FFF2-40B4-BE49-F238E27FC236}">
                <a16:creationId xmlns:a16="http://schemas.microsoft.com/office/drawing/2014/main" id="{16030F51-C87A-4B11-A912-AF3208908F3D}"/>
              </a:ext>
            </a:extLst>
          </p:cNvPr>
          <p:cNvSpPr>
            <a:spLocks noGrp="1"/>
          </p:cNvSpPr>
          <p:nvPr>
            <p:ph idx="1"/>
          </p:nvPr>
        </p:nvSpPr>
        <p:spPr>
          <a:xfrm>
            <a:off x="677334" y="1442907"/>
            <a:ext cx="8596668" cy="4598456"/>
          </a:xfrm>
        </p:spPr>
        <p:txBody>
          <a:bodyPr/>
          <a:lstStyle/>
          <a:p>
            <a:r>
              <a:rPr lang="en-IN" dirty="0"/>
              <a:t>Register Author via</a:t>
            </a:r>
          </a:p>
          <a:p>
            <a:pPr lvl="1"/>
            <a:r>
              <a:rPr lang="en-IN" dirty="0" err="1"/>
              <a:t>Admin.site.register</a:t>
            </a:r>
            <a:r>
              <a:rPr lang="en-IN" dirty="0"/>
              <a:t>(Author)</a:t>
            </a:r>
          </a:p>
        </p:txBody>
      </p:sp>
    </p:spTree>
    <p:extLst>
      <p:ext uri="{BB962C8B-B14F-4D97-AF65-F5344CB8AC3E}">
        <p14:creationId xmlns:p14="http://schemas.microsoft.com/office/powerpoint/2010/main" val="3475547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8083-EC51-4620-AD10-3B7D33CDCB2D}"/>
              </a:ext>
            </a:extLst>
          </p:cNvPr>
          <p:cNvSpPr>
            <a:spLocks noGrp="1"/>
          </p:cNvSpPr>
          <p:nvPr>
            <p:ph type="title"/>
          </p:nvPr>
        </p:nvSpPr>
        <p:spPr/>
        <p:txBody>
          <a:bodyPr/>
          <a:lstStyle/>
          <a:p>
            <a:r>
              <a:rPr lang="en-IN" dirty="0"/>
              <a:t>One to One Relation</a:t>
            </a:r>
          </a:p>
        </p:txBody>
      </p:sp>
      <p:sp>
        <p:nvSpPr>
          <p:cNvPr id="3" name="Content Placeholder 2">
            <a:extLst>
              <a:ext uri="{FF2B5EF4-FFF2-40B4-BE49-F238E27FC236}">
                <a16:creationId xmlns:a16="http://schemas.microsoft.com/office/drawing/2014/main" id="{B183CFB6-8384-403D-A614-E30AE087ADAA}"/>
              </a:ext>
            </a:extLst>
          </p:cNvPr>
          <p:cNvSpPr>
            <a:spLocks noGrp="1"/>
          </p:cNvSpPr>
          <p:nvPr>
            <p:ph idx="1"/>
          </p:nvPr>
        </p:nvSpPr>
        <p:spPr>
          <a:xfrm>
            <a:off x="677334" y="2160589"/>
            <a:ext cx="4389616" cy="3880773"/>
          </a:xfrm>
        </p:spPr>
        <p:txBody>
          <a:bodyPr/>
          <a:lstStyle/>
          <a:p>
            <a:r>
              <a:rPr lang="en-IN" dirty="0"/>
              <a:t>Lets add address for an author</a:t>
            </a:r>
          </a:p>
          <a:p>
            <a:r>
              <a:rPr lang="en-IN" dirty="0"/>
              <a:t>Create Model Address</a:t>
            </a:r>
          </a:p>
          <a:p>
            <a:r>
              <a:rPr lang="en-IN" dirty="0"/>
              <a:t>To add a one to one mapping do the following in Author Model</a:t>
            </a:r>
          </a:p>
          <a:p>
            <a:pPr lvl="1"/>
            <a:r>
              <a:rPr lang="en-IN" dirty="0"/>
              <a:t>address = </a:t>
            </a:r>
            <a:r>
              <a:rPr lang="en-IN" dirty="0" err="1"/>
              <a:t>models.OneToOneField</a:t>
            </a:r>
            <a:r>
              <a:rPr lang="en-IN" dirty="0"/>
              <a:t>(Address)</a:t>
            </a:r>
          </a:p>
          <a:p>
            <a:endParaRPr lang="en-IN" dirty="0"/>
          </a:p>
          <a:p>
            <a:endParaRPr lang="en-IN" dirty="0"/>
          </a:p>
        </p:txBody>
      </p:sp>
      <p:sp>
        <p:nvSpPr>
          <p:cNvPr id="4" name="Rectangle: Rounded Corners 3">
            <a:extLst>
              <a:ext uri="{FF2B5EF4-FFF2-40B4-BE49-F238E27FC236}">
                <a16:creationId xmlns:a16="http://schemas.microsoft.com/office/drawing/2014/main" id="{EA80EE3F-3A11-4AEC-8F50-0528E76854A5}"/>
              </a:ext>
            </a:extLst>
          </p:cNvPr>
          <p:cNvSpPr/>
          <p:nvPr/>
        </p:nvSpPr>
        <p:spPr>
          <a:xfrm>
            <a:off x="5318621" y="2160589"/>
            <a:ext cx="5184396" cy="2142963"/>
          </a:xfrm>
          <a:prstGeom prst="roundRect">
            <a:avLst>
              <a:gd name="adj" fmla="val 7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class Address(</a:t>
            </a:r>
            <a:r>
              <a:rPr lang="en-IN" sz="1400" dirty="0" err="1"/>
              <a:t>models.Model</a:t>
            </a:r>
            <a:r>
              <a:rPr lang="en-IN" sz="1400" dirty="0"/>
              <a:t>):</a:t>
            </a:r>
          </a:p>
          <a:p>
            <a:r>
              <a:rPr lang="en-IN" sz="1400" dirty="0"/>
              <a:t>    street = </a:t>
            </a:r>
            <a:r>
              <a:rPr lang="en-IN" sz="1400" dirty="0" err="1"/>
              <a:t>models.CharField</a:t>
            </a:r>
            <a:r>
              <a:rPr lang="en-IN" sz="1400" dirty="0"/>
              <a:t>(</a:t>
            </a:r>
            <a:r>
              <a:rPr lang="en-IN" sz="1400" dirty="0" err="1"/>
              <a:t>max_length</a:t>
            </a:r>
            <a:r>
              <a:rPr lang="en-IN" sz="1400" dirty="0"/>
              <a:t>=100)</a:t>
            </a:r>
          </a:p>
          <a:p>
            <a:r>
              <a:rPr lang="en-IN" sz="1400" dirty="0"/>
              <a:t>    </a:t>
            </a:r>
            <a:r>
              <a:rPr lang="en-IN" sz="1400" dirty="0" err="1"/>
              <a:t>postal_code</a:t>
            </a:r>
            <a:r>
              <a:rPr lang="en-IN" sz="1400" dirty="0"/>
              <a:t> = </a:t>
            </a:r>
            <a:r>
              <a:rPr lang="en-IN" sz="1400" dirty="0" err="1"/>
              <a:t>models.CharField</a:t>
            </a:r>
            <a:r>
              <a:rPr lang="en-IN" sz="1400" dirty="0"/>
              <a:t>(</a:t>
            </a:r>
            <a:r>
              <a:rPr lang="en-IN" sz="1400" dirty="0" err="1"/>
              <a:t>max_length</a:t>
            </a:r>
            <a:r>
              <a:rPr lang="en-IN" sz="1400" dirty="0"/>
              <a:t>=6)</a:t>
            </a:r>
          </a:p>
          <a:p>
            <a:r>
              <a:rPr lang="en-IN" sz="1400" dirty="0"/>
              <a:t>    city = </a:t>
            </a:r>
            <a:r>
              <a:rPr lang="en-IN" sz="1400" dirty="0" err="1"/>
              <a:t>models.CharField</a:t>
            </a:r>
            <a:r>
              <a:rPr lang="en-IN" sz="1400" dirty="0"/>
              <a:t>(</a:t>
            </a:r>
            <a:r>
              <a:rPr lang="en-IN" sz="1400" dirty="0" err="1"/>
              <a:t>max_length</a:t>
            </a:r>
            <a:r>
              <a:rPr lang="en-IN" sz="1400" dirty="0"/>
              <a:t>=50)</a:t>
            </a:r>
          </a:p>
          <a:p>
            <a:endParaRPr lang="en-IN" sz="1400" dirty="0"/>
          </a:p>
          <a:p>
            <a:r>
              <a:rPr lang="en-IN" sz="1400" dirty="0"/>
              <a:t>    def __str__(self):</a:t>
            </a:r>
          </a:p>
          <a:p>
            <a:r>
              <a:rPr lang="en-IN" sz="1400" dirty="0"/>
              <a:t>        return "Address : {}, {}, PIN {}".format(</a:t>
            </a:r>
            <a:r>
              <a:rPr lang="en-IN" sz="1400" dirty="0" err="1"/>
              <a:t>self.street</a:t>
            </a:r>
            <a:r>
              <a:rPr lang="en-IN" sz="1400" dirty="0"/>
              <a:t>, </a:t>
            </a:r>
            <a:r>
              <a:rPr lang="en-IN" sz="1400" dirty="0" err="1"/>
              <a:t>self.city</a:t>
            </a:r>
            <a:r>
              <a:rPr lang="en-IN" sz="1400" dirty="0"/>
              <a:t>, </a:t>
            </a:r>
            <a:r>
              <a:rPr lang="en-IN" sz="1400" dirty="0" err="1"/>
              <a:t>self.postal_code</a:t>
            </a:r>
            <a:r>
              <a:rPr lang="en-IN" sz="1400" dirty="0"/>
              <a:t>)</a:t>
            </a:r>
          </a:p>
        </p:txBody>
      </p:sp>
    </p:spTree>
    <p:extLst>
      <p:ext uri="{BB962C8B-B14F-4D97-AF65-F5344CB8AC3E}">
        <p14:creationId xmlns:p14="http://schemas.microsoft.com/office/powerpoint/2010/main" val="2356133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A654-A644-4A07-AB90-5207923634D0}"/>
              </a:ext>
            </a:extLst>
          </p:cNvPr>
          <p:cNvSpPr>
            <a:spLocks noGrp="1"/>
          </p:cNvSpPr>
          <p:nvPr>
            <p:ph type="title"/>
          </p:nvPr>
        </p:nvSpPr>
        <p:spPr>
          <a:xfrm>
            <a:off x="677334" y="609600"/>
            <a:ext cx="8596668" cy="841695"/>
          </a:xfrm>
        </p:spPr>
        <p:txBody>
          <a:bodyPr/>
          <a:lstStyle/>
          <a:p>
            <a:r>
              <a:rPr lang="en-IN" dirty="0"/>
              <a:t>Many to Many Relation</a:t>
            </a:r>
          </a:p>
        </p:txBody>
      </p:sp>
      <p:sp>
        <p:nvSpPr>
          <p:cNvPr id="3" name="Content Placeholder 2">
            <a:extLst>
              <a:ext uri="{FF2B5EF4-FFF2-40B4-BE49-F238E27FC236}">
                <a16:creationId xmlns:a16="http://schemas.microsoft.com/office/drawing/2014/main" id="{3A5EBDD2-362C-4BB4-AAC9-21583587A3F1}"/>
              </a:ext>
            </a:extLst>
          </p:cNvPr>
          <p:cNvSpPr>
            <a:spLocks noGrp="1"/>
          </p:cNvSpPr>
          <p:nvPr>
            <p:ph idx="1"/>
          </p:nvPr>
        </p:nvSpPr>
        <p:spPr>
          <a:xfrm>
            <a:off x="677334" y="1451295"/>
            <a:ext cx="4163114" cy="4590067"/>
          </a:xfrm>
        </p:spPr>
        <p:txBody>
          <a:bodyPr/>
          <a:lstStyle/>
          <a:p>
            <a:r>
              <a:rPr lang="en-IN" dirty="0"/>
              <a:t>A book can be published in multiple Countries and a Country can have multiple books.</a:t>
            </a:r>
          </a:p>
          <a:p>
            <a:r>
              <a:rPr lang="en-IN" dirty="0"/>
              <a:t>Cannot add </a:t>
            </a:r>
            <a:r>
              <a:rPr lang="en-IN" dirty="0" err="1"/>
              <a:t>on_delete</a:t>
            </a:r>
            <a:r>
              <a:rPr lang="en-IN" dirty="0"/>
              <a:t> option as Many to Many has 3 tables associated with it</a:t>
            </a:r>
          </a:p>
          <a:p>
            <a:r>
              <a:rPr lang="en-IN" dirty="0"/>
              <a:t>Associate the same with Book using the following</a:t>
            </a:r>
          </a:p>
          <a:p>
            <a:pPr lvl="1"/>
            <a:r>
              <a:rPr lang="en-US" dirty="0" err="1"/>
              <a:t>published_countries</a:t>
            </a:r>
            <a:r>
              <a:rPr lang="en-US" dirty="0"/>
              <a:t> = </a:t>
            </a:r>
            <a:r>
              <a:rPr lang="en-US" dirty="0" err="1"/>
              <a:t>models.ManyToManyField</a:t>
            </a:r>
            <a:r>
              <a:rPr lang="en-US" dirty="0"/>
              <a:t>(Country)</a:t>
            </a:r>
          </a:p>
          <a:p>
            <a:r>
              <a:rPr lang="en-US" dirty="0"/>
              <a:t>To add a country to book</a:t>
            </a:r>
          </a:p>
          <a:p>
            <a:pPr lvl="1"/>
            <a:r>
              <a:rPr lang="en-US" dirty="0" err="1"/>
              <a:t>book_obj.published_countries.addcountry_obj</a:t>
            </a:r>
            <a:r>
              <a:rPr lang="en-US" dirty="0"/>
              <a:t>)</a:t>
            </a:r>
            <a:endParaRPr lang="en-IN" dirty="0"/>
          </a:p>
        </p:txBody>
      </p:sp>
      <p:sp>
        <p:nvSpPr>
          <p:cNvPr id="4" name="Rectangle: Rounded Corners 3">
            <a:extLst>
              <a:ext uri="{FF2B5EF4-FFF2-40B4-BE49-F238E27FC236}">
                <a16:creationId xmlns:a16="http://schemas.microsoft.com/office/drawing/2014/main" id="{4FA47DF4-DA80-4BAE-B1EE-FF70FC498E5F}"/>
              </a:ext>
            </a:extLst>
          </p:cNvPr>
          <p:cNvSpPr/>
          <p:nvPr/>
        </p:nvSpPr>
        <p:spPr>
          <a:xfrm>
            <a:off x="5335398" y="1451295"/>
            <a:ext cx="4546833" cy="1988191"/>
          </a:xfrm>
          <a:prstGeom prst="roundRect">
            <a:avLst>
              <a:gd name="adj" fmla="val 60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class Country(</a:t>
            </a:r>
            <a:r>
              <a:rPr lang="en-IN" sz="1400" dirty="0" err="1"/>
              <a:t>models.Model</a:t>
            </a:r>
            <a:r>
              <a:rPr lang="en-IN" sz="1400" dirty="0"/>
              <a:t>):</a:t>
            </a:r>
          </a:p>
          <a:p>
            <a:r>
              <a:rPr lang="en-IN" sz="1400" dirty="0"/>
              <a:t>    name = </a:t>
            </a:r>
            <a:r>
              <a:rPr lang="en-IN" sz="1400" dirty="0" err="1"/>
              <a:t>models.CharField</a:t>
            </a:r>
            <a:r>
              <a:rPr lang="en-IN" sz="1400" dirty="0"/>
              <a:t>(</a:t>
            </a:r>
            <a:r>
              <a:rPr lang="en-IN" sz="1400" dirty="0" err="1"/>
              <a:t>max_length</a:t>
            </a:r>
            <a:r>
              <a:rPr lang="en-IN" sz="1400" dirty="0"/>
              <a:t>=100)</a:t>
            </a:r>
          </a:p>
          <a:p>
            <a:r>
              <a:rPr lang="en-IN" sz="1400" dirty="0"/>
              <a:t>    code = </a:t>
            </a:r>
            <a:r>
              <a:rPr lang="en-IN" sz="1400" dirty="0" err="1"/>
              <a:t>models.CharField</a:t>
            </a:r>
            <a:r>
              <a:rPr lang="en-IN" sz="1400" dirty="0"/>
              <a:t>(</a:t>
            </a:r>
            <a:r>
              <a:rPr lang="en-IN" sz="1400" dirty="0" err="1"/>
              <a:t>max_length</a:t>
            </a:r>
            <a:r>
              <a:rPr lang="en-IN" sz="1400" dirty="0"/>
              <a:t>=2)</a:t>
            </a:r>
          </a:p>
          <a:p>
            <a:endParaRPr lang="en-IN" sz="1400" dirty="0"/>
          </a:p>
          <a:p>
            <a:r>
              <a:rPr lang="en-IN" sz="1400" dirty="0"/>
              <a:t>    def __str__(self):</a:t>
            </a:r>
          </a:p>
          <a:p>
            <a:r>
              <a:rPr lang="en-IN" sz="1400" dirty="0"/>
              <a:t>        return "{}({})".format(self.name, </a:t>
            </a:r>
            <a:r>
              <a:rPr lang="en-IN" sz="1400" dirty="0" err="1"/>
              <a:t>self.code</a:t>
            </a:r>
            <a:r>
              <a:rPr lang="en-IN" sz="1400" dirty="0"/>
              <a:t>)</a:t>
            </a:r>
          </a:p>
        </p:txBody>
      </p:sp>
    </p:spTree>
    <p:extLst>
      <p:ext uri="{BB962C8B-B14F-4D97-AF65-F5344CB8AC3E}">
        <p14:creationId xmlns:p14="http://schemas.microsoft.com/office/powerpoint/2010/main" val="4185851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E30B-26A0-4A28-A4BA-88EECA94298C}"/>
              </a:ext>
            </a:extLst>
          </p:cNvPr>
          <p:cNvSpPr>
            <a:spLocks noGrp="1"/>
          </p:cNvSpPr>
          <p:nvPr>
            <p:ph type="title"/>
          </p:nvPr>
        </p:nvSpPr>
        <p:spPr/>
        <p:txBody>
          <a:bodyPr/>
          <a:lstStyle/>
          <a:p>
            <a:r>
              <a:rPr lang="en-US" dirty="0"/>
              <a:t>Django Admin Feature</a:t>
            </a:r>
            <a:endParaRPr lang="en-IN" dirty="0"/>
          </a:p>
        </p:txBody>
      </p:sp>
      <p:sp>
        <p:nvSpPr>
          <p:cNvPr id="3" name="Content Placeholder 2">
            <a:extLst>
              <a:ext uri="{FF2B5EF4-FFF2-40B4-BE49-F238E27FC236}">
                <a16:creationId xmlns:a16="http://schemas.microsoft.com/office/drawing/2014/main" id="{E9F9EFE3-9723-45E3-B9D1-9617E56E2EB4}"/>
              </a:ext>
            </a:extLst>
          </p:cNvPr>
          <p:cNvSpPr>
            <a:spLocks noGrp="1"/>
          </p:cNvSpPr>
          <p:nvPr>
            <p:ph idx="1"/>
          </p:nvPr>
        </p:nvSpPr>
        <p:spPr/>
        <p:txBody>
          <a:bodyPr/>
          <a:lstStyle/>
          <a:p>
            <a:r>
              <a:rPr lang="en-US" dirty="0"/>
              <a:t>Easy and Powerful Data Administration</a:t>
            </a:r>
          </a:p>
          <a:p>
            <a:r>
              <a:rPr lang="en-US" dirty="0"/>
              <a:t>Coming from </a:t>
            </a:r>
            <a:r>
              <a:rPr lang="en-US" dirty="0" err="1"/>
              <a:t>Django.contrib</a:t>
            </a:r>
            <a:r>
              <a:rPr lang="en-US" dirty="0"/>
              <a:t> model and </a:t>
            </a:r>
            <a:r>
              <a:rPr lang="en-US" dirty="0" err="1"/>
              <a:t>Django.contrib</a:t>
            </a:r>
            <a:r>
              <a:rPr lang="en-US" dirty="0"/>
              <a:t> app</a:t>
            </a:r>
          </a:p>
          <a:p>
            <a:r>
              <a:rPr lang="en-US" dirty="0"/>
              <a:t>Admin URL</a:t>
            </a:r>
          </a:p>
          <a:p>
            <a:pPr lvl="1"/>
            <a:r>
              <a:rPr lang="en-IN" dirty="0">
                <a:hlinkClick r:id="rId2"/>
              </a:rPr>
              <a:t>http://127.0.0.1:8000/admin/login/?next=/admin/</a:t>
            </a:r>
            <a:endParaRPr lang="en-US" dirty="0"/>
          </a:p>
          <a:p>
            <a:r>
              <a:rPr lang="en-US" dirty="0"/>
              <a:t>This is not for visitors</a:t>
            </a:r>
          </a:p>
          <a:p>
            <a:r>
              <a:rPr lang="en-US" dirty="0"/>
              <a:t>This is for owner of the site</a:t>
            </a:r>
          </a:p>
        </p:txBody>
      </p:sp>
    </p:spTree>
    <p:extLst>
      <p:ext uri="{BB962C8B-B14F-4D97-AF65-F5344CB8AC3E}">
        <p14:creationId xmlns:p14="http://schemas.microsoft.com/office/powerpoint/2010/main" val="3170963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D40F-2059-47F2-B7F6-EA4054844E6F}"/>
              </a:ext>
            </a:extLst>
          </p:cNvPr>
          <p:cNvSpPr>
            <a:spLocks noGrp="1"/>
          </p:cNvSpPr>
          <p:nvPr>
            <p:ph type="title"/>
          </p:nvPr>
        </p:nvSpPr>
        <p:spPr/>
        <p:txBody>
          <a:bodyPr/>
          <a:lstStyle/>
          <a:p>
            <a:r>
              <a:rPr lang="en-US" dirty="0"/>
              <a:t>Admin: Create </a:t>
            </a:r>
            <a:r>
              <a:rPr lang="en-US" dirty="0" err="1"/>
              <a:t>SuperUser</a:t>
            </a:r>
            <a:endParaRPr lang="en-IN" dirty="0"/>
          </a:p>
        </p:txBody>
      </p:sp>
      <p:sp>
        <p:nvSpPr>
          <p:cNvPr id="3" name="Content Placeholder 2">
            <a:extLst>
              <a:ext uri="{FF2B5EF4-FFF2-40B4-BE49-F238E27FC236}">
                <a16:creationId xmlns:a16="http://schemas.microsoft.com/office/drawing/2014/main" id="{82D66B2B-7E49-48AE-917F-A35569C3D45B}"/>
              </a:ext>
            </a:extLst>
          </p:cNvPr>
          <p:cNvSpPr>
            <a:spLocks noGrp="1"/>
          </p:cNvSpPr>
          <p:nvPr>
            <p:ph idx="1"/>
          </p:nvPr>
        </p:nvSpPr>
        <p:spPr/>
        <p:txBody>
          <a:bodyPr/>
          <a:lstStyle/>
          <a:p>
            <a:r>
              <a:rPr lang="en-US" dirty="0"/>
              <a:t>Execute the following command</a:t>
            </a:r>
          </a:p>
          <a:p>
            <a:pPr lvl="1"/>
            <a:r>
              <a:rPr lang="en-IN" dirty="0"/>
              <a:t>python manage.py </a:t>
            </a:r>
            <a:r>
              <a:rPr lang="en-IN" dirty="0" err="1"/>
              <a:t>createsuperuser</a:t>
            </a:r>
            <a:endParaRPr lang="en-IN" dirty="0"/>
          </a:p>
          <a:p>
            <a:r>
              <a:rPr lang="en-US" dirty="0"/>
              <a:t>Follow the steps as suggested</a:t>
            </a:r>
          </a:p>
          <a:p>
            <a:endParaRPr lang="en-IN" dirty="0"/>
          </a:p>
        </p:txBody>
      </p:sp>
    </p:spTree>
    <p:extLst>
      <p:ext uri="{BB962C8B-B14F-4D97-AF65-F5344CB8AC3E}">
        <p14:creationId xmlns:p14="http://schemas.microsoft.com/office/powerpoint/2010/main" val="1056577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6B03-6ED6-4E97-8DE1-AC8E52FF1396}"/>
              </a:ext>
            </a:extLst>
          </p:cNvPr>
          <p:cNvSpPr>
            <a:spLocks noGrp="1"/>
          </p:cNvSpPr>
          <p:nvPr>
            <p:ph type="title"/>
          </p:nvPr>
        </p:nvSpPr>
        <p:spPr/>
        <p:txBody>
          <a:bodyPr/>
          <a:lstStyle/>
          <a:p>
            <a:r>
              <a:rPr lang="en-US" dirty="0"/>
              <a:t>Adding our models to Django Admin</a:t>
            </a:r>
            <a:endParaRPr lang="en-IN" dirty="0"/>
          </a:p>
        </p:txBody>
      </p:sp>
      <p:sp>
        <p:nvSpPr>
          <p:cNvPr id="3" name="Content Placeholder 2">
            <a:extLst>
              <a:ext uri="{FF2B5EF4-FFF2-40B4-BE49-F238E27FC236}">
                <a16:creationId xmlns:a16="http://schemas.microsoft.com/office/drawing/2014/main" id="{F428F821-FEB5-436C-B5AD-E5ED2E5B5B15}"/>
              </a:ext>
            </a:extLst>
          </p:cNvPr>
          <p:cNvSpPr>
            <a:spLocks noGrp="1"/>
          </p:cNvSpPr>
          <p:nvPr>
            <p:ph idx="1"/>
          </p:nvPr>
        </p:nvSpPr>
        <p:spPr/>
        <p:txBody>
          <a:bodyPr/>
          <a:lstStyle/>
          <a:p>
            <a:r>
              <a:rPr lang="en-US" dirty="0"/>
              <a:t>Go to &lt;app&gt;/admin.py</a:t>
            </a:r>
          </a:p>
          <a:p>
            <a:r>
              <a:rPr lang="en-US" dirty="0"/>
              <a:t>Register your model via</a:t>
            </a:r>
          </a:p>
          <a:p>
            <a:r>
              <a:rPr lang="en-US" dirty="0" err="1"/>
              <a:t>Admin.site.register</a:t>
            </a:r>
            <a:r>
              <a:rPr lang="en-US" dirty="0"/>
              <a:t>(&lt;Model&gt;)</a:t>
            </a:r>
          </a:p>
          <a:p>
            <a:r>
              <a:rPr lang="en-US" dirty="0"/>
              <a:t>Restart Server you should be able to see your Model</a:t>
            </a:r>
          </a:p>
        </p:txBody>
      </p:sp>
    </p:spTree>
    <p:extLst>
      <p:ext uri="{BB962C8B-B14F-4D97-AF65-F5344CB8AC3E}">
        <p14:creationId xmlns:p14="http://schemas.microsoft.com/office/powerpoint/2010/main" val="2964506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5B00-6452-4169-AC2C-A26825A58344}"/>
              </a:ext>
            </a:extLst>
          </p:cNvPr>
          <p:cNvSpPr>
            <a:spLocks noGrp="1"/>
          </p:cNvSpPr>
          <p:nvPr>
            <p:ph type="title"/>
          </p:nvPr>
        </p:nvSpPr>
        <p:spPr/>
        <p:txBody>
          <a:bodyPr/>
          <a:lstStyle/>
          <a:p>
            <a:r>
              <a:rPr lang="en-US" dirty="0"/>
              <a:t>Configure Model Fields</a:t>
            </a:r>
            <a:endParaRPr lang="en-IN" dirty="0"/>
          </a:p>
        </p:txBody>
      </p:sp>
      <p:sp>
        <p:nvSpPr>
          <p:cNvPr id="3" name="Content Placeholder 2">
            <a:extLst>
              <a:ext uri="{FF2B5EF4-FFF2-40B4-BE49-F238E27FC236}">
                <a16:creationId xmlns:a16="http://schemas.microsoft.com/office/drawing/2014/main" id="{F6BDC25C-BF9C-4C3F-9F5E-5AC3077AE886}"/>
              </a:ext>
            </a:extLst>
          </p:cNvPr>
          <p:cNvSpPr>
            <a:spLocks noGrp="1"/>
          </p:cNvSpPr>
          <p:nvPr>
            <p:ph idx="1"/>
          </p:nvPr>
        </p:nvSpPr>
        <p:spPr/>
        <p:txBody>
          <a:bodyPr/>
          <a:lstStyle/>
          <a:p>
            <a:r>
              <a:rPr lang="en-US" dirty="0"/>
              <a:t>You can set various validations to the Models which would be reflected on the admin page</a:t>
            </a:r>
          </a:p>
          <a:p>
            <a:r>
              <a:rPr lang="en-US" dirty="0" err="1"/>
              <a:t>Is_blank</a:t>
            </a:r>
            <a:endParaRPr lang="en-US" dirty="0"/>
          </a:p>
          <a:p>
            <a:r>
              <a:rPr lang="en-US" dirty="0" err="1"/>
              <a:t>Is_Editable</a:t>
            </a:r>
            <a:endParaRPr lang="en-IN" dirty="0"/>
          </a:p>
          <a:p>
            <a:endParaRPr lang="en-US" dirty="0"/>
          </a:p>
        </p:txBody>
      </p:sp>
    </p:spTree>
    <p:extLst>
      <p:ext uri="{BB962C8B-B14F-4D97-AF65-F5344CB8AC3E}">
        <p14:creationId xmlns:p14="http://schemas.microsoft.com/office/powerpoint/2010/main" val="15374374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15F5-0485-4DFE-8B79-68588B73AAB5}"/>
              </a:ext>
            </a:extLst>
          </p:cNvPr>
          <p:cNvSpPr>
            <a:spLocks noGrp="1"/>
          </p:cNvSpPr>
          <p:nvPr>
            <p:ph type="title"/>
          </p:nvPr>
        </p:nvSpPr>
        <p:spPr/>
        <p:txBody>
          <a:bodyPr/>
          <a:lstStyle/>
          <a:p>
            <a:r>
              <a:rPr lang="en-US" dirty="0"/>
              <a:t>Configure Admin Page</a:t>
            </a:r>
            <a:endParaRPr lang="en-IN" dirty="0"/>
          </a:p>
        </p:txBody>
      </p:sp>
      <p:sp>
        <p:nvSpPr>
          <p:cNvPr id="3" name="Content Placeholder 2">
            <a:extLst>
              <a:ext uri="{FF2B5EF4-FFF2-40B4-BE49-F238E27FC236}">
                <a16:creationId xmlns:a16="http://schemas.microsoft.com/office/drawing/2014/main" id="{5058E409-9767-4736-A3BA-10C9C64AE03E}"/>
              </a:ext>
            </a:extLst>
          </p:cNvPr>
          <p:cNvSpPr>
            <a:spLocks noGrp="1"/>
          </p:cNvSpPr>
          <p:nvPr>
            <p:ph idx="1"/>
          </p:nvPr>
        </p:nvSpPr>
        <p:spPr>
          <a:xfrm>
            <a:off x="677334" y="2160590"/>
            <a:ext cx="8596668" cy="2554024"/>
          </a:xfrm>
        </p:spPr>
        <p:txBody>
          <a:bodyPr/>
          <a:lstStyle/>
          <a:p>
            <a:r>
              <a:rPr lang="en-US" dirty="0" err="1"/>
              <a:t>Readonly_fields</a:t>
            </a:r>
            <a:endParaRPr lang="en-US" dirty="0"/>
          </a:p>
          <a:p>
            <a:r>
              <a:rPr lang="en-US" dirty="0" err="1"/>
              <a:t>Prepopulated_fields</a:t>
            </a:r>
            <a:endParaRPr lang="en-US" dirty="0"/>
          </a:p>
          <a:p>
            <a:r>
              <a:rPr lang="en-US" dirty="0" err="1"/>
              <a:t>List_filter</a:t>
            </a:r>
            <a:endParaRPr lang="en-US" dirty="0"/>
          </a:p>
          <a:p>
            <a:r>
              <a:rPr lang="en-US" dirty="0" err="1"/>
              <a:t>List_display</a:t>
            </a:r>
            <a:endParaRPr lang="en-US" dirty="0"/>
          </a:p>
        </p:txBody>
      </p:sp>
      <p:sp>
        <p:nvSpPr>
          <p:cNvPr id="5" name="Rectangle: Rounded Corners 4">
            <a:extLst>
              <a:ext uri="{FF2B5EF4-FFF2-40B4-BE49-F238E27FC236}">
                <a16:creationId xmlns:a16="http://schemas.microsoft.com/office/drawing/2014/main" id="{ABDE934E-0CF0-46A1-AAFC-31177280D0E1}"/>
              </a:ext>
            </a:extLst>
          </p:cNvPr>
          <p:cNvSpPr/>
          <p:nvPr/>
        </p:nvSpPr>
        <p:spPr>
          <a:xfrm>
            <a:off x="4773337" y="1401627"/>
            <a:ext cx="4991450" cy="3080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Register your models here.</a:t>
            </a:r>
          </a:p>
          <a:p>
            <a:r>
              <a:rPr lang="en-US" dirty="0"/>
              <a:t>class </a:t>
            </a:r>
            <a:r>
              <a:rPr lang="en-US" dirty="0" err="1"/>
              <a:t>BookAdmin</a:t>
            </a:r>
            <a:r>
              <a:rPr lang="en-US" dirty="0"/>
              <a:t>(</a:t>
            </a:r>
            <a:r>
              <a:rPr lang="en-US" dirty="0" err="1"/>
              <a:t>admin.ModelAdmin</a:t>
            </a:r>
            <a:r>
              <a:rPr lang="en-US" dirty="0"/>
              <a:t>):</a:t>
            </a:r>
          </a:p>
          <a:p>
            <a:r>
              <a:rPr lang="en-US" dirty="0"/>
              <a:t>    </a:t>
            </a:r>
            <a:r>
              <a:rPr lang="en-US" dirty="0" err="1"/>
              <a:t>readonly_fields</a:t>
            </a:r>
            <a:r>
              <a:rPr lang="en-US" dirty="0"/>
              <a:t> = ("slug",)</a:t>
            </a:r>
          </a:p>
          <a:p>
            <a:r>
              <a:rPr lang="en-US" dirty="0"/>
              <a:t>    </a:t>
            </a:r>
            <a:r>
              <a:rPr lang="en-US" dirty="0" err="1"/>
              <a:t>list_filter</a:t>
            </a:r>
            <a:r>
              <a:rPr lang="en-US" dirty="0"/>
              <a:t> = ("rating", "author")</a:t>
            </a:r>
          </a:p>
          <a:p>
            <a:r>
              <a:rPr lang="en-US" dirty="0"/>
              <a:t>    </a:t>
            </a:r>
            <a:r>
              <a:rPr lang="en-US" dirty="0" err="1"/>
              <a:t>list_display</a:t>
            </a:r>
            <a:r>
              <a:rPr lang="en-US" dirty="0"/>
              <a:t> = ("title", "author")</a:t>
            </a:r>
          </a:p>
          <a:p>
            <a:endParaRPr lang="en-US" dirty="0"/>
          </a:p>
          <a:p>
            <a:endParaRPr lang="en-US" dirty="0"/>
          </a:p>
          <a:p>
            <a:r>
              <a:rPr lang="en-US" dirty="0" err="1"/>
              <a:t>admin.site.register</a:t>
            </a:r>
            <a:r>
              <a:rPr lang="en-US" dirty="0"/>
              <a:t>(Book, </a:t>
            </a:r>
            <a:r>
              <a:rPr lang="en-US" dirty="0" err="1"/>
              <a:t>BookAdmin</a:t>
            </a:r>
            <a:r>
              <a:rPr lang="en-US" dirty="0"/>
              <a:t>)</a:t>
            </a:r>
          </a:p>
        </p:txBody>
      </p:sp>
      <p:sp>
        <p:nvSpPr>
          <p:cNvPr id="7" name="TextBox 6">
            <a:extLst>
              <a:ext uri="{FF2B5EF4-FFF2-40B4-BE49-F238E27FC236}">
                <a16:creationId xmlns:a16="http://schemas.microsoft.com/office/drawing/2014/main" id="{63CADCD1-FE5F-45E5-8747-4723ACCD7EA2}"/>
              </a:ext>
            </a:extLst>
          </p:cNvPr>
          <p:cNvSpPr txBox="1"/>
          <p:nvPr/>
        </p:nvSpPr>
        <p:spPr>
          <a:xfrm>
            <a:off x="677334" y="4944804"/>
            <a:ext cx="8535771" cy="523220"/>
          </a:xfrm>
          <a:prstGeom prst="rect">
            <a:avLst/>
          </a:prstGeom>
          <a:noFill/>
        </p:spPr>
        <p:txBody>
          <a:bodyPr wrap="square" rtlCol="0">
            <a:spAutoFit/>
          </a:bodyPr>
          <a:lstStyle/>
          <a:p>
            <a:r>
              <a:rPr lang="en-US" sz="1400" b="1" dirty="0"/>
              <a:t>Note :</a:t>
            </a:r>
            <a:r>
              <a:rPr lang="en-US" sz="1400" dirty="0"/>
              <a:t> Please visit Django Admin Configuration</a:t>
            </a:r>
          </a:p>
          <a:p>
            <a:r>
              <a:rPr lang="en-IN" sz="1400" dirty="0">
                <a:hlinkClick r:id="rId2"/>
              </a:rPr>
              <a:t>https://docs.djangoproject.com/en/3.2/ref/contrib/admin/</a:t>
            </a:r>
            <a:r>
              <a:rPr lang="en-IN" sz="1400" dirty="0"/>
              <a:t> </a:t>
            </a:r>
            <a:endParaRPr lang="en-US" sz="1400" dirty="0"/>
          </a:p>
        </p:txBody>
      </p:sp>
    </p:spTree>
    <p:extLst>
      <p:ext uri="{BB962C8B-B14F-4D97-AF65-F5344CB8AC3E}">
        <p14:creationId xmlns:p14="http://schemas.microsoft.com/office/powerpoint/2010/main" val="2384533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1439-2611-4BBB-9F06-23D7B659B5A5}"/>
              </a:ext>
            </a:extLst>
          </p:cNvPr>
          <p:cNvSpPr>
            <a:spLocks noGrp="1"/>
          </p:cNvSpPr>
          <p:nvPr>
            <p:ph type="title"/>
          </p:nvPr>
        </p:nvSpPr>
        <p:spPr/>
        <p:txBody>
          <a:bodyPr/>
          <a:lstStyle/>
          <a:p>
            <a:r>
              <a:rPr lang="en-US" dirty="0"/>
              <a:t>Querying Data</a:t>
            </a:r>
            <a:br>
              <a:rPr lang="en-US" dirty="0"/>
            </a:br>
            <a:r>
              <a:rPr lang="en-US" dirty="0"/>
              <a:t>Using get() Function</a:t>
            </a:r>
            <a:endParaRPr lang="en-IN" dirty="0"/>
          </a:p>
        </p:txBody>
      </p:sp>
      <p:sp>
        <p:nvSpPr>
          <p:cNvPr id="3" name="Content Placeholder 2">
            <a:extLst>
              <a:ext uri="{FF2B5EF4-FFF2-40B4-BE49-F238E27FC236}">
                <a16:creationId xmlns:a16="http://schemas.microsoft.com/office/drawing/2014/main" id="{87FFD464-73F6-4D38-AA5B-728652DFC398}"/>
              </a:ext>
            </a:extLst>
          </p:cNvPr>
          <p:cNvSpPr>
            <a:spLocks noGrp="1"/>
          </p:cNvSpPr>
          <p:nvPr>
            <p:ph idx="1"/>
          </p:nvPr>
        </p:nvSpPr>
        <p:spPr/>
        <p:txBody>
          <a:bodyPr/>
          <a:lstStyle/>
          <a:p>
            <a:r>
              <a:rPr lang="en-US" dirty="0" err="1"/>
              <a:t>Book.objects.get</a:t>
            </a:r>
            <a:r>
              <a:rPr lang="en-US" dirty="0"/>
              <a:t>(id=&lt;</a:t>
            </a:r>
            <a:r>
              <a:rPr lang="en-US" dirty="0" err="1"/>
              <a:t>SomeValue</a:t>
            </a:r>
            <a:r>
              <a:rPr lang="en-US" dirty="0"/>
              <a:t>&gt;)</a:t>
            </a:r>
          </a:p>
          <a:p>
            <a:r>
              <a:rPr lang="en-US" dirty="0" err="1"/>
              <a:t>Book.objects.get</a:t>
            </a:r>
            <a:r>
              <a:rPr lang="en-US" dirty="0"/>
              <a:t>(title=‘&lt;Some Value&gt;’)</a:t>
            </a:r>
          </a:p>
          <a:p>
            <a:r>
              <a:rPr lang="en-US" dirty="0" err="1"/>
              <a:t>Book.objects.get</a:t>
            </a:r>
            <a:r>
              <a:rPr lang="en-US" dirty="0"/>
              <a:t>(rating=10)</a:t>
            </a:r>
          </a:p>
          <a:p>
            <a:pPr lvl="1"/>
            <a:r>
              <a:rPr lang="en-US" dirty="0"/>
              <a:t>This gives error because get() function can only get single value and any search result returns multiple value it breaks</a:t>
            </a:r>
          </a:p>
          <a:p>
            <a:r>
              <a:rPr lang="en-US" dirty="0"/>
              <a:t>Hence, use get only with primary key fields or unique key fields</a:t>
            </a:r>
          </a:p>
          <a:p>
            <a:endParaRPr lang="en-IN" dirty="0"/>
          </a:p>
        </p:txBody>
      </p:sp>
    </p:spTree>
    <p:extLst>
      <p:ext uri="{BB962C8B-B14F-4D97-AF65-F5344CB8AC3E}">
        <p14:creationId xmlns:p14="http://schemas.microsoft.com/office/powerpoint/2010/main" val="3095802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7078-7281-412C-A0C4-481F83C5F28D}"/>
              </a:ext>
            </a:extLst>
          </p:cNvPr>
          <p:cNvSpPr>
            <a:spLocks noGrp="1"/>
          </p:cNvSpPr>
          <p:nvPr>
            <p:ph type="title"/>
          </p:nvPr>
        </p:nvSpPr>
        <p:spPr/>
        <p:txBody>
          <a:bodyPr/>
          <a:lstStyle/>
          <a:p>
            <a:r>
              <a:rPr lang="en-US" dirty="0"/>
              <a:t>Querying Data</a:t>
            </a:r>
            <a:br>
              <a:rPr lang="en-US" dirty="0"/>
            </a:br>
            <a:r>
              <a:rPr lang="en-US" dirty="0"/>
              <a:t>Using filter() function</a:t>
            </a:r>
            <a:endParaRPr lang="en-IN" dirty="0"/>
          </a:p>
        </p:txBody>
      </p:sp>
      <p:sp>
        <p:nvSpPr>
          <p:cNvPr id="3" name="Content Placeholder 2">
            <a:extLst>
              <a:ext uri="{FF2B5EF4-FFF2-40B4-BE49-F238E27FC236}">
                <a16:creationId xmlns:a16="http://schemas.microsoft.com/office/drawing/2014/main" id="{F3FC8AF2-9C90-4069-8F3A-92AA96138C1F}"/>
              </a:ext>
            </a:extLst>
          </p:cNvPr>
          <p:cNvSpPr>
            <a:spLocks noGrp="1"/>
          </p:cNvSpPr>
          <p:nvPr>
            <p:ph idx="1"/>
          </p:nvPr>
        </p:nvSpPr>
        <p:spPr/>
        <p:txBody>
          <a:bodyPr/>
          <a:lstStyle/>
          <a:p>
            <a:r>
              <a:rPr lang="en-US" dirty="0" err="1"/>
              <a:t>Book.objects.filter</a:t>
            </a:r>
            <a:r>
              <a:rPr lang="en-US" dirty="0"/>
              <a:t>(rating=10)</a:t>
            </a:r>
          </a:p>
          <a:p>
            <a:pPr lvl="1"/>
            <a:r>
              <a:rPr lang="en-US" dirty="0"/>
              <a:t>This will always return a list of data</a:t>
            </a:r>
          </a:p>
          <a:p>
            <a:r>
              <a:rPr lang="en-US" dirty="0"/>
              <a:t>Can use multiple fields as well</a:t>
            </a:r>
          </a:p>
          <a:p>
            <a:pPr lvl="1"/>
            <a:r>
              <a:rPr lang="en-US" dirty="0" err="1"/>
              <a:t>Book.objects.filter</a:t>
            </a:r>
            <a:r>
              <a:rPr lang="en-US" dirty="0"/>
              <a:t>(rating=10, </a:t>
            </a:r>
            <a:r>
              <a:rPr lang="en-US" dirty="0" err="1"/>
              <a:t>is_bestselling</a:t>
            </a:r>
            <a:r>
              <a:rPr lang="en-US" dirty="0"/>
              <a:t>=True)</a:t>
            </a:r>
            <a:endParaRPr lang="en-IN" dirty="0"/>
          </a:p>
        </p:txBody>
      </p:sp>
    </p:spTree>
    <p:extLst>
      <p:ext uri="{BB962C8B-B14F-4D97-AF65-F5344CB8AC3E}">
        <p14:creationId xmlns:p14="http://schemas.microsoft.com/office/powerpoint/2010/main" val="277549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49D0-DAD4-4FFD-9D6F-ED8BC76BF1B8}"/>
              </a:ext>
            </a:extLst>
          </p:cNvPr>
          <p:cNvSpPr>
            <a:spLocks noGrp="1"/>
          </p:cNvSpPr>
          <p:nvPr>
            <p:ph type="title"/>
          </p:nvPr>
        </p:nvSpPr>
        <p:spPr/>
        <p:txBody>
          <a:bodyPr/>
          <a:lstStyle/>
          <a:p>
            <a:r>
              <a:rPr lang="en-IN" dirty="0"/>
              <a:t>Django MVT</a:t>
            </a:r>
          </a:p>
        </p:txBody>
      </p:sp>
      <p:pic>
        <p:nvPicPr>
          <p:cNvPr id="5" name="Content Placeholder 4">
            <a:extLst>
              <a:ext uri="{FF2B5EF4-FFF2-40B4-BE49-F238E27FC236}">
                <a16:creationId xmlns:a16="http://schemas.microsoft.com/office/drawing/2014/main" id="{F137809F-E1DF-4535-A434-7D7499ECB584}"/>
              </a:ext>
            </a:extLst>
          </p:cNvPr>
          <p:cNvPicPr>
            <a:picLocks noGrp="1" noChangeAspect="1"/>
          </p:cNvPicPr>
          <p:nvPr>
            <p:ph idx="1"/>
          </p:nvPr>
        </p:nvPicPr>
        <p:blipFill>
          <a:blip r:embed="rId2"/>
          <a:stretch>
            <a:fillRect/>
          </a:stretch>
        </p:blipFill>
        <p:spPr>
          <a:xfrm>
            <a:off x="1289844" y="2401094"/>
            <a:ext cx="7372350" cy="3400425"/>
          </a:xfrm>
        </p:spPr>
      </p:pic>
    </p:spTree>
    <p:extLst>
      <p:ext uri="{BB962C8B-B14F-4D97-AF65-F5344CB8AC3E}">
        <p14:creationId xmlns:p14="http://schemas.microsoft.com/office/powerpoint/2010/main" val="14526901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8225-2012-4D50-B68E-E670A875C53B}"/>
              </a:ext>
            </a:extLst>
          </p:cNvPr>
          <p:cNvSpPr>
            <a:spLocks noGrp="1"/>
          </p:cNvSpPr>
          <p:nvPr>
            <p:ph type="title"/>
          </p:nvPr>
        </p:nvSpPr>
        <p:spPr/>
        <p:txBody>
          <a:bodyPr/>
          <a:lstStyle/>
          <a:p>
            <a:r>
              <a:rPr lang="en-US" dirty="0"/>
              <a:t>Filtering data based on some conditions</a:t>
            </a:r>
            <a:br>
              <a:rPr lang="en-US" dirty="0"/>
            </a:br>
            <a:r>
              <a:rPr lang="en-US" dirty="0"/>
              <a:t>&lt;, &lt;=, &gt;, &gt;= </a:t>
            </a:r>
            <a:r>
              <a:rPr lang="en-US" dirty="0" err="1"/>
              <a:t>etc</a:t>
            </a:r>
            <a:r>
              <a:rPr lang="en-US" dirty="0"/>
              <a:t> (Fields </a:t>
            </a:r>
            <a:r>
              <a:rPr lang="en-US" dirty="0" err="1"/>
              <a:t>LookUps</a:t>
            </a:r>
            <a:r>
              <a:rPr lang="en-US" dirty="0"/>
              <a:t>)</a:t>
            </a:r>
            <a:endParaRPr lang="en-IN" dirty="0"/>
          </a:p>
        </p:txBody>
      </p:sp>
      <p:sp>
        <p:nvSpPr>
          <p:cNvPr id="3" name="Content Placeholder 2">
            <a:extLst>
              <a:ext uri="{FF2B5EF4-FFF2-40B4-BE49-F238E27FC236}">
                <a16:creationId xmlns:a16="http://schemas.microsoft.com/office/drawing/2014/main" id="{7418A513-3916-4AD6-9D42-6255C4DACAC9}"/>
              </a:ext>
            </a:extLst>
          </p:cNvPr>
          <p:cNvSpPr>
            <a:spLocks noGrp="1"/>
          </p:cNvSpPr>
          <p:nvPr>
            <p:ph idx="1"/>
          </p:nvPr>
        </p:nvSpPr>
        <p:spPr>
          <a:xfrm>
            <a:off x="677334" y="2160589"/>
            <a:ext cx="8596668" cy="2973473"/>
          </a:xfrm>
        </p:spPr>
        <p:txBody>
          <a:bodyPr/>
          <a:lstStyle/>
          <a:p>
            <a:r>
              <a:rPr lang="en-IN" dirty="0" err="1"/>
              <a:t>Book.objects.filter</a:t>
            </a:r>
            <a:r>
              <a:rPr lang="en-IN" dirty="0"/>
              <a:t>(rating__</a:t>
            </a:r>
            <a:r>
              <a:rPr lang="en-IN" dirty="0" err="1"/>
              <a:t>gt</a:t>
            </a:r>
            <a:r>
              <a:rPr lang="en-IN" dirty="0"/>
              <a:t>=7)</a:t>
            </a:r>
          </a:p>
          <a:p>
            <a:r>
              <a:rPr lang="en-IN" dirty="0" err="1"/>
              <a:t>Book.objects.filter</a:t>
            </a:r>
            <a:r>
              <a:rPr lang="en-IN" dirty="0"/>
              <a:t>(rating__</a:t>
            </a:r>
            <a:r>
              <a:rPr lang="en-IN" dirty="0" err="1"/>
              <a:t>gte</a:t>
            </a:r>
            <a:r>
              <a:rPr lang="en-IN" dirty="0"/>
              <a:t>=7)</a:t>
            </a:r>
          </a:p>
          <a:p>
            <a:r>
              <a:rPr lang="en-IN" dirty="0" err="1"/>
              <a:t>Book.objects.filter</a:t>
            </a:r>
            <a:r>
              <a:rPr lang="en-IN" dirty="0"/>
              <a:t>(rating__</a:t>
            </a:r>
            <a:r>
              <a:rPr lang="en-IN" dirty="0" err="1"/>
              <a:t>lt</a:t>
            </a:r>
            <a:r>
              <a:rPr lang="en-IN" dirty="0"/>
              <a:t>=7)</a:t>
            </a:r>
          </a:p>
          <a:p>
            <a:r>
              <a:rPr lang="en-IN" dirty="0" err="1"/>
              <a:t>Book.objects.filter</a:t>
            </a:r>
            <a:r>
              <a:rPr lang="en-IN" dirty="0"/>
              <a:t>(rating__</a:t>
            </a:r>
            <a:r>
              <a:rPr lang="en-IN" dirty="0" err="1"/>
              <a:t>lte</a:t>
            </a:r>
            <a:r>
              <a:rPr lang="en-IN" dirty="0"/>
              <a:t>=7)</a:t>
            </a:r>
          </a:p>
          <a:p>
            <a:r>
              <a:rPr lang="en-IN" dirty="0" err="1"/>
              <a:t>Book.objects.filter</a:t>
            </a:r>
            <a:r>
              <a:rPr lang="en-IN" dirty="0"/>
              <a:t>(</a:t>
            </a:r>
            <a:r>
              <a:rPr lang="en-IN" dirty="0" err="1"/>
              <a:t>author__contains</a:t>
            </a:r>
            <a:r>
              <a:rPr lang="en-IN" dirty="0"/>
              <a:t>=7)</a:t>
            </a:r>
          </a:p>
          <a:p>
            <a:endParaRPr lang="en-IN" dirty="0"/>
          </a:p>
          <a:p>
            <a:endParaRPr lang="en-IN" dirty="0"/>
          </a:p>
        </p:txBody>
      </p:sp>
      <p:sp>
        <p:nvSpPr>
          <p:cNvPr id="4" name="TextBox 3">
            <a:extLst>
              <a:ext uri="{FF2B5EF4-FFF2-40B4-BE49-F238E27FC236}">
                <a16:creationId xmlns:a16="http://schemas.microsoft.com/office/drawing/2014/main" id="{1A45A4D2-D209-4E6B-8E59-46B8628B7164}"/>
              </a:ext>
            </a:extLst>
          </p:cNvPr>
          <p:cNvSpPr txBox="1"/>
          <p:nvPr/>
        </p:nvSpPr>
        <p:spPr>
          <a:xfrm>
            <a:off x="677334" y="5889072"/>
            <a:ext cx="8596668" cy="523220"/>
          </a:xfrm>
          <a:prstGeom prst="rect">
            <a:avLst/>
          </a:prstGeom>
          <a:noFill/>
        </p:spPr>
        <p:txBody>
          <a:bodyPr wrap="square" rtlCol="0">
            <a:spAutoFit/>
          </a:bodyPr>
          <a:lstStyle/>
          <a:p>
            <a:r>
              <a:rPr lang="en-US" sz="1400" b="1" dirty="0"/>
              <a:t>Note:</a:t>
            </a:r>
            <a:r>
              <a:rPr lang="en-US" sz="1400" dirty="0"/>
              <a:t> We can view the filters </a:t>
            </a:r>
          </a:p>
          <a:p>
            <a:r>
              <a:rPr lang="en-US" sz="1400" dirty="0"/>
              <a:t>Here : </a:t>
            </a:r>
            <a:r>
              <a:rPr lang="en-US" sz="1400" dirty="0">
                <a:hlinkClick r:id="rId2"/>
              </a:rPr>
              <a:t>https://docs.djangoproject.com/en/3.2/topics/db/queries/</a:t>
            </a:r>
            <a:endParaRPr lang="en-US" sz="1400" dirty="0"/>
          </a:p>
        </p:txBody>
      </p:sp>
    </p:spTree>
    <p:extLst>
      <p:ext uri="{BB962C8B-B14F-4D97-AF65-F5344CB8AC3E}">
        <p14:creationId xmlns:p14="http://schemas.microsoft.com/office/powerpoint/2010/main" val="1886385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FC1A-47B2-4B95-B282-CA3642FE2DE4}"/>
              </a:ext>
            </a:extLst>
          </p:cNvPr>
          <p:cNvSpPr>
            <a:spLocks noGrp="1"/>
          </p:cNvSpPr>
          <p:nvPr>
            <p:ph type="title"/>
          </p:nvPr>
        </p:nvSpPr>
        <p:spPr/>
        <p:txBody>
          <a:bodyPr/>
          <a:lstStyle/>
          <a:p>
            <a:r>
              <a:rPr lang="en-IN" dirty="0"/>
              <a:t>Filtering with Query Sets</a:t>
            </a:r>
          </a:p>
        </p:txBody>
      </p:sp>
      <p:sp>
        <p:nvSpPr>
          <p:cNvPr id="3" name="Content Placeholder 2">
            <a:extLst>
              <a:ext uri="{FF2B5EF4-FFF2-40B4-BE49-F238E27FC236}">
                <a16:creationId xmlns:a16="http://schemas.microsoft.com/office/drawing/2014/main" id="{F9ED5883-26DD-4D3B-85D9-EC5A21ECAB2E}"/>
              </a:ext>
            </a:extLst>
          </p:cNvPr>
          <p:cNvSpPr>
            <a:spLocks noGrp="1"/>
          </p:cNvSpPr>
          <p:nvPr>
            <p:ph idx="1"/>
          </p:nvPr>
        </p:nvSpPr>
        <p:spPr>
          <a:xfrm>
            <a:off x="593444" y="2030137"/>
            <a:ext cx="8596668" cy="4497788"/>
          </a:xfrm>
        </p:spPr>
        <p:txBody>
          <a:bodyPr/>
          <a:lstStyle/>
          <a:p>
            <a:r>
              <a:rPr lang="en-IN" dirty="0"/>
              <a:t>Suppose we want to perform filtering based on OR (|), And (,) condition</a:t>
            </a:r>
          </a:p>
          <a:p>
            <a:r>
              <a:rPr lang="en-IN" dirty="0"/>
              <a:t>Django provides us to combine multiple Queries</a:t>
            </a:r>
          </a:p>
          <a:p>
            <a:r>
              <a:rPr lang="en-IN" dirty="0"/>
              <a:t>Ex. find books with (rating&lt;5 OR </a:t>
            </a:r>
            <a:r>
              <a:rPr lang="en-IN" dirty="0" err="1"/>
              <a:t>is_bestselling</a:t>
            </a:r>
            <a:r>
              <a:rPr lang="en-IN" dirty="0"/>
              <a:t>=True)</a:t>
            </a:r>
          </a:p>
          <a:p>
            <a:pPr lvl="1"/>
            <a:r>
              <a:rPr lang="en-US" dirty="0" err="1"/>
              <a:t>Book.objects.filter</a:t>
            </a:r>
            <a:r>
              <a:rPr lang="en-US" dirty="0"/>
              <a:t>(Q(rating__</a:t>
            </a:r>
            <a:r>
              <a:rPr lang="en-US" dirty="0" err="1"/>
              <a:t>lt</a:t>
            </a:r>
            <a:r>
              <a:rPr lang="en-US" dirty="0"/>
              <a:t>=5) | Q(</a:t>
            </a:r>
            <a:r>
              <a:rPr lang="en-US" dirty="0" err="1"/>
              <a:t>is_bestselling</a:t>
            </a:r>
            <a:r>
              <a:rPr lang="en-US" dirty="0"/>
              <a:t>=True))</a:t>
            </a:r>
          </a:p>
          <a:p>
            <a:r>
              <a:rPr lang="en-IN" dirty="0"/>
              <a:t>Ex. find books with (rating&lt;5 OR </a:t>
            </a:r>
            <a:r>
              <a:rPr lang="en-IN" dirty="0" err="1"/>
              <a:t>is_bestselling</a:t>
            </a:r>
            <a:r>
              <a:rPr lang="en-IN" dirty="0"/>
              <a:t>=True) AND (author=‘</a:t>
            </a:r>
            <a:r>
              <a:rPr lang="en-IN" dirty="0" err="1"/>
              <a:t>J.K.Rowling</a:t>
            </a:r>
            <a:r>
              <a:rPr lang="en-IN" dirty="0"/>
              <a:t>’)</a:t>
            </a:r>
          </a:p>
          <a:p>
            <a:pPr lvl="1"/>
            <a:r>
              <a:rPr lang="en-US" dirty="0" err="1"/>
              <a:t>Book.objects.filter</a:t>
            </a:r>
            <a:r>
              <a:rPr lang="en-US" dirty="0"/>
              <a:t>(Q(rating__</a:t>
            </a:r>
            <a:r>
              <a:rPr lang="en-US" dirty="0" err="1"/>
              <a:t>lt</a:t>
            </a:r>
            <a:r>
              <a:rPr lang="en-US" dirty="0"/>
              <a:t>=5) | Q(</a:t>
            </a:r>
            <a:r>
              <a:rPr lang="en-US" dirty="0" err="1"/>
              <a:t>is_bestselling</a:t>
            </a:r>
            <a:r>
              <a:rPr lang="en-US" dirty="0"/>
              <a:t>=True)) , Q(author==‘</a:t>
            </a:r>
            <a:r>
              <a:rPr lang="en-US" dirty="0" err="1"/>
              <a:t>J.K.Rowling</a:t>
            </a:r>
            <a:r>
              <a:rPr lang="en-US" dirty="0"/>
              <a:t>’)</a:t>
            </a:r>
          </a:p>
          <a:p>
            <a:pPr lvl="1"/>
            <a:endParaRPr lang="en-IN" dirty="0"/>
          </a:p>
          <a:p>
            <a:endParaRPr lang="en-IN" dirty="0"/>
          </a:p>
        </p:txBody>
      </p:sp>
      <p:sp>
        <p:nvSpPr>
          <p:cNvPr id="4" name="Rectangle: Rounded Corners 3">
            <a:extLst>
              <a:ext uri="{FF2B5EF4-FFF2-40B4-BE49-F238E27FC236}">
                <a16:creationId xmlns:a16="http://schemas.microsoft.com/office/drawing/2014/main" id="{E72E33F2-5E7D-4B61-8C87-9C0D69EA685C}"/>
              </a:ext>
            </a:extLst>
          </p:cNvPr>
          <p:cNvSpPr/>
          <p:nvPr/>
        </p:nvSpPr>
        <p:spPr>
          <a:xfrm>
            <a:off x="789561" y="5008227"/>
            <a:ext cx="4186107" cy="809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t>OR is marked by | (pipe)</a:t>
            </a:r>
          </a:p>
          <a:p>
            <a:r>
              <a:rPr lang="en-IN" dirty="0"/>
              <a:t>AND is marked by , (comma)</a:t>
            </a:r>
          </a:p>
        </p:txBody>
      </p:sp>
    </p:spTree>
    <p:extLst>
      <p:ext uri="{BB962C8B-B14F-4D97-AF65-F5344CB8AC3E}">
        <p14:creationId xmlns:p14="http://schemas.microsoft.com/office/powerpoint/2010/main" val="36218132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C404-9391-4B85-B207-D7C9EE9A315E}"/>
              </a:ext>
            </a:extLst>
          </p:cNvPr>
          <p:cNvSpPr>
            <a:spLocks noGrp="1"/>
          </p:cNvSpPr>
          <p:nvPr>
            <p:ph type="title"/>
          </p:nvPr>
        </p:nvSpPr>
        <p:spPr>
          <a:xfrm>
            <a:off x="677334" y="609600"/>
            <a:ext cx="8596668" cy="883640"/>
          </a:xfrm>
        </p:spPr>
        <p:txBody>
          <a:bodyPr/>
          <a:lstStyle/>
          <a:p>
            <a:r>
              <a:rPr lang="en-IN" dirty="0"/>
              <a:t>Query Performance</a:t>
            </a:r>
          </a:p>
        </p:txBody>
      </p:sp>
      <p:sp>
        <p:nvSpPr>
          <p:cNvPr id="3" name="Content Placeholder 2">
            <a:extLst>
              <a:ext uri="{FF2B5EF4-FFF2-40B4-BE49-F238E27FC236}">
                <a16:creationId xmlns:a16="http://schemas.microsoft.com/office/drawing/2014/main" id="{58DEEC4F-94D8-4A87-92BE-D245B77C4E95}"/>
              </a:ext>
            </a:extLst>
          </p:cNvPr>
          <p:cNvSpPr>
            <a:spLocks noGrp="1"/>
          </p:cNvSpPr>
          <p:nvPr>
            <p:ph idx="1"/>
          </p:nvPr>
        </p:nvSpPr>
        <p:spPr>
          <a:xfrm>
            <a:off x="677334" y="1493241"/>
            <a:ext cx="8596668" cy="4548122"/>
          </a:xfrm>
        </p:spPr>
        <p:txBody>
          <a:bodyPr/>
          <a:lstStyle/>
          <a:p>
            <a:r>
              <a:rPr lang="en-IN" dirty="0"/>
              <a:t>One can initialize a filter to a object</a:t>
            </a:r>
          </a:p>
          <a:p>
            <a:pPr lvl="1"/>
            <a:r>
              <a:rPr lang="en-IN" dirty="0"/>
              <a:t>Ex : bestseller = </a:t>
            </a:r>
            <a:r>
              <a:rPr lang="en-IN" dirty="0" err="1"/>
              <a:t>Book.objects.filter</a:t>
            </a:r>
            <a:r>
              <a:rPr lang="en-IN" dirty="0"/>
              <a:t>(</a:t>
            </a:r>
            <a:r>
              <a:rPr lang="en-IN" dirty="0" err="1"/>
              <a:t>is_bestselling</a:t>
            </a:r>
            <a:r>
              <a:rPr lang="en-IN" dirty="0"/>
              <a:t>=True)</a:t>
            </a:r>
          </a:p>
          <a:p>
            <a:r>
              <a:rPr lang="en-IN" dirty="0"/>
              <a:t>Upon initialization the database has not yet been hit, it only store query definitions and not the results</a:t>
            </a:r>
          </a:p>
          <a:p>
            <a:r>
              <a:rPr lang="en-IN" dirty="0"/>
              <a:t>Chaining filters is possible</a:t>
            </a:r>
          </a:p>
          <a:p>
            <a:pPr lvl="1"/>
            <a:r>
              <a:rPr lang="en-IN" dirty="0"/>
              <a:t>Ex : </a:t>
            </a:r>
            <a:r>
              <a:rPr lang="en-IN" dirty="0" err="1"/>
              <a:t>amazing_bestsellers</a:t>
            </a:r>
            <a:r>
              <a:rPr lang="en-IN" dirty="0"/>
              <a:t> = </a:t>
            </a:r>
            <a:r>
              <a:rPr lang="en-IN" dirty="0" err="1"/>
              <a:t>bestseller.filter</a:t>
            </a:r>
            <a:r>
              <a:rPr lang="en-IN" dirty="0"/>
              <a:t>(rating__</a:t>
            </a:r>
            <a:r>
              <a:rPr lang="en-IN" dirty="0" err="1"/>
              <a:t>gt</a:t>
            </a:r>
            <a:r>
              <a:rPr lang="en-IN" dirty="0"/>
              <a:t>=5)</a:t>
            </a:r>
          </a:p>
          <a:p>
            <a:r>
              <a:rPr lang="en-IN" dirty="0"/>
              <a:t>The data is cached once one fetches the values</a:t>
            </a:r>
          </a:p>
        </p:txBody>
      </p:sp>
    </p:spTree>
    <p:extLst>
      <p:ext uri="{BB962C8B-B14F-4D97-AF65-F5344CB8AC3E}">
        <p14:creationId xmlns:p14="http://schemas.microsoft.com/office/powerpoint/2010/main" val="141382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80A2-5BDC-4302-ACAF-1DB0F7363955}"/>
              </a:ext>
            </a:extLst>
          </p:cNvPr>
          <p:cNvSpPr>
            <a:spLocks noGrp="1"/>
          </p:cNvSpPr>
          <p:nvPr>
            <p:ph type="title"/>
          </p:nvPr>
        </p:nvSpPr>
        <p:spPr/>
        <p:txBody>
          <a:bodyPr/>
          <a:lstStyle/>
          <a:p>
            <a:r>
              <a:rPr lang="en-US" dirty="0"/>
              <a:t>Aggregates and ordering</a:t>
            </a:r>
            <a:endParaRPr lang="en-IN" dirty="0"/>
          </a:p>
        </p:txBody>
      </p:sp>
      <p:sp>
        <p:nvSpPr>
          <p:cNvPr id="3" name="Content Placeholder 2">
            <a:extLst>
              <a:ext uri="{FF2B5EF4-FFF2-40B4-BE49-F238E27FC236}">
                <a16:creationId xmlns:a16="http://schemas.microsoft.com/office/drawing/2014/main" id="{16250859-7A7C-40B5-85E7-8928F3A00AE0}"/>
              </a:ext>
            </a:extLst>
          </p:cNvPr>
          <p:cNvSpPr>
            <a:spLocks noGrp="1"/>
          </p:cNvSpPr>
          <p:nvPr>
            <p:ph idx="1"/>
          </p:nvPr>
        </p:nvSpPr>
        <p:spPr/>
        <p:txBody>
          <a:bodyPr/>
          <a:lstStyle/>
          <a:p>
            <a:r>
              <a:rPr lang="en-US" dirty="0"/>
              <a:t>Aggregate examples are</a:t>
            </a:r>
          </a:p>
          <a:p>
            <a:pPr lvl="1"/>
            <a:r>
              <a:rPr lang="en-US" dirty="0"/>
              <a:t>Count</a:t>
            </a:r>
          </a:p>
          <a:p>
            <a:pPr lvl="1"/>
            <a:r>
              <a:rPr lang="en-US" dirty="0"/>
              <a:t>Avg</a:t>
            </a:r>
          </a:p>
          <a:p>
            <a:pPr lvl="1"/>
            <a:r>
              <a:rPr lang="en-US" dirty="0"/>
              <a:t>Min</a:t>
            </a:r>
          </a:p>
          <a:p>
            <a:pPr lvl="1"/>
            <a:r>
              <a:rPr lang="en-US" dirty="0"/>
              <a:t>Max</a:t>
            </a:r>
          </a:p>
          <a:p>
            <a:r>
              <a:rPr lang="en-US" dirty="0"/>
              <a:t>from </a:t>
            </a:r>
            <a:r>
              <a:rPr lang="en-US" dirty="0" err="1"/>
              <a:t>django.db.models</a:t>
            </a:r>
            <a:r>
              <a:rPr lang="en-US" dirty="0"/>
              <a:t> import Avg, Min, Max </a:t>
            </a:r>
          </a:p>
          <a:p>
            <a:r>
              <a:rPr lang="en-US" dirty="0" err="1"/>
              <a:t>Book.objects.aggregate</a:t>
            </a:r>
            <a:r>
              <a:rPr lang="en-US" dirty="0"/>
              <a:t>(Avg(‘rating’))</a:t>
            </a:r>
          </a:p>
          <a:p>
            <a:r>
              <a:rPr lang="en-US" dirty="0" err="1"/>
              <a:t>Book.objects.all</a:t>
            </a:r>
            <a:r>
              <a:rPr lang="en-US" dirty="0"/>
              <a:t>().</a:t>
            </a:r>
            <a:r>
              <a:rPr lang="en-US" dirty="0" err="1"/>
              <a:t>order_by</a:t>
            </a:r>
            <a:r>
              <a:rPr lang="en-US" dirty="0"/>
              <a:t>(‘title’)</a:t>
            </a:r>
            <a:endParaRPr lang="en-IN" dirty="0"/>
          </a:p>
        </p:txBody>
      </p:sp>
    </p:spTree>
    <p:extLst>
      <p:ext uri="{BB962C8B-B14F-4D97-AF65-F5344CB8AC3E}">
        <p14:creationId xmlns:p14="http://schemas.microsoft.com/office/powerpoint/2010/main" val="352639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73CF8C-91C1-4981-8B4A-EADA0B682DE8}"/>
              </a:ext>
            </a:extLst>
          </p:cNvPr>
          <p:cNvSpPr>
            <a:spLocks noGrp="1"/>
          </p:cNvSpPr>
          <p:nvPr>
            <p:ph type="ctrTitle"/>
          </p:nvPr>
        </p:nvSpPr>
        <p:spPr/>
        <p:txBody>
          <a:bodyPr/>
          <a:lstStyle/>
          <a:p>
            <a:r>
              <a:rPr lang="en-IN" dirty="0"/>
              <a:t>Views and URLS</a:t>
            </a:r>
          </a:p>
        </p:txBody>
      </p:sp>
      <p:sp>
        <p:nvSpPr>
          <p:cNvPr id="5" name="Subtitle 4">
            <a:extLst>
              <a:ext uri="{FF2B5EF4-FFF2-40B4-BE49-F238E27FC236}">
                <a16:creationId xmlns:a16="http://schemas.microsoft.com/office/drawing/2014/main" id="{C1ACB7D6-B319-4029-83CB-079ED37283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763937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E662-AA84-42EA-9E6E-88DEF858853E}"/>
              </a:ext>
            </a:extLst>
          </p:cNvPr>
          <p:cNvSpPr>
            <a:spLocks noGrp="1"/>
          </p:cNvSpPr>
          <p:nvPr>
            <p:ph type="title"/>
          </p:nvPr>
        </p:nvSpPr>
        <p:spPr/>
        <p:txBody>
          <a:bodyPr/>
          <a:lstStyle/>
          <a:p>
            <a:r>
              <a:rPr lang="en-IN" dirty="0"/>
              <a:t>Views</a:t>
            </a:r>
          </a:p>
        </p:txBody>
      </p:sp>
      <p:sp>
        <p:nvSpPr>
          <p:cNvPr id="3" name="Content Placeholder 2">
            <a:extLst>
              <a:ext uri="{FF2B5EF4-FFF2-40B4-BE49-F238E27FC236}">
                <a16:creationId xmlns:a16="http://schemas.microsoft.com/office/drawing/2014/main" id="{DF1CC681-85B9-45EA-BD6D-60E758B44D71}"/>
              </a:ext>
            </a:extLst>
          </p:cNvPr>
          <p:cNvSpPr>
            <a:spLocks noGrp="1"/>
          </p:cNvSpPr>
          <p:nvPr>
            <p:ph idx="1"/>
          </p:nvPr>
        </p:nvSpPr>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US" sz="2000" b="0" i="0" u="none" strike="noStrike" cap="none" dirty="0">
                <a:solidFill>
                  <a:srgbClr val="172746"/>
                </a:solidFill>
                <a:latin typeface="Montserrat"/>
                <a:ea typeface="Montserrat"/>
                <a:cs typeface="Montserrat"/>
                <a:sym typeface="Montserrat"/>
              </a:rPr>
              <a:t>A view function, or view for short, is a Python function that takes a </a:t>
            </a:r>
            <a:r>
              <a:rPr lang="en-US" sz="2000" b="1" i="0" u="none" strike="noStrike" cap="none" dirty="0">
                <a:solidFill>
                  <a:srgbClr val="172746"/>
                </a:solidFill>
                <a:latin typeface="Montserrat"/>
                <a:ea typeface="Montserrat"/>
                <a:cs typeface="Montserrat"/>
                <a:sym typeface="Montserrat"/>
              </a:rPr>
              <a:t>Web request</a:t>
            </a:r>
            <a:r>
              <a:rPr lang="en-US" sz="2000" b="0" i="0" u="none" strike="noStrike" cap="none" dirty="0">
                <a:solidFill>
                  <a:srgbClr val="172746"/>
                </a:solidFill>
                <a:latin typeface="Montserrat"/>
                <a:ea typeface="Montserrat"/>
                <a:cs typeface="Montserrat"/>
                <a:sym typeface="Montserrat"/>
              </a:rPr>
              <a:t> and returns a </a:t>
            </a:r>
            <a:r>
              <a:rPr lang="en-US" sz="2000" b="1" i="0" u="none" strike="noStrike" cap="none" dirty="0">
                <a:solidFill>
                  <a:srgbClr val="172746"/>
                </a:solidFill>
                <a:latin typeface="Montserrat"/>
                <a:ea typeface="Montserrat"/>
                <a:cs typeface="Montserrat"/>
                <a:sym typeface="Montserrat"/>
              </a:rPr>
              <a:t>Web response</a:t>
            </a:r>
            <a:r>
              <a:rPr lang="en-US" sz="2000" b="0" i="0" u="none" strike="noStrike" cap="none" dirty="0">
                <a:solidFill>
                  <a:srgbClr val="172746"/>
                </a:solidFill>
                <a:latin typeface="Montserrat"/>
                <a:ea typeface="Montserrat"/>
                <a:cs typeface="Montserrat"/>
                <a:sym typeface="Montserrat"/>
              </a:rPr>
              <a:t>.</a:t>
            </a:r>
          </a:p>
          <a:p>
            <a:pPr marL="457200" marR="0" lvl="0" indent="-317500" algn="l" rtl="0">
              <a:lnSpc>
                <a:spcPct val="150000"/>
              </a:lnSpc>
              <a:spcBef>
                <a:spcPts val="0"/>
              </a:spcBef>
              <a:spcAft>
                <a:spcPts val="0"/>
              </a:spcAft>
              <a:buClr>
                <a:srgbClr val="172746"/>
              </a:buClr>
              <a:buSzPts val="1400"/>
              <a:buFont typeface="Montserrat"/>
              <a:buChar char="●"/>
            </a:pPr>
            <a:r>
              <a:rPr lang="en-US" sz="2000" b="0" i="0" u="none" strike="noStrike" cap="none" dirty="0">
                <a:solidFill>
                  <a:srgbClr val="172746"/>
                </a:solidFill>
                <a:latin typeface="Montserrat"/>
                <a:ea typeface="Montserrat"/>
                <a:cs typeface="Montserrat"/>
                <a:sym typeface="Montserrat"/>
              </a:rPr>
              <a:t>Example :</a:t>
            </a:r>
          </a:p>
          <a:p>
            <a:pPr marL="0" marR="0" lvl="0" indent="0" algn="l" rtl="0">
              <a:lnSpc>
                <a:spcPct val="150000"/>
              </a:lnSpc>
              <a:spcBef>
                <a:spcPts val="0"/>
              </a:spcBef>
              <a:spcAft>
                <a:spcPts val="0"/>
              </a:spcAft>
              <a:buClr>
                <a:srgbClr val="000000"/>
              </a:buClr>
              <a:buSzPts val="1200"/>
              <a:buFont typeface="Arial"/>
              <a:buNone/>
            </a:pPr>
            <a:r>
              <a:rPr lang="en-US" sz="1800" b="0" i="0" u="none" strike="noStrike" cap="none" dirty="0">
                <a:solidFill>
                  <a:srgbClr val="172746"/>
                </a:solidFill>
                <a:latin typeface="Montserrat"/>
                <a:ea typeface="Montserrat"/>
                <a:cs typeface="Montserrat"/>
                <a:sym typeface="Montserrat"/>
              </a:rPr>
              <a:t>		from </a:t>
            </a:r>
            <a:r>
              <a:rPr lang="en-US" sz="1800" b="0" i="0" u="none" strike="noStrike" cap="none" dirty="0" err="1">
                <a:solidFill>
                  <a:srgbClr val="172746"/>
                </a:solidFill>
                <a:latin typeface="Montserrat"/>
                <a:ea typeface="Montserrat"/>
                <a:cs typeface="Montserrat"/>
                <a:sym typeface="Montserrat"/>
              </a:rPr>
              <a:t>django.http</a:t>
            </a:r>
            <a:r>
              <a:rPr lang="en-US" sz="1800" b="0" i="0" u="none" strike="noStrike" cap="none" dirty="0">
                <a:solidFill>
                  <a:srgbClr val="172746"/>
                </a:solidFill>
                <a:latin typeface="Montserrat"/>
                <a:ea typeface="Montserrat"/>
                <a:cs typeface="Montserrat"/>
                <a:sym typeface="Montserrat"/>
              </a:rPr>
              <a:t> import </a:t>
            </a:r>
            <a:r>
              <a:rPr lang="en-US" sz="1800" b="0" i="0" u="none" strike="noStrike" cap="none" dirty="0" err="1">
                <a:solidFill>
                  <a:srgbClr val="172746"/>
                </a:solidFill>
                <a:latin typeface="Montserrat"/>
                <a:ea typeface="Montserrat"/>
                <a:cs typeface="Montserrat"/>
                <a:sym typeface="Montserrat"/>
              </a:rPr>
              <a:t>HttpResponse</a:t>
            </a:r>
            <a:endParaRPr lang="en-US" sz="1800" b="0" i="0" u="none" strike="noStrike" cap="none" dirty="0">
              <a:solidFill>
                <a:srgbClr val="172746"/>
              </a:solidFill>
              <a:latin typeface="Montserrat"/>
              <a:ea typeface="Montserrat"/>
              <a:cs typeface="Montserrat"/>
              <a:sym typeface="Montserrat"/>
            </a:endParaRPr>
          </a:p>
          <a:p>
            <a:pPr marL="457200" marR="0" lvl="0" indent="457200" algn="l" rtl="0">
              <a:lnSpc>
                <a:spcPct val="150000"/>
              </a:lnSpc>
              <a:spcBef>
                <a:spcPts val="0"/>
              </a:spcBef>
              <a:spcAft>
                <a:spcPts val="0"/>
              </a:spcAft>
              <a:buClr>
                <a:schemeClr val="dk1"/>
              </a:buClr>
              <a:buSzPts val="1100"/>
              <a:buFont typeface="Arial"/>
              <a:buNone/>
            </a:pPr>
            <a:r>
              <a:rPr lang="en-US" sz="1800" b="0" i="0" u="none" strike="noStrike" cap="none" dirty="0">
                <a:solidFill>
                  <a:srgbClr val="172746"/>
                </a:solidFill>
                <a:latin typeface="Montserrat"/>
                <a:ea typeface="Montserrat"/>
                <a:cs typeface="Montserrat"/>
                <a:sym typeface="Montserrat"/>
              </a:rPr>
              <a:t>def index(request):</a:t>
            </a:r>
          </a:p>
          <a:p>
            <a:pPr marL="0" marR="0" lvl="0" indent="0" algn="l" rtl="0">
              <a:lnSpc>
                <a:spcPct val="150000"/>
              </a:lnSpc>
              <a:spcBef>
                <a:spcPts val="0"/>
              </a:spcBef>
              <a:spcAft>
                <a:spcPts val="0"/>
              </a:spcAft>
              <a:buClr>
                <a:schemeClr val="dk1"/>
              </a:buClr>
              <a:buSzPts val="1100"/>
              <a:buFont typeface="Arial"/>
              <a:buNone/>
            </a:pPr>
            <a:r>
              <a:rPr lang="en-US" sz="1800" b="0" i="0" u="none" strike="noStrike" cap="none" dirty="0">
                <a:solidFill>
                  <a:srgbClr val="172746"/>
                </a:solidFill>
                <a:latin typeface="Montserrat"/>
                <a:ea typeface="Montserrat"/>
                <a:cs typeface="Montserrat"/>
                <a:sym typeface="Montserrat"/>
              </a:rPr>
              <a:t>    			html = "&lt;html&gt;&lt;body&gt;My First Django View&lt;/body&gt;&lt;/html&gt;"</a:t>
            </a:r>
          </a:p>
          <a:p>
            <a:pPr marL="0" marR="0" lvl="0" indent="0" algn="l" rtl="0">
              <a:lnSpc>
                <a:spcPct val="150000"/>
              </a:lnSpc>
              <a:spcBef>
                <a:spcPts val="0"/>
              </a:spcBef>
              <a:spcAft>
                <a:spcPts val="0"/>
              </a:spcAft>
              <a:buClr>
                <a:srgbClr val="000000"/>
              </a:buClr>
              <a:buSzPts val="1200"/>
              <a:buFont typeface="Arial"/>
              <a:buNone/>
            </a:pPr>
            <a:r>
              <a:rPr lang="en-US" sz="1800" b="0" i="0" u="none" strike="noStrike" cap="none" dirty="0">
                <a:solidFill>
                  <a:srgbClr val="172746"/>
                </a:solidFill>
                <a:latin typeface="Montserrat"/>
                <a:ea typeface="Montserrat"/>
                <a:cs typeface="Montserrat"/>
                <a:sym typeface="Montserrat"/>
              </a:rPr>
              <a:t>    			return </a:t>
            </a:r>
            <a:r>
              <a:rPr lang="en-US" sz="1800" b="0" i="0" u="none" strike="noStrike" cap="none" dirty="0" err="1">
                <a:solidFill>
                  <a:srgbClr val="172746"/>
                </a:solidFill>
                <a:latin typeface="Montserrat"/>
                <a:ea typeface="Montserrat"/>
                <a:cs typeface="Montserrat"/>
                <a:sym typeface="Montserrat"/>
              </a:rPr>
              <a:t>HttpResponse</a:t>
            </a:r>
            <a:r>
              <a:rPr lang="en-US" sz="1800" b="0" i="0" u="none" strike="noStrike" cap="none" dirty="0">
                <a:solidFill>
                  <a:srgbClr val="172746"/>
                </a:solidFill>
                <a:latin typeface="Montserrat"/>
                <a:ea typeface="Montserrat"/>
                <a:cs typeface="Montserrat"/>
                <a:sym typeface="Montserrat"/>
              </a:rPr>
              <a:t>(html)</a:t>
            </a:r>
            <a:endParaRPr lang="en-IN" dirty="0"/>
          </a:p>
        </p:txBody>
      </p:sp>
    </p:spTree>
    <p:extLst>
      <p:ext uri="{BB962C8B-B14F-4D97-AF65-F5344CB8AC3E}">
        <p14:creationId xmlns:p14="http://schemas.microsoft.com/office/powerpoint/2010/main" val="27617129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4CD8-97E6-4D2F-B4A2-3B5256FC8E8B}"/>
              </a:ext>
            </a:extLst>
          </p:cNvPr>
          <p:cNvSpPr>
            <a:spLocks noGrp="1"/>
          </p:cNvSpPr>
          <p:nvPr>
            <p:ph type="title"/>
          </p:nvPr>
        </p:nvSpPr>
        <p:spPr/>
        <p:txBody>
          <a:bodyPr/>
          <a:lstStyle/>
          <a:p>
            <a:r>
              <a:rPr lang="en-IN" dirty="0"/>
              <a:t>How Django processes a request</a:t>
            </a:r>
          </a:p>
        </p:txBody>
      </p:sp>
      <p:sp>
        <p:nvSpPr>
          <p:cNvPr id="3" name="Content Placeholder 2">
            <a:extLst>
              <a:ext uri="{FF2B5EF4-FFF2-40B4-BE49-F238E27FC236}">
                <a16:creationId xmlns:a16="http://schemas.microsoft.com/office/drawing/2014/main" id="{2BE790DF-838C-4F60-8380-881026901A75}"/>
              </a:ext>
            </a:extLst>
          </p:cNvPr>
          <p:cNvSpPr>
            <a:spLocks noGrp="1"/>
          </p:cNvSpPr>
          <p:nvPr>
            <p:ph idx="1"/>
          </p:nvPr>
        </p:nvSpPr>
        <p:spPr/>
        <p:txBody>
          <a:bodyPr>
            <a:normAutofit fontScale="92500"/>
          </a:bodyPr>
          <a:lstStyle/>
          <a:p>
            <a:pPr marL="0" marR="0" lvl="0" indent="0" algn="l" rtl="0">
              <a:lnSpc>
                <a:spcPct val="150000"/>
              </a:lnSpc>
              <a:spcBef>
                <a:spcPts val="0"/>
              </a:spcBef>
              <a:spcAft>
                <a:spcPts val="0"/>
              </a:spcAft>
              <a:buClr>
                <a:srgbClr val="000000"/>
              </a:buClr>
              <a:buSzPts val="1400"/>
              <a:buFont typeface="Arial"/>
              <a:buNone/>
            </a:pPr>
            <a:r>
              <a:rPr lang="en-US" sz="1800" b="0" i="0" u="none" strike="noStrike" cap="none" dirty="0">
                <a:solidFill>
                  <a:srgbClr val="172746"/>
                </a:solidFill>
                <a:latin typeface="Montserrat"/>
                <a:ea typeface="Montserrat"/>
                <a:cs typeface="Montserrat"/>
                <a:sym typeface="Montserrat"/>
              </a:rPr>
              <a:t>1. Search for  the root </a:t>
            </a:r>
            <a:r>
              <a:rPr lang="en-US" sz="1800" b="0" i="0" u="none" strike="noStrike" cap="none" dirty="0" err="1">
                <a:solidFill>
                  <a:srgbClr val="172746"/>
                </a:solidFill>
                <a:latin typeface="Montserrat"/>
                <a:ea typeface="Montserrat"/>
                <a:cs typeface="Montserrat"/>
                <a:sym typeface="Montserrat"/>
              </a:rPr>
              <a:t>URLconf</a:t>
            </a:r>
            <a:r>
              <a:rPr lang="en-US" sz="1800" b="0" i="0" u="none" strike="noStrike" cap="none" dirty="0">
                <a:solidFill>
                  <a:srgbClr val="172746"/>
                </a:solidFill>
                <a:latin typeface="Montserrat"/>
                <a:ea typeface="Montserrat"/>
                <a:cs typeface="Montserrat"/>
                <a:sym typeface="Montserrat"/>
              </a:rPr>
              <a:t> module to use specified in ROOT_URLCONF setting</a:t>
            </a:r>
          </a:p>
          <a:p>
            <a:pPr marL="0" marR="0" lvl="0" indent="0" algn="l" rtl="0">
              <a:lnSpc>
                <a:spcPct val="150000"/>
              </a:lnSpc>
              <a:spcBef>
                <a:spcPts val="0"/>
              </a:spcBef>
              <a:spcAft>
                <a:spcPts val="0"/>
              </a:spcAft>
              <a:buClr>
                <a:srgbClr val="000000"/>
              </a:buClr>
              <a:buSzPts val="1400"/>
              <a:buFont typeface="Arial"/>
              <a:buNone/>
            </a:pPr>
            <a:br>
              <a:rPr lang="en-US" sz="1800" b="0" i="0" u="none" strike="noStrike" cap="none" dirty="0">
                <a:solidFill>
                  <a:srgbClr val="172746"/>
                </a:solidFill>
                <a:latin typeface="Montserrat"/>
                <a:ea typeface="Montserrat"/>
                <a:cs typeface="Montserrat"/>
                <a:sym typeface="Montserrat"/>
              </a:rPr>
            </a:br>
            <a:r>
              <a:rPr lang="en-US" sz="1800" b="0" i="0" u="none" strike="noStrike" cap="none" dirty="0">
                <a:solidFill>
                  <a:srgbClr val="172746"/>
                </a:solidFill>
                <a:latin typeface="Montserrat"/>
                <a:ea typeface="Montserrat"/>
                <a:cs typeface="Montserrat"/>
                <a:sym typeface="Montserrat"/>
              </a:rPr>
              <a:t>2. Load  ROOT_URLCONF module and look for the variable </a:t>
            </a:r>
            <a:r>
              <a:rPr lang="en-US" sz="1800" b="1" i="0" u="none" strike="noStrike" cap="none" dirty="0" err="1">
                <a:solidFill>
                  <a:srgbClr val="172746"/>
                </a:solidFill>
                <a:latin typeface="Montserrat"/>
                <a:ea typeface="Montserrat"/>
                <a:cs typeface="Montserrat"/>
                <a:sym typeface="Montserrat"/>
              </a:rPr>
              <a:t>urlpatterns</a:t>
            </a:r>
            <a:r>
              <a:rPr lang="en-US" sz="1800" b="0" i="0" u="none" strike="noStrike" cap="none" dirty="0">
                <a:solidFill>
                  <a:srgbClr val="172746"/>
                </a:solidFill>
                <a:latin typeface="Montserrat"/>
                <a:ea typeface="Montserrat"/>
                <a:cs typeface="Montserrat"/>
                <a:sym typeface="Montserrat"/>
              </a:rPr>
              <a:t>. This should be a sequence of </a:t>
            </a:r>
            <a:r>
              <a:rPr lang="en-US" sz="1800" b="0" i="0" u="none" strike="noStrike" cap="none" dirty="0" err="1">
                <a:solidFill>
                  <a:srgbClr val="172746"/>
                </a:solidFill>
                <a:latin typeface="Montserrat"/>
                <a:ea typeface="Montserrat"/>
                <a:cs typeface="Montserrat"/>
                <a:sym typeface="Montserrat"/>
              </a:rPr>
              <a:t>django.urls.path</a:t>
            </a:r>
            <a:r>
              <a:rPr lang="en-US" sz="1800" b="0" i="0" u="none" strike="noStrike" cap="none" dirty="0">
                <a:solidFill>
                  <a:srgbClr val="172746"/>
                </a:solidFill>
                <a:latin typeface="Montserrat"/>
                <a:ea typeface="Montserrat"/>
                <a:cs typeface="Montserrat"/>
                <a:sym typeface="Montserrat"/>
              </a:rPr>
              <a:t>() and/or </a:t>
            </a:r>
            <a:r>
              <a:rPr lang="en-US" sz="1800" b="0" i="0" u="none" strike="noStrike" cap="none" dirty="0" err="1">
                <a:solidFill>
                  <a:srgbClr val="172746"/>
                </a:solidFill>
                <a:latin typeface="Montserrat"/>
                <a:ea typeface="Montserrat"/>
                <a:cs typeface="Montserrat"/>
                <a:sym typeface="Montserrat"/>
              </a:rPr>
              <a:t>django.urls.re_path</a:t>
            </a:r>
            <a:r>
              <a:rPr lang="en-US" sz="1800" b="0" i="0" u="none" strike="noStrike" cap="none" dirty="0">
                <a:solidFill>
                  <a:srgbClr val="172746"/>
                </a:solidFill>
                <a:latin typeface="Montserrat"/>
                <a:ea typeface="Montserrat"/>
                <a:cs typeface="Montserrat"/>
                <a:sym typeface="Montserrat"/>
              </a:rPr>
              <a:t>() instances.</a:t>
            </a:r>
          </a:p>
          <a:p>
            <a:pPr marL="0" marR="0" lvl="0" indent="0" algn="l" rtl="0">
              <a:lnSpc>
                <a:spcPct val="150000"/>
              </a:lnSpc>
              <a:spcBef>
                <a:spcPts val="0"/>
              </a:spcBef>
              <a:spcAft>
                <a:spcPts val="0"/>
              </a:spcAft>
              <a:buClr>
                <a:srgbClr val="000000"/>
              </a:buClr>
              <a:buSzPts val="1400"/>
              <a:buFont typeface="Arial"/>
              <a:buNone/>
            </a:pPr>
            <a:br>
              <a:rPr lang="en-US" sz="1800" b="0" i="0" u="none" strike="noStrike" cap="none" dirty="0">
                <a:solidFill>
                  <a:srgbClr val="172746"/>
                </a:solidFill>
                <a:latin typeface="Montserrat"/>
                <a:ea typeface="Montserrat"/>
                <a:cs typeface="Montserrat"/>
                <a:sym typeface="Montserrat"/>
              </a:rPr>
            </a:br>
            <a:r>
              <a:rPr lang="en-US" sz="1800" b="0" i="0" u="none" strike="noStrike" cap="none" dirty="0">
                <a:solidFill>
                  <a:srgbClr val="172746"/>
                </a:solidFill>
                <a:latin typeface="Montserrat"/>
                <a:ea typeface="Montserrat"/>
                <a:cs typeface="Montserrat"/>
                <a:sym typeface="Montserrat"/>
              </a:rPr>
              <a:t>3. Django runs through each URL pattern, in order, and stops at the first one that matches the requested URL.</a:t>
            </a:r>
          </a:p>
          <a:p>
            <a:pPr marL="0" marR="0" lvl="0" indent="0" algn="l" rtl="0">
              <a:lnSpc>
                <a:spcPct val="150000"/>
              </a:lnSpc>
              <a:spcBef>
                <a:spcPts val="0"/>
              </a:spcBef>
              <a:spcAft>
                <a:spcPts val="0"/>
              </a:spcAft>
              <a:buClr>
                <a:srgbClr val="000000"/>
              </a:buClr>
              <a:buSzPts val="1400"/>
              <a:buFont typeface="Arial"/>
              <a:buNone/>
            </a:pPr>
            <a:endParaRPr lang="en-US" sz="1800" b="0" i="0" u="none" strike="noStrike" cap="none" dirty="0">
              <a:solidFill>
                <a:srgbClr val="172746"/>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400"/>
              <a:buFont typeface="Arial"/>
              <a:buNone/>
            </a:pPr>
            <a:r>
              <a:rPr lang="en-US" sz="1800" b="0" i="0" u="none" strike="noStrike" cap="none" dirty="0">
                <a:solidFill>
                  <a:srgbClr val="172746"/>
                </a:solidFill>
                <a:latin typeface="Montserrat"/>
                <a:ea typeface="Montserrat"/>
                <a:cs typeface="Montserrat"/>
                <a:sym typeface="Montserrat"/>
              </a:rPr>
              <a:t>4. Once one of the URL patterns matches, Django imports and calls the given view </a:t>
            </a:r>
          </a:p>
          <a:p>
            <a:endParaRPr lang="en-IN" dirty="0"/>
          </a:p>
        </p:txBody>
      </p:sp>
    </p:spTree>
    <p:extLst>
      <p:ext uri="{BB962C8B-B14F-4D97-AF65-F5344CB8AC3E}">
        <p14:creationId xmlns:p14="http://schemas.microsoft.com/office/powerpoint/2010/main" val="1617690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6E6A-8DD6-43E1-9D1D-249E975535DF}"/>
              </a:ext>
            </a:extLst>
          </p:cNvPr>
          <p:cNvSpPr>
            <a:spLocks noGrp="1"/>
          </p:cNvSpPr>
          <p:nvPr>
            <p:ph type="title"/>
          </p:nvPr>
        </p:nvSpPr>
        <p:spPr/>
        <p:txBody>
          <a:bodyPr/>
          <a:lstStyle/>
          <a:p>
            <a:r>
              <a:rPr lang="en-IN" dirty="0"/>
              <a:t>Create a sample Monthly Challenge App</a:t>
            </a:r>
          </a:p>
        </p:txBody>
      </p:sp>
      <p:sp>
        <p:nvSpPr>
          <p:cNvPr id="3" name="Content Placeholder 2">
            <a:extLst>
              <a:ext uri="{FF2B5EF4-FFF2-40B4-BE49-F238E27FC236}">
                <a16:creationId xmlns:a16="http://schemas.microsoft.com/office/drawing/2014/main" id="{D0097069-C0AE-4705-8B21-94E8E51CE92F}"/>
              </a:ext>
            </a:extLst>
          </p:cNvPr>
          <p:cNvSpPr>
            <a:spLocks noGrp="1"/>
          </p:cNvSpPr>
          <p:nvPr>
            <p:ph idx="1"/>
          </p:nvPr>
        </p:nvSpPr>
        <p:spPr/>
        <p:txBody>
          <a:bodyPr/>
          <a:lstStyle/>
          <a:p>
            <a:r>
              <a:rPr lang="en-IN" dirty="0"/>
              <a:t>Update views.py to create a function which would be called.</a:t>
            </a:r>
          </a:p>
          <a:p>
            <a:r>
              <a:rPr lang="en-IN" dirty="0"/>
              <a:t>Create URLs.py in the app which would then be included in the original </a:t>
            </a:r>
          </a:p>
          <a:p>
            <a:pPr marL="0" indent="0">
              <a:buNone/>
            </a:pPr>
            <a:endParaRPr lang="en-IN" dirty="0"/>
          </a:p>
        </p:txBody>
      </p:sp>
    </p:spTree>
    <p:extLst>
      <p:ext uri="{BB962C8B-B14F-4D97-AF65-F5344CB8AC3E}">
        <p14:creationId xmlns:p14="http://schemas.microsoft.com/office/powerpoint/2010/main" val="23869782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BE84-C0F4-412C-BBEB-6BE16F34F025}"/>
              </a:ext>
            </a:extLst>
          </p:cNvPr>
          <p:cNvSpPr>
            <a:spLocks noGrp="1"/>
          </p:cNvSpPr>
          <p:nvPr>
            <p:ph type="title"/>
          </p:nvPr>
        </p:nvSpPr>
        <p:spPr/>
        <p:txBody>
          <a:bodyPr/>
          <a:lstStyle/>
          <a:p>
            <a:r>
              <a:rPr lang="en-IN" dirty="0"/>
              <a:t>Dynamic Path Segments and Captured Values</a:t>
            </a:r>
          </a:p>
        </p:txBody>
      </p:sp>
      <p:sp>
        <p:nvSpPr>
          <p:cNvPr id="3" name="Content Placeholder 2">
            <a:extLst>
              <a:ext uri="{FF2B5EF4-FFF2-40B4-BE49-F238E27FC236}">
                <a16:creationId xmlns:a16="http://schemas.microsoft.com/office/drawing/2014/main" id="{BE7A10F6-4663-40AC-8CC2-C5840CC40AE4}"/>
              </a:ext>
            </a:extLst>
          </p:cNvPr>
          <p:cNvSpPr>
            <a:spLocks noGrp="1"/>
          </p:cNvSpPr>
          <p:nvPr>
            <p:ph idx="1"/>
          </p:nvPr>
        </p:nvSpPr>
        <p:spPr/>
        <p:txBody>
          <a:bodyPr/>
          <a:lstStyle/>
          <a:p>
            <a:r>
              <a:rPr lang="en-IN" dirty="0"/>
              <a:t>Changes to the URLs.py file</a:t>
            </a:r>
          </a:p>
          <a:p>
            <a:endParaRPr lang="en-IN" dirty="0"/>
          </a:p>
          <a:p>
            <a:endParaRPr lang="en-IN" dirty="0"/>
          </a:p>
          <a:p>
            <a:r>
              <a:rPr lang="en-IN" dirty="0"/>
              <a:t>Changes to view.py</a:t>
            </a:r>
          </a:p>
        </p:txBody>
      </p:sp>
      <p:sp>
        <p:nvSpPr>
          <p:cNvPr id="6" name="Rectangle 2">
            <a:extLst>
              <a:ext uri="{FF2B5EF4-FFF2-40B4-BE49-F238E27FC236}">
                <a16:creationId xmlns:a16="http://schemas.microsoft.com/office/drawing/2014/main" id="{278AD946-3024-4D40-98E4-F89A1DADB081}"/>
              </a:ext>
            </a:extLst>
          </p:cNvPr>
          <p:cNvSpPr>
            <a:spLocks noChangeArrowheads="1"/>
          </p:cNvSpPr>
          <p:nvPr/>
        </p:nvSpPr>
        <p:spPr bwMode="auto">
          <a:xfrm>
            <a:off x="4177719" y="2224964"/>
            <a:ext cx="494950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urlpatterns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path(</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views.monthly_challenge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400" b="1" dirty="0">
                <a:solidFill>
                  <a:srgbClr val="008080"/>
                </a:solidFill>
                <a:latin typeface="Courier New" panose="02070309020205020404" pitchFamily="49" charset="0"/>
                <a:cs typeface="Courier New" panose="02070309020205020404" pitchFamily="49" charset="0"/>
              </a:rPr>
              <a:t> month</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5821A87D-A6D1-4221-8680-E94628C12AA8}"/>
              </a:ext>
            </a:extLst>
          </p:cNvPr>
          <p:cNvSpPr>
            <a:spLocks noChangeArrowheads="1"/>
          </p:cNvSpPr>
          <p:nvPr/>
        </p:nvSpPr>
        <p:spPr bwMode="auto">
          <a:xfrm>
            <a:off x="4177719" y="3332928"/>
            <a:ext cx="441049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django.shortcuts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django.http</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None</a:t>
            </a:r>
            <a:b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if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january</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"Do not eat meat"</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elif</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february</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"Walk for 20 mins"</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elif</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"march"</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"Run for 20 mins"</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 not valid"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47881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DD60-02C4-4420-A8A2-6E4540B56DAF}"/>
              </a:ext>
            </a:extLst>
          </p:cNvPr>
          <p:cNvSpPr>
            <a:spLocks noGrp="1"/>
          </p:cNvSpPr>
          <p:nvPr>
            <p:ph type="title"/>
          </p:nvPr>
        </p:nvSpPr>
        <p:spPr/>
        <p:txBody>
          <a:bodyPr/>
          <a:lstStyle/>
          <a:p>
            <a:r>
              <a:rPr lang="en-IN" dirty="0" err="1"/>
              <a:t>django.urls.path</a:t>
            </a:r>
            <a:r>
              <a:rPr lang="en-IN" dirty="0"/>
              <a:t>() </a:t>
            </a:r>
          </a:p>
        </p:txBody>
      </p:sp>
      <p:sp>
        <p:nvSpPr>
          <p:cNvPr id="3" name="Content Placeholder 2">
            <a:extLst>
              <a:ext uri="{FF2B5EF4-FFF2-40B4-BE49-F238E27FC236}">
                <a16:creationId xmlns:a16="http://schemas.microsoft.com/office/drawing/2014/main" id="{916DAC4D-07C9-4D0A-9081-BDC01433D26A}"/>
              </a:ext>
            </a:extLst>
          </p:cNvPr>
          <p:cNvSpPr>
            <a:spLocks noGrp="1"/>
          </p:cNvSpPr>
          <p:nvPr>
            <p:ph idx="1"/>
          </p:nvPr>
        </p:nvSpPr>
        <p:spPr>
          <a:xfrm>
            <a:off x="677334" y="1350629"/>
            <a:ext cx="8596668" cy="4690734"/>
          </a:xfrm>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IN" sz="1400" b="0" i="0" u="none" strike="noStrike" cap="none" dirty="0">
                <a:solidFill>
                  <a:srgbClr val="172746"/>
                </a:solidFill>
                <a:latin typeface="Montserrat"/>
                <a:ea typeface="Montserrat"/>
                <a:cs typeface="Montserrat"/>
                <a:sym typeface="Montserrat"/>
              </a:rPr>
              <a:t>Example :</a:t>
            </a:r>
            <a:br>
              <a:rPr lang="en-IN" sz="1400" b="0" i="0" u="none" strike="noStrike" cap="none" dirty="0">
                <a:solidFill>
                  <a:srgbClr val="172746"/>
                </a:solidFill>
                <a:latin typeface="Montserrat"/>
                <a:ea typeface="Montserrat"/>
                <a:cs typeface="Montserrat"/>
                <a:sym typeface="Montserrat"/>
              </a:rPr>
            </a:br>
            <a:r>
              <a:rPr lang="en-IN" sz="1050" b="0" i="0" u="none" strike="noStrike" cap="none" dirty="0">
                <a:solidFill>
                  <a:srgbClr val="000000"/>
                </a:solidFill>
                <a:latin typeface="Courier New"/>
                <a:ea typeface="Courier New"/>
                <a:cs typeface="Courier New"/>
                <a:sym typeface="Courier New"/>
              </a:rPr>
              <a:t>from </a:t>
            </a:r>
            <a:r>
              <a:rPr lang="en-IN" sz="1050" b="0" i="0" u="none" strike="noStrike" cap="none" dirty="0" err="1">
                <a:solidFill>
                  <a:srgbClr val="000000"/>
                </a:solidFill>
                <a:latin typeface="Courier New"/>
                <a:ea typeface="Courier New"/>
                <a:cs typeface="Courier New"/>
                <a:sym typeface="Courier New"/>
              </a:rPr>
              <a:t>django.urls</a:t>
            </a:r>
            <a:r>
              <a:rPr lang="en-IN" sz="1050" b="0" i="0" u="none" strike="noStrike" cap="none" dirty="0">
                <a:solidFill>
                  <a:srgbClr val="000000"/>
                </a:solidFill>
                <a:latin typeface="Courier New"/>
                <a:ea typeface="Courier New"/>
                <a:cs typeface="Courier New"/>
                <a:sym typeface="Courier New"/>
              </a:rPr>
              <a:t> import path</a:t>
            </a:r>
            <a:br>
              <a:rPr lang="en-IN" sz="1050" b="0" i="0" u="none" strike="noStrike" cap="none" dirty="0">
                <a:solidFill>
                  <a:srgbClr val="000000"/>
                </a:solidFill>
                <a:latin typeface="Courier New"/>
                <a:ea typeface="Courier New"/>
                <a:cs typeface="Courier New"/>
                <a:sym typeface="Courier New"/>
              </a:rPr>
            </a:br>
            <a:r>
              <a:rPr lang="en-IN" sz="1050" b="0" i="0" u="none" strike="noStrike" cap="none" dirty="0">
                <a:solidFill>
                  <a:srgbClr val="000000"/>
                </a:solidFill>
                <a:latin typeface="Courier New"/>
                <a:ea typeface="Courier New"/>
                <a:cs typeface="Courier New"/>
                <a:sym typeface="Courier New"/>
              </a:rPr>
              <a:t>from . import views</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err="1">
                <a:solidFill>
                  <a:srgbClr val="000000"/>
                </a:solidFill>
                <a:latin typeface="Courier New"/>
                <a:ea typeface="Courier New"/>
                <a:cs typeface="Courier New"/>
                <a:sym typeface="Courier New"/>
              </a:rPr>
              <a:t>urlpatterns</a:t>
            </a:r>
            <a:r>
              <a:rPr lang="en-IN" sz="1050" b="0" i="0" u="none" strike="noStrike" cap="none" dirty="0">
                <a:solidFill>
                  <a:srgbClr val="000000"/>
                </a:solidFill>
                <a:latin typeface="Courier New"/>
                <a:ea typeface="Courier New"/>
                <a:cs typeface="Courier New"/>
                <a:sym typeface="Courier New"/>
              </a:rPr>
              <a:t> = [</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    path('posts/', </a:t>
            </a:r>
            <a:r>
              <a:rPr lang="en-IN" sz="1050" b="0" i="0" u="none" strike="noStrike" cap="none" dirty="0" err="1">
                <a:solidFill>
                  <a:srgbClr val="000000"/>
                </a:solidFill>
                <a:latin typeface="Courier New"/>
                <a:ea typeface="Courier New"/>
                <a:cs typeface="Courier New"/>
                <a:sym typeface="Courier New"/>
              </a:rPr>
              <a:t>views.post_list</a:t>
            </a:r>
            <a:r>
              <a:rPr lang="en-IN" sz="1050" b="0" i="0" u="none" strike="noStrike" cap="none" dirty="0">
                <a:solidFill>
                  <a:srgbClr val="000000"/>
                </a:solidFill>
                <a:latin typeface="Courier New"/>
                <a:ea typeface="Courier New"/>
                <a:cs typeface="Courier New"/>
                <a:sym typeface="Courier New"/>
              </a:rPr>
              <a:t>),</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    path('posts/&lt;</a:t>
            </a:r>
            <a:r>
              <a:rPr lang="en-IN" sz="1050" b="0" i="0" u="none" strike="noStrike" cap="none" dirty="0" err="1">
                <a:solidFill>
                  <a:srgbClr val="000000"/>
                </a:solidFill>
                <a:latin typeface="Courier New"/>
                <a:ea typeface="Courier New"/>
                <a:cs typeface="Courier New"/>
                <a:sym typeface="Courier New"/>
              </a:rPr>
              <a:t>int:id</a:t>
            </a:r>
            <a:r>
              <a:rPr lang="en-IN" sz="1050" b="0" i="0" u="none" strike="noStrike" cap="none" dirty="0">
                <a:solidFill>
                  <a:srgbClr val="000000"/>
                </a:solidFill>
                <a:latin typeface="Courier New"/>
                <a:ea typeface="Courier New"/>
                <a:cs typeface="Courier New"/>
                <a:sym typeface="Courier New"/>
              </a:rPr>
              <a:t>&gt;/', </a:t>
            </a:r>
            <a:r>
              <a:rPr lang="en-IN" sz="1050" b="0" i="0" u="none" strike="noStrike" cap="none" dirty="0" err="1">
                <a:solidFill>
                  <a:srgbClr val="000000"/>
                </a:solidFill>
                <a:latin typeface="Courier New"/>
                <a:ea typeface="Courier New"/>
                <a:cs typeface="Courier New"/>
                <a:sym typeface="Courier New"/>
              </a:rPr>
              <a:t>views.post_detail</a:t>
            </a:r>
            <a:r>
              <a:rPr lang="en-IN" sz="1050" b="0" i="0" u="none" strike="noStrike" cap="none" dirty="0">
                <a:solidFill>
                  <a:srgbClr val="000000"/>
                </a:solidFill>
                <a:latin typeface="Courier New"/>
                <a:ea typeface="Courier New"/>
                <a:cs typeface="Courier New"/>
                <a:sym typeface="Courier New"/>
              </a:rPr>
              <a:t>),</a:t>
            </a:r>
          </a:p>
          <a:p>
            <a:pPr marL="0" marR="190500" lvl="0" indent="457200" algn="l" rtl="0">
              <a:lnSpc>
                <a:spcPct val="115000"/>
              </a:lnSpc>
              <a:spcBef>
                <a:spcPts val="110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a:t>
            </a:r>
          </a:p>
          <a:p>
            <a:pPr marL="457200" marR="0" lvl="0" indent="-304800" algn="l" rtl="0">
              <a:lnSpc>
                <a:spcPct val="150000"/>
              </a:lnSpc>
              <a:spcBef>
                <a:spcPts val="110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To capture a value from the URL, use angle brackets.</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&lt;</a:t>
            </a:r>
            <a:r>
              <a:rPr lang="en-IN" sz="1200" b="0" i="0" u="none" strike="noStrike" cap="none" dirty="0" err="1">
                <a:solidFill>
                  <a:srgbClr val="172746"/>
                </a:solidFill>
                <a:latin typeface="Montserrat"/>
                <a:ea typeface="Montserrat"/>
                <a:cs typeface="Montserrat"/>
                <a:sym typeface="Montserrat"/>
              </a:rPr>
              <a:t>ConverterType:ParameterName</a:t>
            </a:r>
            <a:r>
              <a:rPr lang="en-IN" sz="1200" b="0" i="0" u="none" strike="noStrike" cap="none" dirty="0">
                <a:solidFill>
                  <a:srgbClr val="172746"/>
                </a:solidFill>
                <a:latin typeface="Montserrat"/>
                <a:ea typeface="Montserrat"/>
                <a:cs typeface="Montserrat"/>
                <a:sym typeface="Montserrat"/>
              </a:rPr>
              <a:t>&gt;</a:t>
            </a:r>
          </a:p>
          <a:p>
            <a:pPr marL="457200" marR="0" lvl="0"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Default Path Converters :</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Int	</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Str</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Slug</a:t>
            </a:r>
          </a:p>
          <a:p>
            <a:endParaRPr lang="en-IN" dirty="0"/>
          </a:p>
        </p:txBody>
      </p:sp>
    </p:spTree>
    <p:extLst>
      <p:ext uri="{BB962C8B-B14F-4D97-AF65-F5344CB8AC3E}">
        <p14:creationId xmlns:p14="http://schemas.microsoft.com/office/powerpoint/2010/main" val="67222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F4B5-CDA7-4C43-9B11-26B6DF40C774}"/>
              </a:ext>
            </a:extLst>
          </p:cNvPr>
          <p:cNvSpPr>
            <a:spLocks noGrp="1"/>
          </p:cNvSpPr>
          <p:nvPr>
            <p:ph type="title"/>
          </p:nvPr>
        </p:nvSpPr>
        <p:spPr>
          <a:xfrm>
            <a:off x="677334" y="0"/>
            <a:ext cx="8596668" cy="1320800"/>
          </a:xfrm>
        </p:spPr>
        <p:txBody>
          <a:bodyPr/>
          <a:lstStyle/>
          <a:p>
            <a:r>
              <a:rPr lang="en-IN" dirty="0"/>
              <a:t>MVC Vs MVT</a:t>
            </a:r>
          </a:p>
        </p:txBody>
      </p:sp>
      <p:graphicFrame>
        <p:nvGraphicFramePr>
          <p:cNvPr id="5" name="Table 5">
            <a:extLst>
              <a:ext uri="{FF2B5EF4-FFF2-40B4-BE49-F238E27FC236}">
                <a16:creationId xmlns:a16="http://schemas.microsoft.com/office/drawing/2014/main" id="{FD7F91DE-D381-4D79-9553-6922079C5762}"/>
              </a:ext>
            </a:extLst>
          </p:cNvPr>
          <p:cNvGraphicFramePr>
            <a:graphicFrameLocks noGrp="1"/>
          </p:cNvGraphicFramePr>
          <p:nvPr>
            <p:ph idx="1"/>
            <p:extLst>
              <p:ext uri="{D42A27DB-BD31-4B8C-83A1-F6EECF244321}">
                <p14:modId xmlns:p14="http://schemas.microsoft.com/office/powerpoint/2010/main" val="1617696629"/>
              </p:ext>
            </p:extLst>
          </p:nvPr>
        </p:nvGraphicFramePr>
        <p:xfrm>
          <a:off x="677334" y="790606"/>
          <a:ext cx="8596312" cy="5765800"/>
        </p:xfrm>
        <a:graphic>
          <a:graphicData uri="http://schemas.openxmlformats.org/drawingml/2006/table">
            <a:tbl>
              <a:tblPr firstRow="1" bandRow="1">
                <a:tableStyleId>{5C22544A-7EE6-4342-B048-85BDC9FD1C3A}</a:tableStyleId>
              </a:tblPr>
              <a:tblGrid>
                <a:gridCol w="584820">
                  <a:extLst>
                    <a:ext uri="{9D8B030D-6E8A-4147-A177-3AD203B41FA5}">
                      <a16:colId xmlns:a16="http://schemas.microsoft.com/office/drawing/2014/main" val="785807438"/>
                    </a:ext>
                  </a:extLst>
                </a:gridCol>
                <a:gridCol w="3672211">
                  <a:extLst>
                    <a:ext uri="{9D8B030D-6E8A-4147-A177-3AD203B41FA5}">
                      <a16:colId xmlns:a16="http://schemas.microsoft.com/office/drawing/2014/main" val="3692057103"/>
                    </a:ext>
                  </a:extLst>
                </a:gridCol>
                <a:gridCol w="4339281">
                  <a:extLst>
                    <a:ext uri="{9D8B030D-6E8A-4147-A177-3AD203B41FA5}">
                      <a16:colId xmlns:a16="http://schemas.microsoft.com/office/drawing/2014/main" val="3205604372"/>
                    </a:ext>
                  </a:extLst>
                </a:gridCol>
              </a:tblGrid>
              <a:tr h="370840">
                <a:tc>
                  <a:txBody>
                    <a:bodyPr/>
                    <a:lstStyle/>
                    <a:p>
                      <a:r>
                        <a:rPr lang="en-IN" dirty="0"/>
                        <a:t>S/No</a:t>
                      </a:r>
                    </a:p>
                  </a:txBody>
                  <a:tcPr marL="74751" marR="74751"/>
                </a:tc>
                <a:tc>
                  <a:txBody>
                    <a:bodyPr/>
                    <a:lstStyle/>
                    <a:p>
                      <a:r>
                        <a:rPr lang="en-IN" dirty="0"/>
                        <a:t>MVC</a:t>
                      </a:r>
                    </a:p>
                  </a:txBody>
                  <a:tcPr marL="74751" marR="74751"/>
                </a:tc>
                <a:tc>
                  <a:txBody>
                    <a:bodyPr/>
                    <a:lstStyle/>
                    <a:p>
                      <a:r>
                        <a:rPr lang="en-IN" dirty="0"/>
                        <a:t>MVT</a:t>
                      </a:r>
                    </a:p>
                  </a:txBody>
                  <a:tcPr marL="74751" marR="74751"/>
                </a:tc>
                <a:extLst>
                  <a:ext uri="{0D108BD9-81ED-4DB2-BD59-A6C34878D82A}">
                    <a16:rowId xmlns:a16="http://schemas.microsoft.com/office/drawing/2014/main" val="4046500317"/>
                  </a:ext>
                </a:extLst>
              </a:tr>
              <a:tr h="370840">
                <a:tc>
                  <a:txBody>
                    <a:bodyPr/>
                    <a:lstStyle/>
                    <a:p>
                      <a:r>
                        <a:rPr lang="en-IN" dirty="0"/>
                        <a:t>1</a:t>
                      </a:r>
                    </a:p>
                  </a:txBody>
                  <a:tcPr marL="74751" marR="74751"/>
                </a:tc>
                <a:tc>
                  <a:txBody>
                    <a:bodyPr/>
                    <a:lstStyle/>
                    <a:p>
                      <a:r>
                        <a:rPr lang="en-US" sz="1800" b="0" i="0" kern="1200" dirty="0">
                          <a:solidFill>
                            <a:schemeClr val="dk1"/>
                          </a:solidFill>
                          <a:effectLst/>
                          <a:latin typeface="+mn-lt"/>
                          <a:ea typeface="+mn-ea"/>
                          <a:cs typeface="+mn-cs"/>
                        </a:rPr>
                        <a:t>MVC has controller that drives both Model and View.</a:t>
                      </a:r>
                      <a:endParaRPr lang="en-IN" dirty="0"/>
                    </a:p>
                  </a:txBody>
                  <a:tcPr marL="74751" marR="74751"/>
                </a:tc>
                <a:tc>
                  <a:txBody>
                    <a:bodyPr/>
                    <a:lstStyle/>
                    <a:p>
                      <a:r>
                        <a:rPr lang="en-US" sz="1800" b="0" i="0" kern="1200" dirty="0">
                          <a:solidFill>
                            <a:schemeClr val="dk1"/>
                          </a:solidFill>
                          <a:effectLst/>
                          <a:latin typeface="+mn-lt"/>
                          <a:ea typeface="+mn-ea"/>
                          <a:cs typeface="+mn-cs"/>
                        </a:rPr>
                        <a:t>MVT has Views for </a:t>
                      </a:r>
                      <a:r>
                        <a:rPr lang="en-US" sz="1800" b="0" i="0" kern="1200" dirty="0" err="1">
                          <a:solidFill>
                            <a:schemeClr val="dk1"/>
                          </a:solidFill>
                          <a:effectLst/>
                          <a:latin typeface="+mn-lt"/>
                          <a:ea typeface="+mn-ea"/>
                          <a:cs typeface="+mn-cs"/>
                        </a:rPr>
                        <a:t>recieving</a:t>
                      </a:r>
                      <a:r>
                        <a:rPr lang="en-US" sz="1800" b="0" i="0" kern="1200" dirty="0">
                          <a:solidFill>
                            <a:schemeClr val="dk1"/>
                          </a:solidFill>
                          <a:effectLst/>
                          <a:latin typeface="+mn-lt"/>
                          <a:ea typeface="+mn-ea"/>
                          <a:cs typeface="+mn-cs"/>
                        </a:rPr>
                        <a:t> HTTP request and returning HTTP response.</a:t>
                      </a:r>
                      <a:endParaRPr lang="en-IN" dirty="0"/>
                    </a:p>
                  </a:txBody>
                  <a:tcPr marL="74751" marR="74751"/>
                </a:tc>
                <a:extLst>
                  <a:ext uri="{0D108BD9-81ED-4DB2-BD59-A6C34878D82A}">
                    <a16:rowId xmlns:a16="http://schemas.microsoft.com/office/drawing/2014/main" val="4109864273"/>
                  </a:ext>
                </a:extLst>
              </a:tr>
              <a:tr h="370840">
                <a:tc>
                  <a:txBody>
                    <a:bodyPr/>
                    <a:lstStyle/>
                    <a:p>
                      <a:r>
                        <a:rPr lang="en-IN" dirty="0"/>
                        <a:t>2</a:t>
                      </a:r>
                    </a:p>
                  </a:txBody>
                  <a:tcPr marL="74751" marR="74751"/>
                </a:tc>
                <a:tc>
                  <a:txBody>
                    <a:bodyPr/>
                    <a:lstStyle/>
                    <a:p>
                      <a:r>
                        <a:rPr lang="en-US" sz="1800" b="0" i="0" kern="1200" dirty="0">
                          <a:solidFill>
                            <a:schemeClr val="dk1"/>
                          </a:solidFill>
                          <a:effectLst/>
                          <a:latin typeface="+mn-lt"/>
                          <a:ea typeface="+mn-ea"/>
                          <a:cs typeface="+mn-cs"/>
                        </a:rPr>
                        <a:t>View tells how the user data will be presented.</a:t>
                      </a:r>
                      <a:endParaRPr lang="en-IN" dirty="0"/>
                    </a:p>
                  </a:txBody>
                  <a:tcPr marL="74751" marR="74751"/>
                </a:tc>
                <a:tc>
                  <a:txBody>
                    <a:bodyPr/>
                    <a:lstStyle/>
                    <a:p>
                      <a:r>
                        <a:rPr lang="en-US" sz="1800" b="0" i="0" kern="1200" dirty="0">
                          <a:solidFill>
                            <a:schemeClr val="dk1"/>
                          </a:solidFill>
                          <a:effectLst/>
                          <a:latin typeface="+mn-lt"/>
                          <a:ea typeface="+mn-ea"/>
                          <a:cs typeface="+mn-cs"/>
                        </a:rPr>
                        <a:t>Templates are used in MVT for that purpose.</a:t>
                      </a:r>
                      <a:endParaRPr lang="en-IN" dirty="0"/>
                    </a:p>
                  </a:txBody>
                  <a:tcPr marL="74751" marR="74751"/>
                </a:tc>
                <a:extLst>
                  <a:ext uri="{0D108BD9-81ED-4DB2-BD59-A6C34878D82A}">
                    <a16:rowId xmlns:a16="http://schemas.microsoft.com/office/drawing/2014/main" val="3754815391"/>
                  </a:ext>
                </a:extLst>
              </a:tr>
              <a:tr h="370840">
                <a:tc>
                  <a:txBody>
                    <a:bodyPr/>
                    <a:lstStyle/>
                    <a:p>
                      <a:r>
                        <a:rPr lang="en-IN" dirty="0"/>
                        <a:t>3</a:t>
                      </a:r>
                    </a:p>
                  </a:txBody>
                  <a:tcPr marL="74751" marR="74751"/>
                </a:tc>
                <a:tc>
                  <a:txBody>
                    <a:bodyPr/>
                    <a:lstStyle/>
                    <a:p>
                      <a:r>
                        <a:rPr lang="en-US" sz="1800" b="0" i="0" kern="1200" dirty="0">
                          <a:solidFill>
                            <a:schemeClr val="dk1"/>
                          </a:solidFill>
                          <a:effectLst/>
                          <a:latin typeface="+mn-lt"/>
                          <a:ea typeface="+mn-ea"/>
                          <a:cs typeface="+mn-cs"/>
                        </a:rPr>
                        <a:t>In MVC, we have to write all the control specific code.</a:t>
                      </a:r>
                      <a:endParaRPr lang="en-IN" dirty="0"/>
                    </a:p>
                  </a:txBody>
                  <a:tcPr marL="74751" marR="74751"/>
                </a:tc>
                <a:tc>
                  <a:txBody>
                    <a:bodyPr/>
                    <a:lstStyle/>
                    <a:p>
                      <a:r>
                        <a:rPr lang="en-US" sz="1800" b="0" i="0" kern="1200" dirty="0">
                          <a:solidFill>
                            <a:schemeClr val="dk1"/>
                          </a:solidFill>
                          <a:effectLst/>
                          <a:latin typeface="+mn-lt"/>
                          <a:ea typeface="+mn-ea"/>
                          <a:cs typeface="+mn-cs"/>
                        </a:rPr>
                        <a:t>Controller part is managed by the framework itself.</a:t>
                      </a:r>
                      <a:endParaRPr lang="en-IN" dirty="0"/>
                    </a:p>
                  </a:txBody>
                  <a:tcPr marL="74751" marR="74751"/>
                </a:tc>
                <a:extLst>
                  <a:ext uri="{0D108BD9-81ED-4DB2-BD59-A6C34878D82A}">
                    <a16:rowId xmlns:a16="http://schemas.microsoft.com/office/drawing/2014/main" val="2821582856"/>
                  </a:ext>
                </a:extLst>
              </a:tr>
              <a:tr h="370840">
                <a:tc>
                  <a:txBody>
                    <a:bodyPr/>
                    <a:lstStyle/>
                    <a:p>
                      <a:r>
                        <a:rPr lang="en-IN" dirty="0"/>
                        <a:t>4</a:t>
                      </a:r>
                    </a:p>
                  </a:txBody>
                  <a:tcPr marL="74751" marR="74751"/>
                </a:tc>
                <a:tc>
                  <a:txBody>
                    <a:bodyPr/>
                    <a:lstStyle/>
                    <a:p>
                      <a:r>
                        <a:rPr lang="en-IN" sz="1800" b="0" i="0" kern="1200" dirty="0">
                          <a:solidFill>
                            <a:schemeClr val="dk1"/>
                          </a:solidFill>
                          <a:effectLst/>
                          <a:latin typeface="+mn-lt"/>
                          <a:ea typeface="+mn-ea"/>
                          <a:cs typeface="+mn-cs"/>
                        </a:rPr>
                        <a:t>Highly coupled</a:t>
                      </a:r>
                      <a:endParaRPr lang="en-IN" dirty="0"/>
                    </a:p>
                  </a:txBody>
                  <a:tcPr marL="74751" marR="74751"/>
                </a:tc>
                <a:tc>
                  <a:txBody>
                    <a:bodyPr/>
                    <a:lstStyle/>
                    <a:p>
                      <a:r>
                        <a:rPr lang="en-IN" dirty="0"/>
                        <a:t>Loosely Coupled</a:t>
                      </a:r>
                    </a:p>
                  </a:txBody>
                  <a:tcPr marL="74751" marR="74751"/>
                </a:tc>
                <a:extLst>
                  <a:ext uri="{0D108BD9-81ED-4DB2-BD59-A6C34878D82A}">
                    <a16:rowId xmlns:a16="http://schemas.microsoft.com/office/drawing/2014/main" val="1064095837"/>
                  </a:ext>
                </a:extLst>
              </a:tr>
              <a:tr h="370840">
                <a:tc>
                  <a:txBody>
                    <a:bodyPr/>
                    <a:lstStyle/>
                    <a:p>
                      <a:r>
                        <a:rPr lang="en-IN" dirty="0"/>
                        <a:t>5</a:t>
                      </a:r>
                    </a:p>
                  </a:txBody>
                  <a:tcPr marL="74751" marR="74751"/>
                </a:tc>
                <a:tc>
                  <a:txBody>
                    <a:bodyPr/>
                    <a:lstStyle/>
                    <a:p>
                      <a:r>
                        <a:rPr lang="en-US" sz="1800" b="0" i="0" kern="1200" dirty="0">
                          <a:solidFill>
                            <a:schemeClr val="dk1"/>
                          </a:solidFill>
                          <a:effectLst/>
                          <a:latin typeface="+mn-lt"/>
                          <a:ea typeface="+mn-ea"/>
                          <a:cs typeface="+mn-cs"/>
                        </a:rPr>
                        <a:t>Suitable for development of large applications but not for small applications.</a:t>
                      </a:r>
                      <a:endParaRPr lang="en-IN" dirty="0"/>
                    </a:p>
                  </a:txBody>
                  <a:tcPr marL="74751" marR="74751"/>
                </a:tc>
                <a:tc>
                  <a:txBody>
                    <a:bodyPr/>
                    <a:lstStyle/>
                    <a:p>
                      <a:r>
                        <a:rPr lang="en-US" sz="1800" b="0" i="0" kern="1200" dirty="0">
                          <a:solidFill>
                            <a:schemeClr val="dk1"/>
                          </a:solidFill>
                          <a:effectLst/>
                          <a:latin typeface="+mn-lt"/>
                          <a:ea typeface="+mn-ea"/>
                          <a:cs typeface="+mn-cs"/>
                        </a:rPr>
                        <a:t>Suitable both small and large applications.</a:t>
                      </a:r>
                      <a:endParaRPr lang="en-IN" dirty="0"/>
                    </a:p>
                  </a:txBody>
                  <a:tcPr marL="74751" marR="74751"/>
                </a:tc>
                <a:extLst>
                  <a:ext uri="{0D108BD9-81ED-4DB2-BD59-A6C34878D82A}">
                    <a16:rowId xmlns:a16="http://schemas.microsoft.com/office/drawing/2014/main" val="851712988"/>
                  </a:ext>
                </a:extLst>
              </a:tr>
              <a:tr h="370840">
                <a:tc>
                  <a:txBody>
                    <a:bodyPr/>
                    <a:lstStyle/>
                    <a:p>
                      <a:r>
                        <a:rPr lang="en-IN" dirty="0"/>
                        <a:t>6</a:t>
                      </a:r>
                    </a:p>
                  </a:txBody>
                  <a:tcPr marL="74751" marR="74751"/>
                </a:tc>
                <a:tc>
                  <a:txBody>
                    <a:bodyPr/>
                    <a:lstStyle/>
                    <a:p>
                      <a:r>
                        <a:rPr lang="en-US" sz="1800" b="0" i="0" kern="1200" dirty="0">
                          <a:solidFill>
                            <a:schemeClr val="dk1"/>
                          </a:solidFill>
                          <a:effectLst/>
                          <a:latin typeface="+mn-lt"/>
                          <a:ea typeface="+mn-ea"/>
                          <a:cs typeface="+mn-cs"/>
                        </a:rPr>
                        <a:t>Flow is clearly defined thus easy to understand.</a:t>
                      </a:r>
                      <a:endParaRPr lang="en-IN" dirty="0"/>
                    </a:p>
                  </a:txBody>
                  <a:tcPr marL="74751" marR="74751"/>
                </a:tc>
                <a:tc>
                  <a:txBody>
                    <a:bodyPr/>
                    <a:lstStyle/>
                    <a:p>
                      <a:r>
                        <a:rPr lang="en-US" sz="1800" b="0" i="0" kern="1200" dirty="0">
                          <a:solidFill>
                            <a:schemeClr val="dk1"/>
                          </a:solidFill>
                          <a:effectLst/>
                          <a:latin typeface="+mn-lt"/>
                          <a:ea typeface="+mn-ea"/>
                          <a:cs typeface="+mn-cs"/>
                        </a:rPr>
                        <a:t>Flow is sometimes harder to understand as compared to MVC.</a:t>
                      </a:r>
                      <a:endParaRPr lang="en-IN" dirty="0"/>
                    </a:p>
                  </a:txBody>
                  <a:tcPr marL="74751" marR="74751"/>
                </a:tc>
                <a:extLst>
                  <a:ext uri="{0D108BD9-81ED-4DB2-BD59-A6C34878D82A}">
                    <a16:rowId xmlns:a16="http://schemas.microsoft.com/office/drawing/2014/main" val="1295622429"/>
                  </a:ext>
                </a:extLst>
              </a:tr>
              <a:tr h="370840">
                <a:tc>
                  <a:txBody>
                    <a:bodyPr/>
                    <a:lstStyle/>
                    <a:p>
                      <a:r>
                        <a:rPr lang="en-IN" dirty="0"/>
                        <a:t>7</a:t>
                      </a:r>
                    </a:p>
                  </a:txBody>
                  <a:tcPr marL="74751" marR="74751"/>
                </a:tc>
                <a:tc>
                  <a:txBody>
                    <a:bodyPr/>
                    <a:lstStyle/>
                    <a:p>
                      <a:r>
                        <a:rPr lang="en-US" sz="1800" b="0" i="0" kern="1200" dirty="0">
                          <a:solidFill>
                            <a:schemeClr val="dk1"/>
                          </a:solidFill>
                          <a:effectLst/>
                          <a:latin typeface="+mn-lt"/>
                          <a:ea typeface="+mn-ea"/>
                          <a:cs typeface="+mn-cs"/>
                        </a:rPr>
                        <a:t>It doesn’t involve mapping of URLs</a:t>
                      </a:r>
                      <a:endParaRPr lang="en-IN" dirty="0"/>
                    </a:p>
                  </a:txBody>
                  <a:tcPr marL="74751" marR="74751"/>
                </a:tc>
                <a:tc>
                  <a:txBody>
                    <a:bodyPr/>
                    <a:lstStyle/>
                    <a:p>
                      <a:r>
                        <a:rPr lang="en-US" sz="1800" b="0" i="0" kern="1200" dirty="0">
                          <a:solidFill>
                            <a:schemeClr val="dk1"/>
                          </a:solidFill>
                          <a:effectLst/>
                          <a:latin typeface="+mn-lt"/>
                          <a:ea typeface="+mn-ea"/>
                          <a:cs typeface="+mn-cs"/>
                        </a:rPr>
                        <a:t>URL pattern mapping takes place.</a:t>
                      </a:r>
                      <a:endParaRPr lang="en-IN" dirty="0"/>
                    </a:p>
                  </a:txBody>
                  <a:tcPr marL="74751" marR="74751"/>
                </a:tc>
                <a:extLst>
                  <a:ext uri="{0D108BD9-81ED-4DB2-BD59-A6C34878D82A}">
                    <a16:rowId xmlns:a16="http://schemas.microsoft.com/office/drawing/2014/main" val="4056946111"/>
                  </a:ext>
                </a:extLst>
              </a:tr>
              <a:tr h="370840">
                <a:tc>
                  <a:txBody>
                    <a:bodyPr/>
                    <a:lstStyle/>
                    <a:p>
                      <a:r>
                        <a:rPr lang="en-IN" dirty="0"/>
                        <a:t>8</a:t>
                      </a:r>
                    </a:p>
                  </a:txBody>
                  <a:tcPr marL="74751" marR="74751"/>
                </a:tc>
                <a:tc>
                  <a:txBody>
                    <a:bodyPr/>
                    <a:lstStyle/>
                    <a:p>
                      <a:r>
                        <a:rPr lang="en-IN" sz="1800" b="0" i="0" kern="1200" dirty="0">
                          <a:solidFill>
                            <a:schemeClr val="dk1"/>
                          </a:solidFill>
                          <a:effectLst/>
                          <a:latin typeface="+mn-lt"/>
                          <a:ea typeface="+mn-ea"/>
                          <a:cs typeface="+mn-cs"/>
                        </a:rPr>
                        <a:t>Examples are ASP.NET MVC, Spring MVC etc.</a:t>
                      </a:r>
                      <a:endParaRPr lang="en-IN" dirty="0"/>
                    </a:p>
                  </a:txBody>
                  <a:tcPr marL="74751" marR="74751"/>
                </a:tc>
                <a:tc>
                  <a:txBody>
                    <a:bodyPr/>
                    <a:lstStyle/>
                    <a:p>
                      <a:r>
                        <a:rPr lang="en-IN" sz="1800" b="0" i="0" kern="1200" dirty="0">
                          <a:solidFill>
                            <a:schemeClr val="dk1"/>
                          </a:solidFill>
                          <a:effectLst/>
                          <a:latin typeface="+mn-lt"/>
                          <a:ea typeface="+mn-ea"/>
                          <a:cs typeface="+mn-cs"/>
                        </a:rPr>
                        <a:t>Django uses MVT pattern.</a:t>
                      </a:r>
                      <a:endParaRPr lang="en-IN" dirty="0"/>
                    </a:p>
                  </a:txBody>
                  <a:tcPr marL="74751" marR="74751"/>
                </a:tc>
                <a:extLst>
                  <a:ext uri="{0D108BD9-81ED-4DB2-BD59-A6C34878D82A}">
                    <a16:rowId xmlns:a16="http://schemas.microsoft.com/office/drawing/2014/main" val="300373442"/>
                  </a:ext>
                </a:extLst>
              </a:tr>
            </a:tbl>
          </a:graphicData>
        </a:graphic>
      </p:graphicFrame>
    </p:spTree>
    <p:extLst>
      <p:ext uri="{BB962C8B-B14F-4D97-AF65-F5344CB8AC3E}">
        <p14:creationId xmlns:p14="http://schemas.microsoft.com/office/powerpoint/2010/main" val="21920174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EA02-CE03-4CC1-B9B9-7B21E4DD8E44}"/>
              </a:ext>
            </a:extLst>
          </p:cNvPr>
          <p:cNvSpPr>
            <a:spLocks noGrp="1"/>
          </p:cNvSpPr>
          <p:nvPr>
            <p:ph type="title"/>
          </p:nvPr>
        </p:nvSpPr>
        <p:spPr/>
        <p:txBody>
          <a:bodyPr/>
          <a:lstStyle/>
          <a:p>
            <a:r>
              <a:rPr lang="en-IN" dirty="0"/>
              <a:t>Redirection</a:t>
            </a:r>
          </a:p>
        </p:txBody>
      </p:sp>
      <p:sp>
        <p:nvSpPr>
          <p:cNvPr id="3" name="Content Placeholder 2">
            <a:extLst>
              <a:ext uri="{FF2B5EF4-FFF2-40B4-BE49-F238E27FC236}">
                <a16:creationId xmlns:a16="http://schemas.microsoft.com/office/drawing/2014/main" id="{C4624107-0EDE-4B3E-9B75-D5194BB2A5AF}"/>
              </a:ext>
            </a:extLst>
          </p:cNvPr>
          <p:cNvSpPr>
            <a:spLocks noGrp="1"/>
          </p:cNvSpPr>
          <p:nvPr>
            <p:ph idx="1"/>
          </p:nvPr>
        </p:nvSpPr>
        <p:spPr>
          <a:xfrm>
            <a:off x="677334" y="2160589"/>
            <a:ext cx="8003183" cy="3880773"/>
          </a:xfrm>
        </p:spPr>
        <p:txBody>
          <a:bodyPr/>
          <a:lstStyle/>
          <a:p>
            <a:r>
              <a:rPr lang="en-IN" dirty="0"/>
              <a:t>Use from </a:t>
            </a:r>
            <a:r>
              <a:rPr lang="en-IN" dirty="0" err="1"/>
              <a:t>django.http</a:t>
            </a:r>
            <a:r>
              <a:rPr lang="en-IN" dirty="0"/>
              <a:t> import </a:t>
            </a:r>
            <a:r>
              <a:rPr lang="en-IN" dirty="0" err="1"/>
              <a:t>HttpResponseRedirect</a:t>
            </a:r>
            <a:r>
              <a:rPr lang="en-IN" dirty="0"/>
              <a:t> </a:t>
            </a:r>
          </a:p>
          <a:p>
            <a:r>
              <a:rPr lang="en-IN" dirty="0"/>
              <a:t>Use the redirect from domain name</a:t>
            </a:r>
          </a:p>
        </p:txBody>
      </p:sp>
      <p:sp>
        <p:nvSpPr>
          <p:cNvPr id="5" name="Rectangle 2">
            <a:extLst>
              <a:ext uri="{FF2B5EF4-FFF2-40B4-BE49-F238E27FC236}">
                <a16:creationId xmlns:a16="http://schemas.microsoft.com/office/drawing/2014/main" id="{5199F707-4C98-4D7B-B328-DCD4E232D78F}"/>
              </a:ext>
            </a:extLst>
          </p:cNvPr>
          <p:cNvSpPr>
            <a:spLocks noChangeArrowheads="1"/>
          </p:cNvSpPr>
          <p:nvPr/>
        </p:nvSpPr>
        <p:spPr bwMode="auto">
          <a:xfrm>
            <a:off x="1006680" y="3107143"/>
            <a:ext cx="7592035"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monthly_challenge_by_number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months = </a:t>
            </a:r>
            <a:r>
              <a:rPr kumimoji="0" lang="en-US" altLang="en-US" sz="1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monthly_challenges.keys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months[month-</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HttpResponseRedirect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"/challenges/"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43496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66F-1A83-46BA-9311-75FDDE8066A8}"/>
              </a:ext>
            </a:extLst>
          </p:cNvPr>
          <p:cNvSpPr>
            <a:spLocks noGrp="1"/>
          </p:cNvSpPr>
          <p:nvPr>
            <p:ph type="title"/>
          </p:nvPr>
        </p:nvSpPr>
        <p:spPr/>
        <p:txBody>
          <a:bodyPr/>
          <a:lstStyle/>
          <a:p>
            <a:r>
              <a:rPr lang="en-IN" dirty="0"/>
              <a:t>Reverse Function and Named URLs</a:t>
            </a:r>
          </a:p>
        </p:txBody>
      </p:sp>
      <p:sp>
        <p:nvSpPr>
          <p:cNvPr id="3" name="Content Placeholder 2">
            <a:extLst>
              <a:ext uri="{FF2B5EF4-FFF2-40B4-BE49-F238E27FC236}">
                <a16:creationId xmlns:a16="http://schemas.microsoft.com/office/drawing/2014/main" id="{08D6E4AD-AE2C-4D71-AD86-B7E4BCA48D00}"/>
              </a:ext>
            </a:extLst>
          </p:cNvPr>
          <p:cNvSpPr>
            <a:spLocks noGrp="1"/>
          </p:cNvSpPr>
          <p:nvPr>
            <p:ph idx="1"/>
          </p:nvPr>
        </p:nvSpPr>
        <p:spPr>
          <a:xfrm>
            <a:off x="677334" y="2160589"/>
            <a:ext cx="8340345" cy="3880773"/>
          </a:xfrm>
        </p:spPr>
        <p:txBody>
          <a:bodyPr/>
          <a:lstStyle/>
          <a:p>
            <a:r>
              <a:rPr lang="en-IN" dirty="0"/>
              <a:t>Use the name variable in the Path function mentioned in URL patterns</a:t>
            </a:r>
          </a:p>
          <a:p>
            <a:endParaRPr lang="en-IN" dirty="0"/>
          </a:p>
          <a:p>
            <a:r>
              <a:rPr lang="en-IN" dirty="0"/>
              <a:t>In views import from </a:t>
            </a:r>
            <a:r>
              <a:rPr lang="en-IN" dirty="0" err="1"/>
              <a:t>Django.urls</a:t>
            </a:r>
            <a:r>
              <a:rPr lang="en-IN" dirty="0"/>
              <a:t> import reverse</a:t>
            </a:r>
          </a:p>
        </p:txBody>
      </p:sp>
      <p:sp>
        <p:nvSpPr>
          <p:cNvPr id="4" name="Rectangle 1">
            <a:extLst>
              <a:ext uri="{FF2B5EF4-FFF2-40B4-BE49-F238E27FC236}">
                <a16:creationId xmlns:a16="http://schemas.microsoft.com/office/drawing/2014/main" id="{305D5CD1-6BAC-417E-9080-5306BDAB700E}"/>
              </a:ext>
            </a:extLst>
          </p:cNvPr>
          <p:cNvSpPr>
            <a:spLocks noChangeArrowheads="1"/>
          </p:cNvSpPr>
          <p:nvPr/>
        </p:nvSpPr>
        <p:spPr bwMode="auto">
          <a:xfrm>
            <a:off x="1115736" y="2640354"/>
            <a:ext cx="746620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str:month</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views.monthly_challenge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"month-challenge"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07B51E1-8A1B-4925-9E08-DF9A104D9FF4}"/>
              </a:ext>
            </a:extLst>
          </p:cNvPr>
          <p:cNvSpPr>
            <a:spLocks noChangeArrowheads="1"/>
          </p:cNvSpPr>
          <p:nvPr/>
        </p:nvSpPr>
        <p:spPr bwMode="auto">
          <a:xfrm>
            <a:off x="1115736" y="3460816"/>
            <a:ext cx="809537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redirect_path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reverse(</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"monthly-challenge"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args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HttpResponseRedirect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redirect_path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8829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7038-8A96-4435-930C-4C26307F9BBC}"/>
              </a:ext>
            </a:extLst>
          </p:cNvPr>
          <p:cNvSpPr>
            <a:spLocks noGrp="1"/>
          </p:cNvSpPr>
          <p:nvPr>
            <p:ph type="title"/>
          </p:nvPr>
        </p:nvSpPr>
        <p:spPr/>
        <p:txBody>
          <a:bodyPr/>
          <a:lstStyle/>
          <a:p>
            <a:r>
              <a:rPr lang="en-IN" dirty="0"/>
              <a:t>Returning HTML Response</a:t>
            </a:r>
          </a:p>
        </p:txBody>
      </p:sp>
      <p:sp>
        <p:nvSpPr>
          <p:cNvPr id="3" name="Content Placeholder 2">
            <a:extLst>
              <a:ext uri="{FF2B5EF4-FFF2-40B4-BE49-F238E27FC236}">
                <a16:creationId xmlns:a16="http://schemas.microsoft.com/office/drawing/2014/main" id="{B7247C7A-B5D7-44D5-A1B3-D07CC3182F83}"/>
              </a:ext>
            </a:extLst>
          </p:cNvPr>
          <p:cNvSpPr>
            <a:spLocks noGrp="1"/>
          </p:cNvSpPr>
          <p:nvPr>
            <p:ph idx="1"/>
          </p:nvPr>
        </p:nvSpPr>
        <p:spPr/>
        <p:txBody>
          <a:bodyPr/>
          <a:lstStyle/>
          <a:p>
            <a:r>
              <a:rPr lang="en-IN" dirty="0"/>
              <a:t>Update your </a:t>
            </a:r>
            <a:r>
              <a:rPr lang="en-IN" dirty="0" err="1"/>
              <a:t>monthly_challenge</a:t>
            </a:r>
            <a:r>
              <a:rPr lang="en-IN" dirty="0"/>
              <a:t> as below</a:t>
            </a:r>
          </a:p>
        </p:txBody>
      </p:sp>
      <p:sp>
        <p:nvSpPr>
          <p:cNvPr id="5" name="Rectangle 2">
            <a:extLst>
              <a:ext uri="{FF2B5EF4-FFF2-40B4-BE49-F238E27FC236}">
                <a16:creationId xmlns:a16="http://schemas.microsoft.com/office/drawing/2014/main" id="{8FA0B5B9-9A21-4CBE-B787-B8116FEE55DC}"/>
              </a:ext>
            </a:extLst>
          </p:cNvPr>
          <p:cNvSpPr>
            <a:spLocks noChangeArrowheads="1"/>
          </p:cNvSpPr>
          <p:nvPr/>
        </p:nvSpPr>
        <p:spPr bwMode="auto">
          <a:xfrm>
            <a:off x="1006679" y="2767199"/>
            <a:ext cx="8884163"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response_data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"&lt;h1&gt;{}&lt;/h1&gt;"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response_data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except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"&lt;h1 style='</a:t>
            </a:r>
            <a:r>
              <a:rPr kumimoji="0" lang="en-US" altLang="en-US" sz="1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color:red</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'&gt;Month Not found&lt;/h1&gt;"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66110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5873A5-32C5-424A-B3B7-6B55711FD592}"/>
              </a:ext>
            </a:extLst>
          </p:cNvPr>
          <p:cNvSpPr>
            <a:spLocks noGrp="1"/>
          </p:cNvSpPr>
          <p:nvPr>
            <p:ph type="ctrTitle"/>
          </p:nvPr>
        </p:nvSpPr>
        <p:spPr/>
        <p:txBody>
          <a:bodyPr/>
          <a:lstStyle/>
          <a:p>
            <a:r>
              <a:rPr lang="en-US" dirty="0"/>
              <a:t>Django Templates</a:t>
            </a:r>
            <a:endParaRPr lang="en-IN" dirty="0"/>
          </a:p>
        </p:txBody>
      </p:sp>
      <p:sp>
        <p:nvSpPr>
          <p:cNvPr id="5" name="Subtitle 4">
            <a:extLst>
              <a:ext uri="{FF2B5EF4-FFF2-40B4-BE49-F238E27FC236}">
                <a16:creationId xmlns:a16="http://schemas.microsoft.com/office/drawing/2014/main" id="{2514F7D5-478E-4E38-9B65-5BB010E5DD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467206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EC53-E5B6-4773-AF03-E50AD965E993}"/>
              </a:ext>
            </a:extLst>
          </p:cNvPr>
          <p:cNvSpPr>
            <a:spLocks noGrp="1"/>
          </p:cNvSpPr>
          <p:nvPr>
            <p:ph type="title"/>
          </p:nvPr>
        </p:nvSpPr>
        <p:spPr/>
        <p:txBody>
          <a:bodyPr/>
          <a:lstStyle/>
          <a:p>
            <a:r>
              <a:rPr lang="en-US" dirty="0"/>
              <a:t>Templates</a:t>
            </a:r>
            <a:endParaRPr lang="en-IN" dirty="0"/>
          </a:p>
        </p:txBody>
      </p:sp>
      <p:sp>
        <p:nvSpPr>
          <p:cNvPr id="3" name="Content Placeholder 2">
            <a:extLst>
              <a:ext uri="{FF2B5EF4-FFF2-40B4-BE49-F238E27FC236}">
                <a16:creationId xmlns:a16="http://schemas.microsoft.com/office/drawing/2014/main" id="{A8E9ED61-E86D-49F9-82DE-17A2161E5BF2}"/>
              </a:ext>
            </a:extLst>
          </p:cNvPr>
          <p:cNvSpPr>
            <a:spLocks noGrp="1"/>
          </p:cNvSpPr>
          <p:nvPr>
            <p:ph idx="1"/>
          </p:nvPr>
        </p:nvSpPr>
        <p:spPr/>
        <p:txBody>
          <a:bodyPr/>
          <a:lstStyle/>
          <a:p>
            <a:r>
              <a:rPr lang="en-US" dirty="0"/>
              <a:t>Standalone HTML files</a:t>
            </a:r>
          </a:p>
          <a:p>
            <a:r>
              <a:rPr lang="en-US" dirty="0"/>
              <a:t>Need to be dynamic so that data could be populated</a:t>
            </a:r>
          </a:p>
          <a:p>
            <a:r>
              <a:rPr lang="en-US" dirty="0"/>
              <a:t>This then can be rendered so that an HTML page is created</a:t>
            </a:r>
          </a:p>
          <a:p>
            <a:endParaRPr lang="en-US" dirty="0"/>
          </a:p>
          <a:p>
            <a:endParaRPr lang="en-US" dirty="0"/>
          </a:p>
          <a:p>
            <a:r>
              <a:rPr lang="en-US" dirty="0"/>
              <a:t>Understanding Templates</a:t>
            </a:r>
          </a:p>
          <a:p>
            <a:r>
              <a:rPr lang="en-US" dirty="0"/>
              <a:t>Django Template Language Features (DLT)</a:t>
            </a:r>
          </a:p>
          <a:p>
            <a:r>
              <a:rPr lang="en-US" dirty="0"/>
              <a:t>Working with Static files (CSS, JAVA Scripts, Images)</a:t>
            </a:r>
            <a:endParaRPr lang="en-IN" dirty="0"/>
          </a:p>
        </p:txBody>
      </p:sp>
    </p:spTree>
    <p:extLst>
      <p:ext uri="{BB962C8B-B14F-4D97-AF65-F5344CB8AC3E}">
        <p14:creationId xmlns:p14="http://schemas.microsoft.com/office/powerpoint/2010/main" val="37414729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6EE7-6068-4976-A462-65AE69363863}"/>
              </a:ext>
            </a:extLst>
          </p:cNvPr>
          <p:cNvSpPr>
            <a:spLocks noGrp="1"/>
          </p:cNvSpPr>
          <p:nvPr>
            <p:ph type="title"/>
          </p:nvPr>
        </p:nvSpPr>
        <p:spPr/>
        <p:txBody>
          <a:bodyPr/>
          <a:lstStyle/>
          <a:p>
            <a:r>
              <a:rPr lang="en-US" dirty="0"/>
              <a:t>Adding and Registering Templates</a:t>
            </a:r>
            <a:endParaRPr lang="en-IN" dirty="0"/>
          </a:p>
        </p:txBody>
      </p:sp>
      <p:sp>
        <p:nvSpPr>
          <p:cNvPr id="3" name="Content Placeholder 2">
            <a:extLst>
              <a:ext uri="{FF2B5EF4-FFF2-40B4-BE49-F238E27FC236}">
                <a16:creationId xmlns:a16="http://schemas.microsoft.com/office/drawing/2014/main" id="{8C24A543-65CB-429F-A9E1-DC210BD175FD}"/>
              </a:ext>
            </a:extLst>
          </p:cNvPr>
          <p:cNvSpPr>
            <a:spLocks noGrp="1"/>
          </p:cNvSpPr>
          <p:nvPr>
            <p:ph idx="1"/>
          </p:nvPr>
        </p:nvSpPr>
        <p:spPr/>
        <p:txBody>
          <a:bodyPr/>
          <a:lstStyle/>
          <a:p>
            <a:r>
              <a:rPr lang="en-US" dirty="0"/>
              <a:t>Folder Structure is represented as</a:t>
            </a:r>
          </a:p>
          <a:p>
            <a:pPr lvl="1"/>
            <a:r>
              <a:rPr lang="en-US" dirty="0"/>
              <a:t>Templates</a:t>
            </a:r>
          </a:p>
          <a:p>
            <a:pPr lvl="2"/>
            <a:r>
              <a:rPr lang="en-US" dirty="0"/>
              <a:t>&lt;</a:t>
            </a:r>
            <a:r>
              <a:rPr lang="en-US" dirty="0" err="1"/>
              <a:t>App_Name</a:t>
            </a:r>
            <a:r>
              <a:rPr lang="en-US" dirty="0"/>
              <a:t>&gt;</a:t>
            </a:r>
          </a:p>
          <a:p>
            <a:pPr lvl="3"/>
            <a:r>
              <a:rPr lang="en-US" dirty="0"/>
              <a:t>.HTML files</a:t>
            </a:r>
          </a:p>
          <a:p>
            <a:r>
              <a:rPr lang="en-US" dirty="0"/>
              <a:t>To configure your templates go to settings.py file</a:t>
            </a:r>
          </a:p>
          <a:p>
            <a:pPr lvl="1"/>
            <a:r>
              <a:rPr lang="en-US" dirty="0"/>
              <a:t>Update the DIRS key in the templates variable</a:t>
            </a:r>
          </a:p>
          <a:p>
            <a:pPr lvl="1"/>
            <a:r>
              <a:rPr lang="en-US" dirty="0"/>
              <a:t>This value should be the absolute path to the template folder</a:t>
            </a:r>
          </a:p>
          <a:p>
            <a:pPr lvl="1"/>
            <a:r>
              <a:rPr lang="en-US" dirty="0"/>
              <a:t>BASE_DIR + “/challenges” + “/templates”</a:t>
            </a:r>
          </a:p>
          <a:p>
            <a:endParaRPr lang="en-IN" dirty="0"/>
          </a:p>
        </p:txBody>
      </p:sp>
    </p:spTree>
    <p:extLst>
      <p:ext uri="{BB962C8B-B14F-4D97-AF65-F5344CB8AC3E}">
        <p14:creationId xmlns:p14="http://schemas.microsoft.com/office/powerpoint/2010/main" val="40869942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4082-2171-4B60-BB0D-68BF52443CC3}"/>
              </a:ext>
            </a:extLst>
          </p:cNvPr>
          <p:cNvSpPr>
            <a:spLocks noGrp="1"/>
          </p:cNvSpPr>
          <p:nvPr>
            <p:ph type="title"/>
          </p:nvPr>
        </p:nvSpPr>
        <p:spPr/>
        <p:txBody>
          <a:bodyPr/>
          <a:lstStyle/>
          <a:p>
            <a:r>
              <a:rPr lang="en-US" dirty="0"/>
              <a:t>Adding and Registering Templates</a:t>
            </a:r>
            <a:endParaRPr lang="en-IN" dirty="0"/>
          </a:p>
        </p:txBody>
      </p:sp>
      <p:sp>
        <p:nvSpPr>
          <p:cNvPr id="3" name="Content Placeholder 2">
            <a:extLst>
              <a:ext uri="{FF2B5EF4-FFF2-40B4-BE49-F238E27FC236}">
                <a16:creationId xmlns:a16="http://schemas.microsoft.com/office/drawing/2014/main" id="{560E5EC8-ACE2-40F6-9A53-42469D2BDA50}"/>
              </a:ext>
            </a:extLst>
          </p:cNvPr>
          <p:cNvSpPr>
            <a:spLocks noGrp="1"/>
          </p:cNvSpPr>
          <p:nvPr>
            <p:ph idx="1"/>
          </p:nvPr>
        </p:nvSpPr>
        <p:spPr/>
        <p:txBody>
          <a:bodyPr/>
          <a:lstStyle/>
          <a:p>
            <a:r>
              <a:rPr lang="en-US" dirty="0"/>
              <a:t>But there is a better way to specify our templates locations</a:t>
            </a:r>
          </a:p>
          <a:p>
            <a:r>
              <a:rPr lang="en-US" dirty="0"/>
              <a:t>APP_DIR : true</a:t>
            </a:r>
          </a:p>
          <a:p>
            <a:r>
              <a:rPr lang="en-US" dirty="0"/>
              <a:t>Just add your app name to the list of INSTALLED_APPS</a:t>
            </a:r>
          </a:p>
          <a:p>
            <a:r>
              <a:rPr lang="en-US" dirty="0"/>
              <a:t>So Django would look for the templates folder in your application.</a:t>
            </a:r>
            <a:endParaRPr lang="en-IN" dirty="0"/>
          </a:p>
        </p:txBody>
      </p:sp>
    </p:spTree>
    <p:extLst>
      <p:ext uri="{BB962C8B-B14F-4D97-AF65-F5344CB8AC3E}">
        <p14:creationId xmlns:p14="http://schemas.microsoft.com/office/powerpoint/2010/main" val="25905326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14FA-5362-4581-B77F-5C4C4534F329}"/>
              </a:ext>
            </a:extLst>
          </p:cNvPr>
          <p:cNvSpPr>
            <a:spLocks noGrp="1"/>
          </p:cNvSpPr>
          <p:nvPr>
            <p:ph type="title"/>
          </p:nvPr>
        </p:nvSpPr>
        <p:spPr/>
        <p:txBody>
          <a:bodyPr/>
          <a:lstStyle/>
          <a:p>
            <a:r>
              <a:rPr lang="en-US" dirty="0"/>
              <a:t>Rendering Templates</a:t>
            </a:r>
            <a:endParaRPr lang="en-IN" dirty="0"/>
          </a:p>
        </p:txBody>
      </p:sp>
      <p:sp>
        <p:nvSpPr>
          <p:cNvPr id="3" name="Content Placeholder 2">
            <a:extLst>
              <a:ext uri="{FF2B5EF4-FFF2-40B4-BE49-F238E27FC236}">
                <a16:creationId xmlns:a16="http://schemas.microsoft.com/office/drawing/2014/main" id="{1B65C89B-FDA5-439E-9606-DD14E3EF6D6D}"/>
              </a:ext>
            </a:extLst>
          </p:cNvPr>
          <p:cNvSpPr>
            <a:spLocks noGrp="1"/>
          </p:cNvSpPr>
          <p:nvPr>
            <p:ph idx="1"/>
          </p:nvPr>
        </p:nvSpPr>
        <p:spPr/>
        <p:txBody>
          <a:bodyPr/>
          <a:lstStyle/>
          <a:p>
            <a:r>
              <a:rPr lang="en-US" dirty="0"/>
              <a:t>Why do we repeat the app name in the templates folder</a:t>
            </a:r>
          </a:p>
          <a:p>
            <a:r>
              <a:rPr lang="en-US" dirty="0"/>
              <a:t>Django essentially merges all the templates data to a big template folder which it later uses.</a:t>
            </a:r>
          </a:p>
          <a:p>
            <a:r>
              <a:rPr lang="en-US" dirty="0"/>
              <a:t>So as not to confuse Django always place your templates under template/&lt;</a:t>
            </a:r>
            <a:r>
              <a:rPr lang="en-US" dirty="0" err="1"/>
              <a:t>app_name</a:t>
            </a:r>
            <a:r>
              <a:rPr lang="en-US" dirty="0"/>
              <a:t>&gt; folder</a:t>
            </a:r>
          </a:p>
          <a:p>
            <a:endParaRPr lang="en-IN" dirty="0"/>
          </a:p>
        </p:txBody>
      </p:sp>
    </p:spTree>
    <p:extLst>
      <p:ext uri="{BB962C8B-B14F-4D97-AF65-F5344CB8AC3E}">
        <p14:creationId xmlns:p14="http://schemas.microsoft.com/office/powerpoint/2010/main" val="6044869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5474-0D80-46C7-A88F-7FB46054551C}"/>
              </a:ext>
            </a:extLst>
          </p:cNvPr>
          <p:cNvSpPr>
            <a:spLocks noGrp="1"/>
          </p:cNvSpPr>
          <p:nvPr>
            <p:ph type="title"/>
          </p:nvPr>
        </p:nvSpPr>
        <p:spPr/>
        <p:txBody>
          <a:bodyPr/>
          <a:lstStyle/>
          <a:p>
            <a:r>
              <a:rPr lang="en-US" dirty="0"/>
              <a:t>Adding Dynamic Code (Django Template Language DTL)</a:t>
            </a:r>
            <a:endParaRPr lang="en-IN" dirty="0"/>
          </a:p>
        </p:txBody>
      </p:sp>
      <p:sp>
        <p:nvSpPr>
          <p:cNvPr id="3" name="Content Placeholder 2">
            <a:extLst>
              <a:ext uri="{FF2B5EF4-FFF2-40B4-BE49-F238E27FC236}">
                <a16:creationId xmlns:a16="http://schemas.microsoft.com/office/drawing/2014/main" id="{CD63C31C-6950-4472-A166-CA8823BF1329}"/>
              </a:ext>
            </a:extLst>
          </p:cNvPr>
          <p:cNvSpPr>
            <a:spLocks noGrp="1"/>
          </p:cNvSpPr>
          <p:nvPr>
            <p:ph idx="1"/>
          </p:nvPr>
        </p:nvSpPr>
        <p:spPr/>
        <p:txBody>
          <a:bodyPr/>
          <a:lstStyle/>
          <a:p>
            <a:r>
              <a:rPr lang="en-US" dirty="0"/>
              <a:t>Enhances HTML files to create dynamic pages</a:t>
            </a:r>
          </a:p>
          <a:p>
            <a:endParaRPr lang="en-IN" dirty="0"/>
          </a:p>
        </p:txBody>
      </p:sp>
      <p:sp>
        <p:nvSpPr>
          <p:cNvPr id="4" name="Rectangle: Rounded Corners 3">
            <a:extLst>
              <a:ext uri="{FF2B5EF4-FFF2-40B4-BE49-F238E27FC236}">
                <a16:creationId xmlns:a16="http://schemas.microsoft.com/office/drawing/2014/main" id="{79F6DC2A-83D9-4200-93AD-D88645508C43}"/>
              </a:ext>
            </a:extLst>
          </p:cNvPr>
          <p:cNvSpPr/>
          <p:nvPr/>
        </p:nvSpPr>
        <p:spPr>
          <a:xfrm>
            <a:off x="922789" y="3087149"/>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Standard HTML Syntax</a:t>
            </a:r>
            <a:endParaRPr lang="en-IN" dirty="0"/>
          </a:p>
        </p:txBody>
      </p:sp>
      <p:sp>
        <p:nvSpPr>
          <p:cNvPr id="5" name="Rectangle: Rounded Corners 4">
            <a:extLst>
              <a:ext uri="{FF2B5EF4-FFF2-40B4-BE49-F238E27FC236}">
                <a16:creationId xmlns:a16="http://schemas.microsoft.com/office/drawing/2014/main" id="{F7B3C9B2-4DD5-482B-9D03-F3CEBD409199}"/>
              </a:ext>
            </a:extLst>
          </p:cNvPr>
          <p:cNvSpPr/>
          <p:nvPr/>
        </p:nvSpPr>
        <p:spPr>
          <a:xfrm>
            <a:off x="5801660" y="3087149"/>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Special DTL syntax</a:t>
            </a:r>
            <a:endParaRPr lang="en-IN" dirty="0"/>
          </a:p>
        </p:txBody>
      </p:sp>
      <p:sp>
        <p:nvSpPr>
          <p:cNvPr id="7" name="Cross 6">
            <a:extLst>
              <a:ext uri="{FF2B5EF4-FFF2-40B4-BE49-F238E27FC236}">
                <a16:creationId xmlns:a16="http://schemas.microsoft.com/office/drawing/2014/main" id="{8305DEA2-A22C-4A54-B9AB-EE4D2D75E543}"/>
              </a:ext>
            </a:extLst>
          </p:cNvPr>
          <p:cNvSpPr/>
          <p:nvPr/>
        </p:nvSpPr>
        <p:spPr>
          <a:xfrm>
            <a:off x="4185744" y="3246540"/>
            <a:ext cx="727383" cy="704675"/>
          </a:xfrm>
          <a:prstGeom prst="plus">
            <a:avLst>
              <a:gd name="adj" fmla="val 4353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A7B79C9C-86F9-4D7D-A126-7B0DE1D898A8}"/>
              </a:ext>
            </a:extLst>
          </p:cNvPr>
          <p:cNvSpPr/>
          <p:nvPr/>
        </p:nvSpPr>
        <p:spPr>
          <a:xfrm>
            <a:off x="3521252" y="4581033"/>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 HTML Page</a:t>
            </a:r>
            <a:endParaRPr lang="en-IN" dirty="0"/>
          </a:p>
        </p:txBody>
      </p:sp>
    </p:spTree>
    <p:extLst>
      <p:ext uri="{BB962C8B-B14F-4D97-AF65-F5344CB8AC3E}">
        <p14:creationId xmlns:p14="http://schemas.microsoft.com/office/powerpoint/2010/main" val="36960282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960A-2586-4970-8D8A-D52FB5E96413}"/>
              </a:ext>
            </a:extLst>
          </p:cNvPr>
          <p:cNvSpPr>
            <a:spLocks noGrp="1"/>
          </p:cNvSpPr>
          <p:nvPr>
            <p:ph type="title"/>
          </p:nvPr>
        </p:nvSpPr>
        <p:spPr/>
        <p:txBody>
          <a:bodyPr/>
          <a:lstStyle/>
          <a:p>
            <a:r>
              <a:rPr lang="en-US" dirty="0"/>
              <a:t>Variable Interpolation</a:t>
            </a:r>
            <a:endParaRPr lang="en-IN" dirty="0"/>
          </a:p>
        </p:txBody>
      </p:sp>
      <p:sp>
        <p:nvSpPr>
          <p:cNvPr id="3" name="Content Placeholder 2">
            <a:extLst>
              <a:ext uri="{FF2B5EF4-FFF2-40B4-BE49-F238E27FC236}">
                <a16:creationId xmlns:a16="http://schemas.microsoft.com/office/drawing/2014/main" id="{983C4B62-A48F-4552-9831-51EECE273525}"/>
              </a:ext>
            </a:extLst>
          </p:cNvPr>
          <p:cNvSpPr>
            <a:spLocks noGrp="1"/>
          </p:cNvSpPr>
          <p:nvPr>
            <p:ph idx="1"/>
          </p:nvPr>
        </p:nvSpPr>
        <p:spPr/>
        <p:txBody>
          <a:bodyPr/>
          <a:lstStyle/>
          <a:p>
            <a:r>
              <a:rPr lang="en-US" dirty="0"/>
              <a:t>For rendering now we will be using render function in the view</a:t>
            </a:r>
          </a:p>
          <a:p>
            <a:pPr lvl="1"/>
            <a:r>
              <a:rPr lang="en-US" dirty="0"/>
              <a:t>Return render(request, “challenges/challenge.html”)</a:t>
            </a:r>
          </a:p>
          <a:p>
            <a:r>
              <a:rPr lang="en-IN" dirty="0"/>
              <a:t>You can also send value from the views.py to the template which would be parsed via DTL</a:t>
            </a:r>
          </a:p>
          <a:p>
            <a:endParaRPr lang="en-IN" dirty="0"/>
          </a:p>
          <a:p>
            <a:endParaRPr lang="en-IN" dirty="0"/>
          </a:p>
          <a:p>
            <a:endParaRPr lang="en-IN" dirty="0"/>
          </a:p>
          <a:p>
            <a:r>
              <a:rPr lang="en-IN" dirty="0"/>
              <a:t>And in the template to display the text variable use:</a:t>
            </a:r>
          </a:p>
        </p:txBody>
      </p:sp>
      <p:sp>
        <p:nvSpPr>
          <p:cNvPr id="4" name="Rectangle 1">
            <a:extLst>
              <a:ext uri="{FF2B5EF4-FFF2-40B4-BE49-F238E27FC236}">
                <a16:creationId xmlns:a16="http://schemas.microsoft.com/office/drawing/2014/main" id="{235B7DAB-F44D-4072-AD86-EE7EA7ED1446}"/>
              </a:ext>
            </a:extLst>
          </p:cNvPr>
          <p:cNvSpPr>
            <a:spLocks noChangeArrowheads="1"/>
          </p:cNvSpPr>
          <p:nvPr/>
        </p:nvSpPr>
        <p:spPr bwMode="auto">
          <a:xfrm>
            <a:off x="1023456" y="3623921"/>
            <a:ext cx="574645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render(request,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"challenges/challenge.html"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6F0DA3-41BA-458B-A502-09B0D51FACDA}"/>
              </a:ext>
            </a:extLst>
          </p:cNvPr>
          <p:cNvSpPr>
            <a:spLocks noChangeArrowheads="1"/>
          </p:cNvSpPr>
          <p:nvPr/>
        </p:nvSpPr>
        <p:spPr bwMode="auto">
          <a:xfrm>
            <a:off x="6769915" y="4139027"/>
            <a:ext cx="4949505"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&lt;!DOCTYPE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lang=</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en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meta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charset=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&gt;Monthly Challenge&lt;/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&gt;This is a monthly challenge&lt;/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text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598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A4F5-8D43-4C45-ADCD-3B349AA6467A}"/>
              </a:ext>
            </a:extLst>
          </p:cNvPr>
          <p:cNvSpPr>
            <a:spLocks noGrp="1"/>
          </p:cNvSpPr>
          <p:nvPr>
            <p:ph type="title"/>
          </p:nvPr>
        </p:nvSpPr>
        <p:spPr/>
        <p:txBody>
          <a:bodyPr/>
          <a:lstStyle/>
          <a:p>
            <a:r>
              <a:rPr lang="en-IN" dirty="0"/>
              <a:t>Django Features</a:t>
            </a:r>
          </a:p>
        </p:txBody>
      </p:sp>
      <p:sp>
        <p:nvSpPr>
          <p:cNvPr id="3" name="Content Placeholder 2">
            <a:extLst>
              <a:ext uri="{FF2B5EF4-FFF2-40B4-BE49-F238E27FC236}">
                <a16:creationId xmlns:a16="http://schemas.microsoft.com/office/drawing/2014/main" id="{75668143-FF4A-4D6E-910A-7E631457BC9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Rapid Development</a:t>
            </a:r>
          </a:p>
          <a:p>
            <a:pPr algn="just">
              <a:buFont typeface="Arial" panose="020B0604020202020204" pitchFamily="34" charset="0"/>
              <a:buChar char="•"/>
            </a:pPr>
            <a:r>
              <a:rPr lang="en-US" b="0" i="0" dirty="0">
                <a:solidFill>
                  <a:srgbClr val="000000"/>
                </a:solidFill>
                <a:effectLst/>
                <a:latin typeface="Inter-Regular"/>
              </a:rPr>
              <a:t>Secure</a:t>
            </a:r>
          </a:p>
          <a:p>
            <a:pPr lvl="1" algn="just">
              <a:buFont typeface="Arial" panose="020B0604020202020204" pitchFamily="34" charset="0"/>
              <a:buChar char="•"/>
            </a:pPr>
            <a:r>
              <a:rPr lang="en-US" dirty="0">
                <a:solidFill>
                  <a:srgbClr val="000000"/>
                </a:solidFill>
                <a:latin typeface="Inter-Regular"/>
              </a:rPr>
              <a:t>SQL Injections (Because of ORM Mapping)</a:t>
            </a:r>
          </a:p>
          <a:p>
            <a:pPr lvl="1" algn="just">
              <a:buFont typeface="Arial" panose="020B0604020202020204" pitchFamily="34" charset="0"/>
              <a:buChar char="•"/>
            </a:pPr>
            <a:r>
              <a:rPr lang="en-US" b="0" i="0" dirty="0">
                <a:solidFill>
                  <a:srgbClr val="000000"/>
                </a:solidFill>
                <a:effectLst/>
                <a:latin typeface="Inter-Regular"/>
              </a:rPr>
              <a:t>C</a:t>
            </a:r>
            <a:r>
              <a:rPr lang="en-US" dirty="0">
                <a:solidFill>
                  <a:srgbClr val="000000"/>
                </a:solidFill>
                <a:latin typeface="Inter-Regular"/>
              </a:rPr>
              <a:t>orrs Exception</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Scalable</a:t>
            </a:r>
          </a:p>
          <a:p>
            <a:pPr algn="just">
              <a:buFont typeface="Arial" panose="020B0604020202020204" pitchFamily="34" charset="0"/>
              <a:buChar char="•"/>
            </a:pPr>
            <a:r>
              <a:rPr lang="en-US" b="0" i="0" dirty="0">
                <a:solidFill>
                  <a:srgbClr val="000000"/>
                </a:solidFill>
                <a:effectLst/>
                <a:latin typeface="Inter-Regular"/>
              </a:rPr>
              <a:t>Versatile</a:t>
            </a:r>
          </a:p>
          <a:p>
            <a:pPr algn="just">
              <a:buFont typeface="Arial" panose="020B0604020202020204" pitchFamily="34" charset="0"/>
              <a:buChar char="•"/>
            </a:pPr>
            <a:r>
              <a:rPr lang="en-US" b="0" i="0" dirty="0">
                <a:solidFill>
                  <a:srgbClr val="000000"/>
                </a:solidFill>
                <a:effectLst/>
                <a:latin typeface="Inter-Regular"/>
              </a:rPr>
              <a:t>Open Source</a:t>
            </a:r>
          </a:p>
          <a:p>
            <a:pPr algn="just">
              <a:buFont typeface="Arial" panose="020B0604020202020204" pitchFamily="34" charset="0"/>
              <a:buChar char="•"/>
            </a:pPr>
            <a:r>
              <a:rPr lang="en-US" b="0" i="0" dirty="0">
                <a:solidFill>
                  <a:srgbClr val="000000"/>
                </a:solidFill>
                <a:effectLst/>
                <a:latin typeface="Inter-Regular"/>
              </a:rPr>
              <a:t>Vast and Supported Community</a:t>
            </a:r>
          </a:p>
        </p:txBody>
      </p:sp>
    </p:spTree>
    <p:extLst>
      <p:ext uri="{BB962C8B-B14F-4D97-AF65-F5344CB8AC3E}">
        <p14:creationId xmlns:p14="http://schemas.microsoft.com/office/powerpoint/2010/main" val="30590339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098D-5539-40B1-AD06-B446BFBD94E0}"/>
              </a:ext>
            </a:extLst>
          </p:cNvPr>
          <p:cNvSpPr>
            <a:spLocks noGrp="1"/>
          </p:cNvSpPr>
          <p:nvPr>
            <p:ph type="title"/>
          </p:nvPr>
        </p:nvSpPr>
        <p:spPr/>
        <p:txBody>
          <a:bodyPr/>
          <a:lstStyle/>
          <a:p>
            <a:r>
              <a:rPr lang="en-US" dirty="0"/>
              <a:t>Filters</a:t>
            </a:r>
            <a:endParaRPr lang="en-IN" dirty="0"/>
          </a:p>
        </p:txBody>
      </p:sp>
      <p:sp>
        <p:nvSpPr>
          <p:cNvPr id="3" name="Content Placeholder 2">
            <a:extLst>
              <a:ext uri="{FF2B5EF4-FFF2-40B4-BE49-F238E27FC236}">
                <a16:creationId xmlns:a16="http://schemas.microsoft.com/office/drawing/2014/main" id="{D690B3F0-1774-4102-A95F-FBB06E8B37AE}"/>
              </a:ext>
            </a:extLst>
          </p:cNvPr>
          <p:cNvSpPr>
            <a:spLocks noGrp="1"/>
          </p:cNvSpPr>
          <p:nvPr>
            <p:ph idx="1"/>
          </p:nvPr>
        </p:nvSpPr>
        <p:spPr/>
        <p:txBody>
          <a:bodyPr/>
          <a:lstStyle/>
          <a:p>
            <a:r>
              <a:rPr lang="en-US" dirty="0"/>
              <a:t>Perform formatting on templates only</a:t>
            </a:r>
          </a:p>
          <a:p>
            <a:r>
              <a:rPr lang="en-IN" dirty="0"/>
              <a:t>Visit </a:t>
            </a:r>
            <a:r>
              <a:rPr lang="en-IN" dirty="0">
                <a:hlinkClick r:id="rId2"/>
              </a:rPr>
              <a:t>https://docs.djangoproject.com/en/3.2/ref/templates/builtins/</a:t>
            </a:r>
            <a:endParaRPr lang="en-IN" dirty="0"/>
          </a:p>
          <a:p>
            <a:r>
              <a:rPr lang="en-IN" dirty="0"/>
              <a:t>Formatting that can be applied to so some simple formatting</a:t>
            </a:r>
          </a:p>
          <a:p>
            <a:r>
              <a:rPr lang="en-IN" dirty="0"/>
              <a:t>This are part of the DTL</a:t>
            </a:r>
          </a:p>
        </p:txBody>
      </p:sp>
    </p:spTree>
    <p:extLst>
      <p:ext uri="{BB962C8B-B14F-4D97-AF65-F5344CB8AC3E}">
        <p14:creationId xmlns:p14="http://schemas.microsoft.com/office/powerpoint/2010/main" val="3049182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2357-515F-4235-9148-F197AA770B1D}"/>
              </a:ext>
            </a:extLst>
          </p:cNvPr>
          <p:cNvSpPr>
            <a:spLocks noGrp="1"/>
          </p:cNvSpPr>
          <p:nvPr>
            <p:ph type="title"/>
          </p:nvPr>
        </p:nvSpPr>
        <p:spPr/>
        <p:txBody>
          <a:bodyPr/>
          <a:lstStyle/>
          <a:p>
            <a:r>
              <a:rPr lang="en-IN" dirty="0"/>
              <a:t>Tags</a:t>
            </a:r>
          </a:p>
        </p:txBody>
      </p:sp>
      <p:sp>
        <p:nvSpPr>
          <p:cNvPr id="3" name="Content Placeholder 2">
            <a:extLst>
              <a:ext uri="{FF2B5EF4-FFF2-40B4-BE49-F238E27FC236}">
                <a16:creationId xmlns:a16="http://schemas.microsoft.com/office/drawing/2014/main" id="{13AE30CF-C5D0-4438-A8A4-A4B74189B42E}"/>
              </a:ext>
            </a:extLst>
          </p:cNvPr>
          <p:cNvSpPr>
            <a:spLocks noGrp="1"/>
          </p:cNvSpPr>
          <p:nvPr>
            <p:ph idx="1"/>
          </p:nvPr>
        </p:nvSpPr>
        <p:spPr/>
        <p:txBody>
          <a:bodyPr/>
          <a:lstStyle/>
          <a:p>
            <a:r>
              <a:rPr lang="en-IN" dirty="0"/>
              <a:t>All tags are created within {% %}</a:t>
            </a:r>
          </a:p>
          <a:p>
            <a:r>
              <a:rPr lang="en-IN" dirty="0"/>
              <a:t>Ex lets create a for tag to iterate through months</a:t>
            </a:r>
          </a:p>
          <a:p>
            <a:pPr marL="457200" lvl="1" indent="0">
              <a:buNone/>
            </a:pPr>
            <a:r>
              <a:rPr lang="en-IN" dirty="0"/>
              <a:t>{% for month in months %}</a:t>
            </a:r>
          </a:p>
          <a:p>
            <a:pPr marL="457200" lvl="1" indent="0">
              <a:buNone/>
            </a:pPr>
            <a:r>
              <a:rPr lang="en-IN" dirty="0"/>
              <a:t>	&lt;li&gt;{{ </a:t>
            </a:r>
            <a:r>
              <a:rPr lang="en-IN" dirty="0" err="1"/>
              <a:t>month|title</a:t>
            </a:r>
            <a:r>
              <a:rPr lang="en-IN" dirty="0"/>
              <a:t> }}&lt;/li&gt;</a:t>
            </a:r>
          </a:p>
          <a:p>
            <a:pPr marL="457200" lvl="1" indent="0">
              <a:buNone/>
            </a:pPr>
            <a:r>
              <a:rPr lang="en-IN" dirty="0"/>
              <a:t>{% </a:t>
            </a:r>
            <a:r>
              <a:rPr lang="en-IN" dirty="0" err="1"/>
              <a:t>endfor</a:t>
            </a:r>
            <a:r>
              <a:rPr lang="en-IN" dirty="0"/>
              <a:t> %}</a:t>
            </a:r>
          </a:p>
        </p:txBody>
      </p:sp>
    </p:spTree>
    <p:extLst>
      <p:ext uri="{BB962C8B-B14F-4D97-AF65-F5344CB8AC3E}">
        <p14:creationId xmlns:p14="http://schemas.microsoft.com/office/powerpoint/2010/main" val="20807608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C1D0-F63E-457B-9FE6-1ECAA926D4CF}"/>
              </a:ext>
            </a:extLst>
          </p:cNvPr>
          <p:cNvSpPr>
            <a:spLocks noGrp="1"/>
          </p:cNvSpPr>
          <p:nvPr>
            <p:ph type="title"/>
          </p:nvPr>
        </p:nvSpPr>
        <p:spPr/>
        <p:txBody>
          <a:bodyPr/>
          <a:lstStyle/>
          <a:p>
            <a:r>
              <a:rPr lang="en-IN" dirty="0"/>
              <a:t>URL tags for dynamic URLs</a:t>
            </a:r>
          </a:p>
        </p:txBody>
      </p:sp>
      <p:sp>
        <p:nvSpPr>
          <p:cNvPr id="3" name="Content Placeholder 2">
            <a:extLst>
              <a:ext uri="{FF2B5EF4-FFF2-40B4-BE49-F238E27FC236}">
                <a16:creationId xmlns:a16="http://schemas.microsoft.com/office/drawing/2014/main" id="{C0D57D7F-DAA0-4497-912B-EB66740FE851}"/>
              </a:ext>
            </a:extLst>
          </p:cNvPr>
          <p:cNvSpPr>
            <a:spLocks noGrp="1"/>
          </p:cNvSpPr>
          <p:nvPr>
            <p:ph idx="1"/>
          </p:nvPr>
        </p:nvSpPr>
        <p:spPr/>
        <p:txBody>
          <a:bodyPr/>
          <a:lstStyle/>
          <a:p>
            <a:r>
              <a:rPr lang="en-IN" dirty="0"/>
              <a:t>Lets populate the </a:t>
            </a:r>
            <a:r>
              <a:rPr lang="en-IN" dirty="0" err="1"/>
              <a:t>href</a:t>
            </a:r>
            <a:r>
              <a:rPr lang="en-IN" dirty="0"/>
              <a:t> in the previous example</a:t>
            </a:r>
          </a:p>
          <a:p>
            <a:r>
              <a:rPr lang="en-IN" dirty="0"/>
              <a:t>Lets use the URL tag which is essentially a reverse function </a:t>
            </a:r>
          </a:p>
          <a:p>
            <a:pPr marL="0" indent="0">
              <a:buNone/>
            </a:pPr>
            <a:endParaRPr lang="en-IN" dirty="0"/>
          </a:p>
          <a:p>
            <a:pPr marL="0" indent="0">
              <a:buNone/>
            </a:pPr>
            <a:endParaRPr lang="en-IN" dirty="0"/>
          </a:p>
        </p:txBody>
      </p:sp>
      <p:sp>
        <p:nvSpPr>
          <p:cNvPr id="4" name="Rectangle 1">
            <a:extLst>
              <a:ext uri="{FF2B5EF4-FFF2-40B4-BE49-F238E27FC236}">
                <a16:creationId xmlns:a16="http://schemas.microsoft.com/office/drawing/2014/main" id="{C21C2230-7F4C-4D91-90EE-C1125CA6B922}"/>
              </a:ext>
            </a:extLst>
          </p:cNvPr>
          <p:cNvSpPr>
            <a:spLocks noChangeArrowheads="1"/>
          </p:cNvSpPr>
          <p:nvPr/>
        </p:nvSpPr>
        <p:spPr bwMode="auto">
          <a:xfrm>
            <a:off x="1009755" y="3090446"/>
            <a:ext cx="6014906"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url</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'monthly-challenge' month=month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74953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CAF7-399C-4FF7-BE73-A31A3BE57BF4}"/>
              </a:ext>
            </a:extLst>
          </p:cNvPr>
          <p:cNvSpPr>
            <a:spLocks noGrp="1"/>
          </p:cNvSpPr>
          <p:nvPr>
            <p:ph type="title"/>
          </p:nvPr>
        </p:nvSpPr>
        <p:spPr/>
        <p:txBody>
          <a:bodyPr/>
          <a:lstStyle/>
          <a:p>
            <a:r>
              <a:rPr lang="en-IN" dirty="0"/>
              <a:t>If Tag</a:t>
            </a:r>
          </a:p>
        </p:txBody>
      </p:sp>
      <p:sp>
        <p:nvSpPr>
          <p:cNvPr id="3" name="Content Placeholder 2">
            <a:extLst>
              <a:ext uri="{FF2B5EF4-FFF2-40B4-BE49-F238E27FC236}">
                <a16:creationId xmlns:a16="http://schemas.microsoft.com/office/drawing/2014/main" id="{73FE3192-6CFD-4889-8D29-C736187376B5}"/>
              </a:ext>
            </a:extLst>
          </p:cNvPr>
          <p:cNvSpPr>
            <a:spLocks noGrp="1"/>
          </p:cNvSpPr>
          <p:nvPr>
            <p:ph idx="1"/>
          </p:nvPr>
        </p:nvSpPr>
        <p:spPr/>
        <p:txBody>
          <a:bodyPr/>
          <a:lstStyle/>
          <a:p>
            <a:r>
              <a:rPr lang="en-IN" dirty="0"/>
              <a:t>Add if tag for conditional evaluation</a:t>
            </a:r>
          </a:p>
          <a:p>
            <a:r>
              <a:rPr lang="en-IN" dirty="0"/>
              <a:t>Example we update challenge.html as below</a:t>
            </a:r>
          </a:p>
          <a:p>
            <a:pPr marL="457200" lvl="1" indent="0">
              <a:buNone/>
            </a:pPr>
            <a:endParaRPr lang="en-IN" dirty="0"/>
          </a:p>
        </p:txBody>
      </p:sp>
      <p:sp>
        <p:nvSpPr>
          <p:cNvPr id="4" name="Rectangle 1">
            <a:extLst>
              <a:ext uri="{FF2B5EF4-FFF2-40B4-BE49-F238E27FC236}">
                <a16:creationId xmlns:a16="http://schemas.microsoft.com/office/drawing/2014/main" id="{977AA0A6-E579-4BCC-80D0-F6E44D2AB04F}"/>
              </a:ext>
            </a:extLst>
          </p:cNvPr>
          <p:cNvSpPr>
            <a:spLocks noChangeArrowheads="1"/>
          </p:cNvSpPr>
          <p:nvPr/>
        </p:nvSpPr>
        <p:spPr bwMode="auto">
          <a:xfrm>
            <a:off x="998289" y="3133645"/>
            <a:ext cx="5377344"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challenge in not None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challenge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&gt;The is no challenge set for this yet&lt;/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endif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84371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84E1-8386-4429-8E8E-5CF2E2E90FA5}"/>
              </a:ext>
            </a:extLst>
          </p:cNvPr>
          <p:cNvSpPr>
            <a:spLocks noGrp="1"/>
          </p:cNvSpPr>
          <p:nvPr>
            <p:ph type="title"/>
          </p:nvPr>
        </p:nvSpPr>
        <p:spPr/>
        <p:txBody>
          <a:bodyPr/>
          <a:lstStyle/>
          <a:p>
            <a:r>
              <a:rPr lang="en-IN" dirty="0"/>
              <a:t>Template Inheritance and block Tag</a:t>
            </a:r>
          </a:p>
        </p:txBody>
      </p:sp>
      <p:sp>
        <p:nvSpPr>
          <p:cNvPr id="3" name="Content Placeholder 2">
            <a:extLst>
              <a:ext uri="{FF2B5EF4-FFF2-40B4-BE49-F238E27FC236}">
                <a16:creationId xmlns:a16="http://schemas.microsoft.com/office/drawing/2014/main" id="{F02421FF-3D9F-4C7A-AD8A-2E6200554A1A}"/>
              </a:ext>
            </a:extLst>
          </p:cNvPr>
          <p:cNvSpPr>
            <a:spLocks noGrp="1"/>
          </p:cNvSpPr>
          <p:nvPr>
            <p:ph idx="1"/>
          </p:nvPr>
        </p:nvSpPr>
        <p:spPr/>
        <p:txBody>
          <a:bodyPr/>
          <a:lstStyle/>
          <a:p>
            <a:r>
              <a:rPr lang="en-IN" dirty="0"/>
              <a:t>We have a similar data between index.html and challenge.html</a:t>
            </a:r>
          </a:p>
          <a:p>
            <a:r>
              <a:rPr lang="en-IN" dirty="0"/>
              <a:t>The core template is same.</a:t>
            </a:r>
          </a:p>
          <a:p>
            <a:r>
              <a:rPr lang="en-IN" dirty="0"/>
              <a:t>Lets create a template folder in your project</a:t>
            </a:r>
          </a:p>
          <a:p>
            <a:r>
              <a:rPr lang="en-IN" dirty="0"/>
              <a:t>Create a base.html file</a:t>
            </a:r>
          </a:p>
        </p:txBody>
      </p:sp>
      <p:sp>
        <p:nvSpPr>
          <p:cNvPr id="4" name="Rectangle 1">
            <a:extLst>
              <a:ext uri="{FF2B5EF4-FFF2-40B4-BE49-F238E27FC236}">
                <a16:creationId xmlns:a16="http://schemas.microsoft.com/office/drawing/2014/main" id="{C5B36146-3482-44B0-8B38-C653A05661FC}"/>
              </a:ext>
            </a:extLst>
          </p:cNvPr>
          <p:cNvSpPr>
            <a:spLocks noChangeArrowheads="1"/>
          </p:cNvSpPr>
          <p:nvPr/>
        </p:nvSpPr>
        <p:spPr bwMode="auto">
          <a:xfrm>
            <a:off x="1090569" y="3854721"/>
            <a:ext cx="7743038"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&lt;!DOCTYPE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lang=</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en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meta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charset=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block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page_title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%}My Challenges{%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block content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2266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BE25-52F4-4A1C-A6A4-795DC527BBDC}"/>
              </a:ext>
            </a:extLst>
          </p:cNvPr>
          <p:cNvSpPr>
            <a:spLocks noGrp="1"/>
          </p:cNvSpPr>
          <p:nvPr>
            <p:ph type="title"/>
          </p:nvPr>
        </p:nvSpPr>
        <p:spPr/>
        <p:txBody>
          <a:bodyPr/>
          <a:lstStyle/>
          <a:p>
            <a:r>
              <a:rPr lang="en-IN" dirty="0"/>
              <a:t>Extends Tag</a:t>
            </a:r>
          </a:p>
        </p:txBody>
      </p:sp>
      <p:sp>
        <p:nvSpPr>
          <p:cNvPr id="3" name="Content Placeholder 2">
            <a:extLst>
              <a:ext uri="{FF2B5EF4-FFF2-40B4-BE49-F238E27FC236}">
                <a16:creationId xmlns:a16="http://schemas.microsoft.com/office/drawing/2014/main" id="{3F039E51-9FE2-4575-A1BA-6EA03D6E5391}"/>
              </a:ext>
            </a:extLst>
          </p:cNvPr>
          <p:cNvSpPr>
            <a:spLocks noGrp="1"/>
          </p:cNvSpPr>
          <p:nvPr>
            <p:ph idx="1"/>
          </p:nvPr>
        </p:nvSpPr>
        <p:spPr/>
        <p:txBody>
          <a:bodyPr/>
          <a:lstStyle/>
          <a:p>
            <a:r>
              <a:rPr lang="en-IN" dirty="0"/>
              <a:t>Extends will enable one to extend/inherit another template</a:t>
            </a:r>
          </a:p>
          <a:p>
            <a:r>
              <a:rPr lang="en-IN" dirty="0"/>
              <a:t>For example in index.html</a:t>
            </a:r>
          </a:p>
        </p:txBody>
      </p:sp>
      <p:sp>
        <p:nvSpPr>
          <p:cNvPr id="4" name="Rectangle 1">
            <a:extLst>
              <a:ext uri="{FF2B5EF4-FFF2-40B4-BE49-F238E27FC236}">
                <a16:creationId xmlns:a16="http://schemas.microsoft.com/office/drawing/2014/main" id="{24DA070B-D629-4FE7-ADFA-AFBBBDDFDF22}"/>
              </a:ext>
            </a:extLst>
          </p:cNvPr>
          <p:cNvSpPr>
            <a:spLocks noChangeArrowheads="1"/>
          </p:cNvSpPr>
          <p:nvPr/>
        </p:nvSpPr>
        <p:spPr bwMode="auto">
          <a:xfrm>
            <a:off x="1048623" y="3109434"/>
            <a:ext cx="1052818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extends "base.html"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block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page_title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All Challenges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block content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for month in months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 </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href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url</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'monthly-challenge' month=month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content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12410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6E11-AEA3-41CF-B8D0-DA476F1B08FA}"/>
              </a:ext>
            </a:extLst>
          </p:cNvPr>
          <p:cNvSpPr>
            <a:spLocks noGrp="1"/>
          </p:cNvSpPr>
          <p:nvPr>
            <p:ph type="ctrTitle"/>
          </p:nvPr>
        </p:nvSpPr>
        <p:spPr/>
        <p:txBody>
          <a:bodyPr/>
          <a:lstStyle/>
          <a:p>
            <a:r>
              <a:rPr lang="en-IN" dirty="0"/>
              <a:t>Partial Templates and Static Files</a:t>
            </a:r>
          </a:p>
        </p:txBody>
      </p:sp>
      <p:sp>
        <p:nvSpPr>
          <p:cNvPr id="3" name="Subtitle 2">
            <a:extLst>
              <a:ext uri="{FF2B5EF4-FFF2-40B4-BE49-F238E27FC236}">
                <a16:creationId xmlns:a16="http://schemas.microsoft.com/office/drawing/2014/main" id="{395F5A8B-D933-430B-A5CA-E683C47F3E90}"/>
              </a:ext>
            </a:extLst>
          </p:cNvPr>
          <p:cNvSpPr>
            <a:spLocks noGrp="1"/>
          </p:cNvSpPr>
          <p:nvPr>
            <p:ph type="subTitle" idx="1"/>
          </p:nvPr>
        </p:nvSpPr>
        <p:spPr>
          <a:xfrm>
            <a:off x="1507067" y="4050833"/>
            <a:ext cx="7766936" cy="1720793"/>
          </a:xfrm>
        </p:spPr>
        <p:txBody>
          <a:bodyPr>
            <a:normAutofit fontScale="92500" lnSpcReduction="20000"/>
          </a:bodyPr>
          <a:lstStyle/>
          <a:p>
            <a:pPr>
              <a:buFont typeface="Arial" panose="020B0604020202020204" pitchFamily="34" charset="0"/>
              <a:buChar char="•"/>
            </a:pPr>
            <a:r>
              <a:rPr lang="en-US" b="0" i="0" dirty="0">
                <a:solidFill>
                  <a:srgbClr val="000000"/>
                </a:solidFill>
                <a:effectLst/>
                <a:latin typeface="Roboto" panose="02000000000000000000" pitchFamily="2" charset="0"/>
              </a:rPr>
              <a:t>Partial Templates</a:t>
            </a:r>
          </a:p>
          <a:p>
            <a:pPr>
              <a:buFont typeface="Arial" panose="020B0604020202020204" pitchFamily="34" charset="0"/>
              <a:buChar char="•"/>
            </a:pPr>
            <a:r>
              <a:rPr lang="en-US" b="0" i="0" dirty="0">
                <a:solidFill>
                  <a:srgbClr val="000000"/>
                </a:solidFill>
                <a:effectLst/>
                <a:latin typeface="Roboto" panose="02000000000000000000" pitchFamily="2" charset="0"/>
              </a:rPr>
              <a:t>Static Files</a:t>
            </a:r>
          </a:p>
          <a:p>
            <a:pPr>
              <a:buFont typeface="Arial" panose="020B0604020202020204" pitchFamily="34" charset="0"/>
              <a:buChar char="•"/>
            </a:pPr>
            <a:r>
              <a:rPr lang="en-US" b="0" i="0" dirty="0">
                <a:solidFill>
                  <a:srgbClr val="000000"/>
                </a:solidFill>
                <a:effectLst/>
                <a:latin typeface="Roboto" panose="02000000000000000000" pitchFamily="2" charset="0"/>
              </a:rPr>
              <a:t>Configuring Static Files</a:t>
            </a:r>
          </a:p>
          <a:p>
            <a:pPr>
              <a:buFont typeface="Arial" panose="020B0604020202020204" pitchFamily="34" charset="0"/>
              <a:buChar char="•"/>
            </a:pPr>
            <a:r>
              <a:rPr lang="en-US" b="0" i="0" dirty="0">
                <a:solidFill>
                  <a:srgbClr val="000000"/>
                </a:solidFill>
                <a:effectLst/>
                <a:latin typeface="Roboto" panose="02000000000000000000" pitchFamily="2" charset="0"/>
              </a:rPr>
              <a:t>Serving Static File in Development</a:t>
            </a:r>
          </a:p>
          <a:p>
            <a:pPr>
              <a:buFont typeface="Arial" panose="020B0604020202020204" pitchFamily="34" charset="0"/>
              <a:buChar char="•"/>
            </a:pPr>
            <a:r>
              <a:rPr lang="en-US" dirty="0">
                <a:solidFill>
                  <a:srgbClr val="000000"/>
                </a:solidFill>
                <a:latin typeface="Roboto" panose="02000000000000000000" pitchFamily="2" charset="0"/>
              </a:rPr>
              <a:t>Handling 404 Responses</a:t>
            </a:r>
            <a:endParaRPr lang="en-US" b="0" i="0" dirty="0">
              <a:solidFill>
                <a:srgbClr val="000000"/>
              </a:solidFill>
              <a:effectLst/>
              <a:latin typeface="Roboto" panose="02000000000000000000" pitchFamily="2" charset="0"/>
            </a:endParaRPr>
          </a:p>
          <a:p>
            <a:pPr algn="l"/>
            <a:endParaRPr lang="en-US" b="0" i="0" dirty="0">
              <a:solidFill>
                <a:srgbClr val="000000"/>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9866139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AEF1-C1E9-42D5-9B2E-690B21CFB521}"/>
              </a:ext>
            </a:extLst>
          </p:cNvPr>
          <p:cNvSpPr>
            <a:spLocks noGrp="1"/>
          </p:cNvSpPr>
          <p:nvPr>
            <p:ph type="title"/>
          </p:nvPr>
        </p:nvSpPr>
        <p:spPr/>
        <p:txBody>
          <a:bodyPr/>
          <a:lstStyle/>
          <a:p>
            <a:r>
              <a:rPr lang="en-IN" dirty="0"/>
              <a:t>Partial Template Snippet and include tag</a:t>
            </a:r>
          </a:p>
        </p:txBody>
      </p:sp>
      <p:sp>
        <p:nvSpPr>
          <p:cNvPr id="3" name="Content Placeholder 2">
            <a:extLst>
              <a:ext uri="{FF2B5EF4-FFF2-40B4-BE49-F238E27FC236}">
                <a16:creationId xmlns:a16="http://schemas.microsoft.com/office/drawing/2014/main" id="{7D66D214-D46C-46FC-A8C9-A503ACCF775A}"/>
              </a:ext>
            </a:extLst>
          </p:cNvPr>
          <p:cNvSpPr>
            <a:spLocks noGrp="1"/>
          </p:cNvSpPr>
          <p:nvPr>
            <p:ph idx="1"/>
          </p:nvPr>
        </p:nvSpPr>
        <p:spPr/>
        <p:txBody>
          <a:bodyPr/>
          <a:lstStyle/>
          <a:p>
            <a:r>
              <a:rPr lang="en-IN" dirty="0"/>
              <a:t>Generate common HTML snippets that can be used by the templates</a:t>
            </a:r>
          </a:p>
          <a:p>
            <a:r>
              <a:rPr lang="en-IN" dirty="0"/>
              <a:t>{% include ‘</a:t>
            </a:r>
            <a:r>
              <a:rPr lang="en-IN" dirty="0" err="1"/>
              <a:t>templatename</a:t>
            </a:r>
            <a:r>
              <a:rPr lang="en-IN" dirty="0"/>
              <a:t>’%}</a:t>
            </a:r>
          </a:p>
          <a:p>
            <a:r>
              <a:rPr lang="en-IN" dirty="0"/>
              <a:t>To send variables across use the following</a:t>
            </a:r>
          </a:p>
          <a:p>
            <a:r>
              <a:rPr lang="en-IN" dirty="0"/>
              <a:t>{% include ‘template name’ with </a:t>
            </a:r>
            <a:r>
              <a:rPr lang="en-IN" dirty="0" err="1"/>
              <a:t>variable_name</a:t>
            </a:r>
            <a:r>
              <a:rPr lang="en-IN" dirty="0"/>
              <a:t>=‘Data’ %}</a:t>
            </a:r>
          </a:p>
        </p:txBody>
      </p:sp>
    </p:spTree>
    <p:extLst>
      <p:ext uri="{BB962C8B-B14F-4D97-AF65-F5344CB8AC3E}">
        <p14:creationId xmlns:p14="http://schemas.microsoft.com/office/powerpoint/2010/main" val="22828142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F5CE-248C-498B-BA97-82492D8BB10F}"/>
              </a:ext>
            </a:extLst>
          </p:cNvPr>
          <p:cNvSpPr>
            <a:spLocks noGrp="1"/>
          </p:cNvSpPr>
          <p:nvPr>
            <p:ph type="title"/>
          </p:nvPr>
        </p:nvSpPr>
        <p:spPr/>
        <p:txBody>
          <a:bodyPr/>
          <a:lstStyle/>
          <a:p>
            <a:r>
              <a:rPr lang="en-IN" dirty="0"/>
              <a:t>404 Templates</a:t>
            </a:r>
          </a:p>
        </p:txBody>
      </p:sp>
      <p:sp>
        <p:nvSpPr>
          <p:cNvPr id="3" name="Content Placeholder 2">
            <a:extLst>
              <a:ext uri="{FF2B5EF4-FFF2-40B4-BE49-F238E27FC236}">
                <a16:creationId xmlns:a16="http://schemas.microsoft.com/office/drawing/2014/main" id="{120AC4A6-1048-4AC5-ACD7-BB7982267540}"/>
              </a:ext>
            </a:extLst>
          </p:cNvPr>
          <p:cNvSpPr>
            <a:spLocks noGrp="1"/>
          </p:cNvSpPr>
          <p:nvPr>
            <p:ph idx="1"/>
          </p:nvPr>
        </p:nvSpPr>
        <p:spPr/>
        <p:txBody>
          <a:bodyPr/>
          <a:lstStyle/>
          <a:p>
            <a:r>
              <a:rPr lang="en-IN" dirty="0"/>
              <a:t>For this cannot use render shortcut as that always returns the successful messages.</a:t>
            </a:r>
          </a:p>
          <a:p>
            <a:r>
              <a:rPr lang="en-IN" dirty="0"/>
              <a:t>Http404 Class</a:t>
            </a:r>
          </a:p>
          <a:p>
            <a:r>
              <a:rPr lang="en-IN" dirty="0"/>
              <a:t>We need to raise the error Class </a:t>
            </a:r>
          </a:p>
          <a:p>
            <a:pPr lvl="1"/>
            <a:r>
              <a:rPr lang="en-IN" dirty="0"/>
              <a:t>Raise Http404()</a:t>
            </a:r>
          </a:p>
          <a:p>
            <a:r>
              <a:rPr lang="en-IN" dirty="0"/>
              <a:t>This would look for 404.html page</a:t>
            </a:r>
          </a:p>
        </p:txBody>
      </p:sp>
    </p:spTree>
    <p:extLst>
      <p:ext uri="{BB962C8B-B14F-4D97-AF65-F5344CB8AC3E}">
        <p14:creationId xmlns:p14="http://schemas.microsoft.com/office/powerpoint/2010/main" val="24356580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75C4-8283-423A-A219-74450C548E10}"/>
              </a:ext>
            </a:extLst>
          </p:cNvPr>
          <p:cNvSpPr>
            <a:spLocks noGrp="1"/>
          </p:cNvSpPr>
          <p:nvPr>
            <p:ph type="title"/>
          </p:nvPr>
        </p:nvSpPr>
        <p:spPr/>
        <p:txBody>
          <a:bodyPr/>
          <a:lstStyle/>
          <a:p>
            <a:r>
              <a:rPr lang="en-IN" dirty="0"/>
              <a:t>Manage Static Files</a:t>
            </a:r>
          </a:p>
        </p:txBody>
      </p:sp>
      <p:sp>
        <p:nvSpPr>
          <p:cNvPr id="3" name="Content Placeholder 2">
            <a:extLst>
              <a:ext uri="{FF2B5EF4-FFF2-40B4-BE49-F238E27FC236}">
                <a16:creationId xmlns:a16="http://schemas.microsoft.com/office/drawing/2014/main" id="{687F4BAC-E7DF-45AF-A278-15A622AE2ECD}"/>
              </a:ext>
            </a:extLst>
          </p:cNvPr>
          <p:cNvSpPr>
            <a:spLocks noGrp="1"/>
          </p:cNvSpPr>
          <p:nvPr>
            <p:ph idx="1"/>
          </p:nvPr>
        </p:nvSpPr>
        <p:spPr/>
        <p:txBody>
          <a:bodyPr/>
          <a:lstStyle/>
          <a:p>
            <a:r>
              <a:rPr lang="en-IN" dirty="0"/>
              <a:t>Basically not manipulated by server</a:t>
            </a:r>
          </a:p>
          <a:p>
            <a:r>
              <a:rPr lang="en-IN" dirty="0"/>
              <a:t>The content is not changed by the server</a:t>
            </a:r>
          </a:p>
          <a:p>
            <a:pPr lvl="1"/>
            <a:r>
              <a:rPr lang="en-IN" dirty="0" err="1"/>
              <a:t>Eg</a:t>
            </a:r>
            <a:r>
              <a:rPr lang="en-IN" dirty="0"/>
              <a:t>: CSS, JS etc</a:t>
            </a:r>
          </a:p>
          <a:p>
            <a:r>
              <a:rPr lang="en-IN" dirty="0"/>
              <a:t>Create static folder</a:t>
            </a:r>
          </a:p>
          <a:p>
            <a:pPr lvl="1"/>
            <a:r>
              <a:rPr lang="en-IN" dirty="0"/>
              <a:t>Create folder named app</a:t>
            </a:r>
          </a:p>
        </p:txBody>
      </p:sp>
    </p:spTree>
    <p:extLst>
      <p:ext uri="{BB962C8B-B14F-4D97-AF65-F5344CB8AC3E}">
        <p14:creationId xmlns:p14="http://schemas.microsoft.com/office/powerpoint/2010/main" val="2217969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DBF4-2A95-4F9B-B594-DF71722EF9A0}"/>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E1ED1DFA-609B-48D4-994B-95623ECDAD6C}"/>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IN" b="1" i="0" dirty="0">
                <a:solidFill>
                  <a:srgbClr val="000000"/>
                </a:solidFill>
                <a:effectLst/>
                <a:latin typeface="Arial" panose="020B0604020202020204" pitchFamily="34" charset="0"/>
              </a:rPr>
              <a:t>Object-Relational Mapping (ORM) Support</a:t>
            </a:r>
            <a:r>
              <a:rPr lang="en-IN" b="0" i="0" dirty="0">
                <a:solidFill>
                  <a:srgbClr val="000000"/>
                </a:solidFill>
                <a:effectLst/>
                <a:latin typeface="Arial" panose="020B0604020202020204" pitchFamily="34" charset="0"/>
              </a:rPr>
              <a:t> − Django provides a bridge between the data model and the database engine, and supports a large set of database systems including MySQL, Oracle, Postgres, etc. Django also supports NoSQL database through Django-nonreal fork. For now, the only NoSQL databases supported are MongoDB and google app engine.</a:t>
            </a:r>
          </a:p>
          <a:p>
            <a:pPr algn="just">
              <a:buFont typeface="Arial" panose="020B0604020202020204" pitchFamily="34" charset="0"/>
              <a:buChar char="•"/>
            </a:pPr>
            <a:r>
              <a:rPr lang="en-IN" b="1" i="0" dirty="0">
                <a:solidFill>
                  <a:srgbClr val="000000"/>
                </a:solidFill>
                <a:effectLst/>
                <a:latin typeface="Arial" panose="020B0604020202020204" pitchFamily="34" charset="0"/>
              </a:rPr>
              <a:t>Multilingual Support</a:t>
            </a:r>
            <a:r>
              <a:rPr lang="en-IN" b="0" i="0" dirty="0">
                <a:solidFill>
                  <a:srgbClr val="000000"/>
                </a:solidFill>
                <a:effectLst/>
                <a:latin typeface="Arial" panose="020B0604020202020204" pitchFamily="34" charset="0"/>
              </a:rPr>
              <a:t> − Django supports multilingual websites through its built-in internationalization system. So you can develop your website, which would support multiple languages.</a:t>
            </a:r>
          </a:p>
          <a:p>
            <a:pPr algn="just">
              <a:buFont typeface="Arial" panose="020B0604020202020204" pitchFamily="34" charset="0"/>
              <a:buChar char="•"/>
            </a:pPr>
            <a:r>
              <a:rPr lang="en-IN" b="1" i="0" dirty="0">
                <a:solidFill>
                  <a:srgbClr val="000000"/>
                </a:solidFill>
                <a:effectLst/>
                <a:latin typeface="Arial" panose="020B0604020202020204" pitchFamily="34" charset="0"/>
              </a:rPr>
              <a:t>Framework Support</a:t>
            </a:r>
            <a:r>
              <a:rPr lang="en-IN" b="0" i="0" dirty="0">
                <a:solidFill>
                  <a:srgbClr val="000000"/>
                </a:solidFill>
                <a:effectLst/>
                <a:latin typeface="Arial" panose="020B0604020202020204" pitchFamily="34" charset="0"/>
              </a:rPr>
              <a:t> − Django has built-in support for Ajax, RSS, Caching and various other frameworks.</a:t>
            </a:r>
          </a:p>
          <a:p>
            <a:pPr algn="just">
              <a:buFont typeface="Arial" panose="020B0604020202020204" pitchFamily="34" charset="0"/>
              <a:buChar char="•"/>
            </a:pPr>
            <a:r>
              <a:rPr lang="en-IN" b="1" i="0" dirty="0">
                <a:solidFill>
                  <a:srgbClr val="000000"/>
                </a:solidFill>
                <a:effectLst/>
                <a:latin typeface="Arial" panose="020B0604020202020204" pitchFamily="34" charset="0"/>
              </a:rPr>
              <a:t>Administration GUI</a:t>
            </a:r>
            <a:r>
              <a:rPr lang="en-IN" b="0" i="0" dirty="0">
                <a:solidFill>
                  <a:srgbClr val="000000"/>
                </a:solidFill>
                <a:effectLst/>
                <a:latin typeface="Arial" panose="020B0604020202020204" pitchFamily="34" charset="0"/>
              </a:rPr>
              <a:t> − Django provides a nice ready-to-use user interface for administrative activities.</a:t>
            </a:r>
          </a:p>
          <a:p>
            <a:pPr algn="just">
              <a:buFont typeface="Arial" panose="020B0604020202020204" pitchFamily="34" charset="0"/>
              <a:buChar char="•"/>
            </a:pPr>
            <a:r>
              <a:rPr lang="en-IN" b="1" i="0" dirty="0">
                <a:solidFill>
                  <a:srgbClr val="000000"/>
                </a:solidFill>
                <a:effectLst/>
                <a:latin typeface="Arial" panose="020B0604020202020204" pitchFamily="34" charset="0"/>
              </a:rPr>
              <a:t>Development Environment</a:t>
            </a:r>
            <a:r>
              <a:rPr lang="en-IN" b="0" i="0" dirty="0">
                <a:solidFill>
                  <a:srgbClr val="000000"/>
                </a:solidFill>
                <a:effectLst/>
                <a:latin typeface="Arial" panose="020B0604020202020204" pitchFamily="34" charset="0"/>
              </a:rPr>
              <a:t> − Django comes with a lightweight web server to facilitate end-to-end application development and testing.</a:t>
            </a:r>
          </a:p>
          <a:p>
            <a:pPr marL="0" indent="0">
              <a:buNone/>
            </a:pPr>
            <a:endParaRPr lang="en-IN" dirty="0"/>
          </a:p>
        </p:txBody>
      </p:sp>
    </p:spTree>
    <p:extLst>
      <p:ext uri="{BB962C8B-B14F-4D97-AF65-F5344CB8AC3E}">
        <p14:creationId xmlns:p14="http://schemas.microsoft.com/office/powerpoint/2010/main" val="32975507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FAD1-08F0-43E9-A668-806B2DFC9CF9}"/>
              </a:ext>
            </a:extLst>
          </p:cNvPr>
          <p:cNvSpPr>
            <a:spLocks noGrp="1"/>
          </p:cNvSpPr>
          <p:nvPr>
            <p:ph type="title"/>
          </p:nvPr>
        </p:nvSpPr>
        <p:spPr/>
        <p:txBody>
          <a:bodyPr/>
          <a:lstStyle/>
          <a:p>
            <a:r>
              <a:rPr lang="en-IN" dirty="0"/>
              <a:t>Configure static files</a:t>
            </a:r>
          </a:p>
        </p:txBody>
      </p:sp>
      <p:sp>
        <p:nvSpPr>
          <p:cNvPr id="3" name="Content Placeholder 2">
            <a:extLst>
              <a:ext uri="{FF2B5EF4-FFF2-40B4-BE49-F238E27FC236}">
                <a16:creationId xmlns:a16="http://schemas.microsoft.com/office/drawing/2014/main" id="{ED49B9B0-A3D2-498D-B8DE-6952356F9723}"/>
              </a:ext>
            </a:extLst>
          </p:cNvPr>
          <p:cNvSpPr>
            <a:spLocks noGrp="1"/>
          </p:cNvSpPr>
          <p:nvPr>
            <p:ph idx="1"/>
          </p:nvPr>
        </p:nvSpPr>
        <p:spPr/>
        <p:txBody>
          <a:bodyPr/>
          <a:lstStyle/>
          <a:p>
            <a:r>
              <a:rPr lang="en-IN" dirty="0"/>
              <a:t>Check for </a:t>
            </a:r>
            <a:r>
              <a:rPr lang="en-IN" dirty="0" err="1"/>
              <a:t>Django.contrib.staticfiles</a:t>
            </a:r>
            <a:r>
              <a:rPr lang="en-IN" dirty="0"/>
              <a:t> in INSTALLED_APPS in settings.py, it should be there by default</a:t>
            </a:r>
          </a:p>
          <a:p>
            <a:r>
              <a:rPr lang="en-IN" dirty="0"/>
              <a:t>Load static files</a:t>
            </a:r>
          </a:p>
          <a:p>
            <a:r>
              <a:rPr lang="en-IN" dirty="0"/>
              <a:t>{% load static %}</a:t>
            </a:r>
          </a:p>
          <a:p>
            <a:r>
              <a:rPr lang="en-IN" dirty="0"/>
              <a:t>Load(re-run) the application after adding static files</a:t>
            </a:r>
          </a:p>
          <a:p>
            <a:r>
              <a:rPr lang="en-IN" dirty="0"/>
              <a:t>Static files are generally picked up by Django from app folder</a:t>
            </a:r>
          </a:p>
          <a:p>
            <a:r>
              <a:rPr lang="en-IN" dirty="0"/>
              <a:t>To give a path to a new/common static do the following in settins.py</a:t>
            </a:r>
          </a:p>
        </p:txBody>
      </p:sp>
      <p:sp>
        <p:nvSpPr>
          <p:cNvPr id="4" name="Rectangle 1">
            <a:extLst>
              <a:ext uri="{FF2B5EF4-FFF2-40B4-BE49-F238E27FC236}">
                <a16:creationId xmlns:a16="http://schemas.microsoft.com/office/drawing/2014/main" id="{77A84E56-EFFC-41E6-8B20-BEEC1B5F4AE3}"/>
              </a:ext>
            </a:extLst>
          </p:cNvPr>
          <p:cNvSpPr>
            <a:spLocks noChangeArrowheads="1"/>
          </p:cNvSpPr>
          <p:nvPr/>
        </p:nvSpPr>
        <p:spPr bwMode="auto">
          <a:xfrm>
            <a:off x="1107347" y="4832982"/>
            <a:ext cx="7357145"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JetBrains Mono"/>
              </a:rPr>
              <a:t>STATICFILES_DIRS = [</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BASE_DIR / </a:t>
            </a:r>
            <a:r>
              <a:rPr kumimoji="0" lang="en-US" altLang="en-US" sz="1600" b="1" i="0" u="none" strike="noStrike" cap="none" normalizeH="0" baseline="0" dirty="0">
                <a:ln>
                  <a:noFill/>
                </a:ln>
                <a:solidFill>
                  <a:srgbClr val="008080"/>
                </a:solidFill>
                <a:effectLst/>
                <a:latin typeface="JetBrains Mono"/>
              </a:rPr>
              <a:t>"static"</a:t>
            </a:r>
            <a:br>
              <a:rPr kumimoji="0" lang="en-US" altLang="en-US" sz="1600" b="1" i="0" u="none" strike="noStrike" cap="none" normalizeH="0" baseline="0" dirty="0">
                <a:ln>
                  <a:noFill/>
                </a:ln>
                <a:solidFill>
                  <a:srgbClr val="008080"/>
                </a:solidFill>
                <a:effectLst/>
                <a:latin typeface="JetBrains Mono"/>
              </a:rPr>
            </a:br>
            <a:r>
              <a:rPr kumimoji="0" lang="en-US" altLang="en-US" sz="1600" b="0" i="0" u="none" strike="noStrike" cap="none" normalizeH="0" baseline="0" dirty="0">
                <a:ln>
                  <a:noFill/>
                </a:ln>
                <a:solidFill>
                  <a:srgbClr val="000000"/>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63965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09B8-77BB-43C5-B521-B6A4F328DFF7}"/>
              </a:ext>
            </a:extLst>
          </p:cNvPr>
          <p:cNvSpPr>
            <a:spLocks noGrp="1"/>
          </p:cNvSpPr>
          <p:nvPr>
            <p:ph type="ctrTitle"/>
          </p:nvPr>
        </p:nvSpPr>
        <p:spPr/>
        <p:txBody>
          <a:bodyPr/>
          <a:lstStyle/>
          <a:p>
            <a:r>
              <a:rPr lang="en-IN" dirty="0"/>
              <a:t>Blog : Assignment</a:t>
            </a:r>
          </a:p>
        </p:txBody>
      </p:sp>
      <p:sp>
        <p:nvSpPr>
          <p:cNvPr id="3" name="Subtitle 2">
            <a:extLst>
              <a:ext uri="{FF2B5EF4-FFF2-40B4-BE49-F238E27FC236}">
                <a16:creationId xmlns:a16="http://schemas.microsoft.com/office/drawing/2014/main" id="{6B098F0B-9F00-4961-9FFF-1641A820A0F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010382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461F-F837-492D-BC4C-CEF17312814A}"/>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F21AD78C-67A6-4FF2-8471-14E774617BE7}"/>
              </a:ext>
            </a:extLst>
          </p:cNvPr>
          <p:cNvSpPr>
            <a:spLocks noGrp="1"/>
          </p:cNvSpPr>
          <p:nvPr>
            <p:ph idx="1"/>
          </p:nvPr>
        </p:nvSpPr>
        <p:spPr/>
        <p:txBody>
          <a:bodyPr/>
          <a:lstStyle/>
          <a:p>
            <a:r>
              <a:rPr lang="en-US" dirty="0"/>
              <a:t>Create Blog Website (name the project as per your discretion)</a:t>
            </a:r>
          </a:p>
          <a:p>
            <a:r>
              <a:rPr lang="en-US" dirty="0"/>
              <a:t>Create the below mentioned views</a:t>
            </a:r>
          </a:p>
          <a:p>
            <a:pPr lvl="1"/>
            <a:r>
              <a:rPr lang="en-US" dirty="0" err="1"/>
              <a:t>starting_page</a:t>
            </a:r>
            <a:r>
              <a:rPr lang="en-US" dirty="0"/>
              <a:t> : This will be the index page, which shall display the latest post</a:t>
            </a:r>
          </a:p>
          <a:p>
            <a:pPr lvl="1"/>
            <a:r>
              <a:rPr lang="en-US" dirty="0"/>
              <a:t>posts : Display all the posts, which shall display all the post</a:t>
            </a:r>
          </a:p>
          <a:p>
            <a:pPr lvl="1"/>
            <a:r>
              <a:rPr lang="en-US" dirty="0" err="1"/>
              <a:t>post_detail</a:t>
            </a:r>
            <a:r>
              <a:rPr lang="en-US" dirty="0"/>
              <a:t> : Display the content for a given post, which shall display a given post</a:t>
            </a:r>
          </a:p>
          <a:p>
            <a:r>
              <a:rPr lang="en-US" dirty="0"/>
              <a:t>URLs Mapping should be mentioned as below</a:t>
            </a:r>
          </a:p>
          <a:p>
            <a:pPr lvl="1"/>
            <a:r>
              <a:rPr lang="en-US" dirty="0"/>
              <a:t>127.0.0.1:8000/ -&gt; </a:t>
            </a:r>
            <a:r>
              <a:rPr lang="en-US" dirty="0" err="1"/>
              <a:t>view.starting_page</a:t>
            </a:r>
            <a:endParaRPr lang="en-US" dirty="0"/>
          </a:p>
          <a:p>
            <a:pPr lvl="1"/>
            <a:r>
              <a:rPr lang="en-US" dirty="0"/>
              <a:t>127.0.0.1:8000/posts -&gt; </a:t>
            </a:r>
            <a:r>
              <a:rPr lang="en-US" dirty="0" err="1"/>
              <a:t>view.posts</a:t>
            </a:r>
            <a:endParaRPr lang="en-US" dirty="0"/>
          </a:p>
          <a:p>
            <a:pPr lvl="1"/>
            <a:r>
              <a:rPr lang="en-US" dirty="0"/>
              <a:t>127.0.0.1:8000/posts/&lt;</a:t>
            </a:r>
            <a:r>
              <a:rPr lang="en-US" dirty="0" err="1"/>
              <a:t>slug:slug</a:t>
            </a:r>
            <a:r>
              <a:rPr lang="en-US" dirty="0"/>
              <a:t>&gt; -&gt; </a:t>
            </a:r>
            <a:r>
              <a:rPr lang="en-US" dirty="0" err="1"/>
              <a:t>view.post_detail</a:t>
            </a:r>
            <a:endParaRPr lang="en-IN" dirty="0"/>
          </a:p>
        </p:txBody>
      </p:sp>
    </p:spTree>
    <p:extLst>
      <p:ext uri="{BB962C8B-B14F-4D97-AF65-F5344CB8AC3E}">
        <p14:creationId xmlns:p14="http://schemas.microsoft.com/office/powerpoint/2010/main" val="1875787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E5E4-B76C-4552-B764-E39309AEBFDA}"/>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8B5FABAE-8196-492B-914D-1E5B32F1DA91}"/>
              </a:ext>
            </a:extLst>
          </p:cNvPr>
          <p:cNvSpPr>
            <a:spLocks noGrp="1"/>
          </p:cNvSpPr>
          <p:nvPr>
            <p:ph idx="1"/>
          </p:nvPr>
        </p:nvSpPr>
        <p:spPr>
          <a:xfrm>
            <a:off x="677334" y="1585519"/>
            <a:ext cx="8596668" cy="4957894"/>
          </a:xfrm>
        </p:spPr>
        <p:txBody>
          <a:bodyPr>
            <a:normAutofit fontScale="92500" lnSpcReduction="10000"/>
          </a:bodyPr>
          <a:lstStyle/>
          <a:p>
            <a:r>
              <a:rPr lang="en-IN" dirty="0"/>
              <a:t>Index Page:</a:t>
            </a:r>
          </a:p>
          <a:p>
            <a:pPr lvl="1"/>
            <a:r>
              <a:rPr lang="en-IN" dirty="0"/>
              <a:t>Should contain a header with links to the index page and all posts</a:t>
            </a:r>
          </a:p>
          <a:p>
            <a:pPr lvl="1"/>
            <a:r>
              <a:rPr lang="en-IN" dirty="0"/>
              <a:t>Should contain the name, summary, date for latest blog</a:t>
            </a:r>
          </a:p>
          <a:p>
            <a:r>
              <a:rPr lang="en-IN" dirty="0"/>
              <a:t>All Posts Page:</a:t>
            </a:r>
          </a:p>
          <a:p>
            <a:pPr lvl="1"/>
            <a:r>
              <a:rPr lang="en-IN" dirty="0"/>
              <a:t>Should contain a header with links to the index page and all posts</a:t>
            </a:r>
          </a:p>
          <a:p>
            <a:pPr lvl="1"/>
            <a:r>
              <a:rPr lang="en-IN" dirty="0"/>
              <a:t>Should contain a list of all the post with the following value</a:t>
            </a:r>
          </a:p>
          <a:p>
            <a:pPr lvl="2"/>
            <a:r>
              <a:rPr lang="en-IN" dirty="0"/>
              <a:t>Should contain the name, summary, date</a:t>
            </a:r>
          </a:p>
          <a:p>
            <a:pPr lvl="1"/>
            <a:r>
              <a:rPr lang="en-IN" dirty="0"/>
              <a:t>Each post name should be a link clicking on which you should be redirected to the specific post page</a:t>
            </a:r>
          </a:p>
          <a:p>
            <a:r>
              <a:rPr lang="en-IN" dirty="0"/>
              <a:t>Specific Post Page:</a:t>
            </a:r>
          </a:p>
          <a:p>
            <a:pPr lvl="1"/>
            <a:r>
              <a:rPr lang="en-IN" dirty="0"/>
              <a:t>Should contain a header with links to the index page and all posts</a:t>
            </a:r>
          </a:p>
          <a:p>
            <a:pPr lvl="1"/>
            <a:r>
              <a:rPr lang="en-IN" dirty="0"/>
              <a:t>Should display all the details</a:t>
            </a:r>
          </a:p>
          <a:p>
            <a:pPr lvl="2"/>
            <a:r>
              <a:rPr lang="en-IN" dirty="0"/>
              <a:t>Name</a:t>
            </a:r>
          </a:p>
          <a:p>
            <a:pPr lvl="2"/>
            <a:r>
              <a:rPr lang="en-IN" dirty="0"/>
              <a:t>Content</a:t>
            </a:r>
          </a:p>
          <a:p>
            <a:pPr lvl="2"/>
            <a:r>
              <a:rPr lang="en-IN" dirty="0"/>
              <a:t>Date</a:t>
            </a:r>
          </a:p>
        </p:txBody>
      </p:sp>
    </p:spTree>
    <p:extLst>
      <p:ext uri="{BB962C8B-B14F-4D97-AF65-F5344CB8AC3E}">
        <p14:creationId xmlns:p14="http://schemas.microsoft.com/office/powerpoint/2010/main" val="11738217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D225-ADA1-4D5E-96BF-6C139E8DA8B5}"/>
              </a:ext>
            </a:extLst>
          </p:cNvPr>
          <p:cNvSpPr>
            <a:spLocks noGrp="1"/>
          </p:cNvSpPr>
          <p:nvPr>
            <p:ph type="title"/>
          </p:nvPr>
        </p:nvSpPr>
        <p:spPr>
          <a:xfrm>
            <a:off x="677334" y="173373"/>
            <a:ext cx="8596668" cy="808139"/>
          </a:xfrm>
        </p:spPr>
        <p:txBody>
          <a:bodyPr/>
          <a:lstStyle/>
          <a:p>
            <a:r>
              <a:rPr lang="en-IN" dirty="0"/>
              <a:t>Sample Images</a:t>
            </a:r>
          </a:p>
        </p:txBody>
      </p:sp>
      <p:sp>
        <p:nvSpPr>
          <p:cNvPr id="3" name="Content Placeholder 2">
            <a:extLst>
              <a:ext uri="{FF2B5EF4-FFF2-40B4-BE49-F238E27FC236}">
                <a16:creationId xmlns:a16="http://schemas.microsoft.com/office/drawing/2014/main" id="{1EEA39C5-484C-49B7-9717-6AF4FB6A5957}"/>
              </a:ext>
            </a:extLst>
          </p:cNvPr>
          <p:cNvSpPr>
            <a:spLocks noGrp="1"/>
          </p:cNvSpPr>
          <p:nvPr>
            <p:ph idx="1"/>
          </p:nvPr>
        </p:nvSpPr>
        <p:spPr>
          <a:xfrm>
            <a:off x="677334" y="1694577"/>
            <a:ext cx="8596668" cy="4346786"/>
          </a:xfrm>
        </p:spPr>
        <p:txBody>
          <a:bodyPr/>
          <a:lstStyle/>
          <a:p>
            <a:endParaRPr lang="en-IN" dirty="0"/>
          </a:p>
        </p:txBody>
      </p:sp>
      <p:pic>
        <p:nvPicPr>
          <p:cNvPr id="5" name="Picture 4">
            <a:extLst>
              <a:ext uri="{FF2B5EF4-FFF2-40B4-BE49-F238E27FC236}">
                <a16:creationId xmlns:a16="http://schemas.microsoft.com/office/drawing/2014/main" id="{8C2FFD6E-9797-45F6-A838-B11D582E56B8}"/>
              </a:ext>
            </a:extLst>
          </p:cNvPr>
          <p:cNvPicPr>
            <a:picLocks noChangeAspect="1"/>
          </p:cNvPicPr>
          <p:nvPr/>
        </p:nvPicPr>
        <p:blipFill>
          <a:blip r:embed="rId2"/>
          <a:stretch>
            <a:fillRect/>
          </a:stretch>
        </p:blipFill>
        <p:spPr>
          <a:xfrm>
            <a:off x="677334" y="940150"/>
            <a:ext cx="7543877" cy="5744477"/>
          </a:xfrm>
          <a:prstGeom prst="rect">
            <a:avLst/>
          </a:prstGeom>
        </p:spPr>
      </p:pic>
    </p:spTree>
    <p:extLst>
      <p:ext uri="{BB962C8B-B14F-4D97-AF65-F5344CB8AC3E}">
        <p14:creationId xmlns:p14="http://schemas.microsoft.com/office/powerpoint/2010/main" val="28344509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D891-7427-4F54-9EF2-9ECB3FD73DA1}"/>
              </a:ext>
            </a:extLst>
          </p:cNvPr>
          <p:cNvSpPr>
            <a:spLocks noGrp="1"/>
          </p:cNvSpPr>
          <p:nvPr>
            <p:ph type="title"/>
          </p:nvPr>
        </p:nvSpPr>
        <p:spPr>
          <a:xfrm>
            <a:off x="677334" y="348144"/>
            <a:ext cx="8596668" cy="799750"/>
          </a:xfrm>
        </p:spPr>
        <p:txBody>
          <a:bodyPr/>
          <a:lstStyle/>
          <a:p>
            <a:r>
              <a:rPr lang="en-IN" dirty="0"/>
              <a:t>Sample All Post Page</a:t>
            </a:r>
          </a:p>
        </p:txBody>
      </p:sp>
      <p:sp>
        <p:nvSpPr>
          <p:cNvPr id="3" name="Content Placeholder 2">
            <a:extLst>
              <a:ext uri="{FF2B5EF4-FFF2-40B4-BE49-F238E27FC236}">
                <a16:creationId xmlns:a16="http://schemas.microsoft.com/office/drawing/2014/main" id="{C972C9C8-4B22-4F68-8B44-FB3CB16D5F0F}"/>
              </a:ext>
            </a:extLst>
          </p:cNvPr>
          <p:cNvSpPr>
            <a:spLocks noGrp="1"/>
          </p:cNvSpPr>
          <p:nvPr>
            <p:ph idx="1"/>
          </p:nvPr>
        </p:nvSpPr>
        <p:spPr>
          <a:xfrm>
            <a:off x="677334" y="1409351"/>
            <a:ext cx="8596668" cy="4632012"/>
          </a:xfrm>
        </p:spPr>
        <p:txBody>
          <a:bodyPr/>
          <a:lstStyle/>
          <a:p>
            <a:endParaRPr lang="en-IN" dirty="0"/>
          </a:p>
        </p:txBody>
      </p:sp>
      <p:pic>
        <p:nvPicPr>
          <p:cNvPr id="5" name="Picture 4">
            <a:extLst>
              <a:ext uri="{FF2B5EF4-FFF2-40B4-BE49-F238E27FC236}">
                <a16:creationId xmlns:a16="http://schemas.microsoft.com/office/drawing/2014/main" id="{47F4A08D-91F8-4853-A4EA-6A5DD8FDB82B}"/>
              </a:ext>
            </a:extLst>
          </p:cNvPr>
          <p:cNvPicPr>
            <a:picLocks noChangeAspect="1"/>
          </p:cNvPicPr>
          <p:nvPr/>
        </p:nvPicPr>
        <p:blipFill>
          <a:blip r:embed="rId2"/>
          <a:stretch>
            <a:fillRect/>
          </a:stretch>
        </p:blipFill>
        <p:spPr>
          <a:xfrm>
            <a:off x="677334" y="1300293"/>
            <a:ext cx="6981947" cy="5209563"/>
          </a:xfrm>
          <a:prstGeom prst="rect">
            <a:avLst/>
          </a:prstGeom>
        </p:spPr>
      </p:pic>
    </p:spTree>
    <p:extLst>
      <p:ext uri="{BB962C8B-B14F-4D97-AF65-F5344CB8AC3E}">
        <p14:creationId xmlns:p14="http://schemas.microsoft.com/office/powerpoint/2010/main" val="1164591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5748</Words>
  <Application>Microsoft Office PowerPoint</Application>
  <PresentationFormat>Widescreen</PresentationFormat>
  <Paragraphs>666</Paragraphs>
  <Slides>95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95</vt:i4>
      </vt:variant>
    </vt:vector>
  </HeadingPairs>
  <TitlesOfParts>
    <vt:vector size="107" baseType="lpstr">
      <vt:lpstr>-apple-system</vt:lpstr>
      <vt:lpstr>Arial</vt:lpstr>
      <vt:lpstr>AvertaStd</vt:lpstr>
      <vt:lpstr>Courier New</vt:lpstr>
      <vt:lpstr>Inter-Regular</vt:lpstr>
      <vt:lpstr>JetBrains Mono</vt:lpstr>
      <vt:lpstr>Montserrat</vt:lpstr>
      <vt:lpstr>Roboto</vt:lpstr>
      <vt:lpstr>Trebuchet MS</vt:lpstr>
      <vt:lpstr>urw-din</vt:lpstr>
      <vt:lpstr>Wingdings 3</vt:lpstr>
      <vt:lpstr>Facet</vt:lpstr>
      <vt:lpstr>Django</vt:lpstr>
      <vt:lpstr>What is Django</vt:lpstr>
      <vt:lpstr>Django – Design Philosophies</vt:lpstr>
      <vt:lpstr>Model View Controller (MVC) :</vt:lpstr>
      <vt:lpstr>Model View Template (MVT) </vt:lpstr>
      <vt:lpstr>Django MVT</vt:lpstr>
      <vt:lpstr>MVC Vs MVT</vt:lpstr>
      <vt:lpstr>Django Features</vt:lpstr>
      <vt:lpstr>Advantages</vt:lpstr>
      <vt:lpstr>When to use Django</vt:lpstr>
      <vt:lpstr>When NOT to use Django</vt:lpstr>
      <vt:lpstr>Django vs Flask</vt:lpstr>
      <vt:lpstr>Starting With Django</vt:lpstr>
      <vt:lpstr>Todays Objective</vt:lpstr>
      <vt:lpstr>Creating a virtual environment</vt:lpstr>
      <vt:lpstr>Install Django and create first Django Project</vt:lpstr>
      <vt:lpstr>The Project Structure</vt:lpstr>
      <vt:lpstr>Setting Up Your Project </vt:lpstr>
      <vt:lpstr>Run development Server</vt:lpstr>
      <vt:lpstr>Django Apps</vt:lpstr>
      <vt:lpstr>Django Apps Cont.…</vt:lpstr>
      <vt:lpstr>Apps Cont.…</vt:lpstr>
      <vt:lpstr>First Code and Website</vt:lpstr>
      <vt:lpstr>URLs (or routes)</vt:lpstr>
      <vt:lpstr>Views</vt:lpstr>
      <vt:lpstr>URLs and Views</vt:lpstr>
      <vt:lpstr>Django Models</vt:lpstr>
      <vt:lpstr>Objective</vt:lpstr>
      <vt:lpstr>What is data??</vt:lpstr>
      <vt:lpstr>Databases</vt:lpstr>
      <vt:lpstr>Understanding SQL</vt:lpstr>
      <vt:lpstr>Models Feature in Django</vt:lpstr>
      <vt:lpstr>Creating a Django Model</vt:lpstr>
      <vt:lpstr>After model creation how do we reflect them in our Database</vt:lpstr>
      <vt:lpstr>Let’s create first model Book</vt:lpstr>
      <vt:lpstr>Django Migrations</vt:lpstr>
      <vt:lpstr>Insertion of data</vt:lpstr>
      <vt:lpstr>Get the data from the database</vt:lpstr>
      <vt:lpstr>Updating Models</vt:lpstr>
      <vt:lpstr>Updating the Database Data</vt:lpstr>
      <vt:lpstr>Delete a data</vt:lpstr>
      <vt:lpstr>Create vs Save</vt:lpstr>
      <vt:lpstr>Django Relations</vt:lpstr>
      <vt:lpstr>Data is often connected</vt:lpstr>
      <vt:lpstr>Types of relationship</vt:lpstr>
      <vt:lpstr>One to many to our example</vt:lpstr>
      <vt:lpstr>Save a new Data </vt:lpstr>
      <vt:lpstr>Query by related data</vt:lpstr>
      <vt:lpstr>How to perform a reverse(or inverse)</vt:lpstr>
      <vt:lpstr>Managing Relations in Admin area</vt:lpstr>
      <vt:lpstr>One to One Relation</vt:lpstr>
      <vt:lpstr>Many to Many Relation</vt:lpstr>
      <vt:lpstr>Django Admin Feature</vt:lpstr>
      <vt:lpstr>Admin: Create SuperUser</vt:lpstr>
      <vt:lpstr>Adding our models to Django Admin</vt:lpstr>
      <vt:lpstr>Configure Model Fields</vt:lpstr>
      <vt:lpstr>Configure Admin Page</vt:lpstr>
      <vt:lpstr>Querying Data Using get() Function</vt:lpstr>
      <vt:lpstr>Querying Data Using filter() function</vt:lpstr>
      <vt:lpstr>Filtering data based on some conditions &lt;, &lt;=, &gt;, &gt;= etc (Fields LookUps)</vt:lpstr>
      <vt:lpstr>Filtering with Query Sets</vt:lpstr>
      <vt:lpstr>Query Performance</vt:lpstr>
      <vt:lpstr>Aggregates and ordering</vt:lpstr>
      <vt:lpstr>Views and URLS</vt:lpstr>
      <vt:lpstr>Views</vt:lpstr>
      <vt:lpstr>How Django processes a request</vt:lpstr>
      <vt:lpstr>Create a sample Monthly Challenge App</vt:lpstr>
      <vt:lpstr>Dynamic Path Segments and Captured Values</vt:lpstr>
      <vt:lpstr>django.urls.path() </vt:lpstr>
      <vt:lpstr>Redirection</vt:lpstr>
      <vt:lpstr>Reverse Function and Named URLs</vt:lpstr>
      <vt:lpstr>Returning HTML Response</vt:lpstr>
      <vt:lpstr>Django Templates</vt:lpstr>
      <vt:lpstr>Templates</vt:lpstr>
      <vt:lpstr>Adding and Registering Templates</vt:lpstr>
      <vt:lpstr>Adding and Registering Templates</vt:lpstr>
      <vt:lpstr>Rendering Templates</vt:lpstr>
      <vt:lpstr>Adding Dynamic Code (Django Template Language DTL)</vt:lpstr>
      <vt:lpstr>Variable Interpolation</vt:lpstr>
      <vt:lpstr>Filters</vt:lpstr>
      <vt:lpstr>Tags</vt:lpstr>
      <vt:lpstr>URL tags for dynamic URLs</vt:lpstr>
      <vt:lpstr>If Tag</vt:lpstr>
      <vt:lpstr>Template Inheritance and block Tag</vt:lpstr>
      <vt:lpstr>Extends Tag</vt:lpstr>
      <vt:lpstr>Partial Templates and Static Files</vt:lpstr>
      <vt:lpstr>Partial Template Snippet and include tag</vt:lpstr>
      <vt:lpstr>404 Templates</vt:lpstr>
      <vt:lpstr>Manage Static Files</vt:lpstr>
      <vt:lpstr>Configure static files</vt:lpstr>
      <vt:lpstr>Blog : Assignment</vt:lpstr>
      <vt:lpstr>Steps</vt:lpstr>
      <vt:lpstr>Design</vt:lpstr>
      <vt:lpstr>Sample Images</vt:lpstr>
      <vt:lpstr>Sample All Post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Kallol Ghose</dc:creator>
  <cp:lastModifiedBy>Kallol Ghose</cp:lastModifiedBy>
  <cp:revision>169</cp:revision>
  <dcterms:created xsi:type="dcterms:W3CDTF">2021-06-16T11:48:46Z</dcterms:created>
  <dcterms:modified xsi:type="dcterms:W3CDTF">2021-06-29T12:16:59Z</dcterms:modified>
</cp:coreProperties>
</file>