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7" r:id="rId4"/>
    <p:sldId id="260" r:id="rId5"/>
    <p:sldId id="261" r:id="rId6"/>
    <p:sldId id="259" r:id="rId7"/>
    <p:sldId id="262" r:id="rId8"/>
    <p:sldId id="263" r:id="rId9"/>
    <p:sldId id="258" r:id="rId10"/>
    <p:sldId id="264" r:id="rId11"/>
    <p:sldId id="265" r:id="rId12"/>
    <p:sldId id="267" r:id="rId13"/>
    <p:sldId id="268" r:id="rId14"/>
    <p:sldId id="281" r:id="rId15"/>
    <p:sldId id="269" r:id="rId16"/>
    <p:sldId id="270" r:id="rId17"/>
    <p:sldId id="271" r:id="rId18"/>
    <p:sldId id="272" r:id="rId19"/>
    <p:sldId id="276" r:id="rId20"/>
    <p:sldId id="273" r:id="rId21"/>
    <p:sldId id="274" r:id="rId22"/>
    <p:sldId id="275" r:id="rId23"/>
    <p:sldId id="277" r:id="rId24"/>
    <p:sldId id="278" r:id="rId25"/>
    <p:sldId id="279" r:id="rId26"/>
    <p:sldId id="280"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8" r:id="rId43"/>
    <p:sldId id="309" r:id="rId44"/>
    <p:sldId id="310" r:id="rId45"/>
    <p:sldId id="312" r:id="rId46"/>
    <p:sldId id="313" r:id="rId47"/>
    <p:sldId id="314" r:id="rId48"/>
    <p:sldId id="315" r:id="rId49"/>
    <p:sldId id="316" r:id="rId50"/>
    <p:sldId id="317" r:id="rId51"/>
    <p:sldId id="318" r:id="rId52"/>
    <p:sldId id="319" r:id="rId53"/>
    <p:sldId id="304" r:id="rId54"/>
    <p:sldId id="305" r:id="rId55"/>
    <p:sldId id="306" r:id="rId56"/>
    <p:sldId id="307" r:id="rId57"/>
    <p:sldId id="308" r:id="rId58"/>
    <p:sldId id="297" r:id="rId59"/>
    <p:sldId id="299" r:id="rId60"/>
    <p:sldId id="300" r:id="rId61"/>
    <p:sldId id="301" r:id="rId62"/>
    <p:sldId id="302" r:id="rId63"/>
    <p:sldId id="303" r:id="rId64"/>
    <p:sldId id="320" r:id="rId65"/>
    <p:sldId id="321" r:id="rId66"/>
    <p:sldId id="322" r:id="rId67"/>
    <p:sldId id="328" r:id="rId68"/>
    <p:sldId id="324" r:id="rId69"/>
    <p:sldId id="323" r:id="rId70"/>
    <p:sldId id="325" r:id="rId71"/>
    <p:sldId id="326" r:id="rId72"/>
    <p:sldId id="327"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7" r:id="rId87"/>
    <p:sldId id="342" r:id="rId88"/>
    <p:sldId id="343" r:id="rId89"/>
    <p:sldId id="344" r:id="rId90"/>
    <p:sldId id="345" r:id="rId91"/>
    <p:sldId id="349" r:id="rId92"/>
    <p:sldId id="350" r:id="rId93"/>
    <p:sldId id="351" r:id="rId94"/>
    <p:sldId id="352" r:id="rId95"/>
    <p:sldId id="353" r:id="rId96"/>
    <p:sldId id="355" r:id="rId97"/>
    <p:sldId id="356" r:id="rId98"/>
    <p:sldId id="357" r:id="rId99"/>
    <p:sldId id="358" r:id="rId100"/>
    <p:sldId id="359" r:id="rId101"/>
    <p:sldId id="360" r:id="rId102"/>
    <p:sldId id="361" r:id="rId103"/>
    <p:sldId id="362" r:id="rId104"/>
    <p:sldId id="363" r:id="rId105"/>
    <p:sldId id="364" r:id="rId106"/>
    <p:sldId id="365" r:id="rId107"/>
    <p:sldId id="367" r:id="rId108"/>
    <p:sldId id="366" r:id="rId109"/>
    <p:sldId id="368" r:id="rId110"/>
    <p:sldId id="369" r:id="rId111"/>
    <p:sldId id="370" r:id="rId112"/>
    <p:sldId id="371" r:id="rId113"/>
    <p:sldId id="372" r:id="rId114"/>
    <p:sldId id="373" r:id="rId115"/>
    <p:sldId id="374" r:id="rId116"/>
    <p:sldId id="375" r:id="rId117"/>
    <p:sldId id="376" r:id="rId118"/>
    <p:sldId id="377" r:id="rId119"/>
    <p:sldId id="378" r:id="rId120"/>
    <p:sldId id="379" r:id="rId121"/>
    <p:sldId id="380" r:id="rId122"/>
    <p:sldId id="381" r:id="rId123"/>
    <p:sldId id="382" r:id="rId124"/>
    <p:sldId id="383" r:id="rId125"/>
    <p:sldId id="384" r:id="rId126"/>
    <p:sldId id="385" r:id="rId127"/>
    <p:sldId id="386" r:id="rId128"/>
    <p:sldId id="387" r:id="rId129"/>
    <p:sldId id="388" r:id="rId130"/>
    <p:sldId id="389" r:id="rId131"/>
    <p:sldId id="390" r:id="rId132"/>
    <p:sldId id="391" r:id="rId133"/>
    <p:sldId id="398" r:id="rId134"/>
    <p:sldId id="399" r:id="rId135"/>
    <p:sldId id="400" r:id="rId136"/>
    <p:sldId id="392" r:id="rId137"/>
    <p:sldId id="393" r:id="rId138"/>
    <p:sldId id="394" r:id="rId139"/>
    <p:sldId id="395" r:id="rId140"/>
    <p:sldId id="396" r:id="rId141"/>
    <p:sldId id="397" r:id="rId142"/>
    <p:sldId id="401" r:id="rId143"/>
    <p:sldId id="403" r:id="rId144"/>
    <p:sldId id="402" r:id="rId145"/>
    <p:sldId id="404" r:id="rId146"/>
    <p:sldId id="405" r:id="rId147"/>
    <p:sldId id="406" r:id="rId148"/>
    <p:sldId id="407" r:id="rId149"/>
    <p:sldId id="408" r:id="rId150"/>
    <p:sldId id="409" r:id="rId151"/>
    <p:sldId id="410" r:id="rId152"/>
    <p:sldId id="412" r:id="rId153"/>
    <p:sldId id="411" r:id="rId1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CE60A2-63E8-4E1A-97CA-910BBE5085BA}">
          <p14:sldIdLst>
            <p14:sldId id="256"/>
            <p14:sldId id="266"/>
            <p14:sldId id="257"/>
            <p14:sldId id="260"/>
            <p14:sldId id="261"/>
            <p14:sldId id="259"/>
            <p14:sldId id="262"/>
            <p14:sldId id="263"/>
            <p14:sldId id="258"/>
            <p14:sldId id="264"/>
            <p14:sldId id="265"/>
            <p14:sldId id="267"/>
            <p14:sldId id="268"/>
            <p14:sldId id="281"/>
            <p14:sldId id="269"/>
            <p14:sldId id="270"/>
            <p14:sldId id="271"/>
            <p14:sldId id="272"/>
            <p14:sldId id="276"/>
            <p14:sldId id="273"/>
            <p14:sldId id="274"/>
            <p14:sldId id="275"/>
            <p14:sldId id="277"/>
            <p14:sldId id="278"/>
            <p14:sldId id="279"/>
            <p14:sldId id="280"/>
            <p14:sldId id="282"/>
            <p14:sldId id="283"/>
            <p14:sldId id="284"/>
            <p14:sldId id="285"/>
            <p14:sldId id="286"/>
            <p14:sldId id="287"/>
            <p14:sldId id="288"/>
            <p14:sldId id="289"/>
            <p14:sldId id="290"/>
            <p14:sldId id="291"/>
            <p14:sldId id="292"/>
            <p14:sldId id="293"/>
            <p14:sldId id="294"/>
            <p14:sldId id="295"/>
            <p14:sldId id="296"/>
            <p14:sldId id="298"/>
            <p14:sldId id="309"/>
            <p14:sldId id="310"/>
            <p14:sldId id="312"/>
            <p14:sldId id="313"/>
            <p14:sldId id="314"/>
            <p14:sldId id="315"/>
            <p14:sldId id="316"/>
            <p14:sldId id="317"/>
            <p14:sldId id="318"/>
            <p14:sldId id="319"/>
            <p14:sldId id="304"/>
            <p14:sldId id="305"/>
            <p14:sldId id="306"/>
            <p14:sldId id="307"/>
            <p14:sldId id="308"/>
            <p14:sldId id="297"/>
            <p14:sldId id="299"/>
            <p14:sldId id="300"/>
            <p14:sldId id="301"/>
            <p14:sldId id="302"/>
            <p14:sldId id="303"/>
            <p14:sldId id="320"/>
            <p14:sldId id="321"/>
            <p14:sldId id="322"/>
            <p14:sldId id="328"/>
            <p14:sldId id="324"/>
            <p14:sldId id="323"/>
            <p14:sldId id="325"/>
            <p14:sldId id="326"/>
            <p14:sldId id="327"/>
            <p14:sldId id="329"/>
            <p14:sldId id="330"/>
            <p14:sldId id="331"/>
            <p14:sldId id="332"/>
            <p14:sldId id="333"/>
            <p14:sldId id="334"/>
            <p14:sldId id="335"/>
            <p14:sldId id="336"/>
            <p14:sldId id="337"/>
            <p14:sldId id="338"/>
            <p14:sldId id="339"/>
            <p14:sldId id="340"/>
            <p14:sldId id="341"/>
            <p14:sldId id="347"/>
            <p14:sldId id="342"/>
            <p14:sldId id="343"/>
            <p14:sldId id="344"/>
            <p14:sldId id="345"/>
            <p14:sldId id="349"/>
            <p14:sldId id="350"/>
            <p14:sldId id="351"/>
            <p14:sldId id="352"/>
            <p14:sldId id="353"/>
            <p14:sldId id="355"/>
            <p14:sldId id="356"/>
            <p14:sldId id="357"/>
            <p14:sldId id="358"/>
            <p14:sldId id="359"/>
            <p14:sldId id="360"/>
            <p14:sldId id="361"/>
            <p14:sldId id="362"/>
            <p14:sldId id="363"/>
            <p14:sldId id="364"/>
            <p14:sldId id="365"/>
            <p14:sldId id="367"/>
            <p14:sldId id="366"/>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8"/>
            <p14:sldId id="399"/>
            <p14:sldId id="400"/>
            <p14:sldId id="392"/>
            <p14:sldId id="393"/>
            <p14:sldId id="394"/>
            <p14:sldId id="395"/>
            <p14:sldId id="396"/>
            <p14:sldId id="397"/>
            <p14:sldId id="401"/>
            <p14:sldId id="403"/>
            <p14:sldId id="402"/>
            <p14:sldId id="404"/>
            <p14:sldId id="405"/>
            <p14:sldId id="406"/>
            <p14:sldId id="407"/>
            <p14:sldId id="408"/>
            <p14:sldId id="409"/>
            <p14:sldId id="410"/>
            <p14:sldId id="412"/>
            <p14:sldId id="4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21ED49-AE0E-4D00-A253-2186B39C6321}" type="datetimeFigureOut">
              <a:rPr lang="en-IN" smtClean="0"/>
              <a:t>17-07-2021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3191687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1ED49-AE0E-4D00-A253-2186B39C6321}" type="datetimeFigureOut">
              <a:rPr lang="en-IN" smtClean="0"/>
              <a:t>17-07-2021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2070890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1ED49-AE0E-4D00-A253-2186B39C6321}" type="datetimeFigureOut">
              <a:rPr lang="en-IN" smtClean="0"/>
              <a:t>17-07-2021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24079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1ED49-AE0E-4D00-A253-2186B39C6321}" type="datetimeFigureOut">
              <a:rPr lang="en-IN" smtClean="0"/>
              <a:t>17-07-2021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976242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1ED49-AE0E-4D00-A253-2186B39C6321}" type="datetimeFigureOut">
              <a:rPr lang="en-IN" smtClean="0"/>
              <a:t>17-07-2021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30874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1ED49-AE0E-4D00-A253-2186B39C6321}" type="datetimeFigureOut">
              <a:rPr lang="en-IN" smtClean="0"/>
              <a:t>17-07-2021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3341380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21ED49-AE0E-4D00-A253-2186B39C6321}" type="datetimeFigureOut">
              <a:rPr lang="en-IN" smtClean="0"/>
              <a:t>17-07-2021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296210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21ED49-AE0E-4D00-A253-2186B39C6321}" type="datetimeFigureOut">
              <a:rPr lang="en-IN" smtClean="0"/>
              <a:t>17-07-2021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2506228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21ED49-AE0E-4D00-A253-2186B39C6321}" type="datetimeFigureOut">
              <a:rPr lang="en-IN" smtClean="0"/>
              <a:t>17-07-2021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4183549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1ED49-AE0E-4D00-A253-2186B39C6321}" type="datetimeFigureOut">
              <a:rPr lang="en-IN" smtClean="0"/>
              <a:t>17-07-2021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3739334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21ED49-AE0E-4D00-A253-2186B39C6321}" type="datetimeFigureOut">
              <a:rPr lang="en-IN" smtClean="0"/>
              <a:t>17-07-2021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1210695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21ED49-AE0E-4D00-A253-2186B39C6321}" type="datetimeFigureOut">
              <a:rPr lang="en-IN" smtClean="0"/>
              <a:t>17-07-2021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2268629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21ED49-AE0E-4D00-A253-2186B39C6321}" type="datetimeFigureOut">
              <a:rPr lang="en-IN" smtClean="0"/>
              <a:t>17-07-2021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3461117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21ED49-AE0E-4D00-A253-2186B39C6321}" type="datetimeFigureOut">
              <a:rPr lang="en-IN" smtClean="0"/>
              <a:t>17-07-2021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950873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21ED49-AE0E-4D00-A253-2186B39C6321}" type="datetimeFigureOut">
              <a:rPr lang="en-IN" smtClean="0"/>
              <a:t>17-07-2021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2556675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21ED49-AE0E-4D00-A253-2186B39C6321}" type="datetimeFigureOut">
              <a:rPr lang="en-IN" smtClean="0"/>
              <a:t>17-07-2021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1450914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21ED49-AE0E-4D00-A253-2186B39C6321}" type="datetimeFigureOut">
              <a:rPr lang="en-IN" smtClean="0"/>
              <a:t>17-07-2021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88F160A-9028-4828-80C4-7F7297DE6655}" type="slidenum">
              <a:rPr lang="en-IN" smtClean="0"/>
              <a:t>‹#›</a:t>
            </a:fld>
            <a:endParaRPr lang="en-IN"/>
          </a:p>
        </p:txBody>
      </p:sp>
    </p:spTree>
    <p:extLst>
      <p:ext uri="{BB962C8B-B14F-4D97-AF65-F5344CB8AC3E}">
        <p14:creationId xmlns:p14="http://schemas.microsoft.com/office/powerpoint/2010/main" val="15238910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hyperlink" Target="https://docs.djangoproject.com/en/3.2/topics/class-based-views/" TargetMode="Externa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hyperlink" Target="https://docs.djangoproject.com/en/3.2/howto/deployment/" TargetMode="Externa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hyperlink" Target="https://aws.amazon.com/console/)" TargetMode="External"/><Relationship Id="rId2" Type="http://schemas.openxmlformats.org/officeDocument/2006/relationships/hyperlink" Target="https://try.digitalocean.com/deploy-django/?utm_campaign=apac_app-platform_kw_en_cpc&amp;utm_adgroup=deploy_django&amp;_keyword=django%20hosting&amp;_device=c&amp;_adposition=&amp;utm_content=conversion&amp;utm_medium=cpc&amp;utm_source=google&amp;gclid=Cj0KCQjw_8mHBhClARIsABfFgpgjulv55y28GuSKzBDPPs7ODzXlsznYO_z7LyI8Ghp-H3WSnQf4J0waAnYPEALw_wcB" TargetMode="Externa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ocs.djangoproject.com/en/stable/ref/applications/#application-configuratio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docs.djangoproject.com/en/3.2/ref/models/field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docs.djangoproject.com/en/3.2/ref/validators/#django.core.validators.MinValueValidato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127.0.0.1:8000/admin/login/?next=/admin/"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docs.djangoproject.com/en/3.2/ref/contrib/admin/"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docs.djangoproject.com/en/3.2/topics/db/queries/"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hyperlink" Target="https://docs.djangoproject.com/en/3.2/ref/templates/builtins/"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Subtitle 2">
            <a:extLst>
              <a:ext uri="{FF2B5EF4-FFF2-40B4-BE49-F238E27FC236}">
                <a16:creationId xmlns:a16="http://schemas.microsoft.com/office/drawing/2014/main" id="{A80423D8-BAD3-419E-910D-258BF5CB009F}"/>
              </a:ext>
            </a:extLst>
          </p:cNvPr>
          <p:cNvSpPr>
            <a:spLocks noGrp="1"/>
          </p:cNvSpPr>
          <p:nvPr>
            <p:ph type="subTitle" idx="1"/>
          </p:nvPr>
        </p:nvSpPr>
        <p:spPr>
          <a:xfrm>
            <a:off x="1507067" y="4050833"/>
            <a:ext cx="7766936" cy="1096899"/>
          </a:xfrm>
        </p:spPr>
        <p:txBody>
          <a:bodyPr>
            <a:normAutofit/>
          </a:bodyPr>
          <a:lstStyle/>
          <a:p>
            <a:endParaRPr lang="en-IN">
              <a:solidFill>
                <a:schemeClr val="tx1"/>
              </a:solidFill>
            </a:endParaRPr>
          </a:p>
        </p:txBody>
      </p:sp>
      <p:sp>
        <p:nvSpPr>
          <p:cNvPr id="2" name="Title 1">
            <a:extLst>
              <a:ext uri="{FF2B5EF4-FFF2-40B4-BE49-F238E27FC236}">
                <a16:creationId xmlns:a16="http://schemas.microsoft.com/office/drawing/2014/main" id="{5551F8EA-8398-4743-B8F8-85D501B018DB}"/>
              </a:ext>
            </a:extLst>
          </p:cNvPr>
          <p:cNvSpPr>
            <a:spLocks noGrp="1"/>
          </p:cNvSpPr>
          <p:nvPr>
            <p:ph type="ctrTitle"/>
          </p:nvPr>
        </p:nvSpPr>
        <p:spPr>
          <a:xfrm>
            <a:off x="1507067" y="2404534"/>
            <a:ext cx="7766936" cy="1646302"/>
          </a:xfrm>
        </p:spPr>
        <p:txBody>
          <a:bodyPr>
            <a:normAutofit/>
          </a:bodyPr>
          <a:lstStyle/>
          <a:p>
            <a:r>
              <a:rPr lang="en-IN" dirty="0"/>
              <a:t>Django</a:t>
            </a:r>
          </a:p>
        </p:txBody>
      </p:sp>
    </p:spTree>
    <p:extLst>
      <p:ext uri="{BB962C8B-B14F-4D97-AF65-F5344CB8AC3E}">
        <p14:creationId xmlns:p14="http://schemas.microsoft.com/office/powerpoint/2010/main" val="214781101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047B8-043C-4725-90E0-7C6DAE62124E}"/>
              </a:ext>
            </a:extLst>
          </p:cNvPr>
          <p:cNvSpPr>
            <a:spLocks noGrp="1"/>
          </p:cNvSpPr>
          <p:nvPr>
            <p:ph type="title"/>
          </p:nvPr>
        </p:nvSpPr>
        <p:spPr/>
        <p:txBody>
          <a:bodyPr/>
          <a:lstStyle/>
          <a:p>
            <a:r>
              <a:rPr lang="en-IN" dirty="0"/>
              <a:t>When to use Django</a:t>
            </a:r>
          </a:p>
        </p:txBody>
      </p:sp>
      <p:sp>
        <p:nvSpPr>
          <p:cNvPr id="3" name="Content Placeholder 2">
            <a:extLst>
              <a:ext uri="{FF2B5EF4-FFF2-40B4-BE49-F238E27FC236}">
                <a16:creationId xmlns:a16="http://schemas.microsoft.com/office/drawing/2014/main" id="{F2BBB1E5-9C24-4420-8BFE-77F43D1DCA1B}"/>
              </a:ext>
            </a:extLst>
          </p:cNvPr>
          <p:cNvSpPr>
            <a:spLocks noGrp="1"/>
          </p:cNvSpPr>
          <p:nvPr>
            <p:ph idx="1"/>
          </p:nvPr>
        </p:nvSpPr>
        <p:spPr/>
        <p:txBody>
          <a:bodyPr/>
          <a:lstStyle/>
          <a:p>
            <a:pPr marL="0" indent="0">
              <a:buNone/>
            </a:pPr>
            <a:r>
              <a:rPr lang="en-US" b="0" i="0" dirty="0">
                <a:solidFill>
                  <a:srgbClr val="3A3B3A"/>
                </a:solidFill>
                <a:effectLst/>
                <a:latin typeface="AvertaStd"/>
              </a:rPr>
              <a:t>Django is built to encourage rapid development and clean, practical design. </a:t>
            </a:r>
          </a:p>
          <a:p>
            <a:pPr marL="0" indent="0">
              <a:buNone/>
            </a:pPr>
            <a:r>
              <a:rPr lang="en-US" b="0" i="0" dirty="0">
                <a:solidFill>
                  <a:srgbClr val="3A3B3A"/>
                </a:solidFill>
                <a:effectLst/>
                <a:latin typeface="AvertaStd"/>
              </a:rPr>
              <a:t>Like any web application framework, it’s a toolkit of components needed when developing a site.</a:t>
            </a:r>
          </a:p>
          <a:p>
            <a:pPr marL="0" indent="0">
              <a:buNone/>
            </a:pPr>
            <a:r>
              <a:rPr lang="en-US" b="0" i="0" dirty="0">
                <a:solidFill>
                  <a:srgbClr val="3A3B3A"/>
                </a:solidFill>
                <a:effectLst/>
                <a:latin typeface="AvertaStd"/>
              </a:rPr>
              <a:t>Its purpose is to provide a concrete foundation of the basics, allowing developers to focus on parts of their site that are unique to their project and not waste time with the fundamental boilerplate stuff.</a:t>
            </a:r>
          </a:p>
          <a:p>
            <a:pPr marL="0" indent="0">
              <a:buNone/>
            </a:pPr>
            <a:r>
              <a:rPr lang="en-US" dirty="0">
                <a:solidFill>
                  <a:srgbClr val="3A3B3A"/>
                </a:solidFill>
                <a:latin typeface="AvertaStd"/>
              </a:rPr>
              <a:t>This is mainly used to develop complicated web application.</a:t>
            </a:r>
          </a:p>
          <a:p>
            <a:pPr marL="0" indent="0">
              <a:buNone/>
            </a:pPr>
            <a:r>
              <a:rPr lang="en-US" dirty="0">
                <a:solidFill>
                  <a:srgbClr val="3A3B3A"/>
                </a:solidFill>
                <a:latin typeface="AvertaStd"/>
              </a:rPr>
              <a:t>Lots of Tables, Lots of constraints, Lots of Templates, Volume of Data is large.</a:t>
            </a:r>
          </a:p>
          <a:p>
            <a:pPr marL="0" indent="0">
              <a:buNone/>
            </a:pPr>
            <a:endParaRPr lang="en-IN" dirty="0"/>
          </a:p>
        </p:txBody>
      </p:sp>
    </p:spTree>
    <p:extLst>
      <p:ext uri="{BB962C8B-B14F-4D97-AF65-F5344CB8AC3E}">
        <p14:creationId xmlns:p14="http://schemas.microsoft.com/office/powerpoint/2010/main" val="59943777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D6A07-BE53-4EDA-B5E9-2C2B54953D0B}"/>
              </a:ext>
            </a:extLst>
          </p:cNvPr>
          <p:cNvSpPr>
            <a:spLocks noGrp="1"/>
          </p:cNvSpPr>
          <p:nvPr>
            <p:ph type="title"/>
          </p:nvPr>
        </p:nvSpPr>
        <p:spPr/>
        <p:txBody>
          <a:bodyPr/>
          <a:lstStyle/>
          <a:p>
            <a:r>
              <a:rPr lang="en-US" dirty="0"/>
              <a:t>CSRF Protection	</a:t>
            </a:r>
            <a:endParaRPr lang="en-IN" dirty="0"/>
          </a:p>
        </p:txBody>
      </p:sp>
      <p:sp>
        <p:nvSpPr>
          <p:cNvPr id="3" name="Content Placeholder 2">
            <a:extLst>
              <a:ext uri="{FF2B5EF4-FFF2-40B4-BE49-F238E27FC236}">
                <a16:creationId xmlns:a16="http://schemas.microsoft.com/office/drawing/2014/main" id="{673B3CE9-7CF3-4242-A8A6-C5E066A25A6D}"/>
              </a:ext>
            </a:extLst>
          </p:cNvPr>
          <p:cNvSpPr>
            <a:spLocks noGrp="1"/>
          </p:cNvSpPr>
          <p:nvPr>
            <p:ph idx="1"/>
          </p:nvPr>
        </p:nvSpPr>
        <p:spPr/>
        <p:txBody>
          <a:bodyPr/>
          <a:lstStyle/>
          <a:p>
            <a:r>
              <a:rPr lang="en-IN" dirty="0"/>
              <a:t>Cross Site Request Forgery</a:t>
            </a:r>
          </a:p>
        </p:txBody>
      </p:sp>
      <p:sp>
        <p:nvSpPr>
          <p:cNvPr id="4" name="Rectangle 1">
            <a:extLst>
              <a:ext uri="{FF2B5EF4-FFF2-40B4-BE49-F238E27FC236}">
                <a16:creationId xmlns:a16="http://schemas.microsoft.com/office/drawing/2014/main" id="{0F67B65E-0960-44FA-95BD-91E666EBAD61}"/>
              </a:ext>
            </a:extLst>
          </p:cNvPr>
          <p:cNvSpPr>
            <a:spLocks noChangeArrowheads="1"/>
          </p:cNvSpPr>
          <p:nvPr/>
        </p:nvSpPr>
        <p:spPr bwMode="auto">
          <a:xfrm>
            <a:off x="801622" y="2634786"/>
            <a:ext cx="7791963"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JetBrains Mono"/>
              </a:rPr>
              <a:t>&lt;!DOCTYPE </a:t>
            </a:r>
            <a:r>
              <a:rPr kumimoji="0" lang="en-US" altLang="en-US" sz="1600" b="1" i="0" u="none" strike="noStrike" cap="none" normalizeH="0" baseline="0" dirty="0">
                <a:ln>
                  <a:noFill/>
                </a:ln>
                <a:solidFill>
                  <a:srgbClr val="0000FF"/>
                </a:solidFill>
                <a:effectLst/>
                <a:latin typeface="JetBrains Mono"/>
              </a:rPr>
              <a:t>html</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&lt;</a:t>
            </a:r>
            <a:r>
              <a:rPr kumimoji="0" lang="en-US" altLang="en-US" sz="1600" b="1" i="0" u="none" strike="noStrike" cap="none" normalizeH="0" baseline="0" dirty="0">
                <a:ln>
                  <a:noFill/>
                </a:ln>
                <a:solidFill>
                  <a:srgbClr val="000080"/>
                </a:solidFill>
                <a:effectLst/>
                <a:latin typeface="JetBrains Mono"/>
              </a:rPr>
              <a:t>html </a:t>
            </a:r>
            <a:r>
              <a:rPr kumimoji="0" lang="en-US" altLang="en-US" sz="1600" b="1" i="0" u="none" strike="noStrike" cap="none" normalizeH="0" baseline="0" dirty="0">
                <a:ln>
                  <a:noFill/>
                </a:ln>
                <a:solidFill>
                  <a:srgbClr val="0000FF"/>
                </a:solidFill>
                <a:effectLst/>
                <a:latin typeface="JetBrains Mono"/>
              </a:rPr>
              <a:t>lang</a:t>
            </a:r>
            <a:r>
              <a:rPr kumimoji="0" lang="en-US" altLang="en-US" sz="1600" b="1" i="0" u="none" strike="noStrike" cap="none" normalizeH="0" baseline="0" dirty="0">
                <a:ln>
                  <a:noFill/>
                </a:ln>
                <a:solidFill>
                  <a:srgbClr val="008000"/>
                </a:solidFill>
                <a:effectLst/>
                <a:latin typeface="JetBrains Mono"/>
              </a:rPr>
              <a:t>="</a:t>
            </a:r>
            <a:r>
              <a:rPr kumimoji="0" lang="en-US" altLang="en-US" sz="1600" b="1" i="0" u="none" strike="noStrike" cap="none" normalizeH="0" baseline="0" dirty="0" err="1">
                <a:ln>
                  <a:noFill/>
                </a:ln>
                <a:solidFill>
                  <a:srgbClr val="008000"/>
                </a:solidFill>
                <a:effectLst/>
                <a:latin typeface="JetBrains Mono"/>
              </a:rPr>
              <a:t>en</a:t>
            </a:r>
            <a:r>
              <a:rPr kumimoji="0" lang="en-US" altLang="en-US" sz="1600" b="1" i="0" u="none" strike="noStrike" cap="none" normalizeH="0" baseline="0" dirty="0">
                <a:ln>
                  <a:noFill/>
                </a:ln>
                <a:solidFill>
                  <a:srgbClr val="008000"/>
                </a:solidFill>
                <a:effectLst/>
                <a:latin typeface="JetBrains Mono"/>
              </a:rPr>
              <a:t>"</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&lt;</a:t>
            </a:r>
            <a:r>
              <a:rPr kumimoji="0" lang="en-US" altLang="en-US" sz="1600" b="1" i="0" u="none" strike="noStrike" cap="none" normalizeH="0" baseline="0" dirty="0">
                <a:ln>
                  <a:noFill/>
                </a:ln>
                <a:solidFill>
                  <a:srgbClr val="000080"/>
                </a:solidFill>
                <a:effectLst/>
                <a:latin typeface="JetBrains Mono"/>
              </a:rPr>
              <a:t>head</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&lt;</a:t>
            </a:r>
            <a:r>
              <a:rPr kumimoji="0" lang="en-US" altLang="en-US" sz="1600" b="1" i="0" u="none" strike="noStrike" cap="none" normalizeH="0" baseline="0" dirty="0">
                <a:ln>
                  <a:noFill/>
                </a:ln>
                <a:solidFill>
                  <a:srgbClr val="000080"/>
                </a:solidFill>
                <a:effectLst/>
                <a:latin typeface="JetBrains Mono"/>
              </a:rPr>
              <a:t>meta </a:t>
            </a:r>
            <a:r>
              <a:rPr kumimoji="0" lang="en-US" altLang="en-US" sz="1600" b="1" i="0" u="none" strike="noStrike" cap="none" normalizeH="0" baseline="0" dirty="0">
                <a:ln>
                  <a:noFill/>
                </a:ln>
                <a:solidFill>
                  <a:srgbClr val="0000FF"/>
                </a:solidFill>
                <a:effectLst/>
                <a:latin typeface="JetBrains Mono"/>
              </a:rPr>
              <a:t>charset</a:t>
            </a:r>
            <a:r>
              <a:rPr kumimoji="0" lang="en-US" altLang="en-US" sz="1600" b="1" i="0" u="none" strike="noStrike" cap="none" normalizeH="0" baseline="0" dirty="0">
                <a:ln>
                  <a:noFill/>
                </a:ln>
                <a:solidFill>
                  <a:srgbClr val="008000"/>
                </a:solidFill>
                <a:effectLst/>
                <a:latin typeface="JetBrains Mono"/>
              </a:rPr>
              <a:t>="UTF-8"</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&lt;</a:t>
            </a:r>
            <a:r>
              <a:rPr kumimoji="0" lang="en-US" altLang="en-US" sz="1600" b="1" i="0" u="none" strike="noStrike" cap="none" normalizeH="0" baseline="0" dirty="0">
                <a:ln>
                  <a:noFill/>
                </a:ln>
                <a:solidFill>
                  <a:srgbClr val="000080"/>
                </a:solidFill>
                <a:effectLst/>
                <a:latin typeface="JetBrains Mono"/>
              </a:rPr>
              <a:t>title</a:t>
            </a:r>
            <a:r>
              <a:rPr kumimoji="0" lang="en-US" altLang="en-US" sz="1600" b="0" i="0" u="none" strike="noStrike" cap="none" normalizeH="0" baseline="0" dirty="0">
                <a:ln>
                  <a:noFill/>
                </a:ln>
                <a:solidFill>
                  <a:srgbClr val="000000"/>
                </a:solidFill>
                <a:effectLst/>
                <a:latin typeface="JetBrains Mono"/>
              </a:rPr>
              <a:t>&gt;Add Review&lt;/</a:t>
            </a:r>
            <a:r>
              <a:rPr kumimoji="0" lang="en-US" altLang="en-US" sz="1600" b="1" i="0" u="none" strike="noStrike" cap="none" normalizeH="0" baseline="0" dirty="0">
                <a:ln>
                  <a:noFill/>
                </a:ln>
                <a:solidFill>
                  <a:srgbClr val="000080"/>
                </a:solidFill>
                <a:effectLst/>
                <a:latin typeface="JetBrains Mono"/>
              </a:rPr>
              <a:t>title</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&lt;/</a:t>
            </a:r>
            <a:r>
              <a:rPr kumimoji="0" lang="en-US" altLang="en-US" sz="1600" b="1" i="0" u="none" strike="noStrike" cap="none" normalizeH="0" baseline="0" dirty="0">
                <a:ln>
                  <a:noFill/>
                </a:ln>
                <a:solidFill>
                  <a:srgbClr val="000080"/>
                </a:solidFill>
                <a:effectLst/>
                <a:latin typeface="JetBrains Mono"/>
              </a:rPr>
              <a:t>head</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&lt;</a:t>
            </a:r>
            <a:r>
              <a:rPr kumimoji="0" lang="en-US" altLang="en-US" sz="1600" b="1" i="0" u="none" strike="noStrike" cap="none" normalizeH="0" baseline="0" dirty="0">
                <a:ln>
                  <a:noFill/>
                </a:ln>
                <a:solidFill>
                  <a:srgbClr val="000080"/>
                </a:solidFill>
                <a:effectLst/>
                <a:latin typeface="JetBrains Mono"/>
              </a:rPr>
              <a:t>body</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&lt;</a:t>
            </a:r>
            <a:r>
              <a:rPr kumimoji="0" lang="en-US" altLang="en-US" sz="1600" b="1" i="0" u="none" strike="noStrike" cap="none" normalizeH="0" baseline="0" dirty="0">
                <a:ln>
                  <a:noFill/>
                </a:ln>
                <a:solidFill>
                  <a:srgbClr val="000080"/>
                </a:solidFill>
                <a:effectLst/>
                <a:latin typeface="JetBrains Mono"/>
              </a:rPr>
              <a:t>form </a:t>
            </a:r>
            <a:r>
              <a:rPr kumimoji="0" lang="en-US" altLang="en-US" sz="1600" b="1" i="0" u="none" strike="noStrike" cap="none" normalizeH="0" baseline="0" dirty="0">
                <a:ln>
                  <a:noFill/>
                </a:ln>
                <a:solidFill>
                  <a:srgbClr val="0000FF"/>
                </a:solidFill>
                <a:effectLst/>
                <a:latin typeface="JetBrains Mono"/>
              </a:rPr>
              <a:t>method</a:t>
            </a:r>
            <a:r>
              <a:rPr kumimoji="0" lang="en-US" altLang="en-US" sz="1600" b="1" i="0" u="none" strike="noStrike" cap="none" normalizeH="0" baseline="0" dirty="0">
                <a:ln>
                  <a:noFill/>
                </a:ln>
                <a:solidFill>
                  <a:srgbClr val="008000"/>
                </a:solidFill>
                <a:effectLst/>
                <a:latin typeface="JetBrains Mono"/>
              </a:rPr>
              <a:t>="post"</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 </a:t>
            </a:r>
            <a:r>
              <a:rPr kumimoji="0" lang="en-US" altLang="en-US" sz="1600" b="0" i="0" u="none" strike="noStrike" cap="none" normalizeH="0" baseline="0" dirty="0" err="1">
                <a:ln>
                  <a:noFill/>
                </a:ln>
                <a:solidFill>
                  <a:srgbClr val="000000"/>
                </a:solidFill>
                <a:effectLst/>
                <a:latin typeface="JetBrains Mono"/>
              </a:rPr>
              <a:t>csrf_token</a:t>
            </a:r>
            <a:r>
              <a:rPr kumimoji="0" lang="en-US" altLang="en-US" sz="1600" b="0" i="0" u="none" strike="noStrike" cap="none" normalizeH="0" baseline="0" dirty="0">
                <a:ln>
                  <a:noFill/>
                </a:ln>
                <a:solidFill>
                  <a:srgbClr val="000000"/>
                </a:solidFill>
                <a:effectLst/>
                <a:latin typeface="JetBrains Mono"/>
              </a:rPr>
              <a:t> %}</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&lt;</a:t>
            </a:r>
            <a:r>
              <a:rPr kumimoji="0" lang="en-US" altLang="en-US" sz="1600" b="1" i="0" u="none" strike="noStrike" cap="none" normalizeH="0" baseline="0" dirty="0">
                <a:ln>
                  <a:noFill/>
                </a:ln>
                <a:solidFill>
                  <a:srgbClr val="000080"/>
                </a:solidFill>
                <a:effectLst/>
                <a:latin typeface="JetBrains Mono"/>
              </a:rPr>
              <a:t>label </a:t>
            </a:r>
            <a:r>
              <a:rPr kumimoji="0" lang="en-US" altLang="en-US" sz="1600" b="1" i="0" u="none" strike="noStrike" cap="none" normalizeH="0" baseline="0" dirty="0">
                <a:ln>
                  <a:noFill/>
                </a:ln>
                <a:solidFill>
                  <a:srgbClr val="0000FF"/>
                </a:solidFill>
                <a:effectLst/>
                <a:latin typeface="JetBrains Mono"/>
              </a:rPr>
              <a:t>for</a:t>
            </a:r>
            <a:r>
              <a:rPr kumimoji="0" lang="en-US" altLang="en-US" sz="1600" b="1" i="0" u="none" strike="noStrike" cap="none" normalizeH="0" baseline="0" dirty="0">
                <a:ln>
                  <a:noFill/>
                </a:ln>
                <a:solidFill>
                  <a:srgbClr val="008000"/>
                </a:solidFill>
                <a:effectLst/>
                <a:latin typeface="JetBrains Mono"/>
              </a:rPr>
              <a:t>="username"</a:t>
            </a:r>
            <a:r>
              <a:rPr kumimoji="0" lang="en-US" altLang="en-US" sz="1600" b="0" i="0" u="none" strike="noStrike" cap="none" normalizeH="0" baseline="0" dirty="0">
                <a:ln>
                  <a:noFill/>
                </a:ln>
                <a:solidFill>
                  <a:srgbClr val="000000"/>
                </a:solidFill>
                <a:effectLst/>
                <a:latin typeface="JetBrains Mono"/>
              </a:rPr>
              <a:t>&gt;Your Name : &lt;/</a:t>
            </a:r>
            <a:r>
              <a:rPr kumimoji="0" lang="en-US" altLang="en-US" sz="1600" b="1" i="0" u="none" strike="noStrike" cap="none" normalizeH="0" baseline="0" dirty="0">
                <a:ln>
                  <a:noFill/>
                </a:ln>
                <a:solidFill>
                  <a:srgbClr val="000080"/>
                </a:solidFill>
                <a:effectLst/>
                <a:latin typeface="JetBrains Mono"/>
              </a:rPr>
              <a:t>label</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&lt;</a:t>
            </a:r>
            <a:r>
              <a:rPr kumimoji="0" lang="en-US" altLang="en-US" sz="1600" b="1" i="0" u="none" strike="noStrike" cap="none" normalizeH="0" baseline="0" dirty="0">
                <a:ln>
                  <a:noFill/>
                </a:ln>
                <a:solidFill>
                  <a:srgbClr val="000080"/>
                </a:solidFill>
                <a:effectLst/>
                <a:latin typeface="JetBrains Mono"/>
              </a:rPr>
              <a:t>input </a:t>
            </a:r>
            <a:r>
              <a:rPr kumimoji="0" lang="en-US" altLang="en-US" sz="1600" b="1" i="0" u="none" strike="noStrike" cap="none" normalizeH="0" baseline="0" dirty="0">
                <a:ln>
                  <a:noFill/>
                </a:ln>
                <a:solidFill>
                  <a:srgbClr val="0000FF"/>
                </a:solidFill>
                <a:effectLst/>
                <a:latin typeface="JetBrains Mono"/>
              </a:rPr>
              <a:t>id</a:t>
            </a:r>
            <a:r>
              <a:rPr kumimoji="0" lang="en-US" altLang="en-US" sz="1600" b="1" i="0" u="none" strike="noStrike" cap="none" normalizeH="0" baseline="0" dirty="0">
                <a:ln>
                  <a:noFill/>
                </a:ln>
                <a:solidFill>
                  <a:srgbClr val="008000"/>
                </a:solidFill>
                <a:effectLst/>
                <a:latin typeface="JetBrains Mono"/>
              </a:rPr>
              <a:t>="username" </a:t>
            </a:r>
            <a:r>
              <a:rPr kumimoji="0" lang="en-US" altLang="en-US" sz="1600" b="1" i="0" u="none" strike="noStrike" cap="none" normalizeH="0" baseline="0" dirty="0">
                <a:ln>
                  <a:noFill/>
                </a:ln>
                <a:solidFill>
                  <a:srgbClr val="0000FF"/>
                </a:solidFill>
                <a:effectLst/>
                <a:latin typeface="JetBrains Mono"/>
              </a:rPr>
              <a:t>name</a:t>
            </a:r>
            <a:r>
              <a:rPr kumimoji="0" lang="en-US" altLang="en-US" sz="1600" b="1" i="0" u="none" strike="noStrike" cap="none" normalizeH="0" baseline="0" dirty="0">
                <a:ln>
                  <a:noFill/>
                </a:ln>
                <a:solidFill>
                  <a:srgbClr val="008000"/>
                </a:solidFill>
                <a:effectLst/>
                <a:latin typeface="JetBrains Mono"/>
              </a:rPr>
              <a:t>="username" </a:t>
            </a:r>
            <a:r>
              <a:rPr kumimoji="0" lang="en-US" altLang="en-US" sz="1600" b="1" i="0" u="none" strike="noStrike" cap="none" normalizeH="0" baseline="0" dirty="0">
                <a:ln>
                  <a:noFill/>
                </a:ln>
                <a:solidFill>
                  <a:srgbClr val="0000FF"/>
                </a:solidFill>
                <a:effectLst/>
                <a:latin typeface="JetBrains Mono"/>
              </a:rPr>
              <a:t>type</a:t>
            </a:r>
            <a:r>
              <a:rPr kumimoji="0" lang="en-US" altLang="en-US" sz="1600" b="1" i="0" u="none" strike="noStrike" cap="none" normalizeH="0" baseline="0" dirty="0">
                <a:ln>
                  <a:noFill/>
                </a:ln>
                <a:solidFill>
                  <a:srgbClr val="008000"/>
                </a:solidFill>
                <a:effectLst/>
                <a:latin typeface="JetBrains Mono"/>
              </a:rPr>
              <a:t>="text" </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&lt;</a:t>
            </a:r>
            <a:r>
              <a:rPr kumimoji="0" lang="en-US" altLang="en-US" sz="1600" b="1" i="0" u="none" strike="noStrike" cap="none" normalizeH="0" baseline="0" dirty="0">
                <a:ln>
                  <a:noFill/>
                </a:ln>
                <a:solidFill>
                  <a:srgbClr val="000080"/>
                </a:solidFill>
                <a:effectLst/>
                <a:latin typeface="JetBrains Mono"/>
              </a:rPr>
              <a:t>button </a:t>
            </a:r>
            <a:r>
              <a:rPr kumimoji="0" lang="en-US" altLang="en-US" sz="1600" b="1" i="0" u="none" strike="noStrike" cap="none" normalizeH="0" baseline="0" dirty="0">
                <a:ln>
                  <a:noFill/>
                </a:ln>
                <a:solidFill>
                  <a:srgbClr val="0000FF"/>
                </a:solidFill>
                <a:effectLst/>
                <a:latin typeface="JetBrains Mono"/>
              </a:rPr>
              <a:t>type</a:t>
            </a:r>
            <a:r>
              <a:rPr kumimoji="0" lang="en-US" altLang="en-US" sz="1600" b="1" i="0" u="none" strike="noStrike" cap="none" normalizeH="0" baseline="0" dirty="0">
                <a:ln>
                  <a:noFill/>
                </a:ln>
                <a:solidFill>
                  <a:srgbClr val="008000"/>
                </a:solidFill>
                <a:effectLst/>
                <a:latin typeface="JetBrains Mono"/>
              </a:rPr>
              <a:t>="submit"</a:t>
            </a:r>
            <a:r>
              <a:rPr kumimoji="0" lang="en-US" altLang="en-US" sz="1600" b="0" i="0" u="none" strike="noStrike" cap="none" normalizeH="0" baseline="0" dirty="0">
                <a:ln>
                  <a:noFill/>
                </a:ln>
                <a:solidFill>
                  <a:srgbClr val="000000"/>
                </a:solidFill>
                <a:effectLst/>
                <a:latin typeface="JetBrains Mono"/>
              </a:rPr>
              <a:t>&gt;Send&lt;/</a:t>
            </a:r>
            <a:r>
              <a:rPr kumimoji="0" lang="en-US" altLang="en-US" sz="1600" b="1" i="0" u="none" strike="noStrike" cap="none" normalizeH="0" baseline="0" dirty="0">
                <a:ln>
                  <a:noFill/>
                </a:ln>
                <a:solidFill>
                  <a:srgbClr val="000080"/>
                </a:solidFill>
                <a:effectLst/>
                <a:latin typeface="JetBrains Mono"/>
              </a:rPr>
              <a:t>button</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&lt;/</a:t>
            </a:r>
            <a:r>
              <a:rPr kumimoji="0" lang="en-US" altLang="en-US" sz="1600" b="1" i="0" u="none" strike="noStrike" cap="none" normalizeH="0" baseline="0" dirty="0">
                <a:ln>
                  <a:noFill/>
                </a:ln>
                <a:solidFill>
                  <a:srgbClr val="000080"/>
                </a:solidFill>
                <a:effectLst/>
                <a:latin typeface="JetBrains Mono"/>
              </a:rPr>
              <a:t>form</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&lt;/</a:t>
            </a:r>
            <a:r>
              <a:rPr kumimoji="0" lang="en-US" altLang="en-US" sz="1600" b="1" i="0" u="none" strike="noStrike" cap="none" normalizeH="0" baseline="0" dirty="0">
                <a:ln>
                  <a:noFill/>
                </a:ln>
                <a:solidFill>
                  <a:srgbClr val="000080"/>
                </a:solidFill>
                <a:effectLst/>
                <a:latin typeface="JetBrains Mono"/>
              </a:rPr>
              <a:t>body</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&lt;/</a:t>
            </a:r>
            <a:r>
              <a:rPr kumimoji="0" lang="en-US" altLang="en-US" sz="1600" b="1" i="0" u="none" strike="noStrike" cap="none" normalizeH="0" baseline="0" dirty="0">
                <a:ln>
                  <a:noFill/>
                </a:ln>
                <a:solidFill>
                  <a:srgbClr val="000080"/>
                </a:solidFill>
                <a:effectLst/>
                <a:latin typeface="JetBrains Mono"/>
              </a:rPr>
              <a:t>html</a:t>
            </a:r>
            <a:r>
              <a:rPr kumimoji="0" lang="en-US" altLang="en-US" sz="1600" b="0" i="0" u="none" strike="noStrike" cap="none" normalizeH="0" baseline="0" dirty="0">
                <a:ln>
                  <a:noFill/>
                </a:ln>
                <a:solidFill>
                  <a:srgbClr val="000000"/>
                </a:solidFill>
                <a:effectLst/>
                <a:latin typeface="JetBrains Mono"/>
              </a:rPr>
              <a:t>&gt;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842599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6997D-AAC8-4BC9-956A-93E5C8D73A3B}"/>
              </a:ext>
            </a:extLst>
          </p:cNvPr>
          <p:cNvSpPr>
            <a:spLocks noGrp="1"/>
          </p:cNvSpPr>
          <p:nvPr>
            <p:ph type="title"/>
          </p:nvPr>
        </p:nvSpPr>
        <p:spPr/>
        <p:txBody>
          <a:bodyPr/>
          <a:lstStyle/>
          <a:p>
            <a:r>
              <a:rPr lang="en-IN" dirty="0"/>
              <a:t>Handle Form Submission and Extracting Data</a:t>
            </a:r>
          </a:p>
        </p:txBody>
      </p:sp>
      <p:sp>
        <p:nvSpPr>
          <p:cNvPr id="3" name="Content Placeholder 2">
            <a:extLst>
              <a:ext uri="{FF2B5EF4-FFF2-40B4-BE49-F238E27FC236}">
                <a16:creationId xmlns:a16="http://schemas.microsoft.com/office/drawing/2014/main" id="{705FDFB6-DD5A-4DDE-817C-70B5F8C04B63}"/>
              </a:ext>
            </a:extLst>
          </p:cNvPr>
          <p:cNvSpPr>
            <a:spLocks noGrp="1"/>
          </p:cNvSpPr>
          <p:nvPr>
            <p:ph idx="1"/>
          </p:nvPr>
        </p:nvSpPr>
        <p:spPr/>
        <p:txBody>
          <a:bodyPr/>
          <a:lstStyle/>
          <a:p>
            <a:r>
              <a:rPr lang="en-IN" dirty="0"/>
              <a:t>Form submission can be handled either within the same page or it can be redirected to a different page</a:t>
            </a:r>
          </a:p>
          <a:p>
            <a:endParaRPr lang="en-IN" dirty="0"/>
          </a:p>
          <a:p>
            <a:r>
              <a:rPr lang="en-IN" dirty="0"/>
              <a:t>Action can specify the page that we want to go if not specified will be directed to the same page</a:t>
            </a:r>
          </a:p>
          <a:p>
            <a:r>
              <a:rPr lang="en-IN" dirty="0"/>
              <a:t>We get same post and get in the same function </a:t>
            </a:r>
          </a:p>
          <a:p>
            <a:pPr lvl="1"/>
            <a:endParaRPr lang="en-IN" dirty="0"/>
          </a:p>
        </p:txBody>
      </p:sp>
      <p:sp>
        <p:nvSpPr>
          <p:cNvPr id="4" name="Rectangle 1">
            <a:extLst>
              <a:ext uri="{FF2B5EF4-FFF2-40B4-BE49-F238E27FC236}">
                <a16:creationId xmlns:a16="http://schemas.microsoft.com/office/drawing/2014/main" id="{805EA27C-4166-4147-A9CE-FF02666A9EA0}"/>
              </a:ext>
            </a:extLst>
          </p:cNvPr>
          <p:cNvSpPr>
            <a:spLocks noChangeArrowheads="1"/>
          </p:cNvSpPr>
          <p:nvPr/>
        </p:nvSpPr>
        <p:spPr bwMode="auto">
          <a:xfrm>
            <a:off x="1166069" y="2910191"/>
            <a:ext cx="4183597"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JetBrains Mono"/>
              </a:rPr>
              <a:t>&lt;</a:t>
            </a:r>
            <a:r>
              <a:rPr kumimoji="0" lang="en-US" altLang="en-US" sz="1400" b="1" i="0" u="none" strike="noStrike" cap="none" normalizeH="0" baseline="0" dirty="0">
                <a:ln>
                  <a:noFill/>
                </a:ln>
                <a:solidFill>
                  <a:srgbClr val="000080"/>
                </a:solidFill>
                <a:effectLst/>
                <a:latin typeface="JetBrains Mono"/>
              </a:rPr>
              <a:t>form </a:t>
            </a:r>
            <a:r>
              <a:rPr kumimoji="0" lang="en-US" altLang="en-US" sz="1400" b="1" i="0" u="none" strike="noStrike" cap="none" normalizeH="0" baseline="0" dirty="0">
                <a:ln>
                  <a:noFill/>
                </a:ln>
                <a:solidFill>
                  <a:srgbClr val="0000FF"/>
                </a:solidFill>
                <a:effectLst/>
                <a:latin typeface="JetBrains Mono"/>
              </a:rPr>
              <a:t>method</a:t>
            </a:r>
            <a:r>
              <a:rPr kumimoji="0" lang="en-US" altLang="en-US" sz="1400" b="1" i="0" u="none" strike="noStrike" cap="none" normalizeH="0" baseline="0" dirty="0">
                <a:ln>
                  <a:noFill/>
                </a:ln>
                <a:solidFill>
                  <a:srgbClr val="008000"/>
                </a:solidFill>
                <a:effectLst/>
                <a:latin typeface="JetBrains Mono"/>
              </a:rPr>
              <a:t>="post" </a:t>
            </a:r>
            <a:r>
              <a:rPr kumimoji="0" lang="en-US" altLang="en-US" sz="1400" b="1" i="0" u="none" strike="noStrike" cap="none" normalizeH="0" baseline="0" dirty="0">
                <a:ln>
                  <a:noFill/>
                </a:ln>
                <a:solidFill>
                  <a:srgbClr val="0000FF"/>
                </a:solidFill>
                <a:effectLst/>
                <a:latin typeface="JetBrains Mono"/>
              </a:rPr>
              <a:t>action</a:t>
            </a:r>
            <a:r>
              <a:rPr kumimoji="0" lang="en-US" altLang="en-US" sz="1400" b="1" i="0" u="none" strike="noStrike" cap="none" normalizeH="0" baseline="0" dirty="0">
                <a:ln>
                  <a:noFill/>
                </a:ln>
                <a:solidFill>
                  <a:srgbClr val="00800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&gt;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510713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098A4-3909-4E52-B3F3-960863A6D90E}"/>
              </a:ext>
            </a:extLst>
          </p:cNvPr>
          <p:cNvSpPr>
            <a:spLocks noGrp="1"/>
          </p:cNvSpPr>
          <p:nvPr>
            <p:ph type="title"/>
          </p:nvPr>
        </p:nvSpPr>
        <p:spPr/>
        <p:txBody>
          <a:bodyPr/>
          <a:lstStyle/>
          <a:p>
            <a:r>
              <a:rPr lang="en-IN" dirty="0"/>
              <a:t>How to get the data in View</a:t>
            </a:r>
          </a:p>
        </p:txBody>
      </p:sp>
      <p:sp>
        <p:nvSpPr>
          <p:cNvPr id="3" name="Content Placeholder 2">
            <a:extLst>
              <a:ext uri="{FF2B5EF4-FFF2-40B4-BE49-F238E27FC236}">
                <a16:creationId xmlns:a16="http://schemas.microsoft.com/office/drawing/2014/main" id="{740C2604-3CFB-4C00-BEFD-65B2DE3541E8}"/>
              </a:ext>
            </a:extLst>
          </p:cNvPr>
          <p:cNvSpPr>
            <a:spLocks noGrp="1"/>
          </p:cNvSpPr>
          <p:nvPr>
            <p:ph idx="1"/>
          </p:nvPr>
        </p:nvSpPr>
        <p:spPr/>
        <p:txBody>
          <a:bodyPr/>
          <a:lstStyle/>
          <a:p>
            <a:r>
              <a:rPr lang="en-IN" dirty="0"/>
              <a:t>Use the method variable</a:t>
            </a:r>
          </a:p>
          <a:p>
            <a:endParaRPr lang="en-IN" dirty="0"/>
          </a:p>
          <a:p>
            <a:r>
              <a:rPr lang="en-IN" dirty="0"/>
              <a:t>POST will return everything in dictionary</a:t>
            </a:r>
          </a:p>
          <a:p>
            <a:pPr lvl="1"/>
            <a:r>
              <a:rPr lang="en-IN" dirty="0" err="1"/>
              <a:t>Request.POST</a:t>
            </a:r>
            <a:r>
              <a:rPr lang="en-IN" dirty="0"/>
              <a:t>[‘username’]</a:t>
            </a:r>
          </a:p>
          <a:p>
            <a:r>
              <a:rPr lang="en-IN" dirty="0"/>
              <a:t>To return data back always use the Get Function as post is used to submit data</a:t>
            </a:r>
          </a:p>
          <a:p>
            <a:endParaRPr lang="en-IN" dirty="0"/>
          </a:p>
          <a:p>
            <a:endParaRPr lang="en-IN" dirty="0"/>
          </a:p>
          <a:p>
            <a:endParaRPr lang="en-IN" dirty="0"/>
          </a:p>
          <a:p>
            <a:endParaRPr lang="en-IN" dirty="0"/>
          </a:p>
        </p:txBody>
      </p:sp>
      <p:sp>
        <p:nvSpPr>
          <p:cNvPr id="5" name="Rectangle 2">
            <a:extLst>
              <a:ext uri="{FF2B5EF4-FFF2-40B4-BE49-F238E27FC236}">
                <a16:creationId xmlns:a16="http://schemas.microsoft.com/office/drawing/2014/main" id="{ACE200E7-2938-45CD-94A7-548B39F6B17F}"/>
              </a:ext>
            </a:extLst>
          </p:cNvPr>
          <p:cNvSpPr>
            <a:spLocks noChangeArrowheads="1"/>
          </p:cNvSpPr>
          <p:nvPr/>
        </p:nvSpPr>
        <p:spPr bwMode="auto">
          <a:xfrm>
            <a:off x="1136591" y="2496545"/>
            <a:ext cx="2444097"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if </a:t>
            </a:r>
            <a:r>
              <a:rPr kumimoji="0" lang="en-US" altLang="en-US" sz="1400" b="0" i="0" u="none" strike="noStrike" cap="none" normalizeH="0" baseline="0" dirty="0" err="1">
                <a:ln>
                  <a:noFill/>
                </a:ln>
                <a:solidFill>
                  <a:srgbClr val="000000"/>
                </a:solidFill>
                <a:effectLst/>
                <a:latin typeface="JetBrains Mono"/>
              </a:rPr>
              <a:t>request.method</a:t>
            </a:r>
            <a:r>
              <a:rPr kumimoji="0" lang="en-US" altLang="en-US" sz="1400" b="0" i="0" u="none" strike="noStrike" cap="none" normalizeH="0" baseline="0" dirty="0">
                <a:ln>
                  <a:noFill/>
                </a:ln>
                <a:solidFill>
                  <a:srgbClr val="000000"/>
                </a:solidFill>
                <a:effectLst/>
                <a:latin typeface="JetBrains Mono"/>
              </a:rPr>
              <a:t> == </a:t>
            </a:r>
            <a:r>
              <a:rPr kumimoji="0" lang="en-US" altLang="en-US" sz="1400" b="1" i="0" u="none" strike="noStrike" cap="none" normalizeH="0" baseline="0" dirty="0">
                <a:ln>
                  <a:noFill/>
                </a:ln>
                <a:solidFill>
                  <a:srgbClr val="008080"/>
                </a:solidFill>
                <a:effectLst/>
                <a:latin typeface="JetBrains Mono"/>
              </a:rPr>
              <a:t>'POST'</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pass</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1A0A2D94-E073-4CE2-9D0F-71986330BEBE}"/>
              </a:ext>
            </a:extLst>
          </p:cNvPr>
          <p:cNvSpPr>
            <a:spLocks noChangeArrowheads="1"/>
          </p:cNvSpPr>
          <p:nvPr/>
        </p:nvSpPr>
        <p:spPr bwMode="auto">
          <a:xfrm>
            <a:off x="2427006" y="4399351"/>
            <a:ext cx="4007978" cy="21698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0080"/>
                </a:solidFill>
                <a:effectLst/>
                <a:latin typeface="JetBrains Mono"/>
              </a:rPr>
              <a:t>from </a:t>
            </a:r>
            <a:r>
              <a:rPr kumimoji="0" lang="en-US" altLang="en-US" sz="900" b="0" i="0" u="none" strike="noStrike" cap="none" normalizeH="0" baseline="0">
                <a:ln>
                  <a:noFill/>
                </a:ln>
                <a:solidFill>
                  <a:srgbClr val="000000"/>
                </a:solidFill>
                <a:effectLst/>
                <a:latin typeface="JetBrains Mono"/>
              </a:rPr>
              <a:t>django.shortcuts </a:t>
            </a:r>
            <a:r>
              <a:rPr kumimoji="0" lang="en-US" altLang="en-US" sz="900" b="1" i="0" u="none" strike="noStrike" cap="none" normalizeH="0" baseline="0">
                <a:ln>
                  <a:noFill/>
                </a:ln>
                <a:solidFill>
                  <a:srgbClr val="000080"/>
                </a:solidFill>
                <a:effectLst/>
                <a:latin typeface="JetBrains Mono"/>
              </a:rPr>
              <a:t>import </a:t>
            </a:r>
            <a:r>
              <a:rPr kumimoji="0" lang="en-US" altLang="en-US" sz="900" b="0" i="0" u="none" strike="noStrike" cap="none" normalizeH="0" baseline="0">
                <a:ln>
                  <a:noFill/>
                </a:ln>
                <a:solidFill>
                  <a:srgbClr val="000000"/>
                </a:solidFill>
                <a:effectLst/>
                <a:latin typeface="JetBrains Mono"/>
              </a:rPr>
              <a:t>render</a:t>
            </a:r>
            <a:br>
              <a:rPr kumimoji="0" lang="en-US" altLang="en-US" sz="900" b="0" i="0" u="none" strike="noStrike" cap="none" normalizeH="0" baseline="0">
                <a:ln>
                  <a:noFill/>
                </a:ln>
                <a:solidFill>
                  <a:srgbClr val="000000"/>
                </a:solidFill>
                <a:effectLst/>
                <a:latin typeface="JetBrains Mono"/>
              </a:rPr>
            </a:br>
            <a:r>
              <a:rPr kumimoji="0" lang="en-US" altLang="en-US" sz="900" b="1" i="0" u="none" strike="noStrike" cap="none" normalizeH="0" baseline="0">
                <a:ln>
                  <a:noFill/>
                </a:ln>
                <a:solidFill>
                  <a:srgbClr val="000080"/>
                </a:solidFill>
                <a:effectLst/>
                <a:latin typeface="JetBrains Mono"/>
              </a:rPr>
              <a:t>from </a:t>
            </a:r>
            <a:r>
              <a:rPr kumimoji="0" lang="en-US" altLang="en-US" sz="900" b="0" i="0" u="none" strike="noStrike" cap="none" normalizeH="0" baseline="0">
                <a:ln>
                  <a:noFill/>
                </a:ln>
                <a:solidFill>
                  <a:srgbClr val="000000"/>
                </a:solidFill>
                <a:effectLst/>
                <a:latin typeface="JetBrains Mono"/>
              </a:rPr>
              <a:t>django.http </a:t>
            </a:r>
            <a:r>
              <a:rPr kumimoji="0" lang="en-US" altLang="en-US" sz="900" b="1" i="0" u="none" strike="noStrike" cap="none" normalizeH="0" baseline="0">
                <a:ln>
                  <a:noFill/>
                </a:ln>
                <a:solidFill>
                  <a:srgbClr val="000080"/>
                </a:solidFill>
                <a:effectLst/>
                <a:latin typeface="JetBrains Mono"/>
              </a:rPr>
              <a:t>import </a:t>
            </a:r>
            <a:r>
              <a:rPr kumimoji="0" lang="en-US" altLang="en-US" sz="900" b="0" i="0" u="none" strike="noStrike" cap="none" normalizeH="0" baseline="0">
                <a:ln>
                  <a:noFill/>
                </a:ln>
                <a:solidFill>
                  <a:srgbClr val="000000"/>
                </a:solidFill>
                <a:effectLst/>
                <a:latin typeface="JetBrains Mono"/>
              </a:rPr>
              <a:t>HttpResponseRedirect</a:t>
            </a:r>
            <a:br>
              <a:rPr kumimoji="0" lang="en-US" altLang="en-US" sz="900" b="0" i="0" u="none" strike="noStrike" cap="none" normalizeH="0" baseline="0">
                <a:ln>
                  <a:noFill/>
                </a:ln>
                <a:solidFill>
                  <a:srgbClr val="000000"/>
                </a:solidFill>
                <a:effectLst/>
                <a:latin typeface="JetBrains Mono"/>
              </a:rPr>
            </a:br>
            <a:br>
              <a:rPr kumimoji="0" lang="en-US" altLang="en-US" sz="900" b="0" i="0" u="none" strike="noStrike" cap="none" normalizeH="0" baseline="0">
                <a:ln>
                  <a:noFill/>
                </a:ln>
                <a:solidFill>
                  <a:srgbClr val="000000"/>
                </a:solidFill>
                <a:effectLst/>
                <a:latin typeface="JetBrains Mono"/>
              </a:rPr>
            </a:br>
            <a:br>
              <a:rPr kumimoji="0" lang="en-US" altLang="en-US" sz="900" b="0" i="0" u="none" strike="noStrike" cap="none" normalizeH="0" baseline="0">
                <a:ln>
                  <a:noFill/>
                </a:ln>
                <a:solidFill>
                  <a:srgbClr val="000000"/>
                </a:solidFill>
                <a:effectLst/>
                <a:latin typeface="JetBrains Mono"/>
              </a:rPr>
            </a:br>
            <a:r>
              <a:rPr kumimoji="0" lang="en-US" altLang="en-US" sz="900" b="0" i="1" u="none" strike="noStrike" cap="none" normalizeH="0" baseline="0">
                <a:ln>
                  <a:noFill/>
                </a:ln>
                <a:solidFill>
                  <a:srgbClr val="808080"/>
                </a:solidFill>
                <a:effectLst/>
                <a:latin typeface="JetBrains Mono"/>
              </a:rPr>
              <a:t># Create your views here.</a:t>
            </a:r>
            <a:br>
              <a:rPr kumimoji="0" lang="en-US" altLang="en-US" sz="900" b="0" i="1" u="none" strike="noStrike" cap="none" normalizeH="0" baseline="0">
                <a:ln>
                  <a:noFill/>
                </a:ln>
                <a:solidFill>
                  <a:srgbClr val="808080"/>
                </a:solidFill>
                <a:effectLst/>
                <a:latin typeface="JetBrains Mono"/>
              </a:rPr>
            </a:br>
            <a:r>
              <a:rPr kumimoji="0" lang="en-US" altLang="en-US" sz="900" b="1" i="0" u="none" strike="noStrike" cap="none" normalizeH="0" baseline="0">
                <a:ln>
                  <a:noFill/>
                </a:ln>
                <a:solidFill>
                  <a:srgbClr val="000080"/>
                </a:solidFill>
                <a:effectLst/>
                <a:latin typeface="JetBrains Mono"/>
              </a:rPr>
              <a:t>def </a:t>
            </a:r>
            <a:r>
              <a:rPr kumimoji="0" lang="en-US" altLang="en-US" sz="900" b="0" i="0" u="none" strike="noStrike" cap="none" normalizeH="0" baseline="0">
                <a:ln>
                  <a:noFill/>
                </a:ln>
                <a:solidFill>
                  <a:srgbClr val="000000"/>
                </a:solidFill>
                <a:effectLst/>
                <a:latin typeface="JetBrains Mono"/>
              </a:rPr>
              <a:t>review(request):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1" i="0" u="none" strike="noStrike" cap="none" normalizeH="0" baseline="0">
                <a:ln>
                  <a:noFill/>
                </a:ln>
                <a:solidFill>
                  <a:srgbClr val="000080"/>
                </a:solidFill>
                <a:effectLst/>
                <a:latin typeface="JetBrains Mono"/>
              </a:rPr>
              <a:t>if </a:t>
            </a:r>
            <a:r>
              <a:rPr kumimoji="0" lang="en-US" altLang="en-US" sz="900" b="0" i="0" u="none" strike="noStrike" cap="none" normalizeH="0" baseline="0">
                <a:ln>
                  <a:noFill/>
                </a:ln>
                <a:solidFill>
                  <a:srgbClr val="000000"/>
                </a:solidFill>
                <a:effectLst/>
                <a:latin typeface="JetBrains Mono"/>
              </a:rPr>
              <a:t>request.method == </a:t>
            </a:r>
            <a:r>
              <a:rPr kumimoji="0" lang="en-US" altLang="en-US" sz="900" b="1" i="0" u="none" strike="noStrike" cap="none" normalizeH="0" baseline="0">
                <a:ln>
                  <a:noFill/>
                </a:ln>
                <a:solidFill>
                  <a:srgbClr val="008080"/>
                </a:solidFill>
                <a:effectLst/>
                <a:latin typeface="JetBrains Mono"/>
              </a:rPr>
              <a:t>'POST'</a:t>
            </a:r>
            <a:r>
              <a:rPr kumimoji="0" lang="en-US" altLang="en-US" sz="900" b="0" i="0" u="none" strike="noStrike" cap="none" normalizeH="0" baseline="0">
                <a:ln>
                  <a:noFill/>
                </a:ln>
                <a:solidFill>
                  <a:srgbClr val="000000"/>
                </a:solidFill>
                <a:effectLst/>
                <a:latin typeface="JetBrains Mono"/>
              </a:rPr>
              <a: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user_name = request.POST[</a:t>
            </a:r>
            <a:r>
              <a:rPr kumimoji="0" lang="en-US" altLang="en-US" sz="900" b="1" i="0" u="none" strike="noStrike" cap="none" normalizeH="0" baseline="0">
                <a:ln>
                  <a:noFill/>
                </a:ln>
                <a:solidFill>
                  <a:srgbClr val="008080"/>
                </a:solidFill>
                <a:effectLst/>
                <a:latin typeface="JetBrains Mono"/>
              </a:rPr>
              <a:t>'username'</a:t>
            </a:r>
            <a:r>
              <a:rPr kumimoji="0" lang="en-US" altLang="en-US" sz="900" b="0" i="0" u="none" strike="noStrike" cap="none" normalizeH="0" baseline="0">
                <a:ln>
                  <a:noFill/>
                </a:ln>
                <a:solidFill>
                  <a:srgbClr val="000000"/>
                </a:solidFill>
                <a:effectLst/>
                <a:latin typeface="JetBrains Mono"/>
              </a:rPr>
              <a: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0" i="0" u="none" strike="noStrike" cap="none" normalizeH="0" baseline="0">
                <a:ln>
                  <a:noFill/>
                </a:ln>
                <a:solidFill>
                  <a:srgbClr val="000080"/>
                </a:solidFill>
                <a:effectLst/>
                <a:latin typeface="JetBrains Mono"/>
              </a:rPr>
              <a:t>print</a:t>
            </a:r>
            <a:r>
              <a:rPr kumimoji="0" lang="en-US" altLang="en-US" sz="900" b="0" i="0" u="none" strike="noStrike" cap="none" normalizeH="0" baseline="0">
                <a:ln>
                  <a:noFill/>
                </a:ln>
                <a:solidFill>
                  <a:srgbClr val="000000"/>
                </a:solidFill>
                <a:effectLst/>
                <a:latin typeface="JetBrains Mono"/>
              </a:rPr>
              <a:t>(user_name)</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1" i="0" u="none" strike="noStrike" cap="none" normalizeH="0" baseline="0">
                <a:ln>
                  <a:noFill/>
                </a:ln>
                <a:solidFill>
                  <a:srgbClr val="000080"/>
                </a:solidFill>
                <a:effectLst/>
                <a:latin typeface="JetBrains Mono"/>
              </a:rPr>
              <a:t>return </a:t>
            </a:r>
            <a:r>
              <a:rPr kumimoji="0" lang="en-US" altLang="en-US" sz="900" b="0" i="0" u="none" strike="noStrike" cap="none" normalizeH="0" baseline="0">
                <a:ln>
                  <a:noFill/>
                </a:ln>
                <a:solidFill>
                  <a:srgbClr val="000000"/>
                </a:solidFill>
                <a:effectLst/>
                <a:latin typeface="JetBrains Mono"/>
              </a:rPr>
              <a:t>HttpResponseRedirect(</a:t>
            </a:r>
            <a:r>
              <a:rPr kumimoji="0" lang="en-US" altLang="en-US" sz="900" b="1" i="0" u="none" strike="noStrike" cap="none" normalizeH="0" baseline="0">
                <a:ln>
                  <a:noFill/>
                </a:ln>
                <a:solidFill>
                  <a:srgbClr val="008080"/>
                </a:solidFill>
                <a:effectLst/>
                <a:latin typeface="JetBrains Mono"/>
              </a:rPr>
              <a:t>"/thank-you"</a:t>
            </a:r>
            <a:r>
              <a:rPr kumimoji="0" lang="en-US" altLang="en-US" sz="900" b="0" i="0" u="none" strike="noStrike" cap="none" normalizeH="0" baseline="0">
                <a:ln>
                  <a:noFill/>
                </a:ln>
                <a:solidFill>
                  <a:srgbClr val="000000"/>
                </a:solidFill>
                <a:effectLst/>
                <a:latin typeface="JetBrains Mono"/>
              </a:rPr>
              <a: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1" i="0" u="none" strike="noStrike" cap="none" normalizeH="0" baseline="0">
                <a:ln>
                  <a:noFill/>
                </a:ln>
                <a:solidFill>
                  <a:srgbClr val="000080"/>
                </a:solidFill>
                <a:effectLst/>
                <a:latin typeface="JetBrains Mono"/>
              </a:rPr>
              <a:t>return </a:t>
            </a:r>
            <a:r>
              <a:rPr kumimoji="0" lang="en-US" altLang="en-US" sz="900" b="0" i="0" u="none" strike="noStrike" cap="none" normalizeH="0" baseline="0">
                <a:ln>
                  <a:noFill/>
                </a:ln>
                <a:solidFill>
                  <a:srgbClr val="000000"/>
                </a:solidFill>
                <a:effectLst/>
                <a:latin typeface="JetBrains Mono"/>
              </a:rPr>
              <a:t>render(request, </a:t>
            </a:r>
            <a:r>
              <a:rPr kumimoji="0" lang="en-US" altLang="en-US" sz="900" b="1" i="0" u="none" strike="noStrike" cap="none" normalizeH="0" baseline="0">
                <a:ln>
                  <a:noFill/>
                </a:ln>
                <a:solidFill>
                  <a:srgbClr val="008080"/>
                </a:solidFill>
                <a:effectLst/>
                <a:latin typeface="JetBrains Mono"/>
              </a:rPr>
              <a:t>"reviews/review.html"</a:t>
            </a:r>
            <a:r>
              <a:rPr kumimoji="0" lang="en-US" altLang="en-US" sz="900" b="0" i="0" u="none" strike="noStrike" cap="none" normalizeH="0" baseline="0">
                <a:ln>
                  <a:noFill/>
                </a:ln>
                <a:solidFill>
                  <a:srgbClr val="000000"/>
                </a:solidFill>
                <a:effectLst/>
                <a:latin typeface="JetBrains Mono"/>
              </a:rPr>
              <a:t>)</a:t>
            </a:r>
            <a:br>
              <a:rPr kumimoji="0" lang="en-US" altLang="en-US" sz="900" b="0" i="0" u="none" strike="noStrike" cap="none" normalizeH="0" baseline="0">
                <a:ln>
                  <a:noFill/>
                </a:ln>
                <a:solidFill>
                  <a:srgbClr val="000000"/>
                </a:solidFill>
                <a:effectLst/>
                <a:latin typeface="JetBrains Mono"/>
              </a:rPr>
            </a:br>
            <a:br>
              <a:rPr kumimoji="0" lang="en-US" altLang="en-US" sz="900" b="0" i="0" u="none" strike="noStrike" cap="none" normalizeH="0" baseline="0">
                <a:ln>
                  <a:noFill/>
                </a:ln>
                <a:solidFill>
                  <a:srgbClr val="000000"/>
                </a:solidFill>
                <a:effectLst/>
                <a:latin typeface="JetBrains Mono"/>
              </a:rPr>
            </a:br>
            <a:br>
              <a:rPr kumimoji="0" lang="en-US" altLang="en-US" sz="900" b="0" i="0" u="none" strike="noStrike" cap="none" normalizeH="0" baseline="0">
                <a:ln>
                  <a:noFill/>
                </a:ln>
                <a:solidFill>
                  <a:srgbClr val="000000"/>
                </a:solidFill>
                <a:effectLst/>
                <a:latin typeface="JetBrains Mono"/>
              </a:rPr>
            </a:br>
            <a:r>
              <a:rPr kumimoji="0" lang="en-US" altLang="en-US" sz="900" b="1" i="0" u="none" strike="noStrike" cap="none" normalizeH="0" baseline="0">
                <a:ln>
                  <a:noFill/>
                </a:ln>
                <a:solidFill>
                  <a:srgbClr val="000080"/>
                </a:solidFill>
                <a:effectLst/>
                <a:latin typeface="JetBrains Mono"/>
              </a:rPr>
              <a:t>def </a:t>
            </a:r>
            <a:r>
              <a:rPr kumimoji="0" lang="en-US" altLang="en-US" sz="900" b="0" i="0" u="none" strike="noStrike" cap="none" normalizeH="0" baseline="0">
                <a:ln>
                  <a:noFill/>
                </a:ln>
                <a:solidFill>
                  <a:srgbClr val="000000"/>
                </a:solidFill>
                <a:effectLst/>
                <a:latin typeface="JetBrains Mono"/>
              </a:rPr>
              <a:t>thank_you(request):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1" i="0" u="none" strike="noStrike" cap="none" normalizeH="0" baseline="0">
                <a:ln>
                  <a:noFill/>
                </a:ln>
                <a:solidFill>
                  <a:srgbClr val="000080"/>
                </a:solidFill>
                <a:effectLst/>
                <a:latin typeface="JetBrains Mono"/>
              </a:rPr>
              <a:t>return </a:t>
            </a:r>
            <a:r>
              <a:rPr kumimoji="0" lang="en-US" altLang="en-US" sz="900" b="0" i="0" u="none" strike="noStrike" cap="none" normalizeH="0" baseline="0">
                <a:ln>
                  <a:noFill/>
                </a:ln>
                <a:solidFill>
                  <a:srgbClr val="000000"/>
                </a:solidFill>
                <a:effectLst/>
                <a:latin typeface="JetBrains Mono"/>
              </a:rPr>
              <a:t>render(request, </a:t>
            </a:r>
            <a:r>
              <a:rPr kumimoji="0" lang="en-US" altLang="en-US" sz="900" b="1" i="0" u="none" strike="noStrike" cap="none" normalizeH="0" baseline="0">
                <a:ln>
                  <a:noFill/>
                </a:ln>
                <a:solidFill>
                  <a:srgbClr val="008080"/>
                </a:solidFill>
                <a:effectLst/>
                <a:latin typeface="JetBrains Mono"/>
              </a:rPr>
              <a:t>"reviews/thank_you.html"</a:t>
            </a:r>
            <a:r>
              <a:rPr kumimoji="0" lang="en-US" altLang="en-US" sz="900" b="0" i="0" u="none" strike="noStrike" cap="none" normalizeH="0" baseline="0">
                <a:ln>
                  <a:noFill/>
                </a:ln>
                <a:solidFill>
                  <a:srgbClr val="000000"/>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634825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6787-622A-4059-8BCA-EA172A2A8F2A}"/>
              </a:ext>
            </a:extLst>
          </p:cNvPr>
          <p:cNvSpPr>
            <a:spLocks noGrp="1"/>
          </p:cNvSpPr>
          <p:nvPr>
            <p:ph type="title"/>
          </p:nvPr>
        </p:nvSpPr>
        <p:spPr/>
        <p:txBody>
          <a:bodyPr/>
          <a:lstStyle/>
          <a:p>
            <a:r>
              <a:rPr lang="en-IN" dirty="0"/>
              <a:t>Using Django Form Class</a:t>
            </a:r>
          </a:p>
        </p:txBody>
      </p:sp>
      <p:sp>
        <p:nvSpPr>
          <p:cNvPr id="3" name="Content Placeholder 2">
            <a:extLst>
              <a:ext uri="{FF2B5EF4-FFF2-40B4-BE49-F238E27FC236}">
                <a16:creationId xmlns:a16="http://schemas.microsoft.com/office/drawing/2014/main" id="{4D3657FD-F25C-4DC0-A0C3-34D7F11164E9}"/>
              </a:ext>
            </a:extLst>
          </p:cNvPr>
          <p:cNvSpPr>
            <a:spLocks noGrp="1"/>
          </p:cNvSpPr>
          <p:nvPr>
            <p:ph idx="1"/>
          </p:nvPr>
        </p:nvSpPr>
        <p:spPr/>
        <p:txBody>
          <a:bodyPr/>
          <a:lstStyle/>
          <a:p>
            <a:r>
              <a:rPr lang="en-IN" dirty="0"/>
              <a:t>Create Forms.py</a:t>
            </a:r>
          </a:p>
          <a:p>
            <a:endParaRPr lang="en-IN" dirty="0"/>
          </a:p>
          <a:p>
            <a:endParaRPr lang="en-IN" dirty="0"/>
          </a:p>
          <a:p>
            <a:pPr marL="0" indent="0">
              <a:buNone/>
            </a:pPr>
            <a:endParaRPr lang="en-IN" dirty="0"/>
          </a:p>
          <a:p>
            <a:r>
              <a:rPr lang="en-IN" dirty="0"/>
              <a:t>Similar to Models.py</a:t>
            </a:r>
          </a:p>
          <a:p>
            <a:r>
              <a:rPr lang="en-IN" dirty="0"/>
              <a:t>Import the form in your view.py</a:t>
            </a:r>
          </a:p>
          <a:p>
            <a:r>
              <a:rPr lang="en-IN" dirty="0"/>
              <a:t>Send the form object to the template</a:t>
            </a:r>
          </a:p>
          <a:p>
            <a:r>
              <a:rPr lang="en-IN" dirty="0"/>
              <a:t>This will generate the HTML data automatically</a:t>
            </a:r>
          </a:p>
          <a:p>
            <a:endParaRPr lang="en-IN" dirty="0"/>
          </a:p>
        </p:txBody>
      </p:sp>
      <p:sp>
        <p:nvSpPr>
          <p:cNvPr id="4" name="Rectangle 1">
            <a:extLst>
              <a:ext uri="{FF2B5EF4-FFF2-40B4-BE49-F238E27FC236}">
                <a16:creationId xmlns:a16="http://schemas.microsoft.com/office/drawing/2014/main" id="{665F91CD-30AC-4434-8DDB-D64A9DAB1AB4}"/>
              </a:ext>
            </a:extLst>
          </p:cNvPr>
          <p:cNvSpPr>
            <a:spLocks noChangeArrowheads="1"/>
          </p:cNvSpPr>
          <p:nvPr/>
        </p:nvSpPr>
        <p:spPr bwMode="auto">
          <a:xfrm>
            <a:off x="1026280" y="2557758"/>
            <a:ext cx="3783435"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django</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a:ln>
                  <a:noFill/>
                </a:ln>
                <a:solidFill>
                  <a:srgbClr val="000000"/>
                </a:solidFill>
                <a:effectLst/>
                <a:latin typeface="JetBrains Mono"/>
              </a:rPr>
              <a:t>forms</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class </a:t>
            </a:r>
            <a:r>
              <a:rPr kumimoji="0" lang="en-US" altLang="en-US" sz="1400" b="0" i="0" u="none" strike="noStrike" cap="none" normalizeH="0" baseline="0" dirty="0" err="1">
                <a:ln>
                  <a:noFill/>
                </a:ln>
                <a:solidFill>
                  <a:srgbClr val="000000"/>
                </a:solidFill>
                <a:effectLst/>
                <a:latin typeface="JetBrains Mono"/>
              </a:rPr>
              <a:t>ReviewForm</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forms.Form</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user_name</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forms.CharField</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password = </a:t>
            </a:r>
            <a:r>
              <a:rPr kumimoji="0" lang="en-US" altLang="en-US" sz="1400" b="0" i="0" u="none" strike="noStrike" cap="none" normalizeH="0" baseline="0" dirty="0" err="1">
                <a:ln>
                  <a:noFill/>
                </a:ln>
                <a:solidFill>
                  <a:srgbClr val="000000"/>
                </a:solidFill>
                <a:effectLst/>
                <a:latin typeface="JetBrains Mono"/>
              </a:rPr>
              <a:t>forms.CharField</a:t>
            </a:r>
            <a:r>
              <a:rPr kumimoji="0" lang="en-US" altLang="en-US" sz="1400" b="0" i="0" u="none" strike="noStrike" cap="none" normalizeH="0" baseline="0" dirty="0">
                <a:ln>
                  <a:noFill/>
                </a:ln>
                <a:solidFill>
                  <a:srgbClr val="000000"/>
                </a:solidFill>
                <a:effectLst/>
                <a:latin typeface="JetBrains Mono"/>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032432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FAD98-A64C-4B8F-96E3-8688E2ED4C94}"/>
              </a:ext>
            </a:extLst>
          </p:cNvPr>
          <p:cNvSpPr>
            <a:spLocks noGrp="1"/>
          </p:cNvSpPr>
          <p:nvPr>
            <p:ph type="title"/>
          </p:nvPr>
        </p:nvSpPr>
        <p:spPr/>
        <p:txBody>
          <a:bodyPr/>
          <a:lstStyle/>
          <a:p>
            <a:r>
              <a:rPr lang="en-IN" dirty="0"/>
              <a:t>Validate using Forms</a:t>
            </a:r>
          </a:p>
        </p:txBody>
      </p:sp>
      <p:sp>
        <p:nvSpPr>
          <p:cNvPr id="3" name="Content Placeholder 2">
            <a:extLst>
              <a:ext uri="{FF2B5EF4-FFF2-40B4-BE49-F238E27FC236}">
                <a16:creationId xmlns:a16="http://schemas.microsoft.com/office/drawing/2014/main" id="{18276603-E3A2-47B7-A6B8-75B103E69F3A}"/>
              </a:ext>
            </a:extLst>
          </p:cNvPr>
          <p:cNvSpPr>
            <a:spLocks noGrp="1"/>
          </p:cNvSpPr>
          <p:nvPr>
            <p:ph idx="1"/>
          </p:nvPr>
        </p:nvSpPr>
        <p:spPr/>
        <p:txBody>
          <a:bodyPr/>
          <a:lstStyle/>
          <a:p>
            <a:r>
              <a:rPr lang="en-IN" dirty="0" err="1"/>
              <a:t>Is_valid</a:t>
            </a:r>
            <a:r>
              <a:rPr lang="en-IN" dirty="0"/>
              <a:t>() function:</a:t>
            </a:r>
          </a:p>
          <a:p>
            <a:pPr lvl="1"/>
            <a:r>
              <a:rPr lang="en-IN" dirty="0"/>
              <a:t>Will perform 3 task</a:t>
            </a:r>
          </a:p>
          <a:p>
            <a:pPr lvl="2"/>
            <a:r>
              <a:rPr lang="en-IN" dirty="0"/>
              <a:t>Validate form like looks for empty etc</a:t>
            </a:r>
          </a:p>
          <a:p>
            <a:pPr lvl="2"/>
            <a:r>
              <a:rPr lang="en-IN" dirty="0"/>
              <a:t>Return TRUE of form is valid</a:t>
            </a:r>
          </a:p>
          <a:p>
            <a:pPr lvl="2"/>
            <a:r>
              <a:rPr lang="en-IN" dirty="0"/>
              <a:t>If is valid then it will populate another field with that data</a:t>
            </a:r>
          </a:p>
        </p:txBody>
      </p:sp>
    </p:spTree>
    <p:extLst>
      <p:ext uri="{BB962C8B-B14F-4D97-AF65-F5344CB8AC3E}">
        <p14:creationId xmlns:p14="http://schemas.microsoft.com/office/powerpoint/2010/main" val="19033220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39F49-9701-4006-8FF0-BCED64F02B02}"/>
              </a:ext>
            </a:extLst>
          </p:cNvPr>
          <p:cNvSpPr>
            <a:spLocks noGrp="1"/>
          </p:cNvSpPr>
          <p:nvPr>
            <p:ph type="title"/>
          </p:nvPr>
        </p:nvSpPr>
        <p:spPr/>
        <p:txBody>
          <a:bodyPr/>
          <a:lstStyle/>
          <a:p>
            <a:r>
              <a:rPr lang="en-IN" dirty="0"/>
              <a:t>Customizing Form Control</a:t>
            </a:r>
          </a:p>
        </p:txBody>
      </p:sp>
      <p:sp>
        <p:nvSpPr>
          <p:cNvPr id="3" name="Content Placeholder 2">
            <a:extLst>
              <a:ext uri="{FF2B5EF4-FFF2-40B4-BE49-F238E27FC236}">
                <a16:creationId xmlns:a16="http://schemas.microsoft.com/office/drawing/2014/main" id="{1C24872C-E0C4-4985-B559-6147E8C2D074}"/>
              </a:ext>
            </a:extLst>
          </p:cNvPr>
          <p:cNvSpPr>
            <a:spLocks noGrp="1"/>
          </p:cNvSpPr>
          <p:nvPr>
            <p:ph idx="1"/>
          </p:nvPr>
        </p:nvSpPr>
        <p:spPr>
          <a:xfrm>
            <a:off x="677334" y="2160589"/>
            <a:ext cx="8596668" cy="2990251"/>
          </a:xfrm>
        </p:spPr>
        <p:txBody>
          <a:bodyPr/>
          <a:lstStyle/>
          <a:p>
            <a:r>
              <a:rPr lang="en-IN" dirty="0"/>
              <a:t>Example</a:t>
            </a:r>
          </a:p>
          <a:p>
            <a:pPr lvl="1"/>
            <a:r>
              <a:rPr lang="en-IN" dirty="0" err="1"/>
              <a:t>Max_length</a:t>
            </a:r>
            <a:endParaRPr lang="en-IN" dirty="0"/>
          </a:p>
          <a:p>
            <a:pPr lvl="2"/>
            <a:r>
              <a:rPr lang="en-IN" dirty="0"/>
              <a:t>Maximum length that is allowed</a:t>
            </a:r>
          </a:p>
          <a:p>
            <a:pPr lvl="1"/>
            <a:r>
              <a:rPr lang="en-IN" dirty="0"/>
              <a:t>Label</a:t>
            </a:r>
          </a:p>
          <a:p>
            <a:pPr lvl="1"/>
            <a:r>
              <a:rPr lang="en-IN" dirty="0"/>
              <a:t>class </a:t>
            </a:r>
            <a:r>
              <a:rPr lang="en-IN" dirty="0" err="1"/>
              <a:t>ReviewForm</a:t>
            </a:r>
            <a:r>
              <a:rPr lang="en-IN" dirty="0"/>
              <a:t>(</a:t>
            </a:r>
            <a:r>
              <a:rPr lang="en-IN" dirty="0" err="1"/>
              <a:t>forms.Form</a:t>
            </a:r>
            <a:r>
              <a:rPr lang="en-IN" dirty="0"/>
              <a:t>):</a:t>
            </a:r>
          </a:p>
          <a:p>
            <a:pPr marL="457200" lvl="1" indent="0">
              <a:buNone/>
            </a:pPr>
            <a:r>
              <a:rPr lang="en-IN" dirty="0"/>
              <a:t>    	username = </a:t>
            </a:r>
            <a:r>
              <a:rPr lang="en-IN" dirty="0" err="1"/>
              <a:t>forms.CharField</a:t>
            </a:r>
            <a:r>
              <a:rPr lang="en-IN" dirty="0"/>
              <a:t>(label="Your Name")</a:t>
            </a:r>
          </a:p>
          <a:p>
            <a:pPr marL="457200" lvl="1" indent="0">
              <a:buNone/>
            </a:pPr>
            <a:r>
              <a:rPr lang="en-IN" dirty="0"/>
              <a:t> 	password = </a:t>
            </a:r>
            <a:r>
              <a:rPr lang="en-IN" dirty="0" err="1"/>
              <a:t>forms.CharField</a:t>
            </a:r>
            <a:r>
              <a:rPr lang="en-IN" dirty="0"/>
              <a:t>()</a:t>
            </a:r>
          </a:p>
        </p:txBody>
      </p:sp>
      <p:sp>
        <p:nvSpPr>
          <p:cNvPr id="4" name="TextBox 3">
            <a:extLst>
              <a:ext uri="{FF2B5EF4-FFF2-40B4-BE49-F238E27FC236}">
                <a16:creationId xmlns:a16="http://schemas.microsoft.com/office/drawing/2014/main" id="{C5B2FD33-4A64-4C26-98A2-40113EF6A160}"/>
              </a:ext>
            </a:extLst>
          </p:cNvPr>
          <p:cNvSpPr txBox="1"/>
          <p:nvPr/>
        </p:nvSpPr>
        <p:spPr>
          <a:xfrm>
            <a:off x="931178" y="5075339"/>
            <a:ext cx="7063530" cy="646331"/>
          </a:xfrm>
          <a:prstGeom prst="rect">
            <a:avLst/>
          </a:prstGeom>
          <a:noFill/>
        </p:spPr>
        <p:txBody>
          <a:bodyPr wrap="square" rtlCol="0">
            <a:spAutoFit/>
          </a:bodyPr>
          <a:lstStyle/>
          <a:p>
            <a:r>
              <a:rPr lang="en-IN" dirty="0"/>
              <a:t>Note : Please check for various values for a field https://docs.djangoproject.com/en/3.2/ref/forms/fields/</a:t>
            </a:r>
          </a:p>
        </p:txBody>
      </p:sp>
    </p:spTree>
    <p:extLst>
      <p:ext uri="{BB962C8B-B14F-4D97-AF65-F5344CB8AC3E}">
        <p14:creationId xmlns:p14="http://schemas.microsoft.com/office/powerpoint/2010/main" val="389887130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3DC9B-A72C-4200-82BB-AF8E9E754BE7}"/>
              </a:ext>
            </a:extLst>
          </p:cNvPr>
          <p:cNvSpPr>
            <a:spLocks noGrp="1"/>
          </p:cNvSpPr>
          <p:nvPr>
            <p:ph type="title"/>
          </p:nvPr>
        </p:nvSpPr>
        <p:spPr/>
        <p:txBody>
          <a:bodyPr/>
          <a:lstStyle/>
          <a:p>
            <a:r>
              <a:rPr lang="en-IN" dirty="0"/>
              <a:t>Customize HTML of Django Forms</a:t>
            </a:r>
          </a:p>
        </p:txBody>
      </p:sp>
      <p:sp>
        <p:nvSpPr>
          <p:cNvPr id="3" name="Content Placeholder 2">
            <a:extLst>
              <a:ext uri="{FF2B5EF4-FFF2-40B4-BE49-F238E27FC236}">
                <a16:creationId xmlns:a16="http://schemas.microsoft.com/office/drawing/2014/main" id="{EEA81B0B-1F50-4344-91A1-AD05EE568B16}"/>
              </a:ext>
            </a:extLst>
          </p:cNvPr>
          <p:cNvSpPr>
            <a:spLocks noGrp="1"/>
          </p:cNvSpPr>
          <p:nvPr>
            <p:ph idx="1"/>
          </p:nvPr>
        </p:nvSpPr>
        <p:spPr/>
        <p:txBody>
          <a:bodyPr/>
          <a:lstStyle/>
          <a:p>
            <a:r>
              <a:rPr lang="en-IN" dirty="0"/>
              <a:t>You can specify the various tags that you need to be displayed</a:t>
            </a:r>
          </a:p>
          <a:p>
            <a:endParaRPr lang="en-IN" dirty="0"/>
          </a:p>
          <a:p>
            <a:endParaRPr lang="en-IN" dirty="0"/>
          </a:p>
          <a:p>
            <a:endParaRPr lang="en-IN" dirty="0"/>
          </a:p>
          <a:p>
            <a:endParaRPr lang="en-IN" dirty="0"/>
          </a:p>
          <a:p>
            <a:r>
              <a:rPr lang="en-IN" dirty="0"/>
              <a:t>You can add styling to the same please import any </a:t>
            </a:r>
            <a:r>
              <a:rPr lang="en-IN" dirty="0" err="1"/>
              <a:t>css</a:t>
            </a:r>
            <a:r>
              <a:rPr lang="en-IN" dirty="0"/>
              <a:t> and check if the styling are taking place</a:t>
            </a:r>
          </a:p>
        </p:txBody>
      </p:sp>
      <p:sp>
        <p:nvSpPr>
          <p:cNvPr id="4" name="Rectangle 1">
            <a:extLst>
              <a:ext uri="{FF2B5EF4-FFF2-40B4-BE49-F238E27FC236}">
                <a16:creationId xmlns:a16="http://schemas.microsoft.com/office/drawing/2014/main" id="{87A95393-53DC-4948-AD65-9FD3AA10ECFE}"/>
              </a:ext>
            </a:extLst>
          </p:cNvPr>
          <p:cNvSpPr>
            <a:spLocks noChangeArrowheads="1"/>
          </p:cNvSpPr>
          <p:nvPr/>
        </p:nvSpPr>
        <p:spPr bwMode="auto">
          <a:xfrm>
            <a:off x="1132513" y="2500537"/>
            <a:ext cx="4899171" cy="16004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JetBrains Mono"/>
              </a:rPr>
              <a:t>&lt;</a:t>
            </a:r>
            <a:r>
              <a:rPr kumimoji="0" lang="en-US" altLang="en-US" sz="1400" b="1" i="0" u="none" strike="noStrike" cap="none" normalizeH="0" baseline="0" dirty="0">
                <a:ln>
                  <a:noFill/>
                </a:ln>
                <a:solidFill>
                  <a:srgbClr val="000080"/>
                </a:solidFill>
                <a:effectLst/>
                <a:latin typeface="JetBrains Mono"/>
              </a:rPr>
              <a:t>form </a:t>
            </a:r>
            <a:r>
              <a:rPr kumimoji="0" lang="en-US" altLang="en-US" sz="1400" b="1" i="0" u="none" strike="noStrike" cap="none" normalizeH="0" baseline="0" dirty="0">
                <a:ln>
                  <a:noFill/>
                </a:ln>
                <a:solidFill>
                  <a:srgbClr val="0000FF"/>
                </a:solidFill>
                <a:effectLst/>
                <a:latin typeface="JetBrains Mono"/>
              </a:rPr>
              <a:t>method</a:t>
            </a:r>
            <a:r>
              <a:rPr kumimoji="0" lang="en-US" altLang="en-US" sz="1400" b="1" i="0" u="none" strike="noStrike" cap="none" normalizeH="0" baseline="0" dirty="0">
                <a:ln>
                  <a:noFill/>
                </a:ln>
                <a:solidFill>
                  <a:srgbClr val="008000"/>
                </a:solidFill>
                <a:effectLst/>
                <a:latin typeface="JetBrains Mono"/>
              </a:rPr>
              <a:t>="post" </a:t>
            </a:r>
            <a:r>
              <a:rPr kumimoji="0" lang="en-US" altLang="en-US" sz="1400" b="1" i="0" u="none" strike="noStrike" cap="none" normalizeH="0" baseline="0" dirty="0">
                <a:ln>
                  <a:noFill/>
                </a:ln>
                <a:solidFill>
                  <a:srgbClr val="0000FF"/>
                </a:solidFill>
                <a:effectLst/>
                <a:latin typeface="JetBrains Mono"/>
              </a:rPr>
              <a:t>action</a:t>
            </a:r>
            <a:r>
              <a:rPr kumimoji="0" lang="en-US" altLang="en-US" sz="1400" b="1" i="0" u="none" strike="noStrike" cap="none" normalizeH="0" baseline="0" dirty="0">
                <a:ln>
                  <a:noFill/>
                </a:ln>
                <a:solidFill>
                  <a:srgbClr val="00800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&gt;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csrf_token</a:t>
            </a:r>
            <a:r>
              <a:rPr kumimoji="0" lang="en-US" altLang="en-US" sz="1400" b="0" i="0" u="none" strike="noStrike" cap="none" normalizeH="0" baseline="0" dirty="0">
                <a:ln>
                  <a:noFill/>
                </a:ln>
                <a:solidFill>
                  <a:srgbClr val="000000"/>
                </a:solidFill>
                <a:effectLst/>
                <a:latin typeface="JetBrains Mono"/>
              </a:rPr>
              <a:t>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form.username.label_tag</a:t>
            </a:r>
            <a:r>
              <a:rPr kumimoji="0" lang="en-US" altLang="en-US" sz="1400" b="0" i="0" u="none" strike="noStrike" cap="none" normalizeH="0" baseline="0" dirty="0">
                <a:ln>
                  <a:noFill/>
                </a:ln>
                <a:solidFill>
                  <a:srgbClr val="000000"/>
                </a:solidFill>
                <a:effectLst/>
                <a:latin typeface="JetBrains Mono"/>
              </a:rPr>
              <a:t>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form.username</a:t>
            </a:r>
            <a:r>
              <a:rPr kumimoji="0" lang="en-US" altLang="en-US" sz="1400" b="0" i="0" u="none" strike="noStrike" cap="none" normalizeH="0" baseline="0" dirty="0">
                <a:ln>
                  <a:noFill/>
                </a:ln>
                <a:solidFill>
                  <a:srgbClr val="000000"/>
                </a:solidFill>
                <a:effectLst/>
                <a:latin typeface="JetBrains Mono"/>
              </a:rPr>
              <a:t>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form.username.errors</a:t>
            </a:r>
            <a:r>
              <a:rPr kumimoji="0" lang="en-US" altLang="en-US" sz="1400" b="0" i="0" u="none" strike="noStrike" cap="none" normalizeH="0" baseline="0" dirty="0">
                <a:ln>
                  <a:noFill/>
                </a:ln>
                <a:solidFill>
                  <a:srgbClr val="000000"/>
                </a:solidFill>
                <a:effectLst/>
                <a:latin typeface="JetBrains Mono"/>
              </a:rPr>
              <a:t>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&lt;</a:t>
            </a:r>
            <a:r>
              <a:rPr kumimoji="0" lang="en-US" altLang="en-US" sz="1400" b="1" i="0" u="none" strike="noStrike" cap="none" normalizeH="0" baseline="0" dirty="0">
                <a:ln>
                  <a:noFill/>
                </a:ln>
                <a:solidFill>
                  <a:srgbClr val="000080"/>
                </a:solidFill>
                <a:effectLst/>
                <a:latin typeface="JetBrains Mono"/>
              </a:rPr>
              <a:t>button </a:t>
            </a:r>
            <a:r>
              <a:rPr kumimoji="0" lang="en-US" altLang="en-US" sz="1400" b="1" i="0" u="none" strike="noStrike" cap="none" normalizeH="0" baseline="0" dirty="0">
                <a:ln>
                  <a:noFill/>
                </a:ln>
                <a:solidFill>
                  <a:srgbClr val="0000FF"/>
                </a:solidFill>
                <a:effectLst/>
                <a:latin typeface="JetBrains Mono"/>
              </a:rPr>
              <a:t>type</a:t>
            </a:r>
            <a:r>
              <a:rPr kumimoji="0" lang="en-US" altLang="en-US" sz="1400" b="1" i="0" u="none" strike="noStrike" cap="none" normalizeH="0" baseline="0" dirty="0">
                <a:ln>
                  <a:noFill/>
                </a:ln>
                <a:solidFill>
                  <a:srgbClr val="008000"/>
                </a:solidFill>
                <a:effectLst/>
                <a:latin typeface="JetBrains Mono"/>
              </a:rPr>
              <a:t>="submit"</a:t>
            </a:r>
            <a:r>
              <a:rPr kumimoji="0" lang="en-US" altLang="en-US" sz="1400" b="0" i="0" u="none" strike="noStrike" cap="none" normalizeH="0" baseline="0" dirty="0">
                <a:ln>
                  <a:noFill/>
                </a:ln>
                <a:solidFill>
                  <a:srgbClr val="000000"/>
                </a:solidFill>
                <a:effectLst/>
                <a:latin typeface="JetBrains Mono"/>
              </a:rPr>
              <a:t>&gt;Send&lt;/</a:t>
            </a:r>
            <a:r>
              <a:rPr kumimoji="0" lang="en-US" altLang="en-US" sz="1400" b="1" i="0" u="none" strike="noStrike" cap="none" normalizeH="0" baseline="0" dirty="0">
                <a:ln>
                  <a:noFill/>
                </a:ln>
                <a:solidFill>
                  <a:srgbClr val="000080"/>
                </a:solidFill>
                <a:effectLst/>
                <a:latin typeface="JetBrains Mono"/>
              </a:rPr>
              <a:t>button</a:t>
            </a:r>
            <a:r>
              <a:rPr kumimoji="0" lang="en-US" altLang="en-US" sz="1400" b="0" i="0" u="none" strike="noStrike" cap="none" normalizeH="0" baseline="0" dirty="0">
                <a:ln>
                  <a:noFill/>
                </a:ln>
                <a:solidFill>
                  <a:srgbClr val="000000"/>
                </a:solidFill>
                <a:effectLst/>
                <a:latin typeface="JetBrains Mono"/>
              </a:rPr>
              <a:t>&gt;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&lt;/</a:t>
            </a:r>
            <a:r>
              <a:rPr kumimoji="0" lang="en-US" altLang="en-US" sz="1400" b="1" i="0" u="none" strike="noStrike" cap="none" normalizeH="0" baseline="0" dirty="0">
                <a:ln>
                  <a:noFill/>
                </a:ln>
                <a:solidFill>
                  <a:srgbClr val="000080"/>
                </a:solidFill>
                <a:effectLst/>
                <a:latin typeface="JetBrains Mono"/>
              </a:rPr>
              <a:t>form</a:t>
            </a:r>
            <a:r>
              <a:rPr kumimoji="0" lang="en-US" altLang="en-US" sz="1400" b="0" i="0" u="none" strike="noStrike" cap="none" normalizeH="0" baseline="0" dirty="0">
                <a:ln>
                  <a:noFill/>
                </a:ln>
                <a:solidFill>
                  <a:srgbClr val="000000"/>
                </a:solidFill>
                <a:effectLst/>
                <a:latin typeface="JetBrains Mono"/>
              </a:rPr>
              <a:t>&gt;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356848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22C45-7726-4ABB-B12B-C1577E20D81E}"/>
              </a:ext>
            </a:extLst>
          </p:cNvPr>
          <p:cNvSpPr>
            <a:spLocks noGrp="1"/>
          </p:cNvSpPr>
          <p:nvPr>
            <p:ph type="title"/>
          </p:nvPr>
        </p:nvSpPr>
        <p:spPr/>
        <p:txBody>
          <a:bodyPr/>
          <a:lstStyle/>
          <a:p>
            <a:r>
              <a:rPr lang="en-IN" dirty="0"/>
              <a:t>Adding multiple fields</a:t>
            </a:r>
          </a:p>
        </p:txBody>
      </p:sp>
      <p:sp>
        <p:nvSpPr>
          <p:cNvPr id="3" name="Content Placeholder 2">
            <a:extLst>
              <a:ext uri="{FF2B5EF4-FFF2-40B4-BE49-F238E27FC236}">
                <a16:creationId xmlns:a16="http://schemas.microsoft.com/office/drawing/2014/main" id="{BCBA8BCA-6A06-4987-B7F6-84C29078461D}"/>
              </a:ext>
            </a:extLst>
          </p:cNvPr>
          <p:cNvSpPr>
            <a:spLocks noGrp="1"/>
          </p:cNvSpPr>
          <p:nvPr>
            <p:ph idx="1"/>
          </p:nvPr>
        </p:nvSpPr>
        <p:spPr/>
        <p:txBody>
          <a:bodyPr/>
          <a:lstStyle/>
          <a:p>
            <a:r>
              <a:rPr lang="en-IN" dirty="0"/>
              <a:t>Adding multiple field and displaying the same</a:t>
            </a:r>
          </a:p>
        </p:txBody>
      </p:sp>
      <p:sp>
        <p:nvSpPr>
          <p:cNvPr id="4" name="Rectangle 1">
            <a:extLst>
              <a:ext uri="{FF2B5EF4-FFF2-40B4-BE49-F238E27FC236}">
                <a16:creationId xmlns:a16="http://schemas.microsoft.com/office/drawing/2014/main" id="{CDBF3A9F-8CCC-4052-9B69-A0CCB87F6042}"/>
              </a:ext>
            </a:extLst>
          </p:cNvPr>
          <p:cNvSpPr>
            <a:spLocks noChangeArrowheads="1"/>
          </p:cNvSpPr>
          <p:nvPr/>
        </p:nvSpPr>
        <p:spPr bwMode="auto">
          <a:xfrm>
            <a:off x="813732" y="3052236"/>
            <a:ext cx="5050172"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class </a:t>
            </a:r>
            <a:r>
              <a:rPr kumimoji="0" lang="en-US" altLang="en-US" sz="1400" b="0" i="0" u="none" strike="noStrike" cap="none" normalizeH="0" baseline="0" dirty="0" err="1">
                <a:ln>
                  <a:noFill/>
                </a:ln>
                <a:solidFill>
                  <a:srgbClr val="000000"/>
                </a:solidFill>
                <a:effectLst/>
                <a:latin typeface="JetBrains Mono"/>
              </a:rPr>
              <a:t>ReviewForm</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forms.Form</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username = </a:t>
            </a:r>
            <a:r>
              <a:rPr kumimoji="0" lang="en-US" altLang="en-US" sz="1400" b="0" i="0" u="none" strike="noStrike" cap="none" normalizeH="0" baseline="0" dirty="0" err="1">
                <a:ln>
                  <a:noFill/>
                </a:ln>
                <a:solidFill>
                  <a:srgbClr val="000000"/>
                </a:solidFill>
                <a:effectLst/>
                <a:latin typeface="JetBrains Mono"/>
              </a:rPr>
              <a:t>forms.CharField</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660099"/>
                </a:solidFill>
                <a:effectLst/>
                <a:latin typeface="JetBrains Mono"/>
              </a:rPr>
              <a:t>label</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"Your Name"</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660099"/>
                </a:solidFill>
                <a:effectLst/>
                <a:latin typeface="JetBrains Mono"/>
              </a:rPr>
              <a:t>max_length</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100</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660099"/>
                </a:solidFill>
                <a:effectLst/>
                <a:latin typeface="JetBrains Mono"/>
              </a:rPr>
              <a:t>error_messages</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"required"</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"Please enter name"</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a:t>
            </a:r>
            <a:r>
              <a:rPr kumimoji="0" lang="en-US" altLang="en-US" sz="1400" b="1" i="0" u="none" strike="noStrike" cap="none" normalizeH="0" baseline="0" dirty="0" err="1">
                <a:ln>
                  <a:noFill/>
                </a:ln>
                <a:solidFill>
                  <a:srgbClr val="008080"/>
                </a:solidFill>
                <a:effectLst/>
                <a:latin typeface="JetBrains Mono"/>
              </a:rPr>
              <a:t>max_length</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"Length cannot exceed 100 letter"</a:t>
            </a:r>
            <a:br>
              <a:rPr kumimoji="0" lang="en-US" altLang="en-US" sz="1400" b="1" i="0" u="none" strike="noStrike" cap="none" normalizeH="0" baseline="0" dirty="0">
                <a:ln>
                  <a:noFill/>
                </a:ln>
                <a:solidFill>
                  <a:srgbClr val="008080"/>
                </a:solidFill>
                <a:effectLst/>
                <a:latin typeface="JetBrains Mono"/>
              </a:rPr>
            </a:br>
            <a:r>
              <a:rPr kumimoji="0" lang="en-US" altLang="en-US" sz="1400" b="1" i="0" u="none" strike="noStrike" cap="none" normalizeH="0" baseline="0" dirty="0">
                <a:ln>
                  <a:noFill/>
                </a:ln>
                <a:solidFill>
                  <a:srgbClr val="008080"/>
                </a:solidFill>
                <a:effectLst/>
                <a:latin typeface="JetBrains Mono"/>
              </a:rPr>
              <a:t>    </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review_text</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forms.CharField</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660099"/>
                </a:solidFill>
                <a:effectLst/>
                <a:latin typeface="JetBrains Mono"/>
              </a:rPr>
              <a:t>label</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"Your Feedback"</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widget</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forms.Textarea</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660099"/>
                </a:solidFill>
                <a:effectLst/>
                <a:latin typeface="JetBrains Mono"/>
              </a:rPr>
              <a:t>max_length</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500</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rating = </a:t>
            </a:r>
            <a:r>
              <a:rPr kumimoji="0" lang="en-US" altLang="en-US" sz="1400" b="0" i="0" u="none" strike="noStrike" cap="none" normalizeH="0" baseline="0" dirty="0" err="1">
                <a:ln>
                  <a:noFill/>
                </a:ln>
                <a:solidFill>
                  <a:srgbClr val="000000"/>
                </a:solidFill>
                <a:effectLst/>
                <a:latin typeface="JetBrains Mono"/>
              </a:rPr>
              <a:t>forms.IntegerField</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660099"/>
                </a:solidFill>
                <a:effectLst/>
                <a:latin typeface="JetBrains Mono"/>
              </a:rPr>
              <a:t>label</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'Your Rating'</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660099"/>
                </a:solidFill>
                <a:effectLst/>
                <a:latin typeface="JetBrains Mono"/>
              </a:rPr>
              <a:t>min_value</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0</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660099"/>
                </a:solidFill>
                <a:effectLst/>
                <a:latin typeface="JetBrains Mono"/>
              </a:rPr>
              <a:t>max_value</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10</a:t>
            </a:r>
            <a:r>
              <a:rPr kumimoji="0" lang="en-US" altLang="en-US" sz="1400" b="0" i="0" u="none" strike="noStrike" cap="none" normalizeH="0" baseline="0" dirty="0">
                <a:ln>
                  <a:noFill/>
                </a:ln>
                <a:solidFill>
                  <a:srgbClr val="000000"/>
                </a:solidFill>
                <a:effectLst/>
                <a:latin typeface="JetBrains Mono"/>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8DE30243-C672-4DB4-A6A3-489AB23B7BE7}"/>
              </a:ext>
            </a:extLst>
          </p:cNvPr>
          <p:cNvSpPr txBox="1"/>
          <p:nvPr/>
        </p:nvSpPr>
        <p:spPr>
          <a:xfrm>
            <a:off x="6544189" y="1469485"/>
            <a:ext cx="4970477" cy="5262979"/>
          </a:xfrm>
          <a:prstGeom prst="rect">
            <a:avLst/>
          </a:prstGeom>
          <a:noFill/>
        </p:spPr>
        <p:txBody>
          <a:bodyPr wrap="square">
            <a:spAutoFit/>
          </a:bodyPr>
          <a:lstStyle/>
          <a:p>
            <a:r>
              <a:rPr lang="en-IN" sz="1400" dirty="0"/>
              <a:t>{% load static %}</a:t>
            </a:r>
          </a:p>
          <a:p>
            <a:endParaRPr lang="en-IN" sz="1400" dirty="0"/>
          </a:p>
          <a:p>
            <a:r>
              <a:rPr lang="en-IN" sz="1400" dirty="0"/>
              <a:t>&lt;!DOCTYPE html&gt;</a:t>
            </a:r>
          </a:p>
          <a:p>
            <a:r>
              <a:rPr lang="en-IN" sz="1400" dirty="0"/>
              <a:t>&lt;html lang="</a:t>
            </a:r>
            <a:r>
              <a:rPr lang="en-IN" sz="1400" dirty="0" err="1"/>
              <a:t>en</a:t>
            </a:r>
            <a:r>
              <a:rPr lang="en-IN" sz="1400" dirty="0"/>
              <a:t>"&gt;</a:t>
            </a:r>
          </a:p>
          <a:p>
            <a:r>
              <a:rPr lang="en-IN" sz="1400" dirty="0"/>
              <a:t>&lt;head&gt;</a:t>
            </a:r>
          </a:p>
          <a:p>
            <a:r>
              <a:rPr lang="en-IN" sz="1400" dirty="0"/>
              <a:t>    &lt;meta charset="UTF-8"&gt;</a:t>
            </a:r>
          </a:p>
          <a:p>
            <a:r>
              <a:rPr lang="en-IN" sz="1400" dirty="0"/>
              <a:t>    &lt;title&gt;Add Review&lt;/title&gt;</a:t>
            </a:r>
          </a:p>
          <a:p>
            <a:r>
              <a:rPr lang="en-IN" sz="1400" dirty="0"/>
              <a:t>    &lt;link </a:t>
            </a:r>
            <a:r>
              <a:rPr lang="en-IN" sz="1400" dirty="0" err="1"/>
              <a:t>rel</a:t>
            </a:r>
            <a:r>
              <a:rPr lang="en-IN" sz="1400" dirty="0"/>
              <a:t>="stylesheet" </a:t>
            </a:r>
            <a:r>
              <a:rPr lang="en-IN" sz="1400" dirty="0" err="1"/>
              <a:t>href</a:t>
            </a:r>
            <a:r>
              <a:rPr lang="en-IN" sz="1400" dirty="0"/>
              <a:t>="{% static 'reviews/style.css' %}"/&gt;</a:t>
            </a:r>
          </a:p>
          <a:p>
            <a:r>
              <a:rPr lang="en-IN" sz="1400" dirty="0"/>
              <a:t>&lt;/head&gt;</a:t>
            </a:r>
          </a:p>
          <a:p>
            <a:r>
              <a:rPr lang="en-IN" sz="1400" dirty="0"/>
              <a:t>&lt;body&gt;</a:t>
            </a:r>
          </a:p>
          <a:p>
            <a:r>
              <a:rPr lang="en-IN" sz="1400" dirty="0"/>
              <a:t>    &lt;form method="post" action="/"&gt;</a:t>
            </a:r>
          </a:p>
          <a:p>
            <a:r>
              <a:rPr lang="en-IN" sz="1400" dirty="0"/>
              <a:t>        {% </a:t>
            </a:r>
            <a:r>
              <a:rPr lang="en-IN" sz="1400" dirty="0" err="1"/>
              <a:t>csrf_token</a:t>
            </a:r>
            <a:r>
              <a:rPr lang="en-IN" sz="1400" dirty="0"/>
              <a:t> %}</a:t>
            </a:r>
          </a:p>
          <a:p>
            <a:r>
              <a:rPr lang="en-IN" sz="1400" dirty="0"/>
              <a:t>        {% for field in form%}</a:t>
            </a:r>
          </a:p>
          <a:p>
            <a:r>
              <a:rPr lang="en-IN" sz="1400" dirty="0"/>
              <a:t>        &lt;div class="form-control {% if </a:t>
            </a:r>
            <a:r>
              <a:rPr lang="en-IN" sz="1400" dirty="0" err="1"/>
              <a:t>field.errors</a:t>
            </a:r>
            <a:r>
              <a:rPr lang="en-IN" sz="1400" dirty="0"/>
              <a:t> %}errors{% endif %}"&gt;</a:t>
            </a:r>
          </a:p>
          <a:p>
            <a:r>
              <a:rPr lang="en-IN" sz="1400" dirty="0"/>
              <a:t>            {{ </a:t>
            </a:r>
            <a:r>
              <a:rPr lang="en-IN" sz="1400" dirty="0" err="1"/>
              <a:t>field.label_tag</a:t>
            </a:r>
            <a:r>
              <a:rPr lang="en-IN" sz="1400" dirty="0"/>
              <a:t> }}</a:t>
            </a:r>
          </a:p>
          <a:p>
            <a:r>
              <a:rPr lang="en-IN" sz="1400" dirty="0"/>
              <a:t>            {{ field }}</a:t>
            </a:r>
          </a:p>
          <a:p>
            <a:r>
              <a:rPr lang="en-IN" sz="1400" dirty="0"/>
              <a:t>            {{ </a:t>
            </a:r>
            <a:r>
              <a:rPr lang="en-IN" sz="1400" dirty="0" err="1"/>
              <a:t>field.errors</a:t>
            </a:r>
            <a:r>
              <a:rPr lang="en-IN" sz="1400" dirty="0"/>
              <a:t> }}</a:t>
            </a:r>
          </a:p>
          <a:p>
            <a:r>
              <a:rPr lang="en-IN" sz="1400" dirty="0"/>
              <a:t>        &lt;/div&gt;</a:t>
            </a:r>
          </a:p>
          <a:p>
            <a:r>
              <a:rPr lang="en-IN" sz="1400" dirty="0"/>
              <a:t>        {% </a:t>
            </a:r>
            <a:r>
              <a:rPr lang="en-IN" sz="1400" dirty="0" err="1"/>
              <a:t>endfor</a:t>
            </a:r>
            <a:r>
              <a:rPr lang="en-IN" sz="1400" dirty="0"/>
              <a:t> %}</a:t>
            </a:r>
          </a:p>
          <a:p>
            <a:r>
              <a:rPr lang="en-IN" sz="1400" dirty="0"/>
              <a:t>    &lt;/form&gt;</a:t>
            </a:r>
          </a:p>
          <a:p>
            <a:r>
              <a:rPr lang="en-IN" sz="1400" dirty="0"/>
              <a:t>&lt;/body&gt;</a:t>
            </a:r>
          </a:p>
          <a:p>
            <a:r>
              <a:rPr lang="en-IN" sz="1400" dirty="0"/>
              <a:t>&lt;/html&gt;</a:t>
            </a:r>
          </a:p>
        </p:txBody>
      </p:sp>
    </p:spTree>
    <p:extLst>
      <p:ext uri="{BB962C8B-B14F-4D97-AF65-F5344CB8AC3E}">
        <p14:creationId xmlns:p14="http://schemas.microsoft.com/office/powerpoint/2010/main" val="128679205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F5B57-CE12-43C5-9BA2-639AD81CE22F}"/>
              </a:ext>
            </a:extLst>
          </p:cNvPr>
          <p:cNvSpPr>
            <a:spLocks noGrp="1"/>
          </p:cNvSpPr>
          <p:nvPr>
            <p:ph type="title"/>
          </p:nvPr>
        </p:nvSpPr>
        <p:spPr/>
        <p:txBody>
          <a:bodyPr/>
          <a:lstStyle/>
          <a:p>
            <a:r>
              <a:rPr lang="en-IN" dirty="0"/>
              <a:t>Storing data to database</a:t>
            </a:r>
          </a:p>
        </p:txBody>
      </p:sp>
      <p:sp>
        <p:nvSpPr>
          <p:cNvPr id="3" name="Content Placeholder 2">
            <a:extLst>
              <a:ext uri="{FF2B5EF4-FFF2-40B4-BE49-F238E27FC236}">
                <a16:creationId xmlns:a16="http://schemas.microsoft.com/office/drawing/2014/main" id="{40B51C07-341E-460D-94D4-65AE542FF916}"/>
              </a:ext>
            </a:extLst>
          </p:cNvPr>
          <p:cNvSpPr>
            <a:spLocks noGrp="1"/>
          </p:cNvSpPr>
          <p:nvPr>
            <p:ph idx="1"/>
          </p:nvPr>
        </p:nvSpPr>
        <p:spPr/>
        <p:txBody>
          <a:bodyPr/>
          <a:lstStyle/>
          <a:p>
            <a:r>
              <a:rPr lang="en-IN" dirty="0"/>
              <a:t>Create review Models </a:t>
            </a:r>
          </a:p>
          <a:p>
            <a:r>
              <a:rPr lang="en-IN" dirty="0"/>
              <a:t>And from views class save the data to the database</a:t>
            </a:r>
          </a:p>
        </p:txBody>
      </p:sp>
      <p:sp>
        <p:nvSpPr>
          <p:cNvPr id="4" name="Rectangle 1">
            <a:extLst>
              <a:ext uri="{FF2B5EF4-FFF2-40B4-BE49-F238E27FC236}">
                <a16:creationId xmlns:a16="http://schemas.microsoft.com/office/drawing/2014/main" id="{0B1250EB-42FE-45C9-83BA-A9C04C870B65}"/>
              </a:ext>
            </a:extLst>
          </p:cNvPr>
          <p:cNvSpPr>
            <a:spLocks noChangeArrowheads="1"/>
          </p:cNvSpPr>
          <p:nvPr/>
        </p:nvSpPr>
        <p:spPr bwMode="auto">
          <a:xfrm>
            <a:off x="579837" y="2926212"/>
            <a:ext cx="4395831" cy="28931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django.db</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a:ln>
                  <a:noFill/>
                </a:ln>
                <a:solidFill>
                  <a:srgbClr val="000000"/>
                </a:solidFill>
                <a:effectLst/>
                <a:latin typeface="JetBrains Mono"/>
              </a:rPr>
              <a:t>models</a:t>
            </a: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django.core.validators</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err="1">
                <a:ln>
                  <a:noFill/>
                </a:ln>
                <a:solidFill>
                  <a:srgbClr val="000000"/>
                </a:solidFill>
                <a:effectLst/>
                <a:latin typeface="JetBrains Mono"/>
              </a:rPr>
              <a:t>MinValueValidator</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MaxValueValidator</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Create your models here.</a:t>
            </a:r>
            <a:br>
              <a:rPr kumimoji="0" lang="en-US" altLang="en-US" sz="1400" b="0" i="1" u="none" strike="noStrike" cap="none" normalizeH="0" baseline="0" dirty="0">
                <a:ln>
                  <a:noFill/>
                </a:ln>
                <a:solidFill>
                  <a:srgbClr val="808080"/>
                </a:solidFill>
                <a:effectLst/>
                <a:latin typeface="JetBrains Mono"/>
              </a:rPr>
            </a:br>
            <a:r>
              <a:rPr kumimoji="0" lang="en-US" altLang="en-US" sz="1400" b="1" i="0" u="none" strike="noStrike" cap="none" normalizeH="0" baseline="0" dirty="0">
                <a:ln>
                  <a:noFill/>
                </a:ln>
                <a:solidFill>
                  <a:srgbClr val="000080"/>
                </a:solidFill>
                <a:effectLst/>
                <a:latin typeface="JetBrains Mono"/>
              </a:rPr>
              <a:t>class </a:t>
            </a:r>
            <a:r>
              <a:rPr kumimoji="0" lang="en-US" altLang="en-US" sz="1400" b="0" i="0" u="none" strike="noStrike" cap="none" normalizeH="0" baseline="0" dirty="0">
                <a:ln>
                  <a:noFill/>
                </a:ln>
                <a:solidFill>
                  <a:srgbClr val="000000"/>
                </a:solidFill>
                <a:effectLst/>
                <a:latin typeface="JetBrains Mono"/>
              </a:rPr>
              <a:t>Review(</a:t>
            </a:r>
            <a:r>
              <a:rPr kumimoji="0" lang="en-US" altLang="en-US" sz="1400" b="0" i="0" u="none" strike="noStrike" cap="none" normalizeH="0" baseline="0" dirty="0" err="1">
                <a:ln>
                  <a:noFill/>
                </a:ln>
                <a:solidFill>
                  <a:srgbClr val="000000"/>
                </a:solidFill>
                <a:effectLst/>
                <a:latin typeface="JetBrains Mono"/>
              </a:rPr>
              <a:t>models.Model</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user_name</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models.CharField</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660099"/>
                </a:solidFill>
                <a:effectLst/>
                <a:latin typeface="JetBrains Mono"/>
              </a:rPr>
              <a:t>max_length</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100</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review_text</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models.TextField</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660099"/>
                </a:solidFill>
                <a:effectLst/>
                <a:latin typeface="JetBrains Mono"/>
              </a:rPr>
              <a:t>max_length</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200</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rating = </a:t>
            </a:r>
            <a:r>
              <a:rPr kumimoji="0" lang="en-US" altLang="en-US" sz="1400" b="0" i="0" u="none" strike="noStrike" cap="none" normalizeH="0" baseline="0" dirty="0" err="1">
                <a:ln>
                  <a:noFill/>
                </a:ln>
                <a:solidFill>
                  <a:srgbClr val="000000"/>
                </a:solidFill>
                <a:effectLst/>
                <a:latin typeface="JetBrains Mono"/>
              </a:rPr>
              <a:t>models.IntegerField</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660099"/>
                </a:solidFill>
                <a:effectLst/>
                <a:latin typeface="JetBrains Mono"/>
              </a:rPr>
              <a:t>validators</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MinValueValidator</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0</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MaxValueValidator</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10</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87A793D-7AE2-43D9-B9CB-2F76F9C7B5CD}"/>
              </a:ext>
            </a:extLst>
          </p:cNvPr>
          <p:cNvSpPr>
            <a:spLocks noChangeArrowheads="1"/>
          </p:cNvSpPr>
          <p:nvPr/>
        </p:nvSpPr>
        <p:spPr bwMode="auto">
          <a:xfrm>
            <a:off x="5266673" y="2926212"/>
            <a:ext cx="4187720"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0080"/>
                </a:solidFill>
                <a:effectLst/>
                <a:latin typeface="JetBrains Mono"/>
              </a:rPr>
              <a:t>from </a:t>
            </a:r>
            <a:r>
              <a:rPr kumimoji="0" lang="en-US" altLang="en-US" sz="900" b="0" i="0" u="none" strike="noStrike" cap="none" normalizeH="0" baseline="0">
                <a:ln>
                  <a:noFill/>
                </a:ln>
                <a:solidFill>
                  <a:srgbClr val="000000"/>
                </a:solidFill>
                <a:effectLst/>
                <a:latin typeface="JetBrains Mono"/>
              </a:rPr>
              <a:t>django.shortcuts </a:t>
            </a:r>
            <a:r>
              <a:rPr kumimoji="0" lang="en-US" altLang="en-US" sz="900" b="1" i="0" u="none" strike="noStrike" cap="none" normalizeH="0" baseline="0">
                <a:ln>
                  <a:noFill/>
                </a:ln>
                <a:solidFill>
                  <a:srgbClr val="000080"/>
                </a:solidFill>
                <a:effectLst/>
                <a:latin typeface="JetBrains Mono"/>
              </a:rPr>
              <a:t>import </a:t>
            </a:r>
            <a:r>
              <a:rPr kumimoji="0" lang="en-US" altLang="en-US" sz="900" b="0" i="0" u="none" strike="noStrike" cap="none" normalizeH="0" baseline="0">
                <a:ln>
                  <a:noFill/>
                </a:ln>
                <a:solidFill>
                  <a:srgbClr val="000000"/>
                </a:solidFill>
                <a:effectLst/>
                <a:latin typeface="JetBrains Mono"/>
              </a:rPr>
              <a:t>render</a:t>
            </a:r>
            <a:br>
              <a:rPr kumimoji="0" lang="en-US" altLang="en-US" sz="900" b="0" i="0" u="none" strike="noStrike" cap="none" normalizeH="0" baseline="0">
                <a:ln>
                  <a:noFill/>
                </a:ln>
                <a:solidFill>
                  <a:srgbClr val="000000"/>
                </a:solidFill>
                <a:effectLst/>
                <a:latin typeface="JetBrains Mono"/>
              </a:rPr>
            </a:br>
            <a:r>
              <a:rPr kumimoji="0" lang="en-US" altLang="en-US" sz="900" b="1" i="0" u="none" strike="noStrike" cap="none" normalizeH="0" baseline="0">
                <a:ln>
                  <a:noFill/>
                </a:ln>
                <a:solidFill>
                  <a:srgbClr val="000080"/>
                </a:solidFill>
                <a:effectLst/>
                <a:latin typeface="JetBrains Mono"/>
              </a:rPr>
              <a:t>from </a:t>
            </a:r>
            <a:r>
              <a:rPr kumimoji="0" lang="en-US" altLang="en-US" sz="900" b="0" i="0" u="none" strike="noStrike" cap="none" normalizeH="0" baseline="0">
                <a:ln>
                  <a:noFill/>
                </a:ln>
                <a:solidFill>
                  <a:srgbClr val="000000"/>
                </a:solidFill>
                <a:effectLst/>
                <a:latin typeface="JetBrains Mono"/>
              </a:rPr>
              <a:t>django.http </a:t>
            </a:r>
            <a:r>
              <a:rPr kumimoji="0" lang="en-US" altLang="en-US" sz="900" b="1" i="0" u="none" strike="noStrike" cap="none" normalizeH="0" baseline="0">
                <a:ln>
                  <a:noFill/>
                </a:ln>
                <a:solidFill>
                  <a:srgbClr val="000080"/>
                </a:solidFill>
                <a:effectLst/>
                <a:latin typeface="JetBrains Mono"/>
              </a:rPr>
              <a:t>import </a:t>
            </a:r>
            <a:r>
              <a:rPr kumimoji="0" lang="en-US" altLang="en-US" sz="900" b="0" i="0" u="none" strike="noStrike" cap="none" normalizeH="0" baseline="0">
                <a:ln>
                  <a:noFill/>
                </a:ln>
                <a:solidFill>
                  <a:srgbClr val="000000"/>
                </a:solidFill>
                <a:effectLst/>
                <a:latin typeface="JetBrains Mono"/>
              </a:rPr>
              <a:t>HttpResponseRedirect</a:t>
            </a:r>
            <a:br>
              <a:rPr kumimoji="0" lang="en-US" altLang="en-US" sz="900" b="0" i="0" u="none" strike="noStrike" cap="none" normalizeH="0" baseline="0">
                <a:ln>
                  <a:noFill/>
                </a:ln>
                <a:solidFill>
                  <a:srgbClr val="000000"/>
                </a:solidFill>
                <a:effectLst/>
                <a:latin typeface="JetBrains Mono"/>
              </a:rPr>
            </a:br>
            <a:r>
              <a:rPr kumimoji="0" lang="en-US" altLang="en-US" sz="900" b="1" i="0" u="none" strike="noStrike" cap="none" normalizeH="0" baseline="0">
                <a:ln>
                  <a:noFill/>
                </a:ln>
                <a:solidFill>
                  <a:srgbClr val="000080"/>
                </a:solidFill>
                <a:effectLst/>
                <a:latin typeface="JetBrains Mono"/>
              </a:rPr>
              <a:t>from </a:t>
            </a:r>
            <a:r>
              <a:rPr kumimoji="0" lang="en-US" altLang="en-US" sz="900" b="0" i="0" u="none" strike="noStrike" cap="none" normalizeH="0" baseline="0">
                <a:ln>
                  <a:noFill/>
                </a:ln>
                <a:solidFill>
                  <a:srgbClr val="000000"/>
                </a:solidFill>
                <a:effectLst/>
                <a:latin typeface="JetBrains Mono"/>
              </a:rPr>
              <a:t>.forms </a:t>
            </a:r>
            <a:r>
              <a:rPr kumimoji="0" lang="en-US" altLang="en-US" sz="900" b="1" i="0" u="none" strike="noStrike" cap="none" normalizeH="0" baseline="0">
                <a:ln>
                  <a:noFill/>
                </a:ln>
                <a:solidFill>
                  <a:srgbClr val="000080"/>
                </a:solidFill>
                <a:effectLst/>
                <a:latin typeface="JetBrains Mono"/>
              </a:rPr>
              <a:t>import </a:t>
            </a:r>
            <a:r>
              <a:rPr kumimoji="0" lang="en-US" altLang="en-US" sz="900" b="0" i="0" u="none" strike="noStrike" cap="none" normalizeH="0" baseline="0">
                <a:ln>
                  <a:noFill/>
                </a:ln>
                <a:solidFill>
                  <a:srgbClr val="000000"/>
                </a:solidFill>
                <a:effectLst/>
                <a:latin typeface="JetBrains Mono"/>
              </a:rPr>
              <a:t>ReviewForm</a:t>
            </a:r>
            <a:br>
              <a:rPr kumimoji="0" lang="en-US" altLang="en-US" sz="900" b="0" i="0" u="none" strike="noStrike" cap="none" normalizeH="0" baseline="0">
                <a:ln>
                  <a:noFill/>
                </a:ln>
                <a:solidFill>
                  <a:srgbClr val="000000"/>
                </a:solidFill>
                <a:effectLst/>
                <a:latin typeface="JetBrains Mono"/>
              </a:rPr>
            </a:br>
            <a:r>
              <a:rPr kumimoji="0" lang="en-US" altLang="en-US" sz="900" b="1" i="0" u="none" strike="noStrike" cap="none" normalizeH="0" baseline="0">
                <a:ln>
                  <a:noFill/>
                </a:ln>
                <a:solidFill>
                  <a:srgbClr val="000080"/>
                </a:solidFill>
                <a:effectLst/>
                <a:latin typeface="JetBrains Mono"/>
              </a:rPr>
              <a:t>from </a:t>
            </a:r>
            <a:r>
              <a:rPr kumimoji="0" lang="en-US" altLang="en-US" sz="900" b="0" i="0" u="none" strike="noStrike" cap="none" normalizeH="0" baseline="0">
                <a:ln>
                  <a:noFill/>
                </a:ln>
                <a:solidFill>
                  <a:srgbClr val="000000"/>
                </a:solidFill>
                <a:effectLst/>
                <a:latin typeface="JetBrains Mono"/>
              </a:rPr>
              <a:t>.models </a:t>
            </a:r>
            <a:r>
              <a:rPr kumimoji="0" lang="en-US" altLang="en-US" sz="900" b="1" i="0" u="none" strike="noStrike" cap="none" normalizeH="0" baseline="0">
                <a:ln>
                  <a:noFill/>
                </a:ln>
                <a:solidFill>
                  <a:srgbClr val="000080"/>
                </a:solidFill>
                <a:effectLst/>
                <a:latin typeface="JetBrains Mono"/>
              </a:rPr>
              <a:t>import </a:t>
            </a:r>
            <a:r>
              <a:rPr kumimoji="0" lang="en-US" altLang="en-US" sz="900" b="0" i="0" u="none" strike="noStrike" cap="none" normalizeH="0" baseline="0">
                <a:ln>
                  <a:noFill/>
                </a:ln>
                <a:solidFill>
                  <a:srgbClr val="000000"/>
                </a:solidFill>
                <a:effectLst/>
                <a:latin typeface="JetBrains Mono"/>
              </a:rPr>
              <a:t>Review</a:t>
            </a:r>
            <a:br>
              <a:rPr kumimoji="0" lang="en-US" altLang="en-US" sz="900" b="0" i="0" u="none" strike="noStrike" cap="none" normalizeH="0" baseline="0">
                <a:ln>
                  <a:noFill/>
                </a:ln>
                <a:solidFill>
                  <a:srgbClr val="000000"/>
                </a:solidFill>
                <a:effectLst/>
                <a:latin typeface="JetBrains Mono"/>
              </a:rPr>
            </a:br>
            <a:br>
              <a:rPr kumimoji="0" lang="en-US" altLang="en-US" sz="900" b="0" i="0" u="none" strike="noStrike" cap="none" normalizeH="0" baseline="0">
                <a:ln>
                  <a:noFill/>
                </a:ln>
                <a:solidFill>
                  <a:srgbClr val="000000"/>
                </a:solidFill>
                <a:effectLst/>
                <a:latin typeface="JetBrains Mono"/>
              </a:rPr>
            </a:br>
            <a:br>
              <a:rPr kumimoji="0" lang="en-US" altLang="en-US" sz="900" b="0" i="0" u="none" strike="noStrike" cap="none" normalizeH="0" baseline="0">
                <a:ln>
                  <a:noFill/>
                </a:ln>
                <a:solidFill>
                  <a:srgbClr val="000000"/>
                </a:solidFill>
                <a:effectLst/>
                <a:latin typeface="JetBrains Mono"/>
              </a:rPr>
            </a:br>
            <a:r>
              <a:rPr kumimoji="0" lang="en-US" altLang="en-US" sz="900" b="0" i="1" u="none" strike="noStrike" cap="none" normalizeH="0" baseline="0">
                <a:ln>
                  <a:noFill/>
                </a:ln>
                <a:solidFill>
                  <a:srgbClr val="808080"/>
                </a:solidFill>
                <a:effectLst/>
                <a:latin typeface="JetBrains Mono"/>
              </a:rPr>
              <a:t># Create your views here.</a:t>
            </a:r>
            <a:br>
              <a:rPr kumimoji="0" lang="en-US" altLang="en-US" sz="900" b="0" i="1" u="none" strike="noStrike" cap="none" normalizeH="0" baseline="0">
                <a:ln>
                  <a:noFill/>
                </a:ln>
                <a:solidFill>
                  <a:srgbClr val="808080"/>
                </a:solidFill>
                <a:effectLst/>
                <a:latin typeface="JetBrains Mono"/>
              </a:rPr>
            </a:br>
            <a:r>
              <a:rPr kumimoji="0" lang="en-US" altLang="en-US" sz="900" b="1" i="0" u="none" strike="noStrike" cap="none" normalizeH="0" baseline="0">
                <a:ln>
                  <a:noFill/>
                </a:ln>
                <a:solidFill>
                  <a:srgbClr val="000080"/>
                </a:solidFill>
                <a:effectLst/>
                <a:latin typeface="JetBrains Mono"/>
              </a:rPr>
              <a:t>def </a:t>
            </a:r>
            <a:r>
              <a:rPr kumimoji="0" lang="en-US" altLang="en-US" sz="900" b="0" i="0" u="none" strike="noStrike" cap="none" normalizeH="0" baseline="0">
                <a:ln>
                  <a:noFill/>
                </a:ln>
                <a:solidFill>
                  <a:srgbClr val="000000"/>
                </a:solidFill>
                <a:effectLst/>
                <a:latin typeface="JetBrains Mono"/>
              </a:rPr>
              <a:t>review(request):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1" i="0" u="none" strike="noStrike" cap="none" normalizeH="0" baseline="0">
                <a:ln>
                  <a:noFill/>
                </a:ln>
                <a:solidFill>
                  <a:srgbClr val="000080"/>
                </a:solidFill>
                <a:effectLst/>
                <a:latin typeface="JetBrains Mono"/>
              </a:rPr>
              <a:t>if </a:t>
            </a:r>
            <a:r>
              <a:rPr kumimoji="0" lang="en-US" altLang="en-US" sz="900" b="0" i="0" u="none" strike="noStrike" cap="none" normalizeH="0" baseline="0">
                <a:ln>
                  <a:noFill/>
                </a:ln>
                <a:solidFill>
                  <a:srgbClr val="000000"/>
                </a:solidFill>
                <a:effectLst/>
                <a:latin typeface="JetBrains Mono"/>
              </a:rPr>
              <a:t>request.method == </a:t>
            </a:r>
            <a:r>
              <a:rPr kumimoji="0" lang="en-US" altLang="en-US" sz="900" b="1" i="0" u="none" strike="noStrike" cap="none" normalizeH="0" baseline="0">
                <a:ln>
                  <a:noFill/>
                </a:ln>
                <a:solidFill>
                  <a:srgbClr val="008080"/>
                </a:solidFill>
                <a:effectLst/>
                <a:latin typeface="JetBrains Mono"/>
              </a:rPr>
              <a:t>'POST'</a:t>
            </a:r>
            <a:r>
              <a:rPr kumimoji="0" lang="en-US" altLang="en-US" sz="900" b="0" i="0" u="none" strike="noStrike" cap="none" normalizeH="0" baseline="0">
                <a:ln>
                  <a:noFill/>
                </a:ln>
                <a:solidFill>
                  <a:srgbClr val="000000"/>
                </a:solidFill>
                <a:effectLst/>
                <a:latin typeface="JetBrains Mono"/>
              </a:rPr>
              <a: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form = ReviewForm(request.POST)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1" i="0" u="none" strike="noStrike" cap="none" normalizeH="0" baseline="0">
                <a:ln>
                  <a:noFill/>
                </a:ln>
                <a:solidFill>
                  <a:srgbClr val="000080"/>
                </a:solidFill>
                <a:effectLst/>
                <a:latin typeface="JetBrains Mono"/>
              </a:rPr>
              <a:t>if </a:t>
            </a:r>
            <a:r>
              <a:rPr kumimoji="0" lang="en-US" altLang="en-US" sz="900" b="0" i="0" u="none" strike="noStrike" cap="none" normalizeH="0" baseline="0">
                <a:ln>
                  <a:noFill/>
                </a:ln>
                <a:solidFill>
                  <a:srgbClr val="000000"/>
                </a:solidFill>
                <a:effectLst/>
                <a:latin typeface="JetBrains Mono"/>
              </a:rPr>
              <a:t>form.is_valid():</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review_model = Review(</a:t>
            </a:r>
            <a:r>
              <a:rPr kumimoji="0" lang="en-US" altLang="en-US" sz="900" b="0" i="0" u="none" strike="noStrike" cap="none" normalizeH="0" baseline="0">
                <a:ln>
                  <a:noFill/>
                </a:ln>
                <a:solidFill>
                  <a:srgbClr val="660099"/>
                </a:solidFill>
                <a:effectLst/>
                <a:latin typeface="JetBrains Mono"/>
              </a:rPr>
              <a:t>user_name</a:t>
            </a:r>
            <a:r>
              <a:rPr kumimoji="0" lang="en-US" altLang="en-US" sz="900" b="0" i="0" u="none" strike="noStrike" cap="none" normalizeH="0" baseline="0">
                <a:ln>
                  <a:noFill/>
                </a:ln>
                <a:solidFill>
                  <a:srgbClr val="000000"/>
                </a:solidFill>
                <a:effectLst/>
                <a:latin typeface="JetBrains Mono"/>
              </a:rPr>
              <a:t>=form.cleaned_data[</a:t>
            </a:r>
            <a:r>
              <a:rPr kumimoji="0" lang="en-US" altLang="en-US" sz="900" b="1" i="0" u="none" strike="noStrike" cap="none" normalizeH="0" baseline="0">
                <a:ln>
                  <a:noFill/>
                </a:ln>
                <a:solidFill>
                  <a:srgbClr val="008080"/>
                </a:solidFill>
                <a:effectLst/>
                <a:latin typeface="JetBrains Mono"/>
              </a:rPr>
              <a:t>'username'</a:t>
            </a:r>
            <a:r>
              <a:rPr kumimoji="0" lang="en-US" altLang="en-US" sz="900" b="0" i="0" u="none" strike="noStrike" cap="none" normalizeH="0" baseline="0">
                <a:ln>
                  <a:noFill/>
                </a:ln>
                <a:solidFill>
                  <a:srgbClr val="000000"/>
                </a:solidFill>
                <a:effectLst/>
                <a:latin typeface="JetBrains Mono"/>
              </a:rPr>
              <a: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0" i="0" u="none" strike="noStrike" cap="none" normalizeH="0" baseline="0">
                <a:ln>
                  <a:noFill/>
                </a:ln>
                <a:solidFill>
                  <a:srgbClr val="660099"/>
                </a:solidFill>
                <a:effectLst/>
                <a:latin typeface="JetBrains Mono"/>
              </a:rPr>
              <a:t>review_text</a:t>
            </a:r>
            <a:r>
              <a:rPr kumimoji="0" lang="en-US" altLang="en-US" sz="900" b="0" i="0" u="none" strike="noStrike" cap="none" normalizeH="0" baseline="0">
                <a:ln>
                  <a:noFill/>
                </a:ln>
                <a:solidFill>
                  <a:srgbClr val="000000"/>
                </a:solidFill>
                <a:effectLst/>
                <a:latin typeface="JetBrains Mono"/>
              </a:rPr>
              <a:t>=form.cleaned_data[</a:t>
            </a:r>
            <a:r>
              <a:rPr kumimoji="0" lang="en-US" altLang="en-US" sz="900" b="1" i="0" u="none" strike="noStrike" cap="none" normalizeH="0" baseline="0">
                <a:ln>
                  <a:noFill/>
                </a:ln>
                <a:solidFill>
                  <a:srgbClr val="008080"/>
                </a:solidFill>
                <a:effectLst/>
                <a:latin typeface="JetBrains Mono"/>
              </a:rPr>
              <a:t>'review_text'</a:t>
            </a:r>
            <a:r>
              <a:rPr kumimoji="0" lang="en-US" altLang="en-US" sz="900" b="0" i="0" u="none" strike="noStrike" cap="none" normalizeH="0" baseline="0">
                <a:ln>
                  <a:noFill/>
                </a:ln>
                <a:solidFill>
                  <a:srgbClr val="000000"/>
                </a:solidFill>
                <a:effectLst/>
                <a:latin typeface="JetBrains Mono"/>
              </a:rPr>
              <a: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0" i="0" u="none" strike="noStrike" cap="none" normalizeH="0" baseline="0">
                <a:ln>
                  <a:noFill/>
                </a:ln>
                <a:solidFill>
                  <a:srgbClr val="660099"/>
                </a:solidFill>
                <a:effectLst/>
                <a:latin typeface="JetBrains Mono"/>
              </a:rPr>
              <a:t>rating</a:t>
            </a:r>
            <a:r>
              <a:rPr kumimoji="0" lang="en-US" altLang="en-US" sz="900" b="0" i="0" u="none" strike="noStrike" cap="none" normalizeH="0" baseline="0">
                <a:ln>
                  <a:noFill/>
                </a:ln>
                <a:solidFill>
                  <a:srgbClr val="000000"/>
                </a:solidFill>
                <a:effectLst/>
                <a:latin typeface="JetBrains Mono"/>
              </a:rPr>
              <a:t>=form.cleaned_data[</a:t>
            </a:r>
            <a:r>
              <a:rPr kumimoji="0" lang="en-US" altLang="en-US" sz="900" b="1" i="0" u="none" strike="noStrike" cap="none" normalizeH="0" baseline="0">
                <a:ln>
                  <a:noFill/>
                </a:ln>
                <a:solidFill>
                  <a:srgbClr val="008080"/>
                </a:solidFill>
                <a:effectLst/>
                <a:latin typeface="JetBrains Mono"/>
              </a:rPr>
              <a:t>'rating'</a:t>
            </a:r>
            <a:r>
              <a:rPr kumimoji="0" lang="en-US" altLang="en-US" sz="900" b="0" i="0" u="none" strike="noStrike" cap="none" normalizeH="0" baseline="0">
                <a:ln>
                  <a:noFill/>
                </a:ln>
                <a:solidFill>
                  <a:srgbClr val="000000"/>
                </a:solidFill>
                <a:effectLst/>
                <a:latin typeface="JetBrains Mono"/>
              </a:rPr>
              <a: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review_model.save()</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1" i="0" u="none" strike="noStrike" cap="none" normalizeH="0" baseline="0">
                <a:ln>
                  <a:noFill/>
                </a:ln>
                <a:solidFill>
                  <a:srgbClr val="000080"/>
                </a:solidFill>
                <a:effectLst/>
                <a:latin typeface="JetBrains Mono"/>
              </a:rPr>
              <a:t>return </a:t>
            </a:r>
            <a:r>
              <a:rPr kumimoji="0" lang="en-US" altLang="en-US" sz="900" b="0" i="0" u="none" strike="noStrike" cap="none" normalizeH="0" baseline="0">
                <a:ln>
                  <a:noFill/>
                </a:ln>
                <a:solidFill>
                  <a:srgbClr val="000000"/>
                </a:solidFill>
                <a:effectLst/>
                <a:latin typeface="JetBrains Mono"/>
              </a:rPr>
              <a:t>HttpResponseRedirect(</a:t>
            </a:r>
            <a:r>
              <a:rPr kumimoji="0" lang="en-US" altLang="en-US" sz="900" b="1" i="0" u="none" strike="noStrike" cap="none" normalizeH="0" baseline="0">
                <a:ln>
                  <a:noFill/>
                </a:ln>
                <a:solidFill>
                  <a:srgbClr val="008080"/>
                </a:solidFill>
                <a:effectLst/>
                <a:latin typeface="JetBrains Mono"/>
              </a:rPr>
              <a:t>"/thank-you"</a:t>
            </a:r>
            <a:r>
              <a:rPr kumimoji="0" lang="en-US" altLang="en-US" sz="900" b="0" i="0" u="none" strike="noStrike" cap="none" normalizeH="0" baseline="0">
                <a:ln>
                  <a:noFill/>
                </a:ln>
                <a:solidFill>
                  <a:srgbClr val="000000"/>
                </a:solidFill>
                <a:effectLst/>
                <a:latin typeface="JetBrains Mono"/>
              </a:rPr>
              <a: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1" i="0" u="none" strike="noStrike" cap="none" normalizeH="0" baseline="0">
                <a:ln>
                  <a:noFill/>
                </a:ln>
                <a:solidFill>
                  <a:srgbClr val="000080"/>
                </a:solidFill>
                <a:effectLst/>
                <a:latin typeface="JetBrains Mono"/>
              </a:rPr>
              <a:t>else</a:t>
            </a:r>
            <a:r>
              <a:rPr kumimoji="0" lang="en-US" altLang="en-US" sz="900" b="0" i="0" u="none" strike="noStrike" cap="none" normalizeH="0" baseline="0">
                <a:ln>
                  <a:noFill/>
                </a:ln>
                <a:solidFill>
                  <a:srgbClr val="000000"/>
                </a:solidFill>
                <a:effectLst/>
                <a:latin typeface="JetBrains Mono"/>
              </a:rPr>
              <a: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form = ReviewForm()</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1" i="0" u="none" strike="noStrike" cap="none" normalizeH="0" baseline="0">
                <a:ln>
                  <a:noFill/>
                </a:ln>
                <a:solidFill>
                  <a:srgbClr val="000080"/>
                </a:solidFill>
                <a:effectLst/>
                <a:latin typeface="JetBrains Mono"/>
              </a:rPr>
              <a:t>return </a:t>
            </a:r>
            <a:r>
              <a:rPr kumimoji="0" lang="en-US" altLang="en-US" sz="900" b="0" i="0" u="none" strike="noStrike" cap="none" normalizeH="0" baseline="0">
                <a:ln>
                  <a:noFill/>
                </a:ln>
                <a:solidFill>
                  <a:srgbClr val="000000"/>
                </a:solidFill>
                <a:effectLst/>
                <a:latin typeface="JetBrains Mono"/>
              </a:rPr>
              <a:t>render(request, </a:t>
            </a:r>
            <a:r>
              <a:rPr kumimoji="0" lang="en-US" altLang="en-US" sz="900" b="1" i="0" u="none" strike="noStrike" cap="none" normalizeH="0" baseline="0">
                <a:ln>
                  <a:noFill/>
                </a:ln>
                <a:solidFill>
                  <a:srgbClr val="008080"/>
                </a:solidFill>
                <a:effectLst/>
                <a:latin typeface="JetBrains Mono"/>
              </a:rPr>
              <a:t>"reviews/review.html"</a:t>
            </a:r>
            <a:r>
              <a:rPr kumimoji="0" lang="en-US" altLang="en-US" sz="900" b="0" i="0" u="none" strike="noStrike" cap="none" normalizeH="0" baseline="0">
                <a:ln>
                  <a:noFill/>
                </a:ln>
                <a:solidFill>
                  <a:srgbClr val="000000"/>
                </a:solidFill>
                <a:effectLst/>
                <a:latin typeface="JetBrains Mono"/>
              </a:rPr>
              <a:t>, {</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1" i="0" u="none" strike="noStrike" cap="none" normalizeH="0" baseline="0">
                <a:ln>
                  <a:noFill/>
                </a:ln>
                <a:solidFill>
                  <a:srgbClr val="008080"/>
                </a:solidFill>
                <a:effectLst/>
                <a:latin typeface="JetBrains Mono"/>
              </a:rPr>
              <a:t>"form"</a:t>
            </a:r>
            <a:r>
              <a:rPr kumimoji="0" lang="en-US" altLang="en-US" sz="900" b="0" i="0" u="none" strike="noStrike" cap="none" normalizeH="0" baseline="0">
                <a:ln>
                  <a:noFill/>
                </a:ln>
                <a:solidFill>
                  <a:srgbClr val="000000"/>
                </a:solidFill>
                <a:effectLst/>
                <a:latin typeface="JetBrains Mono"/>
              </a:rPr>
              <a:t>: form</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br>
              <a:rPr kumimoji="0" lang="en-US" altLang="en-US" sz="900" b="0" i="0" u="none" strike="noStrike" cap="none" normalizeH="0" baseline="0">
                <a:ln>
                  <a:noFill/>
                </a:ln>
                <a:solidFill>
                  <a:srgbClr val="000000"/>
                </a:solidFill>
                <a:effectLst/>
                <a:latin typeface="JetBrains Mono"/>
              </a:rPr>
            </a:br>
            <a:br>
              <a:rPr kumimoji="0" lang="en-US" altLang="en-US" sz="900" b="0" i="0" u="none" strike="noStrike" cap="none" normalizeH="0" baseline="0">
                <a:ln>
                  <a:noFill/>
                </a:ln>
                <a:solidFill>
                  <a:srgbClr val="000000"/>
                </a:solidFill>
                <a:effectLst/>
                <a:latin typeface="JetBrains Mono"/>
              </a:rPr>
            </a:br>
            <a:br>
              <a:rPr kumimoji="0" lang="en-US" altLang="en-US" sz="900" b="0" i="0" u="none" strike="noStrike" cap="none" normalizeH="0" baseline="0">
                <a:ln>
                  <a:noFill/>
                </a:ln>
                <a:solidFill>
                  <a:srgbClr val="000000"/>
                </a:solidFill>
                <a:effectLst/>
                <a:latin typeface="JetBrains Mono"/>
              </a:rPr>
            </a:br>
            <a:r>
              <a:rPr kumimoji="0" lang="en-US" altLang="en-US" sz="900" b="1" i="0" u="none" strike="noStrike" cap="none" normalizeH="0" baseline="0">
                <a:ln>
                  <a:noFill/>
                </a:ln>
                <a:solidFill>
                  <a:srgbClr val="000080"/>
                </a:solidFill>
                <a:effectLst/>
                <a:latin typeface="JetBrains Mono"/>
              </a:rPr>
              <a:t>def </a:t>
            </a:r>
            <a:r>
              <a:rPr kumimoji="0" lang="en-US" altLang="en-US" sz="900" b="0" i="0" u="none" strike="noStrike" cap="none" normalizeH="0" baseline="0">
                <a:ln>
                  <a:noFill/>
                </a:ln>
                <a:solidFill>
                  <a:srgbClr val="000000"/>
                </a:solidFill>
                <a:effectLst/>
                <a:latin typeface="JetBrains Mono"/>
              </a:rPr>
              <a:t>thank_you(request):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1" i="0" u="none" strike="noStrike" cap="none" normalizeH="0" baseline="0">
                <a:ln>
                  <a:noFill/>
                </a:ln>
                <a:solidFill>
                  <a:srgbClr val="000080"/>
                </a:solidFill>
                <a:effectLst/>
                <a:latin typeface="JetBrains Mono"/>
              </a:rPr>
              <a:t>return </a:t>
            </a:r>
            <a:r>
              <a:rPr kumimoji="0" lang="en-US" altLang="en-US" sz="900" b="0" i="0" u="none" strike="noStrike" cap="none" normalizeH="0" baseline="0">
                <a:ln>
                  <a:noFill/>
                </a:ln>
                <a:solidFill>
                  <a:srgbClr val="000000"/>
                </a:solidFill>
                <a:effectLst/>
                <a:latin typeface="JetBrains Mono"/>
              </a:rPr>
              <a:t>render(request, </a:t>
            </a:r>
            <a:r>
              <a:rPr kumimoji="0" lang="en-US" altLang="en-US" sz="900" b="1" i="0" u="none" strike="noStrike" cap="none" normalizeH="0" baseline="0">
                <a:ln>
                  <a:noFill/>
                </a:ln>
                <a:solidFill>
                  <a:srgbClr val="008080"/>
                </a:solidFill>
                <a:effectLst/>
                <a:latin typeface="JetBrains Mono"/>
              </a:rPr>
              <a:t>"reviews/thank_you.html"</a:t>
            </a:r>
            <a:r>
              <a:rPr kumimoji="0" lang="en-US" altLang="en-US" sz="900" b="0" i="0" u="none" strike="noStrike" cap="none" normalizeH="0" baseline="0">
                <a:ln>
                  <a:noFill/>
                </a:ln>
                <a:solidFill>
                  <a:srgbClr val="000000"/>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38097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23622-D26F-411B-A49E-5C8078A7AED6}"/>
              </a:ext>
            </a:extLst>
          </p:cNvPr>
          <p:cNvSpPr>
            <a:spLocks noGrp="1"/>
          </p:cNvSpPr>
          <p:nvPr>
            <p:ph type="title"/>
          </p:nvPr>
        </p:nvSpPr>
        <p:spPr/>
        <p:txBody>
          <a:bodyPr/>
          <a:lstStyle/>
          <a:p>
            <a:r>
              <a:rPr lang="en-IN" dirty="0"/>
              <a:t>Introduction to </a:t>
            </a:r>
            <a:r>
              <a:rPr lang="en-IN" dirty="0" err="1"/>
              <a:t>ModelForms</a:t>
            </a:r>
            <a:endParaRPr lang="en-IN" dirty="0"/>
          </a:p>
        </p:txBody>
      </p:sp>
      <p:sp>
        <p:nvSpPr>
          <p:cNvPr id="3" name="Content Placeholder 2">
            <a:extLst>
              <a:ext uri="{FF2B5EF4-FFF2-40B4-BE49-F238E27FC236}">
                <a16:creationId xmlns:a16="http://schemas.microsoft.com/office/drawing/2014/main" id="{DE7FFD8E-EE7E-4BDB-9414-0C1B0ADB0CAA}"/>
              </a:ext>
            </a:extLst>
          </p:cNvPr>
          <p:cNvSpPr>
            <a:spLocks noGrp="1"/>
          </p:cNvSpPr>
          <p:nvPr>
            <p:ph idx="1"/>
          </p:nvPr>
        </p:nvSpPr>
        <p:spPr/>
        <p:txBody>
          <a:bodyPr/>
          <a:lstStyle/>
          <a:p>
            <a:r>
              <a:rPr lang="en-IN" dirty="0"/>
              <a:t>Model Forms enable you to create a form by using the model itself</a:t>
            </a:r>
          </a:p>
          <a:p>
            <a:r>
              <a:rPr lang="en-IN" dirty="0"/>
              <a:t>It has all the properties of a Form but will be rendered using Models</a:t>
            </a:r>
          </a:p>
          <a:p>
            <a:endParaRPr lang="en-IN" dirty="0"/>
          </a:p>
        </p:txBody>
      </p:sp>
      <p:sp>
        <p:nvSpPr>
          <p:cNvPr id="4" name="Rectangle 1">
            <a:extLst>
              <a:ext uri="{FF2B5EF4-FFF2-40B4-BE49-F238E27FC236}">
                <a16:creationId xmlns:a16="http://schemas.microsoft.com/office/drawing/2014/main" id="{AD1F916C-ABD3-42D7-BE3B-6E26DAB6F961}"/>
              </a:ext>
            </a:extLst>
          </p:cNvPr>
          <p:cNvSpPr>
            <a:spLocks noChangeArrowheads="1"/>
          </p:cNvSpPr>
          <p:nvPr/>
        </p:nvSpPr>
        <p:spPr bwMode="auto">
          <a:xfrm>
            <a:off x="1073790" y="2900877"/>
            <a:ext cx="8665827"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JetBrains Mono"/>
              </a:rPr>
              <a:t>class </a:t>
            </a:r>
            <a:r>
              <a:rPr kumimoji="0" lang="en-US" altLang="en-US" sz="1600" b="0" i="0" u="none" strike="noStrike" cap="none" normalizeH="0" baseline="0" dirty="0" err="1">
                <a:ln>
                  <a:noFill/>
                </a:ln>
                <a:solidFill>
                  <a:srgbClr val="000000"/>
                </a:solidFill>
                <a:effectLst/>
                <a:latin typeface="JetBrains Mono"/>
              </a:rPr>
              <a:t>ReviewForm</a:t>
            </a:r>
            <a:r>
              <a:rPr kumimoji="0" lang="en-US" altLang="en-US" sz="1600" b="0" i="0" u="none" strike="noStrike" cap="none" normalizeH="0" baseline="0" dirty="0">
                <a:ln>
                  <a:noFill/>
                </a:ln>
                <a:solidFill>
                  <a:srgbClr val="000000"/>
                </a:solidFill>
                <a:effectLst/>
                <a:latin typeface="JetBrains Mono"/>
              </a:rPr>
              <a:t>(</a:t>
            </a:r>
            <a:r>
              <a:rPr kumimoji="0" lang="en-US" altLang="en-US" sz="1600" b="0" i="0" u="none" strike="noStrike" cap="none" normalizeH="0" baseline="0" dirty="0" err="1">
                <a:ln>
                  <a:noFill/>
                </a:ln>
                <a:solidFill>
                  <a:srgbClr val="000000"/>
                </a:solidFill>
                <a:effectLst/>
                <a:latin typeface="JetBrains Mono"/>
              </a:rPr>
              <a:t>forms.ModelForm</a:t>
            </a:r>
            <a:r>
              <a:rPr kumimoji="0" lang="en-US" altLang="en-US" sz="1600" b="0" i="0" u="none" strike="noStrike" cap="none" normalizeH="0" baseline="0" dirty="0">
                <a:ln>
                  <a:noFill/>
                </a:ln>
                <a:solidFill>
                  <a:srgbClr val="000000"/>
                </a:solidFill>
                <a:effectLst/>
                <a:latin typeface="JetBrains Mono"/>
              </a:rPr>
              <a: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a:t>
            </a:r>
            <a:r>
              <a:rPr kumimoji="0" lang="en-US" altLang="en-US" sz="1600" b="1" i="0" u="none" strike="noStrike" cap="none" normalizeH="0" baseline="0" dirty="0">
                <a:ln>
                  <a:noFill/>
                </a:ln>
                <a:solidFill>
                  <a:srgbClr val="000080"/>
                </a:solidFill>
                <a:effectLst/>
                <a:latin typeface="JetBrains Mono"/>
              </a:rPr>
              <a:t>class </a:t>
            </a:r>
            <a:r>
              <a:rPr kumimoji="0" lang="en-US" altLang="en-US" sz="1600" b="0" i="0" u="none" strike="noStrike" cap="none" normalizeH="0" baseline="0" dirty="0">
                <a:ln>
                  <a:noFill/>
                </a:ln>
                <a:solidFill>
                  <a:srgbClr val="000000"/>
                </a:solidFill>
                <a:effectLst/>
                <a:latin typeface="JetBrains Mono"/>
              </a:rPr>
              <a:t>Meta:</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model = Review</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fields = [</a:t>
            </a:r>
            <a:r>
              <a:rPr kumimoji="0" lang="en-US" altLang="en-US" sz="1600" b="1" i="0" u="none" strike="noStrike" cap="none" normalizeH="0" baseline="0" dirty="0">
                <a:ln>
                  <a:noFill/>
                </a:ln>
                <a:solidFill>
                  <a:srgbClr val="008080"/>
                </a:solidFill>
                <a:effectLst/>
                <a:latin typeface="JetBrains Mono"/>
              </a:rPr>
              <a:t>'</a:t>
            </a:r>
            <a:r>
              <a:rPr kumimoji="0" lang="en-US" altLang="en-US" sz="1600" b="1" i="0" u="none" strike="noStrike" cap="none" normalizeH="0" baseline="0" dirty="0" err="1">
                <a:ln>
                  <a:noFill/>
                </a:ln>
                <a:solidFill>
                  <a:srgbClr val="008080"/>
                </a:solidFill>
                <a:effectLst/>
                <a:latin typeface="JetBrains Mono"/>
              </a:rPr>
              <a:t>user_name</a:t>
            </a:r>
            <a:r>
              <a:rPr kumimoji="0" lang="en-US" altLang="en-US" sz="1600" b="1" i="0" u="none" strike="noStrike" cap="none" normalizeH="0" baseline="0" dirty="0">
                <a:ln>
                  <a:noFill/>
                </a:ln>
                <a:solidFill>
                  <a:srgbClr val="008080"/>
                </a:solidFill>
                <a:effectLst/>
                <a:latin typeface="JetBrains Mono"/>
              </a:rPr>
              <a:t>'</a:t>
            </a:r>
            <a:r>
              <a:rPr kumimoji="0" lang="en-US" altLang="en-US" sz="1600" b="0" i="0" u="none" strike="noStrike" cap="none" normalizeH="0" baseline="0" dirty="0">
                <a:ln>
                  <a:noFill/>
                </a:ln>
                <a:solidFill>
                  <a:srgbClr val="000000"/>
                </a:solidFill>
                <a:effectLst/>
                <a:latin typeface="JetBrains Mono"/>
              </a:rPr>
              <a:t>, </a:t>
            </a:r>
            <a:r>
              <a:rPr kumimoji="0" lang="en-US" altLang="en-US" sz="1600" b="1" i="0" u="none" strike="noStrike" cap="none" normalizeH="0" baseline="0" dirty="0">
                <a:ln>
                  <a:noFill/>
                </a:ln>
                <a:solidFill>
                  <a:srgbClr val="008080"/>
                </a:solidFill>
                <a:effectLst/>
                <a:latin typeface="JetBrains Mono"/>
              </a:rPr>
              <a:t>'</a:t>
            </a:r>
            <a:r>
              <a:rPr kumimoji="0" lang="en-US" altLang="en-US" sz="1600" b="1" i="0" u="none" strike="noStrike" cap="none" normalizeH="0" baseline="0" dirty="0" err="1">
                <a:ln>
                  <a:noFill/>
                </a:ln>
                <a:solidFill>
                  <a:srgbClr val="008080"/>
                </a:solidFill>
                <a:effectLst/>
                <a:latin typeface="JetBrains Mono"/>
              </a:rPr>
              <a:t>review_text</a:t>
            </a:r>
            <a:r>
              <a:rPr kumimoji="0" lang="en-US" altLang="en-US" sz="1600" b="1" i="0" u="none" strike="noStrike" cap="none" normalizeH="0" baseline="0" dirty="0">
                <a:ln>
                  <a:noFill/>
                </a:ln>
                <a:solidFill>
                  <a:srgbClr val="008080"/>
                </a:solidFill>
                <a:effectLst/>
                <a:latin typeface="JetBrains Mono"/>
              </a:rPr>
              <a:t>'</a:t>
            </a:r>
            <a:r>
              <a:rPr kumimoji="0" lang="en-US" altLang="en-US" sz="1600" b="0" i="0" u="none" strike="noStrike" cap="none" normalizeH="0" baseline="0" dirty="0">
                <a:ln>
                  <a:noFill/>
                </a:ln>
                <a:solidFill>
                  <a:srgbClr val="000000"/>
                </a:solidFill>
                <a:effectLst/>
                <a:latin typeface="JetBrains Mono"/>
              </a:rPr>
              <a:t>, </a:t>
            </a:r>
            <a:r>
              <a:rPr kumimoji="0" lang="en-US" altLang="en-US" sz="1600" b="1" i="0" u="none" strike="noStrike" cap="none" normalizeH="0" baseline="0" dirty="0">
                <a:ln>
                  <a:noFill/>
                </a:ln>
                <a:solidFill>
                  <a:srgbClr val="008080"/>
                </a:solidFill>
                <a:effectLst/>
                <a:latin typeface="JetBrains Mono"/>
              </a:rPr>
              <a:t>'rating'</a:t>
            </a:r>
            <a:r>
              <a:rPr kumimoji="0" lang="en-US" altLang="en-US" sz="1600" b="0" i="0" u="none" strike="noStrike" cap="none" normalizeH="0" baseline="0" dirty="0">
                <a:ln>
                  <a:noFill/>
                </a:ln>
                <a:solidFill>
                  <a:srgbClr val="000000"/>
                </a:solidFill>
                <a:effectLst/>
                <a:latin typeface="JetBrains Mono"/>
              </a:rPr>
              <a:t>] </a:t>
            </a:r>
            <a:r>
              <a:rPr kumimoji="0" lang="en-US" altLang="en-US" sz="1600" b="0" i="1" u="none" strike="noStrike" cap="none" normalizeH="0" baseline="0" dirty="0">
                <a:ln>
                  <a:noFill/>
                </a:ln>
                <a:solidFill>
                  <a:srgbClr val="808080"/>
                </a:solidFill>
                <a:effectLst/>
                <a:latin typeface="JetBrains Mono"/>
              </a:rPr>
              <a:t># __all__, for excluding use excludes</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2832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6A722-5CAD-446E-8B77-7E29FF574C57}"/>
              </a:ext>
            </a:extLst>
          </p:cNvPr>
          <p:cNvSpPr>
            <a:spLocks noGrp="1"/>
          </p:cNvSpPr>
          <p:nvPr>
            <p:ph type="title"/>
          </p:nvPr>
        </p:nvSpPr>
        <p:spPr/>
        <p:txBody>
          <a:bodyPr/>
          <a:lstStyle/>
          <a:p>
            <a:r>
              <a:rPr lang="en-IN" dirty="0"/>
              <a:t>When NOT to use Django</a:t>
            </a:r>
          </a:p>
        </p:txBody>
      </p:sp>
      <p:sp>
        <p:nvSpPr>
          <p:cNvPr id="3" name="Content Placeholder 2">
            <a:extLst>
              <a:ext uri="{FF2B5EF4-FFF2-40B4-BE49-F238E27FC236}">
                <a16:creationId xmlns:a16="http://schemas.microsoft.com/office/drawing/2014/main" id="{2AB7D724-4D31-44F5-9327-F72008C1D064}"/>
              </a:ext>
            </a:extLst>
          </p:cNvPr>
          <p:cNvSpPr>
            <a:spLocks noGrp="1"/>
          </p:cNvSpPr>
          <p:nvPr>
            <p:ph idx="1"/>
          </p:nvPr>
        </p:nvSpPr>
        <p:spPr/>
        <p:txBody>
          <a:bodyPr/>
          <a:lstStyle/>
          <a:p>
            <a:pPr marL="0" indent="0">
              <a:buNone/>
            </a:pPr>
            <a:r>
              <a:rPr lang="en-US" b="0" i="0" dirty="0">
                <a:solidFill>
                  <a:srgbClr val="3A3B3A"/>
                </a:solidFill>
                <a:effectLst/>
                <a:latin typeface="AvertaStd"/>
              </a:rPr>
              <a:t>Django is not necessarily the best framework to use in every instance. </a:t>
            </a:r>
          </a:p>
          <a:p>
            <a:pPr marL="0" indent="0">
              <a:buNone/>
            </a:pPr>
            <a:r>
              <a:rPr lang="en-US" b="0" i="0" dirty="0">
                <a:solidFill>
                  <a:srgbClr val="3A3B3A"/>
                </a:solidFill>
                <a:effectLst/>
                <a:latin typeface="AvertaStd"/>
              </a:rPr>
              <a:t>While it’s a brilliant foundation for constructing large projects, it’s often overkill for smaller ones.</a:t>
            </a:r>
          </a:p>
          <a:p>
            <a:pPr marL="0" indent="0">
              <a:buNone/>
            </a:pPr>
            <a:r>
              <a:rPr lang="en-US" b="0" i="0" dirty="0">
                <a:solidFill>
                  <a:srgbClr val="3A3B3A"/>
                </a:solidFill>
                <a:effectLst/>
                <a:latin typeface="AvertaStd"/>
              </a:rPr>
              <a:t>Its heavy, monolithic structure can be a hindrance for developers looking for highly customizable, quicker apps, such as a short script. </a:t>
            </a:r>
          </a:p>
          <a:p>
            <a:pPr marL="0" indent="0">
              <a:buNone/>
            </a:pPr>
            <a:r>
              <a:rPr lang="en-US" b="0" i="0" dirty="0">
                <a:solidFill>
                  <a:srgbClr val="3A3B3A"/>
                </a:solidFill>
                <a:effectLst/>
                <a:latin typeface="AvertaStd"/>
              </a:rPr>
              <a:t>The strengths of Django lay in its reliable, efficient, architecturally sound, secure nature when building apps on the larger side.</a:t>
            </a:r>
            <a:endParaRPr lang="en-IN" dirty="0"/>
          </a:p>
        </p:txBody>
      </p:sp>
    </p:spTree>
    <p:extLst>
      <p:ext uri="{BB962C8B-B14F-4D97-AF65-F5344CB8AC3E}">
        <p14:creationId xmlns:p14="http://schemas.microsoft.com/office/powerpoint/2010/main" val="394705887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5383B-5B1D-4223-A175-D7A981DA9E32}"/>
              </a:ext>
            </a:extLst>
          </p:cNvPr>
          <p:cNvSpPr>
            <a:spLocks noGrp="1"/>
          </p:cNvSpPr>
          <p:nvPr>
            <p:ph type="title"/>
          </p:nvPr>
        </p:nvSpPr>
        <p:spPr/>
        <p:txBody>
          <a:bodyPr/>
          <a:lstStyle/>
          <a:p>
            <a:r>
              <a:rPr lang="en-IN" dirty="0"/>
              <a:t>Configuring </a:t>
            </a:r>
            <a:r>
              <a:rPr lang="en-IN" dirty="0" err="1"/>
              <a:t>ModelForms</a:t>
            </a:r>
            <a:endParaRPr lang="en-IN" dirty="0"/>
          </a:p>
        </p:txBody>
      </p:sp>
      <p:sp>
        <p:nvSpPr>
          <p:cNvPr id="3" name="Content Placeholder 2">
            <a:extLst>
              <a:ext uri="{FF2B5EF4-FFF2-40B4-BE49-F238E27FC236}">
                <a16:creationId xmlns:a16="http://schemas.microsoft.com/office/drawing/2014/main" id="{A7E49BE3-EEFF-45B2-99FB-091DC35ACEDF}"/>
              </a:ext>
            </a:extLst>
          </p:cNvPr>
          <p:cNvSpPr>
            <a:spLocks noGrp="1"/>
          </p:cNvSpPr>
          <p:nvPr>
            <p:ph idx="1"/>
          </p:nvPr>
        </p:nvSpPr>
        <p:spPr/>
        <p:txBody>
          <a:bodyPr/>
          <a:lstStyle/>
          <a:p>
            <a:r>
              <a:rPr lang="en-IN"/>
              <a:t>Can customize </a:t>
            </a:r>
            <a:r>
              <a:rPr lang="en-IN" dirty="0"/>
              <a:t>labels error messages etc</a:t>
            </a:r>
          </a:p>
        </p:txBody>
      </p:sp>
      <p:sp>
        <p:nvSpPr>
          <p:cNvPr id="4" name="Rectangle 1">
            <a:extLst>
              <a:ext uri="{FF2B5EF4-FFF2-40B4-BE49-F238E27FC236}">
                <a16:creationId xmlns:a16="http://schemas.microsoft.com/office/drawing/2014/main" id="{D632AEC7-75E2-4D0C-9F43-057056E12F41}"/>
              </a:ext>
            </a:extLst>
          </p:cNvPr>
          <p:cNvSpPr>
            <a:spLocks noChangeArrowheads="1"/>
          </p:cNvSpPr>
          <p:nvPr/>
        </p:nvSpPr>
        <p:spPr bwMode="auto">
          <a:xfrm>
            <a:off x="1084610" y="2594942"/>
            <a:ext cx="7076624"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class </a:t>
            </a:r>
            <a:r>
              <a:rPr kumimoji="0" lang="en-US" altLang="en-US" sz="1400" b="0" i="0" u="none" strike="noStrike" cap="none" normalizeH="0" baseline="0" dirty="0" err="1">
                <a:ln>
                  <a:noFill/>
                </a:ln>
                <a:solidFill>
                  <a:srgbClr val="000000"/>
                </a:solidFill>
                <a:effectLst/>
                <a:latin typeface="JetBrains Mono"/>
              </a:rPr>
              <a:t>ReviewForm</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forms.ModelForm</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class </a:t>
            </a:r>
            <a:r>
              <a:rPr kumimoji="0" lang="en-US" altLang="en-US" sz="1400" b="0" i="0" u="none" strike="noStrike" cap="none" normalizeH="0" baseline="0" dirty="0">
                <a:ln>
                  <a:noFill/>
                </a:ln>
                <a:solidFill>
                  <a:srgbClr val="000000"/>
                </a:solidFill>
                <a:effectLst/>
                <a:latin typeface="JetBrains Mono"/>
              </a:rPr>
              <a:t>Meta:</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model = Review</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fields = [</a:t>
            </a:r>
            <a:r>
              <a:rPr kumimoji="0" lang="en-US" altLang="en-US" sz="1400" b="1" i="0" u="none" strike="noStrike" cap="none" normalizeH="0" baseline="0" dirty="0">
                <a:ln>
                  <a:noFill/>
                </a:ln>
                <a:solidFill>
                  <a:srgbClr val="008080"/>
                </a:solidFill>
                <a:effectLst/>
                <a:latin typeface="JetBrains Mono"/>
              </a:rPr>
              <a:t>'</a:t>
            </a:r>
            <a:r>
              <a:rPr kumimoji="0" lang="en-US" altLang="en-US" sz="1400" b="1" i="0" u="none" strike="noStrike" cap="none" normalizeH="0" baseline="0" dirty="0" err="1">
                <a:ln>
                  <a:noFill/>
                </a:ln>
                <a:solidFill>
                  <a:srgbClr val="008080"/>
                </a:solidFill>
                <a:effectLst/>
                <a:latin typeface="JetBrains Mono"/>
              </a:rPr>
              <a:t>user_name</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a:t>
            </a:r>
            <a:r>
              <a:rPr kumimoji="0" lang="en-US" altLang="en-US" sz="1400" b="1" i="0" u="none" strike="noStrike" cap="none" normalizeH="0" baseline="0" dirty="0" err="1">
                <a:ln>
                  <a:noFill/>
                </a:ln>
                <a:solidFill>
                  <a:srgbClr val="008080"/>
                </a:solidFill>
                <a:effectLst/>
                <a:latin typeface="JetBrains Mono"/>
              </a:rPr>
              <a:t>review_text</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'rating'</a:t>
            </a:r>
            <a:r>
              <a:rPr kumimoji="0" lang="en-US" altLang="en-US" sz="1400" b="0" i="0" u="none" strike="noStrike" cap="none" normalizeH="0" baseline="0" dirty="0">
                <a:ln>
                  <a:noFill/>
                </a:ln>
                <a:solidFill>
                  <a:srgbClr val="000000"/>
                </a:solidFill>
                <a:effectLst/>
                <a:latin typeface="JetBrains Mono"/>
              </a:rPr>
              <a:t>] </a:t>
            </a:r>
            <a:r>
              <a:rPr kumimoji="0" lang="en-US" altLang="en-US" sz="1400" b="0" i="1" u="none" strike="noStrike" cap="none" normalizeH="0" baseline="0" dirty="0">
                <a:ln>
                  <a:noFill/>
                </a:ln>
                <a:solidFill>
                  <a:srgbClr val="808080"/>
                </a:solidFill>
                <a:effectLst/>
                <a:latin typeface="JetBrains Mono"/>
              </a:rPr>
              <a:t># __all__, for excluding use excludes</a:t>
            </a:r>
            <a:br>
              <a:rPr kumimoji="0" lang="en-US" altLang="en-US" sz="1400" b="0" i="1" u="none" strike="noStrike" cap="none" normalizeH="0" baseline="0" dirty="0">
                <a:ln>
                  <a:noFill/>
                </a:ln>
                <a:solidFill>
                  <a:srgbClr val="808080"/>
                </a:solidFill>
                <a:effectLst/>
                <a:latin typeface="JetBrains Mono"/>
              </a:rPr>
            </a:br>
            <a:r>
              <a:rPr kumimoji="0" lang="en-US" altLang="en-US" sz="1400" b="0" i="1" u="none" strike="noStrike" cap="none" normalizeH="0" baseline="0" dirty="0">
                <a:ln>
                  <a:noFill/>
                </a:ln>
                <a:solidFill>
                  <a:srgbClr val="808080"/>
                </a:solidFill>
                <a:effectLst/>
                <a:latin typeface="JetBrains Mono"/>
              </a:rPr>
              <a:t>        </a:t>
            </a:r>
            <a:r>
              <a:rPr kumimoji="0" lang="en-US" altLang="en-US" sz="1400" b="0" i="0" u="none" strike="noStrike" cap="none" normalizeH="0" baseline="0" dirty="0">
                <a:ln>
                  <a:noFill/>
                </a:ln>
                <a:solidFill>
                  <a:srgbClr val="000000"/>
                </a:solidFill>
                <a:effectLst/>
                <a:latin typeface="JetBrains Mono"/>
              </a:rPr>
              <a:t>labels =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a:t>
            </a:r>
            <a:r>
              <a:rPr kumimoji="0" lang="en-US" altLang="en-US" sz="1400" b="1" i="0" u="none" strike="noStrike" cap="none" normalizeH="0" baseline="0" dirty="0" err="1">
                <a:ln>
                  <a:noFill/>
                </a:ln>
                <a:solidFill>
                  <a:srgbClr val="008080"/>
                </a:solidFill>
                <a:effectLst/>
                <a:latin typeface="JetBrains Mono"/>
              </a:rPr>
              <a:t>user_name</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"Your Name"</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a:t>
            </a:r>
            <a:r>
              <a:rPr kumimoji="0" lang="en-US" altLang="en-US" sz="1400" b="1" i="0" u="none" strike="noStrike" cap="none" normalizeH="0" baseline="0" dirty="0" err="1">
                <a:ln>
                  <a:noFill/>
                </a:ln>
                <a:solidFill>
                  <a:srgbClr val="008080"/>
                </a:solidFill>
                <a:effectLst/>
                <a:latin typeface="JetBrains Mono"/>
              </a:rPr>
              <a:t>review_text</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"Your Feedback"</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"rating"</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"Your Rating"</a:t>
            </a:r>
            <a:br>
              <a:rPr kumimoji="0" lang="en-US" altLang="en-US" sz="1400" b="1" i="0" u="none" strike="noStrike" cap="none" normalizeH="0" baseline="0" dirty="0">
                <a:ln>
                  <a:noFill/>
                </a:ln>
                <a:solidFill>
                  <a:srgbClr val="008080"/>
                </a:solidFill>
                <a:effectLst/>
                <a:latin typeface="JetBrains Mono"/>
              </a:rPr>
            </a:br>
            <a:r>
              <a:rPr kumimoji="0" lang="en-US" altLang="en-US" sz="1400" b="1" i="0" u="none" strike="noStrike" cap="none" normalizeH="0" baseline="0" dirty="0">
                <a:ln>
                  <a:noFill/>
                </a:ln>
                <a:solidFill>
                  <a:srgbClr val="008080"/>
                </a:solidFill>
                <a:effectLst/>
                <a:latin typeface="JetBrains Mono"/>
              </a:rPr>
              <a:t>        </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error_messages</a:t>
            </a:r>
            <a:r>
              <a:rPr kumimoji="0" lang="en-US" altLang="en-US" sz="1400" b="0" i="0" u="none" strike="noStrike" cap="none" normalizeH="0" baseline="0" dirty="0">
                <a:ln>
                  <a:noFill/>
                </a:ln>
                <a:solidFill>
                  <a:srgbClr val="000000"/>
                </a:solidFill>
                <a:effectLst/>
                <a:latin typeface="JetBrains Mono"/>
              </a:rPr>
              <a:t> =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a:t>
            </a:r>
            <a:r>
              <a:rPr kumimoji="0" lang="en-US" altLang="en-US" sz="1400" b="1" i="0" u="none" strike="noStrike" cap="none" normalizeH="0" baseline="0" dirty="0" err="1">
                <a:ln>
                  <a:noFill/>
                </a:ln>
                <a:solidFill>
                  <a:srgbClr val="008080"/>
                </a:solidFill>
                <a:effectLst/>
                <a:latin typeface="JetBrains Mono"/>
              </a:rPr>
              <a:t>user_name</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"required"</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"Please enter name"</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a:t>
            </a:r>
            <a:r>
              <a:rPr kumimoji="0" lang="en-US" altLang="en-US" sz="1400" b="1" i="0" u="none" strike="noStrike" cap="none" normalizeH="0" baseline="0" dirty="0" err="1">
                <a:ln>
                  <a:noFill/>
                </a:ln>
                <a:solidFill>
                  <a:srgbClr val="008080"/>
                </a:solidFill>
                <a:effectLst/>
                <a:latin typeface="JetBrains Mono"/>
              </a:rPr>
              <a:t>max_length</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"Length &lt;100"</a:t>
            </a:r>
            <a:br>
              <a:rPr kumimoji="0" lang="en-US" altLang="en-US" sz="1400" b="1" i="0" u="none" strike="noStrike" cap="none" normalizeH="0" baseline="0" dirty="0">
                <a:ln>
                  <a:noFill/>
                </a:ln>
                <a:solidFill>
                  <a:srgbClr val="008080"/>
                </a:solidFill>
                <a:effectLst/>
                <a:latin typeface="JetBrains Mono"/>
              </a:rPr>
            </a:br>
            <a:r>
              <a:rPr kumimoji="0" lang="en-US" altLang="en-US" sz="1400" b="1" i="0" u="none" strike="noStrike" cap="none" normalizeH="0" baseline="0" dirty="0">
                <a:ln>
                  <a:noFill/>
                </a:ln>
                <a:solidFill>
                  <a:srgbClr val="008080"/>
                </a:solidFill>
                <a:effectLst/>
                <a:latin typeface="JetBrains Mono"/>
              </a:rPr>
              <a:t>            </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478134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 name="Subtitle 4">
            <a:extLst>
              <a:ext uri="{FF2B5EF4-FFF2-40B4-BE49-F238E27FC236}">
                <a16:creationId xmlns:a16="http://schemas.microsoft.com/office/drawing/2014/main" id="{5A339BA4-EB53-4FA8-996B-D16C085F4431}"/>
              </a:ext>
            </a:extLst>
          </p:cNvPr>
          <p:cNvSpPr>
            <a:spLocks noGrp="1"/>
          </p:cNvSpPr>
          <p:nvPr>
            <p:ph type="subTitle" idx="1"/>
          </p:nvPr>
        </p:nvSpPr>
        <p:spPr>
          <a:xfrm>
            <a:off x="1507067" y="4050833"/>
            <a:ext cx="7766936" cy="2404537"/>
          </a:xfrm>
        </p:spPr>
        <p:txBody>
          <a:bodyPr>
            <a:normAutofit/>
          </a:bodyPr>
          <a:lstStyle/>
          <a:p>
            <a:pPr marL="285750" indent="-285750">
              <a:buFont typeface="Arial" panose="020B0604020202020204" pitchFamily="34" charset="0"/>
              <a:buChar char="•"/>
            </a:pPr>
            <a:r>
              <a:rPr lang="en-IN" dirty="0">
                <a:solidFill>
                  <a:schemeClr val="tx1"/>
                </a:solidFill>
              </a:rPr>
              <a:t>View</a:t>
            </a:r>
          </a:p>
          <a:p>
            <a:pPr marL="285750" indent="-285750">
              <a:buFont typeface="Arial" panose="020B0604020202020204" pitchFamily="34" charset="0"/>
              <a:buChar char="•"/>
            </a:pPr>
            <a:r>
              <a:rPr lang="en-IN" dirty="0" err="1">
                <a:solidFill>
                  <a:schemeClr val="tx1"/>
                </a:solidFill>
              </a:rPr>
              <a:t>TemplateView</a:t>
            </a:r>
            <a:endParaRPr lang="en-IN" dirty="0">
              <a:solidFill>
                <a:schemeClr val="tx1"/>
              </a:solidFill>
            </a:endParaRPr>
          </a:p>
          <a:p>
            <a:pPr marL="285750" indent="-285750">
              <a:buFont typeface="Arial" panose="020B0604020202020204" pitchFamily="34" charset="0"/>
              <a:buChar char="•"/>
            </a:pPr>
            <a:r>
              <a:rPr lang="en-IN" dirty="0" err="1">
                <a:solidFill>
                  <a:schemeClr val="tx1"/>
                </a:solidFill>
              </a:rPr>
              <a:t>ListView</a:t>
            </a:r>
            <a:endParaRPr lang="en-IN" dirty="0">
              <a:solidFill>
                <a:schemeClr val="tx1"/>
              </a:solidFill>
            </a:endParaRPr>
          </a:p>
          <a:p>
            <a:pPr marL="285750" indent="-285750">
              <a:buFont typeface="Arial" panose="020B0604020202020204" pitchFamily="34" charset="0"/>
              <a:buChar char="•"/>
            </a:pPr>
            <a:r>
              <a:rPr lang="en-IN" dirty="0" err="1">
                <a:solidFill>
                  <a:schemeClr val="tx1"/>
                </a:solidFill>
              </a:rPr>
              <a:t>DetailsView</a:t>
            </a:r>
            <a:endParaRPr lang="en-IN" dirty="0">
              <a:solidFill>
                <a:schemeClr val="tx1"/>
              </a:solidFill>
            </a:endParaRPr>
          </a:p>
          <a:p>
            <a:pPr marL="285750" indent="-285750">
              <a:buFont typeface="Arial" panose="020B0604020202020204" pitchFamily="34" charset="0"/>
              <a:buChar char="•"/>
            </a:pPr>
            <a:r>
              <a:rPr lang="en-IN" dirty="0" err="1">
                <a:solidFill>
                  <a:schemeClr val="tx1"/>
                </a:solidFill>
              </a:rPr>
              <a:t>FormView</a:t>
            </a:r>
            <a:endParaRPr lang="en-IN" dirty="0">
              <a:solidFill>
                <a:schemeClr val="tx1"/>
              </a:solidFill>
            </a:endParaRPr>
          </a:p>
          <a:p>
            <a:pPr marL="285750" indent="-285750">
              <a:buFont typeface="Arial" panose="020B0604020202020204" pitchFamily="34" charset="0"/>
              <a:buChar char="•"/>
            </a:pPr>
            <a:r>
              <a:rPr lang="en-IN" dirty="0" err="1">
                <a:solidFill>
                  <a:schemeClr val="tx1"/>
                </a:solidFill>
              </a:rPr>
              <a:t>CreateView</a:t>
            </a:r>
            <a:endParaRPr lang="en-IN" dirty="0">
              <a:solidFill>
                <a:schemeClr val="tx1"/>
              </a:solidFill>
            </a:endParaRPr>
          </a:p>
        </p:txBody>
      </p:sp>
      <p:sp>
        <p:nvSpPr>
          <p:cNvPr id="4" name="Title 3">
            <a:extLst>
              <a:ext uri="{FF2B5EF4-FFF2-40B4-BE49-F238E27FC236}">
                <a16:creationId xmlns:a16="http://schemas.microsoft.com/office/drawing/2014/main" id="{1F961ABF-DE65-4DAF-8672-EB8DDD46AEE4}"/>
              </a:ext>
            </a:extLst>
          </p:cNvPr>
          <p:cNvSpPr>
            <a:spLocks noGrp="1"/>
          </p:cNvSpPr>
          <p:nvPr>
            <p:ph type="ctrTitle"/>
          </p:nvPr>
        </p:nvSpPr>
        <p:spPr>
          <a:xfrm>
            <a:off x="1507067" y="2404534"/>
            <a:ext cx="7766936" cy="1646302"/>
          </a:xfrm>
        </p:spPr>
        <p:txBody>
          <a:bodyPr>
            <a:normAutofit/>
          </a:bodyPr>
          <a:lstStyle/>
          <a:p>
            <a:r>
              <a:rPr lang="en-IN" dirty="0"/>
              <a:t>Class Based Views</a:t>
            </a:r>
          </a:p>
        </p:txBody>
      </p:sp>
    </p:spTree>
    <p:extLst>
      <p:ext uri="{BB962C8B-B14F-4D97-AF65-F5344CB8AC3E}">
        <p14:creationId xmlns:p14="http://schemas.microsoft.com/office/powerpoint/2010/main" val="181045980"/>
      </p:ext>
    </p:extLst>
  </p:cSld>
  <p:clrMapOvr>
    <a:overrideClrMapping bg1="dk1" tx1="lt1" bg2="dk2" tx2="lt2" accent1="accent1" accent2="accent2" accent3="accent3" accent4="accent4" accent5="accent5" accent6="accent6" hlink="hlink" folHlink="folHlink"/>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F416C-890E-41EF-8BF5-8922C977205E}"/>
              </a:ext>
            </a:extLst>
          </p:cNvPr>
          <p:cNvSpPr>
            <a:spLocks noGrp="1"/>
          </p:cNvSpPr>
          <p:nvPr>
            <p:ph type="title"/>
          </p:nvPr>
        </p:nvSpPr>
        <p:spPr/>
        <p:txBody>
          <a:bodyPr/>
          <a:lstStyle/>
          <a:p>
            <a:r>
              <a:rPr lang="en-IN" dirty="0"/>
              <a:t>Create View Class</a:t>
            </a:r>
          </a:p>
        </p:txBody>
      </p:sp>
      <p:sp>
        <p:nvSpPr>
          <p:cNvPr id="3" name="Content Placeholder 2">
            <a:extLst>
              <a:ext uri="{FF2B5EF4-FFF2-40B4-BE49-F238E27FC236}">
                <a16:creationId xmlns:a16="http://schemas.microsoft.com/office/drawing/2014/main" id="{CED461B5-B1BC-4361-A511-2CF723594221}"/>
              </a:ext>
            </a:extLst>
          </p:cNvPr>
          <p:cNvSpPr>
            <a:spLocks noGrp="1"/>
          </p:cNvSpPr>
          <p:nvPr>
            <p:ph idx="1"/>
          </p:nvPr>
        </p:nvSpPr>
        <p:spPr/>
        <p:txBody>
          <a:bodyPr/>
          <a:lstStyle/>
          <a:p>
            <a:r>
              <a:rPr lang="en-US" sz="1800" b="0" i="0" u="none" strike="noStrike" cap="none" dirty="0">
                <a:solidFill>
                  <a:srgbClr val="172746"/>
                </a:solidFill>
                <a:latin typeface="Montserrat"/>
                <a:ea typeface="Montserrat"/>
                <a:cs typeface="Montserrat"/>
                <a:sym typeface="Montserrat"/>
              </a:rPr>
              <a:t>Class-based view allows you to respond to different HTTP request methods with different class instance methods, instead of with conditionally branching code inside a single view function.</a:t>
            </a:r>
            <a:endParaRPr lang="en-IN" dirty="0"/>
          </a:p>
          <a:p>
            <a:r>
              <a:rPr lang="en-IN" dirty="0"/>
              <a:t>In views.py import </a:t>
            </a:r>
          </a:p>
          <a:p>
            <a:pPr lvl="1"/>
            <a:r>
              <a:rPr lang="en-US" dirty="0"/>
              <a:t>from </a:t>
            </a:r>
            <a:r>
              <a:rPr lang="en-US" dirty="0" err="1"/>
              <a:t>django.views</a:t>
            </a:r>
            <a:r>
              <a:rPr lang="en-US" dirty="0"/>
              <a:t> import View</a:t>
            </a:r>
          </a:p>
          <a:p>
            <a:r>
              <a:rPr lang="en-US" dirty="0">
                <a:hlinkClick r:id="rId2"/>
              </a:rPr>
              <a:t>https://docs.djangoproject.com/en/3.2/topics/class-based-views/</a:t>
            </a:r>
            <a:endParaRPr lang="en-US" dirty="0"/>
          </a:p>
          <a:p>
            <a:pPr marL="0" indent="0">
              <a:buNone/>
            </a:pPr>
            <a:endParaRPr lang="en-US" dirty="0"/>
          </a:p>
          <a:p>
            <a:endParaRPr lang="en-IN" dirty="0"/>
          </a:p>
        </p:txBody>
      </p:sp>
    </p:spTree>
    <p:extLst>
      <p:ext uri="{BB962C8B-B14F-4D97-AF65-F5344CB8AC3E}">
        <p14:creationId xmlns:p14="http://schemas.microsoft.com/office/powerpoint/2010/main" val="166337171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0B982-01F6-435F-BEEE-25FAB9CCD046}"/>
              </a:ext>
            </a:extLst>
          </p:cNvPr>
          <p:cNvSpPr>
            <a:spLocks noGrp="1"/>
          </p:cNvSpPr>
          <p:nvPr>
            <p:ph type="title"/>
          </p:nvPr>
        </p:nvSpPr>
        <p:spPr/>
        <p:txBody>
          <a:bodyPr/>
          <a:lstStyle/>
          <a:p>
            <a:r>
              <a:rPr lang="en-IN" dirty="0"/>
              <a:t>Class Based View Example</a:t>
            </a:r>
          </a:p>
        </p:txBody>
      </p:sp>
      <p:sp>
        <p:nvSpPr>
          <p:cNvPr id="4" name="Rectangle 1">
            <a:extLst>
              <a:ext uri="{FF2B5EF4-FFF2-40B4-BE49-F238E27FC236}">
                <a16:creationId xmlns:a16="http://schemas.microsoft.com/office/drawing/2014/main" id="{84D0CAAE-73C5-4DA1-B203-5A5BD056A242}"/>
              </a:ext>
            </a:extLst>
          </p:cNvPr>
          <p:cNvSpPr>
            <a:spLocks noGrp="1" noChangeArrowheads="1"/>
          </p:cNvSpPr>
          <p:nvPr>
            <p:ph idx="1"/>
          </p:nvPr>
        </p:nvSpPr>
        <p:spPr bwMode="auto">
          <a:xfrm>
            <a:off x="677334" y="1496366"/>
            <a:ext cx="5270460" cy="41857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django.views</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a:ln>
                  <a:noFill/>
                </a:ln>
                <a:solidFill>
                  <a:srgbClr val="000000"/>
                </a:solidFill>
                <a:effectLst/>
                <a:latin typeface="JetBrains Mono"/>
              </a:rPr>
              <a:t>View</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Create your views here.</a:t>
            </a:r>
            <a:br>
              <a:rPr kumimoji="0" lang="en-US" altLang="en-US" sz="1400" b="0" i="1" u="none" strike="noStrike" cap="none" normalizeH="0" baseline="0" dirty="0">
                <a:ln>
                  <a:noFill/>
                </a:ln>
                <a:solidFill>
                  <a:srgbClr val="808080"/>
                </a:solidFill>
                <a:effectLst/>
                <a:latin typeface="JetBrains Mono"/>
              </a:rPr>
            </a:br>
            <a:r>
              <a:rPr kumimoji="0" lang="en-US" altLang="en-US" sz="1400" b="1" i="0" u="none" strike="noStrike" cap="none" normalizeH="0" baseline="0" dirty="0">
                <a:ln>
                  <a:noFill/>
                </a:ln>
                <a:solidFill>
                  <a:srgbClr val="000080"/>
                </a:solidFill>
                <a:effectLst/>
                <a:latin typeface="JetBrains Mono"/>
              </a:rPr>
              <a:t>class </a:t>
            </a:r>
            <a:r>
              <a:rPr kumimoji="0" lang="en-US" altLang="en-US" sz="1400" b="0" i="0" u="none" strike="noStrike" cap="none" normalizeH="0" baseline="0" dirty="0" err="1">
                <a:ln>
                  <a:noFill/>
                </a:ln>
                <a:solidFill>
                  <a:srgbClr val="000000"/>
                </a:solidFill>
                <a:effectLst/>
                <a:latin typeface="JetBrains Mono"/>
              </a:rPr>
              <a:t>ReviewView</a:t>
            </a:r>
            <a:r>
              <a:rPr kumimoji="0" lang="en-US" altLang="en-US" sz="1400" b="0" i="0" u="none" strike="noStrike" cap="none" normalizeH="0" baseline="0" dirty="0">
                <a:ln>
                  <a:noFill/>
                </a:ln>
                <a:solidFill>
                  <a:srgbClr val="000000"/>
                </a:solidFill>
                <a:effectLst/>
                <a:latin typeface="JetBrains Mono"/>
              </a:rPr>
              <a:t>(View):</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def </a:t>
            </a:r>
            <a:r>
              <a:rPr kumimoji="0" lang="en-US" altLang="en-US" sz="1400" b="0" i="0" u="none" strike="noStrike" cap="none" normalizeH="0" baseline="0" dirty="0">
                <a:ln>
                  <a:noFill/>
                </a:ln>
                <a:solidFill>
                  <a:srgbClr val="000000"/>
                </a:solidFill>
                <a:effectLst/>
                <a:latin typeface="JetBrains Mono"/>
              </a:rPr>
              <a:t>get(</a:t>
            </a:r>
            <a:r>
              <a:rPr kumimoji="0" lang="en-US" altLang="en-US" sz="1400" b="0" i="0" u="none" strike="noStrike" cap="none" normalizeH="0" baseline="0" dirty="0">
                <a:ln>
                  <a:noFill/>
                </a:ln>
                <a:solidFill>
                  <a:srgbClr val="94558D"/>
                </a:solidFill>
                <a:effectLst/>
                <a:latin typeface="JetBrains Mono"/>
              </a:rPr>
              <a:t>self</a:t>
            </a:r>
            <a:r>
              <a:rPr kumimoji="0" lang="en-US" altLang="en-US" sz="1400" b="0" i="0" u="none" strike="noStrike" cap="none" normalizeH="0" baseline="0" dirty="0">
                <a:ln>
                  <a:noFill/>
                </a:ln>
                <a:solidFill>
                  <a:srgbClr val="000000"/>
                </a:solidFill>
                <a:effectLst/>
                <a:latin typeface="JetBrains Mono"/>
              </a:rPr>
              <a:t>, request):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form = </a:t>
            </a:r>
            <a:r>
              <a:rPr kumimoji="0" lang="en-US" altLang="en-US" sz="1400" b="0" i="0" u="none" strike="noStrike" cap="none" normalizeH="0" baseline="0" dirty="0" err="1">
                <a:ln>
                  <a:noFill/>
                </a:ln>
                <a:solidFill>
                  <a:srgbClr val="000000"/>
                </a:solidFill>
                <a:effectLst/>
                <a:latin typeface="JetBrains Mono"/>
              </a:rPr>
              <a:t>ReviewForm</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return </a:t>
            </a:r>
            <a:r>
              <a:rPr kumimoji="0" lang="en-US" altLang="en-US" sz="1400" b="0" i="0" u="none" strike="noStrike" cap="none" normalizeH="0" baseline="0" dirty="0">
                <a:ln>
                  <a:noFill/>
                </a:ln>
                <a:solidFill>
                  <a:srgbClr val="000000"/>
                </a:solidFill>
                <a:effectLst/>
                <a:latin typeface="JetBrains Mono"/>
              </a:rPr>
              <a:t>render(request, </a:t>
            </a:r>
            <a:r>
              <a:rPr kumimoji="0" lang="en-US" altLang="en-US" sz="1400" b="1" i="0" u="none" strike="noStrike" cap="none" normalizeH="0" baseline="0" dirty="0">
                <a:ln>
                  <a:noFill/>
                </a:ln>
                <a:solidFill>
                  <a:srgbClr val="008080"/>
                </a:solidFill>
                <a:effectLst/>
                <a:latin typeface="JetBrains Mono"/>
              </a:rPr>
              <a:t>"reviews/review.html"</a:t>
            </a:r>
            <a:r>
              <a:rPr kumimoji="0" lang="en-US" altLang="en-US" sz="1400" b="0" i="0" u="none" strike="noStrike" cap="none" normalizeH="0" baseline="0" dirty="0">
                <a:ln>
                  <a:noFill/>
                </a:ln>
                <a:solidFill>
                  <a:srgbClr val="000000"/>
                </a:solidFill>
                <a:effectLst/>
                <a:latin typeface="JetBrains Mono"/>
              </a:rPr>
              <a:t>,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"form"</a:t>
            </a:r>
            <a:r>
              <a:rPr kumimoji="0" lang="en-US" altLang="en-US" sz="1400" b="0" i="0" u="none" strike="noStrike" cap="none" normalizeH="0" baseline="0" dirty="0">
                <a:ln>
                  <a:noFill/>
                </a:ln>
                <a:solidFill>
                  <a:srgbClr val="000000"/>
                </a:solidFill>
                <a:effectLst/>
                <a:latin typeface="JetBrains Mono"/>
              </a:rPr>
              <a:t>: form</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def </a:t>
            </a:r>
            <a:r>
              <a:rPr kumimoji="0" lang="en-US" altLang="en-US" sz="1400" b="0" i="0" u="none" strike="noStrike" cap="none" normalizeH="0" baseline="0" dirty="0">
                <a:ln>
                  <a:noFill/>
                </a:ln>
                <a:solidFill>
                  <a:srgbClr val="000000"/>
                </a:solidFill>
                <a:effectLst/>
                <a:latin typeface="JetBrains Mono"/>
              </a:rPr>
              <a:t>post(</a:t>
            </a:r>
            <a:r>
              <a:rPr kumimoji="0" lang="en-US" altLang="en-US" sz="1400" b="0" i="0" u="none" strike="noStrike" cap="none" normalizeH="0" baseline="0" dirty="0">
                <a:ln>
                  <a:noFill/>
                </a:ln>
                <a:solidFill>
                  <a:srgbClr val="94558D"/>
                </a:solidFill>
                <a:effectLst/>
                <a:latin typeface="JetBrains Mono"/>
              </a:rPr>
              <a:t>self</a:t>
            </a:r>
            <a:r>
              <a:rPr kumimoji="0" lang="en-US" altLang="en-US" sz="1400" b="0" i="0" u="none" strike="noStrike" cap="none" normalizeH="0" baseline="0" dirty="0">
                <a:ln>
                  <a:noFill/>
                </a:ln>
                <a:solidFill>
                  <a:srgbClr val="000000"/>
                </a:solidFill>
                <a:effectLst/>
                <a:latin typeface="JetBrains Mono"/>
              </a:rPr>
              <a:t>, request):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form = </a:t>
            </a:r>
            <a:r>
              <a:rPr kumimoji="0" lang="en-US" altLang="en-US" sz="1400" b="0" i="0" u="none" strike="noStrike" cap="none" normalizeH="0" baseline="0" dirty="0" err="1">
                <a:ln>
                  <a:noFill/>
                </a:ln>
                <a:solidFill>
                  <a:srgbClr val="000000"/>
                </a:solidFill>
                <a:effectLst/>
                <a:latin typeface="JetBrains Mono"/>
              </a:rPr>
              <a:t>ReviewForm</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request.POST</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if </a:t>
            </a:r>
            <a:r>
              <a:rPr kumimoji="0" lang="en-US" altLang="en-US" sz="1400" b="0" i="0" u="none" strike="noStrike" cap="none" normalizeH="0" baseline="0" dirty="0" err="1">
                <a:ln>
                  <a:noFill/>
                </a:ln>
                <a:solidFill>
                  <a:srgbClr val="000000"/>
                </a:solidFill>
                <a:effectLst/>
                <a:latin typeface="JetBrains Mono"/>
              </a:rPr>
              <a:t>form.is_valid</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form.save</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return </a:t>
            </a:r>
            <a:r>
              <a:rPr kumimoji="0" lang="en-US" altLang="en-US" sz="1400" b="0" i="0" u="none" strike="noStrike" cap="none" normalizeH="0" baseline="0" dirty="0" err="1">
                <a:ln>
                  <a:noFill/>
                </a:ln>
                <a:solidFill>
                  <a:srgbClr val="000000"/>
                </a:solidFill>
                <a:effectLst/>
                <a:latin typeface="JetBrains Mono"/>
              </a:rPr>
              <a:t>HttpResponseRedirect</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"/thank-you"</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return </a:t>
            </a:r>
            <a:r>
              <a:rPr kumimoji="0" lang="en-US" altLang="en-US" sz="1400" b="0" i="0" u="none" strike="noStrike" cap="none" normalizeH="0" baseline="0" dirty="0">
                <a:ln>
                  <a:noFill/>
                </a:ln>
                <a:solidFill>
                  <a:srgbClr val="000000"/>
                </a:solidFill>
                <a:effectLst/>
                <a:latin typeface="JetBrains Mono"/>
              </a:rPr>
              <a:t>render(request, </a:t>
            </a:r>
            <a:r>
              <a:rPr kumimoji="0" lang="en-US" altLang="en-US" sz="1400" b="1" i="0" u="none" strike="noStrike" cap="none" normalizeH="0" baseline="0" dirty="0">
                <a:ln>
                  <a:noFill/>
                </a:ln>
                <a:solidFill>
                  <a:srgbClr val="008080"/>
                </a:solidFill>
                <a:effectLst/>
                <a:latin typeface="JetBrains Mono"/>
              </a:rPr>
              <a:t>"reviews/review.html"</a:t>
            </a:r>
            <a:r>
              <a:rPr kumimoji="0" lang="en-US" altLang="en-US" sz="1400" b="0" i="0" u="none" strike="noStrike" cap="none" normalizeH="0" baseline="0" dirty="0">
                <a:ln>
                  <a:noFill/>
                </a:ln>
                <a:solidFill>
                  <a:srgbClr val="000000"/>
                </a:solidFill>
                <a:effectLst/>
                <a:latin typeface="JetBrains Mono"/>
              </a:rPr>
              <a:t>,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"form"</a:t>
            </a:r>
            <a:r>
              <a:rPr kumimoji="0" lang="en-US" altLang="en-US" sz="1400" b="0" i="0" u="none" strike="noStrike" cap="none" normalizeH="0" baseline="0" dirty="0">
                <a:ln>
                  <a:noFill/>
                </a:ln>
                <a:solidFill>
                  <a:srgbClr val="000000"/>
                </a:solidFill>
                <a:effectLst/>
                <a:latin typeface="JetBrains Mono"/>
              </a:rPr>
              <a:t>: form</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09A0FAD4-8955-4857-8A82-767AA2F0B2FE}"/>
              </a:ext>
            </a:extLst>
          </p:cNvPr>
          <p:cNvSpPr txBox="1"/>
          <p:nvPr/>
        </p:nvSpPr>
        <p:spPr>
          <a:xfrm>
            <a:off x="7105475" y="1593908"/>
            <a:ext cx="3305263" cy="2739211"/>
          </a:xfrm>
          <a:prstGeom prst="rect">
            <a:avLst/>
          </a:prstGeom>
          <a:noFill/>
        </p:spPr>
        <p:txBody>
          <a:bodyPr wrap="square" rtlCol="0">
            <a:spAutoFit/>
          </a:bodyPr>
          <a:lstStyle/>
          <a:p>
            <a:r>
              <a:rPr lang="en-US" sz="1400" b="0" i="0" u="none" strike="noStrike" cap="none" dirty="0" err="1">
                <a:solidFill>
                  <a:srgbClr val="172746"/>
                </a:solidFill>
                <a:latin typeface="Montserrat"/>
                <a:ea typeface="Montserrat"/>
                <a:cs typeface="Montserrat"/>
                <a:sym typeface="Montserrat"/>
              </a:rPr>
              <a:t>as_view</a:t>
            </a:r>
            <a:r>
              <a:rPr lang="en-US" sz="1400" b="0" i="0" u="none" strike="noStrike" cap="none" dirty="0">
                <a:solidFill>
                  <a:srgbClr val="172746"/>
                </a:solidFill>
                <a:latin typeface="Montserrat"/>
                <a:ea typeface="Montserrat"/>
                <a:cs typeface="Montserrat"/>
                <a:sym typeface="Montserrat"/>
              </a:rPr>
              <a:t> () : Django’s URL resolver expects to send the request and associated arguments to a callable function, not a class, class-based views have an </a:t>
            </a:r>
            <a:r>
              <a:rPr lang="en-US" sz="1400" b="0" i="0" u="none" strike="noStrike" cap="none" dirty="0" err="1">
                <a:solidFill>
                  <a:srgbClr val="172746"/>
                </a:solidFill>
                <a:latin typeface="Montserrat"/>
                <a:ea typeface="Montserrat"/>
                <a:cs typeface="Montserrat"/>
                <a:sym typeface="Montserrat"/>
              </a:rPr>
              <a:t>as_view</a:t>
            </a:r>
            <a:r>
              <a:rPr lang="en-US" sz="1400" b="0" i="0" u="none" strike="noStrike" cap="none" dirty="0">
                <a:solidFill>
                  <a:srgbClr val="172746"/>
                </a:solidFill>
                <a:latin typeface="Montserrat"/>
                <a:ea typeface="Montserrat"/>
                <a:cs typeface="Montserrat"/>
                <a:sym typeface="Montserrat"/>
              </a:rPr>
              <a:t>() class method which returns a function that can be called when a request arrives for a URL</a:t>
            </a:r>
          </a:p>
          <a:p>
            <a:endParaRPr lang="en-US" sz="1400" dirty="0">
              <a:solidFill>
                <a:srgbClr val="172746"/>
              </a:solidFill>
              <a:latin typeface="Montserrat"/>
              <a:ea typeface="Montserrat"/>
              <a:cs typeface="Montserrat"/>
              <a:sym typeface="Montserrat"/>
            </a:endParaRPr>
          </a:p>
          <a:p>
            <a:r>
              <a:rPr lang="en-US" sz="1400" b="0" i="0" u="none" strike="noStrike" cap="none" dirty="0">
                <a:solidFill>
                  <a:srgbClr val="172746"/>
                </a:solidFill>
                <a:latin typeface="Montserrat"/>
                <a:ea typeface="Montserrat"/>
                <a:cs typeface="Montserrat"/>
                <a:sym typeface="Montserrat"/>
              </a:rPr>
              <a:t>Updates in urls.py</a:t>
            </a:r>
          </a:p>
          <a:p>
            <a:endParaRPr lang="en-US" sz="1400" dirty="0">
              <a:solidFill>
                <a:srgbClr val="172746"/>
              </a:solidFill>
              <a:latin typeface="Montserrat"/>
              <a:ea typeface="Montserrat"/>
              <a:cs typeface="Montserrat"/>
              <a:sym typeface="Montserrat"/>
            </a:endParaRPr>
          </a:p>
          <a:p>
            <a:endParaRPr lang="en-US" sz="1400" b="0" i="0" u="none" strike="noStrike" cap="none" dirty="0">
              <a:solidFill>
                <a:srgbClr val="172746"/>
              </a:solidFill>
              <a:latin typeface="Montserrat"/>
              <a:ea typeface="Montserrat"/>
              <a:cs typeface="Montserrat"/>
              <a:sym typeface="Montserrat"/>
            </a:endParaRPr>
          </a:p>
          <a:p>
            <a:endParaRPr lang="en-IN" dirty="0"/>
          </a:p>
        </p:txBody>
      </p:sp>
      <p:sp>
        <p:nvSpPr>
          <p:cNvPr id="6" name="Rectangle 2">
            <a:extLst>
              <a:ext uri="{FF2B5EF4-FFF2-40B4-BE49-F238E27FC236}">
                <a16:creationId xmlns:a16="http://schemas.microsoft.com/office/drawing/2014/main" id="{C6C8FCAD-04E8-4004-A124-3D49D083E073}"/>
              </a:ext>
            </a:extLst>
          </p:cNvPr>
          <p:cNvSpPr>
            <a:spLocks noChangeArrowheads="1"/>
          </p:cNvSpPr>
          <p:nvPr/>
        </p:nvSpPr>
        <p:spPr bwMode="auto">
          <a:xfrm>
            <a:off x="7105475" y="3663654"/>
            <a:ext cx="4102217" cy="16004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django.urls</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a:ln>
                  <a:noFill/>
                </a:ln>
                <a:solidFill>
                  <a:srgbClr val="000000"/>
                </a:solidFill>
                <a:effectLst/>
                <a:latin typeface="JetBrains Mono"/>
              </a:rPr>
              <a:t>path</a:t>
            </a: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a:ln>
                  <a:noFill/>
                </a:ln>
                <a:solidFill>
                  <a:srgbClr val="000000"/>
                </a:solidFill>
                <a:effectLst/>
                <a:latin typeface="JetBrains Mono"/>
              </a:rPr>
              <a:t>views</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err="1">
                <a:ln>
                  <a:noFill/>
                </a:ln>
                <a:solidFill>
                  <a:srgbClr val="000000"/>
                </a:solidFill>
                <a:effectLst/>
                <a:latin typeface="JetBrains Mono"/>
              </a:rPr>
              <a:t>urlpatterns</a:t>
            </a:r>
            <a:r>
              <a:rPr kumimoji="0" lang="en-US" altLang="en-US" sz="1400" b="0" i="0" u="none" strike="noStrike" cap="none" normalizeH="0" baseline="0" dirty="0">
                <a:ln>
                  <a:noFill/>
                </a:ln>
                <a:solidFill>
                  <a:srgbClr val="000000"/>
                </a:solidFill>
                <a:effectLst/>
                <a:latin typeface="JetBrains Mono"/>
              </a:rPr>
              <a:t> =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path(</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views.ReviewView.as_view</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path(</a:t>
            </a:r>
            <a:r>
              <a:rPr kumimoji="0" lang="en-US" altLang="en-US" sz="1400" b="1" i="0" u="none" strike="noStrike" cap="none" normalizeH="0" baseline="0" dirty="0">
                <a:ln>
                  <a:noFill/>
                </a:ln>
                <a:solidFill>
                  <a:srgbClr val="008080"/>
                </a:solidFill>
                <a:effectLst/>
                <a:latin typeface="JetBrains Mono"/>
              </a:rPr>
              <a:t>"thank-you"</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views.ThankYouView.as_view</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133785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8C7A6-BCD5-423D-89B3-EEEC5E9CE306}"/>
              </a:ext>
            </a:extLst>
          </p:cNvPr>
          <p:cNvSpPr>
            <a:spLocks noGrp="1"/>
          </p:cNvSpPr>
          <p:nvPr>
            <p:ph type="title"/>
          </p:nvPr>
        </p:nvSpPr>
        <p:spPr/>
        <p:txBody>
          <a:bodyPr/>
          <a:lstStyle/>
          <a:p>
            <a:r>
              <a:rPr lang="en-IN" dirty="0"/>
              <a:t>Various HTTP Methods Supported</a:t>
            </a:r>
          </a:p>
        </p:txBody>
      </p:sp>
      <p:sp>
        <p:nvSpPr>
          <p:cNvPr id="3" name="Content Placeholder 2">
            <a:extLst>
              <a:ext uri="{FF2B5EF4-FFF2-40B4-BE49-F238E27FC236}">
                <a16:creationId xmlns:a16="http://schemas.microsoft.com/office/drawing/2014/main" id="{EA4C1189-777D-44CA-859F-B8339439683A}"/>
              </a:ext>
            </a:extLst>
          </p:cNvPr>
          <p:cNvSpPr>
            <a:spLocks noGrp="1"/>
          </p:cNvSpPr>
          <p:nvPr>
            <p:ph idx="1"/>
          </p:nvPr>
        </p:nvSpPr>
        <p:spPr/>
        <p:txBody>
          <a:bodyPr/>
          <a:lstStyle/>
          <a:p>
            <a:pPr marL="457200" marR="0" lvl="0" indent="-317500" algn="l" rtl="0">
              <a:lnSpc>
                <a:spcPct val="150000"/>
              </a:lnSpc>
              <a:spcBef>
                <a:spcPts val="0"/>
              </a:spcBef>
              <a:spcAft>
                <a:spcPts val="0"/>
              </a:spcAft>
              <a:buClr>
                <a:srgbClr val="172746"/>
              </a:buClr>
              <a:buSzPts val="1400"/>
              <a:buFont typeface="Montserrat"/>
              <a:buChar char="●"/>
            </a:pPr>
            <a:r>
              <a:rPr lang="en-US" sz="1800" b="0" i="0" u="none" strike="noStrike" cap="none" dirty="0">
                <a:solidFill>
                  <a:srgbClr val="172746"/>
                </a:solidFill>
                <a:latin typeface="Montserrat"/>
                <a:ea typeface="Montserrat"/>
                <a:cs typeface="Montserrat"/>
                <a:sym typeface="Montserrat"/>
              </a:rPr>
              <a:t>get</a:t>
            </a:r>
          </a:p>
          <a:p>
            <a:pPr marL="457200" marR="0" lvl="0" indent="-317500" algn="l" rtl="0">
              <a:lnSpc>
                <a:spcPct val="150000"/>
              </a:lnSpc>
              <a:spcBef>
                <a:spcPts val="0"/>
              </a:spcBef>
              <a:spcAft>
                <a:spcPts val="0"/>
              </a:spcAft>
              <a:buClr>
                <a:srgbClr val="172746"/>
              </a:buClr>
              <a:buSzPts val="1400"/>
              <a:buFont typeface="Montserrat"/>
              <a:buChar char="●"/>
            </a:pPr>
            <a:r>
              <a:rPr lang="en-US" sz="1800" b="0" i="0" u="none" strike="noStrike" cap="none" dirty="0">
                <a:solidFill>
                  <a:srgbClr val="172746"/>
                </a:solidFill>
                <a:latin typeface="Montserrat"/>
                <a:ea typeface="Montserrat"/>
                <a:cs typeface="Montserrat"/>
                <a:sym typeface="Montserrat"/>
              </a:rPr>
              <a:t>post</a:t>
            </a:r>
          </a:p>
          <a:p>
            <a:pPr marL="457200" marR="0" lvl="0" indent="-317500" algn="l" rtl="0">
              <a:lnSpc>
                <a:spcPct val="150000"/>
              </a:lnSpc>
              <a:spcBef>
                <a:spcPts val="0"/>
              </a:spcBef>
              <a:spcAft>
                <a:spcPts val="0"/>
              </a:spcAft>
              <a:buClr>
                <a:srgbClr val="172746"/>
              </a:buClr>
              <a:buSzPts val="1400"/>
              <a:buFont typeface="Montserrat"/>
              <a:buChar char="●"/>
            </a:pPr>
            <a:r>
              <a:rPr lang="en-US" sz="1800" b="0" i="0" u="none" strike="noStrike" cap="none" dirty="0">
                <a:solidFill>
                  <a:srgbClr val="172746"/>
                </a:solidFill>
                <a:latin typeface="Montserrat"/>
                <a:ea typeface="Montserrat"/>
                <a:cs typeface="Montserrat"/>
                <a:sym typeface="Montserrat"/>
              </a:rPr>
              <a:t>put</a:t>
            </a:r>
          </a:p>
          <a:p>
            <a:pPr marL="457200" marR="0" lvl="0" indent="-317500" algn="l" rtl="0">
              <a:lnSpc>
                <a:spcPct val="150000"/>
              </a:lnSpc>
              <a:spcBef>
                <a:spcPts val="0"/>
              </a:spcBef>
              <a:spcAft>
                <a:spcPts val="0"/>
              </a:spcAft>
              <a:buClr>
                <a:srgbClr val="172746"/>
              </a:buClr>
              <a:buSzPts val="1400"/>
              <a:buFont typeface="Montserrat"/>
              <a:buChar char="●"/>
            </a:pPr>
            <a:r>
              <a:rPr lang="en-US" sz="1800" b="0" i="0" u="none" strike="noStrike" cap="none" dirty="0">
                <a:solidFill>
                  <a:srgbClr val="172746"/>
                </a:solidFill>
                <a:latin typeface="Montserrat"/>
                <a:ea typeface="Montserrat"/>
                <a:cs typeface="Montserrat"/>
                <a:sym typeface="Montserrat"/>
              </a:rPr>
              <a:t>patch</a:t>
            </a:r>
          </a:p>
          <a:p>
            <a:pPr marL="457200" marR="0" lvl="0" indent="-317500" algn="l" rtl="0">
              <a:lnSpc>
                <a:spcPct val="150000"/>
              </a:lnSpc>
              <a:spcBef>
                <a:spcPts val="0"/>
              </a:spcBef>
              <a:spcAft>
                <a:spcPts val="0"/>
              </a:spcAft>
              <a:buClr>
                <a:srgbClr val="172746"/>
              </a:buClr>
              <a:buSzPts val="1400"/>
              <a:buFont typeface="Montserrat"/>
              <a:buChar char="●"/>
            </a:pPr>
            <a:r>
              <a:rPr lang="en-US" sz="1800" b="0" i="0" u="none" strike="noStrike" cap="none" dirty="0">
                <a:solidFill>
                  <a:srgbClr val="172746"/>
                </a:solidFill>
                <a:latin typeface="Montserrat"/>
                <a:ea typeface="Montserrat"/>
                <a:cs typeface="Montserrat"/>
                <a:sym typeface="Montserrat"/>
              </a:rPr>
              <a:t>delete</a:t>
            </a:r>
          </a:p>
          <a:p>
            <a:pPr marL="457200" marR="0" lvl="0" indent="-317500" algn="l" rtl="0">
              <a:lnSpc>
                <a:spcPct val="150000"/>
              </a:lnSpc>
              <a:spcBef>
                <a:spcPts val="0"/>
              </a:spcBef>
              <a:spcAft>
                <a:spcPts val="0"/>
              </a:spcAft>
              <a:buClr>
                <a:srgbClr val="172746"/>
              </a:buClr>
              <a:buSzPts val="1400"/>
              <a:buFont typeface="Montserrat"/>
              <a:buChar char="●"/>
            </a:pPr>
            <a:r>
              <a:rPr lang="en-US" sz="1800" b="0" i="0" u="none" strike="noStrike" cap="none" dirty="0">
                <a:solidFill>
                  <a:srgbClr val="172746"/>
                </a:solidFill>
                <a:latin typeface="Montserrat"/>
                <a:ea typeface="Montserrat"/>
                <a:cs typeface="Montserrat"/>
                <a:sym typeface="Montserrat"/>
              </a:rPr>
              <a:t>head</a:t>
            </a:r>
          </a:p>
          <a:p>
            <a:pPr marL="457200" marR="0" lvl="0" indent="-317500" algn="l" rtl="0">
              <a:lnSpc>
                <a:spcPct val="150000"/>
              </a:lnSpc>
              <a:spcBef>
                <a:spcPts val="0"/>
              </a:spcBef>
              <a:spcAft>
                <a:spcPts val="0"/>
              </a:spcAft>
              <a:buClr>
                <a:srgbClr val="172746"/>
              </a:buClr>
              <a:buSzPts val="1400"/>
              <a:buFont typeface="Montserrat"/>
              <a:buChar char="●"/>
            </a:pPr>
            <a:r>
              <a:rPr lang="en-US" sz="1800" b="0" i="0" u="none" strike="noStrike" cap="none" dirty="0">
                <a:solidFill>
                  <a:srgbClr val="172746"/>
                </a:solidFill>
                <a:latin typeface="Montserrat"/>
                <a:ea typeface="Montserrat"/>
                <a:cs typeface="Montserrat"/>
                <a:sym typeface="Montserrat"/>
              </a:rPr>
              <a:t>options</a:t>
            </a:r>
          </a:p>
          <a:p>
            <a:endParaRPr lang="en-IN" dirty="0"/>
          </a:p>
        </p:txBody>
      </p:sp>
    </p:spTree>
    <p:extLst>
      <p:ext uri="{BB962C8B-B14F-4D97-AF65-F5344CB8AC3E}">
        <p14:creationId xmlns:p14="http://schemas.microsoft.com/office/powerpoint/2010/main" val="147001929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0F08B-FF7D-4D20-8BD6-DC423123163E}"/>
              </a:ext>
            </a:extLst>
          </p:cNvPr>
          <p:cNvSpPr>
            <a:spLocks noGrp="1"/>
          </p:cNvSpPr>
          <p:nvPr>
            <p:ph type="title"/>
          </p:nvPr>
        </p:nvSpPr>
        <p:spPr/>
        <p:txBody>
          <a:bodyPr/>
          <a:lstStyle/>
          <a:p>
            <a:r>
              <a:rPr lang="en-IN" dirty="0"/>
              <a:t>Various Generic Views</a:t>
            </a:r>
          </a:p>
        </p:txBody>
      </p:sp>
      <p:sp>
        <p:nvSpPr>
          <p:cNvPr id="3" name="Content Placeholder 2">
            <a:extLst>
              <a:ext uri="{FF2B5EF4-FFF2-40B4-BE49-F238E27FC236}">
                <a16:creationId xmlns:a16="http://schemas.microsoft.com/office/drawing/2014/main" id="{B3B0BD34-65C0-4107-8B76-E312E803EE13}"/>
              </a:ext>
            </a:extLst>
          </p:cNvPr>
          <p:cNvSpPr>
            <a:spLocks noGrp="1"/>
          </p:cNvSpPr>
          <p:nvPr>
            <p:ph idx="1"/>
          </p:nvPr>
        </p:nvSpPr>
        <p:spPr/>
        <p:txBody>
          <a:bodyPr/>
          <a:lstStyle/>
          <a:p>
            <a:r>
              <a:rPr lang="en-IN" dirty="0"/>
              <a:t>Template Views</a:t>
            </a:r>
          </a:p>
          <a:p>
            <a:r>
              <a:rPr lang="en-IN" dirty="0"/>
              <a:t>List &amp; Detail Views</a:t>
            </a:r>
          </a:p>
          <a:p>
            <a:r>
              <a:rPr lang="en-IN" dirty="0"/>
              <a:t>Form View</a:t>
            </a:r>
          </a:p>
          <a:p>
            <a:r>
              <a:rPr lang="en-IN" dirty="0"/>
              <a:t>Create/Update/Delete View</a:t>
            </a:r>
          </a:p>
          <a:p>
            <a:endParaRPr lang="en-IN" dirty="0"/>
          </a:p>
        </p:txBody>
      </p:sp>
    </p:spTree>
    <p:extLst>
      <p:ext uri="{BB962C8B-B14F-4D97-AF65-F5344CB8AC3E}">
        <p14:creationId xmlns:p14="http://schemas.microsoft.com/office/powerpoint/2010/main" val="372138102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27DEA-348D-4B54-9F40-E83E5337F3AC}"/>
              </a:ext>
            </a:extLst>
          </p:cNvPr>
          <p:cNvSpPr>
            <a:spLocks noGrp="1"/>
          </p:cNvSpPr>
          <p:nvPr>
            <p:ph type="title"/>
          </p:nvPr>
        </p:nvSpPr>
        <p:spPr/>
        <p:txBody>
          <a:bodyPr/>
          <a:lstStyle/>
          <a:p>
            <a:r>
              <a:rPr lang="en-IN" dirty="0"/>
              <a:t>Template View (Get Some Info)</a:t>
            </a:r>
          </a:p>
        </p:txBody>
      </p:sp>
      <p:sp>
        <p:nvSpPr>
          <p:cNvPr id="3" name="Content Placeholder 2">
            <a:extLst>
              <a:ext uri="{FF2B5EF4-FFF2-40B4-BE49-F238E27FC236}">
                <a16:creationId xmlns:a16="http://schemas.microsoft.com/office/drawing/2014/main" id="{81E5455B-C400-4C8B-BA24-61EB6D52D174}"/>
              </a:ext>
            </a:extLst>
          </p:cNvPr>
          <p:cNvSpPr>
            <a:spLocks noGrp="1"/>
          </p:cNvSpPr>
          <p:nvPr>
            <p:ph idx="1"/>
          </p:nvPr>
        </p:nvSpPr>
        <p:spPr/>
        <p:txBody>
          <a:bodyPr/>
          <a:lstStyle/>
          <a:p>
            <a:r>
              <a:rPr lang="en-IN" dirty="0"/>
              <a:t>Create views that specifically render templates</a:t>
            </a:r>
          </a:p>
          <a:p>
            <a:r>
              <a:rPr lang="en-IN" dirty="0"/>
              <a:t>Import statement : </a:t>
            </a:r>
            <a:r>
              <a:rPr lang="en-US" dirty="0"/>
              <a:t>from </a:t>
            </a:r>
            <a:r>
              <a:rPr lang="en-US" dirty="0" err="1"/>
              <a:t>django.views.generic.base</a:t>
            </a:r>
            <a:r>
              <a:rPr lang="en-US" dirty="0"/>
              <a:t> import </a:t>
            </a:r>
            <a:r>
              <a:rPr lang="en-US" dirty="0" err="1"/>
              <a:t>TemplateView</a:t>
            </a:r>
            <a:endParaRPr lang="en-IN" dirty="0"/>
          </a:p>
          <a:p>
            <a:endParaRPr lang="en-IN" dirty="0"/>
          </a:p>
          <a:p>
            <a:endParaRPr lang="en-IN" dirty="0"/>
          </a:p>
          <a:p>
            <a:r>
              <a:rPr lang="en-IN" dirty="0"/>
              <a:t>How to perform variable </a:t>
            </a:r>
            <a:r>
              <a:rPr lang="en-IN" dirty="0" err="1"/>
              <a:t>interpolaration</a:t>
            </a:r>
            <a:endParaRPr lang="en-IN" dirty="0"/>
          </a:p>
          <a:p>
            <a:r>
              <a:rPr lang="en-IN" dirty="0"/>
              <a:t>Overwrite </a:t>
            </a:r>
            <a:r>
              <a:rPr lang="en-IN" dirty="0" err="1"/>
              <a:t>get_context_data</a:t>
            </a:r>
            <a:endParaRPr lang="en-IN" dirty="0"/>
          </a:p>
        </p:txBody>
      </p:sp>
      <p:sp>
        <p:nvSpPr>
          <p:cNvPr id="4" name="Rectangle 1">
            <a:extLst>
              <a:ext uri="{FF2B5EF4-FFF2-40B4-BE49-F238E27FC236}">
                <a16:creationId xmlns:a16="http://schemas.microsoft.com/office/drawing/2014/main" id="{9935B793-08F4-4C59-A48A-2B399FA59016}"/>
              </a:ext>
            </a:extLst>
          </p:cNvPr>
          <p:cNvSpPr>
            <a:spLocks noChangeArrowheads="1"/>
          </p:cNvSpPr>
          <p:nvPr/>
        </p:nvSpPr>
        <p:spPr bwMode="auto">
          <a:xfrm>
            <a:off x="1073791" y="3017070"/>
            <a:ext cx="5022209"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JetBrains Mono"/>
              </a:rPr>
              <a:t>class </a:t>
            </a:r>
            <a:r>
              <a:rPr kumimoji="0" lang="en-US" altLang="en-US" sz="1600" b="0" i="0" u="none" strike="noStrike" cap="none" normalizeH="0" baseline="0" dirty="0" err="1">
                <a:ln>
                  <a:noFill/>
                </a:ln>
                <a:solidFill>
                  <a:srgbClr val="000000"/>
                </a:solidFill>
                <a:effectLst/>
                <a:latin typeface="JetBrains Mono"/>
              </a:rPr>
              <a:t>ThankYouView</a:t>
            </a:r>
            <a:r>
              <a:rPr kumimoji="0" lang="en-US" altLang="en-US" sz="1600" b="0" i="0" u="none" strike="noStrike" cap="none" normalizeH="0" baseline="0" dirty="0">
                <a:ln>
                  <a:noFill/>
                </a:ln>
                <a:solidFill>
                  <a:srgbClr val="000000"/>
                </a:solidFill>
                <a:effectLst/>
                <a:latin typeface="JetBrains Mono"/>
              </a:rPr>
              <a:t>(</a:t>
            </a:r>
            <a:r>
              <a:rPr kumimoji="0" lang="en-US" altLang="en-US" sz="1600" b="0" i="0" u="none" strike="noStrike" cap="none" normalizeH="0" baseline="0" dirty="0" err="1">
                <a:ln>
                  <a:noFill/>
                </a:ln>
                <a:solidFill>
                  <a:srgbClr val="000000"/>
                </a:solidFill>
                <a:effectLst/>
                <a:latin typeface="JetBrains Mono"/>
              </a:rPr>
              <a:t>TemplateView</a:t>
            </a:r>
            <a:r>
              <a:rPr kumimoji="0" lang="en-US" altLang="en-US" sz="1600" b="0" i="0" u="none" strike="noStrike" cap="none" normalizeH="0" baseline="0" dirty="0">
                <a:ln>
                  <a:noFill/>
                </a:ln>
                <a:solidFill>
                  <a:srgbClr val="000000"/>
                </a:solidFill>
                <a:effectLst/>
                <a:latin typeface="JetBrains Mono"/>
              </a:rPr>
              <a: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a:t>
            </a:r>
            <a:r>
              <a:rPr kumimoji="0" lang="en-US" altLang="en-US" sz="1600" b="0" i="0" u="none" strike="noStrike" cap="none" normalizeH="0" baseline="0" dirty="0" err="1">
                <a:ln>
                  <a:noFill/>
                </a:ln>
                <a:solidFill>
                  <a:srgbClr val="000000"/>
                </a:solidFill>
                <a:effectLst/>
                <a:latin typeface="JetBrains Mono"/>
              </a:rPr>
              <a:t>template_name</a:t>
            </a:r>
            <a:r>
              <a:rPr kumimoji="0" lang="en-US" altLang="en-US" sz="1600" b="0" i="0" u="none" strike="noStrike" cap="none" normalizeH="0" baseline="0" dirty="0">
                <a:ln>
                  <a:noFill/>
                </a:ln>
                <a:solidFill>
                  <a:srgbClr val="000000"/>
                </a:solidFill>
                <a:effectLst/>
                <a:latin typeface="JetBrains Mono"/>
              </a:rPr>
              <a:t> = </a:t>
            </a:r>
            <a:r>
              <a:rPr kumimoji="0" lang="en-US" altLang="en-US" sz="1600" b="1" i="0" u="none" strike="noStrike" cap="none" normalizeH="0" baseline="0" dirty="0">
                <a:ln>
                  <a:noFill/>
                </a:ln>
                <a:solidFill>
                  <a:srgbClr val="008080"/>
                </a:solidFill>
                <a:effectLst/>
                <a:latin typeface="JetBrains Mono"/>
              </a:rPr>
              <a:t>"reviews/thank_you.html"</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C3FA285F-AD8B-46BA-A0D1-80C60C37FCC3}"/>
              </a:ext>
            </a:extLst>
          </p:cNvPr>
          <p:cNvSpPr>
            <a:spLocks noChangeArrowheads="1"/>
          </p:cNvSpPr>
          <p:nvPr/>
        </p:nvSpPr>
        <p:spPr bwMode="auto">
          <a:xfrm>
            <a:off x="1073791" y="4595891"/>
            <a:ext cx="6020943"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def </a:t>
            </a:r>
            <a:r>
              <a:rPr kumimoji="0" lang="en-US" altLang="en-US" sz="1400" b="0" i="0" u="none" strike="noStrike" cap="none" normalizeH="0" baseline="0" dirty="0" err="1">
                <a:ln>
                  <a:noFill/>
                </a:ln>
                <a:solidFill>
                  <a:srgbClr val="000000"/>
                </a:solidFill>
                <a:effectLst/>
                <a:latin typeface="JetBrains Mono"/>
              </a:rPr>
              <a:t>get_context_data</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94558D"/>
                </a:solidFill>
                <a:effectLst/>
                <a:latin typeface="JetBrains Mono"/>
              </a:rPr>
              <a:t>self</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kwargs</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context = </a:t>
            </a:r>
            <a:r>
              <a:rPr kumimoji="0" lang="en-US" altLang="en-US" sz="1400" b="0" i="0" u="none" strike="noStrike" cap="none" normalizeH="0" baseline="0" dirty="0">
                <a:ln>
                  <a:noFill/>
                </a:ln>
                <a:solidFill>
                  <a:srgbClr val="000080"/>
                </a:solidFill>
                <a:effectLst/>
                <a:latin typeface="JetBrains Mono"/>
              </a:rPr>
              <a:t>super</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get_context_data</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kwargs</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context[</a:t>
            </a:r>
            <a:r>
              <a:rPr kumimoji="0" lang="en-US" altLang="en-US" sz="1400" b="1" i="0" u="none" strike="noStrike" cap="none" normalizeH="0" baseline="0" dirty="0">
                <a:ln>
                  <a:noFill/>
                </a:ln>
                <a:solidFill>
                  <a:srgbClr val="008080"/>
                </a:solidFill>
                <a:effectLst/>
                <a:latin typeface="JetBrains Mono"/>
              </a:rPr>
              <a:t>"message"</a:t>
            </a:r>
            <a:r>
              <a:rPr kumimoji="0" lang="en-US" altLang="en-US" sz="1400" b="0" i="0" u="none" strike="noStrike" cap="none" normalizeH="0" baseline="0" dirty="0">
                <a:ln>
                  <a:noFill/>
                </a:ln>
                <a:solidFill>
                  <a:srgbClr val="000000"/>
                </a:solidFill>
                <a:effectLst/>
                <a:latin typeface="JetBrains Mono"/>
              </a:rPr>
              <a:t>] = </a:t>
            </a:r>
            <a:r>
              <a:rPr kumimoji="0" lang="en-US" altLang="en-US" sz="1400" b="1" i="0" u="none" strike="noStrike" cap="none" normalizeH="0" baseline="0" dirty="0">
                <a:ln>
                  <a:noFill/>
                </a:ln>
                <a:solidFill>
                  <a:srgbClr val="008080"/>
                </a:solidFill>
                <a:effectLst/>
                <a:latin typeface="JetBrains Mono"/>
              </a:rPr>
              <a:t>"This Works !!"</a:t>
            </a:r>
            <a:br>
              <a:rPr kumimoji="0" lang="en-US" altLang="en-US" sz="1400" b="1" i="0" u="none" strike="noStrike" cap="none" normalizeH="0" baseline="0" dirty="0">
                <a:ln>
                  <a:noFill/>
                </a:ln>
                <a:solidFill>
                  <a:srgbClr val="008080"/>
                </a:solidFill>
                <a:effectLst/>
                <a:latin typeface="JetBrains Mono"/>
              </a:rPr>
            </a:br>
            <a:r>
              <a:rPr kumimoji="0" lang="en-US" altLang="en-US" sz="1400" b="1" i="0" u="none" strike="noStrike" cap="none" normalizeH="0" baseline="0" dirty="0">
                <a:ln>
                  <a:noFill/>
                </a:ln>
                <a:solidFill>
                  <a:srgbClr val="00808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return </a:t>
            </a:r>
            <a:r>
              <a:rPr kumimoji="0" lang="en-US" altLang="en-US" sz="1400" b="0" i="0" u="none" strike="noStrike" cap="none" normalizeH="0" baseline="0" dirty="0">
                <a:ln>
                  <a:noFill/>
                </a:ln>
                <a:solidFill>
                  <a:srgbClr val="000000"/>
                </a:solidFill>
                <a:effectLst/>
                <a:latin typeface="JetBrains Mono"/>
              </a:rPr>
              <a:t>context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259261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BAF0-CF59-402F-B5DC-B37F416BD363}"/>
              </a:ext>
            </a:extLst>
          </p:cNvPr>
          <p:cNvSpPr>
            <a:spLocks noGrp="1"/>
          </p:cNvSpPr>
          <p:nvPr>
            <p:ph type="title"/>
          </p:nvPr>
        </p:nvSpPr>
        <p:spPr/>
        <p:txBody>
          <a:bodyPr/>
          <a:lstStyle/>
          <a:p>
            <a:r>
              <a:rPr lang="en-IN" dirty="0"/>
              <a:t>Create a view to get and display all the reviews</a:t>
            </a:r>
          </a:p>
        </p:txBody>
      </p:sp>
      <p:sp>
        <p:nvSpPr>
          <p:cNvPr id="3" name="Content Placeholder 2">
            <a:extLst>
              <a:ext uri="{FF2B5EF4-FFF2-40B4-BE49-F238E27FC236}">
                <a16:creationId xmlns:a16="http://schemas.microsoft.com/office/drawing/2014/main" id="{E1ADD3D9-AD38-4738-99CB-61102055866C}"/>
              </a:ext>
            </a:extLst>
          </p:cNvPr>
          <p:cNvSpPr>
            <a:spLocks noGrp="1"/>
          </p:cNvSpPr>
          <p:nvPr>
            <p:ph idx="1"/>
          </p:nvPr>
        </p:nvSpPr>
        <p:spPr/>
        <p:txBody>
          <a:bodyPr/>
          <a:lstStyle/>
          <a:p>
            <a:r>
              <a:rPr lang="en-IN" dirty="0"/>
              <a:t>Create a template review_list.html</a:t>
            </a:r>
          </a:p>
          <a:p>
            <a:r>
              <a:rPr lang="en-IN" dirty="0"/>
              <a:t>Create a template </a:t>
            </a:r>
            <a:r>
              <a:rPr lang="en-IN" dirty="0" err="1"/>
              <a:t>ReviewListView</a:t>
            </a:r>
            <a:r>
              <a:rPr lang="en-IN" dirty="0"/>
              <a:t> extend Template View</a:t>
            </a:r>
          </a:p>
          <a:p>
            <a:r>
              <a:rPr lang="en-IN" dirty="0"/>
              <a:t>Get all the content and send it via a context</a:t>
            </a:r>
          </a:p>
        </p:txBody>
      </p:sp>
      <p:sp>
        <p:nvSpPr>
          <p:cNvPr id="4" name="Rectangle 1">
            <a:extLst>
              <a:ext uri="{FF2B5EF4-FFF2-40B4-BE49-F238E27FC236}">
                <a16:creationId xmlns:a16="http://schemas.microsoft.com/office/drawing/2014/main" id="{324FB7F3-84B0-45BA-8791-5A4670046EED}"/>
              </a:ext>
            </a:extLst>
          </p:cNvPr>
          <p:cNvSpPr>
            <a:spLocks noChangeArrowheads="1"/>
          </p:cNvSpPr>
          <p:nvPr/>
        </p:nvSpPr>
        <p:spPr bwMode="auto">
          <a:xfrm>
            <a:off x="1068224" y="3429000"/>
            <a:ext cx="4255806"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class </a:t>
            </a:r>
            <a:r>
              <a:rPr kumimoji="0" lang="en-US" altLang="en-US" sz="1400" b="0" i="0" u="none" strike="noStrike" cap="none" normalizeH="0" baseline="0" dirty="0" err="1">
                <a:ln>
                  <a:noFill/>
                </a:ln>
                <a:solidFill>
                  <a:srgbClr val="000000"/>
                </a:solidFill>
                <a:effectLst/>
                <a:latin typeface="JetBrains Mono"/>
              </a:rPr>
              <a:t>ReviewListView</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TemplateView</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template_name</a:t>
            </a:r>
            <a:r>
              <a:rPr kumimoji="0" lang="en-US" altLang="en-US" sz="1400" b="0" i="0" u="none" strike="noStrike" cap="none" normalizeH="0" baseline="0" dirty="0">
                <a:ln>
                  <a:noFill/>
                </a:ln>
                <a:solidFill>
                  <a:srgbClr val="000000"/>
                </a:solidFill>
                <a:effectLst/>
                <a:latin typeface="JetBrains Mono"/>
              </a:rPr>
              <a:t> = </a:t>
            </a:r>
            <a:r>
              <a:rPr kumimoji="0" lang="en-US" altLang="en-US" sz="1400" b="1" i="0" u="none" strike="noStrike" cap="none" normalizeH="0" baseline="0" dirty="0">
                <a:ln>
                  <a:noFill/>
                </a:ln>
                <a:solidFill>
                  <a:srgbClr val="008080"/>
                </a:solidFill>
                <a:effectLst/>
                <a:latin typeface="JetBrains Mono"/>
              </a:rPr>
              <a:t>"reviews/review_list.html"</a:t>
            </a:r>
            <a:br>
              <a:rPr kumimoji="0" lang="en-US" altLang="en-US" sz="1400" b="1" i="0" u="none" strike="noStrike" cap="none" normalizeH="0" baseline="0" dirty="0">
                <a:ln>
                  <a:noFill/>
                </a:ln>
                <a:solidFill>
                  <a:srgbClr val="008080"/>
                </a:solidFill>
                <a:effectLst/>
                <a:latin typeface="JetBrains Mono"/>
              </a:rPr>
            </a:br>
            <a:br>
              <a:rPr kumimoji="0" lang="en-US" altLang="en-US" sz="1400" b="1" i="0" u="none" strike="noStrike" cap="none" normalizeH="0" baseline="0" dirty="0">
                <a:ln>
                  <a:noFill/>
                </a:ln>
                <a:solidFill>
                  <a:srgbClr val="008080"/>
                </a:solidFill>
                <a:effectLst/>
                <a:latin typeface="JetBrains Mono"/>
              </a:rPr>
            </a:br>
            <a:r>
              <a:rPr kumimoji="0" lang="en-US" altLang="en-US" sz="1400" b="1" i="0" u="none" strike="noStrike" cap="none" normalizeH="0" baseline="0" dirty="0">
                <a:ln>
                  <a:noFill/>
                </a:ln>
                <a:solidFill>
                  <a:srgbClr val="00808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def </a:t>
            </a:r>
            <a:r>
              <a:rPr kumimoji="0" lang="en-US" altLang="en-US" sz="1400" b="0" i="0" u="none" strike="noStrike" cap="none" normalizeH="0" baseline="0" dirty="0" err="1">
                <a:ln>
                  <a:noFill/>
                </a:ln>
                <a:solidFill>
                  <a:srgbClr val="000000"/>
                </a:solidFill>
                <a:effectLst/>
                <a:latin typeface="JetBrains Mono"/>
              </a:rPr>
              <a:t>get_context_data</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94558D"/>
                </a:solidFill>
                <a:effectLst/>
                <a:latin typeface="JetBrains Mono"/>
              </a:rPr>
              <a:t>self</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kwargs</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context = </a:t>
            </a:r>
            <a:r>
              <a:rPr kumimoji="0" lang="en-US" altLang="en-US" sz="1400" b="0" i="0" u="none" strike="noStrike" cap="none" normalizeH="0" baseline="0" dirty="0">
                <a:ln>
                  <a:noFill/>
                </a:ln>
                <a:solidFill>
                  <a:srgbClr val="000080"/>
                </a:solidFill>
                <a:effectLst/>
                <a:latin typeface="JetBrains Mono"/>
              </a:rPr>
              <a:t>super</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get_context_data</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kwargs</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reviews = </a:t>
            </a:r>
            <a:r>
              <a:rPr kumimoji="0" lang="en-US" altLang="en-US" sz="1400" b="0" i="0" u="none" strike="noStrike" cap="none" normalizeH="0" baseline="0" dirty="0" err="1">
                <a:ln>
                  <a:noFill/>
                </a:ln>
                <a:solidFill>
                  <a:srgbClr val="000000"/>
                </a:solidFill>
                <a:effectLst/>
                <a:latin typeface="JetBrains Mono"/>
              </a:rPr>
              <a:t>Review.objects.all</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context[</a:t>
            </a:r>
            <a:r>
              <a:rPr kumimoji="0" lang="en-US" altLang="en-US" sz="1400" b="1" i="0" u="none" strike="noStrike" cap="none" normalizeH="0" baseline="0" dirty="0">
                <a:ln>
                  <a:noFill/>
                </a:ln>
                <a:solidFill>
                  <a:srgbClr val="008080"/>
                </a:solidFill>
                <a:effectLst/>
                <a:latin typeface="JetBrains Mono"/>
              </a:rPr>
              <a:t>'reviews'</a:t>
            </a:r>
            <a:r>
              <a:rPr kumimoji="0" lang="en-US" altLang="en-US" sz="1400" b="0" i="0" u="none" strike="noStrike" cap="none" normalizeH="0" baseline="0" dirty="0">
                <a:ln>
                  <a:noFill/>
                </a:ln>
                <a:solidFill>
                  <a:srgbClr val="000000"/>
                </a:solidFill>
                <a:effectLst/>
                <a:latin typeface="JetBrains Mono"/>
              </a:rPr>
              <a:t>] = reviews</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return </a:t>
            </a:r>
            <a:r>
              <a:rPr kumimoji="0" lang="en-US" altLang="en-US" sz="1400" b="0" i="0" u="none" strike="noStrike" cap="none" normalizeH="0" baseline="0" dirty="0">
                <a:ln>
                  <a:noFill/>
                </a:ln>
                <a:solidFill>
                  <a:srgbClr val="000000"/>
                </a:solidFill>
                <a:effectLst/>
                <a:latin typeface="JetBrains Mono"/>
              </a:rPr>
              <a:t>context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297D9EA-BEB2-4377-A0E3-46B49CE9F3A4}"/>
              </a:ext>
            </a:extLst>
          </p:cNvPr>
          <p:cNvSpPr>
            <a:spLocks noChangeArrowheads="1"/>
          </p:cNvSpPr>
          <p:nvPr/>
        </p:nvSpPr>
        <p:spPr bwMode="auto">
          <a:xfrm>
            <a:off x="6096000" y="3055886"/>
            <a:ext cx="3726092"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JetBrains Mono"/>
              </a:rPr>
              <a:t>{% extends 'reviews/base.html' %}</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block title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All Reviews</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endblock</a:t>
            </a:r>
            <a:r>
              <a:rPr kumimoji="0" lang="en-US" altLang="en-US" sz="1400" b="0" i="0" u="none" strike="noStrike" cap="none" normalizeH="0" baseline="0" dirty="0">
                <a:ln>
                  <a:noFill/>
                </a:ln>
                <a:solidFill>
                  <a:srgbClr val="000000"/>
                </a:solidFill>
                <a:effectLst/>
                <a:latin typeface="JetBrains Mono"/>
              </a:rPr>
              <a:t> %}</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block content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&lt;</a:t>
            </a:r>
            <a:r>
              <a:rPr kumimoji="0" lang="en-US" altLang="en-US" sz="1400" b="1" i="0" u="none" strike="noStrike" cap="none" normalizeH="0" baseline="0" dirty="0">
                <a:ln>
                  <a:noFill/>
                </a:ln>
                <a:solidFill>
                  <a:srgbClr val="000080"/>
                </a:solidFill>
                <a:effectLst/>
                <a:latin typeface="JetBrains Mono"/>
              </a:rPr>
              <a:t>ul</a:t>
            </a:r>
            <a:r>
              <a:rPr kumimoji="0" lang="en-US" altLang="en-US" sz="1400" b="0" i="0" u="none" strike="noStrike" cap="none" normalizeH="0" baseline="0" dirty="0">
                <a:ln>
                  <a:noFill/>
                </a:ln>
                <a:solidFill>
                  <a:srgbClr val="000000"/>
                </a:solidFill>
                <a:effectLst/>
                <a:latin typeface="JetBrains Mono"/>
              </a:rPr>
              <a:t>&gt;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 for review in reviews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&lt;</a:t>
            </a:r>
            <a:r>
              <a:rPr kumimoji="0" lang="en-US" altLang="en-US" sz="1400" b="1" i="0" u="none" strike="noStrike" cap="none" normalizeH="0" baseline="0" dirty="0">
                <a:ln>
                  <a:noFill/>
                </a:ln>
                <a:solidFill>
                  <a:srgbClr val="000080"/>
                </a:solidFill>
                <a:effectLst/>
                <a:latin typeface="JetBrains Mono"/>
              </a:rPr>
              <a:t>li</a:t>
            </a:r>
            <a:r>
              <a:rPr kumimoji="0" lang="en-US" altLang="en-US" sz="1400" b="0" i="0" u="none" strike="noStrike" cap="none" normalizeH="0" baseline="0" dirty="0">
                <a:ln>
                  <a:noFill/>
                </a:ln>
                <a:solidFill>
                  <a:srgbClr val="000000"/>
                </a:solidFill>
                <a:effectLst/>
                <a:latin typeface="JetBrains Mono"/>
              </a:rPr>
              <a:t>&gt;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review.user_name</a:t>
            </a:r>
            <a:r>
              <a:rPr kumimoji="0" lang="en-US" altLang="en-US" sz="1400" b="0" i="0" u="none" strike="noStrike" cap="none" normalizeH="0" baseline="0" dirty="0">
                <a:ln>
                  <a:noFill/>
                </a:ln>
                <a:solidFill>
                  <a:srgbClr val="000000"/>
                </a:solidFill>
                <a:effectLst/>
                <a:latin typeface="JetBrains Mono"/>
              </a:rPr>
              <a:t> }} (Rating : {{ </a:t>
            </a:r>
            <a:r>
              <a:rPr kumimoji="0" lang="en-US" altLang="en-US" sz="1400" b="0" i="0" u="none" strike="noStrike" cap="none" normalizeH="0" baseline="0" dirty="0" err="1">
                <a:ln>
                  <a:noFill/>
                </a:ln>
                <a:solidFill>
                  <a:srgbClr val="000000"/>
                </a:solidFill>
                <a:effectLst/>
                <a:latin typeface="JetBrains Mono"/>
              </a:rPr>
              <a:t>review.rating</a:t>
            </a:r>
            <a:r>
              <a:rPr kumimoji="0" lang="en-US" altLang="en-US" sz="1400" b="0" i="0" u="none" strike="noStrike" cap="none" normalizeH="0" baseline="0" dirty="0">
                <a:ln>
                  <a:noFill/>
                </a:ln>
                <a:solidFill>
                  <a:srgbClr val="000000"/>
                </a:solidFill>
                <a:effectLst/>
                <a:latin typeface="JetBrains Mono"/>
              </a:rPr>
              <a:t>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&lt;/</a:t>
            </a:r>
            <a:r>
              <a:rPr kumimoji="0" lang="en-US" altLang="en-US" sz="1400" b="1" i="0" u="none" strike="noStrike" cap="none" normalizeH="0" baseline="0" dirty="0">
                <a:ln>
                  <a:noFill/>
                </a:ln>
                <a:solidFill>
                  <a:srgbClr val="000080"/>
                </a:solidFill>
                <a:effectLst/>
                <a:latin typeface="JetBrains Mono"/>
              </a:rPr>
              <a:t>li</a:t>
            </a:r>
            <a:r>
              <a:rPr kumimoji="0" lang="en-US" altLang="en-US" sz="1400" b="0" i="0" u="none" strike="noStrike" cap="none" normalizeH="0" baseline="0" dirty="0">
                <a:ln>
                  <a:noFill/>
                </a:ln>
                <a:solidFill>
                  <a:srgbClr val="000000"/>
                </a:solidFill>
                <a:effectLst/>
                <a:latin typeface="JetBrains Mono"/>
              </a:rPr>
              <a:t>&gt;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endfor</a:t>
            </a:r>
            <a:r>
              <a:rPr kumimoji="0" lang="en-US" altLang="en-US" sz="1400" b="0" i="0" u="none" strike="noStrike" cap="none" normalizeH="0" baseline="0" dirty="0">
                <a:ln>
                  <a:noFill/>
                </a:ln>
                <a:solidFill>
                  <a:srgbClr val="000000"/>
                </a:solidFill>
                <a:effectLst/>
                <a:latin typeface="JetBrains Mono"/>
              </a:rPr>
              <a:t>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&lt;/</a:t>
            </a:r>
            <a:r>
              <a:rPr kumimoji="0" lang="en-US" altLang="en-US" sz="1400" b="1" i="0" u="none" strike="noStrike" cap="none" normalizeH="0" baseline="0" dirty="0">
                <a:ln>
                  <a:noFill/>
                </a:ln>
                <a:solidFill>
                  <a:srgbClr val="000080"/>
                </a:solidFill>
                <a:effectLst/>
                <a:latin typeface="JetBrains Mono"/>
              </a:rPr>
              <a:t>ul</a:t>
            </a:r>
            <a:r>
              <a:rPr kumimoji="0" lang="en-US" altLang="en-US" sz="1400" b="0" i="0" u="none" strike="noStrike" cap="none" normalizeH="0" baseline="0" dirty="0">
                <a:ln>
                  <a:noFill/>
                </a:ln>
                <a:solidFill>
                  <a:srgbClr val="000000"/>
                </a:solidFill>
                <a:effectLst/>
                <a:latin typeface="JetBrains Mono"/>
              </a:rPr>
              <a:t>&gt;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endblock</a:t>
            </a:r>
            <a:r>
              <a:rPr kumimoji="0" lang="en-US" altLang="en-US" sz="1400" b="0" i="0" u="none" strike="noStrike" cap="none" normalizeH="0" baseline="0" dirty="0">
                <a:ln>
                  <a:noFill/>
                </a:ln>
                <a:solidFill>
                  <a:srgbClr val="000000"/>
                </a:solidFill>
                <a:effectLst/>
                <a:latin typeface="JetBrains Mono"/>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842308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DBD3A-288A-40E3-80AC-201CA49569B7}"/>
              </a:ext>
            </a:extLst>
          </p:cNvPr>
          <p:cNvSpPr>
            <a:spLocks noGrp="1"/>
          </p:cNvSpPr>
          <p:nvPr>
            <p:ph type="title"/>
          </p:nvPr>
        </p:nvSpPr>
        <p:spPr/>
        <p:txBody>
          <a:bodyPr/>
          <a:lstStyle/>
          <a:p>
            <a:r>
              <a:rPr lang="en-IN" dirty="0"/>
              <a:t>Display a given review</a:t>
            </a:r>
          </a:p>
        </p:txBody>
      </p:sp>
      <p:sp>
        <p:nvSpPr>
          <p:cNvPr id="3" name="Content Placeholder 2">
            <a:extLst>
              <a:ext uri="{FF2B5EF4-FFF2-40B4-BE49-F238E27FC236}">
                <a16:creationId xmlns:a16="http://schemas.microsoft.com/office/drawing/2014/main" id="{EC37DE7C-D302-4290-98B6-AD26056E9A14}"/>
              </a:ext>
            </a:extLst>
          </p:cNvPr>
          <p:cNvSpPr>
            <a:spLocks noGrp="1"/>
          </p:cNvSpPr>
          <p:nvPr>
            <p:ph idx="1"/>
          </p:nvPr>
        </p:nvSpPr>
        <p:spPr/>
        <p:txBody>
          <a:bodyPr/>
          <a:lstStyle/>
          <a:p>
            <a:r>
              <a:rPr lang="en-IN" dirty="0"/>
              <a:t>Create a review </a:t>
            </a:r>
            <a:r>
              <a:rPr lang="en-IN" dirty="0" err="1"/>
              <a:t>SingleReviewView</a:t>
            </a:r>
            <a:r>
              <a:rPr lang="en-IN" dirty="0"/>
              <a:t> in the view.py</a:t>
            </a:r>
          </a:p>
          <a:p>
            <a:r>
              <a:rPr lang="en-IN" dirty="0"/>
              <a:t>Create a template single-review.html</a:t>
            </a:r>
          </a:p>
        </p:txBody>
      </p:sp>
      <p:sp>
        <p:nvSpPr>
          <p:cNvPr id="5" name="Rectangle 2">
            <a:extLst>
              <a:ext uri="{FF2B5EF4-FFF2-40B4-BE49-F238E27FC236}">
                <a16:creationId xmlns:a16="http://schemas.microsoft.com/office/drawing/2014/main" id="{1B176F4A-E05A-40D8-8FF2-B10A4B608642}"/>
              </a:ext>
            </a:extLst>
          </p:cNvPr>
          <p:cNvSpPr>
            <a:spLocks noChangeArrowheads="1"/>
          </p:cNvSpPr>
          <p:nvPr/>
        </p:nvSpPr>
        <p:spPr bwMode="auto">
          <a:xfrm>
            <a:off x="1090569" y="3085312"/>
            <a:ext cx="4580389"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class </a:t>
            </a:r>
            <a:r>
              <a:rPr kumimoji="0" lang="en-US" altLang="en-US" sz="1400" b="0" i="0" u="none" strike="noStrike" cap="none" normalizeH="0" baseline="0" dirty="0" err="1">
                <a:ln>
                  <a:noFill/>
                </a:ln>
                <a:solidFill>
                  <a:srgbClr val="000000"/>
                </a:solidFill>
                <a:effectLst/>
                <a:latin typeface="JetBrains Mono"/>
              </a:rPr>
              <a:t>SingleReviewView</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TemplateView</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template_name</a:t>
            </a:r>
            <a:r>
              <a:rPr kumimoji="0" lang="en-US" altLang="en-US" sz="1400" b="0" i="0" u="none" strike="noStrike" cap="none" normalizeH="0" baseline="0" dirty="0">
                <a:ln>
                  <a:noFill/>
                </a:ln>
                <a:solidFill>
                  <a:srgbClr val="000000"/>
                </a:solidFill>
                <a:effectLst/>
                <a:latin typeface="JetBrains Mono"/>
              </a:rPr>
              <a:t> = </a:t>
            </a:r>
            <a:r>
              <a:rPr kumimoji="0" lang="en-US" altLang="en-US" sz="1400" b="1" i="0" u="none" strike="noStrike" cap="none" normalizeH="0" baseline="0" dirty="0">
                <a:ln>
                  <a:noFill/>
                </a:ln>
                <a:solidFill>
                  <a:srgbClr val="008080"/>
                </a:solidFill>
                <a:effectLst/>
                <a:latin typeface="JetBrains Mono"/>
              </a:rPr>
              <a:t>"reviews/single_review.html"</a:t>
            </a:r>
            <a:br>
              <a:rPr kumimoji="0" lang="en-US" altLang="en-US" sz="1400" b="1" i="0" u="none" strike="noStrike" cap="none" normalizeH="0" baseline="0" dirty="0">
                <a:ln>
                  <a:noFill/>
                </a:ln>
                <a:solidFill>
                  <a:srgbClr val="008080"/>
                </a:solidFill>
                <a:effectLst/>
                <a:latin typeface="JetBrains Mono"/>
              </a:rPr>
            </a:br>
            <a:br>
              <a:rPr kumimoji="0" lang="en-US" altLang="en-US" sz="1400" b="1" i="0" u="none" strike="noStrike" cap="none" normalizeH="0" baseline="0" dirty="0">
                <a:ln>
                  <a:noFill/>
                </a:ln>
                <a:solidFill>
                  <a:srgbClr val="008080"/>
                </a:solidFill>
                <a:effectLst/>
                <a:latin typeface="JetBrains Mono"/>
              </a:rPr>
            </a:br>
            <a:r>
              <a:rPr kumimoji="0" lang="en-US" altLang="en-US" sz="1400" b="1" i="0" u="none" strike="noStrike" cap="none" normalizeH="0" baseline="0" dirty="0">
                <a:ln>
                  <a:noFill/>
                </a:ln>
                <a:solidFill>
                  <a:srgbClr val="00808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def </a:t>
            </a:r>
            <a:r>
              <a:rPr kumimoji="0" lang="en-US" altLang="en-US" sz="1400" b="0" i="0" u="none" strike="noStrike" cap="none" normalizeH="0" baseline="0" dirty="0" err="1">
                <a:ln>
                  <a:noFill/>
                </a:ln>
                <a:solidFill>
                  <a:srgbClr val="000000"/>
                </a:solidFill>
                <a:effectLst/>
                <a:latin typeface="JetBrains Mono"/>
              </a:rPr>
              <a:t>get_context_data</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94558D"/>
                </a:solidFill>
                <a:effectLst/>
                <a:latin typeface="JetBrains Mono"/>
              </a:rPr>
              <a:t>self</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kwargs</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context = </a:t>
            </a:r>
            <a:r>
              <a:rPr kumimoji="0" lang="en-US" altLang="en-US" sz="1400" b="0" i="0" u="none" strike="noStrike" cap="none" normalizeH="0" baseline="0" dirty="0">
                <a:ln>
                  <a:noFill/>
                </a:ln>
                <a:solidFill>
                  <a:srgbClr val="000080"/>
                </a:solidFill>
                <a:effectLst/>
                <a:latin typeface="JetBrains Mono"/>
              </a:rPr>
              <a:t>super</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get_context_data</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kwargs</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request_id</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kwargs</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"id"</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selected_review</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Review.objects.get</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660099"/>
                </a:solidFill>
                <a:effectLst/>
                <a:latin typeface="JetBrains Mono"/>
              </a:rPr>
              <a:t>pk</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request_id</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context[</a:t>
            </a:r>
            <a:r>
              <a:rPr kumimoji="0" lang="en-US" altLang="en-US" sz="1400" b="1" i="0" u="none" strike="noStrike" cap="none" normalizeH="0" baseline="0" dirty="0">
                <a:ln>
                  <a:noFill/>
                </a:ln>
                <a:solidFill>
                  <a:srgbClr val="008080"/>
                </a:solidFill>
                <a:effectLst/>
                <a:latin typeface="JetBrains Mono"/>
              </a:rPr>
              <a:t>"review"</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selected_review</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return </a:t>
            </a:r>
            <a:r>
              <a:rPr kumimoji="0" lang="en-US" altLang="en-US" sz="1400" b="0" i="0" u="none" strike="noStrike" cap="none" normalizeH="0" baseline="0" dirty="0">
                <a:ln>
                  <a:noFill/>
                </a:ln>
                <a:solidFill>
                  <a:srgbClr val="000000"/>
                </a:solidFill>
                <a:effectLst/>
                <a:latin typeface="JetBrains Mono"/>
              </a:rPr>
              <a:t>context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94C5C3AF-5A6B-4171-BD8A-34B16A39126C}"/>
              </a:ext>
            </a:extLst>
          </p:cNvPr>
          <p:cNvSpPr>
            <a:spLocks noChangeArrowheads="1"/>
          </p:cNvSpPr>
          <p:nvPr/>
        </p:nvSpPr>
        <p:spPr bwMode="auto">
          <a:xfrm>
            <a:off x="6006517" y="2585175"/>
            <a:ext cx="3103143" cy="28931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JetBrains Mono"/>
              </a:rPr>
              <a:t>{% extends 'reviews/base.html' %}</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block title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Review Detail</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endblock</a:t>
            </a:r>
            <a:r>
              <a:rPr kumimoji="0" lang="en-US" altLang="en-US" sz="1400" b="0" i="0" u="none" strike="noStrike" cap="none" normalizeH="0" baseline="0" dirty="0">
                <a:ln>
                  <a:noFill/>
                </a:ln>
                <a:solidFill>
                  <a:srgbClr val="000000"/>
                </a:solidFill>
                <a:effectLst/>
                <a:latin typeface="JetBrains Mono"/>
              </a:rPr>
              <a:t> %}</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block content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&lt;</a:t>
            </a:r>
            <a:r>
              <a:rPr kumimoji="0" lang="en-US" altLang="en-US" sz="1400" b="1" i="0" u="none" strike="noStrike" cap="none" normalizeH="0" baseline="0" dirty="0">
                <a:ln>
                  <a:noFill/>
                </a:ln>
                <a:solidFill>
                  <a:srgbClr val="000080"/>
                </a:solidFill>
                <a:effectLst/>
                <a:latin typeface="JetBrains Mono"/>
              </a:rPr>
              <a:t>h1</a:t>
            </a:r>
            <a:r>
              <a:rPr kumimoji="0" lang="en-US" altLang="en-US" sz="1400" b="0" i="0" u="none" strike="noStrike" cap="none" normalizeH="0" baseline="0" dirty="0">
                <a:ln>
                  <a:noFill/>
                </a:ln>
                <a:solidFill>
                  <a:srgbClr val="000000"/>
                </a:solidFill>
                <a:effectLst/>
                <a:latin typeface="JetBrains Mono"/>
              </a:rPr>
              <a:t>&gt;{{ </a:t>
            </a:r>
            <a:r>
              <a:rPr kumimoji="0" lang="en-US" altLang="en-US" sz="1400" b="0" i="0" u="none" strike="noStrike" cap="none" normalizeH="0" baseline="0" dirty="0" err="1">
                <a:ln>
                  <a:noFill/>
                </a:ln>
                <a:solidFill>
                  <a:srgbClr val="000000"/>
                </a:solidFill>
                <a:effectLst/>
                <a:latin typeface="JetBrains Mono"/>
              </a:rPr>
              <a:t>review.user_name</a:t>
            </a:r>
            <a:r>
              <a:rPr kumimoji="0" lang="en-US" altLang="en-US" sz="1400" b="0" i="0" u="none" strike="noStrike" cap="none" normalizeH="0" baseline="0" dirty="0">
                <a:ln>
                  <a:noFill/>
                </a:ln>
                <a:solidFill>
                  <a:srgbClr val="000000"/>
                </a:solidFill>
                <a:effectLst/>
                <a:latin typeface="JetBrains Mono"/>
              </a:rPr>
              <a:t> }}&lt;/</a:t>
            </a:r>
            <a:r>
              <a:rPr kumimoji="0" lang="en-US" altLang="en-US" sz="1400" b="1" i="0" u="none" strike="noStrike" cap="none" normalizeH="0" baseline="0" dirty="0">
                <a:ln>
                  <a:noFill/>
                </a:ln>
                <a:solidFill>
                  <a:srgbClr val="000080"/>
                </a:solidFill>
                <a:effectLst/>
                <a:latin typeface="JetBrains Mono"/>
              </a:rPr>
              <a:t>h1</a:t>
            </a:r>
            <a:r>
              <a:rPr kumimoji="0" lang="en-US" altLang="en-US" sz="1400" b="0" i="0" u="none" strike="noStrike" cap="none" normalizeH="0" baseline="0" dirty="0">
                <a:ln>
                  <a:noFill/>
                </a:ln>
                <a:solidFill>
                  <a:srgbClr val="000000"/>
                </a:solidFill>
                <a:effectLst/>
                <a:latin typeface="JetBrains Mono"/>
              </a:rPr>
              <a:t>&gt;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&lt;</a:t>
            </a:r>
            <a:r>
              <a:rPr kumimoji="0" lang="en-US" altLang="en-US" sz="1400" b="1" i="0" u="none" strike="noStrike" cap="none" normalizeH="0" baseline="0" dirty="0">
                <a:ln>
                  <a:noFill/>
                </a:ln>
                <a:solidFill>
                  <a:srgbClr val="000080"/>
                </a:solidFill>
                <a:effectLst/>
                <a:latin typeface="JetBrains Mono"/>
              </a:rPr>
              <a:t>p</a:t>
            </a:r>
            <a:r>
              <a:rPr kumimoji="0" lang="en-US" altLang="en-US" sz="1400" b="0" i="0" u="none" strike="noStrike" cap="none" normalizeH="0" baseline="0" dirty="0">
                <a:ln>
                  <a:noFill/>
                </a:ln>
                <a:solidFill>
                  <a:srgbClr val="000000"/>
                </a:solidFill>
                <a:effectLst/>
                <a:latin typeface="JetBrains Mono"/>
              </a:rPr>
              <a:t>&gt;Rating : {{ </a:t>
            </a:r>
            <a:r>
              <a:rPr kumimoji="0" lang="en-US" altLang="en-US" sz="1400" b="0" i="0" u="none" strike="noStrike" cap="none" normalizeH="0" baseline="0" dirty="0" err="1">
                <a:ln>
                  <a:noFill/>
                </a:ln>
                <a:solidFill>
                  <a:srgbClr val="000000"/>
                </a:solidFill>
                <a:effectLst/>
                <a:latin typeface="JetBrains Mono"/>
              </a:rPr>
              <a:t>review.rating</a:t>
            </a:r>
            <a:r>
              <a:rPr kumimoji="0" lang="en-US" altLang="en-US" sz="1400" b="0" i="0" u="none" strike="noStrike" cap="none" normalizeH="0" baseline="0" dirty="0">
                <a:ln>
                  <a:noFill/>
                </a:ln>
                <a:solidFill>
                  <a:srgbClr val="000000"/>
                </a:solidFill>
                <a:effectLst/>
                <a:latin typeface="JetBrains Mono"/>
              </a:rPr>
              <a:t> }}&lt;/</a:t>
            </a:r>
            <a:r>
              <a:rPr kumimoji="0" lang="en-US" altLang="en-US" sz="1400" b="1" i="0" u="none" strike="noStrike" cap="none" normalizeH="0" baseline="0" dirty="0">
                <a:ln>
                  <a:noFill/>
                </a:ln>
                <a:solidFill>
                  <a:srgbClr val="000080"/>
                </a:solidFill>
                <a:effectLst/>
                <a:latin typeface="JetBrains Mono"/>
              </a:rPr>
              <a:t>p</a:t>
            </a:r>
            <a:r>
              <a:rPr kumimoji="0" lang="en-US" altLang="en-US" sz="1400" b="0" i="0" u="none" strike="noStrike" cap="none" normalizeH="0" baseline="0" dirty="0">
                <a:ln>
                  <a:noFill/>
                </a:ln>
                <a:solidFill>
                  <a:srgbClr val="000000"/>
                </a:solidFill>
                <a:effectLst/>
                <a:latin typeface="JetBrains Mono"/>
              </a:rPr>
              <a:t>&gt;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&lt;</a:t>
            </a:r>
            <a:r>
              <a:rPr kumimoji="0" lang="en-US" altLang="en-US" sz="1400" b="1" i="0" u="none" strike="noStrike" cap="none" normalizeH="0" baseline="0" dirty="0">
                <a:ln>
                  <a:noFill/>
                </a:ln>
                <a:solidFill>
                  <a:srgbClr val="000080"/>
                </a:solidFill>
                <a:effectLst/>
                <a:latin typeface="JetBrains Mono"/>
              </a:rPr>
              <a:t>p</a:t>
            </a:r>
            <a:r>
              <a:rPr kumimoji="0" lang="en-US" altLang="en-US" sz="1400" b="0" i="0" u="none" strike="noStrike" cap="none" normalizeH="0" baseline="0" dirty="0">
                <a:ln>
                  <a:noFill/>
                </a:ln>
                <a:solidFill>
                  <a:srgbClr val="000000"/>
                </a:solidFill>
                <a:effectLst/>
                <a:latin typeface="JetBrains Mono"/>
              </a:rPr>
              <a:t>&gt;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review.review_text|linebreaks</a:t>
            </a:r>
            <a:r>
              <a:rPr kumimoji="0" lang="en-US" altLang="en-US" sz="1400" b="0" i="0" u="none" strike="noStrike" cap="none" normalizeH="0" baseline="0" dirty="0">
                <a:ln>
                  <a:noFill/>
                </a:ln>
                <a:solidFill>
                  <a:srgbClr val="000000"/>
                </a:solidFill>
                <a:effectLst/>
                <a:latin typeface="JetBrains Mono"/>
              </a:rPr>
              <a:t>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&lt;/</a:t>
            </a:r>
            <a:r>
              <a:rPr kumimoji="0" lang="en-US" altLang="en-US" sz="1400" b="1" i="0" u="none" strike="noStrike" cap="none" normalizeH="0" baseline="0" dirty="0">
                <a:ln>
                  <a:noFill/>
                </a:ln>
                <a:solidFill>
                  <a:srgbClr val="000080"/>
                </a:solidFill>
                <a:effectLst/>
                <a:latin typeface="JetBrains Mono"/>
              </a:rPr>
              <a:t>p</a:t>
            </a:r>
            <a:r>
              <a:rPr kumimoji="0" lang="en-US" altLang="en-US" sz="1400" b="0" i="0" u="none" strike="noStrike" cap="none" normalizeH="0" baseline="0" dirty="0">
                <a:ln>
                  <a:noFill/>
                </a:ln>
                <a:solidFill>
                  <a:srgbClr val="000000"/>
                </a:solidFill>
                <a:effectLst/>
                <a:latin typeface="JetBrains Mono"/>
              </a:rPr>
              <a:t>&gt;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endblock</a:t>
            </a:r>
            <a:r>
              <a:rPr kumimoji="0" lang="en-US" altLang="en-US" sz="1400" b="0" i="0" u="none" strike="noStrike" cap="none" normalizeH="0" baseline="0" dirty="0">
                <a:ln>
                  <a:noFill/>
                </a:ln>
                <a:solidFill>
                  <a:srgbClr val="000000"/>
                </a:solidFill>
                <a:effectLst/>
                <a:latin typeface="JetBrains Mono"/>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751693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B7D3A-871E-42A2-AF5B-6A891A2D8085}"/>
              </a:ext>
            </a:extLst>
          </p:cNvPr>
          <p:cNvSpPr>
            <a:spLocks noGrp="1"/>
          </p:cNvSpPr>
          <p:nvPr>
            <p:ph type="title"/>
          </p:nvPr>
        </p:nvSpPr>
        <p:spPr/>
        <p:txBody>
          <a:bodyPr/>
          <a:lstStyle/>
          <a:p>
            <a:r>
              <a:rPr lang="en-IN" dirty="0" err="1"/>
              <a:t>ListView</a:t>
            </a:r>
            <a:endParaRPr lang="en-IN" dirty="0"/>
          </a:p>
        </p:txBody>
      </p:sp>
      <p:sp>
        <p:nvSpPr>
          <p:cNvPr id="3" name="Content Placeholder 2">
            <a:extLst>
              <a:ext uri="{FF2B5EF4-FFF2-40B4-BE49-F238E27FC236}">
                <a16:creationId xmlns:a16="http://schemas.microsoft.com/office/drawing/2014/main" id="{591EF5BC-AACD-4C2B-AC88-7F1EE2E85F39}"/>
              </a:ext>
            </a:extLst>
          </p:cNvPr>
          <p:cNvSpPr>
            <a:spLocks noGrp="1"/>
          </p:cNvSpPr>
          <p:nvPr>
            <p:ph idx="1"/>
          </p:nvPr>
        </p:nvSpPr>
        <p:spPr>
          <a:xfrm>
            <a:off x="677334" y="1853967"/>
            <a:ext cx="8596668" cy="4187396"/>
          </a:xfrm>
        </p:spPr>
        <p:txBody>
          <a:bodyPr/>
          <a:lstStyle/>
          <a:p>
            <a:r>
              <a:rPr lang="en-IN" dirty="0"/>
              <a:t>Display a list of data as we have done in the </a:t>
            </a:r>
            <a:r>
              <a:rPr lang="en-IN" dirty="0" err="1"/>
              <a:t>ReviewListView</a:t>
            </a:r>
            <a:r>
              <a:rPr lang="en-IN" dirty="0"/>
              <a:t> Class</a:t>
            </a:r>
          </a:p>
          <a:p>
            <a:r>
              <a:rPr lang="en-IN" dirty="0"/>
              <a:t>Import statement : </a:t>
            </a:r>
            <a:r>
              <a:rPr lang="en-US" dirty="0"/>
              <a:t>from </a:t>
            </a:r>
            <a:r>
              <a:rPr lang="en-US" dirty="0" err="1"/>
              <a:t>django.views.generic</a:t>
            </a:r>
            <a:r>
              <a:rPr lang="en-US" dirty="0"/>
              <a:t> import </a:t>
            </a:r>
            <a:r>
              <a:rPr lang="en-US" dirty="0" err="1"/>
              <a:t>ListView</a:t>
            </a:r>
            <a:endParaRPr lang="en-IN" dirty="0"/>
          </a:p>
          <a:p>
            <a:endParaRPr lang="en-IN" dirty="0"/>
          </a:p>
          <a:p>
            <a:endParaRPr lang="en-IN" dirty="0"/>
          </a:p>
          <a:p>
            <a:r>
              <a:rPr lang="en-IN" dirty="0"/>
              <a:t>This will send a </a:t>
            </a:r>
            <a:r>
              <a:rPr lang="en-IN" dirty="0" err="1"/>
              <a:t>object_list</a:t>
            </a:r>
            <a:r>
              <a:rPr lang="en-IN" dirty="0"/>
              <a:t> variable to the template containing all the data</a:t>
            </a:r>
          </a:p>
          <a:p>
            <a:endParaRPr lang="en-IN" dirty="0"/>
          </a:p>
          <a:p>
            <a:endParaRPr lang="en-IN" dirty="0"/>
          </a:p>
          <a:p>
            <a:endParaRPr lang="en-IN" dirty="0"/>
          </a:p>
          <a:p>
            <a:r>
              <a:rPr lang="en-IN" dirty="0"/>
              <a:t>Explicitly used when you want to fetch some data from models</a:t>
            </a:r>
          </a:p>
          <a:p>
            <a:endParaRPr lang="en-IN" dirty="0"/>
          </a:p>
        </p:txBody>
      </p:sp>
      <p:sp>
        <p:nvSpPr>
          <p:cNvPr id="4" name="Rectangle 1">
            <a:extLst>
              <a:ext uri="{FF2B5EF4-FFF2-40B4-BE49-F238E27FC236}">
                <a16:creationId xmlns:a16="http://schemas.microsoft.com/office/drawing/2014/main" id="{819DF6D5-71BE-4F6E-9D23-04B3593AF73A}"/>
              </a:ext>
            </a:extLst>
          </p:cNvPr>
          <p:cNvSpPr>
            <a:spLocks noChangeArrowheads="1"/>
          </p:cNvSpPr>
          <p:nvPr/>
        </p:nvSpPr>
        <p:spPr bwMode="auto">
          <a:xfrm>
            <a:off x="1115735" y="2661191"/>
            <a:ext cx="3791825"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class </a:t>
            </a:r>
            <a:r>
              <a:rPr kumimoji="0" lang="en-US" altLang="en-US" sz="1400" b="0" i="0" u="none" strike="noStrike" cap="none" normalizeH="0" baseline="0" dirty="0" err="1">
                <a:ln>
                  <a:noFill/>
                </a:ln>
                <a:solidFill>
                  <a:srgbClr val="000000"/>
                </a:solidFill>
                <a:effectLst/>
                <a:latin typeface="JetBrains Mono"/>
              </a:rPr>
              <a:t>ReviewListView</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ListView</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template_name</a:t>
            </a:r>
            <a:r>
              <a:rPr kumimoji="0" lang="en-US" altLang="en-US" sz="1400" b="0" i="0" u="none" strike="noStrike" cap="none" normalizeH="0" baseline="0" dirty="0">
                <a:ln>
                  <a:noFill/>
                </a:ln>
                <a:solidFill>
                  <a:srgbClr val="000000"/>
                </a:solidFill>
                <a:effectLst/>
                <a:latin typeface="JetBrains Mono"/>
              </a:rPr>
              <a:t> = </a:t>
            </a:r>
            <a:r>
              <a:rPr kumimoji="0" lang="en-US" altLang="en-US" sz="1400" b="1" i="0" u="none" strike="noStrike" cap="none" normalizeH="0" baseline="0" dirty="0">
                <a:ln>
                  <a:noFill/>
                </a:ln>
                <a:solidFill>
                  <a:srgbClr val="008080"/>
                </a:solidFill>
                <a:effectLst/>
                <a:latin typeface="JetBrains Mono"/>
              </a:rPr>
              <a:t>"reviews/review_list.html"</a:t>
            </a:r>
            <a:br>
              <a:rPr kumimoji="0" lang="en-US" altLang="en-US" sz="1400" b="1" i="0" u="none" strike="noStrike" cap="none" normalizeH="0" baseline="0" dirty="0">
                <a:ln>
                  <a:noFill/>
                </a:ln>
                <a:solidFill>
                  <a:srgbClr val="008080"/>
                </a:solidFill>
                <a:effectLst/>
                <a:latin typeface="JetBrains Mono"/>
              </a:rPr>
            </a:br>
            <a:r>
              <a:rPr kumimoji="0" lang="en-US" altLang="en-US" sz="1400" b="1" i="0" u="none" strike="noStrike" cap="none" normalizeH="0" baseline="0" dirty="0">
                <a:ln>
                  <a:noFill/>
                </a:ln>
                <a:solidFill>
                  <a:srgbClr val="008080"/>
                </a:solidFill>
                <a:effectLst/>
                <a:latin typeface="JetBrains Mono"/>
              </a:rPr>
              <a:t>    </a:t>
            </a:r>
            <a:r>
              <a:rPr kumimoji="0" lang="en-US" altLang="en-US" sz="1400" b="0" i="0" u="none" strike="noStrike" cap="none" normalizeH="0" baseline="0" dirty="0">
                <a:ln>
                  <a:noFill/>
                </a:ln>
                <a:solidFill>
                  <a:srgbClr val="000000"/>
                </a:solidFill>
                <a:effectLst/>
                <a:latin typeface="JetBrains Mono"/>
              </a:rPr>
              <a:t>model = Review</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E619094-65EB-4534-B18C-56CC25B6F227}"/>
              </a:ext>
            </a:extLst>
          </p:cNvPr>
          <p:cNvSpPr>
            <a:spLocks noChangeArrowheads="1"/>
          </p:cNvSpPr>
          <p:nvPr/>
        </p:nvSpPr>
        <p:spPr bwMode="auto">
          <a:xfrm>
            <a:off x="1136709" y="3900457"/>
            <a:ext cx="5560726"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class </a:t>
            </a:r>
            <a:r>
              <a:rPr kumimoji="0" lang="en-US" altLang="en-US" sz="1400" b="0" i="0" u="none" strike="noStrike" cap="none" normalizeH="0" baseline="0" dirty="0" err="1">
                <a:ln>
                  <a:noFill/>
                </a:ln>
                <a:solidFill>
                  <a:srgbClr val="000000"/>
                </a:solidFill>
                <a:effectLst/>
                <a:latin typeface="JetBrains Mono"/>
              </a:rPr>
              <a:t>ReviewListView</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ListView</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template_name</a:t>
            </a:r>
            <a:r>
              <a:rPr kumimoji="0" lang="en-US" altLang="en-US" sz="1400" b="0" i="0" u="none" strike="noStrike" cap="none" normalizeH="0" baseline="0" dirty="0">
                <a:ln>
                  <a:noFill/>
                </a:ln>
                <a:solidFill>
                  <a:srgbClr val="000000"/>
                </a:solidFill>
                <a:effectLst/>
                <a:latin typeface="JetBrains Mono"/>
              </a:rPr>
              <a:t> = </a:t>
            </a:r>
            <a:r>
              <a:rPr kumimoji="0" lang="en-US" altLang="en-US" sz="1400" b="1" i="0" u="none" strike="noStrike" cap="none" normalizeH="0" baseline="0" dirty="0">
                <a:ln>
                  <a:noFill/>
                </a:ln>
                <a:solidFill>
                  <a:srgbClr val="008080"/>
                </a:solidFill>
                <a:effectLst/>
                <a:latin typeface="JetBrains Mono"/>
              </a:rPr>
              <a:t>"reviews/review_list.html"</a:t>
            </a:r>
            <a:br>
              <a:rPr kumimoji="0" lang="en-US" altLang="en-US" sz="1400" b="1" i="0" u="none" strike="noStrike" cap="none" normalizeH="0" baseline="0" dirty="0">
                <a:ln>
                  <a:noFill/>
                </a:ln>
                <a:solidFill>
                  <a:srgbClr val="008080"/>
                </a:solidFill>
                <a:effectLst/>
                <a:latin typeface="JetBrains Mono"/>
              </a:rPr>
            </a:br>
            <a:r>
              <a:rPr kumimoji="0" lang="en-US" altLang="en-US" sz="1400" b="1" i="0" u="none" strike="noStrike" cap="none" normalizeH="0" baseline="0" dirty="0">
                <a:ln>
                  <a:noFill/>
                </a:ln>
                <a:solidFill>
                  <a:srgbClr val="008080"/>
                </a:solidFill>
                <a:effectLst/>
                <a:latin typeface="JetBrains Mono"/>
              </a:rPr>
              <a:t>    </a:t>
            </a:r>
            <a:r>
              <a:rPr kumimoji="0" lang="en-US" altLang="en-US" sz="1400" b="0" i="0" u="none" strike="noStrike" cap="none" normalizeH="0" baseline="0" dirty="0">
                <a:ln>
                  <a:noFill/>
                </a:ln>
                <a:solidFill>
                  <a:srgbClr val="000000"/>
                </a:solidFill>
                <a:effectLst/>
                <a:latin typeface="JetBrains Mono"/>
              </a:rPr>
              <a:t>model = Review</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context_object_name</a:t>
            </a:r>
            <a:r>
              <a:rPr kumimoji="0" lang="en-US" altLang="en-US" sz="1400" b="0" i="0" u="none" strike="noStrike" cap="none" normalizeH="0" baseline="0" dirty="0">
                <a:ln>
                  <a:noFill/>
                </a:ln>
                <a:solidFill>
                  <a:srgbClr val="000000"/>
                </a:solidFill>
                <a:effectLst/>
                <a:latin typeface="JetBrains Mono"/>
              </a:rPr>
              <a:t> = </a:t>
            </a:r>
            <a:r>
              <a:rPr kumimoji="0" lang="en-US" altLang="en-US" sz="1400" b="1" i="0" u="none" strike="noStrike" cap="none" normalizeH="0" baseline="0" dirty="0">
                <a:ln>
                  <a:noFill/>
                </a:ln>
                <a:solidFill>
                  <a:srgbClr val="008080"/>
                </a:solidFill>
                <a:effectLst/>
                <a:latin typeface="JetBrains Mono"/>
              </a:rPr>
              <a:t>"reviews"</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7294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9F1D5-34DE-422B-A092-FE8FF767B092}"/>
              </a:ext>
            </a:extLst>
          </p:cNvPr>
          <p:cNvSpPr>
            <a:spLocks noGrp="1"/>
          </p:cNvSpPr>
          <p:nvPr>
            <p:ph type="title"/>
          </p:nvPr>
        </p:nvSpPr>
        <p:spPr/>
        <p:txBody>
          <a:bodyPr/>
          <a:lstStyle/>
          <a:p>
            <a:r>
              <a:rPr lang="en-IN" dirty="0"/>
              <a:t>Django vs Flask</a:t>
            </a:r>
          </a:p>
        </p:txBody>
      </p:sp>
      <p:sp>
        <p:nvSpPr>
          <p:cNvPr id="3" name="Content Placeholder 2">
            <a:extLst>
              <a:ext uri="{FF2B5EF4-FFF2-40B4-BE49-F238E27FC236}">
                <a16:creationId xmlns:a16="http://schemas.microsoft.com/office/drawing/2014/main" id="{2EEED956-F72A-4646-B2AF-7505F77C88C5}"/>
              </a:ext>
            </a:extLst>
          </p:cNvPr>
          <p:cNvSpPr>
            <a:spLocks noGrp="1"/>
          </p:cNvSpPr>
          <p:nvPr>
            <p:ph idx="1"/>
          </p:nvPr>
        </p:nvSpPr>
        <p:spPr>
          <a:xfrm>
            <a:off x="677334" y="1568741"/>
            <a:ext cx="8596668" cy="5117285"/>
          </a:xfrm>
        </p:spPr>
        <p:txBody>
          <a:bodyPr>
            <a:normAutofit fontScale="92500"/>
          </a:bodyPr>
          <a:lstStyle/>
          <a:p>
            <a:pPr algn="l" fontAlgn="base"/>
            <a:r>
              <a:rPr lang="en-US" b="1" i="0" dirty="0">
                <a:solidFill>
                  <a:srgbClr val="273239"/>
                </a:solidFill>
                <a:effectLst/>
                <a:latin typeface="urw-din"/>
              </a:rPr>
              <a:t>Admin Interface</a:t>
            </a:r>
          </a:p>
          <a:p>
            <a:pPr lvl="1" fontAlgn="base"/>
            <a:r>
              <a:rPr lang="en-US" b="0" i="0" dirty="0">
                <a:solidFill>
                  <a:srgbClr val="273239"/>
                </a:solidFill>
                <a:effectLst/>
                <a:latin typeface="urw-din"/>
              </a:rPr>
              <a:t>The useful admin interface is what makes Django a capable web system. Not at all like Flask, Django incorporates a ready-to-use admin system that empowers clients to carry out the extend organization errands consistently. Based on the venture, it naturally creates admin modules. Engineers can indeed customize the admin interface in arrange to meet the particular trade needs. </a:t>
            </a:r>
          </a:p>
          <a:p>
            <a:pPr algn="l" fontAlgn="base"/>
            <a:r>
              <a:rPr lang="en-US" b="1" i="0" dirty="0">
                <a:solidFill>
                  <a:srgbClr val="273239"/>
                </a:solidFill>
                <a:effectLst/>
                <a:latin typeface="urw-din"/>
              </a:rPr>
              <a:t>Database</a:t>
            </a:r>
          </a:p>
          <a:p>
            <a:pPr lvl="1" fontAlgn="base"/>
            <a:r>
              <a:rPr lang="en-US" b="0" i="0" dirty="0">
                <a:solidFill>
                  <a:srgbClr val="273239"/>
                </a:solidFill>
                <a:effectLst/>
                <a:latin typeface="urw-din"/>
              </a:rPr>
              <a:t>Django has bolster for the ORM framework. Advantage of ORM framework includes: Developers can take advantage of the ORM framework to work with an assortment of databases, including PostgreSQL, SQLite, Prophet, MySQL and more. Developers don’t have to type in long SQL inquiries to execute common database operations. Whereas, Flask doesn’t supports the ORM framework. Designers are required to type in </a:t>
            </a:r>
            <a:r>
              <a:rPr lang="en-US" b="0" i="0" dirty="0" err="1">
                <a:solidFill>
                  <a:srgbClr val="273239"/>
                </a:solidFill>
                <a:effectLst/>
                <a:latin typeface="urw-din"/>
              </a:rPr>
              <a:t>SQLAlchemy</a:t>
            </a:r>
            <a:r>
              <a:rPr lang="en-US" b="0" i="0" dirty="0">
                <a:solidFill>
                  <a:srgbClr val="273239"/>
                </a:solidFill>
                <a:effectLst/>
                <a:latin typeface="urw-din"/>
              </a:rPr>
              <a:t> (Protest Social Mapper and SQL toolkit for Python) in arrange to perform common database operations. </a:t>
            </a:r>
          </a:p>
          <a:p>
            <a:pPr algn="l" fontAlgn="base"/>
            <a:r>
              <a:rPr lang="en-US" b="1" i="0" dirty="0">
                <a:solidFill>
                  <a:srgbClr val="273239"/>
                </a:solidFill>
                <a:effectLst/>
                <a:latin typeface="urw-din"/>
              </a:rPr>
              <a:t>Built-in template engine</a:t>
            </a:r>
          </a:p>
          <a:p>
            <a:pPr lvl="1" fontAlgn="base"/>
            <a:r>
              <a:rPr lang="en-US" b="0" i="0" dirty="0">
                <a:solidFill>
                  <a:srgbClr val="273239"/>
                </a:solidFill>
                <a:effectLst/>
                <a:latin typeface="urw-din"/>
              </a:rPr>
              <a:t>Not at all like Django, Flask doesn’t have a built-in layout motor. Flask is based on the Jinja2 format motor. Jinja2 is itself impacted by the Django format motor. Its employments coordinate a sandboxed execution environment, permitting engineers to speed up the advancement handle for energetic web applications. While Django incorporates a built-in format motor that permits engineers to make user-facing layers for web applications consistently and quickly. </a:t>
            </a:r>
          </a:p>
          <a:p>
            <a:pPr fontAlgn="base"/>
            <a:endParaRPr lang="en-US" b="0" i="0" dirty="0">
              <a:solidFill>
                <a:srgbClr val="273239"/>
              </a:solidFill>
              <a:effectLst/>
              <a:latin typeface="urw-din"/>
            </a:endParaRPr>
          </a:p>
          <a:p>
            <a:pPr fontAlgn="base"/>
            <a:endParaRPr lang="en-US" b="0" i="0" dirty="0">
              <a:solidFill>
                <a:srgbClr val="273239"/>
              </a:solidFill>
              <a:effectLst/>
              <a:latin typeface="urw-din"/>
            </a:endParaRPr>
          </a:p>
          <a:p>
            <a:endParaRPr lang="en-IN" dirty="0"/>
          </a:p>
        </p:txBody>
      </p:sp>
    </p:spTree>
    <p:extLst>
      <p:ext uri="{BB962C8B-B14F-4D97-AF65-F5344CB8AC3E}">
        <p14:creationId xmlns:p14="http://schemas.microsoft.com/office/powerpoint/2010/main" val="340080661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30B3F-1031-430F-B373-776A12350020}"/>
              </a:ext>
            </a:extLst>
          </p:cNvPr>
          <p:cNvSpPr>
            <a:spLocks noGrp="1"/>
          </p:cNvSpPr>
          <p:nvPr>
            <p:ph type="title"/>
          </p:nvPr>
        </p:nvSpPr>
        <p:spPr/>
        <p:txBody>
          <a:bodyPr/>
          <a:lstStyle/>
          <a:p>
            <a:r>
              <a:rPr lang="en-IN" dirty="0" err="1"/>
              <a:t>DetailView</a:t>
            </a:r>
            <a:endParaRPr lang="en-IN" dirty="0"/>
          </a:p>
        </p:txBody>
      </p:sp>
      <p:sp>
        <p:nvSpPr>
          <p:cNvPr id="3" name="Content Placeholder 2">
            <a:extLst>
              <a:ext uri="{FF2B5EF4-FFF2-40B4-BE49-F238E27FC236}">
                <a16:creationId xmlns:a16="http://schemas.microsoft.com/office/drawing/2014/main" id="{4FBBFA87-237F-4F98-9E6C-51119107B6A1}"/>
              </a:ext>
            </a:extLst>
          </p:cNvPr>
          <p:cNvSpPr>
            <a:spLocks noGrp="1"/>
          </p:cNvSpPr>
          <p:nvPr>
            <p:ph idx="1"/>
          </p:nvPr>
        </p:nvSpPr>
        <p:spPr>
          <a:xfrm>
            <a:off x="677334" y="1562383"/>
            <a:ext cx="8596668" cy="3880773"/>
          </a:xfrm>
        </p:spPr>
        <p:txBody>
          <a:bodyPr/>
          <a:lstStyle/>
          <a:p>
            <a:r>
              <a:rPr lang="en-IN" dirty="0"/>
              <a:t>Can be used to load a single data from your model</a:t>
            </a:r>
          </a:p>
          <a:p>
            <a:r>
              <a:rPr lang="en-IN" dirty="0"/>
              <a:t>Import statement : </a:t>
            </a:r>
            <a:r>
              <a:rPr lang="en-US" dirty="0"/>
              <a:t>from </a:t>
            </a:r>
            <a:r>
              <a:rPr lang="en-US" dirty="0" err="1"/>
              <a:t>django.views.generic</a:t>
            </a:r>
            <a:r>
              <a:rPr lang="en-US" dirty="0"/>
              <a:t> import </a:t>
            </a:r>
            <a:r>
              <a:rPr lang="en-US" dirty="0" err="1"/>
              <a:t>DetailView</a:t>
            </a:r>
            <a:endParaRPr lang="en-IN" dirty="0"/>
          </a:p>
          <a:p>
            <a:r>
              <a:rPr lang="en-IN" dirty="0"/>
              <a:t>It loads the data based on primary key or a Slug</a:t>
            </a:r>
          </a:p>
          <a:p>
            <a:r>
              <a:rPr lang="en-IN" dirty="0"/>
              <a:t>This is defined by us on the URL (either a PK or a Slug)</a:t>
            </a:r>
          </a:p>
          <a:p>
            <a:r>
              <a:rPr lang="en-IN" dirty="0"/>
              <a:t>To access the exposed data you can use the object or model name in all lower case in the template</a:t>
            </a:r>
          </a:p>
          <a:p>
            <a:endParaRPr lang="en-IN" dirty="0"/>
          </a:p>
          <a:p>
            <a:endParaRPr lang="en-IN" dirty="0"/>
          </a:p>
          <a:p>
            <a:endParaRPr lang="en-IN" dirty="0"/>
          </a:p>
          <a:p>
            <a:r>
              <a:rPr lang="en-IN" dirty="0"/>
              <a:t>Explicitly used when you want to fetch some data from models</a:t>
            </a:r>
          </a:p>
          <a:p>
            <a:endParaRPr lang="en-IN" dirty="0"/>
          </a:p>
        </p:txBody>
      </p:sp>
      <p:sp>
        <p:nvSpPr>
          <p:cNvPr id="4" name="Rectangle 1">
            <a:extLst>
              <a:ext uri="{FF2B5EF4-FFF2-40B4-BE49-F238E27FC236}">
                <a16:creationId xmlns:a16="http://schemas.microsoft.com/office/drawing/2014/main" id="{CF328338-DBF3-4410-A23C-66DD39421A71}"/>
              </a:ext>
            </a:extLst>
          </p:cNvPr>
          <p:cNvSpPr>
            <a:spLocks noChangeArrowheads="1"/>
          </p:cNvSpPr>
          <p:nvPr/>
        </p:nvSpPr>
        <p:spPr bwMode="auto">
          <a:xfrm>
            <a:off x="1051133" y="3502769"/>
            <a:ext cx="5862415"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JetBrains Mono"/>
              </a:rPr>
              <a:t>class </a:t>
            </a:r>
            <a:r>
              <a:rPr kumimoji="0" lang="en-US" altLang="en-US" b="0" i="0" u="none" strike="noStrike" cap="none" normalizeH="0" baseline="0" dirty="0" err="1">
                <a:ln>
                  <a:noFill/>
                </a:ln>
                <a:solidFill>
                  <a:srgbClr val="000000"/>
                </a:solidFill>
                <a:effectLst/>
                <a:latin typeface="JetBrains Mono"/>
              </a:rPr>
              <a:t>SingleReviewView</a:t>
            </a:r>
            <a:r>
              <a:rPr kumimoji="0" lang="en-US" altLang="en-US" b="0" i="0" u="none" strike="noStrike" cap="none" normalizeH="0" baseline="0" dirty="0">
                <a:ln>
                  <a:noFill/>
                </a:ln>
                <a:solidFill>
                  <a:srgbClr val="000000"/>
                </a:solidFill>
                <a:effectLst/>
                <a:latin typeface="JetBrains Mono"/>
              </a:rPr>
              <a:t>(</a:t>
            </a:r>
            <a:r>
              <a:rPr kumimoji="0" lang="en-US" altLang="en-US" b="0" i="0" u="none" strike="noStrike" cap="none" normalizeH="0" baseline="0" dirty="0" err="1">
                <a:ln>
                  <a:noFill/>
                </a:ln>
                <a:solidFill>
                  <a:srgbClr val="000000"/>
                </a:solidFill>
                <a:effectLst/>
                <a:latin typeface="JetBrains Mono"/>
              </a:rPr>
              <a:t>DetailView</a:t>
            </a:r>
            <a:r>
              <a:rPr kumimoji="0" lang="en-US" altLang="en-US" b="0" i="0" u="none" strike="noStrike" cap="none" normalizeH="0" baseline="0" dirty="0">
                <a:ln>
                  <a:noFill/>
                </a:ln>
                <a:solidFill>
                  <a:srgbClr val="000000"/>
                </a:solidFill>
                <a:effectLst/>
                <a:latin typeface="JetBrains Mono"/>
              </a:rPr>
              <a:t>):</a:t>
            </a:r>
            <a:br>
              <a:rPr kumimoji="0" lang="en-US" altLang="en-US" b="0" i="0" u="none" strike="noStrike" cap="none" normalizeH="0" baseline="0" dirty="0">
                <a:ln>
                  <a:noFill/>
                </a:ln>
                <a:solidFill>
                  <a:srgbClr val="000000"/>
                </a:solidFill>
                <a:effectLst/>
                <a:latin typeface="JetBrains Mono"/>
              </a:rPr>
            </a:br>
            <a:r>
              <a:rPr kumimoji="0" lang="en-US" altLang="en-US" b="0" i="0" u="none" strike="noStrike" cap="none" normalizeH="0" baseline="0" dirty="0">
                <a:ln>
                  <a:noFill/>
                </a:ln>
                <a:solidFill>
                  <a:srgbClr val="000000"/>
                </a:solidFill>
                <a:effectLst/>
                <a:latin typeface="JetBrains Mono"/>
              </a:rPr>
              <a:t>    </a:t>
            </a:r>
            <a:r>
              <a:rPr kumimoji="0" lang="en-US" altLang="en-US" b="0" i="0" u="none" strike="noStrike" cap="none" normalizeH="0" baseline="0" dirty="0" err="1">
                <a:ln>
                  <a:noFill/>
                </a:ln>
                <a:solidFill>
                  <a:srgbClr val="000000"/>
                </a:solidFill>
                <a:effectLst/>
                <a:latin typeface="JetBrains Mono"/>
              </a:rPr>
              <a:t>template_name</a:t>
            </a:r>
            <a:r>
              <a:rPr kumimoji="0" lang="en-US" altLang="en-US" b="0" i="0" u="none" strike="noStrike" cap="none" normalizeH="0" baseline="0" dirty="0">
                <a:ln>
                  <a:noFill/>
                </a:ln>
                <a:solidFill>
                  <a:srgbClr val="000000"/>
                </a:solidFill>
                <a:effectLst/>
                <a:latin typeface="JetBrains Mono"/>
              </a:rPr>
              <a:t> = </a:t>
            </a:r>
            <a:r>
              <a:rPr kumimoji="0" lang="en-US" altLang="en-US" b="1" i="0" u="none" strike="noStrike" cap="none" normalizeH="0" baseline="0" dirty="0">
                <a:ln>
                  <a:noFill/>
                </a:ln>
                <a:solidFill>
                  <a:srgbClr val="008080"/>
                </a:solidFill>
                <a:effectLst/>
                <a:latin typeface="JetBrains Mono"/>
              </a:rPr>
              <a:t>"reviews/single_review.html"</a:t>
            </a:r>
            <a:br>
              <a:rPr kumimoji="0" lang="en-US" altLang="en-US" b="1" i="0" u="none" strike="noStrike" cap="none" normalizeH="0" baseline="0" dirty="0">
                <a:ln>
                  <a:noFill/>
                </a:ln>
                <a:solidFill>
                  <a:srgbClr val="008080"/>
                </a:solidFill>
                <a:effectLst/>
                <a:latin typeface="JetBrains Mono"/>
              </a:rPr>
            </a:br>
            <a:r>
              <a:rPr kumimoji="0" lang="en-US" altLang="en-US" b="1" i="0" u="none" strike="noStrike" cap="none" normalizeH="0" baseline="0" dirty="0">
                <a:ln>
                  <a:noFill/>
                </a:ln>
                <a:solidFill>
                  <a:srgbClr val="008080"/>
                </a:solidFill>
                <a:effectLst/>
                <a:latin typeface="JetBrains Mono"/>
              </a:rPr>
              <a:t>    </a:t>
            </a:r>
            <a:r>
              <a:rPr kumimoji="0" lang="en-US" altLang="en-US" b="0" i="0" u="none" strike="noStrike" cap="none" normalizeH="0" baseline="0" dirty="0">
                <a:ln>
                  <a:noFill/>
                </a:ln>
                <a:solidFill>
                  <a:srgbClr val="000000"/>
                </a:solidFill>
                <a:effectLst/>
                <a:latin typeface="JetBrains Mono"/>
              </a:rPr>
              <a:t>model = Review</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774874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D8EB1-2DA3-4527-BBC1-2CEF8CC68955}"/>
              </a:ext>
            </a:extLst>
          </p:cNvPr>
          <p:cNvSpPr>
            <a:spLocks noGrp="1"/>
          </p:cNvSpPr>
          <p:nvPr>
            <p:ph type="title"/>
          </p:nvPr>
        </p:nvSpPr>
        <p:spPr/>
        <p:txBody>
          <a:bodyPr/>
          <a:lstStyle/>
          <a:p>
            <a:r>
              <a:rPr lang="en-IN" dirty="0"/>
              <a:t>When to use which Views</a:t>
            </a:r>
          </a:p>
        </p:txBody>
      </p:sp>
      <p:sp>
        <p:nvSpPr>
          <p:cNvPr id="3" name="Content Placeholder 2">
            <a:extLst>
              <a:ext uri="{FF2B5EF4-FFF2-40B4-BE49-F238E27FC236}">
                <a16:creationId xmlns:a16="http://schemas.microsoft.com/office/drawing/2014/main" id="{04FFEC5A-0D73-4725-8814-B5D88F4ED21D}"/>
              </a:ext>
            </a:extLst>
          </p:cNvPr>
          <p:cNvSpPr>
            <a:spLocks noGrp="1"/>
          </p:cNvSpPr>
          <p:nvPr>
            <p:ph idx="1"/>
          </p:nvPr>
        </p:nvSpPr>
        <p:spPr/>
        <p:txBody>
          <a:bodyPr/>
          <a:lstStyle/>
          <a:p>
            <a:r>
              <a:rPr lang="en-IN" dirty="0"/>
              <a:t>The extra classes defined are just helper so that you can reduce few lines.</a:t>
            </a:r>
          </a:p>
          <a:p>
            <a:r>
              <a:rPr lang="en-IN" dirty="0"/>
              <a:t>One may create all the views from the bottom up.</a:t>
            </a:r>
          </a:p>
          <a:p>
            <a:r>
              <a:rPr lang="en-IN" dirty="0"/>
              <a:t>It’s a personal preference</a:t>
            </a:r>
          </a:p>
          <a:p>
            <a:r>
              <a:rPr lang="en-IN" dirty="0"/>
              <a:t>Also sometime depends on the use case</a:t>
            </a:r>
          </a:p>
          <a:p>
            <a:pPr lvl="1"/>
            <a:r>
              <a:rPr lang="en-IN" dirty="0" err="1"/>
              <a:t>ThankYouView</a:t>
            </a:r>
            <a:r>
              <a:rPr lang="en-IN" dirty="0"/>
              <a:t> does not interacts with the database and hence you cannot use </a:t>
            </a:r>
            <a:r>
              <a:rPr lang="en-IN" dirty="0" err="1"/>
              <a:t>ListView</a:t>
            </a:r>
            <a:r>
              <a:rPr lang="en-IN" dirty="0"/>
              <a:t> or </a:t>
            </a:r>
            <a:r>
              <a:rPr lang="en-IN" dirty="0" err="1"/>
              <a:t>DetailView</a:t>
            </a:r>
            <a:endParaRPr lang="en-IN" dirty="0"/>
          </a:p>
          <a:p>
            <a:pPr lvl="1"/>
            <a:r>
              <a:rPr lang="en-IN" dirty="0"/>
              <a:t>If you want to handle both get and post request then go for View</a:t>
            </a:r>
          </a:p>
          <a:p>
            <a:endParaRPr lang="en-IN" dirty="0"/>
          </a:p>
        </p:txBody>
      </p:sp>
    </p:spTree>
    <p:extLst>
      <p:ext uri="{BB962C8B-B14F-4D97-AF65-F5344CB8AC3E}">
        <p14:creationId xmlns:p14="http://schemas.microsoft.com/office/powerpoint/2010/main" val="309211942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23B40-7231-49E7-B7DD-4403FAB75444}"/>
              </a:ext>
            </a:extLst>
          </p:cNvPr>
          <p:cNvSpPr>
            <a:spLocks noGrp="1"/>
          </p:cNvSpPr>
          <p:nvPr>
            <p:ph type="title"/>
          </p:nvPr>
        </p:nvSpPr>
        <p:spPr/>
        <p:txBody>
          <a:bodyPr/>
          <a:lstStyle/>
          <a:p>
            <a:r>
              <a:rPr lang="en-IN" dirty="0"/>
              <a:t>Form View</a:t>
            </a:r>
          </a:p>
        </p:txBody>
      </p:sp>
      <p:sp>
        <p:nvSpPr>
          <p:cNvPr id="3" name="Content Placeholder 2">
            <a:extLst>
              <a:ext uri="{FF2B5EF4-FFF2-40B4-BE49-F238E27FC236}">
                <a16:creationId xmlns:a16="http://schemas.microsoft.com/office/drawing/2014/main" id="{61BF112B-D0BE-416B-8D4F-2BB6F9AB1E14}"/>
              </a:ext>
            </a:extLst>
          </p:cNvPr>
          <p:cNvSpPr>
            <a:spLocks noGrp="1"/>
          </p:cNvSpPr>
          <p:nvPr>
            <p:ph idx="1"/>
          </p:nvPr>
        </p:nvSpPr>
        <p:spPr/>
        <p:txBody>
          <a:bodyPr/>
          <a:lstStyle/>
          <a:p>
            <a:r>
              <a:rPr lang="en-IN" dirty="0"/>
              <a:t>This is essentially used to perform a get and as well as perform a POST </a:t>
            </a:r>
          </a:p>
          <a:p>
            <a:r>
              <a:rPr lang="en-IN" dirty="0"/>
              <a:t>All previous views were used for fetching or getting the data</a:t>
            </a:r>
          </a:p>
          <a:p>
            <a:r>
              <a:rPr lang="en-IN" dirty="0"/>
              <a:t>Import statement: from </a:t>
            </a:r>
            <a:r>
              <a:rPr lang="en-IN" dirty="0" err="1"/>
              <a:t>django.views.generic.edit</a:t>
            </a:r>
            <a:r>
              <a:rPr lang="en-IN" dirty="0"/>
              <a:t> import </a:t>
            </a:r>
            <a:r>
              <a:rPr lang="en-IN" dirty="0" err="1"/>
              <a:t>FormView</a:t>
            </a:r>
            <a:endParaRPr lang="en-IN" dirty="0"/>
          </a:p>
          <a:p>
            <a:endParaRPr lang="en-IN" dirty="0"/>
          </a:p>
        </p:txBody>
      </p:sp>
      <p:sp>
        <p:nvSpPr>
          <p:cNvPr id="4" name="Rectangle 1">
            <a:extLst>
              <a:ext uri="{FF2B5EF4-FFF2-40B4-BE49-F238E27FC236}">
                <a16:creationId xmlns:a16="http://schemas.microsoft.com/office/drawing/2014/main" id="{C22A157E-6AC9-4E53-941E-A709B0423EBF}"/>
              </a:ext>
            </a:extLst>
          </p:cNvPr>
          <p:cNvSpPr>
            <a:spLocks noChangeArrowheads="1"/>
          </p:cNvSpPr>
          <p:nvPr/>
        </p:nvSpPr>
        <p:spPr bwMode="auto">
          <a:xfrm>
            <a:off x="1090569" y="3429000"/>
            <a:ext cx="4723002" cy="20621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JetBrains Mono"/>
              </a:rPr>
              <a:t>class </a:t>
            </a:r>
            <a:r>
              <a:rPr kumimoji="0" lang="en-US" altLang="en-US" sz="1600" b="0" i="0" u="none" strike="noStrike" cap="none" normalizeH="0" baseline="0" dirty="0" err="1">
                <a:ln>
                  <a:noFill/>
                </a:ln>
                <a:solidFill>
                  <a:srgbClr val="000000"/>
                </a:solidFill>
                <a:effectLst/>
                <a:latin typeface="JetBrains Mono"/>
              </a:rPr>
              <a:t>ReviewView</a:t>
            </a:r>
            <a:r>
              <a:rPr kumimoji="0" lang="en-US" altLang="en-US" sz="1600" b="0" i="0" u="none" strike="noStrike" cap="none" normalizeH="0" baseline="0" dirty="0">
                <a:ln>
                  <a:noFill/>
                </a:ln>
                <a:solidFill>
                  <a:srgbClr val="000000"/>
                </a:solidFill>
                <a:effectLst/>
                <a:latin typeface="JetBrains Mono"/>
              </a:rPr>
              <a:t>(</a:t>
            </a:r>
            <a:r>
              <a:rPr kumimoji="0" lang="en-US" altLang="en-US" sz="1600" b="0" i="0" u="none" strike="noStrike" cap="none" normalizeH="0" baseline="0" dirty="0" err="1">
                <a:ln>
                  <a:noFill/>
                </a:ln>
                <a:solidFill>
                  <a:srgbClr val="000000"/>
                </a:solidFill>
                <a:effectLst/>
                <a:latin typeface="JetBrains Mono"/>
              </a:rPr>
              <a:t>FormView</a:t>
            </a:r>
            <a:r>
              <a:rPr kumimoji="0" lang="en-US" altLang="en-US" sz="1600" b="0" i="0" u="none" strike="noStrike" cap="none" normalizeH="0" baseline="0" dirty="0">
                <a:ln>
                  <a:noFill/>
                </a:ln>
                <a:solidFill>
                  <a:srgbClr val="000000"/>
                </a:solidFill>
                <a:effectLst/>
                <a:latin typeface="JetBrains Mono"/>
              </a:rPr>
              <a: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a:t>
            </a:r>
            <a:r>
              <a:rPr kumimoji="0" lang="en-US" altLang="en-US" sz="1600" b="0" i="0" u="none" strike="noStrike" cap="none" normalizeH="0" baseline="0" dirty="0" err="1">
                <a:ln>
                  <a:noFill/>
                </a:ln>
                <a:solidFill>
                  <a:srgbClr val="000000"/>
                </a:solidFill>
                <a:effectLst/>
                <a:latin typeface="JetBrains Mono"/>
              </a:rPr>
              <a:t>form_class</a:t>
            </a:r>
            <a:r>
              <a:rPr kumimoji="0" lang="en-US" altLang="en-US" sz="1600" b="0" i="0" u="none" strike="noStrike" cap="none" normalizeH="0" baseline="0" dirty="0">
                <a:ln>
                  <a:noFill/>
                </a:ln>
                <a:solidFill>
                  <a:srgbClr val="000000"/>
                </a:solidFill>
                <a:effectLst/>
                <a:latin typeface="JetBrains Mono"/>
              </a:rPr>
              <a:t> = </a:t>
            </a:r>
            <a:r>
              <a:rPr kumimoji="0" lang="en-US" altLang="en-US" sz="1600" b="0" i="0" u="none" strike="noStrike" cap="none" normalizeH="0" baseline="0" dirty="0" err="1">
                <a:ln>
                  <a:noFill/>
                </a:ln>
                <a:solidFill>
                  <a:srgbClr val="000000"/>
                </a:solidFill>
                <a:effectLst/>
                <a:latin typeface="JetBrains Mono"/>
              </a:rPr>
              <a:t>ReviewForm</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a:t>
            </a:r>
            <a:r>
              <a:rPr kumimoji="0" lang="en-US" altLang="en-US" sz="1600" b="0" i="0" u="none" strike="noStrike" cap="none" normalizeH="0" baseline="0" dirty="0" err="1">
                <a:ln>
                  <a:noFill/>
                </a:ln>
                <a:solidFill>
                  <a:srgbClr val="000000"/>
                </a:solidFill>
                <a:effectLst/>
                <a:latin typeface="JetBrains Mono"/>
              </a:rPr>
              <a:t>template_name</a:t>
            </a:r>
            <a:r>
              <a:rPr kumimoji="0" lang="en-US" altLang="en-US" sz="1600" b="0" i="0" u="none" strike="noStrike" cap="none" normalizeH="0" baseline="0" dirty="0">
                <a:ln>
                  <a:noFill/>
                </a:ln>
                <a:solidFill>
                  <a:srgbClr val="000000"/>
                </a:solidFill>
                <a:effectLst/>
                <a:latin typeface="JetBrains Mono"/>
              </a:rPr>
              <a:t> = </a:t>
            </a:r>
            <a:r>
              <a:rPr kumimoji="0" lang="en-US" altLang="en-US" sz="1600" b="1" i="0" u="none" strike="noStrike" cap="none" normalizeH="0" baseline="0" dirty="0">
                <a:ln>
                  <a:noFill/>
                </a:ln>
                <a:solidFill>
                  <a:srgbClr val="008080"/>
                </a:solidFill>
                <a:effectLst/>
                <a:latin typeface="JetBrains Mono"/>
              </a:rPr>
              <a:t>"reviews/review.html"</a:t>
            </a:r>
            <a:br>
              <a:rPr kumimoji="0" lang="en-US" altLang="en-US" sz="1600" b="1" i="0" u="none" strike="noStrike" cap="none" normalizeH="0" baseline="0" dirty="0">
                <a:ln>
                  <a:noFill/>
                </a:ln>
                <a:solidFill>
                  <a:srgbClr val="008080"/>
                </a:solidFill>
                <a:effectLst/>
                <a:latin typeface="JetBrains Mono"/>
              </a:rPr>
            </a:br>
            <a:r>
              <a:rPr kumimoji="0" lang="en-US" altLang="en-US" sz="1600" b="1" i="0" u="none" strike="noStrike" cap="none" normalizeH="0" baseline="0" dirty="0">
                <a:ln>
                  <a:noFill/>
                </a:ln>
                <a:solidFill>
                  <a:srgbClr val="008080"/>
                </a:solidFill>
                <a:effectLst/>
                <a:latin typeface="JetBrains Mono"/>
              </a:rPr>
              <a:t>    </a:t>
            </a:r>
            <a:r>
              <a:rPr kumimoji="0" lang="en-US" altLang="en-US" sz="1600" b="0" i="0" u="none" strike="noStrike" cap="none" normalizeH="0" baseline="0" dirty="0" err="1">
                <a:ln>
                  <a:noFill/>
                </a:ln>
                <a:solidFill>
                  <a:srgbClr val="000000"/>
                </a:solidFill>
                <a:effectLst/>
                <a:latin typeface="JetBrains Mono"/>
              </a:rPr>
              <a:t>success_url</a:t>
            </a:r>
            <a:r>
              <a:rPr kumimoji="0" lang="en-US" altLang="en-US" sz="1600" b="0" i="0" u="none" strike="noStrike" cap="none" normalizeH="0" baseline="0" dirty="0">
                <a:ln>
                  <a:noFill/>
                </a:ln>
                <a:solidFill>
                  <a:srgbClr val="000000"/>
                </a:solidFill>
                <a:effectLst/>
                <a:latin typeface="JetBrains Mono"/>
              </a:rPr>
              <a:t> = </a:t>
            </a:r>
            <a:r>
              <a:rPr kumimoji="0" lang="en-US" altLang="en-US" sz="1600" b="1" i="0" u="none" strike="noStrike" cap="none" normalizeH="0" baseline="0" dirty="0">
                <a:ln>
                  <a:noFill/>
                </a:ln>
                <a:solidFill>
                  <a:srgbClr val="008080"/>
                </a:solidFill>
                <a:effectLst/>
                <a:latin typeface="JetBrains Mono"/>
              </a:rPr>
              <a:t>"/thank-you"</a:t>
            </a:r>
            <a:br>
              <a:rPr kumimoji="0" lang="en-US" altLang="en-US" sz="1600" b="1" i="0" u="none" strike="noStrike" cap="none" normalizeH="0" baseline="0" dirty="0">
                <a:ln>
                  <a:noFill/>
                </a:ln>
                <a:solidFill>
                  <a:srgbClr val="008080"/>
                </a:solidFill>
                <a:effectLst/>
                <a:latin typeface="JetBrains Mono"/>
              </a:rPr>
            </a:br>
            <a:br>
              <a:rPr kumimoji="0" lang="en-US" altLang="en-US" sz="1600" b="1" i="0" u="none" strike="noStrike" cap="none" normalizeH="0" baseline="0" dirty="0">
                <a:ln>
                  <a:noFill/>
                </a:ln>
                <a:solidFill>
                  <a:srgbClr val="008080"/>
                </a:solidFill>
                <a:effectLst/>
                <a:latin typeface="JetBrains Mono"/>
              </a:rPr>
            </a:br>
            <a:r>
              <a:rPr kumimoji="0" lang="en-US" altLang="en-US" sz="1600" b="1" i="0" u="none" strike="noStrike" cap="none" normalizeH="0" baseline="0" dirty="0">
                <a:ln>
                  <a:noFill/>
                </a:ln>
                <a:solidFill>
                  <a:srgbClr val="008080"/>
                </a:solidFill>
                <a:effectLst/>
                <a:latin typeface="JetBrains Mono"/>
              </a:rPr>
              <a:t>    </a:t>
            </a:r>
            <a:r>
              <a:rPr kumimoji="0" lang="en-US" altLang="en-US" sz="1600" b="1" i="0" u="none" strike="noStrike" cap="none" normalizeH="0" baseline="0" dirty="0">
                <a:ln>
                  <a:noFill/>
                </a:ln>
                <a:solidFill>
                  <a:srgbClr val="000080"/>
                </a:solidFill>
                <a:effectLst/>
                <a:latin typeface="JetBrains Mono"/>
              </a:rPr>
              <a:t>def </a:t>
            </a:r>
            <a:r>
              <a:rPr kumimoji="0" lang="en-US" altLang="en-US" sz="1600" b="0" i="0" u="none" strike="noStrike" cap="none" normalizeH="0" baseline="0" dirty="0" err="1">
                <a:ln>
                  <a:noFill/>
                </a:ln>
                <a:solidFill>
                  <a:srgbClr val="000000"/>
                </a:solidFill>
                <a:effectLst/>
                <a:latin typeface="JetBrains Mono"/>
              </a:rPr>
              <a:t>form_valid</a:t>
            </a:r>
            <a:r>
              <a:rPr kumimoji="0" lang="en-US" altLang="en-US" sz="1600" b="0" i="0" u="none" strike="noStrike" cap="none" normalizeH="0" baseline="0" dirty="0">
                <a:ln>
                  <a:noFill/>
                </a:ln>
                <a:solidFill>
                  <a:srgbClr val="000000"/>
                </a:solidFill>
                <a:effectLst/>
                <a:latin typeface="JetBrains Mono"/>
              </a:rPr>
              <a:t>(</a:t>
            </a:r>
            <a:r>
              <a:rPr kumimoji="0" lang="en-US" altLang="en-US" sz="1600" b="0" i="0" u="none" strike="noStrike" cap="none" normalizeH="0" baseline="0" dirty="0">
                <a:ln>
                  <a:noFill/>
                </a:ln>
                <a:solidFill>
                  <a:srgbClr val="94558D"/>
                </a:solidFill>
                <a:effectLst/>
                <a:latin typeface="JetBrains Mono"/>
              </a:rPr>
              <a:t>self</a:t>
            </a:r>
            <a:r>
              <a:rPr kumimoji="0" lang="en-US" altLang="en-US" sz="1600" b="0" i="0" u="none" strike="noStrike" cap="none" normalizeH="0" baseline="0" dirty="0">
                <a:ln>
                  <a:noFill/>
                </a:ln>
                <a:solidFill>
                  <a:srgbClr val="000000"/>
                </a:solidFill>
                <a:effectLst/>
                <a:latin typeface="JetBrains Mono"/>
              </a:rPr>
              <a:t>, form):</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a:t>
            </a:r>
            <a:r>
              <a:rPr kumimoji="0" lang="en-US" altLang="en-US" sz="1600" b="0" i="0" u="none" strike="noStrike" cap="none" normalizeH="0" baseline="0" dirty="0" err="1">
                <a:ln>
                  <a:noFill/>
                </a:ln>
                <a:solidFill>
                  <a:srgbClr val="000000"/>
                </a:solidFill>
                <a:effectLst/>
                <a:latin typeface="JetBrains Mono"/>
              </a:rPr>
              <a:t>form.save</a:t>
            </a:r>
            <a:r>
              <a:rPr kumimoji="0" lang="en-US" altLang="en-US" sz="1600" b="0" i="0" u="none" strike="noStrike" cap="none" normalizeH="0" baseline="0" dirty="0">
                <a:ln>
                  <a:noFill/>
                </a:ln>
                <a:solidFill>
                  <a:srgbClr val="000000"/>
                </a:solidFill>
                <a:effectLst/>
                <a:latin typeface="JetBrains Mono"/>
              </a:rPr>
              <a: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a:t>
            </a:r>
            <a:r>
              <a:rPr kumimoji="0" lang="en-US" altLang="en-US" sz="1600" b="1" i="0" u="none" strike="noStrike" cap="none" normalizeH="0" baseline="0" dirty="0">
                <a:ln>
                  <a:noFill/>
                </a:ln>
                <a:solidFill>
                  <a:srgbClr val="000080"/>
                </a:solidFill>
                <a:effectLst/>
                <a:latin typeface="JetBrains Mono"/>
              </a:rPr>
              <a:t>return </a:t>
            </a:r>
            <a:r>
              <a:rPr kumimoji="0" lang="en-US" altLang="en-US" sz="1600" b="0" i="0" u="none" strike="noStrike" cap="none" normalizeH="0" baseline="0" dirty="0">
                <a:ln>
                  <a:noFill/>
                </a:ln>
                <a:solidFill>
                  <a:srgbClr val="000080"/>
                </a:solidFill>
                <a:effectLst/>
                <a:latin typeface="JetBrains Mono"/>
              </a:rPr>
              <a:t>super</a:t>
            </a:r>
            <a:r>
              <a:rPr kumimoji="0" lang="en-US" altLang="en-US" sz="1600" b="0" i="0" u="none" strike="noStrike" cap="none" normalizeH="0" baseline="0" dirty="0">
                <a:ln>
                  <a:noFill/>
                </a:ln>
                <a:solidFill>
                  <a:srgbClr val="000000"/>
                </a:solidFill>
                <a:effectLst/>
                <a:latin typeface="JetBrains Mono"/>
              </a:rPr>
              <a:t>().</a:t>
            </a:r>
            <a:r>
              <a:rPr kumimoji="0" lang="en-US" altLang="en-US" sz="1600" b="0" i="0" u="none" strike="noStrike" cap="none" normalizeH="0" baseline="0" dirty="0" err="1">
                <a:ln>
                  <a:noFill/>
                </a:ln>
                <a:solidFill>
                  <a:srgbClr val="000000"/>
                </a:solidFill>
                <a:effectLst/>
                <a:latin typeface="JetBrains Mono"/>
              </a:rPr>
              <a:t>form_valid</a:t>
            </a:r>
            <a:r>
              <a:rPr kumimoji="0" lang="en-US" altLang="en-US" sz="1600" b="0" i="0" u="none" strike="noStrike" cap="none" normalizeH="0" baseline="0" dirty="0">
                <a:ln>
                  <a:noFill/>
                </a:ln>
                <a:solidFill>
                  <a:srgbClr val="000000"/>
                </a:solidFill>
                <a:effectLst/>
                <a:latin typeface="JetBrains Mono"/>
              </a:rPr>
              <a:t>(form)</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977622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E6AB4-304B-4296-87F7-BE1B84F279F7}"/>
              </a:ext>
            </a:extLst>
          </p:cNvPr>
          <p:cNvSpPr>
            <a:spLocks noGrp="1"/>
          </p:cNvSpPr>
          <p:nvPr>
            <p:ph type="title"/>
          </p:nvPr>
        </p:nvSpPr>
        <p:spPr/>
        <p:txBody>
          <a:bodyPr/>
          <a:lstStyle/>
          <a:p>
            <a:r>
              <a:rPr lang="en-IN" dirty="0"/>
              <a:t>Create View</a:t>
            </a:r>
          </a:p>
        </p:txBody>
      </p:sp>
      <p:sp>
        <p:nvSpPr>
          <p:cNvPr id="3" name="Content Placeholder 2">
            <a:extLst>
              <a:ext uri="{FF2B5EF4-FFF2-40B4-BE49-F238E27FC236}">
                <a16:creationId xmlns:a16="http://schemas.microsoft.com/office/drawing/2014/main" id="{50B9BA2A-E783-4710-8169-B413D4D001AD}"/>
              </a:ext>
            </a:extLst>
          </p:cNvPr>
          <p:cNvSpPr>
            <a:spLocks noGrp="1"/>
          </p:cNvSpPr>
          <p:nvPr>
            <p:ph idx="1"/>
          </p:nvPr>
        </p:nvSpPr>
        <p:spPr/>
        <p:txBody>
          <a:bodyPr/>
          <a:lstStyle/>
          <a:p>
            <a:r>
              <a:rPr lang="en-IN" dirty="0"/>
              <a:t>Specialized </a:t>
            </a:r>
            <a:r>
              <a:rPr lang="en-IN" dirty="0" err="1"/>
              <a:t>FormView</a:t>
            </a:r>
            <a:r>
              <a:rPr lang="en-IN" dirty="0"/>
              <a:t> which can be used to create data</a:t>
            </a:r>
          </a:p>
          <a:p>
            <a:r>
              <a:rPr lang="en-IN" dirty="0"/>
              <a:t>This will again can be used only when you are interacting with models</a:t>
            </a:r>
          </a:p>
          <a:p>
            <a:r>
              <a:rPr lang="en-IN" dirty="0"/>
              <a:t>Here you can configure the fields directly that is required to create the data as we have done in the </a:t>
            </a:r>
            <a:r>
              <a:rPr lang="en-IN" dirty="0" err="1"/>
              <a:t>ModelForm</a:t>
            </a:r>
            <a:r>
              <a:rPr lang="en-IN" dirty="0"/>
              <a:t> (</a:t>
            </a:r>
            <a:r>
              <a:rPr lang="en-IN" dirty="0" err="1"/>
              <a:t>ReviewForm</a:t>
            </a:r>
            <a:r>
              <a:rPr lang="en-IN" dirty="0"/>
              <a:t>)</a:t>
            </a:r>
          </a:p>
          <a:p>
            <a:r>
              <a:rPr lang="en-IN" dirty="0"/>
              <a:t>Import statement: from </a:t>
            </a:r>
            <a:r>
              <a:rPr lang="en-IN" dirty="0" err="1"/>
              <a:t>django.views.generic.edit</a:t>
            </a:r>
            <a:r>
              <a:rPr lang="en-IN" dirty="0"/>
              <a:t> import </a:t>
            </a:r>
            <a:r>
              <a:rPr lang="en-IN" dirty="0" err="1"/>
              <a:t>CreateView</a:t>
            </a:r>
            <a:endParaRPr lang="en-IN" dirty="0"/>
          </a:p>
        </p:txBody>
      </p:sp>
      <p:sp>
        <p:nvSpPr>
          <p:cNvPr id="4" name="Rectangle 1">
            <a:extLst>
              <a:ext uri="{FF2B5EF4-FFF2-40B4-BE49-F238E27FC236}">
                <a16:creationId xmlns:a16="http://schemas.microsoft.com/office/drawing/2014/main" id="{136BCFBD-7F15-4CAE-96F2-B15F66133651}"/>
              </a:ext>
            </a:extLst>
          </p:cNvPr>
          <p:cNvSpPr>
            <a:spLocks noChangeArrowheads="1"/>
          </p:cNvSpPr>
          <p:nvPr/>
        </p:nvSpPr>
        <p:spPr bwMode="auto">
          <a:xfrm>
            <a:off x="1090569" y="3989322"/>
            <a:ext cx="6929306"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class </a:t>
            </a:r>
            <a:r>
              <a:rPr kumimoji="0" lang="en-US" altLang="en-US" sz="1400" b="0" i="0" u="none" strike="noStrike" cap="none" normalizeH="0" baseline="0" dirty="0" err="1">
                <a:ln>
                  <a:noFill/>
                </a:ln>
                <a:solidFill>
                  <a:srgbClr val="000000"/>
                </a:solidFill>
                <a:effectLst/>
                <a:latin typeface="JetBrains Mono"/>
              </a:rPr>
              <a:t>ReviewView</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CreateView</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form_class</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ReviewForm</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model = Review</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template_name</a:t>
            </a:r>
            <a:r>
              <a:rPr kumimoji="0" lang="en-US" altLang="en-US" sz="1400" b="0" i="0" u="none" strike="noStrike" cap="none" normalizeH="0" baseline="0" dirty="0">
                <a:ln>
                  <a:noFill/>
                </a:ln>
                <a:solidFill>
                  <a:srgbClr val="000000"/>
                </a:solidFill>
                <a:effectLst/>
                <a:latin typeface="JetBrains Mono"/>
              </a:rPr>
              <a:t> = </a:t>
            </a:r>
            <a:r>
              <a:rPr kumimoji="0" lang="en-US" altLang="en-US" sz="1400" b="1" i="0" u="none" strike="noStrike" cap="none" normalizeH="0" baseline="0" dirty="0">
                <a:ln>
                  <a:noFill/>
                </a:ln>
                <a:solidFill>
                  <a:srgbClr val="008080"/>
                </a:solidFill>
                <a:effectLst/>
                <a:latin typeface="JetBrains Mono"/>
              </a:rPr>
              <a:t>"reviews/review.html"</a:t>
            </a:r>
            <a:br>
              <a:rPr kumimoji="0" lang="en-US" altLang="en-US" sz="1400" b="1" i="0" u="none" strike="noStrike" cap="none" normalizeH="0" baseline="0" dirty="0">
                <a:ln>
                  <a:noFill/>
                </a:ln>
                <a:solidFill>
                  <a:srgbClr val="008080"/>
                </a:solidFill>
                <a:effectLst/>
                <a:latin typeface="JetBrains Mono"/>
              </a:rPr>
            </a:br>
            <a:r>
              <a:rPr kumimoji="0" lang="en-US" altLang="en-US" sz="1400" b="1" i="0" u="none" strike="noStrike" cap="none" normalizeH="0" baseline="0" dirty="0">
                <a:ln>
                  <a:noFill/>
                </a:ln>
                <a:solidFill>
                  <a:srgbClr val="00808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success_url</a:t>
            </a:r>
            <a:r>
              <a:rPr kumimoji="0" lang="en-US" altLang="en-US" sz="1400" b="0" i="0" u="none" strike="noStrike" cap="none" normalizeH="0" baseline="0" dirty="0">
                <a:ln>
                  <a:noFill/>
                </a:ln>
                <a:solidFill>
                  <a:srgbClr val="000000"/>
                </a:solidFill>
                <a:effectLst/>
                <a:latin typeface="JetBrains Mono"/>
              </a:rPr>
              <a:t> = </a:t>
            </a:r>
            <a:r>
              <a:rPr kumimoji="0" lang="en-US" altLang="en-US" sz="1400" b="1" i="0" u="none" strike="noStrike" cap="none" normalizeH="0" baseline="0" dirty="0">
                <a:ln>
                  <a:noFill/>
                </a:ln>
                <a:solidFill>
                  <a:srgbClr val="008080"/>
                </a:solidFill>
                <a:effectLst/>
                <a:latin typeface="JetBrains Mono"/>
              </a:rPr>
              <a:t>"/thank-you"</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270448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 name="Subtitle 4">
            <a:extLst>
              <a:ext uri="{FF2B5EF4-FFF2-40B4-BE49-F238E27FC236}">
                <a16:creationId xmlns:a16="http://schemas.microsoft.com/office/drawing/2014/main" id="{56455134-EB8E-409E-9088-D924E0DC0C7E}"/>
              </a:ext>
            </a:extLst>
          </p:cNvPr>
          <p:cNvSpPr>
            <a:spLocks noGrp="1"/>
          </p:cNvSpPr>
          <p:nvPr>
            <p:ph type="subTitle" idx="1"/>
          </p:nvPr>
        </p:nvSpPr>
        <p:spPr>
          <a:xfrm>
            <a:off x="1507067" y="4050833"/>
            <a:ext cx="7766936" cy="1096899"/>
          </a:xfrm>
        </p:spPr>
        <p:txBody>
          <a:bodyPr>
            <a:normAutofit/>
          </a:bodyPr>
          <a:lstStyle/>
          <a:p>
            <a:endParaRPr lang="en-IN">
              <a:solidFill>
                <a:schemeClr val="tx1"/>
              </a:solidFill>
            </a:endParaRPr>
          </a:p>
        </p:txBody>
      </p:sp>
      <p:sp>
        <p:nvSpPr>
          <p:cNvPr id="4" name="Title 3">
            <a:extLst>
              <a:ext uri="{FF2B5EF4-FFF2-40B4-BE49-F238E27FC236}">
                <a16:creationId xmlns:a16="http://schemas.microsoft.com/office/drawing/2014/main" id="{787FF222-A61C-49F1-BA5B-901FA1FAAD0B}"/>
              </a:ext>
            </a:extLst>
          </p:cNvPr>
          <p:cNvSpPr>
            <a:spLocks noGrp="1"/>
          </p:cNvSpPr>
          <p:nvPr>
            <p:ph type="ctrTitle"/>
          </p:nvPr>
        </p:nvSpPr>
        <p:spPr>
          <a:xfrm>
            <a:off x="1507067" y="2404534"/>
            <a:ext cx="7766936" cy="1646302"/>
          </a:xfrm>
        </p:spPr>
        <p:txBody>
          <a:bodyPr>
            <a:normAutofit/>
          </a:bodyPr>
          <a:lstStyle/>
          <a:p>
            <a:r>
              <a:rPr lang="en-IN" dirty="0"/>
              <a:t>Blog Add Database</a:t>
            </a:r>
          </a:p>
        </p:txBody>
      </p:sp>
    </p:spTree>
    <p:extLst>
      <p:ext uri="{BB962C8B-B14F-4D97-AF65-F5344CB8AC3E}">
        <p14:creationId xmlns:p14="http://schemas.microsoft.com/office/powerpoint/2010/main" val="4109006583"/>
      </p:ext>
    </p:extLst>
  </p:cSld>
  <p:clrMapOvr>
    <a:overrideClrMapping bg1="dk1" tx1="lt1" bg2="dk2" tx2="lt2" accent1="accent1" accent2="accent2" accent3="accent3" accent4="accent4" accent5="accent5" accent6="accent6" hlink="hlink" folHlink="folHlink"/>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5883-6897-4C65-BA76-DCBAFAC13222}"/>
              </a:ext>
            </a:extLst>
          </p:cNvPr>
          <p:cNvSpPr>
            <a:spLocks noGrp="1"/>
          </p:cNvSpPr>
          <p:nvPr>
            <p:ph type="title"/>
          </p:nvPr>
        </p:nvSpPr>
        <p:spPr>
          <a:xfrm>
            <a:off x="677334" y="609600"/>
            <a:ext cx="8596668" cy="782972"/>
          </a:xfrm>
        </p:spPr>
        <p:txBody>
          <a:bodyPr/>
          <a:lstStyle/>
          <a:p>
            <a:r>
              <a:rPr lang="en-IN" dirty="0"/>
              <a:t>Models</a:t>
            </a:r>
          </a:p>
        </p:txBody>
      </p:sp>
      <p:sp>
        <p:nvSpPr>
          <p:cNvPr id="3" name="Content Placeholder 2">
            <a:extLst>
              <a:ext uri="{FF2B5EF4-FFF2-40B4-BE49-F238E27FC236}">
                <a16:creationId xmlns:a16="http://schemas.microsoft.com/office/drawing/2014/main" id="{A3B67831-3FDE-42BA-9552-80FD891894AA}"/>
              </a:ext>
            </a:extLst>
          </p:cNvPr>
          <p:cNvSpPr>
            <a:spLocks noGrp="1"/>
          </p:cNvSpPr>
          <p:nvPr>
            <p:ph idx="1"/>
          </p:nvPr>
        </p:nvSpPr>
        <p:spPr>
          <a:xfrm>
            <a:off x="677334" y="1501629"/>
            <a:ext cx="8596668" cy="4539733"/>
          </a:xfrm>
        </p:spPr>
        <p:txBody>
          <a:bodyPr/>
          <a:lstStyle/>
          <a:p>
            <a:endParaRPr lang="en-IN" dirty="0"/>
          </a:p>
        </p:txBody>
      </p:sp>
      <p:sp>
        <p:nvSpPr>
          <p:cNvPr id="4" name="Rectangle: Rounded Corners 3">
            <a:extLst>
              <a:ext uri="{FF2B5EF4-FFF2-40B4-BE49-F238E27FC236}">
                <a16:creationId xmlns:a16="http://schemas.microsoft.com/office/drawing/2014/main" id="{F72B9AD3-7853-4944-ADE1-885A1B94576E}"/>
              </a:ext>
            </a:extLst>
          </p:cNvPr>
          <p:cNvSpPr/>
          <p:nvPr/>
        </p:nvSpPr>
        <p:spPr>
          <a:xfrm>
            <a:off x="989901" y="2038524"/>
            <a:ext cx="1828800" cy="41944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Author</a:t>
            </a:r>
          </a:p>
        </p:txBody>
      </p:sp>
      <p:sp>
        <p:nvSpPr>
          <p:cNvPr id="5" name="Rectangle: Rounded Corners 4">
            <a:extLst>
              <a:ext uri="{FF2B5EF4-FFF2-40B4-BE49-F238E27FC236}">
                <a16:creationId xmlns:a16="http://schemas.microsoft.com/office/drawing/2014/main" id="{959E7474-D605-4B5D-B290-CDC959CE6B90}"/>
              </a:ext>
            </a:extLst>
          </p:cNvPr>
          <p:cNvSpPr/>
          <p:nvPr/>
        </p:nvSpPr>
        <p:spPr>
          <a:xfrm>
            <a:off x="989901" y="2652319"/>
            <a:ext cx="1828800" cy="1307285"/>
          </a:xfrm>
          <a:prstGeom prst="roundRect">
            <a:avLst>
              <a:gd name="adj" fmla="val 64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First Name</a:t>
            </a:r>
          </a:p>
          <a:p>
            <a:pPr algn="ctr"/>
            <a:r>
              <a:rPr lang="en-IN" dirty="0"/>
              <a:t>Last Name</a:t>
            </a:r>
          </a:p>
          <a:p>
            <a:pPr algn="ctr"/>
            <a:r>
              <a:rPr lang="en-IN" dirty="0"/>
              <a:t>Email Address</a:t>
            </a:r>
          </a:p>
        </p:txBody>
      </p:sp>
      <p:sp>
        <p:nvSpPr>
          <p:cNvPr id="6" name="Rectangle: Rounded Corners 5">
            <a:extLst>
              <a:ext uri="{FF2B5EF4-FFF2-40B4-BE49-F238E27FC236}">
                <a16:creationId xmlns:a16="http://schemas.microsoft.com/office/drawing/2014/main" id="{4AA28899-4CD8-4122-96E6-E442D465CAFE}"/>
              </a:ext>
            </a:extLst>
          </p:cNvPr>
          <p:cNvSpPr/>
          <p:nvPr/>
        </p:nvSpPr>
        <p:spPr>
          <a:xfrm>
            <a:off x="4217551" y="2038524"/>
            <a:ext cx="1828800" cy="41944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Post</a:t>
            </a:r>
          </a:p>
        </p:txBody>
      </p:sp>
      <p:sp>
        <p:nvSpPr>
          <p:cNvPr id="7" name="Rectangle: Rounded Corners 6">
            <a:extLst>
              <a:ext uri="{FF2B5EF4-FFF2-40B4-BE49-F238E27FC236}">
                <a16:creationId xmlns:a16="http://schemas.microsoft.com/office/drawing/2014/main" id="{2BA31F7B-03C3-4EAE-970D-3400CE33FDE2}"/>
              </a:ext>
            </a:extLst>
          </p:cNvPr>
          <p:cNvSpPr/>
          <p:nvPr/>
        </p:nvSpPr>
        <p:spPr>
          <a:xfrm>
            <a:off x="4217551" y="2652319"/>
            <a:ext cx="1828800" cy="2704052"/>
          </a:xfrm>
          <a:prstGeom prst="roundRect">
            <a:avLst>
              <a:gd name="adj" fmla="val 5658"/>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Title</a:t>
            </a:r>
          </a:p>
          <a:p>
            <a:pPr algn="ctr"/>
            <a:r>
              <a:rPr lang="en-IN" dirty="0"/>
              <a:t>Summary</a:t>
            </a:r>
          </a:p>
          <a:p>
            <a:pPr algn="ctr"/>
            <a:r>
              <a:rPr lang="en-IN" dirty="0" err="1"/>
              <a:t>Image_Name</a:t>
            </a:r>
            <a:endParaRPr lang="en-IN" dirty="0"/>
          </a:p>
          <a:p>
            <a:pPr algn="ctr"/>
            <a:r>
              <a:rPr lang="en-IN" dirty="0"/>
              <a:t>Date</a:t>
            </a:r>
          </a:p>
          <a:p>
            <a:pPr algn="ctr"/>
            <a:r>
              <a:rPr lang="en-IN" dirty="0"/>
              <a:t>Slug</a:t>
            </a:r>
          </a:p>
          <a:p>
            <a:pPr algn="ctr"/>
            <a:r>
              <a:rPr lang="en-IN" dirty="0"/>
              <a:t>Content</a:t>
            </a:r>
          </a:p>
        </p:txBody>
      </p:sp>
      <p:sp>
        <p:nvSpPr>
          <p:cNvPr id="8" name="Rectangle: Rounded Corners 7">
            <a:extLst>
              <a:ext uri="{FF2B5EF4-FFF2-40B4-BE49-F238E27FC236}">
                <a16:creationId xmlns:a16="http://schemas.microsoft.com/office/drawing/2014/main" id="{F3F343DF-4DC0-4D40-8BE3-2CECE3BFC573}"/>
              </a:ext>
            </a:extLst>
          </p:cNvPr>
          <p:cNvSpPr/>
          <p:nvPr/>
        </p:nvSpPr>
        <p:spPr>
          <a:xfrm>
            <a:off x="7230227" y="2038524"/>
            <a:ext cx="1828800" cy="41944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Tag</a:t>
            </a:r>
          </a:p>
        </p:txBody>
      </p:sp>
      <p:sp>
        <p:nvSpPr>
          <p:cNvPr id="9" name="Rectangle: Rounded Corners 8">
            <a:extLst>
              <a:ext uri="{FF2B5EF4-FFF2-40B4-BE49-F238E27FC236}">
                <a16:creationId xmlns:a16="http://schemas.microsoft.com/office/drawing/2014/main" id="{55A2120D-D621-498E-BC6B-255907F46ADC}"/>
              </a:ext>
            </a:extLst>
          </p:cNvPr>
          <p:cNvSpPr/>
          <p:nvPr/>
        </p:nvSpPr>
        <p:spPr>
          <a:xfrm>
            <a:off x="7230227" y="2652319"/>
            <a:ext cx="1828800" cy="41944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Caption</a:t>
            </a:r>
          </a:p>
        </p:txBody>
      </p:sp>
      <p:cxnSp>
        <p:nvCxnSpPr>
          <p:cNvPr id="13" name="Connector: Elbow 12">
            <a:extLst>
              <a:ext uri="{FF2B5EF4-FFF2-40B4-BE49-F238E27FC236}">
                <a16:creationId xmlns:a16="http://schemas.microsoft.com/office/drawing/2014/main" id="{78DE3360-7617-4920-A6B0-82A5AA5D61A1}"/>
              </a:ext>
            </a:extLst>
          </p:cNvPr>
          <p:cNvCxnSpPr>
            <a:stCxn id="4" idx="0"/>
            <a:endCxn id="6" idx="0"/>
          </p:cNvCxnSpPr>
          <p:nvPr/>
        </p:nvCxnSpPr>
        <p:spPr>
          <a:xfrm rot="5400000" flipH="1" flipV="1">
            <a:off x="3518126" y="424699"/>
            <a:ext cx="12700" cy="3227650"/>
          </a:xfrm>
          <a:prstGeom prst="bentConnector3">
            <a:avLst>
              <a:gd name="adj1" fmla="val 193211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Connector: Elbow 15">
            <a:extLst>
              <a:ext uri="{FF2B5EF4-FFF2-40B4-BE49-F238E27FC236}">
                <a16:creationId xmlns:a16="http://schemas.microsoft.com/office/drawing/2014/main" id="{97831F51-FB06-4555-A3B2-C1333B74A255}"/>
              </a:ext>
            </a:extLst>
          </p:cNvPr>
          <p:cNvCxnSpPr>
            <a:cxnSpLocks/>
            <a:stCxn id="8" idx="0"/>
            <a:endCxn id="6" idx="3"/>
          </p:cNvCxnSpPr>
          <p:nvPr/>
        </p:nvCxnSpPr>
        <p:spPr>
          <a:xfrm rot="16200000" flipH="1" flipV="1">
            <a:off x="6990626" y="1094248"/>
            <a:ext cx="209725" cy="2098276"/>
          </a:xfrm>
          <a:prstGeom prst="bentConnector4">
            <a:avLst>
              <a:gd name="adj1" fmla="val -109000"/>
              <a:gd name="adj2" fmla="val 71789"/>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09091171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B05AE-F4F7-4245-A0ED-CCE4B045C72E}"/>
              </a:ext>
            </a:extLst>
          </p:cNvPr>
          <p:cNvSpPr>
            <a:spLocks noGrp="1"/>
          </p:cNvSpPr>
          <p:nvPr>
            <p:ph type="title"/>
          </p:nvPr>
        </p:nvSpPr>
        <p:spPr>
          <a:xfrm>
            <a:off x="677334" y="609600"/>
            <a:ext cx="8596668" cy="715861"/>
          </a:xfrm>
        </p:spPr>
        <p:txBody>
          <a:bodyPr/>
          <a:lstStyle/>
          <a:p>
            <a:r>
              <a:rPr lang="en-IN" dirty="0"/>
              <a:t>Assignment 3 Tasks</a:t>
            </a:r>
          </a:p>
        </p:txBody>
      </p:sp>
      <p:sp>
        <p:nvSpPr>
          <p:cNvPr id="3" name="Content Placeholder 2">
            <a:extLst>
              <a:ext uri="{FF2B5EF4-FFF2-40B4-BE49-F238E27FC236}">
                <a16:creationId xmlns:a16="http://schemas.microsoft.com/office/drawing/2014/main" id="{17382272-F91E-4BE7-B584-4745FCAA1405}"/>
              </a:ext>
            </a:extLst>
          </p:cNvPr>
          <p:cNvSpPr>
            <a:spLocks noGrp="1"/>
          </p:cNvSpPr>
          <p:nvPr>
            <p:ph idx="1"/>
          </p:nvPr>
        </p:nvSpPr>
        <p:spPr>
          <a:xfrm>
            <a:off x="677334" y="1325461"/>
            <a:ext cx="8596668" cy="4715901"/>
          </a:xfrm>
        </p:spPr>
        <p:txBody>
          <a:bodyPr>
            <a:normAutofit fontScale="85000" lnSpcReduction="20000"/>
          </a:bodyPr>
          <a:lstStyle/>
          <a:p>
            <a:r>
              <a:rPr lang="en-US" dirty="0"/>
              <a:t>Create and Migrate all the models</a:t>
            </a:r>
          </a:p>
          <a:p>
            <a:endParaRPr lang="en-US" dirty="0"/>
          </a:p>
          <a:p>
            <a:r>
              <a:rPr lang="en-US" dirty="0"/>
              <a:t>Add models to Admin Site</a:t>
            </a:r>
          </a:p>
          <a:p>
            <a:endParaRPr lang="en-US" dirty="0"/>
          </a:p>
          <a:p>
            <a:r>
              <a:rPr lang="en-US" dirty="0"/>
              <a:t>Update Blogs to Fetch Recent 2 From DB</a:t>
            </a:r>
          </a:p>
          <a:p>
            <a:endParaRPr lang="en-US" dirty="0"/>
          </a:p>
          <a:p>
            <a:r>
              <a:rPr lang="en-US" dirty="0"/>
              <a:t>Update Blogs to fetch all the post from DB</a:t>
            </a:r>
          </a:p>
          <a:p>
            <a:endParaRPr lang="en-US" dirty="0"/>
          </a:p>
          <a:p>
            <a:r>
              <a:rPr lang="en-US" dirty="0"/>
              <a:t>Update Blogs to fetch particular post based on slug from DB</a:t>
            </a:r>
          </a:p>
          <a:p>
            <a:endParaRPr lang="en-US" dirty="0"/>
          </a:p>
          <a:p>
            <a:r>
              <a:rPr lang="en-US" dirty="0"/>
              <a:t>Convert all function based views to class based views (Use appropriate views)</a:t>
            </a:r>
          </a:p>
          <a:p>
            <a:endParaRPr lang="en-US" dirty="0"/>
          </a:p>
          <a:p>
            <a:r>
              <a:rPr lang="en-US" dirty="0"/>
              <a:t>Create Comment Form and add reference of the same to </a:t>
            </a:r>
            <a:r>
              <a:rPr lang="en-US" dirty="0" err="1"/>
              <a:t>post_details</a:t>
            </a:r>
            <a:r>
              <a:rPr lang="en-US" dirty="0"/>
              <a:t> page</a:t>
            </a:r>
          </a:p>
          <a:p>
            <a:endParaRPr lang="en-US" dirty="0"/>
          </a:p>
          <a:p>
            <a:r>
              <a:rPr lang="en-US" dirty="0"/>
              <a:t>Save Comments from Form to DB for a particular post</a:t>
            </a:r>
            <a:endParaRPr lang="en-IN" dirty="0"/>
          </a:p>
        </p:txBody>
      </p:sp>
    </p:spTree>
    <p:extLst>
      <p:ext uri="{BB962C8B-B14F-4D97-AF65-F5344CB8AC3E}">
        <p14:creationId xmlns:p14="http://schemas.microsoft.com/office/powerpoint/2010/main" val="269973814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DA96D6-E32B-4123-9F61-B0B851AA0DBF}"/>
              </a:ext>
            </a:extLst>
          </p:cNvPr>
          <p:cNvSpPr>
            <a:spLocks noGrp="1"/>
          </p:cNvSpPr>
          <p:nvPr>
            <p:ph type="ctrTitle"/>
          </p:nvPr>
        </p:nvSpPr>
        <p:spPr/>
        <p:txBody>
          <a:bodyPr/>
          <a:lstStyle/>
          <a:p>
            <a:r>
              <a:rPr lang="en-IN" dirty="0"/>
              <a:t>Sessions</a:t>
            </a:r>
          </a:p>
        </p:txBody>
      </p:sp>
      <p:sp>
        <p:nvSpPr>
          <p:cNvPr id="5" name="Subtitle 4">
            <a:extLst>
              <a:ext uri="{FF2B5EF4-FFF2-40B4-BE49-F238E27FC236}">
                <a16:creationId xmlns:a16="http://schemas.microsoft.com/office/drawing/2014/main" id="{80D9B53D-A75A-45D8-95B2-988284515D7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2199456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6DD1D-9FC0-451C-AE17-4698EED8D536}"/>
              </a:ext>
            </a:extLst>
          </p:cNvPr>
          <p:cNvSpPr>
            <a:spLocks noGrp="1"/>
          </p:cNvSpPr>
          <p:nvPr>
            <p:ph type="title"/>
          </p:nvPr>
        </p:nvSpPr>
        <p:spPr/>
        <p:txBody>
          <a:bodyPr/>
          <a:lstStyle/>
          <a:p>
            <a:r>
              <a:rPr lang="en-IN" dirty="0"/>
              <a:t>What are sessions</a:t>
            </a:r>
          </a:p>
        </p:txBody>
      </p:sp>
      <p:sp>
        <p:nvSpPr>
          <p:cNvPr id="3" name="Content Placeholder 2">
            <a:extLst>
              <a:ext uri="{FF2B5EF4-FFF2-40B4-BE49-F238E27FC236}">
                <a16:creationId xmlns:a16="http://schemas.microsoft.com/office/drawing/2014/main" id="{4226BF5A-DC24-4A58-A103-74CF62EE7712}"/>
              </a:ext>
            </a:extLst>
          </p:cNvPr>
          <p:cNvSpPr>
            <a:spLocks noGrp="1"/>
          </p:cNvSpPr>
          <p:nvPr>
            <p:ph idx="1"/>
          </p:nvPr>
        </p:nvSpPr>
        <p:spPr/>
        <p:txBody>
          <a:bodyPr/>
          <a:lstStyle/>
          <a:p>
            <a:r>
              <a:rPr lang="en-IN" dirty="0"/>
              <a:t>An “ongoing connection” between a client and the server.</a:t>
            </a:r>
          </a:p>
          <a:p>
            <a:r>
              <a:rPr lang="en-IN" dirty="0"/>
              <a:t>Can be clear, deleted or reset</a:t>
            </a:r>
          </a:p>
          <a:p>
            <a:r>
              <a:rPr lang="en-IN" dirty="0"/>
              <a:t>Data stored in session persists as long as the session is active (TTL).</a:t>
            </a:r>
          </a:p>
          <a:p>
            <a:endParaRPr lang="en-IN" dirty="0"/>
          </a:p>
        </p:txBody>
      </p:sp>
      <p:sp>
        <p:nvSpPr>
          <p:cNvPr id="4" name="Rectangle: Rounded Corners 3">
            <a:extLst>
              <a:ext uri="{FF2B5EF4-FFF2-40B4-BE49-F238E27FC236}">
                <a16:creationId xmlns:a16="http://schemas.microsoft.com/office/drawing/2014/main" id="{D994FFB9-DF30-4055-AA42-B52A9A9F1EE4}"/>
              </a:ext>
            </a:extLst>
          </p:cNvPr>
          <p:cNvSpPr/>
          <p:nvPr/>
        </p:nvSpPr>
        <p:spPr>
          <a:xfrm>
            <a:off x="511728" y="4445234"/>
            <a:ext cx="2256639" cy="9647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Client</a:t>
            </a:r>
          </a:p>
        </p:txBody>
      </p:sp>
      <p:sp>
        <p:nvSpPr>
          <p:cNvPr id="5" name="Rectangle: Rounded Corners 4">
            <a:extLst>
              <a:ext uri="{FF2B5EF4-FFF2-40B4-BE49-F238E27FC236}">
                <a16:creationId xmlns:a16="http://schemas.microsoft.com/office/drawing/2014/main" id="{7C100B48-F6A9-4CF9-92F6-CC7F1D5258F9}"/>
              </a:ext>
            </a:extLst>
          </p:cNvPr>
          <p:cNvSpPr/>
          <p:nvPr/>
        </p:nvSpPr>
        <p:spPr>
          <a:xfrm>
            <a:off x="7526322" y="4445234"/>
            <a:ext cx="2256639" cy="9647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Server</a:t>
            </a:r>
          </a:p>
        </p:txBody>
      </p:sp>
      <p:sp>
        <p:nvSpPr>
          <p:cNvPr id="6" name="Rectangle: Rounded Corners 5">
            <a:extLst>
              <a:ext uri="{FF2B5EF4-FFF2-40B4-BE49-F238E27FC236}">
                <a16:creationId xmlns:a16="http://schemas.microsoft.com/office/drawing/2014/main" id="{CECE297F-6D24-4DF7-825D-39B12E794476}"/>
              </a:ext>
            </a:extLst>
          </p:cNvPr>
          <p:cNvSpPr/>
          <p:nvPr/>
        </p:nvSpPr>
        <p:spPr>
          <a:xfrm>
            <a:off x="5806580" y="4630724"/>
            <a:ext cx="2256639" cy="5788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Session data + identifier</a:t>
            </a:r>
          </a:p>
        </p:txBody>
      </p:sp>
      <p:sp>
        <p:nvSpPr>
          <p:cNvPr id="7" name="Rectangle: Rounded Corners 6">
            <a:extLst>
              <a:ext uri="{FF2B5EF4-FFF2-40B4-BE49-F238E27FC236}">
                <a16:creationId xmlns:a16="http://schemas.microsoft.com/office/drawing/2014/main" id="{677E640C-8E50-47A6-9E1B-EA6164A80590}"/>
              </a:ext>
            </a:extLst>
          </p:cNvPr>
          <p:cNvSpPr/>
          <p:nvPr/>
        </p:nvSpPr>
        <p:spPr>
          <a:xfrm>
            <a:off x="5806580" y="5863904"/>
            <a:ext cx="2256639" cy="69628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Stored in DB</a:t>
            </a:r>
          </a:p>
        </p:txBody>
      </p:sp>
      <p:sp>
        <p:nvSpPr>
          <p:cNvPr id="8" name="Arrow: Down 7">
            <a:extLst>
              <a:ext uri="{FF2B5EF4-FFF2-40B4-BE49-F238E27FC236}">
                <a16:creationId xmlns:a16="http://schemas.microsoft.com/office/drawing/2014/main" id="{B30C4E64-1378-4EED-851E-E41193C94376}"/>
              </a:ext>
            </a:extLst>
          </p:cNvPr>
          <p:cNvSpPr/>
          <p:nvPr/>
        </p:nvSpPr>
        <p:spPr>
          <a:xfrm>
            <a:off x="6817453" y="5217021"/>
            <a:ext cx="234892" cy="667856"/>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9D01CCE4-5951-4FDA-A949-7188C9B9E123}"/>
              </a:ext>
            </a:extLst>
          </p:cNvPr>
          <p:cNvSpPr/>
          <p:nvPr/>
        </p:nvSpPr>
        <p:spPr>
          <a:xfrm>
            <a:off x="2030834" y="4638181"/>
            <a:ext cx="2256639" cy="5788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Cookie with Session Data</a:t>
            </a:r>
          </a:p>
        </p:txBody>
      </p:sp>
      <p:sp>
        <p:nvSpPr>
          <p:cNvPr id="10" name="Arrow: Left-Right 9">
            <a:extLst>
              <a:ext uri="{FF2B5EF4-FFF2-40B4-BE49-F238E27FC236}">
                <a16:creationId xmlns:a16="http://schemas.microsoft.com/office/drawing/2014/main" id="{A535A108-4788-4E8F-9400-C22DC79CB454}"/>
              </a:ext>
            </a:extLst>
          </p:cNvPr>
          <p:cNvSpPr/>
          <p:nvPr/>
        </p:nvSpPr>
        <p:spPr>
          <a:xfrm>
            <a:off x="4287473" y="4810365"/>
            <a:ext cx="1519106" cy="234472"/>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465343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862A7-82DA-42E4-8394-D5D4BAEB00D2}"/>
              </a:ext>
            </a:extLst>
          </p:cNvPr>
          <p:cNvSpPr>
            <a:spLocks noGrp="1"/>
          </p:cNvSpPr>
          <p:nvPr>
            <p:ph type="title"/>
          </p:nvPr>
        </p:nvSpPr>
        <p:spPr/>
        <p:txBody>
          <a:bodyPr/>
          <a:lstStyle/>
          <a:p>
            <a:r>
              <a:rPr lang="en-IN" dirty="0"/>
              <a:t>How to enable session</a:t>
            </a:r>
          </a:p>
        </p:txBody>
      </p:sp>
      <p:sp>
        <p:nvSpPr>
          <p:cNvPr id="3" name="Content Placeholder 2">
            <a:extLst>
              <a:ext uri="{FF2B5EF4-FFF2-40B4-BE49-F238E27FC236}">
                <a16:creationId xmlns:a16="http://schemas.microsoft.com/office/drawing/2014/main" id="{4F2CFA12-BD99-43C9-BB2F-E5FF37E77B84}"/>
              </a:ext>
            </a:extLst>
          </p:cNvPr>
          <p:cNvSpPr>
            <a:spLocks noGrp="1"/>
          </p:cNvSpPr>
          <p:nvPr>
            <p:ph idx="1"/>
          </p:nvPr>
        </p:nvSpPr>
        <p:spPr/>
        <p:txBody>
          <a:bodyPr/>
          <a:lstStyle/>
          <a:p>
            <a:r>
              <a:rPr lang="en-IN" dirty="0"/>
              <a:t>Please ensure that this is available in </a:t>
            </a:r>
            <a:r>
              <a:rPr lang="en-IN" b="0" dirty="0">
                <a:solidFill>
                  <a:srgbClr val="4FC1FF"/>
                </a:solidFill>
                <a:effectLst/>
                <a:latin typeface="Consolas" panose="020B0609020204030204" pitchFamily="49" charset="0"/>
              </a:rPr>
              <a:t>MIDDLEWARE</a:t>
            </a:r>
            <a:endParaRPr lang="en-IN" dirty="0"/>
          </a:p>
          <a:p>
            <a:pPr lvl="1"/>
            <a:r>
              <a:rPr lang="en-IN" b="0" dirty="0" err="1">
                <a:solidFill>
                  <a:srgbClr val="CE9178"/>
                </a:solidFill>
                <a:effectLst/>
                <a:latin typeface="Consolas" panose="020B0609020204030204" pitchFamily="49" charset="0"/>
              </a:rPr>
              <a:t>django.contrib.sessions.middleware.SessionMiddleware</a:t>
            </a:r>
            <a:endParaRPr lang="en-IN" b="0" dirty="0">
              <a:solidFill>
                <a:srgbClr val="CE9178"/>
              </a:solidFill>
              <a:effectLst/>
              <a:latin typeface="Consolas" panose="020B0609020204030204" pitchFamily="49" charset="0"/>
            </a:endParaRPr>
          </a:p>
          <a:p>
            <a:r>
              <a:rPr lang="en-IN" dirty="0"/>
              <a:t>Also check the below in </a:t>
            </a:r>
            <a:r>
              <a:rPr lang="en-IN" b="0" dirty="0">
                <a:solidFill>
                  <a:srgbClr val="4FC1FF"/>
                </a:solidFill>
                <a:effectLst/>
                <a:latin typeface="Consolas" panose="020B0609020204030204" pitchFamily="49" charset="0"/>
              </a:rPr>
              <a:t>INSTALLED_APPS</a:t>
            </a:r>
            <a:endParaRPr lang="en-IN" dirty="0">
              <a:solidFill>
                <a:srgbClr val="CE9178"/>
              </a:solidFill>
              <a:latin typeface="Consolas" panose="020B0609020204030204" pitchFamily="49" charset="0"/>
            </a:endParaRPr>
          </a:p>
          <a:p>
            <a:pPr lvl="1"/>
            <a:r>
              <a:rPr lang="en-IN" b="0" dirty="0" err="1">
                <a:solidFill>
                  <a:srgbClr val="CE9178"/>
                </a:solidFill>
                <a:effectLst/>
                <a:latin typeface="Consolas" panose="020B0609020204030204" pitchFamily="49" charset="0"/>
              </a:rPr>
              <a:t>django.contrib.sessions</a:t>
            </a:r>
            <a:endParaRPr lang="en-IN" b="0" dirty="0">
              <a:solidFill>
                <a:srgbClr val="CE9178"/>
              </a:solidFill>
              <a:effectLst/>
              <a:latin typeface="Consolas" panose="020B0609020204030204" pitchFamily="49" charset="0"/>
            </a:endParaRPr>
          </a:p>
          <a:p>
            <a:r>
              <a:rPr lang="en-IN" dirty="0"/>
              <a:t>To define how long the session should be active</a:t>
            </a:r>
          </a:p>
          <a:p>
            <a:pPr lvl="1"/>
            <a:r>
              <a:rPr lang="en-IN" dirty="0"/>
              <a:t>SESSION_COOKIE_AGE (in seconds)</a:t>
            </a:r>
          </a:p>
          <a:p>
            <a:pPr marL="457200" lvl="1" indent="0">
              <a:buNone/>
            </a:pPr>
            <a:endParaRPr lang="en-IN" b="0" dirty="0">
              <a:solidFill>
                <a:srgbClr val="D4D4D4"/>
              </a:solidFill>
              <a:effectLst/>
              <a:latin typeface="Consolas" panose="020B0609020204030204" pitchFamily="49" charset="0"/>
            </a:endParaRPr>
          </a:p>
          <a:p>
            <a:pPr marL="457200" lvl="1" indent="0">
              <a:buNone/>
            </a:pPr>
            <a:endParaRPr lang="en-IN" dirty="0"/>
          </a:p>
        </p:txBody>
      </p:sp>
    </p:spTree>
    <p:extLst>
      <p:ext uri="{BB962C8B-B14F-4D97-AF65-F5344CB8AC3E}">
        <p14:creationId xmlns:p14="http://schemas.microsoft.com/office/powerpoint/2010/main" val="3202687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 name="Subtitle 4">
            <a:extLst>
              <a:ext uri="{FF2B5EF4-FFF2-40B4-BE49-F238E27FC236}">
                <a16:creationId xmlns:a16="http://schemas.microsoft.com/office/drawing/2014/main" id="{5B0E4C99-6197-4B21-B66F-0503B117A760}"/>
              </a:ext>
            </a:extLst>
          </p:cNvPr>
          <p:cNvSpPr>
            <a:spLocks noGrp="1"/>
          </p:cNvSpPr>
          <p:nvPr>
            <p:ph type="subTitle" idx="1"/>
          </p:nvPr>
        </p:nvSpPr>
        <p:spPr>
          <a:xfrm>
            <a:off x="1507067" y="4050833"/>
            <a:ext cx="7766936" cy="1096899"/>
          </a:xfrm>
        </p:spPr>
        <p:txBody>
          <a:bodyPr>
            <a:normAutofit/>
          </a:bodyPr>
          <a:lstStyle/>
          <a:p>
            <a:r>
              <a:rPr lang="en-IN">
                <a:solidFill>
                  <a:schemeClr val="tx1"/>
                </a:solidFill>
              </a:rPr>
              <a:t>Installations</a:t>
            </a:r>
          </a:p>
        </p:txBody>
      </p:sp>
      <p:sp>
        <p:nvSpPr>
          <p:cNvPr id="4" name="Title 3">
            <a:extLst>
              <a:ext uri="{FF2B5EF4-FFF2-40B4-BE49-F238E27FC236}">
                <a16:creationId xmlns:a16="http://schemas.microsoft.com/office/drawing/2014/main" id="{5E6BDEF3-C56A-40FE-9EA8-47A23E2BF549}"/>
              </a:ext>
            </a:extLst>
          </p:cNvPr>
          <p:cNvSpPr>
            <a:spLocks noGrp="1"/>
          </p:cNvSpPr>
          <p:nvPr>
            <p:ph type="ctrTitle"/>
          </p:nvPr>
        </p:nvSpPr>
        <p:spPr>
          <a:xfrm>
            <a:off x="1507067" y="2404534"/>
            <a:ext cx="7766936" cy="1646302"/>
          </a:xfrm>
        </p:spPr>
        <p:txBody>
          <a:bodyPr>
            <a:normAutofit/>
          </a:bodyPr>
          <a:lstStyle/>
          <a:p>
            <a:r>
              <a:rPr lang="en-IN" dirty="0"/>
              <a:t>Starting With Django</a:t>
            </a:r>
          </a:p>
        </p:txBody>
      </p:sp>
    </p:spTree>
    <p:extLst>
      <p:ext uri="{BB962C8B-B14F-4D97-AF65-F5344CB8AC3E}">
        <p14:creationId xmlns:p14="http://schemas.microsoft.com/office/powerpoint/2010/main" val="257529845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73F55-724A-409E-9172-D3AC0BF2CE3C}"/>
              </a:ext>
            </a:extLst>
          </p:cNvPr>
          <p:cNvSpPr>
            <a:spLocks noGrp="1"/>
          </p:cNvSpPr>
          <p:nvPr>
            <p:ph type="title"/>
          </p:nvPr>
        </p:nvSpPr>
        <p:spPr/>
        <p:txBody>
          <a:bodyPr/>
          <a:lstStyle/>
          <a:p>
            <a:r>
              <a:rPr lang="en-IN" dirty="0"/>
              <a:t>Update the reviews project</a:t>
            </a:r>
          </a:p>
        </p:txBody>
      </p:sp>
      <p:sp>
        <p:nvSpPr>
          <p:cNvPr id="3" name="Content Placeholder 2">
            <a:extLst>
              <a:ext uri="{FF2B5EF4-FFF2-40B4-BE49-F238E27FC236}">
                <a16:creationId xmlns:a16="http://schemas.microsoft.com/office/drawing/2014/main" id="{B01EC856-27AB-4474-9788-18D84ACB2050}"/>
              </a:ext>
            </a:extLst>
          </p:cNvPr>
          <p:cNvSpPr>
            <a:spLocks noGrp="1"/>
          </p:cNvSpPr>
          <p:nvPr>
            <p:ph idx="1"/>
          </p:nvPr>
        </p:nvSpPr>
        <p:spPr/>
        <p:txBody>
          <a:bodyPr/>
          <a:lstStyle/>
          <a:p>
            <a:r>
              <a:rPr lang="en-IN" dirty="0"/>
              <a:t>Add a button to single review template </a:t>
            </a:r>
          </a:p>
          <a:p>
            <a:pPr lvl="1"/>
            <a:r>
              <a:rPr lang="en-IN" dirty="0"/>
              <a:t>Wrap the same around form</a:t>
            </a:r>
          </a:p>
          <a:p>
            <a:pPr lvl="1"/>
            <a:r>
              <a:rPr lang="en-IN" dirty="0"/>
              <a:t>Send the data via input type = hidden</a:t>
            </a:r>
          </a:p>
          <a:p>
            <a:r>
              <a:rPr lang="en-IN" dirty="0"/>
              <a:t>Create a new URL</a:t>
            </a:r>
          </a:p>
          <a:p>
            <a:r>
              <a:rPr lang="en-IN" dirty="0"/>
              <a:t>Create a view to handle post</a:t>
            </a:r>
          </a:p>
          <a:p>
            <a:endParaRPr lang="en-IN" dirty="0"/>
          </a:p>
          <a:p>
            <a:endParaRPr lang="en-IN" dirty="0"/>
          </a:p>
        </p:txBody>
      </p:sp>
    </p:spTree>
    <p:extLst>
      <p:ext uri="{BB962C8B-B14F-4D97-AF65-F5344CB8AC3E}">
        <p14:creationId xmlns:p14="http://schemas.microsoft.com/office/powerpoint/2010/main" val="146458366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497AA-B450-43F6-B409-D2FD8B85317B}"/>
              </a:ext>
            </a:extLst>
          </p:cNvPr>
          <p:cNvSpPr>
            <a:spLocks noGrp="1"/>
          </p:cNvSpPr>
          <p:nvPr>
            <p:ph type="title"/>
          </p:nvPr>
        </p:nvSpPr>
        <p:spPr/>
        <p:txBody>
          <a:bodyPr/>
          <a:lstStyle/>
          <a:p>
            <a:r>
              <a:rPr lang="en-IN" dirty="0"/>
              <a:t>Storing Data to Session</a:t>
            </a:r>
          </a:p>
        </p:txBody>
      </p:sp>
      <p:sp>
        <p:nvSpPr>
          <p:cNvPr id="3" name="Content Placeholder 2">
            <a:extLst>
              <a:ext uri="{FF2B5EF4-FFF2-40B4-BE49-F238E27FC236}">
                <a16:creationId xmlns:a16="http://schemas.microsoft.com/office/drawing/2014/main" id="{0085A3E2-A986-4D34-8A42-795246FEF4F9}"/>
              </a:ext>
            </a:extLst>
          </p:cNvPr>
          <p:cNvSpPr>
            <a:spLocks noGrp="1"/>
          </p:cNvSpPr>
          <p:nvPr>
            <p:ph idx="1"/>
          </p:nvPr>
        </p:nvSpPr>
        <p:spPr/>
        <p:txBody>
          <a:bodyPr/>
          <a:lstStyle/>
          <a:p>
            <a:r>
              <a:rPr lang="en-IN" dirty="0"/>
              <a:t>The request object already contains the session object we can add out data to it</a:t>
            </a:r>
          </a:p>
          <a:p>
            <a:endParaRPr lang="en-IN" dirty="0"/>
          </a:p>
          <a:p>
            <a:endParaRPr lang="en-IN" dirty="0"/>
          </a:p>
          <a:p>
            <a:endParaRPr lang="en-IN" dirty="0"/>
          </a:p>
          <a:p>
            <a:endParaRPr lang="en-IN" dirty="0"/>
          </a:p>
          <a:p>
            <a:endParaRPr lang="en-IN" dirty="0"/>
          </a:p>
          <a:p>
            <a:r>
              <a:rPr lang="en-IN" dirty="0"/>
              <a:t>The data you save in sessions is converted to json and hence should be convertible to JSON (serializable)</a:t>
            </a:r>
          </a:p>
        </p:txBody>
      </p:sp>
      <p:sp>
        <p:nvSpPr>
          <p:cNvPr id="5" name="Rectangle 2">
            <a:extLst>
              <a:ext uri="{FF2B5EF4-FFF2-40B4-BE49-F238E27FC236}">
                <a16:creationId xmlns:a16="http://schemas.microsoft.com/office/drawing/2014/main" id="{D49D751D-F8B9-4F40-BB87-B06647A4FCB3}"/>
              </a:ext>
            </a:extLst>
          </p:cNvPr>
          <p:cNvSpPr>
            <a:spLocks noChangeArrowheads="1"/>
          </p:cNvSpPr>
          <p:nvPr/>
        </p:nvSpPr>
        <p:spPr bwMode="auto">
          <a:xfrm>
            <a:off x="1090568" y="2976925"/>
            <a:ext cx="6652470" cy="16004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class </a:t>
            </a:r>
            <a:r>
              <a:rPr kumimoji="0" lang="en-US" altLang="en-US" sz="1400" b="0" i="0" u="none" strike="noStrike" cap="none" normalizeH="0" baseline="0" dirty="0" err="1">
                <a:ln>
                  <a:noFill/>
                </a:ln>
                <a:solidFill>
                  <a:srgbClr val="000000"/>
                </a:solidFill>
                <a:effectLst/>
                <a:latin typeface="JetBrains Mono"/>
              </a:rPr>
              <a:t>AddFavorite</a:t>
            </a:r>
            <a:r>
              <a:rPr kumimoji="0" lang="en-US" altLang="en-US" sz="1400" b="0" i="0" u="none" strike="noStrike" cap="none" normalizeH="0" baseline="0" dirty="0">
                <a:ln>
                  <a:noFill/>
                </a:ln>
                <a:solidFill>
                  <a:srgbClr val="000000"/>
                </a:solidFill>
                <a:effectLst/>
                <a:latin typeface="JetBrains Mono"/>
              </a:rPr>
              <a:t>(View):</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def </a:t>
            </a:r>
            <a:r>
              <a:rPr kumimoji="0" lang="en-US" altLang="en-US" sz="1400" b="0" i="0" u="none" strike="noStrike" cap="none" normalizeH="0" baseline="0" dirty="0">
                <a:ln>
                  <a:noFill/>
                </a:ln>
                <a:solidFill>
                  <a:srgbClr val="000000"/>
                </a:solidFill>
                <a:effectLst/>
                <a:latin typeface="JetBrains Mono"/>
              </a:rPr>
              <a:t>post(</a:t>
            </a:r>
            <a:r>
              <a:rPr kumimoji="0" lang="en-US" altLang="en-US" sz="1400" b="0" i="0" u="none" strike="noStrike" cap="none" normalizeH="0" baseline="0" dirty="0">
                <a:ln>
                  <a:noFill/>
                </a:ln>
                <a:solidFill>
                  <a:srgbClr val="94558D"/>
                </a:solidFill>
                <a:effectLst/>
                <a:latin typeface="JetBrains Mono"/>
              </a:rPr>
              <a:t>self</a:t>
            </a:r>
            <a:r>
              <a:rPr kumimoji="0" lang="en-US" altLang="en-US" sz="1400" b="0" i="0" u="none" strike="noStrike" cap="none" normalizeH="0" baseline="0" dirty="0">
                <a:ln>
                  <a:noFill/>
                </a:ln>
                <a:solidFill>
                  <a:srgbClr val="000000"/>
                </a:solidFill>
                <a:effectLst/>
                <a:latin typeface="JetBrains Mono"/>
              </a:rPr>
              <a:t>, request):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review_id</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request.POST</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a:t>
            </a:r>
            <a:r>
              <a:rPr kumimoji="0" lang="en-US" altLang="en-US" sz="1400" b="1" i="0" u="none" strike="noStrike" cap="none" normalizeH="0" baseline="0" dirty="0" err="1">
                <a:ln>
                  <a:noFill/>
                </a:ln>
                <a:solidFill>
                  <a:srgbClr val="008080"/>
                </a:solidFill>
                <a:effectLst/>
                <a:latin typeface="JetBrains Mono"/>
              </a:rPr>
              <a:t>review_id</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fav_review</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Review.objects.get</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660099"/>
                </a:solidFill>
                <a:effectLst/>
                <a:latin typeface="JetBrains Mono"/>
              </a:rPr>
              <a:t>pk</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review_id</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request.session</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a:t>
            </a:r>
            <a:r>
              <a:rPr kumimoji="0" lang="en-US" altLang="en-US" sz="1400" b="1" i="0" u="none" strike="noStrike" cap="none" normalizeH="0" baseline="0" dirty="0" err="1">
                <a:ln>
                  <a:noFill/>
                </a:ln>
                <a:solidFill>
                  <a:srgbClr val="008080"/>
                </a:solidFill>
                <a:effectLst/>
                <a:latin typeface="JetBrains Mono"/>
              </a:rPr>
              <a:t>favorite_review</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fav_review</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url</a:t>
            </a:r>
            <a:r>
              <a:rPr kumimoji="0" lang="en-US" altLang="en-US" sz="1400" b="0" i="0" u="none" strike="noStrike" cap="none" normalizeH="0" baseline="0" dirty="0">
                <a:ln>
                  <a:noFill/>
                </a:ln>
                <a:solidFill>
                  <a:srgbClr val="000000"/>
                </a:solidFill>
                <a:effectLst/>
                <a:latin typeface="JetBrains Mono"/>
              </a:rPr>
              <a:t> = reverse(</a:t>
            </a:r>
            <a:r>
              <a:rPr kumimoji="0" lang="en-US" altLang="en-US" sz="1400" b="1" i="0" u="none" strike="noStrike" cap="none" normalizeH="0" baseline="0" dirty="0">
                <a:ln>
                  <a:noFill/>
                </a:ln>
                <a:solidFill>
                  <a:srgbClr val="008080"/>
                </a:solidFill>
                <a:effectLst/>
                <a:latin typeface="JetBrains Mono"/>
              </a:rPr>
              <a:t>"selected-review"</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660099"/>
                </a:solidFill>
                <a:effectLst/>
                <a:latin typeface="JetBrains Mono"/>
              </a:rPr>
              <a:t>args</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review_id</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return </a:t>
            </a:r>
            <a:r>
              <a:rPr kumimoji="0" lang="en-US" altLang="en-US" sz="1400" b="0" i="0" u="none" strike="noStrike" cap="none" normalizeH="0" baseline="0" dirty="0" err="1">
                <a:ln>
                  <a:noFill/>
                </a:ln>
                <a:solidFill>
                  <a:srgbClr val="000000"/>
                </a:solidFill>
                <a:effectLst/>
                <a:latin typeface="JetBrains Mono"/>
              </a:rPr>
              <a:t>HttpResponseRedirect</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url</a:t>
            </a:r>
            <a:r>
              <a:rPr kumimoji="0" lang="en-US" altLang="en-US" sz="1400" b="0" i="0" u="none" strike="noStrike" cap="none" normalizeH="0" baseline="0" dirty="0">
                <a:ln>
                  <a:noFill/>
                </a:ln>
                <a:solidFill>
                  <a:srgbClr val="000000"/>
                </a:solidFill>
                <a:effectLst/>
                <a:latin typeface="JetBrains Mono"/>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720913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94584-F01A-4394-B192-871490B470B9}"/>
              </a:ext>
            </a:extLst>
          </p:cNvPr>
          <p:cNvSpPr>
            <a:spLocks noGrp="1"/>
          </p:cNvSpPr>
          <p:nvPr>
            <p:ph type="title"/>
          </p:nvPr>
        </p:nvSpPr>
        <p:spPr/>
        <p:txBody>
          <a:bodyPr/>
          <a:lstStyle/>
          <a:p>
            <a:r>
              <a:rPr lang="en-IN" dirty="0"/>
              <a:t>Fetch Session Data</a:t>
            </a:r>
          </a:p>
        </p:txBody>
      </p:sp>
      <p:sp>
        <p:nvSpPr>
          <p:cNvPr id="3" name="Content Placeholder 2">
            <a:extLst>
              <a:ext uri="{FF2B5EF4-FFF2-40B4-BE49-F238E27FC236}">
                <a16:creationId xmlns:a16="http://schemas.microsoft.com/office/drawing/2014/main" id="{F0AFAD28-E356-46D8-B9E3-92ED2DBA71A9}"/>
              </a:ext>
            </a:extLst>
          </p:cNvPr>
          <p:cNvSpPr>
            <a:spLocks noGrp="1"/>
          </p:cNvSpPr>
          <p:nvPr>
            <p:ph idx="1"/>
          </p:nvPr>
        </p:nvSpPr>
        <p:spPr/>
        <p:txBody>
          <a:bodyPr/>
          <a:lstStyle/>
          <a:p>
            <a:r>
              <a:rPr lang="en-IN" dirty="0"/>
              <a:t>You can fetch the data from </a:t>
            </a:r>
            <a:r>
              <a:rPr lang="en-IN" dirty="0" err="1"/>
              <a:t>request.session</a:t>
            </a:r>
            <a:r>
              <a:rPr lang="en-IN" dirty="0"/>
              <a:t> in two ways</a:t>
            </a:r>
          </a:p>
          <a:p>
            <a:pPr lvl="1"/>
            <a:r>
              <a:rPr lang="en-IN" dirty="0" err="1"/>
              <a:t>Request.session</a:t>
            </a:r>
            <a:r>
              <a:rPr lang="en-IN" dirty="0"/>
              <a:t>[‘</a:t>
            </a:r>
            <a:r>
              <a:rPr lang="en-IN" dirty="0" err="1"/>
              <a:t>session_key</a:t>
            </a:r>
            <a:r>
              <a:rPr lang="en-IN" dirty="0"/>
              <a:t>’]</a:t>
            </a:r>
          </a:p>
          <a:p>
            <a:pPr lvl="1"/>
            <a:r>
              <a:rPr lang="en-IN" dirty="0" err="1"/>
              <a:t>Request.session.get</a:t>
            </a:r>
            <a:r>
              <a:rPr lang="en-IN" dirty="0"/>
              <a:t>(‘</a:t>
            </a:r>
            <a:r>
              <a:rPr lang="en-IN" dirty="0" err="1"/>
              <a:t>session_key</a:t>
            </a:r>
            <a:r>
              <a:rPr lang="en-IN" dirty="0"/>
              <a:t>’)</a:t>
            </a:r>
          </a:p>
        </p:txBody>
      </p:sp>
      <p:sp>
        <p:nvSpPr>
          <p:cNvPr id="4" name="Rectangle 1">
            <a:extLst>
              <a:ext uri="{FF2B5EF4-FFF2-40B4-BE49-F238E27FC236}">
                <a16:creationId xmlns:a16="http://schemas.microsoft.com/office/drawing/2014/main" id="{254EC751-574F-4BFB-BDB8-53745011B6BA}"/>
              </a:ext>
            </a:extLst>
          </p:cNvPr>
          <p:cNvSpPr>
            <a:spLocks noChangeArrowheads="1"/>
          </p:cNvSpPr>
          <p:nvPr/>
        </p:nvSpPr>
        <p:spPr bwMode="auto">
          <a:xfrm>
            <a:off x="1023457" y="3429000"/>
            <a:ext cx="5847126"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class </a:t>
            </a:r>
            <a:r>
              <a:rPr kumimoji="0" lang="en-US" altLang="en-US" sz="1400" b="0" i="0" u="none" strike="noStrike" cap="none" normalizeH="0" baseline="0" dirty="0" err="1">
                <a:ln>
                  <a:noFill/>
                </a:ln>
                <a:solidFill>
                  <a:srgbClr val="000000"/>
                </a:solidFill>
                <a:effectLst/>
                <a:latin typeface="JetBrains Mono"/>
              </a:rPr>
              <a:t>SingleReviewView</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DetailView</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template_name</a:t>
            </a:r>
            <a:r>
              <a:rPr kumimoji="0" lang="en-US" altLang="en-US" sz="1400" b="0" i="0" u="none" strike="noStrike" cap="none" normalizeH="0" baseline="0" dirty="0">
                <a:ln>
                  <a:noFill/>
                </a:ln>
                <a:solidFill>
                  <a:srgbClr val="000000"/>
                </a:solidFill>
                <a:effectLst/>
                <a:latin typeface="JetBrains Mono"/>
              </a:rPr>
              <a:t> = </a:t>
            </a:r>
            <a:r>
              <a:rPr kumimoji="0" lang="en-US" altLang="en-US" sz="1400" b="1" i="0" u="none" strike="noStrike" cap="none" normalizeH="0" baseline="0" dirty="0">
                <a:ln>
                  <a:noFill/>
                </a:ln>
                <a:solidFill>
                  <a:srgbClr val="008080"/>
                </a:solidFill>
                <a:effectLst/>
                <a:latin typeface="JetBrains Mono"/>
              </a:rPr>
              <a:t>"reviews/single_review.html"</a:t>
            </a:r>
            <a:br>
              <a:rPr kumimoji="0" lang="en-US" altLang="en-US" sz="1400" b="1" i="0" u="none" strike="noStrike" cap="none" normalizeH="0" baseline="0" dirty="0">
                <a:ln>
                  <a:noFill/>
                </a:ln>
                <a:solidFill>
                  <a:srgbClr val="008080"/>
                </a:solidFill>
                <a:effectLst/>
                <a:latin typeface="JetBrains Mono"/>
              </a:rPr>
            </a:br>
            <a:r>
              <a:rPr kumimoji="0" lang="en-US" altLang="en-US" sz="1400" b="1" i="0" u="none" strike="noStrike" cap="none" normalizeH="0" baseline="0" dirty="0">
                <a:ln>
                  <a:noFill/>
                </a:ln>
                <a:solidFill>
                  <a:srgbClr val="008080"/>
                </a:solidFill>
                <a:effectLst/>
                <a:latin typeface="JetBrains Mono"/>
              </a:rPr>
              <a:t>    </a:t>
            </a:r>
            <a:r>
              <a:rPr kumimoji="0" lang="en-US" altLang="en-US" sz="1400" b="0" i="0" u="none" strike="noStrike" cap="none" normalizeH="0" baseline="0" dirty="0">
                <a:ln>
                  <a:noFill/>
                </a:ln>
                <a:solidFill>
                  <a:srgbClr val="000000"/>
                </a:solidFill>
                <a:effectLst/>
                <a:latin typeface="JetBrains Mono"/>
              </a:rPr>
              <a:t>model = Review</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def </a:t>
            </a:r>
            <a:r>
              <a:rPr kumimoji="0" lang="en-US" altLang="en-US" sz="1400" b="0" i="0" u="none" strike="noStrike" cap="none" normalizeH="0" baseline="0" dirty="0" err="1">
                <a:ln>
                  <a:noFill/>
                </a:ln>
                <a:solidFill>
                  <a:srgbClr val="000000"/>
                </a:solidFill>
                <a:effectLst/>
                <a:latin typeface="JetBrains Mono"/>
              </a:rPr>
              <a:t>get_context_data</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94558D"/>
                </a:solidFill>
                <a:effectLst/>
                <a:latin typeface="JetBrains Mono"/>
              </a:rPr>
              <a:t>self</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kwargs</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context = </a:t>
            </a:r>
            <a:r>
              <a:rPr kumimoji="0" lang="en-US" altLang="en-US" sz="1400" b="0" i="0" u="none" strike="noStrike" cap="none" normalizeH="0" baseline="0" dirty="0">
                <a:ln>
                  <a:noFill/>
                </a:ln>
                <a:solidFill>
                  <a:srgbClr val="000080"/>
                </a:solidFill>
                <a:effectLst/>
                <a:latin typeface="JetBrains Mono"/>
              </a:rPr>
              <a:t>super</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get_context_data</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kwargs</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loaded_review</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94558D"/>
                </a:solidFill>
                <a:effectLst/>
                <a:latin typeface="JetBrains Mono"/>
              </a:rPr>
              <a:t>self</a:t>
            </a:r>
            <a:r>
              <a:rPr kumimoji="0" lang="en-US" altLang="en-US" sz="1400" b="0" i="0" u="none" strike="noStrike" cap="none" normalizeH="0" baseline="0" dirty="0" err="1">
                <a:ln>
                  <a:noFill/>
                </a:ln>
                <a:solidFill>
                  <a:srgbClr val="000000"/>
                </a:solidFill>
                <a:effectLst/>
                <a:latin typeface="JetBrains Mono"/>
              </a:rPr>
              <a:t>.object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request = </a:t>
            </a:r>
            <a:r>
              <a:rPr kumimoji="0" lang="en-US" altLang="en-US" sz="1400" b="0" i="0" u="none" strike="noStrike" cap="none" normalizeH="0" baseline="0" dirty="0" err="1">
                <a:ln>
                  <a:noFill/>
                </a:ln>
                <a:solidFill>
                  <a:srgbClr val="94558D"/>
                </a:solidFill>
                <a:effectLst/>
                <a:latin typeface="JetBrains Mono"/>
              </a:rPr>
              <a:t>self</a:t>
            </a:r>
            <a:r>
              <a:rPr kumimoji="0" lang="en-US" altLang="en-US" sz="1400" b="0" i="0" u="none" strike="noStrike" cap="none" normalizeH="0" baseline="0" dirty="0" err="1">
                <a:ln>
                  <a:noFill/>
                </a:ln>
                <a:solidFill>
                  <a:srgbClr val="000000"/>
                </a:solidFill>
                <a:effectLst/>
                <a:latin typeface="JetBrains Mono"/>
              </a:rPr>
              <a:t>.request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fav_id</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request.session.get</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a:t>
            </a:r>
            <a:r>
              <a:rPr kumimoji="0" lang="en-US" altLang="en-US" sz="1400" b="1" i="0" u="none" strike="noStrike" cap="none" normalizeH="0" baseline="0" dirty="0" err="1">
                <a:ln>
                  <a:noFill/>
                </a:ln>
                <a:solidFill>
                  <a:srgbClr val="008080"/>
                </a:solidFill>
                <a:effectLst/>
                <a:latin typeface="JetBrains Mono"/>
              </a:rPr>
              <a:t>favorite_review</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context[</a:t>
            </a:r>
            <a:r>
              <a:rPr kumimoji="0" lang="en-US" altLang="en-US" sz="1400" b="1" i="0" u="none" strike="noStrike" cap="none" normalizeH="0" baseline="0" dirty="0">
                <a:ln>
                  <a:noFill/>
                </a:ln>
                <a:solidFill>
                  <a:srgbClr val="008080"/>
                </a:solidFill>
                <a:effectLst/>
                <a:latin typeface="JetBrains Mono"/>
              </a:rPr>
              <a:t>"</a:t>
            </a:r>
            <a:r>
              <a:rPr kumimoji="0" lang="en-US" altLang="en-US" sz="1400" b="1" i="0" u="none" strike="noStrike" cap="none" normalizeH="0" baseline="0" dirty="0" err="1">
                <a:ln>
                  <a:noFill/>
                </a:ln>
                <a:solidFill>
                  <a:srgbClr val="008080"/>
                </a:solidFill>
                <a:effectLst/>
                <a:latin typeface="JetBrains Mono"/>
              </a:rPr>
              <a:t>is_favorite</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fav_id</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a:ln>
                  <a:noFill/>
                </a:ln>
                <a:solidFill>
                  <a:srgbClr val="000080"/>
                </a:solidFill>
                <a:effectLst/>
                <a:latin typeface="JetBrains Mono"/>
              </a:rPr>
              <a:t>str</a:t>
            </a:r>
            <a:r>
              <a:rPr kumimoji="0" lang="en-US" altLang="en-US" sz="1400" b="0" i="0" u="none" strike="noStrike" cap="none" normalizeH="0" baseline="0" dirty="0">
                <a:ln>
                  <a:noFill/>
                </a:ln>
                <a:solidFill>
                  <a:srgbClr val="000000"/>
                </a:solidFill>
                <a:effectLst/>
                <a:latin typeface="JetBrains Mono"/>
              </a:rPr>
              <a:t>(loaded_review.id)</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return </a:t>
            </a:r>
            <a:r>
              <a:rPr kumimoji="0" lang="en-US" altLang="en-US" sz="1400" b="0" i="0" u="none" strike="noStrike" cap="none" normalizeH="0" baseline="0" dirty="0">
                <a:ln>
                  <a:noFill/>
                </a:ln>
                <a:solidFill>
                  <a:srgbClr val="000000"/>
                </a:solidFill>
                <a:effectLst/>
                <a:latin typeface="JetBrains Mono"/>
              </a:rPr>
              <a:t>context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69052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1885D9-8F3C-4BB6-B41F-621337E9D428}"/>
              </a:ext>
            </a:extLst>
          </p:cNvPr>
          <p:cNvSpPr>
            <a:spLocks noGrp="1"/>
          </p:cNvSpPr>
          <p:nvPr>
            <p:ph type="ctrTitle"/>
          </p:nvPr>
        </p:nvSpPr>
        <p:spPr/>
        <p:txBody>
          <a:bodyPr/>
          <a:lstStyle/>
          <a:p>
            <a:r>
              <a:rPr lang="en-US" dirty="0"/>
              <a:t>File Uploads</a:t>
            </a:r>
            <a:endParaRPr lang="en-IN" dirty="0"/>
          </a:p>
        </p:txBody>
      </p:sp>
      <p:sp>
        <p:nvSpPr>
          <p:cNvPr id="5" name="Subtitle 4">
            <a:extLst>
              <a:ext uri="{FF2B5EF4-FFF2-40B4-BE49-F238E27FC236}">
                <a16:creationId xmlns:a16="http://schemas.microsoft.com/office/drawing/2014/main" id="{3BC145E8-8C49-4EC4-9A1F-828DCC31293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9916414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59B10-71B2-4D0C-9BD6-ACB31A89B0F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C49B89D-EB15-4BA8-BECD-F0936CDC095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94720091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75B48-4B78-4282-B71E-095B034BBA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2EB1534-17C5-4714-8617-23026282F1B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3348188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CB2826-3E28-4F02-BC34-1DEDE1D0C13B}"/>
              </a:ext>
            </a:extLst>
          </p:cNvPr>
          <p:cNvSpPr>
            <a:spLocks noGrp="1"/>
          </p:cNvSpPr>
          <p:nvPr>
            <p:ph type="ctrTitle"/>
          </p:nvPr>
        </p:nvSpPr>
        <p:spPr/>
        <p:txBody>
          <a:bodyPr/>
          <a:lstStyle/>
          <a:p>
            <a:r>
              <a:rPr lang="en-IN" dirty="0"/>
              <a:t>Django </a:t>
            </a:r>
            <a:r>
              <a:rPr lang="en-IN"/>
              <a:t>Rest Framework</a:t>
            </a:r>
          </a:p>
        </p:txBody>
      </p:sp>
      <p:sp>
        <p:nvSpPr>
          <p:cNvPr id="5" name="Subtitle 4">
            <a:extLst>
              <a:ext uri="{FF2B5EF4-FFF2-40B4-BE49-F238E27FC236}">
                <a16:creationId xmlns:a16="http://schemas.microsoft.com/office/drawing/2014/main" id="{95AB292F-6E9C-4696-8D17-B19854F7687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8907850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AAFAF-56C6-442F-8710-1E92B8FDA1BA}"/>
              </a:ext>
            </a:extLst>
          </p:cNvPr>
          <p:cNvSpPr>
            <a:spLocks noGrp="1"/>
          </p:cNvSpPr>
          <p:nvPr>
            <p:ph type="title"/>
          </p:nvPr>
        </p:nvSpPr>
        <p:spPr/>
        <p:txBody>
          <a:bodyPr/>
          <a:lstStyle/>
          <a:p>
            <a:r>
              <a:rPr lang="en-IN" dirty="0"/>
              <a:t>View in Rest</a:t>
            </a:r>
          </a:p>
        </p:txBody>
      </p:sp>
      <p:sp>
        <p:nvSpPr>
          <p:cNvPr id="3" name="Content Placeholder 2">
            <a:extLst>
              <a:ext uri="{FF2B5EF4-FFF2-40B4-BE49-F238E27FC236}">
                <a16:creationId xmlns:a16="http://schemas.microsoft.com/office/drawing/2014/main" id="{600AA3F5-DA73-4666-9331-3834B5E72F27}"/>
              </a:ext>
            </a:extLst>
          </p:cNvPr>
          <p:cNvSpPr>
            <a:spLocks noGrp="1"/>
          </p:cNvSpPr>
          <p:nvPr>
            <p:ph idx="1"/>
          </p:nvPr>
        </p:nvSpPr>
        <p:spPr>
          <a:xfrm>
            <a:off x="677334" y="1459685"/>
            <a:ext cx="8596668" cy="4581678"/>
          </a:xfrm>
        </p:spPr>
        <p:txBody>
          <a:bodyPr>
            <a:normAutofit fontScale="85000" lnSpcReduction="10000"/>
          </a:bodyPr>
          <a:lstStyle/>
          <a:p>
            <a:r>
              <a:rPr lang="en-US" dirty="0"/>
              <a:t>Rest framework provides an </a:t>
            </a:r>
            <a:r>
              <a:rPr lang="en-US" dirty="0" err="1"/>
              <a:t>APIView</a:t>
            </a:r>
            <a:r>
              <a:rPr lang="en-US" dirty="0"/>
              <a:t> class, which subclasses Django's View class.</a:t>
            </a:r>
          </a:p>
          <a:p>
            <a:endParaRPr lang="en-US" dirty="0"/>
          </a:p>
          <a:p>
            <a:r>
              <a:rPr lang="en-US" dirty="0" err="1"/>
              <a:t>APIView</a:t>
            </a:r>
            <a:r>
              <a:rPr lang="en-US" dirty="0"/>
              <a:t> classes are different from regular View classes in the following ways:</a:t>
            </a:r>
          </a:p>
          <a:p>
            <a:endParaRPr lang="en-US" dirty="0"/>
          </a:p>
          <a:p>
            <a:r>
              <a:rPr lang="en-US" dirty="0"/>
              <a:t>Requests passed to the handler methods will be REST framework's Request instances, not Django's </a:t>
            </a:r>
            <a:r>
              <a:rPr lang="en-US" dirty="0" err="1"/>
              <a:t>HttpRequest</a:t>
            </a:r>
            <a:r>
              <a:rPr lang="en-US" dirty="0"/>
              <a:t> instances.</a:t>
            </a:r>
          </a:p>
          <a:p>
            <a:endParaRPr lang="en-US" dirty="0"/>
          </a:p>
          <a:p>
            <a:r>
              <a:rPr lang="en-US" dirty="0"/>
              <a:t>Handler methods may return REST framework's Response, instead of Django's </a:t>
            </a:r>
            <a:r>
              <a:rPr lang="en-US" dirty="0" err="1"/>
              <a:t>HttpResponse</a:t>
            </a:r>
            <a:r>
              <a:rPr lang="en-US" dirty="0"/>
              <a:t>. The view will manage content negotiation and setting the correct renderer on the response.</a:t>
            </a:r>
          </a:p>
          <a:p>
            <a:endParaRPr lang="en-US" dirty="0"/>
          </a:p>
          <a:p>
            <a:r>
              <a:rPr lang="en-US" dirty="0"/>
              <a:t>Any </a:t>
            </a:r>
            <a:r>
              <a:rPr lang="en-US" dirty="0" err="1"/>
              <a:t>APIException</a:t>
            </a:r>
            <a:r>
              <a:rPr lang="en-US" dirty="0"/>
              <a:t> exceptions will be caught and mediated into appropriate responses.</a:t>
            </a:r>
          </a:p>
          <a:p>
            <a:endParaRPr lang="en-US" dirty="0"/>
          </a:p>
          <a:p>
            <a:r>
              <a:rPr lang="en-US" dirty="0"/>
              <a:t>Incoming requests will be authenticated and appropriate permission and/or throttle checks will be run before dispatching the request to the handler method.</a:t>
            </a:r>
            <a:endParaRPr lang="en-IN" dirty="0"/>
          </a:p>
        </p:txBody>
      </p:sp>
    </p:spTree>
    <p:extLst>
      <p:ext uri="{BB962C8B-B14F-4D97-AF65-F5344CB8AC3E}">
        <p14:creationId xmlns:p14="http://schemas.microsoft.com/office/powerpoint/2010/main" val="32225454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7B23-1E24-435F-8FD1-1BA6EDA2CEB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D7EC50B-6FDD-4472-A9EC-DFFAC79922E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9025057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955936-D1A0-4685-B6CE-C661A8E99E45}"/>
              </a:ext>
            </a:extLst>
          </p:cNvPr>
          <p:cNvSpPr>
            <a:spLocks noGrp="1"/>
          </p:cNvSpPr>
          <p:nvPr>
            <p:ph type="ctrTitle"/>
          </p:nvPr>
        </p:nvSpPr>
        <p:spPr/>
        <p:txBody>
          <a:bodyPr/>
          <a:lstStyle/>
          <a:p>
            <a:r>
              <a:rPr lang="en-IN" dirty="0"/>
              <a:t>Authentication</a:t>
            </a:r>
          </a:p>
        </p:txBody>
      </p:sp>
      <p:sp>
        <p:nvSpPr>
          <p:cNvPr id="5" name="Subtitle 4">
            <a:extLst>
              <a:ext uri="{FF2B5EF4-FFF2-40B4-BE49-F238E27FC236}">
                <a16:creationId xmlns:a16="http://schemas.microsoft.com/office/drawing/2014/main" id="{3FDF51B1-858A-4C11-8490-D0C2D1E55C2E}"/>
              </a:ext>
            </a:extLst>
          </p:cNvPr>
          <p:cNvSpPr>
            <a:spLocks noGrp="1"/>
          </p:cNvSpPr>
          <p:nvPr>
            <p:ph type="subTitle" idx="1"/>
          </p:nvPr>
        </p:nvSpPr>
        <p:spPr/>
        <p:txBody>
          <a:bodyPr/>
          <a:lstStyle/>
          <a:p>
            <a:r>
              <a:rPr lang="en-IN"/>
              <a:t>https://www.django-rest-framework.org/api-guide/authentication/</a:t>
            </a:r>
          </a:p>
        </p:txBody>
      </p:sp>
    </p:spTree>
    <p:extLst>
      <p:ext uri="{BB962C8B-B14F-4D97-AF65-F5344CB8AC3E}">
        <p14:creationId xmlns:p14="http://schemas.microsoft.com/office/powerpoint/2010/main" val="1652769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D548E-8CD2-4136-AC52-14A346A0D402}"/>
              </a:ext>
            </a:extLst>
          </p:cNvPr>
          <p:cNvSpPr>
            <a:spLocks noGrp="1"/>
          </p:cNvSpPr>
          <p:nvPr>
            <p:ph type="title"/>
          </p:nvPr>
        </p:nvSpPr>
        <p:spPr/>
        <p:txBody>
          <a:bodyPr/>
          <a:lstStyle/>
          <a:p>
            <a:r>
              <a:rPr lang="en-IN" dirty="0"/>
              <a:t>Todays Objective</a:t>
            </a:r>
          </a:p>
        </p:txBody>
      </p:sp>
      <p:sp>
        <p:nvSpPr>
          <p:cNvPr id="3" name="Content Placeholder 2">
            <a:extLst>
              <a:ext uri="{FF2B5EF4-FFF2-40B4-BE49-F238E27FC236}">
                <a16:creationId xmlns:a16="http://schemas.microsoft.com/office/drawing/2014/main" id="{AE6B3FC9-C501-43FF-9D0D-842B58C1766C}"/>
              </a:ext>
            </a:extLst>
          </p:cNvPr>
          <p:cNvSpPr>
            <a:spLocks noGrp="1"/>
          </p:cNvSpPr>
          <p:nvPr>
            <p:ph idx="1"/>
          </p:nvPr>
        </p:nvSpPr>
        <p:spPr/>
        <p:txBody>
          <a:bodyPr/>
          <a:lstStyle/>
          <a:p>
            <a:r>
              <a:rPr lang="en-US" b="0" i="0" dirty="0">
                <a:solidFill>
                  <a:srgbClr val="000000"/>
                </a:solidFill>
                <a:effectLst/>
                <a:latin typeface="Roboto" panose="02000000000000000000" pitchFamily="2" charset="0"/>
              </a:rPr>
              <a:t>Setting up Virtual Environment</a:t>
            </a:r>
          </a:p>
          <a:p>
            <a:r>
              <a:rPr lang="en-US" b="0" i="0" dirty="0">
                <a:solidFill>
                  <a:srgbClr val="000000"/>
                </a:solidFill>
                <a:effectLst/>
                <a:latin typeface="Roboto" panose="02000000000000000000" pitchFamily="2" charset="0"/>
              </a:rPr>
              <a:t>Installing Django</a:t>
            </a:r>
          </a:p>
          <a:p>
            <a:r>
              <a:rPr lang="en-US" b="0" i="0" dirty="0">
                <a:solidFill>
                  <a:srgbClr val="000000"/>
                </a:solidFill>
                <a:effectLst/>
                <a:latin typeface="Roboto" panose="02000000000000000000" pitchFamily="2" charset="0"/>
              </a:rPr>
              <a:t>Starting the Project</a:t>
            </a:r>
          </a:p>
          <a:p>
            <a:r>
              <a:rPr lang="en-US" b="0" i="0" dirty="0">
                <a:solidFill>
                  <a:srgbClr val="000000"/>
                </a:solidFill>
                <a:effectLst/>
                <a:latin typeface="Roboto" panose="02000000000000000000" pitchFamily="2" charset="0"/>
              </a:rPr>
              <a:t>Development Server</a:t>
            </a:r>
          </a:p>
          <a:p>
            <a:r>
              <a:rPr lang="en-US" b="0" i="0" dirty="0">
                <a:solidFill>
                  <a:srgbClr val="000000"/>
                </a:solidFill>
                <a:effectLst/>
                <a:latin typeface="Roboto" panose="02000000000000000000" pitchFamily="2" charset="0"/>
              </a:rPr>
              <a:t>Django Apps</a:t>
            </a:r>
          </a:p>
          <a:p>
            <a:r>
              <a:rPr lang="en-US" b="0" i="0" dirty="0">
                <a:solidFill>
                  <a:srgbClr val="000000"/>
                </a:solidFill>
                <a:effectLst/>
                <a:latin typeface="Roboto" panose="02000000000000000000" pitchFamily="2" charset="0"/>
              </a:rPr>
              <a:t>VS Code Setup</a:t>
            </a:r>
          </a:p>
          <a:p>
            <a:r>
              <a:rPr lang="en-IN" dirty="0"/>
              <a:t>Create First Website</a:t>
            </a:r>
          </a:p>
        </p:txBody>
      </p:sp>
    </p:spTree>
    <p:extLst>
      <p:ext uri="{BB962C8B-B14F-4D97-AF65-F5344CB8AC3E}">
        <p14:creationId xmlns:p14="http://schemas.microsoft.com/office/powerpoint/2010/main" val="145309398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AB8B7-1781-4DCC-B8E0-2A617274092E}"/>
              </a:ext>
            </a:extLst>
          </p:cNvPr>
          <p:cNvSpPr>
            <a:spLocks noGrp="1"/>
          </p:cNvSpPr>
          <p:nvPr>
            <p:ph type="title"/>
          </p:nvPr>
        </p:nvSpPr>
        <p:spPr/>
        <p:txBody>
          <a:bodyPr/>
          <a:lstStyle/>
          <a:p>
            <a:r>
              <a:rPr lang="en-IN" dirty="0"/>
              <a:t>Various Authentication</a:t>
            </a:r>
          </a:p>
        </p:txBody>
      </p:sp>
      <p:sp>
        <p:nvSpPr>
          <p:cNvPr id="3" name="Content Placeholder 2">
            <a:extLst>
              <a:ext uri="{FF2B5EF4-FFF2-40B4-BE49-F238E27FC236}">
                <a16:creationId xmlns:a16="http://schemas.microsoft.com/office/drawing/2014/main" id="{9134464A-7812-441B-9504-E4E57313D98B}"/>
              </a:ext>
            </a:extLst>
          </p:cNvPr>
          <p:cNvSpPr>
            <a:spLocks noGrp="1"/>
          </p:cNvSpPr>
          <p:nvPr>
            <p:ph idx="1"/>
          </p:nvPr>
        </p:nvSpPr>
        <p:spPr/>
        <p:txBody>
          <a:bodyPr/>
          <a:lstStyle/>
          <a:p>
            <a:r>
              <a:rPr lang="en-IN" dirty="0"/>
              <a:t>Basic</a:t>
            </a:r>
          </a:p>
          <a:p>
            <a:r>
              <a:rPr lang="en-IN" dirty="0"/>
              <a:t>Session</a:t>
            </a:r>
          </a:p>
          <a:p>
            <a:r>
              <a:rPr lang="en-IN" dirty="0"/>
              <a:t>Token</a:t>
            </a:r>
          </a:p>
          <a:p>
            <a:r>
              <a:rPr lang="en-IN" dirty="0"/>
              <a:t>OAuth</a:t>
            </a:r>
          </a:p>
        </p:txBody>
      </p:sp>
    </p:spTree>
    <p:extLst>
      <p:ext uri="{BB962C8B-B14F-4D97-AF65-F5344CB8AC3E}">
        <p14:creationId xmlns:p14="http://schemas.microsoft.com/office/powerpoint/2010/main" val="285084637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51D86-22BF-478A-9E11-651FA359235E}"/>
              </a:ext>
            </a:extLst>
          </p:cNvPr>
          <p:cNvSpPr>
            <a:spLocks noGrp="1"/>
          </p:cNvSpPr>
          <p:nvPr>
            <p:ph type="title"/>
          </p:nvPr>
        </p:nvSpPr>
        <p:spPr/>
        <p:txBody>
          <a:bodyPr/>
          <a:lstStyle/>
          <a:p>
            <a:r>
              <a:rPr lang="en-IN" dirty="0"/>
              <a:t>Session and Basic</a:t>
            </a:r>
          </a:p>
        </p:txBody>
      </p:sp>
      <p:sp>
        <p:nvSpPr>
          <p:cNvPr id="3" name="Content Placeholder 2">
            <a:extLst>
              <a:ext uri="{FF2B5EF4-FFF2-40B4-BE49-F238E27FC236}">
                <a16:creationId xmlns:a16="http://schemas.microsoft.com/office/drawing/2014/main" id="{56201351-82B7-4269-B2BA-5A4B0F405420}"/>
              </a:ext>
            </a:extLst>
          </p:cNvPr>
          <p:cNvSpPr>
            <a:spLocks noGrp="1"/>
          </p:cNvSpPr>
          <p:nvPr>
            <p:ph idx="1"/>
          </p:nvPr>
        </p:nvSpPr>
        <p:spPr/>
        <p:txBody>
          <a:bodyPr/>
          <a:lstStyle/>
          <a:p>
            <a:r>
              <a:rPr lang="en-US" dirty="0"/>
              <a:t>from </a:t>
            </a:r>
            <a:r>
              <a:rPr lang="en-US" dirty="0" err="1"/>
              <a:t>rest_framework.authentication</a:t>
            </a:r>
            <a:r>
              <a:rPr lang="en-US" dirty="0"/>
              <a:t> import </a:t>
            </a:r>
            <a:r>
              <a:rPr lang="en-US" dirty="0" err="1"/>
              <a:t>BasicAuthentication</a:t>
            </a:r>
            <a:r>
              <a:rPr lang="en-US" dirty="0"/>
              <a:t>, </a:t>
            </a:r>
            <a:r>
              <a:rPr lang="en-US" dirty="0" err="1"/>
              <a:t>SessionAuthentication</a:t>
            </a:r>
            <a:endParaRPr lang="en-US" dirty="0"/>
          </a:p>
          <a:p>
            <a:r>
              <a:rPr lang="en-US" dirty="0"/>
              <a:t>from </a:t>
            </a:r>
            <a:r>
              <a:rPr lang="en-US" dirty="0" err="1"/>
              <a:t>rest_framework.permissions</a:t>
            </a:r>
            <a:r>
              <a:rPr lang="en-US" dirty="0"/>
              <a:t> import </a:t>
            </a:r>
            <a:r>
              <a:rPr lang="en-US" dirty="0" err="1"/>
              <a:t>IsAuthenticated</a:t>
            </a:r>
            <a:endParaRPr lang="en-US" dirty="0"/>
          </a:p>
          <a:p>
            <a:endParaRPr lang="en-US" dirty="0"/>
          </a:p>
          <a:p>
            <a:endParaRPr lang="en-IN" dirty="0"/>
          </a:p>
        </p:txBody>
      </p:sp>
    </p:spTree>
    <p:extLst>
      <p:ext uri="{BB962C8B-B14F-4D97-AF65-F5344CB8AC3E}">
        <p14:creationId xmlns:p14="http://schemas.microsoft.com/office/powerpoint/2010/main" val="13947559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5B247-98C8-4C96-8014-2D7B8759AEE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8947CC6-41DC-4E02-9034-3C66FF31352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85277513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D8D0-5766-49CD-942F-6453F74039BF}"/>
              </a:ext>
            </a:extLst>
          </p:cNvPr>
          <p:cNvSpPr>
            <a:spLocks noGrp="1"/>
          </p:cNvSpPr>
          <p:nvPr>
            <p:ph type="ctrTitle"/>
          </p:nvPr>
        </p:nvSpPr>
        <p:spPr/>
        <p:txBody>
          <a:bodyPr/>
          <a:lstStyle/>
          <a:p>
            <a:r>
              <a:rPr lang="en-US" dirty="0"/>
              <a:t>Deployment</a:t>
            </a:r>
            <a:endParaRPr lang="en-IN" dirty="0"/>
          </a:p>
        </p:txBody>
      </p:sp>
      <p:sp>
        <p:nvSpPr>
          <p:cNvPr id="3" name="Subtitle 2">
            <a:extLst>
              <a:ext uri="{FF2B5EF4-FFF2-40B4-BE49-F238E27FC236}">
                <a16:creationId xmlns:a16="http://schemas.microsoft.com/office/drawing/2014/main" id="{4BC79DD2-D75A-47B1-962C-0296DB469BC0}"/>
              </a:ext>
            </a:extLst>
          </p:cNvPr>
          <p:cNvSpPr>
            <a:spLocks noGrp="1"/>
          </p:cNvSpPr>
          <p:nvPr>
            <p:ph type="subTitle" idx="1"/>
          </p:nvPr>
        </p:nvSpPr>
        <p:spPr/>
        <p:txBody>
          <a:bodyPr/>
          <a:lstStyle/>
          <a:p>
            <a:r>
              <a:rPr lang="en-US" dirty="0"/>
              <a:t>From Development to Deployment</a:t>
            </a:r>
            <a:endParaRPr lang="en-IN" dirty="0"/>
          </a:p>
        </p:txBody>
      </p:sp>
    </p:spTree>
    <p:extLst>
      <p:ext uri="{BB962C8B-B14F-4D97-AF65-F5344CB8AC3E}">
        <p14:creationId xmlns:p14="http://schemas.microsoft.com/office/powerpoint/2010/main" val="11779952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F08A-310A-4C8F-BA30-27EE4A36D230}"/>
              </a:ext>
            </a:extLst>
          </p:cNvPr>
          <p:cNvSpPr>
            <a:spLocks noGrp="1"/>
          </p:cNvSpPr>
          <p:nvPr>
            <p:ph type="title"/>
          </p:nvPr>
        </p:nvSpPr>
        <p:spPr>
          <a:xfrm>
            <a:off x="677334" y="300533"/>
            <a:ext cx="8596668" cy="908062"/>
          </a:xfrm>
        </p:spPr>
        <p:txBody>
          <a:bodyPr/>
          <a:lstStyle/>
          <a:p>
            <a:r>
              <a:rPr lang="en-US" dirty="0"/>
              <a:t>Deployment Considerations</a:t>
            </a:r>
            <a:endParaRPr lang="en-IN" dirty="0"/>
          </a:p>
        </p:txBody>
      </p:sp>
      <p:sp>
        <p:nvSpPr>
          <p:cNvPr id="3" name="Content Placeholder 2">
            <a:extLst>
              <a:ext uri="{FF2B5EF4-FFF2-40B4-BE49-F238E27FC236}">
                <a16:creationId xmlns:a16="http://schemas.microsoft.com/office/drawing/2014/main" id="{0F11269F-196A-411A-8BEF-DA89AA2C2C87}"/>
              </a:ext>
            </a:extLst>
          </p:cNvPr>
          <p:cNvSpPr>
            <a:spLocks noGrp="1"/>
          </p:cNvSpPr>
          <p:nvPr>
            <p:ph idx="1"/>
          </p:nvPr>
        </p:nvSpPr>
        <p:spPr>
          <a:xfrm>
            <a:off x="677334" y="1816640"/>
            <a:ext cx="8596668" cy="3880773"/>
          </a:xfrm>
        </p:spPr>
        <p:txBody>
          <a:bodyPr/>
          <a:lstStyle/>
          <a:p>
            <a:endParaRPr lang="en-IN" dirty="0"/>
          </a:p>
        </p:txBody>
      </p:sp>
      <p:sp>
        <p:nvSpPr>
          <p:cNvPr id="4" name="Rectangle: Rounded Corners 3">
            <a:extLst>
              <a:ext uri="{FF2B5EF4-FFF2-40B4-BE49-F238E27FC236}">
                <a16:creationId xmlns:a16="http://schemas.microsoft.com/office/drawing/2014/main" id="{489C21E3-DF24-4E4D-9BE5-B6B0C8EA9A14}"/>
              </a:ext>
            </a:extLst>
          </p:cNvPr>
          <p:cNvSpPr/>
          <p:nvPr/>
        </p:nvSpPr>
        <p:spPr>
          <a:xfrm>
            <a:off x="677334" y="1442906"/>
            <a:ext cx="2879598" cy="86406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Choose Database</a:t>
            </a:r>
          </a:p>
          <a:p>
            <a:pPr algn="ctr"/>
            <a:r>
              <a:rPr lang="en-US" dirty="0"/>
              <a:t>(reconsider SQLite)</a:t>
            </a:r>
            <a:endParaRPr lang="en-IN" dirty="0"/>
          </a:p>
        </p:txBody>
      </p:sp>
      <p:sp>
        <p:nvSpPr>
          <p:cNvPr id="5" name="Rectangle: Rounded Corners 4">
            <a:extLst>
              <a:ext uri="{FF2B5EF4-FFF2-40B4-BE49-F238E27FC236}">
                <a16:creationId xmlns:a16="http://schemas.microsoft.com/office/drawing/2014/main" id="{8FCDF018-FCE9-407C-A401-5B61F079ECB8}"/>
              </a:ext>
            </a:extLst>
          </p:cNvPr>
          <p:cNvSpPr/>
          <p:nvPr/>
        </p:nvSpPr>
        <p:spPr>
          <a:xfrm>
            <a:off x="4881319" y="1442906"/>
            <a:ext cx="4556296" cy="864066"/>
          </a:xfrm>
          <a:prstGeom prst="roundRect">
            <a:avLst/>
          </a:prstGeom>
        </p:spPr>
        <p:style>
          <a:lnRef idx="2">
            <a:schemeClr val="accent5">
              <a:shade val="50000"/>
            </a:schemeClr>
          </a:lnRef>
          <a:fillRef idx="1003">
            <a:schemeClr val="dk2"/>
          </a:fillRef>
          <a:effectRef idx="0">
            <a:schemeClr val="accent5"/>
          </a:effectRef>
          <a:fontRef idx="minor">
            <a:schemeClr val="lt1"/>
          </a:fontRef>
        </p:style>
        <p:txBody>
          <a:bodyPr rtlCol="0" anchor="ctr"/>
          <a:lstStyle/>
          <a:p>
            <a:pPr algn="ctr"/>
            <a:r>
              <a:rPr lang="en-US" dirty="0"/>
              <a:t>SQLite works for most of the cases but could be too slow or could be erased</a:t>
            </a:r>
            <a:endParaRPr lang="en-IN" dirty="0"/>
          </a:p>
        </p:txBody>
      </p:sp>
      <p:cxnSp>
        <p:nvCxnSpPr>
          <p:cNvPr id="7" name="Straight Arrow Connector 6">
            <a:extLst>
              <a:ext uri="{FF2B5EF4-FFF2-40B4-BE49-F238E27FC236}">
                <a16:creationId xmlns:a16="http://schemas.microsoft.com/office/drawing/2014/main" id="{3BA8A710-280B-4219-B813-A124A5B19411}"/>
              </a:ext>
            </a:extLst>
          </p:cNvPr>
          <p:cNvCxnSpPr>
            <a:cxnSpLocks/>
            <a:stCxn id="4" idx="3"/>
            <a:endCxn id="5" idx="1"/>
          </p:cNvCxnSpPr>
          <p:nvPr/>
        </p:nvCxnSpPr>
        <p:spPr>
          <a:xfrm>
            <a:off x="3556932" y="1874939"/>
            <a:ext cx="132438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Rectangle: Rounded Corners 8">
            <a:extLst>
              <a:ext uri="{FF2B5EF4-FFF2-40B4-BE49-F238E27FC236}">
                <a16:creationId xmlns:a16="http://schemas.microsoft.com/office/drawing/2014/main" id="{ED3C8353-3504-4323-8209-DB6D88C850F9}"/>
              </a:ext>
            </a:extLst>
          </p:cNvPr>
          <p:cNvSpPr/>
          <p:nvPr/>
        </p:nvSpPr>
        <p:spPr>
          <a:xfrm>
            <a:off x="678732" y="2492929"/>
            <a:ext cx="2879598" cy="86406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Adjust Settings</a:t>
            </a:r>
            <a:endParaRPr lang="en-IN" dirty="0"/>
          </a:p>
        </p:txBody>
      </p:sp>
      <p:sp>
        <p:nvSpPr>
          <p:cNvPr id="10" name="Rectangle: Rounded Corners 9">
            <a:extLst>
              <a:ext uri="{FF2B5EF4-FFF2-40B4-BE49-F238E27FC236}">
                <a16:creationId xmlns:a16="http://schemas.microsoft.com/office/drawing/2014/main" id="{D448270D-2815-4ECE-9D0E-0DDB329E7335}"/>
              </a:ext>
            </a:extLst>
          </p:cNvPr>
          <p:cNvSpPr/>
          <p:nvPr/>
        </p:nvSpPr>
        <p:spPr>
          <a:xfrm>
            <a:off x="4882717" y="2492929"/>
            <a:ext cx="4556296" cy="864066"/>
          </a:xfrm>
          <a:prstGeom prst="roundRect">
            <a:avLst/>
          </a:prstGeom>
        </p:spPr>
        <p:style>
          <a:lnRef idx="2">
            <a:schemeClr val="accent5">
              <a:shade val="50000"/>
            </a:schemeClr>
          </a:lnRef>
          <a:fillRef idx="1003">
            <a:schemeClr val="dk2"/>
          </a:fillRef>
          <a:effectRef idx="0">
            <a:schemeClr val="accent5"/>
          </a:effectRef>
          <a:fontRef idx="minor">
            <a:schemeClr val="lt1"/>
          </a:fontRef>
        </p:style>
        <p:txBody>
          <a:bodyPr rtlCol="0" anchor="ctr"/>
          <a:lstStyle/>
          <a:p>
            <a:pPr algn="ctr"/>
            <a:r>
              <a:rPr lang="en-US" dirty="0"/>
              <a:t>Adjust Settings for chosen hosting provider, remove development settings</a:t>
            </a:r>
            <a:endParaRPr lang="en-IN" dirty="0"/>
          </a:p>
        </p:txBody>
      </p:sp>
      <p:cxnSp>
        <p:nvCxnSpPr>
          <p:cNvPr id="11" name="Straight Arrow Connector 10">
            <a:extLst>
              <a:ext uri="{FF2B5EF4-FFF2-40B4-BE49-F238E27FC236}">
                <a16:creationId xmlns:a16="http://schemas.microsoft.com/office/drawing/2014/main" id="{C852C2E5-6D9E-457C-BBFF-CD79A6DE2F49}"/>
              </a:ext>
            </a:extLst>
          </p:cNvPr>
          <p:cNvCxnSpPr>
            <a:cxnSpLocks/>
            <a:stCxn id="9" idx="3"/>
            <a:endCxn id="10" idx="1"/>
          </p:cNvCxnSpPr>
          <p:nvPr/>
        </p:nvCxnSpPr>
        <p:spPr>
          <a:xfrm>
            <a:off x="3558330" y="2924962"/>
            <a:ext cx="132438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Rectangle: Rounded Corners 12">
            <a:extLst>
              <a:ext uri="{FF2B5EF4-FFF2-40B4-BE49-F238E27FC236}">
                <a16:creationId xmlns:a16="http://schemas.microsoft.com/office/drawing/2014/main" id="{3BEF913F-C9EB-4A19-95A8-601B66AD68E3}"/>
              </a:ext>
            </a:extLst>
          </p:cNvPr>
          <p:cNvSpPr/>
          <p:nvPr/>
        </p:nvSpPr>
        <p:spPr>
          <a:xfrm>
            <a:off x="677334" y="3565964"/>
            <a:ext cx="2879598" cy="86406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Collect Static Files</a:t>
            </a:r>
            <a:endParaRPr lang="en-IN" dirty="0"/>
          </a:p>
        </p:txBody>
      </p:sp>
      <p:sp>
        <p:nvSpPr>
          <p:cNvPr id="14" name="Rectangle: Rounded Corners 13">
            <a:extLst>
              <a:ext uri="{FF2B5EF4-FFF2-40B4-BE49-F238E27FC236}">
                <a16:creationId xmlns:a16="http://schemas.microsoft.com/office/drawing/2014/main" id="{FFD78C20-90D7-4A83-9023-EF3A7C5C5AD1}"/>
              </a:ext>
            </a:extLst>
          </p:cNvPr>
          <p:cNvSpPr/>
          <p:nvPr/>
        </p:nvSpPr>
        <p:spPr>
          <a:xfrm>
            <a:off x="4881319" y="3565964"/>
            <a:ext cx="4556296" cy="864066"/>
          </a:xfrm>
          <a:prstGeom prst="roundRect">
            <a:avLst/>
          </a:prstGeom>
        </p:spPr>
        <p:style>
          <a:lnRef idx="2">
            <a:schemeClr val="accent5">
              <a:shade val="50000"/>
            </a:schemeClr>
          </a:lnRef>
          <a:fillRef idx="1003">
            <a:schemeClr val="dk2"/>
          </a:fillRef>
          <a:effectRef idx="0">
            <a:schemeClr val="accent5"/>
          </a:effectRef>
          <a:fontRef idx="minor">
            <a:schemeClr val="lt1"/>
          </a:fontRef>
        </p:style>
        <p:txBody>
          <a:bodyPr rtlCol="0" anchor="ctr"/>
          <a:lstStyle/>
          <a:p>
            <a:pPr algn="ctr"/>
            <a:r>
              <a:rPr lang="en-US" dirty="0"/>
              <a:t>Static files do NOT get serve automatically (as they can be served only in dev server)</a:t>
            </a:r>
            <a:endParaRPr lang="en-IN" dirty="0"/>
          </a:p>
        </p:txBody>
      </p:sp>
      <p:cxnSp>
        <p:nvCxnSpPr>
          <p:cNvPr id="15" name="Straight Arrow Connector 14">
            <a:extLst>
              <a:ext uri="{FF2B5EF4-FFF2-40B4-BE49-F238E27FC236}">
                <a16:creationId xmlns:a16="http://schemas.microsoft.com/office/drawing/2014/main" id="{D37AFABB-16ED-43C0-A96C-6D0DA4BCC434}"/>
              </a:ext>
            </a:extLst>
          </p:cNvPr>
          <p:cNvCxnSpPr>
            <a:cxnSpLocks/>
            <a:stCxn id="13" idx="3"/>
            <a:endCxn id="14" idx="1"/>
          </p:cNvCxnSpPr>
          <p:nvPr/>
        </p:nvCxnSpPr>
        <p:spPr>
          <a:xfrm>
            <a:off x="3556932" y="3997997"/>
            <a:ext cx="132438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Rectangle: Rounded Corners 15">
            <a:extLst>
              <a:ext uri="{FF2B5EF4-FFF2-40B4-BE49-F238E27FC236}">
                <a16:creationId xmlns:a16="http://schemas.microsoft.com/office/drawing/2014/main" id="{1819F013-1931-42C7-8D2A-1A357B840FF4}"/>
              </a:ext>
            </a:extLst>
          </p:cNvPr>
          <p:cNvSpPr/>
          <p:nvPr/>
        </p:nvSpPr>
        <p:spPr>
          <a:xfrm>
            <a:off x="677334" y="4631688"/>
            <a:ext cx="2879598" cy="86406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Handle Static &amp; Uploaded Files Serving</a:t>
            </a:r>
          </a:p>
        </p:txBody>
      </p:sp>
      <p:sp>
        <p:nvSpPr>
          <p:cNvPr id="17" name="Rectangle: Rounded Corners 16">
            <a:extLst>
              <a:ext uri="{FF2B5EF4-FFF2-40B4-BE49-F238E27FC236}">
                <a16:creationId xmlns:a16="http://schemas.microsoft.com/office/drawing/2014/main" id="{DDB583C4-9DD0-417B-BDD3-77EE12947C2A}"/>
              </a:ext>
            </a:extLst>
          </p:cNvPr>
          <p:cNvSpPr/>
          <p:nvPr/>
        </p:nvSpPr>
        <p:spPr>
          <a:xfrm>
            <a:off x="4881319" y="4641329"/>
            <a:ext cx="4556296" cy="864066"/>
          </a:xfrm>
          <a:prstGeom prst="roundRect">
            <a:avLst/>
          </a:prstGeom>
        </p:spPr>
        <p:style>
          <a:lnRef idx="2">
            <a:schemeClr val="accent5">
              <a:shade val="50000"/>
            </a:schemeClr>
          </a:lnRef>
          <a:fillRef idx="1003">
            <a:schemeClr val="dk2"/>
          </a:fillRef>
          <a:effectRef idx="0">
            <a:schemeClr val="accent5"/>
          </a:effectRef>
          <a:fontRef idx="minor">
            <a:schemeClr val="lt1"/>
          </a:fontRef>
        </p:style>
        <p:txBody>
          <a:bodyPr rtlCol="0" anchor="ctr"/>
          <a:lstStyle/>
          <a:p>
            <a:pPr algn="ctr"/>
            <a:r>
              <a:rPr lang="en-US" dirty="0"/>
              <a:t>Static files do NOT get serve automatically (as they can be served only in dev server)</a:t>
            </a:r>
            <a:endParaRPr lang="en-IN" dirty="0"/>
          </a:p>
        </p:txBody>
      </p:sp>
      <p:cxnSp>
        <p:nvCxnSpPr>
          <p:cNvPr id="18" name="Straight Arrow Connector 17">
            <a:extLst>
              <a:ext uri="{FF2B5EF4-FFF2-40B4-BE49-F238E27FC236}">
                <a16:creationId xmlns:a16="http://schemas.microsoft.com/office/drawing/2014/main" id="{2F080300-3D56-455F-B5D3-4B85D305AB96}"/>
              </a:ext>
            </a:extLst>
          </p:cNvPr>
          <p:cNvCxnSpPr>
            <a:cxnSpLocks/>
            <a:stCxn id="16" idx="3"/>
            <a:endCxn id="17" idx="1"/>
          </p:cNvCxnSpPr>
          <p:nvPr/>
        </p:nvCxnSpPr>
        <p:spPr>
          <a:xfrm>
            <a:off x="3556932" y="5063721"/>
            <a:ext cx="1324387" cy="96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Rectangle: Rounded Corners 19">
            <a:extLst>
              <a:ext uri="{FF2B5EF4-FFF2-40B4-BE49-F238E27FC236}">
                <a16:creationId xmlns:a16="http://schemas.microsoft.com/office/drawing/2014/main" id="{AF1BFAEE-7FED-4D76-9F67-82802ACE78A2}"/>
              </a:ext>
            </a:extLst>
          </p:cNvPr>
          <p:cNvSpPr/>
          <p:nvPr/>
        </p:nvSpPr>
        <p:spPr>
          <a:xfrm>
            <a:off x="677334" y="5649985"/>
            <a:ext cx="2879598" cy="86406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Choose host &amp; deploy</a:t>
            </a:r>
          </a:p>
        </p:txBody>
      </p:sp>
      <p:sp>
        <p:nvSpPr>
          <p:cNvPr id="21" name="Rectangle: Rounded Corners 20">
            <a:extLst>
              <a:ext uri="{FF2B5EF4-FFF2-40B4-BE49-F238E27FC236}">
                <a16:creationId xmlns:a16="http://schemas.microsoft.com/office/drawing/2014/main" id="{26DED5E7-F362-404C-82EB-97C5DC961FFF}"/>
              </a:ext>
            </a:extLst>
          </p:cNvPr>
          <p:cNvSpPr/>
          <p:nvPr/>
        </p:nvSpPr>
        <p:spPr>
          <a:xfrm>
            <a:off x="4881319" y="5659626"/>
            <a:ext cx="4556296" cy="864066"/>
          </a:xfrm>
          <a:prstGeom prst="roundRect">
            <a:avLst/>
          </a:prstGeom>
        </p:spPr>
        <p:style>
          <a:lnRef idx="2">
            <a:schemeClr val="accent5">
              <a:shade val="50000"/>
            </a:schemeClr>
          </a:lnRef>
          <a:fillRef idx="1003">
            <a:schemeClr val="dk2"/>
          </a:fillRef>
          <a:effectRef idx="0">
            <a:schemeClr val="accent5"/>
          </a:effectRef>
          <a:fontRef idx="minor">
            <a:schemeClr val="lt1"/>
          </a:fontRef>
        </p:style>
        <p:txBody>
          <a:bodyPr rtlCol="0" anchor="ctr"/>
          <a:lstStyle/>
          <a:p>
            <a:pPr algn="ctr"/>
            <a:r>
              <a:rPr lang="en-US" dirty="0"/>
              <a:t>Host Specific docs</a:t>
            </a:r>
            <a:endParaRPr lang="en-IN" dirty="0"/>
          </a:p>
        </p:txBody>
      </p:sp>
      <p:cxnSp>
        <p:nvCxnSpPr>
          <p:cNvPr id="22" name="Straight Arrow Connector 21">
            <a:extLst>
              <a:ext uri="{FF2B5EF4-FFF2-40B4-BE49-F238E27FC236}">
                <a16:creationId xmlns:a16="http://schemas.microsoft.com/office/drawing/2014/main" id="{0647D27E-4F75-43FF-9F0F-629CF6024DFC}"/>
              </a:ext>
            </a:extLst>
          </p:cNvPr>
          <p:cNvCxnSpPr>
            <a:cxnSpLocks/>
            <a:stCxn id="20" idx="3"/>
            <a:endCxn id="21" idx="1"/>
          </p:cNvCxnSpPr>
          <p:nvPr/>
        </p:nvCxnSpPr>
        <p:spPr>
          <a:xfrm>
            <a:off x="3556932" y="6082018"/>
            <a:ext cx="1324387" cy="96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0203502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1131-1537-46EC-AC5A-170774FD0E74}"/>
              </a:ext>
            </a:extLst>
          </p:cNvPr>
          <p:cNvSpPr>
            <a:spLocks noGrp="1"/>
          </p:cNvSpPr>
          <p:nvPr>
            <p:ph type="title"/>
          </p:nvPr>
        </p:nvSpPr>
        <p:spPr>
          <a:xfrm>
            <a:off x="677334" y="609600"/>
            <a:ext cx="8596668" cy="892029"/>
          </a:xfrm>
        </p:spPr>
        <p:txBody>
          <a:bodyPr/>
          <a:lstStyle/>
          <a:p>
            <a:r>
              <a:rPr lang="en-US" dirty="0"/>
              <a:t>Choose Database</a:t>
            </a:r>
            <a:endParaRPr lang="en-IN" dirty="0"/>
          </a:p>
        </p:txBody>
      </p:sp>
      <p:sp>
        <p:nvSpPr>
          <p:cNvPr id="3" name="Content Placeholder 2">
            <a:extLst>
              <a:ext uri="{FF2B5EF4-FFF2-40B4-BE49-F238E27FC236}">
                <a16:creationId xmlns:a16="http://schemas.microsoft.com/office/drawing/2014/main" id="{740F639B-6C16-4AB1-8133-0E283C671263}"/>
              </a:ext>
            </a:extLst>
          </p:cNvPr>
          <p:cNvSpPr>
            <a:spLocks noGrp="1"/>
          </p:cNvSpPr>
          <p:nvPr>
            <p:ph idx="1"/>
          </p:nvPr>
        </p:nvSpPr>
        <p:spPr>
          <a:xfrm>
            <a:off x="677334" y="1652631"/>
            <a:ext cx="8596668" cy="4388731"/>
          </a:xfrm>
        </p:spPr>
        <p:txBody>
          <a:bodyPr/>
          <a:lstStyle/>
          <a:p>
            <a:r>
              <a:rPr lang="en-US" dirty="0"/>
              <a:t>Need to decide between SQL and NoSQL</a:t>
            </a:r>
            <a:endParaRPr lang="en-IN" dirty="0"/>
          </a:p>
        </p:txBody>
      </p:sp>
      <p:sp>
        <p:nvSpPr>
          <p:cNvPr id="4" name="Rectangle: Rounded Corners 3">
            <a:extLst>
              <a:ext uri="{FF2B5EF4-FFF2-40B4-BE49-F238E27FC236}">
                <a16:creationId xmlns:a16="http://schemas.microsoft.com/office/drawing/2014/main" id="{009426C5-195E-4A77-8991-95E9607B81DD}"/>
              </a:ext>
            </a:extLst>
          </p:cNvPr>
          <p:cNvSpPr/>
          <p:nvPr/>
        </p:nvSpPr>
        <p:spPr>
          <a:xfrm>
            <a:off x="897622" y="2256639"/>
            <a:ext cx="2919369" cy="79695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SQL</a:t>
            </a:r>
            <a:endParaRPr lang="en-IN" dirty="0"/>
          </a:p>
        </p:txBody>
      </p:sp>
      <p:sp>
        <p:nvSpPr>
          <p:cNvPr id="5" name="Rectangle: Rounded Corners 4">
            <a:extLst>
              <a:ext uri="{FF2B5EF4-FFF2-40B4-BE49-F238E27FC236}">
                <a16:creationId xmlns:a16="http://schemas.microsoft.com/office/drawing/2014/main" id="{7C7FA205-91A4-4ECF-9C9E-BFEC8A38C226}"/>
              </a:ext>
            </a:extLst>
          </p:cNvPr>
          <p:cNvSpPr/>
          <p:nvPr/>
        </p:nvSpPr>
        <p:spPr>
          <a:xfrm>
            <a:off x="5814968" y="2256639"/>
            <a:ext cx="2919369" cy="79695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NoSQL</a:t>
            </a:r>
            <a:endParaRPr lang="en-IN" dirty="0"/>
          </a:p>
        </p:txBody>
      </p:sp>
      <p:sp>
        <p:nvSpPr>
          <p:cNvPr id="6" name="Rectangle: Rounded Corners 5">
            <a:extLst>
              <a:ext uri="{FF2B5EF4-FFF2-40B4-BE49-F238E27FC236}">
                <a16:creationId xmlns:a16="http://schemas.microsoft.com/office/drawing/2014/main" id="{0AEAF2E6-53A6-43E6-8D5F-5BB08C0A7081}"/>
              </a:ext>
            </a:extLst>
          </p:cNvPr>
          <p:cNvSpPr/>
          <p:nvPr/>
        </p:nvSpPr>
        <p:spPr>
          <a:xfrm>
            <a:off x="897622" y="3481432"/>
            <a:ext cx="2919369" cy="1711353"/>
          </a:xfrm>
          <a:prstGeom prst="roundRect">
            <a:avLst>
              <a:gd name="adj" fmla="val 7844"/>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Prefer SQL because Django model system supports it flawlessly</a:t>
            </a:r>
            <a:endParaRPr lang="en-IN" dirty="0"/>
          </a:p>
        </p:txBody>
      </p:sp>
      <p:sp>
        <p:nvSpPr>
          <p:cNvPr id="7" name="Arrow: Left-Right 6">
            <a:extLst>
              <a:ext uri="{FF2B5EF4-FFF2-40B4-BE49-F238E27FC236}">
                <a16:creationId xmlns:a16="http://schemas.microsoft.com/office/drawing/2014/main" id="{23FBA411-0EEF-4736-B7E8-7D575D7B59F5}"/>
              </a:ext>
            </a:extLst>
          </p:cNvPr>
          <p:cNvSpPr/>
          <p:nvPr/>
        </p:nvSpPr>
        <p:spPr>
          <a:xfrm>
            <a:off x="4160939" y="2525086"/>
            <a:ext cx="1216404" cy="343949"/>
          </a:xfrm>
          <a:prstGeom prst="leftRightArrow">
            <a:avLst>
              <a:gd name="adj1" fmla="val 50000"/>
              <a:gd name="adj2" fmla="val 7195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9E7449BD-C6D7-4AFA-88CD-CA4A4E22BBBA}"/>
              </a:ext>
            </a:extLst>
          </p:cNvPr>
          <p:cNvSpPr/>
          <p:nvPr/>
        </p:nvSpPr>
        <p:spPr>
          <a:xfrm>
            <a:off x="1015767" y="5776464"/>
            <a:ext cx="1493241" cy="6807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SQLite</a:t>
            </a:r>
            <a:endParaRPr lang="en-IN" dirty="0"/>
          </a:p>
        </p:txBody>
      </p:sp>
      <p:sp>
        <p:nvSpPr>
          <p:cNvPr id="9" name="Rectangle: Rounded Corners 8">
            <a:extLst>
              <a:ext uri="{FF2B5EF4-FFF2-40B4-BE49-F238E27FC236}">
                <a16:creationId xmlns:a16="http://schemas.microsoft.com/office/drawing/2014/main" id="{44099CB8-F59E-416B-AED8-E1B4C479568A}"/>
              </a:ext>
            </a:extLst>
          </p:cNvPr>
          <p:cNvSpPr/>
          <p:nvPr/>
        </p:nvSpPr>
        <p:spPr>
          <a:xfrm>
            <a:off x="2847441" y="5788404"/>
            <a:ext cx="1493241" cy="6807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MySQL</a:t>
            </a:r>
            <a:endParaRPr lang="en-IN" dirty="0"/>
          </a:p>
        </p:txBody>
      </p:sp>
      <p:sp>
        <p:nvSpPr>
          <p:cNvPr id="10" name="Rectangle: Rounded Corners 9">
            <a:extLst>
              <a:ext uri="{FF2B5EF4-FFF2-40B4-BE49-F238E27FC236}">
                <a16:creationId xmlns:a16="http://schemas.microsoft.com/office/drawing/2014/main" id="{108219FC-21D2-4DFE-9309-11FB40CDECAD}"/>
              </a:ext>
            </a:extLst>
          </p:cNvPr>
          <p:cNvSpPr/>
          <p:nvPr/>
        </p:nvSpPr>
        <p:spPr>
          <a:xfrm>
            <a:off x="4936156" y="5776463"/>
            <a:ext cx="1493241" cy="6807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Postgres</a:t>
            </a:r>
            <a:endParaRPr lang="en-IN" dirty="0"/>
          </a:p>
        </p:txBody>
      </p:sp>
      <p:cxnSp>
        <p:nvCxnSpPr>
          <p:cNvPr id="12" name="Straight Arrow Connector 11">
            <a:extLst>
              <a:ext uri="{FF2B5EF4-FFF2-40B4-BE49-F238E27FC236}">
                <a16:creationId xmlns:a16="http://schemas.microsoft.com/office/drawing/2014/main" id="{196C09D6-F894-4244-A09B-10215E330780}"/>
              </a:ext>
            </a:extLst>
          </p:cNvPr>
          <p:cNvCxnSpPr>
            <a:endCxn id="6" idx="0"/>
          </p:cNvCxnSpPr>
          <p:nvPr/>
        </p:nvCxnSpPr>
        <p:spPr>
          <a:xfrm>
            <a:off x="2357306" y="3053593"/>
            <a:ext cx="1" cy="4278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2954A05B-CBAB-4798-8B0A-C3087805D034}"/>
              </a:ext>
            </a:extLst>
          </p:cNvPr>
          <p:cNvCxnSpPr>
            <a:cxnSpLocks/>
          </p:cNvCxnSpPr>
          <p:nvPr/>
        </p:nvCxnSpPr>
        <p:spPr>
          <a:xfrm>
            <a:off x="2357306" y="5205369"/>
            <a:ext cx="0" cy="213919"/>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4C3BF56B-7CAA-47BB-86FD-CBBDF0FAE236}"/>
              </a:ext>
            </a:extLst>
          </p:cNvPr>
          <p:cNvCxnSpPr>
            <a:cxnSpLocks/>
          </p:cNvCxnSpPr>
          <p:nvPr/>
        </p:nvCxnSpPr>
        <p:spPr>
          <a:xfrm>
            <a:off x="1762387" y="5419288"/>
            <a:ext cx="3875015"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Straight Arrow Connector 18">
            <a:extLst>
              <a:ext uri="{FF2B5EF4-FFF2-40B4-BE49-F238E27FC236}">
                <a16:creationId xmlns:a16="http://schemas.microsoft.com/office/drawing/2014/main" id="{AB016098-6E6A-42E0-AF9A-DF7537E355D8}"/>
              </a:ext>
            </a:extLst>
          </p:cNvPr>
          <p:cNvCxnSpPr>
            <a:endCxn id="8" idx="0"/>
          </p:cNvCxnSpPr>
          <p:nvPr/>
        </p:nvCxnSpPr>
        <p:spPr>
          <a:xfrm>
            <a:off x="1762387" y="5419288"/>
            <a:ext cx="1" cy="35717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a:extLst>
              <a:ext uri="{FF2B5EF4-FFF2-40B4-BE49-F238E27FC236}">
                <a16:creationId xmlns:a16="http://schemas.microsoft.com/office/drawing/2014/main" id="{88920074-3FDE-438D-A967-D795634BEB7C}"/>
              </a:ext>
            </a:extLst>
          </p:cNvPr>
          <p:cNvCxnSpPr/>
          <p:nvPr/>
        </p:nvCxnSpPr>
        <p:spPr>
          <a:xfrm>
            <a:off x="3580687" y="5438485"/>
            <a:ext cx="1" cy="35717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a:extLst>
              <a:ext uri="{FF2B5EF4-FFF2-40B4-BE49-F238E27FC236}">
                <a16:creationId xmlns:a16="http://schemas.microsoft.com/office/drawing/2014/main" id="{85AEA3E2-8BD8-4AEA-B280-AE7DB796C344}"/>
              </a:ext>
            </a:extLst>
          </p:cNvPr>
          <p:cNvCxnSpPr/>
          <p:nvPr/>
        </p:nvCxnSpPr>
        <p:spPr>
          <a:xfrm>
            <a:off x="5637402" y="5431228"/>
            <a:ext cx="1" cy="35717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728145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557A9-62F0-4D5B-AFFB-68DB26ADD824}"/>
              </a:ext>
            </a:extLst>
          </p:cNvPr>
          <p:cNvSpPr>
            <a:spLocks noGrp="1"/>
          </p:cNvSpPr>
          <p:nvPr>
            <p:ph type="title"/>
          </p:nvPr>
        </p:nvSpPr>
        <p:spPr>
          <a:xfrm>
            <a:off x="677334" y="609600"/>
            <a:ext cx="8596668" cy="749417"/>
          </a:xfrm>
        </p:spPr>
        <p:txBody>
          <a:bodyPr/>
          <a:lstStyle/>
          <a:p>
            <a:r>
              <a:rPr lang="en-US" dirty="0"/>
              <a:t>Web Server</a:t>
            </a:r>
            <a:endParaRPr lang="en-IN" dirty="0"/>
          </a:p>
        </p:txBody>
      </p:sp>
      <p:sp>
        <p:nvSpPr>
          <p:cNvPr id="3" name="Content Placeholder 2">
            <a:extLst>
              <a:ext uri="{FF2B5EF4-FFF2-40B4-BE49-F238E27FC236}">
                <a16:creationId xmlns:a16="http://schemas.microsoft.com/office/drawing/2014/main" id="{8F66DE77-DD58-4D30-8592-F7557097A99B}"/>
              </a:ext>
            </a:extLst>
          </p:cNvPr>
          <p:cNvSpPr>
            <a:spLocks noGrp="1"/>
          </p:cNvSpPr>
          <p:nvPr>
            <p:ph idx="1"/>
          </p:nvPr>
        </p:nvSpPr>
        <p:spPr>
          <a:xfrm>
            <a:off x="677334" y="1459684"/>
            <a:ext cx="8596668" cy="4581678"/>
          </a:xfrm>
        </p:spPr>
        <p:txBody>
          <a:bodyPr/>
          <a:lstStyle/>
          <a:p>
            <a:r>
              <a:rPr lang="en-US" dirty="0"/>
              <a:t>Django is NOT a web server</a:t>
            </a:r>
            <a:endParaRPr lang="en-IN" dirty="0"/>
          </a:p>
        </p:txBody>
      </p:sp>
      <p:sp>
        <p:nvSpPr>
          <p:cNvPr id="4" name="Rectangle: Rounded Corners 3">
            <a:extLst>
              <a:ext uri="{FF2B5EF4-FFF2-40B4-BE49-F238E27FC236}">
                <a16:creationId xmlns:a16="http://schemas.microsoft.com/office/drawing/2014/main" id="{FCD3A9AE-152D-4BD7-A01D-F7D66DB6227B}"/>
              </a:ext>
            </a:extLst>
          </p:cNvPr>
          <p:cNvSpPr/>
          <p:nvPr/>
        </p:nvSpPr>
        <p:spPr>
          <a:xfrm>
            <a:off x="2697520" y="1954635"/>
            <a:ext cx="4556296" cy="864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Django is a framework for Python</a:t>
            </a:r>
            <a:endParaRPr lang="en-IN" dirty="0"/>
          </a:p>
        </p:txBody>
      </p:sp>
      <p:sp>
        <p:nvSpPr>
          <p:cNvPr id="5" name="Rectangle: Rounded Corners 4">
            <a:extLst>
              <a:ext uri="{FF2B5EF4-FFF2-40B4-BE49-F238E27FC236}">
                <a16:creationId xmlns:a16="http://schemas.microsoft.com/office/drawing/2014/main" id="{062A9277-90E8-4C51-85BE-063E1863FDD7}"/>
              </a:ext>
            </a:extLst>
          </p:cNvPr>
          <p:cNvSpPr/>
          <p:nvPr/>
        </p:nvSpPr>
        <p:spPr>
          <a:xfrm>
            <a:off x="2697520" y="3313652"/>
            <a:ext cx="4556296" cy="86406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It knows how to work with incoming request and generate response</a:t>
            </a:r>
            <a:endParaRPr lang="en-IN" dirty="0"/>
          </a:p>
        </p:txBody>
      </p:sp>
      <p:sp>
        <p:nvSpPr>
          <p:cNvPr id="6" name="Rectangle: Rounded Corners 5">
            <a:extLst>
              <a:ext uri="{FF2B5EF4-FFF2-40B4-BE49-F238E27FC236}">
                <a16:creationId xmlns:a16="http://schemas.microsoft.com/office/drawing/2014/main" id="{F853C7D8-0925-425B-BA42-D8E8AF134962}"/>
              </a:ext>
            </a:extLst>
          </p:cNvPr>
          <p:cNvSpPr/>
          <p:nvPr/>
        </p:nvSpPr>
        <p:spPr>
          <a:xfrm>
            <a:off x="1457347" y="5071145"/>
            <a:ext cx="4556296" cy="1268026"/>
          </a:xfrm>
          <a:prstGeom prst="roundRect">
            <a:avLst>
              <a:gd name="adj" fmla="val 5741"/>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It does NOT listen for incoming requests or handle any other server task</a:t>
            </a:r>
            <a:endParaRPr lang="en-IN" dirty="0"/>
          </a:p>
        </p:txBody>
      </p:sp>
      <p:cxnSp>
        <p:nvCxnSpPr>
          <p:cNvPr id="8" name="Straight Arrow Connector 7">
            <a:extLst>
              <a:ext uri="{FF2B5EF4-FFF2-40B4-BE49-F238E27FC236}">
                <a16:creationId xmlns:a16="http://schemas.microsoft.com/office/drawing/2014/main" id="{594ACC1C-A3F8-47B8-A0C0-968F21FA516C}"/>
              </a:ext>
            </a:extLst>
          </p:cNvPr>
          <p:cNvCxnSpPr>
            <a:stCxn id="4" idx="2"/>
            <a:endCxn id="5" idx="0"/>
          </p:cNvCxnSpPr>
          <p:nvPr/>
        </p:nvCxnSpPr>
        <p:spPr>
          <a:xfrm>
            <a:off x="4975668" y="2818701"/>
            <a:ext cx="0" cy="49495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9" name="TextBox 8">
            <a:extLst>
              <a:ext uri="{FF2B5EF4-FFF2-40B4-BE49-F238E27FC236}">
                <a16:creationId xmlns:a16="http://schemas.microsoft.com/office/drawing/2014/main" id="{239F0FC4-2C52-438A-B03C-962A48123E9B}"/>
              </a:ext>
            </a:extLst>
          </p:cNvPr>
          <p:cNvSpPr txBox="1"/>
          <p:nvPr/>
        </p:nvSpPr>
        <p:spPr>
          <a:xfrm>
            <a:off x="6308521" y="5266937"/>
            <a:ext cx="3545288" cy="923330"/>
          </a:xfrm>
          <a:prstGeom prst="rect">
            <a:avLst/>
          </a:prstGeom>
          <a:noFill/>
        </p:spPr>
        <p:txBody>
          <a:bodyPr wrap="square" rtlCol="0">
            <a:spAutoFit/>
          </a:bodyPr>
          <a:lstStyle/>
          <a:p>
            <a:r>
              <a:rPr lang="en-US" dirty="0"/>
              <a:t>Hence, we need a dedicated webserver where wsgi.py and asgi.py files gets important</a:t>
            </a:r>
            <a:endParaRPr lang="en-IN" dirty="0"/>
          </a:p>
        </p:txBody>
      </p:sp>
      <p:sp>
        <p:nvSpPr>
          <p:cNvPr id="10" name="TextBox 9">
            <a:extLst>
              <a:ext uri="{FF2B5EF4-FFF2-40B4-BE49-F238E27FC236}">
                <a16:creationId xmlns:a16="http://schemas.microsoft.com/office/drawing/2014/main" id="{630FA3FB-8958-402A-B3FB-6687652EFAF6}"/>
              </a:ext>
            </a:extLst>
          </p:cNvPr>
          <p:cNvSpPr txBox="1"/>
          <p:nvPr/>
        </p:nvSpPr>
        <p:spPr>
          <a:xfrm>
            <a:off x="6308521" y="6216639"/>
            <a:ext cx="2088859" cy="369332"/>
          </a:xfrm>
          <a:prstGeom prst="rect">
            <a:avLst/>
          </a:prstGeom>
          <a:noFill/>
        </p:spPr>
        <p:txBody>
          <a:bodyPr wrap="square" rtlCol="0">
            <a:spAutoFit/>
          </a:bodyPr>
          <a:lstStyle/>
          <a:p>
            <a:r>
              <a:rPr lang="en-IN" dirty="0">
                <a:hlinkClick r:id="rId2"/>
              </a:rPr>
              <a:t>Deploying Django</a:t>
            </a:r>
            <a:endParaRPr lang="en-IN" dirty="0"/>
          </a:p>
        </p:txBody>
      </p:sp>
    </p:spTree>
    <p:extLst>
      <p:ext uri="{BB962C8B-B14F-4D97-AF65-F5344CB8AC3E}">
        <p14:creationId xmlns:p14="http://schemas.microsoft.com/office/powerpoint/2010/main" val="205700407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32928-833F-4CFC-A2B9-16A00D726709}"/>
              </a:ext>
            </a:extLst>
          </p:cNvPr>
          <p:cNvSpPr>
            <a:spLocks noGrp="1"/>
          </p:cNvSpPr>
          <p:nvPr>
            <p:ph type="title"/>
          </p:nvPr>
        </p:nvSpPr>
        <p:spPr>
          <a:xfrm>
            <a:off x="677334" y="609600"/>
            <a:ext cx="8596668" cy="715861"/>
          </a:xfrm>
        </p:spPr>
        <p:txBody>
          <a:bodyPr/>
          <a:lstStyle/>
          <a:p>
            <a:r>
              <a:rPr lang="en-US" dirty="0"/>
              <a:t>Static Files &amp; User Uploads</a:t>
            </a:r>
            <a:endParaRPr lang="en-IN" dirty="0"/>
          </a:p>
        </p:txBody>
      </p:sp>
      <p:sp>
        <p:nvSpPr>
          <p:cNvPr id="4" name="Rectangle: Rounded Corners 3">
            <a:extLst>
              <a:ext uri="{FF2B5EF4-FFF2-40B4-BE49-F238E27FC236}">
                <a16:creationId xmlns:a16="http://schemas.microsoft.com/office/drawing/2014/main" id="{88463208-65EE-4826-995D-227E171F8581}"/>
              </a:ext>
            </a:extLst>
          </p:cNvPr>
          <p:cNvSpPr/>
          <p:nvPr/>
        </p:nvSpPr>
        <p:spPr>
          <a:xfrm>
            <a:off x="1719743" y="1442906"/>
            <a:ext cx="6191075" cy="71586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Does NOT server static or uploaded files automatically</a:t>
            </a:r>
            <a:endParaRPr lang="en-IN" dirty="0"/>
          </a:p>
        </p:txBody>
      </p:sp>
      <p:sp>
        <p:nvSpPr>
          <p:cNvPr id="6" name="Rectangle: Rounded Corners 5">
            <a:extLst>
              <a:ext uri="{FF2B5EF4-FFF2-40B4-BE49-F238E27FC236}">
                <a16:creationId xmlns:a16="http://schemas.microsoft.com/office/drawing/2014/main" id="{DC9F3368-AF14-4D88-BCCF-37ADD2DDE8F2}"/>
              </a:ext>
            </a:extLst>
          </p:cNvPr>
          <p:cNvSpPr/>
          <p:nvPr/>
        </p:nvSpPr>
        <p:spPr>
          <a:xfrm>
            <a:off x="2734811" y="1957430"/>
            <a:ext cx="4303552" cy="63756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During development we used </a:t>
            </a:r>
            <a:r>
              <a:rPr lang="en-US" dirty="0" err="1"/>
              <a:t>runserver</a:t>
            </a:r>
            <a:r>
              <a:rPr lang="en-US" dirty="0"/>
              <a:t> which served the purpose</a:t>
            </a:r>
            <a:endParaRPr lang="en-IN" dirty="0"/>
          </a:p>
        </p:txBody>
      </p:sp>
      <p:sp>
        <p:nvSpPr>
          <p:cNvPr id="7" name="Rectangle: Rounded Corners 6">
            <a:extLst>
              <a:ext uri="{FF2B5EF4-FFF2-40B4-BE49-F238E27FC236}">
                <a16:creationId xmlns:a16="http://schemas.microsoft.com/office/drawing/2014/main" id="{73A41899-6DE3-49B0-B32D-70D64C3D7929}"/>
              </a:ext>
            </a:extLst>
          </p:cNvPr>
          <p:cNvSpPr/>
          <p:nvPr/>
        </p:nvSpPr>
        <p:spPr>
          <a:xfrm>
            <a:off x="761224" y="3296873"/>
            <a:ext cx="2275591" cy="1243668"/>
          </a:xfrm>
          <a:prstGeom prst="roundRect">
            <a:avLst>
              <a:gd name="adj" fmla="val 9328"/>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Configure Django to serve such files in urls.py</a:t>
            </a:r>
            <a:endParaRPr lang="en-IN" dirty="0"/>
          </a:p>
        </p:txBody>
      </p:sp>
      <p:sp>
        <p:nvSpPr>
          <p:cNvPr id="8" name="Rectangle: Rounded Corners 7">
            <a:extLst>
              <a:ext uri="{FF2B5EF4-FFF2-40B4-BE49-F238E27FC236}">
                <a16:creationId xmlns:a16="http://schemas.microsoft.com/office/drawing/2014/main" id="{5A4F5367-B86A-44AD-B026-95EB29BD2CCC}"/>
              </a:ext>
            </a:extLst>
          </p:cNvPr>
          <p:cNvSpPr/>
          <p:nvPr/>
        </p:nvSpPr>
        <p:spPr>
          <a:xfrm>
            <a:off x="761224" y="4868412"/>
            <a:ext cx="2275591" cy="1231784"/>
          </a:xfrm>
          <a:prstGeom prst="roundRect">
            <a:avLst>
              <a:gd name="adj" fmla="val 932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Okay for smaller sites, not performance-optimized</a:t>
            </a:r>
            <a:endParaRPr lang="en-IN" dirty="0"/>
          </a:p>
        </p:txBody>
      </p:sp>
      <p:sp>
        <p:nvSpPr>
          <p:cNvPr id="9" name="Arrow: Down 8">
            <a:extLst>
              <a:ext uri="{FF2B5EF4-FFF2-40B4-BE49-F238E27FC236}">
                <a16:creationId xmlns:a16="http://schemas.microsoft.com/office/drawing/2014/main" id="{1008B882-5137-49C1-915C-41CEF4D07870}"/>
              </a:ext>
            </a:extLst>
          </p:cNvPr>
          <p:cNvSpPr/>
          <p:nvPr/>
        </p:nvSpPr>
        <p:spPr>
          <a:xfrm>
            <a:off x="1635854" y="2757179"/>
            <a:ext cx="394282" cy="63756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69757F1B-6168-4D05-9D04-F8F198AA42B9}"/>
              </a:ext>
            </a:extLst>
          </p:cNvPr>
          <p:cNvSpPr/>
          <p:nvPr/>
        </p:nvSpPr>
        <p:spPr>
          <a:xfrm>
            <a:off x="3740714" y="3308757"/>
            <a:ext cx="2275591" cy="1231784"/>
          </a:xfrm>
          <a:prstGeom prst="roundRect">
            <a:avLst>
              <a:gd name="adj" fmla="val 9328"/>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Configure Webserver to server static files and Django App</a:t>
            </a:r>
            <a:endParaRPr lang="en-IN" dirty="0"/>
          </a:p>
        </p:txBody>
      </p:sp>
      <p:sp>
        <p:nvSpPr>
          <p:cNvPr id="11" name="Arrow: Down 10">
            <a:extLst>
              <a:ext uri="{FF2B5EF4-FFF2-40B4-BE49-F238E27FC236}">
                <a16:creationId xmlns:a16="http://schemas.microsoft.com/office/drawing/2014/main" id="{93EC75DF-9EF0-4B1C-AD12-35D7D695AC3C}"/>
              </a:ext>
            </a:extLst>
          </p:cNvPr>
          <p:cNvSpPr/>
          <p:nvPr/>
        </p:nvSpPr>
        <p:spPr>
          <a:xfrm>
            <a:off x="4615344" y="2769063"/>
            <a:ext cx="394282" cy="63756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6E03322A-28D1-4B4F-9B69-B229C9951350}"/>
              </a:ext>
            </a:extLst>
          </p:cNvPr>
          <p:cNvSpPr/>
          <p:nvPr/>
        </p:nvSpPr>
        <p:spPr>
          <a:xfrm>
            <a:off x="3740713" y="4868412"/>
            <a:ext cx="2275591" cy="1231784"/>
          </a:xfrm>
          <a:prstGeom prst="roundRect">
            <a:avLst>
              <a:gd name="adj" fmla="val 932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Same server and device but separate processes</a:t>
            </a:r>
            <a:endParaRPr lang="en-IN" dirty="0"/>
          </a:p>
        </p:txBody>
      </p:sp>
      <p:sp>
        <p:nvSpPr>
          <p:cNvPr id="13" name="Rectangle: Rounded Corners 12">
            <a:extLst>
              <a:ext uri="{FF2B5EF4-FFF2-40B4-BE49-F238E27FC236}">
                <a16:creationId xmlns:a16="http://schemas.microsoft.com/office/drawing/2014/main" id="{CC38DC4D-DAF4-41F9-B36A-16705155433B}"/>
              </a:ext>
            </a:extLst>
          </p:cNvPr>
          <p:cNvSpPr/>
          <p:nvPr/>
        </p:nvSpPr>
        <p:spPr>
          <a:xfrm>
            <a:off x="6890935" y="3310153"/>
            <a:ext cx="2275591" cy="1231784"/>
          </a:xfrm>
          <a:prstGeom prst="roundRect">
            <a:avLst>
              <a:gd name="adj" fmla="val 9328"/>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Use dedicated server for static and upload files</a:t>
            </a:r>
            <a:endParaRPr lang="en-IN" dirty="0"/>
          </a:p>
        </p:txBody>
      </p:sp>
      <p:sp>
        <p:nvSpPr>
          <p:cNvPr id="14" name="Arrow: Down 13">
            <a:extLst>
              <a:ext uri="{FF2B5EF4-FFF2-40B4-BE49-F238E27FC236}">
                <a16:creationId xmlns:a16="http://schemas.microsoft.com/office/drawing/2014/main" id="{78BB14BE-BB56-4AC5-BF84-7631C79C7FC4}"/>
              </a:ext>
            </a:extLst>
          </p:cNvPr>
          <p:cNvSpPr/>
          <p:nvPr/>
        </p:nvSpPr>
        <p:spPr>
          <a:xfrm>
            <a:off x="7765565" y="2770459"/>
            <a:ext cx="394282" cy="63756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69C9F7B9-28C2-4F1D-AB49-EF3D80CFA83A}"/>
              </a:ext>
            </a:extLst>
          </p:cNvPr>
          <p:cNvSpPr/>
          <p:nvPr/>
        </p:nvSpPr>
        <p:spPr>
          <a:xfrm>
            <a:off x="6890935" y="4853020"/>
            <a:ext cx="2275591" cy="1231784"/>
          </a:xfrm>
          <a:prstGeom prst="roundRect">
            <a:avLst>
              <a:gd name="adj" fmla="val 932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Initial setup is complex but best performance</a:t>
            </a:r>
            <a:endParaRPr lang="en-IN" dirty="0"/>
          </a:p>
        </p:txBody>
      </p:sp>
    </p:spTree>
    <p:extLst>
      <p:ext uri="{BB962C8B-B14F-4D97-AF65-F5344CB8AC3E}">
        <p14:creationId xmlns:p14="http://schemas.microsoft.com/office/powerpoint/2010/main" val="250701356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601A9-4D9D-4458-BCBA-86C7BAD40E23}"/>
              </a:ext>
            </a:extLst>
          </p:cNvPr>
          <p:cNvSpPr>
            <a:spLocks noGrp="1"/>
          </p:cNvSpPr>
          <p:nvPr>
            <p:ph type="title"/>
          </p:nvPr>
        </p:nvSpPr>
        <p:spPr>
          <a:xfrm>
            <a:off x="677334" y="609600"/>
            <a:ext cx="8596668" cy="917196"/>
          </a:xfrm>
        </p:spPr>
        <p:txBody>
          <a:bodyPr/>
          <a:lstStyle/>
          <a:p>
            <a:r>
              <a:rPr lang="en-US" dirty="0"/>
              <a:t>Choosing a hosting provider</a:t>
            </a:r>
            <a:endParaRPr lang="en-IN" dirty="0"/>
          </a:p>
        </p:txBody>
      </p:sp>
      <p:sp>
        <p:nvSpPr>
          <p:cNvPr id="3" name="Content Placeholder 2">
            <a:extLst>
              <a:ext uri="{FF2B5EF4-FFF2-40B4-BE49-F238E27FC236}">
                <a16:creationId xmlns:a16="http://schemas.microsoft.com/office/drawing/2014/main" id="{55A23247-A9A3-440A-9D24-4CF4CA5B2FCA}"/>
              </a:ext>
            </a:extLst>
          </p:cNvPr>
          <p:cNvSpPr>
            <a:spLocks noGrp="1"/>
          </p:cNvSpPr>
          <p:nvPr>
            <p:ph idx="1"/>
          </p:nvPr>
        </p:nvSpPr>
        <p:spPr>
          <a:xfrm>
            <a:off x="677334" y="1694577"/>
            <a:ext cx="8596668" cy="4346786"/>
          </a:xfrm>
        </p:spPr>
        <p:txBody>
          <a:bodyPr/>
          <a:lstStyle/>
          <a:p>
            <a:r>
              <a:rPr lang="en-US" dirty="0"/>
              <a:t>Digital Ocean (</a:t>
            </a:r>
            <a:r>
              <a:rPr lang="en-US" dirty="0">
                <a:hlinkClick r:id="rId2"/>
              </a:rPr>
              <a:t>Link Here</a:t>
            </a:r>
            <a:r>
              <a:rPr lang="en-US" dirty="0"/>
              <a:t>)</a:t>
            </a:r>
          </a:p>
          <a:p>
            <a:r>
              <a:rPr lang="en-IN" dirty="0"/>
              <a:t>AWS (</a:t>
            </a:r>
            <a:r>
              <a:rPr lang="en-IN" dirty="0">
                <a:hlinkClick r:id="rId3"/>
              </a:rPr>
              <a:t>Link Here</a:t>
            </a:r>
            <a:r>
              <a:rPr lang="en-IN" dirty="0"/>
              <a:t>)</a:t>
            </a:r>
          </a:p>
        </p:txBody>
      </p:sp>
    </p:spTree>
    <p:extLst>
      <p:ext uri="{BB962C8B-B14F-4D97-AF65-F5344CB8AC3E}">
        <p14:creationId xmlns:p14="http://schemas.microsoft.com/office/powerpoint/2010/main" val="345796114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C9585-93EB-4639-A0FE-62241E55234D}"/>
              </a:ext>
            </a:extLst>
          </p:cNvPr>
          <p:cNvSpPr>
            <a:spLocks noGrp="1"/>
          </p:cNvSpPr>
          <p:nvPr>
            <p:ph type="title"/>
          </p:nvPr>
        </p:nvSpPr>
        <p:spPr/>
        <p:txBody>
          <a:bodyPr/>
          <a:lstStyle/>
          <a:p>
            <a:r>
              <a:rPr lang="en-US" dirty="0"/>
              <a:t>What data should we keep in settings</a:t>
            </a:r>
            <a:endParaRPr lang="en-IN" dirty="0"/>
          </a:p>
        </p:txBody>
      </p:sp>
      <p:sp>
        <p:nvSpPr>
          <p:cNvPr id="3" name="Content Placeholder 2">
            <a:extLst>
              <a:ext uri="{FF2B5EF4-FFF2-40B4-BE49-F238E27FC236}">
                <a16:creationId xmlns:a16="http://schemas.microsoft.com/office/drawing/2014/main" id="{FD9E1C89-4BBF-40EE-B541-34F5B84B1AB7}"/>
              </a:ext>
            </a:extLst>
          </p:cNvPr>
          <p:cNvSpPr>
            <a:spLocks noGrp="1"/>
          </p:cNvSpPr>
          <p:nvPr>
            <p:ph idx="1"/>
          </p:nvPr>
        </p:nvSpPr>
        <p:spPr/>
        <p:txBody>
          <a:bodyPr/>
          <a:lstStyle/>
          <a:p>
            <a:r>
              <a:rPr lang="en-US" dirty="0"/>
              <a:t>Keep the SECRET_KEY in a secret</a:t>
            </a:r>
          </a:p>
          <a:p>
            <a:pPr lvl="1"/>
            <a:r>
              <a:rPr lang="en-US" dirty="0"/>
              <a:t>AWS Secrets</a:t>
            </a:r>
          </a:p>
          <a:p>
            <a:pPr lvl="1"/>
            <a:r>
              <a:rPr lang="en-US" dirty="0"/>
              <a:t>Environment Variables</a:t>
            </a:r>
          </a:p>
          <a:p>
            <a:r>
              <a:rPr lang="en-US" dirty="0"/>
              <a:t>Update the property DEBUG</a:t>
            </a:r>
          </a:p>
          <a:p>
            <a:pPr lvl="1"/>
            <a:r>
              <a:rPr lang="en-US" dirty="0"/>
              <a:t>DEBUG = False</a:t>
            </a:r>
          </a:p>
          <a:p>
            <a:r>
              <a:rPr lang="en-US" dirty="0"/>
              <a:t>The ALLOWED_HOSTS variable</a:t>
            </a:r>
          </a:p>
          <a:p>
            <a:r>
              <a:rPr lang="en-US" dirty="0"/>
              <a:t>ROOT_URLCONF – DONOT change this</a:t>
            </a:r>
          </a:p>
          <a:p>
            <a:endParaRPr lang="en-US" dirty="0"/>
          </a:p>
          <a:p>
            <a:pPr lvl="1"/>
            <a:endParaRPr lang="en-IN" dirty="0"/>
          </a:p>
        </p:txBody>
      </p:sp>
    </p:spTree>
    <p:extLst>
      <p:ext uri="{BB962C8B-B14F-4D97-AF65-F5344CB8AC3E}">
        <p14:creationId xmlns:p14="http://schemas.microsoft.com/office/powerpoint/2010/main" val="4016531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AEB0A-D798-4513-9807-36E311276405}"/>
              </a:ext>
            </a:extLst>
          </p:cNvPr>
          <p:cNvSpPr>
            <a:spLocks noGrp="1"/>
          </p:cNvSpPr>
          <p:nvPr>
            <p:ph type="title"/>
          </p:nvPr>
        </p:nvSpPr>
        <p:spPr/>
        <p:txBody>
          <a:bodyPr/>
          <a:lstStyle/>
          <a:p>
            <a:r>
              <a:rPr lang="en-IN" dirty="0"/>
              <a:t>Creating a virtual environment</a:t>
            </a:r>
          </a:p>
        </p:txBody>
      </p:sp>
      <p:sp>
        <p:nvSpPr>
          <p:cNvPr id="3" name="Content Placeholder 2">
            <a:extLst>
              <a:ext uri="{FF2B5EF4-FFF2-40B4-BE49-F238E27FC236}">
                <a16:creationId xmlns:a16="http://schemas.microsoft.com/office/drawing/2014/main" id="{94A3A351-D770-44D8-9B99-2D670D79A929}"/>
              </a:ext>
            </a:extLst>
          </p:cNvPr>
          <p:cNvSpPr>
            <a:spLocks noGrp="1"/>
          </p:cNvSpPr>
          <p:nvPr>
            <p:ph idx="1"/>
          </p:nvPr>
        </p:nvSpPr>
        <p:spPr>
          <a:xfrm>
            <a:off x="677334" y="1610687"/>
            <a:ext cx="8596668" cy="4907560"/>
          </a:xfrm>
        </p:spPr>
        <p:txBody>
          <a:bodyPr>
            <a:normAutofit lnSpcReduction="10000"/>
          </a:bodyPr>
          <a:lstStyle/>
          <a:p>
            <a:r>
              <a:rPr lang="en-IN" dirty="0"/>
              <a:t>Steps to create virtual environment</a:t>
            </a:r>
          </a:p>
          <a:p>
            <a:pPr lvl="1"/>
            <a:r>
              <a:rPr lang="en-IN" dirty="0"/>
              <a:t>Install Virtual Env if not installed</a:t>
            </a:r>
          </a:p>
          <a:p>
            <a:pPr lvl="2"/>
            <a:r>
              <a:rPr lang="en-IN" dirty="0"/>
              <a:t>Pip install </a:t>
            </a:r>
            <a:r>
              <a:rPr lang="en-IN" dirty="0" err="1"/>
              <a:t>virtualenv</a:t>
            </a:r>
            <a:endParaRPr lang="en-IN" dirty="0"/>
          </a:p>
          <a:p>
            <a:pPr lvl="1"/>
            <a:r>
              <a:rPr lang="en-IN" dirty="0"/>
              <a:t>Creation of virtual env</a:t>
            </a:r>
          </a:p>
          <a:p>
            <a:pPr lvl="2"/>
            <a:r>
              <a:rPr lang="en-IN" dirty="0"/>
              <a:t>Python2</a:t>
            </a:r>
          </a:p>
          <a:p>
            <a:pPr lvl="3"/>
            <a:r>
              <a:rPr lang="en-IN" dirty="0" err="1"/>
              <a:t>Virtualenv</a:t>
            </a:r>
            <a:r>
              <a:rPr lang="en-IN" dirty="0"/>
              <a:t> &lt;environment name&gt;</a:t>
            </a:r>
          </a:p>
          <a:p>
            <a:pPr lvl="2"/>
            <a:r>
              <a:rPr lang="en-IN" dirty="0"/>
              <a:t>Python3</a:t>
            </a:r>
          </a:p>
          <a:p>
            <a:pPr lvl="3"/>
            <a:r>
              <a:rPr lang="en-IN" dirty="0"/>
              <a:t>Python –m </a:t>
            </a:r>
            <a:r>
              <a:rPr lang="en-IN" dirty="0" err="1"/>
              <a:t>venv</a:t>
            </a:r>
            <a:r>
              <a:rPr lang="en-IN" dirty="0"/>
              <a:t> &lt;environment name&gt;</a:t>
            </a:r>
          </a:p>
          <a:p>
            <a:pPr lvl="1"/>
            <a:r>
              <a:rPr lang="en-IN" dirty="0"/>
              <a:t>Activate the virtual environment</a:t>
            </a:r>
          </a:p>
          <a:p>
            <a:pPr lvl="2"/>
            <a:r>
              <a:rPr lang="en-IN" dirty="0"/>
              <a:t>Windows</a:t>
            </a:r>
          </a:p>
          <a:p>
            <a:pPr lvl="3"/>
            <a:r>
              <a:rPr lang="en-IN" dirty="0"/>
              <a:t>&lt;</a:t>
            </a:r>
            <a:r>
              <a:rPr lang="en-IN" dirty="0" err="1"/>
              <a:t>environment_name</a:t>
            </a:r>
            <a:r>
              <a:rPr lang="en-IN" dirty="0"/>
              <a:t>&gt;/scripts/activate</a:t>
            </a:r>
          </a:p>
          <a:p>
            <a:pPr lvl="2"/>
            <a:r>
              <a:rPr lang="en-IN" dirty="0"/>
              <a:t>Terminal Base</a:t>
            </a:r>
          </a:p>
          <a:p>
            <a:pPr lvl="3"/>
            <a:r>
              <a:rPr lang="en-IN" dirty="0"/>
              <a:t>Source &lt;environment name&gt;/bin/activate</a:t>
            </a:r>
          </a:p>
          <a:p>
            <a:pPr lvl="1"/>
            <a:r>
              <a:rPr lang="en-IN" dirty="0"/>
              <a:t>Deactivate the virtual environment once in</a:t>
            </a:r>
          </a:p>
          <a:p>
            <a:pPr lvl="2"/>
            <a:r>
              <a:rPr lang="en-IN" dirty="0"/>
              <a:t>deactivate</a:t>
            </a:r>
          </a:p>
        </p:txBody>
      </p:sp>
    </p:spTree>
    <p:extLst>
      <p:ext uri="{BB962C8B-B14F-4D97-AF65-F5344CB8AC3E}">
        <p14:creationId xmlns:p14="http://schemas.microsoft.com/office/powerpoint/2010/main" val="360748981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E9102-1774-49FE-AABE-A1850A74AF0F}"/>
              </a:ext>
            </a:extLst>
          </p:cNvPr>
          <p:cNvSpPr>
            <a:spLocks noGrp="1"/>
          </p:cNvSpPr>
          <p:nvPr>
            <p:ph type="title"/>
          </p:nvPr>
        </p:nvSpPr>
        <p:spPr>
          <a:xfrm>
            <a:off x="677334" y="609600"/>
            <a:ext cx="8596668" cy="908807"/>
          </a:xfrm>
        </p:spPr>
        <p:txBody>
          <a:bodyPr/>
          <a:lstStyle/>
          <a:p>
            <a:r>
              <a:rPr lang="en-US" dirty="0"/>
              <a:t>Setting.py for collecting static files</a:t>
            </a:r>
            <a:endParaRPr lang="en-IN" dirty="0"/>
          </a:p>
        </p:txBody>
      </p:sp>
      <p:sp>
        <p:nvSpPr>
          <p:cNvPr id="3" name="Content Placeholder 2">
            <a:extLst>
              <a:ext uri="{FF2B5EF4-FFF2-40B4-BE49-F238E27FC236}">
                <a16:creationId xmlns:a16="http://schemas.microsoft.com/office/drawing/2014/main" id="{D82404CD-E223-4C48-9925-1BDDF26B0FC2}"/>
              </a:ext>
            </a:extLst>
          </p:cNvPr>
          <p:cNvSpPr>
            <a:spLocks noGrp="1"/>
          </p:cNvSpPr>
          <p:nvPr>
            <p:ph idx="1"/>
          </p:nvPr>
        </p:nvSpPr>
        <p:spPr>
          <a:xfrm>
            <a:off x="677334" y="1728133"/>
            <a:ext cx="8596668" cy="4313230"/>
          </a:xfrm>
        </p:spPr>
        <p:txBody>
          <a:bodyPr/>
          <a:lstStyle/>
          <a:p>
            <a:r>
              <a:rPr lang="en-US" dirty="0"/>
              <a:t>STATICFILES_DIRS : Location of all the static files</a:t>
            </a:r>
          </a:p>
          <a:p>
            <a:pPr lvl="1"/>
            <a:r>
              <a:rPr lang="en-US" dirty="0"/>
              <a:t>For Development it serves them</a:t>
            </a:r>
          </a:p>
          <a:p>
            <a:pPr lvl="1"/>
            <a:r>
              <a:rPr lang="en-US" dirty="0"/>
              <a:t>For Prod : able to collect them </a:t>
            </a:r>
          </a:p>
          <a:p>
            <a:r>
              <a:rPr lang="en-US" dirty="0"/>
              <a:t>Collect all the static files from all apps and move to one folder</a:t>
            </a:r>
          </a:p>
          <a:p>
            <a:r>
              <a:rPr lang="en-US" dirty="0"/>
              <a:t>Create STATIC_ROOT variable and provide the path to collect all static files</a:t>
            </a:r>
          </a:p>
          <a:p>
            <a:r>
              <a:rPr lang="en-US" dirty="0"/>
              <a:t>STATIC_URL -&gt; should be available</a:t>
            </a:r>
            <a:endParaRPr lang="en-IN" dirty="0"/>
          </a:p>
          <a:p>
            <a:r>
              <a:rPr lang="en-IN" dirty="0"/>
              <a:t>DONOT keep the path of MEDIA_ROOT and STATIC_ROOT same because of security issues</a:t>
            </a:r>
          </a:p>
          <a:p>
            <a:r>
              <a:rPr lang="en-IN" dirty="0"/>
              <a:t>After defining STATIC_ROOT run the below command</a:t>
            </a:r>
          </a:p>
          <a:p>
            <a:pPr lvl="1"/>
            <a:r>
              <a:rPr lang="en-IN" dirty="0"/>
              <a:t>Python manage.py </a:t>
            </a:r>
            <a:r>
              <a:rPr lang="en-IN" dirty="0" err="1"/>
              <a:t>collectstatic</a:t>
            </a:r>
            <a:endParaRPr lang="en-US" dirty="0"/>
          </a:p>
        </p:txBody>
      </p:sp>
    </p:spTree>
    <p:extLst>
      <p:ext uri="{BB962C8B-B14F-4D97-AF65-F5344CB8AC3E}">
        <p14:creationId xmlns:p14="http://schemas.microsoft.com/office/powerpoint/2010/main" val="216123080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3613F-11CD-4380-A217-5D3141DA6720}"/>
              </a:ext>
            </a:extLst>
          </p:cNvPr>
          <p:cNvSpPr>
            <a:spLocks noGrp="1"/>
          </p:cNvSpPr>
          <p:nvPr>
            <p:ph type="title"/>
          </p:nvPr>
        </p:nvSpPr>
        <p:spPr>
          <a:xfrm>
            <a:off x="677334" y="609600"/>
            <a:ext cx="8596668" cy="699083"/>
          </a:xfrm>
        </p:spPr>
        <p:txBody>
          <a:bodyPr/>
          <a:lstStyle/>
          <a:p>
            <a:r>
              <a:rPr lang="en-US" dirty="0"/>
              <a:t>Serving static files</a:t>
            </a:r>
            <a:endParaRPr lang="en-IN" dirty="0"/>
          </a:p>
        </p:txBody>
      </p:sp>
      <p:sp>
        <p:nvSpPr>
          <p:cNvPr id="4" name="Content Placeholder 2">
            <a:extLst>
              <a:ext uri="{FF2B5EF4-FFF2-40B4-BE49-F238E27FC236}">
                <a16:creationId xmlns:a16="http://schemas.microsoft.com/office/drawing/2014/main" id="{2B62D6C0-2F82-45B6-9749-CF38AA4FB08F}"/>
              </a:ext>
            </a:extLst>
          </p:cNvPr>
          <p:cNvSpPr txBox="1">
            <a:spLocks/>
          </p:cNvSpPr>
          <p:nvPr/>
        </p:nvSpPr>
        <p:spPr>
          <a:xfrm>
            <a:off x="788565" y="1750395"/>
            <a:ext cx="8596668" cy="1216405"/>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9pPr>
          </a:lstStyle>
          <a:p>
            <a:endParaRPr lang="en-US" dirty="0"/>
          </a:p>
          <a:p>
            <a:r>
              <a:rPr lang="en-US" dirty="0"/>
              <a:t>Add static to the URLS.py</a:t>
            </a:r>
          </a:p>
          <a:p>
            <a:pPr lvl="1"/>
            <a:r>
              <a:rPr lang="en-US" dirty="0"/>
              <a:t>Static(</a:t>
            </a:r>
            <a:r>
              <a:rPr lang="en-US" dirty="0" err="1"/>
              <a:t>settings.STATIC_URL</a:t>
            </a:r>
            <a:r>
              <a:rPr lang="en-US" dirty="0"/>
              <a:t>, </a:t>
            </a:r>
            <a:r>
              <a:rPr lang="en-US" dirty="0" err="1"/>
              <a:t>document_root</a:t>
            </a:r>
            <a:r>
              <a:rPr lang="en-US" dirty="0"/>
              <a:t> = </a:t>
            </a:r>
            <a:r>
              <a:rPr lang="en-US" dirty="0" err="1"/>
              <a:t>settings.STATIC_ROOT</a:t>
            </a:r>
            <a:r>
              <a:rPr lang="en-US" dirty="0"/>
              <a:t>)</a:t>
            </a:r>
          </a:p>
        </p:txBody>
      </p:sp>
      <p:sp>
        <p:nvSpPr>
          <p:cNvPr id="5" name="TextBox 4">
            <a:extLst>
              <a:ext uri="{FF2B5EF4-FFF2-40B4-BE49-F238E27FC236}">
                <a16:creationId xmlns:a16="http://schemas.microsoft.com/office/drawing/2014/main" id="{0CD29AC0-B294-496C-847A-B888F843C3D9}"/>
              </a:ext>
            </a:extLst>
          </p:cNvPr>
          <p:cNvSpPr txBox="1"/>
          <p:nvPr/>
        </p:nvSpPr>
        <p:spPr>
          <a:xfrm>
            <a:off x="899796" y="1565730"/>
            <a:ext cx="27432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dirty="0"/>
              <a:t>Serve them from Django</a:t>
            </a:r>
            <a:endParaRPr lang="en-IN" dirty="0"/>
          </a:p>
        </p:txBody>
      </p:sp>
      <p:sp>
        <p:nvSpPr>
          <p:cNvPr id="8" name="Content Placeholder 2">
            <a:extLst>
              <a:ext uri="{FF2B5EF4-FFF2-40B4-BE49-F238E27FC236}">
                <a16:creationId xmlns:a16="http://schemas.microsoft.com/office/drawing/2014/main" id="{455FEF68-45F4-4C39-9D0E-415AADC7500A}"/>
              </a:ext>
            </a:extLst>
          </p:cNvPr>
          <p:cNvSpPr txBox="1">
            <a:spLocks/>
          </p:cNvSpPr>
          <p:nvPr/>
        </p:nvSpPr>
        <p:spPr>
          <a:xfrm>
            <a:off x="788565" y="3944332"/>
            <a:ext cx="8596668" cy="1216405"/>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9pPr>
          </a:lstStyle>
          <a:p>
            <a:endParaRPr lang="en-US" dirty="0"/>
          </a:p>
          <a:p>
            <a:r>
              <a:rPr lang="en-US" dirty="0"/>
              <a:t>Update configuration in w.r.t to you hosting server which then can be used</a:t>
            </a:r>
          </a:p>
        </p:txBody>
      </p:sp>
      <p:sp>
        <p:nvSpPr>
          <p:cNvPr id="9" name="TextBox 8">
            <a:extLst>
              <a:ext uri="{FF2B5EF4-FFF2-40B4-BE49-F238E27FC236}">
                <a16:creationId xmlns:a16="http://schemas.microsoft.com/office/drawing/2014/main" id="{3B5D4BB0-1C27-418B-BEA4-07BE40482346}"/>
              </a:ext>
            </a:extLst>
          </p:cNvPr>
          <p:cNvSpPr txBox="1"/>
          <p:nvPr/>
        </p:nvSpPr>
        <p:spPr>
          <a:xfrm>
            <a:off x="899796" y="3759667"/>
            <a:ext cx="27432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dirty="0"/>
              <a:t>Serve from webserver </a:t>
            </a:r>
            <a:endParaRPr lang="en-IN" dirty="0"/>
          </a:p>
        </p:txBody>
      </p:sp>
    </p:spTree>
    <p:extLst>
      <p:ext uri="{BB962C8B-B14F-4D97-AF65-F5344CB8AC3E}">
        <p14:creationId xmlns:p14="http://schemas.microsoft.com/office/powerpoint/2010/main" val="86689728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431C8-B287-467E-B7BC-05A2F5C84BB5}"/>
              </a:ext>
            </a:extLst>
          </p:cNvPr>
          <p:cNvSpPr>
            <a:spLocks noGrp="1"/>
          </p:cNvSpPr>
          <p:nvPr>
            <p:ph type="title"/>
          </p:nvPr>
        </p:nvSpPr>
        <p:spPr>
          <a:xfrm>
            <a:off x="677334" y="609600"/>
            <a:ext cx="8596668" cy="774583"/>
          </a:xfrm>
        </p:spPr>
        <p:txBody>
          <a:bodyPr/>
          <a:lstStyle/>
          <a:p>
            <a:r>
              <a:rPr lang="en-US" dirty="0"/>
              <a:t>Environment Variables</a:t>
            </a:r>
            <a:endParaRPr lang="en-IN" dirty="0"/>
          </a:p>
        </p:txBody>
      </p:sp>
      <p:sp>
        <p:nvSpPr>
          <p:cNvPr id="3" name="Content Placeholder 2">
            <a:extLst>
              <a:ext uri="{FF2B5EF4-FFF2-40B4-BE49-F238E27FC236}">
                <a16:creationId xmlns:a16="http://schemas.microsoft.com/office/drawing/2014/main" id="{CA26D4BA-95C4-4D9E-870A-E3B38D1B8624}"/>
              </a:ext>
            </a:extLst>
          </p:cNvPr>
          <p:cNvSpPr>
            <a:spLocks noGrp="1"/>
          </p:cNvSpPr>
          <p:nvPr>
            <p:ph idx="1"/>
          </p:nvPr>
        </p:nvSpPr>
        <p:spPr>
          <a:xfrm>
            <a:off x="677334" y="1501630"/>
            <a:ext cx="8596668" cy="1216404"/>
          </a:xfrm>
        </p:spPr>
        <p:txBody>
          <a:bodyPr/>
          <a:lstStyle/>
          <a:p>
            <a:r>
              <a:rPr lang="en-US" dirty="0"/>
              <a:t>Variables which are generally defined on system which we can then use</a:t>
            </a:r>
          </a:p>
          <a:p>
            <a:r>
              <a:rPr lang="en-US" dirty="0"/>
              <a:t>Generally we would like some values to be fetched from the Environment Variables rather than specifying them in settings.py</a:t>
            </a:r>
          </a:p>
          <a:p>
            <a:endParaRPr lang="en-IN" dirty="0"/>
          </a:p>
        </p:txBody>
      </p:sp>
      <p:sp>
        <p:nvSpPr>
          <p:cNvPr id="4" name="Content Placeholder 2">
            <a:extLst>
              <a:ext uri="{FF2B5EF4-FFF2-40B4-BE49-F238E27FC236}">
                <a16:creationId xmlns:a16="http://schemas.microsoft.com/office/drawing/2014/main" id="{ADDE7048-0680-483E-91E2-026BA069F06C}"/>
              </a:ext>
            </a:extLst>
          </p:cNvPr>
          <p:cNvSpPr txBox="1">
            <a:spLocks/>
          </p:cNvSpPr>
          <p:nvPr/>
        </p:nvSpPr>
        <p:spPr>
          <a:xfrm>
            <a:off x="677334" y="3045312"/>
            <a:ext cx="8596668" cy="1216405"/>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9pPr>
          </a:lstStyle>
          <a:p>
            <a:endParaRPr lang="en-US" dirty="0"/>
          </a:p>
          <a:p>
            <a:r>
              <a:rPr lang="en-US" dirty="0"/>
              <a:t>From </a:t>
            </a:r>
            <a:r>
              <a:rPr lang="en-US" dirty="0" err="1"/>
              <a:t>os</a:t>
            </a:r>
            <a:r>
              <a:rPr lang="en-US" dirty="0"/>
              <a:t> import </a:t>
            </a:r>
            <a:r>
              <a:rPr lang="en-US" dirty="0" err="1"/>
              <a:t>getenv</a:t>
            </a:r>
            <a:endParaRPr lang="en-US" dirty="0"/>
          </a:p>
          <a:p>
            <a:r>
              <a:rPr lang="en-US" dirty="0" err="1"/>
              <a:t>Getenv</a:t>
            </a:r>
            <a:r>
              <a:rPr lang="en-US" dirty="0"/>
              <a:t>(“APP_HOST”)</a:t>
            </a:r>
          </a:p>
        </p:txBody>
      </p:sp>
      <p:sp>
        <p:nvSpPr>
          <p:cNvPr id="5" name="TextBox 4">
            <a:extLst>
              <a:ext uri="{FF2B5EF4-FFF2-40B4-BE49-F238E27FC236}">
                <a16:creationId xmlns:a16="http://schemas.microsoft.com/office/drawing/2014/main" id="{BB6F40AD-D0CD-4650-BA5E-B358AC5E0675}"/>
              </a:ext>
            </a:extLst>
          </p:cNvPr>
          <p:cNvSpPr txBox="1"/>
          <p:nvPr/>
        </p:nvSpPr>
        <p:spPr>
          <a:xfrm>
            <a:off x="788565" y="2860647"/>
            <a:ext cx="27432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dirty="0"/>
              <a:t>Settings.py setup</a:t>
            </a:r>
            <a:endParaRPr lang="en-IN" dirty="0"/>
          </a:p>
        </p:txBody>
      </p:sp>
    </p:spTree>
    <p:extLst>
      <p:ext uri="{BB962C8B-B14F-4D97-AF65-F5344CB8AC3E}">
        <p14:creationId xmlns:p14="http://schemas.microsoft.com/office/powerpoint/2010/main" val="414922617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0DF3B-C436-4E4A-951C-15A06B826454}"/>
              </a:ext>
            </a:extLst>
          </p:cNvPr>
          <p:cNvSpPr>
            <a:spLocks noGrp="1"/>
          </p:cNvSpPr>
          <p:nvPr>
            <p:ph type="title"/>
          </p:nvPr>
        </p:nvSpPr>
        <p:spPr>
          <a:xfrm>
            <a:off x="677334" y="609600"/>
            <a:ext cx="8596668" cy="859448"/>
          </a:xfrm>
        </p:spPr>
        <p:txBody>
          <a:bodyPr/>
          <a:lstStyle/>
          <a:p>
            <a:r>
              <a:rPr lang="en-US"/>
              <a:t>Final </a:t>
            </a:r>
            <a:r>
              <a:rPr lang="en-US" dirty="0"/>
              <a:t>checks</a:t>
            </a:r>
            <a:endParaRPr lang="en-IN" dirty="0"/>
          </a:p>
        </p:txBody>
      </p:sp>
      <p:sp>
        <p:nvSpPr>
          <p:cNvPr id="3" name="Content Placeholder 2">
            <a:extLst>
              <a:ext uri="{FF2B5EF4-FFF2-40B4-BE49-F238E27FC236}">
                <a16:creationId xmlns:a16="http://schemas.microsoft.com/office/drawing/2014/main" id="{7C23BEE9-90C8-4EBE-A3EC-A13570BC404F}"/>
              </a:ext>
            </a:extLst>
          </p:cNvPr>
          <p:cNvSpPr>
            <a:spLocks noGrp="1"/>
          </p:cNvSpPr>
          <p:nvPr>
            <p:ph idx="1"/>
          </p:nvPr>
        </p:nvSpPr>
        <p:spPr>
          <a:xfrm>
            <a:off x="677334" y="1825029"/>
            <a:ext cx="8596668" cy="1027227"/>
          </a:xfrm>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endParaRPr lang="en-US" dirty="0"/>
          </a:p>
          <a:p>
            <a:r>
              <a:rPr lang="en-US" dirty="0"/>
              <a:t>C</a:t>
            </a:r>
            <a:r>
              <a:rPr lang="en-IN" dirty="0"/>
              <a:t>heck that all the migrations are done</a:t>
            </a:r>
          </a:p>
          <a:p>
            <a:r>
              <a:rPr lang="en-IN" dirty="0"/>
              <a:t>If you want to use the admin panel, create the super users</a:t>
            </a:r>
            <a:endParaRPr lang="en-US" dirty="0"/>
          </a:p>
        </p:txBody>
      </p:sp>
      <p:sp>
        <p:nvSpPr>
          <p:cNvPr id="5" name="TextBox 4">
            <a:extLst>
              <a:ext uri="{FF2B5EF4-FFF2-40B4-BE49-F238E27FC236}">
                <a16:creationId xmlns:a16="http://schemas.microsoft.com/office/drawing/2014/main" id="{50E21910-185C-4988-ACD7-094A43C1D20B}"/>
              </a:ext>
            </a:extLst>
          </p:cNvPr>
          <p:cNvSpPr txBox="1"/>
          <p:nvPr/>
        </p:nvSpPr>
        <p:spPr>
          <a:xfrm>
            <a:off x="788565" y="1640363"/>
            <a:ext cx="27432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dirty="0"/>
              <a:t>Project checks</a:t>
            </a:r>
            <a:endParaRPr lang="en-IN" dirty="0"/>
          </a:p>
        </p:txBody>
      </p:sp>
      <p:sp>
        <p:nvSpPr>
          <p:cNvPr id="6" name="Content Placeholder 2">
            <a:extLst>
              <a:ext uri="{FF2B5EF4-FFF2-40B4-BE49-F238E27FC236}">
                <a16:creationId xmlns:a16="http://schemas.microsoft.com/office/drawing/2014/main" id="{C6C174A7-F339-41D5-B8FD-DD0558780088}"/>
              </a:ext>
            </a:extLst>
          </p:cNvPr>
          <p:cNvSpPr txBox="1">
            <a:spLocks/>
          </p:cNvSpPr>
          <p:nvPr/>
        </p:nvSpPr>
        <p:spPr>
          <a:xfrm>
            <a:off x="661954" y="3244168"/>
            <a:ext cx="8596668" cy="1160052"/>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9pPr>
          </a:lstStyle>
          <a:p>
            <a:endParaRPr lang="en-US" dirty="0"/>
          </a:p>
          <a:p>
            <a:r>
              <a:rPr lang="en-US" dirty="0"/>
              <a:t>Specify what all dependencies are required by your project</a:t>
            </a:r>
          </a:p>
          <a:p>
            <a:r>
              <a:rPr lang="en-US" dirty="0"/>
              <a:t>Python –m pip freeze &gt; requirements.txt </a:t>
            </a:r>
          </a:p>
        </p:txBody>
      </p:sp>
      <p:sp>
        <p:nvSpPr>
          <p:cNvPr id="7" name="TextBox 6">
            <a:extLst>
              <a:ext uri="{FF2B5EF4-FFF2-40B4-BE49-F238E27FC236}">
                <a16:creationId xmlns:a16="http://schemas.microsoft.com/office/drawing/2014/main" id="{66E6A86A-66A7-4AD2-8026-4AF26021C081}"/>
              </a:ext>
            </a:extLst>
          </p:cNvPr>
          <p:cNvSpPr txBox="1"/>
          <p:nvPr/>
        </p:nvSpPr>
        <p:spPr>
          <a:xfrm>
            <a:off x="773185" y="3059502"/>
            <a:ext cx="27432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dirty="0"/>
              <a:t>Dependency checks</a:t>
            </a:r>
            <a:endParaRPr lang="en-IN" dirty="0"/>
          </a:p>
        </p:txBody>
      </p:sp>
    </p:spTree>
    <p:extLst>
      <p:ext uri="{BB962C8B-B14F-4D97-AF65-F5344CB8AC3E}">
        <p14:creationId xmlns:p14="http://schemas.microsoft.com/office/powerpoint/2010/main" val="4055791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4C1C7-5BB8-47DC-87C4-E75AC5C6A05A}"/>
              </a:ext>
            </a:extLst>
          </p:cNvPr>
          <p:cNvSpPr>
            <a:spLocks noGrp="1"/>
          </p:cNvSpPr>
          <p:nvPr>
            <p:ph type="title"/>
          </p:nvPr>
        </p:nvSpPr>
        <p:spPr/>
        <p:txBody>
          <a:bodyPr/>
          <a:lstStyle/>
          <a:p>
            <a:r>
              <a:rPr lang="en-IN" dirty="0"/>
              <a:t>Install Django and create first Django Project</a:t>
            </a:r>
          </a:p>
        </p:txBody>
      </p:sp>
      <p:sp>
        <p:nvSpPr>
          <p:cNvPr id="3" name="Content Placeholder 2">
            <a:extLst>
              <a:ext uri="{FF2B5EF4-FFF2-40B4-BE49-F238E27FC236}">
                <a16:creationId xmlns:a16="http://schemas.microsoft.com/office/drawing/2014/main" id="{9E5D2EB1-CB09-41D0-B5B1-0D1296953478}"/>
              </a:ext>
            </a:extLst>
          </p:cNvPr>
          <p:cNvSpPr>
            <a:spLocks noGrp="1"/>
          </p:cNvSpPr>
          <p:nvPr>
            <p:ph idx="1"/>
          </p:nvPr>
        </p:nvSpPr>
        <p:spPr/>
        <p:txBody>
          <a:bodyPr/>
          <a:lstStyle/>
          <a:p>
            <a:r>
              <a:rPr lang="en-IN" dirty="0"/>
              <a:t>Activate the virtual environment</a:t>
            </a:r>
          </a:p>
          <a:p>
            <a:pPr lvl="1"/>
            <a:r>
              <a:rPr lang="en-IN" dirty="0"/>
              <a:t>Python –m pip install Django</a:t>
            </a:r>
          </a:p>
          <a:p>
            <a:r>
              <a:rPr lang="en-IN" dirty="0"/>
              <a:t>Create first Django project</a:t>
            </a:r>
          </a:p>
          <a:p>
            <a:pPr lvl="1"/>
            <a:r>
              <a:rPr lang="en-IN" dirty="0"/>
              <a:t>Django-admin </a:t>
            </a:r>
            <a:r>
              <a:rPr lang="en-IN" dirty="0" err="1"/>
              <a:t>startproject</a:t>
            </a:r>
            <a:r>
              <a:rPr lang="en-IN" dirty="0"/>
              <a:t> &lt;project name&gt;</a:t>
            </a:r>
          </a:p>
        </p:txBody>
      </p:sp>
    </p:spTree>
    <p:extLst>
      <p:ext uri="{BB962C8B-B14F-4D97-AF65-F5344CB8AC3E}">
        <p14:creationId xmlns:p14="http://schemas.microsoft.com/office/powerpoint/2010/main" val="617319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F69A6-5788-4C75-96C5-4D4E09C9CB46}"/>
              </a:ext>
            </a:extLst>
          </p:cNvPr>
          <p:cNvSpPr>
            <a:spLocks noGrp="1"/>
          </p:cNvSpPr>
          <p:nvPr>
            <p:ph type="title"/>
          </p:nvPr>
        </p:nvSpPr>
        <p:spPr>
          <a:xfrm>
            <a:off x="677334" y="584433"/>
            <a:ext cx="8596668" cy="1320800"/>
          </a:xfrm>
        </p:spPr>
        <p:txBody>
          <a:bodyPr/>
          <a:lstStyle/>
          <a:p>
            <a:pPr algn="l"/>
            <a:r>
              <a:rPr lang="en-IN" b="0" i="0" dirty="0">
                <a:effectLst/>
                <a:latin typeface="Arial" panose="020B0604020202020204" pitchFamily="34" charset="0"/>
              </a:rPr>
              <a:t>The Project Structure</a:t>
            </a:r>
          </a:p>
        </p:txBody>
      </p:sp>
      <p:sp>
        <p:nvSpPr>
          <p:cNvPr id="3" name="Content Placeholder 2">
            <a:extLst>
              <a:ext uri="{FF2B5EF4-FFF2-40B4-BE49-F238E27FC236}">
                <a16:creationId xmlns:a16="http://schemas.microsoft.com/office/drawing/2014/main" id="{73875909-476E-4AF1-9BCE-E8D180B48199}"/>
              </a:ext>
            </a:extLst>
          </p:cNvPr>
          <p:cNvSpPr>
            <a:spLocks noGrp="1"/>
          </p:cNvSpPr>
          <p:nvPr>
            <p:ph idx="1"/>
          </p:nvPr>
        </p:nvSpPr>
        <p:spPr/>
        <p:txBody>
          <a:bodyPr/>
          <a:lstStyle/>
          <a:p>
            <a:r>
              <a:rPr lang="en-US" b="1" i="0" dirty="0">
                <a:solidFill>
                  <a:srgbClr val="000000"/>
                </a:solidFill>
                <a:effectLst/>
                <a:latin typeface="Arial" panose="020B0604020202020204" pitchFamily="34" charset="0"/>
              </a:rPr>
              <a:t>manage.py</a:t>
            </a:r>
            <a:r>
              <a:rPr lang="en-US" b="0" i="0" dirty="0">
                <a:solidFill>
                  <a:srgbClr val="000000"/>
                </a:solidFill>
                <a:effectLst/>
                <a:latin typeface="Arial" panose="020B0604020202020204" pitchFamily="34" charset="0"/>
              </a:rPr>
              <a:t> − This file is kind of your project local </a:t>
            </a:r>
            <a:r>
              <a:rPr lang="en-US" b="0" i="0" dirty="0" err="1">
                <a:solidFill>
                  <a:srgbClr val="000000"/>
                </a:solidFill>
                <a:effectLst/>
                <a:latin typeface="Arial" panose="020B0604020202020204" pitchFamily="34" charset="0"/>
              </a:rPr>
              <a:t>django</a:t>
            </a:r>
            <a:r>
              <a:rPr lang="en-US" b="0" i="0" dirty="0">
                <a:solidFill>
                  <a:srgbClr val="000000"/>
                </a:solidFill>
                <a:effectLst/>
                <a:latin typeface="Arial" panose="020B0604020202020204" pitchFamily="34" charset="0"/>
              </a:rPr>
              <a:t>-admin for interacting with your project via command line (start the development server, sync db...). To get a full list of command accessible via manage.py you can use the code −</a:t>
            </a:r>
          </a:p>
          <a:p>
            <a:pPr lvl="1"/>
            <a:r>
              <a:rPr lang="en-IN" dirty="0"/>
              <a:t>Python manage.py help</a:t>
            </a:r>
          </a:p>
          <a:p>
            <a:r>
              <a:rPr lang="en-US" b="1" i="0" dirty="0">
                <a:solidFill>
                  <a:srgbClr val="000000"/>
                </a:solidFill>
                <a:effectLst/>
                <a:latin typeface="Arial" panose="020B0604020202020204" pitchFamily="34" charset="0"/>
              </a:rPr>
              <a:t>__init__.py</a:t>
            </a:r>
            <a:r>
              <a:rPr lang="en-US" b="0" i="0" dirty="0">
                <a:solidFill>
                  <a:srgbClr val="000000"/>
                </a:solidFill>
                <a:effectLst/>
                <a:latin typeface="Arial" panose="020B0604020202020204" pitchFamily="34" charset="0"/>
              </a:rPr>
              <a:t> − Just for python, treat this folder as package.</a:t>
            </a:r>
          </a:p>
          <a:p>
            <a:r>
              <a:rPr lang="en-US" b="1" i="0" dirty="0">
                <a:solidFill>
                  <a:srgbClr val="000000"/>
                </a:solidFill>
                <a:effectLst/>
                <a:latin typeface="Arial" panose="020B0604020202020204" pitchFamily="34" charset="0"/>
              </a:rPr>
              <a:t>settings.py</a:t>
            </a:r>
            <a:r>
              <a:rPr lang="en-US" b="0" i="0" dirty="0">
                <a:solidFill>
                  <a:srgbClr val="000000"/>
                </a:solidFill>
                <a:effectLst/>
                <a:latin typeface="Arial" panose="020B0604020202020204" pitchFamily="34" charset="0"/>
              </a:rPr>
              <a:t> − As the name indicates, your project settings</a:t>
            </a:r>
          </a:p>
          <a:p>
            <a:r>
              <a:rPr lang="en-US" b="1" i="0" dirty="0">
                <a:solidFill>
                  <a:srgbClr val="000000"/>
                </a:solidFill>
                <a:effectLst/>
                <a:latin typeface="Arial" panose="020B0604020202020204" pitchFamily="34" charset="0"/>
              </a:rPr>
              <a:t>urls.py</a:t>
            </a:r>
            <a:r>
              <a:rPr lang="en-US" b="0" i="0" dirty="0">
                <a:solidFill>
                  <a:srgbClr val="000000"/>
                </a:solidFill>
                <a:effectLst/>
                <a:latin typeface="Arial" panose="020B0604020202020204" pitchFamily="34" charset="0"/>
              </a:rPr>
              <a:t> − All links of your project and the function to call.</a:t>
            </a:r>
            <a:endParaRPr lang="en-US" dirty="0">
              <a:solidFill>
                <a:srgbClr val="000000"/>
              </a:solidFill>
              <a:latin typeface="Arial" panose="020B0604020202020204" pitchFamily="34" charset="0"/>
            </a:endParaRPr>
          </a:p>
          <a:p>
            <a:r>
              <a:rPr lang="en-US" b="1" i="0" dirty="0">
                <a:solidFill>
                  <a:srgbClr val="000000"/>
                </a:solidFill>
                <a:effectLst/>
                <a:latin typeface="Arial" panose="020B0604020202020204" pitchFamily="34" charset="0"/>
              </a:rPr>
              <a:t>wsgi.py</a:t>
            </a:r>
            <a:r>
              <a:rPr lang="en-US" b="0" i="0" dirty="0">
                <a:solidFill>
                  <a:srgbClr val="000000"/>
                </a:solidFill>
                <a:effectLst/>
                <a:latin typeface="Arial" panose="020B0604020202020204" pitchFamily="34" charset="0"/>
              </a:rPr>
              <a:t> − If you need to deploy your project over WSGI.</a:t>
            </a:r>
          </a:p>
          <a:p>
            <a:r>
              <a:rPr lang="en-US" b="1" dirty="0">
                <a:solidFill>
                  <a:srgbClr val="000000"/>
                </a:solidFill>
                <a:latin typeface="Arial" panose="020B0604020202020204" pitchFamily="34" charset="0"/>
              </a:rPr>
              <a:t>a</a:t>
            </a:r>
            <a:r>
              <a:rPr lang="en-US" b="1" i="0" dirty="0">
                <a:solidFill>
                  <a:srgbClr val="000000"/>
                </a:solidFill>
                <a:effectLst/>
                <a:latin typeface="Arial" panose="020B0604020202020204" pitchFamily="34" charset="0"/>
              </a:rPr>
              <a:t>sgi.py</a:t>
            </a:r>
            <a:r>
              <a:rPr lang="en-US" b="0" i="0" dirty="0">
                <a:solidFill>
                  <a:srgbClr val="000000"/>
                </a:solidFill>
                <a:effectLst/>
                <a:latin typeface="Arial" panose="020B0604020202020204" pitchFamily="34" charset="0"/>
              </a:rPr>
              <a:t> − If you need to deploy your project over ASGI.</a:t>
            </a:r>
          </a:p>
          <a:p>
            <a:endParaRPr lang="en-IN" dirty="0"/>
          </a:p>
        </p:txBody>
      </p:sp>
    </p:spTree>
    <p:extLst>
      <p:ext uri="{BB962C8B-B14F-4D97-AF65-F5344CB8AC3E}">
        <p14:creationId xmlns:p14="http://schemas.microsoft.com/office/powerpoint/2010/main" val="2155605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4CD4C-4E9D-4A4A-BDEB-A8E64E0269AD}"/>
              </a:ext>
            </a:extLst>
          </p:cNvPr>
          <p:cNvSpPr>
            <a:spLocks noGrp="1"/>
          </p:cNvSpPr>
          <p:nvPr>
            <p:ph type="title"/>
          </p:nvPr>
        </p:nvSpPr>
        <p:spPr/>
        <p:txBody>
          <a:bodyPr/>
          <a:lstStyle/>
          <a:p>
            <a:r>
              <a:rPr lang="en-IN" b="0" i="0" dirty="0">
                <a:effectLst/>
                <a:latin typeface="Arial" panose="020B0604020202020204" pitchFamily="34" charset="0"/>
              </a:rPr>
              <a:t>Setting Up Your Project</a:t>
            </a:r>
            <a:br>
              <a:rPr lang="en-IN"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B920C269-681A-4996-8F35-6C563CF914A0}"/>
              </a:ext>
            </a:extLst>
          </p:cNvPr>
          <p:cNvSpPr>
            <a:spLocks noGrp="1"/>
          </p:cNvSpPr>
          <p:nvPr>
            <p:ph idx="1"/>
          </p:nvPr>
        </p:nvSpPr>
        <p:spPr/>
        <p:txBody>
          <a:bodyPr>
            <a:normAutofit lnSpcReduction="10000"/>
          </a:bodyPr>
          <a:lstStyle/>
          <a:p>
            <a:pPr algn="just"/>
            <a:r>
              <a:rPr lang="en-IN" b="0" i="0" dirty="0">
                <a:solidFill>
                  <a:srgbClr val="000000"/>
                </a:solidFill>
                <a:effectLst/>
                <a:latin typeface="Arial" panose="020B0604020202020204" pitchFamily="34" charset="0"/>
              </a:rPr>
              <a:t>Database is set in the ‘Database’ dictionary. The example above is for SQLite engine. As stated earlier, Django also supports −</a:t>
            </a:r>
          </a:p>
          <a:p>
            <a:pPr lvl="1">
              <a:buFont typeface="Arial" panose="020B0604020202020204" pitchFamily="34" charset="0"/>
              <a:buChar char="•"/>
            </a:pPr>
            <a:r>
              <a:rPr lang="en-IN" b="0" i="0" dirty="0">
                <a:effectLst/>
                <a:latin typeface="Arial" panose="020B0604020202020204" pitchFamily="34" charset="0"/>
              </a:rPr>
              <a:t>MySQL (</a:t>
            </a:r>
            <a:r>
              <a:rPr lang="en-IN" b="0" i="0" dirty="0" err="1">
                <a:effectLst/>
                <a:latin typeface="Arial" panose="020B0604020202020204" pitchFamily="34" charset="0"/>
              </a:rPr>
              <a:t>django.db.backends.mysql</a:t>
            </a:r>
            <a:r>
              <a:rPr lang="en-IN" b="0" i="0" dirty="0">
                <a:effectLst/>
                <a:latin typeface="Arial" panose="020B0604020202020204" pitchFamily="34" charset="0"/>
              </a:rPr>
              <a:t>)</a:t>
            </a:r>
          </a:p>
          <a:p>
            <a:pPr lvl="1">
              <a:buFont typeface="Arial" panose="020B0604020202020204" pitchFamily="34" charset="0"/>
              <a:buChar char="•"/>
            </a:pPr>
            <a:r>
              <a:rPr lang="en-IN" b="0" i="0" dirty="0" err="1">
                <a:effectLst/>
                <a:latin typeface="Arial" panose="020B0604020202020204" pitchFamily="34" charset="0"/>
              </a:rPr>
              <a:t>PostGreSQL</a:t>
            </a:r>
            <a:r>
              <a:rPr lang="en-IN" b="0" i="0" dirty="0">
                <a:effectLst/>
                <a:latin typeface="Arial" panose="020B0604020202020204" pitchFamily="34" charset="0"/>
              </a:rPr>
              <a:t> (django.db.backends.postgresql_psycopg2)</a:t>
            </a:r>
          </a:p>
          <a:p>
            <a:pPr lvl="1">
              <a:buFont typeface="Arial" panose="020B0604020202020204" pitchFamily="34" charset="0"/>
              <a:buChar char="•"/>
            </a:pPr>
            <a:r>
              <a:rPr lang="en-IN" b="0" i="0" dirty="0">
                <a:effectLst/>
                <a:latin typeface="Arial" panose="020B0604020202020204" pitchFamily="34" charset="0"/>
              </a:rPr>
              <a:t>Oracle (</a:t>
            </a:r>
            <a:r>
              <a:rPr lang="en-IN" b="0" i="0" dirty="0" err="1">
                <a:effectLst/>
                <a:latin typeface="Arial" panose="020B0604020202020204" pitchFamily="34" charset="0"/>
              </a:rPr>
              <a:t>django.db.backends.oracle</a:t>
            </a:r>
            <a:r>
              <a:rPr lang="en-IN" b="0" i="0" dirty="0">
                <a:effectLst/>
                <a:latin typeface="Arial" panose="020B0604020202020204" pitchFamily="34" charset="0"/>
              </a:rPr>
              <a:t>) and NoSQL DB</a:t>
            </a:r>
          </a:p>
          <a:p>
            <a:pPr lvl="1">
              <a:buFont typeface="Arial" panose="020B0604020202020204" pitchFamily="34" charset="0"/>
              <a:buChar char="•"/>
            </a:pPr>
            <a:r>
              <a:rPr lang="en-IN" b="0" i="0" dirty="0">
                <a:effectLst/>
                <a:latin typeface="Arial" panose="020B0604020202020204" pitchFamily="34" charset="0"/>
              </a:rPr>
              <a:t>MongoDB (</a:t>
            </a:r>
            <a:r>
              <a:rPr lang="en-IN" b="0" i="0" dirty="0" err="1">
                <a:effectLst/>
                <a:latin typeface="Arial" panose="020B0604020202020204" pitchFamily="34" charset="0"/>
              </a:rPr>
              <a:t>django_mongodb_engine</a:t>
            </a:r>
            <a:r>
              <a:rPr lang="en-IN" b="0" i="0" dirty="0">
                <a:effectLst/>
                <a:latin typeface="Arial" panose="020B0604020202020204" pitchFamily="34" charset="0"/>
              </a:rPr>
              <a:t>)</a:t>
            </a:r>
          </a:p>
          <a:p>
            <a:endParaRPr lang="en-IN" dirty="0"/>
          </a:p>
          <a:p>
            <a:r>
              <a:rPr lang="en-US" b="0" i="0" dirty="0">
                <a:solidFill>
                  <a:srgbClr val="000000"/>
                </a:solidFill>
                <a:effectLst/>
                <a:latin typeface="Arial" panose="020B0604020202020204" pitchFamily="34" charset="0"/>
              </a:rPr>
              <a:t>You can also set others options like: </a:t>
            </a:r>
          </a:p>
          <a:p>
            <a:pPr lvl="1"/>
            <a:r>
              <a:rPr lang="en-US" b="0" i="0" dirty="0">
                <a:solidFill>
                  <a:srgbClr val="000000"/>
                </a:solidFill>
                <a:effectLst/>
                <a:latin typeface="Arial" panose="020B0604020202020204" pitchFamily="34" charset="0"/>
              </a:rPr>
              <a:t>TIME_ZONE</a:t>
            </a:r>
          </a:p>
          <a:p>
            <a:pPr lvl="1"/>
            <a:r>
              <a:rPr lang="en-US" b="0" i="0" dirty="0">
                <a:solidFill>
                  <a:srgbClr val="000000"/>
                </a:solidFill>
                <a:effectLst/>
                <a:latin typeface="Arial" panose="020B0604020202020204" pitchFamily="34" charset="0"/>
              </a:rPr>
              <a:t>LANGUAGE_CODE</a:t>
            </a:r>
          </a:p>
          <a:p>
            <a:pPr lvl="1"/>
            <a:r>
              <a:rPr lang="en-US" b="0" i="0" dirty="0">
                <a:solidFill>
                  <a:srgbClr val="000000"/>
                </a:solidFill>
                <a:effectLst/>
                <a:latin typeface="Arial" panose="020B0604020202020204" pitchFamily="34" charset="0"/>
              </a:rPr>
              <a:t>TEMPLATE</a:t>
            </a:r>
            <a:endParaRPr lang="en-IN" dirty="0"/>
          </a:p>
        </p:txBody>
      </p:sp>
    </p:spTree>
    <p:extLst>
      <p:ext uri="{BB962C8B-B14F-4D97-AF65-F5344CB8AC3E}">
        <p14:creationId xmlns:p14="http://schemas.microsoft.com/office/powerpoint/2010/main" val="1286001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16F76-FE9C-4D13-BC1A-2B81EAF4C6EB}"/>
              </a:ext>
            </a:extLst>
          </p:cNvPr>
          <p:cNvSpPr>
            <a:spLocks noGrp="1"/>
          </p:cNvSpPr>
          <p:nvPr>
            <p:ph type="title"/>
          </p:nvPr>
        </p:nvSpPr>
        <p:spPr/>
        <p:txBody>
          <a:bodyPr/>
          <a:lstStyle/>
          <a:p>
            <a:r>
              <a:rPr lang="en-IN" dirty="0"/>
              <a:t>Run development Server</a:t>
            </a:r>
          </a:p>
        </p:txBody>
      </p:sp>
      <p:sp>
        <p:nvSpPr>
          <p:cNvPr id="3" name="Content Placeholder 2">
            <a:extLst>
              <a:ext uri="{FF2B5EF4-FFF2-40B4-BE49-F238E27FC236}">
                <a16:creationId xmlns:a16="http://schemas.microsoft.com/office/drawing/2014/main" id="{CA7A098B-1F75-4D59-9911-2D24460EC8E4}"/>
              </a:ext>
            </a:extLst>
          </p:cNvPr>
          <p:cNvSpPr>
            <a:spLocks noGrp="1"/>
          </p:cNvSpPr>
          <p:nvPr>
            <p:ph idx="1"/>
          </p:nvPr>
        </p:nvSpPr>
        <p:spPr>
          <a:xfrm>
            <a:off x="677334" y="2160589"/>
            <a:ext cx="8596668" cy="4240211"/>
          </a:xfrm>
        </p:spPr>
        <p:txBody>
          <a:bodyPr>
            <a:normAutofit lnSpcReduction="10000"/>
          </a:bodyPr>
          <a:lstStyle/>
          <a:p>
            <a:r>
              <a:rPr lang="en-IN" dirty="0"/>
              <a:t>Use the command</a:t>
            </a:r>
          </a:p>
          <a:p>
            <a:pPr lvl="1"/>
            <a:r>
              <a:rPr lang="en-IN" dirty="0"/>
              <a:t>Python manage.py </a:t>
            </a:r>
            <a:r>
              <a:rPr lang="en-IN" dirty="0" err="1"/>
              <a:t>runserver</a:t>
            </a:r>
            <a:r>
              <a:rPr lang="en-IN" dirty="0"/>
              <a:t> [</a:t>
            </a:r>
            <a:r>
              <a:rPr lang="en-IN" dirty="0" err="1"/>
              <a:t>addrport</a:t>
            </a:r>
            <a:r>
              <a:rPr lang="en-IN" dirty="0"/>
              <a:t>]</a:t>
            </a:r>
          </a:p>
          <a:p>
            <a:r>
              <a:rPr lang="en-US" dirty="0"/>
              <a:t>Starts a lightweight development Web server on the local machine. By default, the server runs on port 8000 on the IP address 127.0.0.1. You can pass in an IP address and port number explicitly.</a:t>
            </a:r>
          </a:p>
          <a:p>
            <a:r>
              <a:rPr lang="en-US" b="0" i="0" dirty="0">
                <a:solidFill>
                  <a:srgbClr val="0C3C26"/>
                </a:solidFill>
                <a:effectLst/>
                <a:latin typeface="Roboto" panose="02000000000000000000" pitchFamily="2" charset="0"/>
              </a:rPr>
              <a:t>The development server automatically reloads Python code for each request, as needed. You don’t need to restart the server for code changes to take effect. However, some actions like adding files don’t trigger a restart, so you’ll have to restart the server in these cases.</a:t>
            </a:r>
          </a:p>
          <a:p>
            <a:r>
              <a:rPr lang="en-US" b="0" i="0" dirty="0">
                <a:solidFill>
                  <a:srgbClr val="0C3C26"/>
                </a:solidFill>
                <a:effectLst/>
                <a:latin typeface="Roboto" panose="02000000000000000000" pitchFamily="2" charset="0"/>
              </a:rPr>
              <a:t>DO NOT USE THIS SERVER IN A PRODUCTION SETTING. It has not gone through security audits or performance tests. (And that’s how it’s </a:t>
            </a:r>
            <a:r>
              <a:rPr lang="en-US" b="0" i="0" dirty="0" err="1">
                <a:solidFill>
                  <a:srgbClr val="0C3C26"/>
                </a:solidFill>
                <a:effectLst/>
                <a:latin typeface="Roboto" panose="02000000000000000000" pitchFamily="2" charset="0"/>
              </a:rPr>
              <a:t>gonna</a:t>
            </a:r>
            <a:r>
              <a:rPr lang="en-US" b="0" i="0" dirty="0">
                <a:solidFill>
                  <a:srgbClr val="0C3C26"/>
                </a:solidFill>
                <a:effectLst/>
                <a:latin typeface="Roboto" panose="02000000000000000000" pitchFamily="2" charset="0"/>
              </a:rPr>
              <a:t> stay. We’re in the business of making Web frameworks, not Web servers, so improving this server to be able to handle a production environment is outside the scope of Django.)</a:t>
            </a:r>
            <a:endParaRPr lang="en-IN" dirty="0"/>
          </a:p>
        </p:txBody>
      </p:sp>
    </p:spTree>
    <p:extLst>
      <p:ext uri="{BB962C8B-B14F-4D97-AF65-F5344CB8AC3E}">
        <p14:creationId xmlns:p14="http://schemas.microsoft.com/office/powerpoint/2010/main" val="2322325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1C2C5-DBD0-4537-AC7B-7763D6253D8A}"/>
              </a:ext>
            </a:extLst>
          </p:cNvPr>
          <p:cNvSpPr>
            <a:spLocks noGrp="1"/>
          </p:cNvSpPr>
          <p:nvPr>
            <p:ph type="title"/>
          </p:nvPr>
        </p:nvSpPr>
        <p:spPr/>
        <p:txBody>
          <a:bodyPr/>
          <a:lstStyle/>
          <a:p>
            <a:r>
              <a:rPr lang="en-IN" dirty="0"/>
              <a:t>What is Django</a:t>
            </a:r>
          </a:p>
        </p:txBody>
      </p:sp>
      <p:sp>
        <p:nvSpPr>
          <p:cNvPr id="3" name="Content Placeholder 2">
            <a:extLst>
              <a:ext uri="{FF2B5EF4-FFF2-40B4-BE49-F238E27FC236}">
                <a16:creationId xmlns:a16="http://schemas.microsoft.com/office/drawing/2014/main" id="{A988B537-F15C-4445-AFC9-1DBDF640901D}"/>
              </a:ext>
            </a:extLst>
          </p:cNvPr>
          <p:cNvSpPr>
            <a:spLocks noGrp="1"/>
          </p:cNvSpPr>
          <p:nvPr>
            <p:ph idx="1"/>
          </p:nvPr>
        </p:nvSpPr>
        <p:spPr/>
        <p:txBody>
          <a:bodyPr/>
          <a:lstStyle/>
          <a:p>
            <a:r>
              <a:rPr lang="en-US" b="0" i="0" dirty="0">
                <a:solidFill>
                  <a:srgbClr val="000000"/>
                </a:solidFill>
                <a:effectLst/>
                <a:latin typeface="Arial" panose="020B0604020202020204" pitchFamily="34" charset="0"/>
              </a:rPr>
              <a:t>Django is a web development framework that assists in building and maintaining quality web applications. </a:t>
            </a:r>
          </a:p>
          <a:p>
            <a:r>
              <a:rPr lang="en-US" b="0" i="0" dirty="0">
                <a:solidFill>
                  <a:srgbClr val="000000"/>
                </a:solidFill>
                <a:effectLst/>
                <a:latin typeface="Arial" panose="020B0604020202020204" pitchFamily="34" charset="0"/>
              </a:rPr>
              <a:t>Django helps eliminate repetitive tasks making the development process an easy and time saving experience.</a:t>
            </a:r>
          </a:p>
          <a:p>
            <a:r>
              <a:rPr lang="en-US" b="0" i="0" dirty="0">
                <a:solidFill>
                  <a:srgbClr val="000000"/>
                </a:solidFill>
                <a:effectLst/>
                <a:latin typeface="Arial" panose="020B0604020202020204" pitchFamily="34" charset="0"/>
              </a:rPr>
              <a:t>Django is a high-level Python web framework that encourages rapid development and clean, pragmatic design. Django makes it easier to build better web apps quickly and with less code.</a:t>
            </a:r>
            <a:endParaRPr lang="en-IN" dirty="0"/>
          </a:p>
        </p:txBody>
      </p:sp>
    </p:spTree>
    <p:extLst>
      <p:ext uri="{BB962C8B-B14F-4D97-AF65-F5344CB8AC3E}">
        <p14:creationId xmlns:p14="http://schemas.microsoft.com/office/powerpoint/2010/main" val="2567991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4DA8A-6CFC-4A2E-B65A-10E1C459FC50}"/>
              </a:ext>
            </a:extLst>
          </p:cNvPr>
          <p:cNvSpPr>
            <a:spLocks noGrp="1"/>
          </p:cNvSpPr>
          <p:nvPr>
            <p:ph type="title"/>
          </p:nvPr>
        </p:nvSpPr>
        <p:spPr/>
        <p:txBody>
          <a:bodyPr/>
          <a:lstStyle/>
          <a:p>
            <a:r>
              <a:rPr lang="en-IN" dirty="0"/>
              <a:t>Django Apps</a:t>
            </a:r>
          </a:p>
        </p:txBody>
      </p:sp>
      <p:sp>
        <p:nvSpPr>
          <p:cNvPr id="3" name="Content Placeholder 2">
            <a:extLst>
              <a:ext uri="{FF2B5EF4-FFF2-40B4-BE49-F238E27FC236}">
                <a16:creationId xmlns:a16="http://schemas.microsoft.com/office/drawing/2014/main" id="{8D725F58-CC33-4979-89AE-D2F21D9913BE}"/>
              </a:ext>
            </a:extLst>
          </p:cNvPr>
          <p:cNvSpPr>
            <a:spLocks noGrp="1"/>
          </p:cNvSpPr>
          <p:nvPr>
            <p:ph idx="1"/>
          </p:nvPr>
        </p:nvSpPr>
        <p:spPr/>
        <p:txBody>
          <a:bodyPr/>
          <a:lstStyle/>
          <a:p>
            <a:r>
              <a:rPr lang="en-IN" dirty="0"/>
              <a:t>Django apps can be considered as modules which basically contribute towards making a whole project.</a:t>
            </a:r>
          </a:p>
          <a:p>
            <a:endParaRPr lang="en-IN" dirty="0"/>
          </a:p>
          <a:p>
            <a:endParaRPr lang="en-IN" dirty="0"/>
          </a:p>
        </p:txBody>
      </p:sp>
      <p:sp>
        <p:nvSpPr>
          <p:cNvPr id="4" name="Rectangle: Rounded Corners 3">
            <a:extLst>
              <a:ext uri="{FF2B5EF4-FFF2-40B4-BE49-F238E27FC236}">
                <a16:creationId xmlns:a16="http://schemas.microsoft.com/office/drawing/2014/main" id="{1DC6B4F3-157D-4AEA-A05D-36AD728B7B04}"/>
              </a:ext>
            </a:extLst>
          </p:cNvPr>
          <p:cNvSpPr/>
          <p:nvPr/>
        </p:nvSpPr>
        <p:spPr>
          <a:xfrm>
            <a:off x="3951215" y="3229761"/>
            <a:ext cx="1476462" cy="587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My Page</a:t>
            </a:r>
          </a:p>
        </p:txBody>
      </p:sp>
      <p:sp>
        <p:nvSpPr>
          <p:cNvPr id="5" name="Rectangle: Rounded Corners 4">
            <a:extLst>
              <a:ext uri="{FF2B5EF4-FFF2-40B4-BE49-F238E27FC236}">
                <a16:creationId xmlns:a16="http://schemas.microsoft.com/office/drawing/2014/main" id="{1E7513BD-8FFF-4FA2-A58C-389E0131F8A6}"/>
              </a:ext>
            </a:extLst>
          </p:cNvPr>
          <p:cNvSpPr/>
          <p:nvPr/>
        </p:nvSpPr>
        <p:spPr>
          <a:xfrm>
            <a:off x="1149292" y="4337108"/>
            <a:ext cx="1468073" cy="5620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Challenges</a:t>
            </a:r>
          </a:p>
        </p:txBody>
      </p:sp>
      <p:sp>
        <p:nvSpPr>
          <p:cNvPr id="6" name="Rectangle: Rounded Corners 5">
            <a:extLst>
              <a:ext uri="{FF2B5EF4-FFF2-40B4-BE49-F238E27FC236}">
                <a16:creationId xmlns:a16="http://schemas.microsoft.com/office/drawing/2014/main" id="{77158D4B-EA66-488D-BAF9-F6EF2AB01E47}"/>
              </a:ext>
            </a:extLst>
          </p:cNvPr>
          <p:cNvSpPr/>
          <p:nvPr/>
        </p:nvSpPr>
        <p:spPr>
          <a:xfrm>
            <a:off x="3959604" y="4337108"/>
            <a:ext cx="1468073" cy="5620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App1</a:t>
            </a:r>
          </a:p>
        </p:txBody>
      </p:sp>
      <p:sp>
        <p:nvSpPr>
          <p:cNvPr id="7" name="Rectangle: Rounded Corners 6">
            <a:extLst>
              <a:ext uri="{FF2B5EF4-FFF2-40B4-BE49-F238E27FC236}">
                <a16:creationId xmlns:a16="http://schemas.microsoft.com/office/drawing/2014/main" id="{62565EB6-EAEF-414C-9800-A0C0352FCB4C}"/>
              </a:ext>
            </a:extLst>
          </p:cNvPr>
          <p:cNvSpPr/>
          <p:nvPr/>
        </p:nvSpPr>
        <p:spPr>
          <a:xfrm>
            <a:off x="6989427" y="4337108"/>
            <a:ext cx="1468073" cy="5620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App2</a:t>
            </a:r>
          </a:p>
        </p:txBody>
      </p:sp>
      <p:cxnSp>
        <p:nvCxnSpPr>
          <p:cNvPr id="9" name="Straight Connector 8">
            <a:extLst>
              <a:ext uri="{FF2B5EF4-FFF2-40B4-BE49-F238E27FC236}">
                <a16:creationId xmlns:a16="http://schemas.microsoft.com/office/drawing/2014/main" id="{7218995E-D2A1-4963-A5E5-1D5120000F6C}"/>
              </a:ext>
            </a:extLst>
          </p:cNvPr>
          <p:cNvCxnSpPr>
            <a:endCxn id="6" idx="0"/>
          </p:cNvCxnSpPr>
          <p:nvPr/>
        </p:nvCxnSpPr>
        <p:spPr>
          <a:xfrm>
            <a:off x="4689446" y="3816991"/>
            <a:ext cx="4195" cy="520117"/>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2018E2F5-1FBA-434A-A992-365C632EF3C0}"/>
              </a:ext>
            </a:extLst>
          </p:cNvPr>
          <p:cNvCxnSpPr>
            <a:cxnSpLocks/>
          </p:cNvCxnSpPr>
          <p:nvPr/>
        </p:nvCxnSpPr>
        <p:spPr>
          <a:xfrm>
            <a:off x="1883328" y="4077049"/>
            <a:ext cx="5840135" cy="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E974A901-FF7C-49EA-8FBF-B2C1B6629291}"/>
              </a:ext>
            </a:extLst>
          </p:cNvPr>
          <p:cNvCxnSpPr>
            <a:cxnSpLocks/>
            <a:endCxn id="5" idx="0"/>
          </p:cNvCxnSpPr>
          <p:nvPr/>
        </p:nvCxnSpPr>
        <p:spPr>
          <a:xfrm>
            <a:off x="1883329" y="4100975"/>
            <a:ext cx="0" cy="236133"/>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D3DFE208-45BA-4337-8E4D-3FAAEF3E007C}"/>
              </a:ext>
            </a:extLst>
          </p:cNvPr>
          <p:cNvCxnSpPr>
            <a:endCxn id="7" idx="0"/>
          </p:cNvCxnSpPr>
          <p:nvPr/>
        </p:nvCxnSpPr>
        <p:spPr>
          <a:xfrm>
            <a:off x="7723463" y="4077049"/>
            <a:ext cx="1" cy="260059"/>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16911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023B5F41-BCBC-49F1-986B-A252A06C9A57}"/>
              </a:ext>
            </a:extLst>
          </p:cNvPr>
          <p:cNvSpPr/>
          <p:nvPr/>
        </p:nvSpPr>
        <p:spPr>
          <a:xfrm>
            <a:off x="2801923" y="3653406"/>
            <a:ext cx="4882394" cy="85567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56E19235-CF12-460A-8206-82711AF3A02C}"/>
              </a:ext>
            </a:extLst>
          </p:cNvPr>
          <p:cNvSpPr>
            <a:spLocks noGrp="1"/>
          </p:cNvSpPr>
          <p:nvPr>
            <p:ph type="title"/>
          </p:nvPr>
        </p:nvSpPr>
        <p:spPr/>
        <p:txBody>
          <a:bodyPr/>
          <a:lstStyle/>
          <a:p>
            <a:r>
              <a:rPr lang="en-IN" dirty="0"/>
              <a:t>Django Apps Cont.…</a:t>
            </a:r>
          </a:p>
        </p:txBody>
      </p:sp>
      <p:sp>
        <p:nvSpPr>
          <p:cNvPr id="4" name="Rectangle: Rounded Corners 3">
            <a:extLst>
              <a:ext uri="{FF2B5EF4-FFF2-40B4-BE49-F238E27FC236}">
                <a16:creationId xmlns:a16="http://schemas.microsoft.com/office/drawing/2014/main" id="{94CEF9FD-34AF-4FE0-A9D9-933F1C39CA8F}"/>
              </a:ext>
            </a:extLst>
          </p:cNvPr>
          <p:cNvSpPr/>
          <p:nvPr/>
        </p:nvSpPr>
        <p:spPr>
          <a:xfrm>
            <a:off x="780176" y="2516697"/>
            <a:ext cx="1870745" cy="5033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Google</a:t>
            </a:r>
          </a:p>
        </p:txBody>
      </p:sp>
      <p:sp>
        <p:nvSpPr>
          <p:cNvPr id="5" name="Rectangle: Rounded Corners 4">
            <a:extLst>
              <a:ext uri="{FF2B5EF4-FFF2-40B4-BE49-F238E27FC236}">
                <a16:creationId xmlns:a16="http://schemas.microsoft.com/office/drawing/2014/main" id="{AB341BB8-218D-4988-B335-668443D2BA1B}"/>
              </a:ext>
            </a:extLst>
          </p:cNvPr>
          <p:cNvSpPr/>
          <p:nvPr/>
        </p:nvSpPr>
        <p:spPr>
          <a:xfrm>
            <a:off x="2801923" y="2332139"/>
            <a:ext cx="4882394" cy="85567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9D0C19C5-3E3C-4A4B-B3E8-62CAA92747FB}"/>
              </a:ext>
            </a:extLst>
          </p:cNvPr>
          <p:cNvSpPr/>
          <p:nvPr/>
        </p:nvSpPr>
        <p:spPr>
          <a:xfrm>
            <a:off x="3020037" y="2516697"/>
            <a:ext cx="1317071"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Photos</a:t>
            </a:r>
          </a:p>
        </p:txBody>
      </p:sp>
      <p:sp>
        <p:nvSpPr>
          <p:cNvPr id="7" name="Rectangle: Rounded Corners 6">
            <a:extLst>
              <a:ext uri="{FF2B5EF4-FFF2-40B4-BE49-F238E27FC236}">
                <a16:creationId xmlns:a16="http://schemas.microsoft.com/office/drawing/2014/main" id="{B6EB1B29-E836-4863-A797-79733100ADD7}"/>
              </a:ext>
            </a:extLst>
          </p:cNvPr>
          <p:cNvSpPr/>
          <p:nvPr/>
        </p:nvSpPr>
        <p:spPr>
          <a:xfrm>
            <a:off x="4580389" y="2516697"/>
            <a:ext cx="1317071"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Maps</a:t>
            </a:r>
          </a:p>
        </p:txBody>
      </p:sp>
      <p:sp>
        <p:nvSpPr>
          <p:cNvPr id="8" name="Rectangle: Rounded Corners 7">
            <a:extLst>
              <a:ext uri="{FF2B5EF4-FFF2-40B4-BE49-F238E27FC236}">
                <a16:creationId xmlns:a16="http://schemas.microsoft.com/office/drawing/2014/main" id="{69F090FB-0EA2-485E-B06F-71A3CCAF2371}"/>
              </a:ext>
            </a:extLst>
          </p:cNvPr>
          <p:cNvSpPr/>
          <p:nvPr/>
        </p:nvSpPr>
        <p:spPr>
          <a:xfrm>
            <a:off x="6159253" y="2516697"/>
            <a:ext cx="1317071"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Drive</a:t>
            </a:r>
          </a:p>
        </p:txBody>
      </p:sp>
      <p:sp>
        <p:nvSpPr>
          <p:cNvPr id="10" name="Rectangle: Rounded Corners 9">
            <a:extLst>
              <a:ext uri="{FF2B5EF4-FFF2-40B4-BE49-F238E27FC236}">
                <a16:creationId xmlns:a16="http://schemas.microsoft.com/office/drawing/2014/main" id="{CE97DCD8-95D5-456A-BE8A-55C31706236D}"/>
              </a:ext>
            </a:extLst>
          </p:cNvPr>
          <p:cNvSpPr/>
          <p:nvPr/>
        </p:nvSpPr>
        <p:spPr>
          <a:xfrm>
            <a:off x="780176" y="3849305"/>
            <a:ext cx="1870745" cy="5033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Amazon</a:t>
            </a:r>
          </a:p>
        </p:txBody>
      </p:sp>
      <p:sp>
        <p:nvSpPr>
          <p:cNvPr id="12" name="Rectangle: Rounded Corners 11">
            <a:extLst>
              <a:ext uri="{FF2B5EF4-FFF2-40B4-BE49-F238E27FC236}">
                <a16:creationId xmlns:a16="http://schemas.microsoft.com/office/drawing/2014/main" id="{6DA9EF50-610B-4C06-9AFD-56D4E1A10D04}"/>
              </a:ext>
            </a:extLst>
          </p:cNvPr>
          <p:cNvSpPr/>
          <p:nvPr/>
        </p:nvSpPr>
        <p:spPr>
          <a:xfrm>
            <a:off x="3045203" y="3829575"/>
            <a:ext cx="1317071"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Prime</a:t>
            </a:r>
          </a:p>
        </p:txBody>
      </p:sp>
      <p:sp>
        <p:nvSpPr>
          <p:cNvPr id="13" name="Rectangle: Rounded Corners 12">
            <a:extLst>
              <a:ext uri="{FF2B5EF4-FFF2-40B4-BE49-F238E27FC236}">
                <a16:creationId xmlns:a16="http://schemas.microsoft.com/office/drawing/2014/main" id="{C08C75B3-6A5D-43C7-BB4E-6E6729AD5F1E}"/>
              </a:ext>
            </a:extLst>
          </p:cNvPr>
          <p:cNvSpPr/>
          <p:nvPr/>
        </p:nvSpPr>
        <p:spPr>
          <a:xfrm>
            <a:off x="4605555" y="3829575"/>
            <a:ext cx="1317071"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Product</a:t>
            </a:r>
          </a:p>
        </p:txBody>
      </p:sp>
      <p:sp>
        <p:nvSpPr>
          <p:cNvPr id="14" name="Rectangle: Rounded Corners 13">
            <a:extLst>
              <a:ext uri="{FF2B5EF4-FFF2-40B4-BE49-F238E27FC236}">
                <a16:creationId xmlns:a16="http://schemas.microsoft.com/office/drawing/2014/main" id="{0D74270C-E829-4A1A-91B8-A0324927097C}"/>
              </a:ext>
            </a:extLst>
          </p:cNvPr>
          <p:cNvSpPr/>
          <p:nvPr/>
        </p:nvSpPr>
        <p:spPr>
          <a:xfrm>
            <a:off x="6184420" y="3824138"/>
            <a:ext cx="1317071"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Pay</a:t>
            </a:r>
          </a:p>
        </p:txBody>
      </p:sp>
    </p:spTree>
    <p:extLst>
      <p:ext uri="{BB962C8B-B14F-4D97-AF65-F5344CB8AC3E}">
        <p14:creationId xmlns:p14="http://schemas.microsoft.com/office/powerpoint/2010/main" val="651423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3E048-778D-4D35-9A7C-37562129FBBC}"/>
              </a:ext>
            </a:extLst>
          </p:cNvPr>
          <p:cNvSpPr>
            <a:spLocks noGrp="1"/>
          </p:cNvSpPr>
          <p:nvPr>
            <p:ph type="title"/>
          </p:nvPr>
        </p:nvSpPr>
        <p:spPr/>
        <p:txBody>
          <a:bodyPr/>
          <a:lstStyle/>
          <a:p>
            <a:r>
              <a:rPr lang="en-IN" dirty="0"/>
              <a:t>Apps Cont.…</a:t>
            </a:r>
          </a:p>
        </p:txBody>
      </p:sp>
      <p:sp>
        <p:nvSpPr>
          <p:cNvPr id="3" name="Content Placeholder 2">
            <a:extLst>
              <a:ext uri="{FF2B5EF4-FFF2-40B4-BE49-F238E27FC236}">
                <a16:creationId xmlns:a16="http://schemas.microsoft.com/office/drawing/2014/main" id="{049C442D-D368-4E6B-B076-2C3966A88342}"/>
              </a:ext>
            </a:extLst>
          </p:cNvPr>
          <p:cNvSpPr>
            <a:spLocks noGrp="1"/>
          </p:cNvSpPr>
          <p:nvPr>
            <p:ph idx="1"/>
          </p:nvPr>
        </p:nvSpPr>
        <p:spPr/>
        <p:txBody>
          <a:bodyPr/>
          <a:lstStyle/>
          <a:p>
            <a:r>
              <a:rPr lang="en-IN" dirty="0"/>
              <a:t>Create a new app</a:t>
            </a:r>
          </a:p>
          <a:p>
            <a:pPr lvl="1"/>
            <a:r>
              <a:rPr lang="en-IN" b="1" dirty="0"/>
              <a:t>Python manage.py </a:t>
            </a:r>
            <a:r>
              <a:rPr lang="en-IN" b="1" dirty="0" err="1"/>
              <a:t>startapp</a:t>
            </a:r>
            <a:r>
              <a:rPr lang="en-IN" b="1" dirty="0"/>
              <a:t> &lt;</a:t>
            </a:r>
            <a:r>
              <a:rPr lang="en-IN" b="1" dirty="0" err="1"/>
              <a:t>app_name</a:t>
            </a:r>
            <a:r>
              <a:rPr lang="en-IN" b="1" dirty="0"/>
              <a:t>&gt;</a:t>
            </a:r>
          </a:p>
          <a:p>
            <a:r>
              <a:rPr lang="en-US" b="1" i="0" dirty="0">
                <a:solidFill>
                  <a:srgbClr val="000000"/>
                </a:solidFill>
                <a:effectLst/>
                <a:latin typeface="Arial" panose="020B0604020202020204" pitchFamily="34" charset="0"/>
              </a:rPr>
              <a:t>__init__.py</a:t>
            </a:r>
            <a:r>
              <a:rPr lang="en-US" b="0" i="0" dirty="0">
                <a:solidFill>
                  <a:srgbClr val="000000"/>
                </a:solidFill>
                <a:effectLst/>
                <a:latin typeface="Arial" panose="020B0604020202020204" pitchFamily="34" charset="0"/>
              </a:rPr>
              <a:t> − Just to make sure python handles this folder as a package.</a:t>
            </a:r>
          </a:p>
          <a:p>
            <a:r>
              <a:rPr lang="en-US" b="1" i="0" dirty="0">
                <a:solidFill>
                  <a:srgbClr val="000000"/>
                </a:solidFill>
                <a:effectLst/>
                <a:latin typeface="Arial" panose="020B0604020202020204" pitchFamily="34" charset="0"/>
              </a:rPr>
              <a:t>admin.py</a:t>
            </a:r>
            <a:r>
              <a:rPr lang="en-US" b="0" i="0" dirty="0">
                <a:solidFill>
                  <a:srgbClr val="000000"/>
                </a:solidFill>
                <a:effectLst/>
                <a:latin typeface="Arial" panose="020B0604020202020204" pitchFamily="34" charset="0"/>
              </a:rPr>
              <a:t> − This file helps you make the app modifiable in the admin interface.</a:t>
            </a:r>
          </a:p>
          <a:p>
            <a:r>
              <a:rPr lang="en-US" b="1" i="0" dirty="0">
                <a:solidFill>
                  <a:srgbClr val="000000"/>
                </a:solidFill>
                <a:effectLst/>
                <a:latin typeface="Arial" panose="020B0604020202020204" pitchFamily="34" charset="0"/>
              </a:rPr>
              <a:t>models.py</a:t>
            </a:r>
            <a:r>
              <a:rPr lang="en-US" b="0" i="0" dirty="0">
                <a:solidFill>
                  <a:srgbClr val="000000"/>
                </a:solidFill>
                <a:effectLst/>
                <a:latin typeface="Arial" panose="020B0604020202020204" pitchFamily="34" charset="0"/>
              </a:rPr>
              <a:t> − This is where all the application models are stored.</a:t>
            </a:r>
          </a:p>
          <a:p>
            <a:r>
              <a:rPr lang="en-US" b="1" i="0" dirty="0">
                <a:solidFill>
                  <a:srgbClr val="000000"/>
                </a:solidFill>
                <a:effectLst/>
                <a:latin typeface="Arial" panose="020B0604020202020204" pitchFamily="34" charset="0"/>
              </a:rPr>
              <a:t>views.py</a:t>
            </a:r>
            <a:r>
              <a:rPr lang="en-US" b="0" i="0" dirty="0">
                <a:solidFill>
                  <a:srgbClr val="000000"/>
                </a:solidFill>
                <a:effectLst/>
                <a:latin typeface="Arial" panose="020B0604020202020204" pitchFamily="34" charset="0"/>
              </a:rPr>
              <a:t> − This is where your application views are</a:t>
            </a:r>
          </a:p>
          <a:p>
            <a:r>
              <a:rPr lang="en-US" b="1" i="0" dirty="0">
                <a:solidFill>
                  <a:srgbClr val="000000"/>
                </a:solidFill>
                <a:effectLst/>
                <a:latin typeface="Arial" panose="020B0604020202020204" pitchFamily="34" charset="0"/>
              </a:rPr>
              <a:t>tests.py</a:t>
            </a:r>
            <a:r>
              <a:rPr lang="en-US" b="0" i="0" dirty="0">
                <a:solidFill>
                  <a:srgbClr val="000000"/>
                </a:solidFill>
                <a:effectLst/>
                <a:latin typeface="Arial" panose="020B0604020202020204" pitchFamily="34" charset="0"/>
              </a:rPr>
              <a:t> − This is where your unit tests are.</a:t>
            </a:r>
          </a:p>
          <a:p>
            <a:r>
              <a:rPr lang="en-US" b="1" dirty="0">
                <a:solidFill>
                  <a:srgbClr val="000000"/>
                </a:solidFill>
                <a:latin typeface="Arial" panose="020B0604020202020204" pitchFamily="34" charset="0"/>
              </a:rPr>
              <a:t>Apps.py </a:t>
            </a:r>
            <a:r>
              <a:rPr lang="en-US" dirty="0">
                <a:solidFill>
                  <a:srgbClr val="000000"/>
                </a:solidFill>
                <a:latin typeface="Arial" panose="020B0604020202020204" pitchFamily="34" charset="0"/>
              </a:rPr>
              <a:t>– </a:t>
            </a:r>
            <a:r>
              <a:rPr lang="en-US" b="0" i="0" dirty="0">
                <a:solidFill>
                  <a:srgbClr val="242729"/>
                </a:solidFill>
                <a:effectLst/>
                <a:latin typeface="-apple-system"/>
              </a:rPr>
              <a:t>This file is created to help the user include any </a:t>
            </a:r>
            <a:r>
              <a:rPr lang="en-US" b="0" i="0" u="sng" dirty="0">
                <a:effectLst/>
                <a:latin typeface="-apple-system"/>
                <a:hlinkClick r:id="rId2"/>
              </a:rPr>
              <a:t>application configuration</a:t>
            </a:r>
            <a:r>
              <a:rPr lang="en-US" b="0" i="0" dirty="0">
                <a:solidFill>
                  <a:srgbClr val="242729"/>
                </a:solidFill>
                <a:effectLst/>
                <a:latin typeface="-apple-system"/>
              </a:rPr>
              <a:t> for the app. Using this, you can configure some of the attributes of the application.</a:t>
            </a:r>
            <a:endParaRPr lang="en-IN" dirty="0"/>
          </a:p>
        </p:txBody>
      </p:sp>
    </p:spTree>
    <p:extLst>
      <p:ext uri="{BB962C8B-B14F-4D97-AF65-F5344CB8AC3E}">
        <p14:creationId xmlns:p14="http://schemas.microsoft.com/office/powerpoint/2010/main" val="1430153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DE5-5F37-458D-908F-AE55977D3282}"/>
              </a:ext>
            </a:extLst>
          </p:cNvPr>
          <p:cNvSpPr>
            <a:spLocks noGrp="1"/>
          </p:cNvSpPr>
          <p:nvPr>
            <p:ph type="title"/>
          </p:nvPr>
        </p:nvSpPr>
        <p:spPr/>
        <p:txBody>
          <a:bodyPr/>
          <a:lstStyle/>
          <a:p>
            <a:r>
              <a:rPr lang="en-IN" dirty="0"/>
              <a:t>First Code and Website</a:t>
            </a:r>
          </a:p>
        </p:txBody>
      </p:sp>
      <p:sp>
        <p:nvSpPr>
          <p:cNvPr id="3" name="Content Placeholder 2">
            <a:extLst>
              <a:ext uri="{FF2B5EF4-FFF2-40B4-BE49-F238E27FC236}">
                <a16:creationId xmlns:a16="http://schemas.microsoft.com/office/drawing/2014/main" id="{942879C6-BBB9-4434-A597-B172B9E682B7}"/>
              </a:ext>
            </a:extLst>
          </p:cNvPr>
          <p:cNvSpPr>
            <a:spLocks noGrp="1"/>
          </p:cNvSpPr>
          <p:nvPr>
            <p:ph idx="1"/>
          </p:nvPr>
        </p:nvSpPr>
        <p:spPr/>
        <p:txBody>
          <a:bodyPr/>
          <a:lstStyle/>
          <a:p>
            <a:r>
              <a:rPr lang="en-IN" dirty="0"/>
              <a:t>URLs</a:t>
            </a:r>
          </a:p>
          <a:p>
            <a:r>
              <a:rPr lang="en-IN" dirty="0"/>
              <a:t>Basic Website Features</a:t>
            </a:r>
          </a:p>
          <a:p>
            <a:r>
              <a:rPr lang="en-IN" dirty="0"/>
              <a:t>Request and Response</a:t>
            </a:r>
          </a:p>
          <a:p>
            <a:r>
              <a:rPr lang="en-IN" dirty="0"/>
              <a:t>Delivering Content</a:t>
            </a:r>
          </a:p>
          <a:p>
            <a:pPr marL="0" indent="0">
              <a:buNone/>
            </a:pPr>
            <a:endParaRPr lang="en-IN" dirty="0"/>
          </a:p>
        </p:txBody>
      </p:sp>
    </p:spTree>
    <p:extLst>
      <p:ext uri="{BB962C8B-B14F-4D97-AF65-F5344CB8AC3E}">
        <p14:creationId xmlns:p14="http://schemas.microsoft.com/office/powerpoint/2010/main" val="1153827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15ADA-38C3-4F16-B28A-47D3E5428929}"/>
              </a:ext>
            </a:extLst>
          </p:cNvPr>
          <p:cNvSpPr>
            <a:spLocks noGrp="1"/>
          </p:cNvSpPr>
          <p:nvPr>
            <p:ph type="title"/>
          </p:nvPr>
        </p:nvSpPr>
        <p:spPr/>
        <p:txBody>
          <a:bodyPr/>
          <a:lstStyle/>
          <a:p>
            <a:r>
              <a:rPr lang="en-IN" dirty="0"/>
              <a:t>URLs (or routes)</a:t>
            </a:r>
          </a:p>
        </p:txBody>
      </p:sp>
      <p:sp>
        <p:nvSpPr>
          <p:cNvPr id="3" name="Content Placeholder 2">
            <a:extLst>
              <a:ext uri="{FF2B5EF4-FFF2-40B4-BE49-F238E27FC236}">
                <a16:creationId xmlns:a16="http://schemas.microsoft.com/office/drawing/2014/main" id="{461580E7-94E6-49D4-A701-3174B4CCF00E}"/>
              </a:ext>
            </a:extLst>
          </p:cNvPr>
          <p:cNvSpPr>
            <a:spLocks noGrp="1"/>
          </p:cNvSpPr>
          <p:nvPr>
            <p:ph idx="1"/>
          </p:nvPr>
        </p:nvSpPr>
        <p:spPr>
          <a:xfrm>
            <a:off x="677334" y="5134062"/>
            <a:ext cx="8596668" cy="907300"/>
          </a:xfrm>
        </p:spPr>
        <p:txBody>
          <a:bodyPr/>
          <a:lstStyle/>
          <a:p>
            <a:pPr marL="0" indent="0">
              <a:buNone/>
            </a:pPr>
            <a:r>
              <a:rPr lang="en-IN" b="1" dirty="0"/>
              <a:t>Routes:</a:t>
            </a:r>
          </a:p>
          <a:p>
            <a:pPr marL="0" indent="0">
              <a:buNone/>
            </a:pPr>
            <a:r>
              <a:rPr lang="en-IN" dirty="0"/>
              <a:t>Mapping URLs which ensure certain results are achieved</a:t>
            </a:r>
          </a:p>
        </p:txBody>
      </p:sp>
      <p:sp>
        <p:nvSpPr>
          <p:cNvPr id="4" name="Rectangle: Rounded Corners 3">
            <a:extLst>
              <a:ext uri="{FF2B5EF4-FFF2-40B4-BE49-F238E27FC236}">
                <a16:creationId xmlns:a16="http://schemas.microsoft.com/office/drawing/2014/main" id="{A762710D-0D41-4DF5-B824-EFD67DD8D3D7}"/>
              </a:ext>
            </a:extLst>
          </p:cNvPr>
          <p:cNvSpPr/>
          <p:nvPr/>
        </p:nvSpPr>
        <p:spPr>
          <a:xfrm>
            <a:off x="796954" y="2214694"/>
            <a:ext cx="3292706" cy="604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My-page.com/</a:t>
            </a:r>
          </a:p>
        </p:txBody>
      </p:sp>
      <p:sp>
        <p:nvSpPr>
          <p:cNvPr id="5" name="Rectangle: Rounded Corners 4">
            <a:extLst>
              <a:ext uri="{FF2B5EF4-FFF2-40B4-BE49-F238E27FC236}">
                <a16:creationId xmlns:a16="http://schemas.microsoft.com/office/drawing/2014/main" id="{24BF397A-C984-41BF-B312-99533F3ED061}"/>
              </a:ext>
            </a:extLst>
          </p:cNvPr>
          <p:cNvSpPr/>
          <p:nvPr/>
        </p:nvSpPr>
        <p:spPr>
          <a:xfrm>
            <a:off x="4580389" y="2214694"/>
            <a:ext cx="4202884" cy="60400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Show starting page</a:t>
            </a:r>
          </a:p>
        </p:txBody>
      </p:sp>
      <p:sp>
        <p:nvSpPr>
          <p:cNvPr id="6" name="Rectangle: Rounded Corners 5">
            <a:extLst>
              <a:ext uri="{FF2B5EF4-FFF2-40B4-BE49-F238E27FC236}">
                <a16:creationId xmlns:a16="http://schemas.microsoft.com/office/drawing/2014/main" id="{84324A73-B21C-41AA-9F98-9767EDCEF93A}"/>
              </a:ext>
            </a:extLst>
          </p:cNvPr>
          <p:cNvSpPr/>
          <p:nvPr/>
        </p:nvSpPr>
        <p:spPr>
          <a:xfrm>
            <a:off x="796954" y="3126996"/>
            <a:ext cx="3363985" cy="604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My-page.com/posts</a:t>
            </a:r>
          </a:p>
        </p:txBody>
      </p:sp>
      <p:sp>
        <p:nvSpPr>
          <p:cNvPr id="7" name="Rectangle: Rounded Corners 6">
            <a:extLst>
              <a:ext uri="{FF2B5EF4-FFF2-40B4-BE49-F238E27FC236}">
                <a16:creationId xmlns:a16="http://schemas.microsoft.com/office/drawing/2014/main" id="{D198527D-6543-454C-857D-91C79FC3B5DC}"/>
              </a:ext>
            </a:extLst>
          </p:cNvPr>
          <p:cNvSpPr/>
          <p:nvPr/>
        </p:nvSpPr>
        <p:spPr>
          <a:xfrm>
            <a:off x="4580389" y="3126995"/>
            <a:ext cx="4202884" cy="60400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Show list of all post</a:t>
            </a:r>
          </a:p>
        </p:txBody>
      </p:sp>
      <p:sp>
        <p:nvSpPr>
          <p:cNvPr id="8" name="Rectangle: Rounded Corners 7">
            <a:extLst>
              <a:ext uri="{FF2B5EF4-FFF2-40B4-BE49-F238E27FC236}">
                <a16:creationId xmlns:a16="http://schemas.microsoft.com/office/drawing/2014/main" id="{85262B65-2B4F-44C5-B911-3BA9DE01E749}"/>
              </a:ext>
            </a:extLst>
          </p:cNvPr>
          <p:cNvSpPr/>
          <p:nvPr/>
        </p:nvSpPr>
        <p:spPr>
          <a:xfrm>
            <a:off x="840297" y="4051184"/>
            <a:ext cx="3320642" cy="604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My-page.com/posts/specific-post</a:t>
            </a:r>
          </a:p>
        </p:txBody>
      </p:sp>
      <p:sp>
        <p:nvSpPr>
          <p:cNvPr id="9" name="Rectangle: Rounded Corners 8">
            <a:extLst>
              <a:ext uri="{FF2B5EF4-FFF2-40B4-BE49-F238E27FC236}">
                <a16:creationId xmlns:a16="http://schemas.microsoft.com/office/drawing/2014/main" id="{0F69EAD1-7B41-49C2-976B-303C50C6FF2E}"/>
              </a:ext>
            </a:extLst>
          </p:cNvPr>
          <p:cNvSpPr/>
          <p:nvPr/>
        </p:nvSpPr>
        <p:spPr>
          <a:xfrm>
            <a:off x="4594357" y="4039296"/>
            <a:ext cx="4246227" cy="60400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Show specific post</a:t>
            </a:r>
          </a:p>
        </p:txBody>
      </p:sp>
    </p:spTree>
    <p:extLst>
      <p:ext uri="{BB962C8B-B14F-4D97-AF65-F5344CB8AC3E}">
        <p14:creationId xmlns:p14="http://schemas.microsoft.com/office/powerpoint/2010/main" val="4119912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1509-7915-4AB9-A208-221E44E166C2}"/>
              </a:ext>
            </a:extLst>
          </p:cNvPr>
          <p:cNvSpPr>
            <a:spLocks noGrp="1"/>
          </p:cNvSpPr>
          <p:nvPr>
            <p:ph type="title"/>
          </p:nvPr>
        </p:nvSpPr>
        <p:spPr/>
        <p:txBody>
          <a:bodyPr/>
          <a:lstStyle/>
          <a:p>
            <a:r>
              <a:rPr lang="en-IN" dirty="0"/>
              <a:t>Views</a:t>
            </a:r>
          </a:p>
        </p:txBody>
      </p:sp>
      <p:sp>
        <p:nvSpPr>
          <p:cNvPr id="3" name="Content Placeholder 2">
            <a:extLst>
              <a:ext uri="{FF2B5EF4-FFF2-40B4-BE49-F238E27FC236}">
                <a16:creationId xmlns:a16="http://schemas.microsoft.com/office/drawing/2014/main" id="{B1B1FFBC-F61B-40D9-886F-0142D9E18275}"/>
              </a:ext>
            </a:extLst>
          </p:cNvPr>
          <p:cNvSpPr>
            <a:spLocks noGrp="1"/>
          </p:cNvSpPr>
          <p:nvPr>
            <p:ph idx="1"/>
          </p:nvPr>
        </p:nvSpPr>
        <p:spPr/>
        <p:txBody>
          <a:bodyPr/>
          <a:lstStyle/>
          <a:p>
            <a:r>
              <a:rPr lang="en-IN" dirty="0"/>
              <a:t>The logic which are executed for different URLs.</a:t>
            </a:r>
          </a:p>
          <a:p>
            <a:r>
              <a:rPr lang="en-IN" dirty="0"/>
              <a:t>Two types:</a:t>
            </a:r>
          </a:p>
          <a:p>
            <a:pPr lvl="1"/>
            <a:r>
              <a:rPr lang="en-IN" dirty="0"/>
              <a:t>Functions</a:t>
            </a:r>
          </a:p>
          <a:p>
            <a:pPr lvl="1"/>
            <a:r>
              <a:rPr lang="en-IN" dirty="0"/>
              <a:t>Class</a:t>
            </a:r>
          </a:p>
          <a:p>
            <a:r>
              <a:rPr lang="en-IN" dirty="0"/>
              <a:t>Evaluates request and return responses</a:t>
            </a:r>
          </a:p>
          <a:p>
            <a:endParaRPr lang="en-IN" dirty="0"/>
          </a:p>
        </p:txBody>
      </p:sp>
      <p:sp>
        <p:nvSpPr>
          <p:cNvPr id="4" name="Rectangle: Rounded Corners 3">
            <a:extLst>
              <a:ext uri="{FF2B5EF4-FFF2-40B4-BE49-F238E27FC236}">
                <a16:creationId xmlns:a16="http://schemas.microsoft.com/office/drawing/2014/main" id="{726DD5CC-C951-4CF5-AA7D-D898BD0E6677}"/>
              </a:ext>
            </a:extLst>
          </p:cNvPr>
          <p:cNvSpPr/>
          <p:nvPr/>
        </p:nvSpPr>
        <p:spPr>
          <a:xfrm>
            <a:off x="855677" y="4437776"/>
            <a:ext cx="2340529" cy="102345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Load and prepare data</a:t>
            </a:r>
          </a:p>
        </p:txBody>
      </p:sp>
      <p:sp>
        <p:nvSpPr>
          <p:cNvPr id="5" name="Rectangle: Rounded Corners 4">
            <a:extLst>
              <a:ext uri="{FF2B5EF4-FFF2-40B4-BE49-F238E27FC236}">
                <a16:creationId xmlns:a16="http://schemas.microsoft.com/office/drawing/2014/main" id="{5B79B3E4-4F68-471D-B8A6-B8B1FB80B896}"/>
              </a:ext>
            </a:extLst>
          </p:cNvPr>
          <p:cNvSpPr/>
          <p:nvPr/>
        </p:nvSpPr>
        <p:spPr>
          <a:xfrm>
            <a:off x="3805403" y="4437776"/>
            <a:ext cx="2340529" cy="10234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Run any business logic</a:t>
            </a:r>
          </a:p>
        </p:txBody>
      </p:sp>
      <p:sp>
        <p:nvSpPr>
          <p:cNvPr id="6" name="Rectangle: Rounded Corners 5">
            <a:extLst>
              <a:ext uri="{FF2B5EF4-FFF2-40B4-BE49-F238E27FC236}">
                <a16:creationId xmlns:a16="http://schemas.microsoft.com/office/drawing/2014/main" id="{B573D247-48B6-41E4-B424-733E6B9B4B38}"/>
              </a:ext>
            </a:extLst>
          </p:cNvPr>
          <p:cNvSpPr/>
          <p:nvPr/>
        </p:nvSpPr>
        <p:spPr>
          <a:xfrm>
            <a:off x="6655267" y="4437776"/>
            <a:ext cx="2340529" cy="102345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Prepare and return response</a:t>
            </a:r>
          </a:p>
        </p:txBody>
      </p:sp>
    </p:spTree>
    <p:extLst>
      <p:ext uri="{BB962C8B-B14F-4D97-AF65-F5344CB8AC3E}">
        <p14:creationId xmlns:p14="http://schemas.microsoft.com/office/powerpoint/2010/main" val="3022037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09B3AFA0-B484-4D55-A578-DF92D81894CD}"/>
              </a:ext>
            </a:extLst>
          </p:cNvPr>
          <p:cNvSpPr/>
          <p:nvPr/>
        </p:nvSpPr>
        <p:spPr>
          <a:xfrm>
            <a:off x="3171038" y="2239861"/>
            <a:ext cx="3942826" cy="336398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Fetching request and processing response is done by view</a:t>
            </a:r>
          </a:p>
        </p:txBody>
      </p:sp>
      <p:sp>
        <p:nvSpPr>
          <p:cNvPr id="2" name="Title 1">
            <a:extLst>
              <a:ext uri="{FF2B5EF4-FFF2-40B4-BE49-F238E27FC236}">
                <a16:creationId xmlns:a16="http://schemas.microsoft.com/office/drawing/2014/main" id="{2AA96F58-8788-4991-87DB-BB6D0E3A5860}"/>
              </a:ext>
            </a:extLst>
          </p:cNvPr>
          <p:cNvSpPr>
            <a:spLocks noGrp="1"/>
          </p:cNvSpPr>
          <p:nvPr>
            <p:ph type="title"/>
          </p:nvPr>
        </p:nvSpPr>
        <p:spPr/>
        <p:txBody>
          <a:bodyPr/>
          <a:lstStyle/>
          <a:p>
            <a:r>
              <a:rPr lang="en-IN" dirty="0"/>
              <a:t>URLs and Views</a:t>
            </a:r>
          </a:p>
        </p:txBody>
      </p:sp>
      <p:sp>
        <p:nvSpPr>
          <p:cNvPr id="4" name="Rectangle: Rounded Corners 3">
            <a:extLst>
              <a:ext uri="{FF2B5EF4-FFF2-40B4-BE49-F238E27FC236}">
                <a16:creationId xmlns:a16="http://schemas.microsoft.com/office/drawing/2014/main" id="{9A9261EC-B01A-4970-97C2-6246A6ABDBFB}"/>
              </a:ext>
            </a:extLst>
          </p:cNvPr>
          <p:cNvSpPr/>
          <p:nvPr/>
        </p:nvSpPr>
        <p:spPr>
          <a:xfrm>
            <a:off x="847288" y="3204594"/>
            <a:ext cx="1535185" cy="74662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User</a:t>
            </a:r>
          </a:p>
        </p:txBody>
      </p:sp>
      <p:sp>
        <p:nvSpPr>
          <p:cNvPr id="5" name="Rectangle: Rounded Corners 4">
            <a:extLst>
              <a:ext uri="{FF2B5EF4-FFF2-40B4-BE49-F238E27FC236}">
                <a16:creationId xmlns:a16="http://schemas.microsoft.com/office/drawing/2014/main" id="{23584E91-7707-47CC-B237-0B8911CD2EFD}"/>
              </a:ext>
            </a:extLst>
          </p:cNvPr>
          <p:cNvSpPr/>
          <p:nvPr/>
        </p:nvSpPr>
        <p:spPr>
          <a:xfrm>
            <a:off x="4018327" y="2810312"/>
            <a:ext cx="2256638" cy="39428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Request</a:t>
            </a:r>
          </a:p>
        </p:txBody>
      </p:sp>
      <p:sp>
        <p:nvSpPr>
          <p:cNvPr id="6" name="Rectangle: Rounded Corners 5">
            <a:extLst>
              <a:ext uri="{FF2B5EF4-FFF2-40B4-BE49-F238E27FC236}">
                <a16:creationId xmlns:a16="http://schemas.microsoft.com/office/drawing/2014/main" id="{13F53D56-10E2-462D-AEAF-7896DEC6645F}"/>
              </a:ext>
            </a:extLst>
          </p:cNvPr>
          <p:cNvSpPr/>
          <p:nvPr/>
        </p:nvSpPr>
        <p:spPr>
          <a:xfrm>
            <a:off x="4035104" y="4324746"/>
            <a:ext cx="2256638" cy="39428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Response</a:t>
            </a:r>
          </a:p>
        </p:txBody>
      </p:sp>
      <p:sp>
        <p:nvSpPr>
          <p:cNvPr id="8" name="Flowchart: Magnetic Disk 7">
            <a:extLst>
              <a:ext uri="{FF2B5EF4-FFF2-40B4-BE49-F238E27FC236}">
                <a16:creationId xmlns:a16="http://schemas.microsoft.com/office/drawing/2014/main" id="{BBCBD44C-55AC-420F-8C28-32CEE677B535}"/>
              </a:ext>
            </a:extLst>
          </p:cNvPr>
          <p:cNvSpPr/>
          <p:nvPr/>
        </p:nvSpPr>
        <p:spPr>
          <a:xfrm>
            <a:off x="7596231" y="3237508"/>
            <a:ext cx="696286" cy="796954"/>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DB</a:t>
            </a:r>
          </a:p>
        </p:txBody>
      </p:sp>
      <p:cxnSp>
        <p:nvCxnSpPr>
          <p:cNvPr id="10" name="Straight Arrow Connector 9">
            <a:extLst>
              <a:ext uri="{FF2B5EF4-FFF2-40B4-BE49-F238E27FC236}">
                <a16:creationId xmlns:a16="http://schemas.microsoft.com/office/drawing/2014/main" id="{6AFCBA9C-4D26-45D0-A7D1-609C30043083}"/>
              </a:ext>
            </a:extLst>
          </p:cNvPr>
          <p:cNvCxnSpPr>
            <a:stCxn id="4" idx="3"/>
          </p:cNvCxnSpPr>
          <p:nvPr/>
        </p:nvCxnSpPr>
        <p:spPr>
          <a:xfrm flipV="1">
            <a:off x="2382473" y="3020037"/>
            <a:ext cx="1577131" cy="5578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6E7F8958-B455-447A-9C0B-71C15A2633CC}"/>
              </a:ext>
            </a:extLst>
          </p:cNvPr>
          <p:cNvCxnSpPr/>
          <p:nvPr/>
        </p:nvCxnSpPr>
        <p:spPr>
          <a:xfrm>
            <a:off x="6333688" y="3020037"/>
            <a:ext cx="1073791" cy="3942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763C1D3A-8543-487E-8266-38E821696785}"/>
              </a:ext>
            </a:extLst>
          </p:cNvPr>
          <p:cNvCxnSpPr/>
          <p:nvPr/>
        </p:nvCxnSpPr>
        <p:spPr>
          <a:xfrm flipH="1">
            <a:off x="6333688" y="3951215"/>
            <a:ext cx="981512" cy="5620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766E51EF-5381-4672-AAAF-1A9BE909576A}"/>
              </a:ext>
            </a:extLst>
          </p:cNvPr>
          <p:cNvCxnSpPr/>
          <p:nvPr/>
        </p:nvCxnSpPr>
        <p:spPr>
          <a:xfrm flipH="1" flipV="1">
            <a:off x="2474752" y="3951215"/>
            <a:ext cx="1342239" cy="5620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TextBox 22">
            <a:extLst>
              <a:ext uri="{FF2B5EF4-FFF2-40B4-BE49-F238E27FC236}">
                <a16:creationId xmlns:a16="http://schemas.microsoft.com/office/drawing/2014/main" id="{78165689-ECB5-44D8-A4B7-9F1B03251619}"/>
              </a:ext>
            </a:extLst>
          </p:cNvPr>
          <p:cNvSpPr txBox="1"/>
          <p:nvPr/>
        </p:nvSpPr>
        <p:spPr>
          <a:xfrm>
            <a:off x="998290" y="5931017"/>
            <a:ext cx="8422547" cy="369332"/>
          </a:xfrm>
          <a:prstGeom prst="rect">
            <a:avLst/>
          </a:prstGeom>
          <a:noFill/>
        </p:spPr>
        <p:txBody>
          <a:bodyPr wrap="square" rtlCol="0">
            <a:spAutoFit/>
          </a:bodyPr>
          <a:lstStyle/>
          <a:p>
            <a:r>
              <a:rPr lang="en-IN" dirty="0"/>
              <a:t>Views are responsible for processing request and returning responses. </a:t>
            </a:r>
          </a:p>
        </p:txBody>
      </p:sp>
    </p:spTree>
    <p:extLst>
      <p:ext uri="{BB962C8B-B14F-4D97-AF65-F5344CB8AC3E}">
        <p14:creationId xmlns:p14="http://schemas.microsoft.com/office/powerpoint/2010/main" val="3303495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 name="Subtitle 4">
            <a:extLst>
              <a:ext uri="{FF2B5EF4-FFF2-40B4-BE49-F238E27FC236}">
                <a16:creationId xmlns:a16="http://schemas.microsoft.com/office/drawing/2014/main" id="{8F284EDA-E0E9-40BA-8567-A75793D8C410}"/>
              </a:ext>
            </a:extLst>
          </p:cNvPr>
          <p:cNvSpPr>
            <a:spLocks noGrp="1"/>
          </p:cNvSpPr>
          <p:nvPr>
            <p:ph type="subTitle" idx="1"/>
          </p:nvPr>
        </p:nvSpPr>
        <p:spPr>
          <a:xfrm>
            <a:off x="1507067" y="4050833"/>
            <a:ext cx="7766936" cy="2562403"/>
          </a:xfrm>
        </p:spPr>
        <p:txBody>
          <a:bodyPr>
            <a:normAutofit/>
          </a:bodyPr>
          <a:lstStyle/>
          <a:p>
            <a:pPr>
              <a:lnSpc>
                <a:spcPct val="90000"/>
              </a:lnSpc>
            </a:pPr>
            <a:r>
              <a:rPr lang="en-US" sz="1400" b="0" i="0" dirty="0">
                <a:solidFill>
                  <a:schemeClr val="tx1"/>
                </a:solidFill>
                <a:effectLst/>
                <a:latin typeface="Roboto" panose="02000000000000000000" pitchFamily="2" charset="0"/>
              </a:rPr>
              <a:t>Creating Models</a:t>
            </a:r>
          </a:p>
          <a:p>
            <a:pPr>
              <a:lnSpc>
                <a:spcPct val="90000"/>
              </a:lnSpc>
            </a:pPr>
            <a:r>
              <a:rPr lang="en-US" sz="1400" b="0" i="0" dirty="0">
                <a:solidFill>
                  <a:schemeClr val="tx1"/>
                </a:solidFill>
                <a:effectLst/>
                <a:latin typeface="Roboto" panose="02000000000000000000" pitchFamily="2" charset="0"/>
              </a:rPr>
              <a:t>Model Fields</a:t>
            </a:r>
          </a:p>
          <a:p>
            <a:pPr>
              <a:lnSpc>
                <a:spcPct val="90000"/>
              </a:lnSpc>
            </a:pPr>
            <a:r>
              <a:rPr lang="en-US" sz="1400" b="0" i="0" dirty="0">
                <a:solidFill>
                  <a:schemeClr val="tx1"/>
                </a:solidFill>
                <a:effectLst/>
                <a:latin typeface="Roboto" panose="02000000000000000000" pitchFamily="2" charset="0"/>
              </a:rPr>
              <a:t>Migrations</a:t>
            </a:r>
          </a:p>
          <a:p>
            <a:pPr>
              <a:lnSpc>
                <a:spcPct val="90000"/>
              </a:lnSpc>
            </a:pPr>
            <a:r>
              <a:rPr lang="en-US" sz="1400" b="0" i="0" dirty="0">
                <a:solidFill>
                  <a:schemeClr val="tx1"/>
                </a:solidFill>
                <a:effectLst/>
                <a:latin typeface="Roboto" panose="02000000000000000000" pitchFamily="2" charset="0"/>
              </a:rPr>
              <a:t>Model Relations</a:t>
            </a:r>
          </a:p>
          <a:p>
            <a:pPr>
              <a:lnSpc>
                <a:spcPct val="90000"/>
              </a:lnSpc>
            </a:pPr>
            <a:r>
              <a:rPr lang="en-US" sz="1400" b="0" i="0" dirty="0">
                <a:solidFill>
                  <a:schemeClr val="tx1"/>
                </a:solidFill>
                <a:effectLst/>
                <a:latin typeface="Roboto" panose="02000000000000000000" pitchFamily="2" charset="0"/>
              </a:rPr>
              <a:t>Django Shell (Models)</a:t>
            </a:r>
          </a:p>
          <a:p>
            <a:pPr>
              <a:lnSpc>
                <a:spcPct val="90000"/>
              </a:lnSpc>
            </a:pPr>
            <a:r>
              <a:rPr lang="en-US" sz="1400" b="0" i="0" dirty="0">
                <a:solidFill>
                  <a:schemeClr val="tx1"/>
                </a:solidFill>
                <a:effectLst/>
                <a:latin typeface="Roboto" panose="02000000000000000000" pitchFamily="2" charset="0"/>
              </a:rPr>
              <a:t>Create Admin User</a:t>
            </a:r>
          </a:p>
          <a:p>
            <a:pPr>
              <a:lnSpc>
                <a:spcPct val="90000"/>
              </a:lnSpc>
            </a:pPr>
            <a:r>
              <a:rPr lang="en-US" sz="1400" b="0" i="0" dirty="0">
                <a:solidFill>
                  <a:schemeClr val="tx1"/>
                </a:solidFill>
                <a:effectLst/>
                <a:latin typeface="Roboto" panose="02000000000000000000" pitchFamily="2" charset="0"/>
              </a:rPr>
              <a:t>Configuring the Admin Interface</a:t>
            </a:r>
          </a:p>
          <a:p>
            <a:pPr>
              <a:lnSpc>
                <a:spcPct val="90000"/>
              </a:lnSpc>
            </a:pPr>
            <a:endParaRPr lang="en-IN" sz="1400" dirty="0">
              <a:solidFill>
                <a:schemeClr val="tx1"/>
              </a:solidFill>
            </a:endParaRPr>
          </a:p>
        </p:txBody>
      </p:sp>
      <p:sp>
        <p:nvSpPr>
          <p:cNvPr id="4" name="Title 3">
            <a:extLst>
              <a:ext uri="{FF2B5EF4-FFF2-40B4-BE49-F238E27FC236}">
                <a16:creationId xmlns:a16="http://schemas.microsoft.com/office/drawing/2014/main" id="{996A189B-CB9D-4C0A-9634-4DC9B6ACB665}"/>
              </a:ext>
            </a:extLst>
          </p:cNvPr>
          <p:cNvSpPr>
            <a:spLocks noGrp="1"/>
          </p:cNvSpPr>
          <p:nvPr>
            <p:ph type="ctrTitle"/>
          </p:nvPr>
        </p:nvSpPr>
        <p:spPr>
          <a:xfrm>
            <a:off x="1507067" y="2404534"/>
            <a:ext cx="7766936" cy="1646302"/>
          </a:xfrm>
        </p:spPr>
        <p:txBody>
          <a:bodyPr>
            <a:normAutofit/>
          </a:bodyPr>
          <a:lstStyle/>
          <a:p>
            <a:r>
              <a:rPr lang="en-IN" dirty="0"/>
              <a:t>Django Models</a:t>
            </a:r>
          </a:p>
        </p:txBody>
      </p:sp>
    </p:spTree>
    <p:extLst>
      <p:ext uri="{BB962C8B-B14F-4D97-AF65-F5344CB8AC3E}">
        <p14:creationId xmlns:p14="http://schemas.microsoft.com/office/powerpoint/2010/main" val="1103028098"/>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308C8-45A7-42B0-AE33-886DEB48E691}"/>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B39D18F0-8716-4D52-9D7C-1CC585E195F7}"/>
              </a:ext>
            </a:extLst>
          </p:cNvPr>
          <p:cNvSpPr>
            <a:spLocks noGrp="1"/>
          </p:cNvSpPr>
          <p:nvPr>
            <p:ph idx="1"/>
          </p:nvPr>
        </p:nvSpPr>
        <p:spPr/>
        <p:txBody>
          <a:bodyPr/>
          <a:lstStyle/>
          <a:p>
            <a:r>
              <a:rPr lang="en-IN" dirty="0"/>
              <a:t>What is Data and Database</a:t>
            </a:r>
          </a:p>
          <a:p>
            <a:r>
              <a:rPr lang="en-IN" dirty="0"/>
              <a:t>Exploring SQL &amp; Model</a:t>
            </a:r>
          </a:p>
          <a:p>
            <a:r>
              <a:rPr lang="en-IN" dirty="0"/>
              <a:t>Models</a:t>
            </a:r>
          </a:p>
          <a:p>
            <a:r>
              <a:rPr lang="en-IN" dirty="0"/>
              <a:t>Database Queries</a:t>
            </a:r>
          </a:p>
        </p:txBody>
      </p:sp>
    </p:spTree>
    <p:extLst>
      <p:ext uri="{BB962C8B-B14F-4D97-AF65-F5344CB8AC3E}">
        <p14:creationId xmlns:p14="http://schemas.microsoft.com/office/powerpoint/2010/main" val="2258150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48038-1947-41D9-A36F-A47FCFBBCA79}"/>
              </a:ext>
            </a:extLst>
          </p:cNvPr>
          <p:cNvSpPr>
            <a:spLocks noGrp="1"/>
          </p:cNvSpPr>
          <p:nvPr>
            <p:ph type="title"/>
          </p:nvPr>
        </p:nvSpPr>
        <p:spPr>
          <a:xfrm>
            <a:off x="677334" y="609600"/>
            <a:ext cx="8596668" cy="950752"/>
          </a:xfrm>
        </p:spPr>
        <p:txBody>
          <a:bodyPr/>
          <a:lstStyle/>
          <a:p>
            <a:r>
              <a:rPr lang="en-IN" dirty="0"/>
              <a:t>What is data??</a:t>
            </a:r>
          </a:p>
        </p:txBody>
      </p:sp>
      <p:sp>
        <p:nvSpPr>
          <p:cNvPr id="3" name="Content Placeholder 2">
            <a:extLst>
              <a:ext uri="{FF2B5EF4-FFF2-40B4-BE49-F238E27FC236}">
                <a16:creationId xmlns:a16="http://schemas.microsoft.com/office/drawing/2014/main" id="{76756019-A0EA-4AAB-8B19-B39FB9127273}"/>
              </a:ext>
            </a:extLst>
          </p:cNvPr>
          <p:cNvSpPr>
            <a:spLocks noGrp="1"/>
          </p:cNvSpPr>
          <p:nvPr>
            <p:ph idx="1"/>
          </p:nvPr>
        </p:nvSpPr>
        <p:spPr>
          <a:xfrm>
            <a:off x="677334" y="1770077"/>
            <a:ext cx="8596668" cy="4271285"/>
          </a:xfrm>
        </p:spPr>
        <p:txBody>
          <a:bodyPr/>
          <a:lstStyle/>
          <a:p>
            <a:r>
              <a:rPr lang="en-IN" dirty="0"/>
              <a:t>Data : The values we work with in our application.</a:t>
            </a:r>
          </a:p>
          <a:p>
            <a:r>
              <a:rPr lang="en-IN" dirty="0"/>
              <a:t>Temporary Data – Data of Local Variables</a:t>
            </a:r>
          </a:p>
          <a:p>
            <a:r>
              <a:rPr lang="en-IN" dirty="0"/>
              <a:t>Semi – Persistent Data - Cache</a:t>
            </a:r>
          </a:p>
          <a:p>
            <a:r>
              <a:rPr lang="en-IN" dirty="0"/>
              <a:t>Persistent Data – Stored in Database or </a:t>
            </a:r>
            <a:r>
              <a:rPr lang="en-IN" dirty="0" err="1"/>
              <a:t>Flatfiles</a:t>
            </a:r>
            <a:endParaRPr lang="en-IN" dirty="0"/>
          </a:p>
        </p:txBody>
      </p:sp>
    </p:spTree>
    <p:extLst>
      <p:ext uri="{BB962C8B-B14F-4D97-AF65-F5344CB8AC3E}">
        <p14:creationId xmlns:p14="http://schemas.microsoft.com/office/powerpoint/2010/main" val="2916258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E1DD8-F3F1-406E-87C4-BC25A4BA963E}"/>
              </a:ext>
            </a:extLst>
          </p:cNvPr>
          <p:cNvSpPr>
            <a:spLocks noGrp="1"/>
          </p:cNvSpPr>
          <p:nvPr>
            <p:ph type="title"/>
          </p:nvPr>
        </p:nvSpPr>
        <p:spPr/>
        <p:txBody>
          <a:bodyPr/>
          <a:lstStyle/>
          <a:p>
            <a:r>
              <a:rPr lang="en-IN" b="0" i="0" dirty="0">
                <a:effectLst/>
                <a:latin typeface="Arial" panose="020B0604020202020204" pitchFamily="34" charset="0"/>
              </a:rPr>
              <a:t>Django – Design Philosophies</a:t>
            </a:r>
            <a:endParaRPr lang="en-IN" dirty="0"/>
          </a:p>
        </p:txBody>
      </p:sp>
      <p:sp>
        <p:nvSpPr>
          <p:cNvPr id="3" name="Content Placeholder 2">
            <a:extLst>
              <a:ext uri="{FF2B5EF4-FFF2-40B4-BE49-F238E27FC236}">
                <a16:creationId xmlns:a16="http://schemas.microsoft.com/office/drawing/2014/main" id="{29DBE7FF-A34D-4FE1-BA64-0CD18B1A28F7}"/>
              </a:ext>
            </a:extLst>
          </p:cNvPr>
          <p:cNvSpPr>
            <a:spLocks noGrp="1"/>
          </p:cNvSpPr>
          <p:nvPr>
            <p:ph idx="1"/>
          </p:nvPr>
        </p:nvSpPr>
        <p:spPr/>
        <p:txBody>
          <a:bodyPr>
            <a:normAutofit/>
          </a:bodyPr>
          <a:lstStyle/>
          <a:p>
            <a:pPr algn="just">
              <a:buFont typeface="Arial" panose="020B0604020202020204" pitchFamily="34" charset="0"/>
              <a:buChar char="•"/>
            </a:pPr>
            <a:r>
              <a:rPr lang="en-US" b="1" i="0" dirty="0">
                <a:solidFill>
                  <a:srgbClr val="000000"/>
                </a:solidFill>
                <a:effectLst/>
                <a:latin typeface="Arial" panose="020B0604020202020204" pitchFamily="34" charset="0"/>
              </a:rPr>
              <a:t>Loosely Coupled</a:t>
            </a:r>
            <a:r>
              <a:rPr lang="en-US" b="0" i="0" dirty="0">
                <a:solidFill>
                  <a:srgbClr val="000000"/>
                </a:solidFill>
                <a:effectLst/>
                <a:latin typeface="Arial" panose="020B0604020202020204" pitchFamily="34" charset="0"/>
              </a:rPr>
              <a:t> − Django aims to make each element of its stack independent of the others.</a:t>
            </a:r>
          </a:p>
          <a:p>
            <a:pPr algn="just">
              <a:buFont typeface="Arial" panose="020B0604020202020204" pitchFamily="34" charset="0"/>
              <a:buChar char="•"/>
            </a:pPr>
            <a:r>
              <a:rPr lang="en-US" b="1" i="0" dirty="0">
                <a:solidFill>
                  <a:srgbClr val="000000"/>
                </a:solidFill>
                <a:effectLst/>
                <a:latin typeface="Arial" panose="020B0604020202020204" pitchFamily="34" charset="0"/>
              </a:rPr>
              <a:t>Less Coding</a:t>
            </a:r>
            <a:r>
              <a:rPr lang="en-US" b="0" i="0" dirty="0">
                <a:solidFill>
                  <a:srgbClr val="000000"/>
                </a:solidFill>
                <a:effectLst/>
                <a:latin typeface="Arial" panose="020B0604020202020204" pitchFamily="34" charset="0"/>
              </a:rPr>
              <a:t> − Less code so in turn a quick development.</a:t>
            </a:r>
          </a:p>
          <a:p>
            <a:pPr algn="just">
              <a:buFont typeface="Arial" panose="020B0604020202020204" pitchFamily="34" charset="0"/>
              <a:buChar char="•"/>
            </a:pPr>
            <a:r>
              <a:rPr lang="en-US" b="1" i="0" dirty="0">
                <a:solidFill>
                  <a:srgbClr val="000000"/>
                </a:solidFill>
                <a:effectLst/>
                <a:latin typeface="Arial" panose="020B0604020202020204" pitchFamily="34" charset="0"/>
              </a:rPr>
              <a:t>Don't Repeat Yourself (DRY)</a:t>
            </a:r>
            <a:r>
              <a:rPr lang="en-US" b="0" i="0" dirty="0">
                <a:solidFill>
                  <a:srgbClr val="000000"/>
                </a:solidFill>
                <a:effectLst/>
                <a:latin typeface="Arial" panose="020B0604020202020204" pitchFamily="34" charset="0"/>
              </a:rPr>
              <a:t> − Everything should be developed only in exactly one place instead of repeating it again and again.</a:t>
            </a:r>
          </a:p>
          <a:p>
            <a:pPr algn="just">
              <a:buFont typeface="Arial" panose="020B0604020202020204" pitchFamily="34" charset="0"/>
              <a:buChar char="•"/>
            </a:pPr>
            <a:r>
              <a:rPr lang="en-US" b="1" i="0" dirty="0">
                <a:solidFill>
                  <a:srgbClr val="000000"/>
                </a:solidFill>
                <a:effectLst/>
                <a:latin typeface="Arial" panose="020B0604020202020204" pitchFamily="34" charset="0"/>
              </a:rPr>
              <a:t>Fast Development</a:t>
            </a:r>
            <a:r>
              <a:rPr lang="en-US" b="0" i="0" dirty="0">
                <a:solidFill>
                  <a:srgbClr val="000000"/>
                </a:solidFill>
                <a:effectLst/>
                <a:latin typeface="Arial" panose="020B0604020202020204" pitchFamily="34" charset="0"/>
              </a:rPr>
              <a:t> − Django's philosophy is to do all it can to facilitate hyper-fast development.</a:t>
            </a:r>
          </a:p>
          <a:p>
            <a:pPr algn="just">
              <a:buFont typeface="Arial" panose="020B0604020202020204" pitchFamily="34" charset="0"/>
              <a:buChar char="•"/>
            </a:pPr>
            <a:r>
              <a:rPr lang="en-US" b="1" i="0" dirty="0">
                <a:solidFill>
                  <a:srgbClr val="000000"/>
                </a:solidFill>
                <a:effectLst/>
                <a:latin typeface="Arial" panose="020B0604020202020204" pitchFamily="34" charset="0"/>
              </a:rPr>
              <a:t>Clean Design</a:t>
            </a:r>
            <a:r>
              <a:rPr lang="en-US" b="0" i="0" dirty="0">
                <a:solidFill>
                  <a:srgbClr val="000000"/>
                </a:solidFill>
                <a:effectLst/>
                <a:latin typeface="Arial" panose="020B0604020202020204" pitchFamily="34" charset="0"/>
              </a:rPr>
              <a:t> − Django strictly maintains a clean design throughout its own code and makes it easy to follow best web-development practices.</a:t>
            </a:r>
          </a:p>
        </p:txBody>
      </p:sp>
    </p:spTree>
    <p:extLst>
      <p:ext uri="{BB962C8B-B14F-4D97-AF65-F5344CB8AC3E}">
        <p14:creationId xmlns:p14="http://schemas.microsoft.com/office/powerpoint/2010/main" val="9002279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EA587-1EA9-4682-82B4-2A29894422D8}"/>
              </a:ext>
            </a:extLst>
          </p:cNvPr>
          <p:cNvSpPr>
            <a:spLocks noGrp="1"/>
          </p:cNvSpPr>
          <p:nvPr>
            <p:ph type="title"/>
          </p:nvPr>
        </p:nvSpPr>
        <p:spPr/>
        <p:txBody>
          <a:bodyPr/>
          <a:lstStyle/>
          <a:p>
            <a:r>
              <a:rPr lang="en-IN" dirty="0"/>
              <a:t>Databases</a:t>
            </a:r>
          </a:p>
        </p:txBody>
      </p:sp>
      <p:sp>
        <p:nvSpPr>
          <p:cNvPr id="3" name="Content Placeholder 2">
            <a:extLst>
              <a:ext uri="{FF2B5EF4-FFF2-40B4-BE49-F238E27FC236}">
                <a16:creationId xmlns:a16="http://schemas.microsoft.com/office/drawing/2014/main" id="{7E9435D8-F2E1-44EE-BC93-BD07334F4B55}"/>
              </a:ext>
            </a:extLst>
          </p:cNvPr>
          <p:cNvSpPr>
            <a:spLocks noGrp="1"/>
          </p:cNvSpPr>
          <p:nvPr>
            <p:ph idx="1"/>
          </p:nvPr>
        </p:nvSpPr>
        <p:spPr>
          <a:xfrm>
            <a:off x="677334" y="1367407"/>
            <a:ext cx="8596668" cy="4673956"/>
          </a:xfrm>
        </p:spPr>
        <p:txBody>
          <a:bodyPr/>
          <a:lstStyle/>
          <a:p>
            <a:r>
              <a:rPr lang="en-IN" dirty="0"/>
              <a:t>Mainly 2 types</a:t>
            </a:r>
          </a:p>
          <a:p>
            <a:endParaRPr lang="en-IN" dirty="0"/>
          </a:p>
        </p:txBody>
      </p:sp>
      <p:sp>
        <p:nvSpPr>
          <p:cNvPr id="4" name="Rectangle: Rounded Corners 3">
            <a:extLst>
              <a:ext uri="{FF2B5EF4-FFF2-40B4-BE49-F238E27FC236}">
                <a16:creationId xmlns:a16="http://schemas.microsoft.com/office/drawing/2014/main" id="{1410C1AB-25D3-4539-9AF2-7A98893D54F0}"/>
              </a:ext>
            </a:extLst>
          </p:cNvPr>
          <p:cNvSpPr/>
          <p:nvPr/>
        </p:nvSpPr>
        <p:spPr>
          <a:xfrm>
            <a:off x="1073792" y="1870745"/>
            <a:ext cx="3749878"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SQL</a:t>
            </a:r>
          </a:p>
        </p:txBody>
      </p:sp>
      <p:sp>
        <p:nvSpPr>
          <p:cNvPr id="5" name="Rectangle: Rounded Corners 4">
            <a:extLst>
              <a:ext uri="{FF2B5EF4-FFF2-40B4-BE49-F238E27FC236}">
                <a16:creationId xmlns:a16="http://schemas.microsoft.com/office/drawing/2014/main" id="{7365FD84-BF00-4B13-B2E8-6DDA39929735}"/>
              </a:ext>
            </a:extLst>
          </p:cNvPr>
          <p:cNvSpPr/>
          <p:nvPr/>
        </p:nvSpPr>
        <p:spPr>
          <a:xfrm>
            <a:off x="5578679" y="1870745"/>
            <a:ext cx="3489820"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 SQL</a:t>
            </a:r>
          </a:p>
        </p:txBody>
      </p:sp>
      <p:sp>
        <p:nvSpPr>
          <p:cNvPr id="6" name="Rectangle: Rounded Corners 5">
            <a:extLst>
              <a:ext uri="{FF2B5EF4-FFF2-40B4-BE49-F238E27FC236}">
                <a16:creationId xmlns:a16="http://schemas.microsoft.com/office/drawing/2014/main" id="{F87B2CB4-6A47-4E86-8AC8-750057A99C45}"/>
              </a:ext>
            </a:extLst>
          </p:cNvPr>
          <p:cNvSpPr/>
          <p:nvPr/>
        </p:nvSpPr>
        <p:spPr>
          <a:xfrm>
            <a:off x="1073792" y="2628552"/>
            <a:ext cx="3749878" cy="46139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Table Based</a:t>
            </a:r>
          </a:p>
        </p:txBody>
      </p:sp>
      <p:sp>
        <p:nvSpPr>
          <p:cNvPr id="7" name="Rectangle: Rounded Corners 6">
            <a:extLst>
              <a:ext uri="{FF2B5EF4-FFF2-40B4-BE49-F238E27FC236}">
                <a16:creationId xmlns:a16="http://schemas.microsoft.com/office/drawing/2014/main" id="{366DC605-DEF3-43EC-AE40-0D10ECD53B2B}"/>
              </a:ext>
            </a:extLst>
          </p:cNvPr>
          <p:cNvSpPr/>
          <p:nvPr/>
        </p:nvSpPr>
        <p:spPr>
          <a:xfrm>
            <a:off x="5623422" y="2628552"/>
            <a:ext cx="3489820" cy="46139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Document Based</a:t>
            </a:r>
          </a:p>
        </p:txBody>
      </p:sp>
      <p:sp>
        <p:nvSpPr>
          <p:cNvPr id="8" name="Rectangle: Rounded Corners 7">
            <a:extLst>
              <a:ext uri="{FF2B5EF4-FFF2-40B4-BE49-F238E27FC236}">
                <a16:creationId xmlns:a16="http://schemas.microsoft.com/office/drawing/2014/main" id="{4BB9DF29-074A-4970-BCE4-4323AFE8BA82}"/>
              </a:ext>
            </a:extLst>
          </p:cNvPr>
          <p:cNvSpPr/>
          <p:nvPr/>
        </p:nvSpPr>
        <p:spPr>
          <a:xfrm>
            <a:off x="1073792" y="3506598"/>
            <a:ext cx="1006678" cy="46139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a:t>ID</a:t>
            </a:r>
          </a:p>
        </p:txBody>
      </p:sp>
      <p:sp>
        <p:nvSpPr>
          <p:cNvPr id="9" name="Rectangle: Rounded Corners 8">
            <a:extLst>
              <a:ext uri="{FF2B5EF4-FFF2-40B4-BE49-F238E27FC236}">
                <a16:creationId xmlns:a16="http://schemas.microsoft.com/office/drawing/2014/main" id="{9DDC50C0-5E1C-4FFC-9307-ADA1C65E66E3}"/>
              </a:ext>
            </a:extLst>
          </p:cNvPr>
          <p:cNvSpPr/>
          <p:nvPr/>
        </p:nvSpPr>
        <p:spPr>
          <a:xfrm>
            <a:off x="2385270" y="3506598"/>
            <a:ext cx="1006678" cy="46139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a:t>NAME</a:t>
            </a:r>
          </a:p>
        </p:txBody>
      </p:sp>
      <p:sp>
        <p:nvSpPr>
          <p:cNvPr id="10" name="Rectangle: Rounded Corners 9">
            <a:extLst>
              <a:ext uri="{FF2B5EF4-FFF2-40B4-BE49-F238E27FC236}">
                <a16:creationId xmlns:a16="http://schemas.microsoft.com/office/drawing/2014/main" id="{1EE679A7-B05D-4E69-A11F-949856EADFA0}"/>
              </a:ext>
            </a:extLst>
          </p:cNvPr>
          <p:cNvSpPr/>
          <p:nvPr/>
        </p:nvSpPr>
        <p:spPr>
          <a:xfrm>
            <a:off x="3816992" y="3506598"/>
            <a:ext cx="1006678" cy="46139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a:t>AGE</a:t>
            </a:r>
          </a:p>
        </p:txBody>
      </p:sp>
      <p:sp>
        <p:nvSpPr>
          <p:cNvPr id="11" name="Rectangle: Rounded Corners 10">
            <a:extLst>
              <a:ext uri="{FF2B5EF4-FFF2-40B4-BE49-F238E27FC236}">
                <a16:creationId xmlns:a16="http://schemas.microsoft.com/office/drawing/2014/main" id="{8F185F6C-4E5A-4866-9718-2F9BB634B6E0}"/>
              </a:ext>
            </a:extLst>
          </p:cNvPr>
          <p:cNvSpPr/>
          <p:nvPr/>
        </p:nvSpPr>
        <p:spPr>
          <a:xfrm>
            <a:off x="5623421" y="3494659"/>
            <a:ext cx="3445077" cy="1665215"/>
          </a:xfrm>
          <a:prstGeom prst="roundRect">
            <a:avLst>
              <a:gd name="adj" fmla="val 6432"/>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{id:1, </a:t>
            </a:r>
            <a:r>
              <a:rPr lang="en-IN" dirty="0" err="1"/>
              <a:t>name:Jake</a:t>
            </a:r>
            <a:r>
              <a:rPr lang="en-IN" dirty="0"/>
              <a:t>, age:40},</a:t>
            </a:r>
          </a:p>
          <a:p>
            <a:pPr algn="ctr"/>
            <a:r>
              <a:rPr lang="en-IN" dirty="0"/>
              <a:t>{id:2, </a:t>
            </a:r>
            <a:r>
              <a:rPr lang="en-IN" dirty="0" err="1"/>
              <a:t>name:Will</a:t>
            </a:r>
            <a:r>
              <a:rPr lang="en-IN" dirty="0"/>
              <a:t>, age:10}</a:t>
            </a:r>
          </a:p>
        </p:txBody>
      </p:sp>
      <p:sp>
        <p:nvSpPr>
          <p:cNvPr id="12" name="Rectangle: Rounded Corners 11">
            <a:extLst>
              <a:ext uri="{FF2B5EF4-FFF2-40B4-BE49-F238E27FC236}">
                <a16:creationId xmlns:a16="http://schemas.microsoft.com/office/drawing/2014/main" id="{316DF882-7038-4A6C-8BBF-98A115E12F8C}"/>
              </a:ext>
            </a:extLst>
          </p:cNvPr>
          <p:cNvSpPr/>
          <p:nvPr/>
        </p:nvSpPr>
        <p:spPr>
          <a:xfrm>
            <a:off x="1073792" y="4278385"/>
            <a:ext cx="1006678" cy="35233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1</a:t>
            </a:r>
          </a:p>
        </p:txBody>
      </p:sp>
      <p:sp>
        <p:nvSpPr>
          <p:cNvPr id="13" name="Rectangle: Rounded Corners 12">
            <a:extLst>
              <a:ext uri="{FF2B5EF4-FFF2-40B4-BE49-F238E27FC236}">
                <a16:creationId xmlns:a16="http://schemas.microsoft.com/office/drawing/2014/main" id="{D0DF7209-AB58-4933-A4C0-B059A6D5B3E5}"/>
              </a:ext>
            </a:extLst>
          </p:cNvPr>
          <p:cNvSpPr/>
          <p:nvPr/>
        </p:nvSpPr>
        <p:spPr>
          <a:xfrm>
            <a:off x="2385270" y="4278385"/>
            <a:ext cx="1006678" cy="35233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Jake</a:t>
            </a:r>
          </a:p>
        </p:txBody>
      </p:sp>
      <p:sp>
        <p:nvSpPr>
          <p:cNvPr id="14" name="Rectangle: Rounded Corners 13">
            <a:extLst>
              <a:ext uri="{FF2B5EF4-FFF2-40B4-BE49-F238E27FC236}">
                <a16:creationId xmlns:a16="http://schemas.microsoft.com/office/drawing/2014/main" id="{EA4FDEF1-B010-4248-A868-DB58C268BC13}"/>
              </a:ext>
            </a:extLst>
          </p:cNvPr>
          <p:cNvSpPr/>
          <p:nvPr/>
        </p:nvSpPr>
        <p:spPr>
          <a:xfrm>
            <a:off x="3816992" y="4278385"/>
            <a:ext cx="1006678" cy="35233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40</a:t>
            </a:r>
          </a:p>
        </p:txBody>
      </p:sp>
      <p:sp>
        <p:nvSpPr>
          <p:cNvPr id="15" name="Rectangle: Rounded Corners 14">
            <a:extLst>
              <a:ext uri="{FF2B5EF4-FFF2-40B4-BE49-F238E27FC236}">
                <a16:creationId xmlns:a16="http://schemas.microsoft.com/office/drawing/2014/main" id="{B0DFB14F-00FF-4565-94CA-5D1EFB0BD755}"/>
              </a:ext>
            </a:extLst>
          </p:cNvPr>
          <p:cNvSpPr/>
          <p:nvPr/>
        </p:nvSpPr>
        <p:spPr>
          <a:xfrm>
            <a:off x="1073792" y="4807536"/>
            <a:ext cx="1006678" cy="35233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2</a:t>
            </a:r>
          </a:p>
        </p:txBody>
      </p:sp>
      <p:sp>
        <p:nvSpPr>
          <p:cNvPr id="16" name="Rectangle: Rounded Corners 15">
            <a:extLst>
              <a:ext uri="{FF2B5EF4-FFF2-40B4-BE49-F238E27FC236}">
                <a16:creationId xmlns:a16="http://schemas.microsoft.com/office/drawing/2014/main" id="{F7C66FE5-DA2C-4526-9B48-05A75E1A1CC2}"/>
              </a:ext>
            </a:extLst>
          </p:cNvPr>
          <p:cNvSpPr/>
          <p:nvPr/>
        </p:nvSpPr>
        <p:spPr>
          <a:xfrm>
            <a:off x="2385270" y="4807536"/>
            <a:ext cx="1006678" cy="35233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Will</a:t>
            </a:r>
          </a:p>
        </p:txBody>
      </p:sp>
      <p:sp>
        <p:nvSpPr>
          <p:cNvPr id="17" name="Rectangle: Rounded Corners 16">
            <a:extLst>
              <a:ext uri="{FF2B5EF4-FFF2-40B4-BE49-F238E27FC236}">
                <a16:creationId xmlns:a16="http://schemas.microsoft.com/office/drawing/2014/main" id="{EDEF53CC-DCE6-464B-B870-E4FF36CCDF40}"/>
              </a:ext>
            </a:extLst>
          </p:cNvPr>
          <p:cNvSpPr/>
          <p:nvPr/>
        </p:nvSpPr>
        <p:spPr>
          <a:xfrm>
            <a:off x="3816992" y="4807536"/>
            <a:ext cx="1006678" cy="35233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10</a:t>
            </a:r>
          </a:p>
        </p:txBody>
      </p:sp>
      <p:sp>
        <p:nvSpPr>
          <p:cNvPr id="18" name="Rectangle: Rounded Corners 17">
            <a:extLst>
              <a:ext uri="{FF2B5EF4-FFF2-40B4-BE49-F238E27FC236}">
                <a16:creationId xmlns:a16="http://schemas.microsoft.com/office/drawing/2014/main" id="{18E923BE-476B-47E0-9459-F168C4E36129}"/>
              </a:ext>
            </a:extLst>
          </p:cNvPr>
          <p:cNvSpPr/>
          <p:nvPr/>
        </p:nvSpPr>
        <p:spPr>
          <a:xfrm>
            <a:off x="1073792" y="5561901"/>
            <a:ext cx="3749878" cy="656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MySQL, </a:t>
            </a:r>
            <a:r>
              <a:rPr lang="en-IN" dirty="0" err="1"/>
              <a:t>PostGreSQL</a:t>
            </a:r>
            <a:r>
              <a:rPr lang="en-IN" dirty="0"/>
              <a:t>, SQLite</a:t>
            </a:r>
          </a:p>
        </p:txBody>
      </p:sp>
      <p:sp>
        <p:nvSpPr>
          <p:cNvPr id="19" name="Rectangle: Rounded Corners 18">
            <a:extLst>
              <a:ext uri="{FF2B5EF4-FFF2-40B4-BE49-F238E27FC236}">
                <a16:creationId xmlns:a16="http://schemas.microsoft.com/office/drawing/2014/main" id="{FFB2D74F-41C2-478C-8D9D-92170D26B1F3}"/>
              </a:ext>
            </a:extLst>
          </p:cNvPr>
          <p:cNvSpPr/>
          <p:nvPr/>
        </p:nvSpPr>
        <p:spPr>
          <a:xfrm>
            <a:off x="5623421" y="5549694"/>
            <a:ext cx="3489820" cy="656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MongoDB, </a:t>
            </a:r>
            <a:r>
              <a:rPr lang="en-IN" dirty="0" err="1"/>
              <a:t>CassandraDB</a:t>
            </a:r>
            <a:endParaRPr lang="en-IN" dirty="0"/>
          </a:p>
        </p:txBody>
      </p:sp>
    </p:spTree>
    <p:extLst>
      <p:ext uri="{BB962C8B-B14F-4D97-AF65-F5344CB8AC3E}">
        <p14:creationId xmlns:p14="http://schemas.microsoft.com/office/powerpoint/2010/main" val="29392590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AFA4B-A020-477B-8073-1042B7B6F9E3}"/>
              </a:ext>
            </a:extLst>
          </p:cNvPr>
          <p:cNvSpPr>
            <a:spLocks noGrp="1"/>
          </p:cNvSpPr>
          <p:nvPr>
            <p:ph type="title"/>
          </p:nvPr>
        </p:nvSpPr>
        <p:spPr>
          <a:xfrm>
            <a:off x="677334" y="242931"/>
            <a:ext cx="8596668" cy="808139"/>
          </a:xfrm>
        </p:spPr>
        <p:txBody>
          <a:bodyPr/>
          <a:lstStyle/>
          <a:p>
            <a:r>
              <a:rPr lang="en-IN" dirty="0"/>
              <a:t>Understanding SQL</a:t>
            </a:r>
          </a:p>
        </p:txBody>
      </p:sp>
      <p:sp>
        <p:nvSpPr>
          <p:cNvPr id="3" name="Content Placeholder 2">
            <a:extLst>
              <a:ext uri="{FF2B5EF4-FFF2-40B4-BE49-F238E27FC236}">
                <a16:creationId xmlns:a16="http://schemas.microsoft.com/office/drawing/2014/main" id="{71DF8944-8437-4DAE-9A41-197A5802F153}"/>
              </a:ext>
            </a:extLst>
          </p:cNvPr>
          <p:cNvSpPr>
            <a:spLocks noGrp="1"/>
          </p:cNvSpPr>
          <p:nvPr>
            <p:ph idx="1"/>
          </p:nvPr>
        </p:nvSpPr>
        <p:spPr>
          <a:xfrm>
            <a:off x="677334" y="1051070"/>
            <a:ext cx="8596668" cy="5259898"/>
          </a:xfrm>
          <a:noFill/>
          <a:ln>
            <a:noFill/>
          </a:ln>
        </p:spPr>
        <p:style>
          <a:lnRef idx="0">
            <a:scrgbClr r="0" g="0" b="0"/>
          </a:lnRef>
          <a:fillRef idx="0">
            <a:scrgbClr r="0" g="0" b="0"/>
          </a:fillRef>
          <a:effectRef idx="0">
            <a:scrgbClr r="0" g="0" b="0"/>
          </a:effectRef>
          <a:fontRef idx="minor">
            <a:schemeClr val="dk1"/>
          </a:fontRef>
        </p:style>
        <p:txBody>
          <a:bodyPr/>
          <a:lstStyle/>
          <a:p>
            <a:r>
              <a:rPr lang="en-IN" dirty="0"/>
              <a:t>Create tables and schema</a:t>
            </a:r>
          </a:p>
          <a:p>
            <a:endParaRPr lang="en-IN" dirty="0"/>
          </a:p>
          <a:p>
            <a:endParaRPr lang="en-IN" dirty="0"/>
          </a:p>
          <a:p>
            <a:endParaRPr lang="en-IN" dirty="0"/>
          </a:p>
          <a:p>
            <a:endParaRPr lang="en-IN" dirty="0"/>
          </a:p>
          <a:p>
            <a:endParaRPr lang="en-IN" dirty="0"/>
          </a:p>
          <a:p>
            <a:r>
              <a:rPr lang="en-IN" dirty="0"/>
              <a:t>Insert Data to tables</a:t>
            </a:r>
          </a:p>
          <a:p>
            <a:endParaRPr lang="en-IN" dirty="0"/>
          </a:p>
          <a:p>
            <a:endParaRPr lang="en-IN" dirty="0"/>
          </a:p>
          <a:p>
            <a:endParaRPr lang="en-IN" dirty="0"/>
          </a:p>
          <a:p>
            <a:r>
              <a:rPr lang="en-IN" dirty="0"/>
              <a:t>Get the Data</a:t>
            </a:r>
          </a:p>
          <a:p>
            <a:endParaRPr lang="en-IN" dirty="0"/>
          </a:p>
          <a:p>
            <a:pPr marL="0" indent="0">
              <a:buNone/>
            </a:pPr>
            <a:endParaRPr lang="en-IN" dirty="0"/>
          </a:p>
        </p:txBody>
      </p:sp>
      <p:sp>
        <p:nvSpPr>
          <p:cNvPr id="4" name="Rectangle: Rounded Corners 3">
            <a:extLst>
              <a:ext uri="{FF2B5EF4-FFF2-40B4-BE49-F238E27FC236}">
                <a16:creationId xmlns:a16="http://schemas.microsoft.com/office/drawing/2014/main" id="{529DF1ED-D913-40CE-9DF1-FCFAD5D321F6}"/>
              </a:ext>
            </a:extLst>
          </p:cNvPr>
          <p:cNvSpPr/>
          <p:nvPr/>
        </p:nvSpPr>
        <p:spPr>
          <a:xfrm>
            <a:off x="1073791" y="1530991"/>
            <a:ext cx="5092117" cy="1507223"/>
          </a:xfrm>
          <a:prstGeom prst="roundRect">
            <a:avLst>
              <a:gd name="adj" fmla="val 10545"/>
            </a:avLst>
          </a:prstGeom>
        </p:spPr>
        <p:style>
          <a:lnRef idx="2">
            <a:schemeClr val="accent3"/>
          </a:lnRef>
          <a:fillRef idx="1">
            <a:schemeClr val="lt1"/>
          </a:fillRef>
          <a:effectRef idx="0">
            <a:schemeClr val="accent3"/>
          </a:effectRef>
          <a:fontRef idx="minor">
            <a:schemeClr val="dk1"/>
          </a:fontRef>
        </p:style>
        <p:txBody>
          <a:bodyPr rtlCol="0" anchor="ctr"/>
          <a:lstStyle/>
          <a:p>
            <a:r>
              <a:rPr lang="en-IN" dirty="0"/>
              <a:t>CREATE TABLE books (</a:t>
            </a:r>
          </a:p>
          <a:p>
            <a:r>
              <a:rPr lang="en-IN" dirty="0"/>
              <a:t>Id INTEGER PRIMARY KEY AUTOINCREMENT,</a:t>
            </a:r>
          </a:p>
          <a:p>
            <a:r>
              <a:rPr lang="en-IN" dirty="0"/>
              <a:t>Title VARCHAR(200) NOT NULL,</a:t>
            </a:r>
          </a:p>
          <a:p>
            <a:r>
              <a:rPr lang="en-IN" dirty="0"/>
              <a:t>Rating INTEGER NOT NULL)</a:t>
            </a:r>
          </a:p>
        </p:txBody>
      </p:sp>
      <p:sp>
        <p:nvSpPr>
          <p:cNvPr id="5" name="Rectangle: Rounded Corners 4">
            <a:extLst>
              <a:ext uri="{FF2B5EF4-FFF2-40B4-BE49-F238E27FC236}">
                <a16:creationId xmlns:a16="http://schemas.microsoft.com/office/drawing/2014/main" id="{3B5A46B5-EF93-4D62-AEEC-0E5DFAE09577}"/>
              </a:ext>
            </a:extLst>
          </p:cNvPr>
          <p:cNvSpPr/>
          <p:nvPr/>
        </p:nvSpPr>
        <p:spPr>
          <a:xfrm>
            <a:off x="1073790" y="3917309"/>
            <a:ext cx="5092117" cy="96473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r>
              <a:rPr lang="en-IN" dirty="0"/>
              <a:t>INSERT INTO books(Title, Rating) </a:t>
            </a:r>
          </a:p>
          <a:p>
            <a:r>
              <a:rPr lang="en-IN" dirty="0"/>
              <a:t>VALUES (‘Lord of the Rings’. 10)</a:t>
            </a:r>
          </a:p>
        </p:txBody>
      </p:sp>
      <p:sp>
        <p:nvSpPr>
          <p:cNvPr id="6" name="Rectangle: Rounded Corners 5">
            <a:extLst>
              <a:ext uri="{FF2B5EF4-FFF2-40B4-BE49-F238E27FC236}">
                <a16:creationId xmlns:a16="http://schemas.microsoft.com/office/drawing/2014/main" id="{1007C471-B9B8-4D3D-AC6E-A1C27D3D7CA9}"/>
              </a:ext>
            </a:extLst>
          </p:cNvPr>
          <p:cNvSpPr/>
          <p:nvPr/>
        </p:nvSpPr>
        <p:spPr>
          <a:xfrm>
            <a:off x="1073790" y="5574135"/>
            <a:ext cx="5092117" cy="96473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r>
              <a:rPr lang="en-IN" dirty="0"/>
              <a:t>SELECT * FROM books</a:t>
            </a:r>
          </a:p>
        </p:txBody>
      </p:sp>
    </p:spTree>
    <p:extLst>
      <p:ext uri="{BB962C8B-B14F-4D97-AF65-F5344CB8AC3E}">
        <p14:creationId xmlns:p14="http://schemas.microsoft.com/office/powerpoint/2010/main" val="275920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D5A22-BD4C-402C-830C-191B3F41901F}"/>
              </a:ext>
            </a:extLst>
          </p:cNvPr>
          <p:cNvSpPr>
            <a:spLocks noGrp="1"/>
          </p:cNvSpPr>
          <p:nvPr>
            <p:ph type="title"/>
          </p:nvPr>
        </p:nvSpPr>
        <p:spPr>
          <a:xfrm>
            <a:off x="677334" y="609600"/>
            <a:ext cx="8596668" cy="841695"/>
          </a:xfrm>
        </p:spPr>
        <p:txBody>
          <a:bodyPr/>
          <a:lstStyle/>
          <a:p>
            <a:r>
              <a:rPr lang="en-IN" dirty="0"/>
              <a:t>Models Feature in Django</a:t>
            </a:r>
          </a:p>
        </p:txBody>
      </p:sp>
      <p:sp>
        <p:nvSpPr>
          <p:cNvPr id="3" name="Content Placeholder 2">
            <a:extLst>
              <a:ext uri="{FF2B5EF4-FFF2-40B4-BE49-F238E27FC236}">
                <a16:creationId xmlns:a16="http://schemas.microsoft.com/office/drawing/2014/main" id="{15FAF37B-349D-429D-8ADD-22A5804C74C4}"/>
              </a:ext>
            </a:extLst>
          </p:cNvPr>
          <p:cNvSpPr>
            <a:spLocks noGrp="1"/>
          </p:cNvSpPr>
          <p:nvPr>
            <p:ph idx="1"/>
          </p:nvPr>
        </p:nvSpPr>
        <p:spPr>
          <a:xfrm>
            <a:off x="677334" y="1518407"/>
            <a:ext cx="8596668" cy="4522955"/>
          </a:xfrm>
        </p:spPr>
        <p:txBody>
          <a:bodyPr/>
          <a:lstStyle/>
          <a:p>
            <a:r>
              <a:rPr lang="en-IN" dirty="0"/>
              <a:t>Write python code and python class</a:t>
            </a:r>
          </a:p>
          <a:p>
            <a:r>
              <a:rPr lang="en-IN" dirty="0"/>
              <a:t>No need to construct SQL queries</a:t>
            </a:r>
          </a:p>
          <a:p>
            <a:r>
              <a:rPr lang="en-IN" dirty="0"/>
              <a:t>Django will perform the task by itself</a:t>
            </a:r>
          </a:p>
          <a:p>
            <a:r>
              <a:rPr lang="en-IN" dirty="0"/>
              <a:t>Focus on your data and not on the queries</a:t>
            </a:r>
          </a:p>
          <a:p>
            <a:r>
              <a:rPr lang="en-IN" dirty="0"/>
              <a:t>We define data models and run common operations on those data</a:t>
            </a:r>
          </a:p>
          <a:p>
            <a:r>
              <a:rPr lang="en-IN" dirty="0"/>
              <a:t>Django Models translate instructions to SQL queries</a:t>
            </a:r>
          </a:p>
        </p:txBody>
      </p:sp>
    </p:spTree>
    <p:extLst>
      <p:ext uri="{BB962C8B-B14F-4D97-AF65-F5344CB8AC3E}">
        <p14:creationId xmlns:p14="http://schemas.microsoft.com/office/powerpoint/2010/main" val="592235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C7542-CBF4-4AB7-9642-D17518F677BE}"/>
              </a:ext>
            </a:extLst>
          </p:cNvPr>
          <p:cNvSpPr>
            <a:spLocks noGrp="1"/>
          </p:cNvSpPr>
          <p:nvPr>
            <p:ph type="title"/>
          </p:nvPr>
        </p:nvSpPr>
        <p:spPr>
          <a:xfrm>
            <a:off x="677334" y="609600"/>
            <a:ext cx="8596668" cy="866862"/>
          </a:xfrm>
        </p:spPr>
        <p:txBody>
          <a:bodyPr/>
          <a:lstStyle/>
          <a:p>
            <a:r>
              <a:rPr lang="en-IN" dirty="0"/>
              <a:t>Creating a Django Model</a:t>
            </a:r>
          </a:p>
        </p:txBody>
      </p:sp>
      <p:sp>
        <p:nvSpPr>
          <p:cNvPr id="3" name="Content Placeholder 2">
            <a:extLst>
              <a:ext uri="{FF2B5EF4-FFF2-40B4-BE49-F238E27FC236}">
                <a16:creationId xmlns:a16="http://schemas.microsoft.com/office/drawing/2014/main" id="{7032A706-3714-4A11-836C-B4A69AA63A00}"/>
              </a:ext>
            </a:extLst>
          </p:cNvPr>
          <p:cNvSpPr>
            <a:spLocks noGrp="1"/>
          </p:cNvSpPr>
          <p:nvPr>
            <p:ph idx="1"/>
          </p:nvPr>
        </p:nvSpPr>
        <p:spPr>
          <a:xfrm>
            <a:off x="677334" y="1476463"/>
            <a:ext cx="8596668" cy="4564900"/>
          </a:xfrm>
        </p:spPr>
        <p:txBody>
          <a:bodyPr/>
          <a:lstStyle/>
          <a:p>
            <a:r>
              <a:rPr lang="en-IN" dirty="0"/>
              <a:t>We will be working with the models.py file in your app to create Models which are a reflection of your table in the data base</a:t>
            </a:r>
          </a:p>
          <a:p>
            <a:r>
              <a:rPr lang="en-IN" dirty="0"/>
              <a:t>A model can have multiple reference, use the below link to look into the same.</a:t>
            </a:r>
          </a:p>
          <a:p>
            <a:pPr lvl="1"/>
            <a:r>
              <a:rPr lang="en-IN" dirty="0">
                <a:hlinkClick r:id="rId2"/>
              </a:rPr>
              <a:t>https://docs.djangoproject.com/en/3.2/ref/models/fields/</a:t>
            </a:r>
            <a:endParaRPr lang="en-IN" dirty="0"/>
          </a:p>
          <a:p>
            <a:pPr marL="0" indent="0">
              <a:buNone/>
            </a:pPr>
            <a:endParaRPr lang="en-IN" dirty="0"/>
          </a:p>
          <a:p>
            <a:endParaRPr lang="en-IN" dirty="0"/>
          </a:p>
        </p:txBody>
      </p:sp>
    </p:spTree>
    <p:extLst>
      <p:ext uri="{BB962C8B-B14F-4D97-AF65-F5344CB8AC3E}">
        <p14:creationId xmlns:p14="http://schemas.microsoft.com/office/powerpoint/2010/main" val="30973296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262EB-5F6D-49C5-8F4E-55FD9E3A7EA2}"/>
              </a:ext>
            </a:extLst>
          </p:cNvPr>
          <p:cNvSpPr>
            <a:spLocks noGrp="1"/>
          </p:cNvSpPr>
          <p:nvPr>
            <p:ph type="title"/>
          </p:nvPr>
        </p:nvSpPr>
        <p:spPr>
          <a:xfrm>
            <a:off x="677334" y="198540"/>
            <a:ext cx="8596668" cy="1320800"/>
          </a:xfrm>
        </p:spPr>
        <p:txBody>
          <a:bodyPr/>
          <a:lstStyle/>
          <a:p>
            <a:r>
              <a:rPr lang="en-IN" dirty="0"/>
              <a:t>After model creation how do we reflect them in our Database</a:t>
            </a:r>
          </a:p>
        </p:txBody>
      </p:sp>
      <p:sp>
        <p:nvSpPr>
          <p:cNvPr id="3" name="Content Placeholder 2">
            <a:extLst>
              <a:ext uri="{FF2B5EF4-FFF2-40B4-BE49-F238E27FC236}">
                <a16:creationId xmlns:a16="http://schemas.microsoft.com/office/drawing/2014/main" id="{910564C8-DA04-44CF-9CC5-DF714DFDAB6E}"/>
              </a:ext>
            </a:extLst>
          </p:cNvPr>
          <p:cNvSpPr>
            <a:spLocks noGrp="1"/>
          </p:cNvSpPr>
          <p:nvPr>
            <p:ph idx="1"/>
          </p:nvPr>
        </p:nvSpPr>
        <p:spPr>
          <a:xfrm>
            <a:off x="677334" y="1375709"/>
            <a:ext cx="8596668" cy="4697411"/>
          </a:xfrm>
        </p:spPr>
        <p:txBody>
          <a:bodyPr/>
          <a:lstStyle/>
          <a:p>
            <a:r>
              <a:rPr lang="en-IN" dirty="0"/>
              <a:t>Add you apps name mentioned in the &lt;</a:t>
            </a:r>
            <a:r>
              <a:rPr lang="en-IN" dirty="0" err="1"/>
              <a:t>app_name</a:t>
            </a:r>
            <a:r>
              <a:rPr lang="en-IN" dirty="0"/>
              <a:t>&gt;/apps.py file to the &lt;</a:t>
            </a:r>
            <a:r>
              <a:rPr lang="en-IN" dirty="0" err="1"/>
              <a:t>project_name</a:t>
            </a:r>
            <a:r>
              <a:rPr lang="en-IN" dirty="0"/>
              <a:t>&gt;/settings file under installed apps</a:t>
            </a:r>
          </a:p>
          <a:p>
            <a:endParaRPr lang="en-IN" dirty="0"/>
          </a:p>
          <a:p>
            <a:endParaRPr lang="en-IN" dirty="0"/>
          </a:p>
          <a:p>
            <a:endParaRPr lang="en-IN" dirty="0"/>
          </a:p>
          <a:p>
            <a:endParaRPr lang="en-IN" dirty="0"/>
          </a:p>
          <a:p>
            <a:endParaRPr lang="en-IN" dirty="0"/>
          </a:p>
          <a:p>
            <a:r>
              <a:rPr lang="en-IN" dirty="0"/>
              <a:t>Also need to mention the database details in the settings.py file</a:t>
            </a:r>
          </a:p>
          <a:p>
            <a:endParaRPr lang="en-IN" dirty="0"/>
          </a:p>
          <a:p>
            <a:endParaRPr lang="en-IN" dirty="0"/>
          </a:p>
        </p:txBody>
      </p:sp>
      <p:sp>
        <p:nvSpPr>
          <p:cNvPr id="4" name="Rectangle: Rounded Corners 3">
            <a:extLst>
              <a:ext uri="{FF2B5EF4-FFF2-40B4-BE49-F238E27FC236}">
                <a16:creationId xmlns:a16="http://schemas.microsoft.com/office/drawing/2014/main" id="{182DB958-1B9A-4B72-9A4F-2A59061F52DF}"/>
              </a:ext>
            </a:extLst>
          </p:cNvPr>
          <p:cNvSpPr/>
          <p:nvPr/>
        </p:nvSpPr>
        <p:spPr>
          <a:xfrm>
            <a:off x="1115735" y="2012846"/>
            <a:ext cx="3724713" cy="2030137"/>
          </a:xfrm>
          <a:prstGeom prst="roundRect">
            <a:avLst>
              <a:gd name="adj" fmla="val 7576"/>
            </a:avLst>
          </a:prstGeom>
        </p:spPr>
        <p:style>
          <a:lnRef idx="2">
            <a:schemeClr val="accent3"/>
          </a:lnRef>
          <a:fillRef idx="1">
            <a:schemeClr val="lt1"/>
          </a:fillRef>
          <a:effectRef idx="0">
            <a:schemeClr val="accent3"/>
          </a:effectRef>
          <a:fontRef idx="minor">
            <a:schemeClr val="dk1"/>
          </a:fontRef>
        </p:style>
        <p:txBody>
          <a:bodyPr rtlCol="0" anchor="ctr"/>
          <a:lstStyle/>
          <a:p>
            <a:r>
              <a:rPr lang="en-IN" sz="1200" dirty="0"/>
              <a:t>INSTALLED_APPS = [</a:t>
            </a:r>
          </a:p>
          <a:p>
            <a:r>
              <a:rPr lang="en-IN" sz="1200" dirty="0"/>
              <a:t>    ‘&lt;</a:t>
            </a:r>
            <a:r>
              <a:rPr lang="en-IN" sz="1200" dirty="0" err="1"/>
              <a:t>app_name</a:t>
            </a:r>
            <a:r>
              <a:rPr lang="en-IN" sz="1200" dirty="0"/>
              <a:t>&gt;',</a:t>
            </a:r>
          </a:p>
          <a:p>
            <a:r>
              <a:rPr lang="en-IN" sz="1200" dirty="0"/>
              <a:t>    '</a:t>
            </a:r>
            <a:r>
              <a:rPr lang="en-IN" sz="1200" dirty="0" err="1"/>
              <a:t>django.contrib.admin</a:t>
            </a:r>
            <a:r>
              <a:rPr lang="en-IN" sz="1200" dirty="0"/>
              <a:t>',</a:t>
            </a:r>
          </a:p>
          <a:p>
            <a:r>
              <a:rPr lang="en-IN" sz="1200" dirty="0"/>
              <a:t>    '</a:t>
            </a:r>
            <a:r>
              <a:rPr lang="en-IN" sz="1200" dirty="0" err="1"/>
              <a:t>django.contrib.auth</a:t>
            </a:r>
            <a:r>
              <a:rPr lang="en-IN" sz="1200" dirty="0"/>
              <a:t>',</a:t>
            </a:r>
          </a:p>
          <a:p>
            <a:r>
              <a:rPr lang="en-IN" sz="1200" dirty="0"/>
              <a:t>    '</a:t>
            </a:r>
            <a:r>
              <a:rPr lang="en-IN" sz="1200" dirty="0" err="1"/>
              <a:t>django.contrib.contenttypes</a:t>
            </a:r>
            <a:r>
              <a:rPr lang="en-IN" sz="1200" dirty="0"/>
              <a:t>',</a:t>
            </a:r>
          </a:p>
          <a:p>
            <a:r>
              <a:rPr lang="en-IN" sz="1200" dirty="0"/>
              <a:t>    '</a:t>
            </a:r>
            <a:r>
              <a:rPr lang="en-IN" sz="1200" dirty="0" err="1"/>
              <a:t>django.contrib.sessions</a:t>
            </a:r>
            <a:r>
              <a:rPr lang="en-IN" sz="1200" dirty="0"/>
              <a:t>',</a:t>
            </a:r>
          </a:p>
          <a:p>
            <a:r>
              <a:rPr lang="en-IN" sz="1200" dirty="0"/>
              <a:t>    '</a:t>
            </a:r>
            <a:r>
              <a:rPr lang="en-IN" sz="1200" dirty="0" err="1"/>
              <a:t>django.contrib.messages</a:t>
            </a:r>
            <a:r>
              <a:rPr lang="en-IN" sz="1200" dirty="0"/>
              <a:t>',</a:t>
            </a:r>
          </a:p>
          <a:p>
            <a:r>
              <a:rPr lang="en-IN" sz="1200" dirty="0"/>
              <a:t>    '</a:t>
            </a:r>
            <a:r>
              <a:rPr lang="en-IN" sz="1200" dirty="0" err="1"/>
              <a:t>django.contrib.staticfiles</a:t>
            </a:r>
            <a:r>
              <a:rPr lang="en-IN" sz="1200" dirty="0"/>
              <a:t>',</a:t>
            </a:r>
          </a:p>
          <a:p>
            <a:r>
              <a:rPr lang="en-IN" sz="1200" dirty="0"/>
              <a:t>]</a:t>
            </a:r>
          </a:p>
        </p:txBody>
      </p:sp>
      <p:sp>
        <p:nvSpPr>
          <p:cNvPr id="6" name="Rectangle: Rounded Corners 5">
            <a:extLst>
              <a:ext uri="{FF2B5EF4-FFF2-40B4-BE49-F238E27FC236}">
                <a16:creationId xmlns:a16="http://schemas.microsoft.com/office/drawing/2014/main" id="{0C2E78F3-173E-485A-8B8F-244A57F891E4}"/>
              </a:ext>
            </a:extLst>
          </p:cNvPr>
          <p:cNvSpPr/>
          <p:nvPr/>
        </p:nvSpPr>
        <p:spPr>
          <a:xfrm>
            <a:off x="1115735" y="4536489"/>
            <a:ext cx="3724713" cy="1320801"/>
          </a:xfrm>
          <a:prstGeom prst="roundRect">
            <a:avLst>
              <a:gd name="adj" fmla="val 7576"/>
            </a:avLst>
          </a:prstGeom>
        </p:spPr>
        <p:style>
          <a:lnRef idx="2">
            <a:schemeClr val="accent3"/>
          </a:lnRef>
          <a:fillRef idx="1">
            <a:schemeClr val="lt1"/>
          </a:fillRef>
          <a:effectRef idx="0">
            <a:schemeClr val="accent3"/>
          </a:effectRef>
          <a:fontRef idx="minor">
            <a:schemeClr val="dk1"/>
          </a:fontRef>
        </p:style>
        <p:txBody>
          <a:bodyPr rtlCol="0" anchor="ctr"/>
          <a:lstStyle/>
          <a:p>
            <a:r>
              <a:rPr lang="en-IN" sz="1200" dirty="0"/>
              <a:t>DATABASES = {</a:t>
            </a:r>
          </a:p>
          <a:p>
            <a:r>
              <a:rPr lang="en-IN" sz="1200" dirty="0"/>
              <a:t>    'default': {</a:t>
            </a:r>
          </a:p>
          <a:p>
            <a:r>
              <a:rPr lang="en-IN" sz="1200" dirty="0"/>
              <a:t>        'ENGINE': 'django.db.backends.sqlite3',</a:t>
            </a:r>
          </a:p>
          <a:p>
            <a:r>
              <a:rPr lang="en-IN" sz="1200" dirty="0"/>
              <a:t>        'NAME': BASE_DIR / 'db.sqlite3',</a:t>
            </a:r>
          </a:p>
          <a:p>
            <a:r>
              <a:rPr lang="en-IN" sz="1200" dirty="0"/>
              <a:t>    }</a:t>
            </a:r>
          </a:p>
          <a:p>
            <a:r>
              <a:rPr lang="en-IN" sz="1200" dirty="0"/>
              <a:t>}</a:t>
            </a:r>
          </a:p>
        </p:txBody>
      </p:sp>
    </p:spTree>
    <p:extLst>
      <p:ext uri="{BB962C8B-B14F-4D97-AF65-F5344CB8AC3E}">
        <p14:creationId xmlns:p14="http://schemas.microsoft.com/office/powerpoint/2010/main" val="35340349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574B9-3AD9-458C-AFA0-46ACFBE8BA15}"/>
              </a:ext>
            </a:extLst>
          </p:cNvPr>
          <p:cNvSpPr>
            <a:spLocks noGrp="1"/>
          </p:cNvSpPr>
          <p:nvPr>
            <p:ph type="title"/>
          </p:nvPr>
        </p:nvSpPr>
        <p:spPr/>
        <p:txBody>
          <a:bodyPr/>
          <a:lstStyle/>
          <a:p>
            <a:r>
              <a:rPr lang="en-US" dirty="0"/>
              <a:t>Let’s create first model Book</a:t>
            </a:r>
            <a:endParaRPr lang="en-IN" dirty="0"/>
          </a:p>
        </p:txBody>
      </p:sp>
      <p:sp>
        <p:nvSpPr>
          <p:cNvPr id="3" name="Content Placeholder 2">
            <a:extLst>
              <a:ext uri="{FF2B5EF4-FFF2-40B4-BE49-F238E27FC236}">
                <a16:creationId xmlns:a16="http://schemas.microsoft.com/office/drawing/2014/main" id="{2B3CB890-1AF8-4F68-85D6-FCC5F47202CC}"/>
              </a:ext>
            </a:extLst>
          </p:cNvPr>
          <p:cNvSpPr>
            <a:spLocks noGrp="1"/>
          </p:cNvSpPr>
          <p:nvPr>
            <p:ph idx="1"/>
          </p:nvPr>
        </p:nvSpPr>
        <p:spPr/>
        <p:txBody>
          <a:bodyPr/>
          <a:lstStyle/>
          <a:p>
            <a:r>
              <a:rPr lang="en-US" dirty="0"/>
              <a:t>Create a model book</a:t>
            </a:r>
          </a:p>
          <a:p>
            <a:r>
              <a:rPr lang="en-US" dirty="0"/>
              <a:t>Containing below fields</a:t>
            </a:r>
          </a:p>
          <a:p>
            <a:r>
              <a:rPr lang="en-US" dirty="0"/>
              <a:t>Fields to be added</a:t>
            </a:r>
          </a:p>
          <a:p>
            <a:pPr lvl="1"/>
            <a:r>
              <a:rPr lang="en-US" dirty="0"/>
              <a:t>Title</a:t>
            </a:r>
          </a:p>
          <a:p>
            <a:pPr lvl="1"/>
            <a:r>
              <a:rPr lang="en-US" dirty="0"/>
              <a:t>Rating</a:t>
            </a:r>
          </a:p>
        </p:txBody>
      </p:sp>
    </p:spTree>
    <p:extLst>
      <p:ext uri="{BB962C8B-B14F-4D97-AF65-F5344CB8AC3E}">
        <p14:creationId xmlns:p14="http://schemas.microsoft.com/office/powerpoint/2010/main" val="8842948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E20F6-0B4C-4A70-9874-C94978A8DC57}"/>
              </a:ext>
            </a:extLst>
          </p:cNvPr>
          <p:cNvSpPr>
            <a:spLocks noGrp="1"/>
          </p:cNvSpPr>
          <p:nvPr>
            <p:ph type="title"/>
          </p:nvPr>
        </p:nvSpPr>
        <p:spPr/>
        <p:txBody>
          <a:bodyPr/>
          <a:lstStyle/>
          <a:p>
            <a:r>
              <a:rPr lang="en-US" dirty="0"/>
              <a:t>Django Migrations</a:t>
            </a:r>
            <a:endParaRPr lang="en-IN" dirty="0"/>
          </a:p>
        </p:txBody>
      </p:sp>
      <p:sp>
        <p:nvSpPr>
          <p:cNvPr id="3" name="Content Placeholder 2">
            <a:extLst>
              <a:ext uri="{FF2B5EF4-FFF2-40B4-BE49-F238E27FC236}">
                <a16:creationId xmlns:a16="http://schemas.microsoft.com/office/drawing/2014/main" id="{E65D75EA-3315-4AAF-B9CD-B2CA68B828FE}"/>
              </a:ext>
            </a:extLst>
          </p:cNvPr>
          <p:cNvSpPr>
            <a:spLocks noGrp="1"/>
          </p:cNvSpPr>
          <p:nvPr>
            <p:ph idx="1"/>
          </p:nvPr>
        </p:nvSpPr>
        <p:spPr/>
        <p:txBody>
          <a:bodyPr/>
          <a:lstStyle/>
          <a:p>
            <a:r>
              <a:rPr lang="en-US" dirty="0"/>
              <a:t>Migrations files are the files which get executed so as to create data in the database.</a:t>
            </a:r>
          </a:p>
          <a:p>
            <a:r>
              <a:rPr lang="en-US" dirty="0"/>
              <a:t>Command to generate migrations from the models</a:t>
            </a:r>
          </a:p>
          <a:p>
            <a:pPr lvl="1"/>
            <a:r>
              <a:rPr lang="en-US" dirty="0"/>
              <a:t>Python manage.py </a:t>
            </a:r>
            <a:r>
              <a:rPr lang="en-US" dirty="0" err="1"/>
              <a:t>makemigrations</a:t>
            </a:r>
            <a:endParaRPr lang="en-US" dirty="0"/>
          </a:p>
          <a:p>
            <a:r>
              <a:rPr lang="en-US" dirty="0"/>
              <a:t>But tables were still not created yet, how to create the tables</a:t>
            </a:r>
          </a:p>
          <a:p>
            <a:pPr lvl="1"/>
            <a:r>
              <a:rPr lang="en-US" dirty="0"/>
              <a:t>Python manage.py migrate</a:t>
            </a:r>
            <a:endParaRPr lang="en-IN" dirty="0"/>
          </a:p>
        </p:txBody>
      </p:sp>
    </p:spTree>
    <p:extLst>
      <p:ext uri="{BB962C8B-B14F-4D97-AF65-F5344CB8AC3E}">
        <p14:creationId xmlns:p14="http://schemas.microsoft.com/office/powerpoint/2010/main" val="14551258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3DCDC-E8F4-4121-94E5-FEA670CA24BB}"/>
              </a:ext>
            </a:extLst>
          </p:cNvPr>
          <p:cNvSpPr>
            <a:spLocks noGrp="1"/>
          </p:cNvSpPr>
          <p:nvPr>
            <p:ph type="title"/>
          </p:nvPr>
        </p:nvSpPr>
        <p:spPr>
          <a:xfrm>
            <a:off x="677334" y="609600"/>
            <a:ext cx="8596668" cy="766194"/>
          </a:xfrm>
        </p:spPr>
        <p:txBody>
          <a:bodyPr/>
          <a:lstStyle/>
          <a:p>
            <a:r>
              <a:rPr lang="en-US" dirty="0"/>
              <a:t>Insertion of data</a:t>
            </a:r>
            <a:endParaRPr lang="en-IN" dirty="0"/>
          </a:p>
        </p:txBody>
      </p:sp>
      <p:sp>
        <p:nvSpPr>
          <p:cNvPr id="3" name="Content Placeholder 2">
            <a:extLst>
              <a:ext uri="{FF2B5EF4-FFF2-40B4-BE49-F238E27FC236}">
                <a16:creationId xmlns:a16="http://schemas.microsoft.com/office/drawing/2014/main" id="{3D494EE4-35C2-41D4-BF83-C70264282102}"/>
              </a:ext>
            </a:extLst>
          </p:cNvPr>
          <p:cNvSpPr>
            <a:spLocks noGrp="1"/>
          </p:cNvSpPr>
          <p:nvPr>
            <p:ph idx="1"/>
          </p:nvPr>
        </p:nvSpPr>
        <p:spPr>
          <a:xfrm>
            <a:off x="677334" y="1375795"/>
            <a:ext cx="8596668" cy="4665568"/>
          </a:xfrm>
        </p:spPr>
        <p:txBody>
          <a:bodyPr/>
          <a:lstStyle/>
          <a:p>
            <a:r>
              <a:rPr lang="en-US" dirty="0"/>
              <a:t>Lets play around with the data with Django Shell (Django CLI)</a:t>
            </a:r>
          </a:p>
          <a:p>
            <a:pPr lvl="1"/>
            <a:r>
              <a:rPr lang="en-US" dirty="0"/>
              <a:t>Python manage.py shell</a:t>
            </a:r>
          </a:p>
          <a:p>
            <a:r>
              <a:rPr lang="en-US" dirty="0"/>
              <a:t>Create a object of Book</a:t>
            </a:r>
          </a:p>
          <a:p>
            <a:r>
              <a:rPr lang="en-US" dirty="0"/>
              <a:t>Call save method to save the data</a:t>
            </a:r>
          </a:p>
          <a:p>
            <a:pPr lvl="1"/>
            <a:r>
              <a:rPr lang="en-US" dirty="0"/>
              <a:t>&lt;</a:t>
            </a:r>
            <a:r>
              <a:rPr lang="en-US" dirty="0" err="1"/>
              <a:t>book_object</a:t>
            </a:r>
            <a:r>
              <a:rPr lang="en-US" dirty="0"/>
              <a:t>&gt;.save()</a:t>
            </a:r>
          </a:p>
        </p:txBody>
      </p:sp>
    </p:spTree>
    <p:extLst>
      <p:ext uri="{BB962C8B-B14F-4D97-AF65-F5344CB8AC3E}">
        <p14:creationId xmlns:p14="http://schemas.microsoft.com/office/powerpoint/2010/main" val="2568226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F7CEF-DF3E-4F1D-9A75-6B80151FAD2A}"/>
              </a:ext>
            </a:extLst>
          </p:cNvPr>
          <p:cNvSpPr>
            <a:spLocks noGrp="1"/>
          </p:cNvSpPr>
          <p:nvPr>
            <p:ph type="title"/>
          </p:nvPr>
        </p:nvSpPr>
        <p:spPr>
          <a:xfrm>
            <a:off x="677334" y="609600"/>
            <a:ext cx="8596668" cy="808139"/>
          </a:xfrm>
        </p:spPr>
        <p:txBody>
          <a:bodyPr/>
          <a:lstStyle/>
          <a:p>
            <a:r>
              <a:rPr lang="en-US" dirty="0"/>
              <a:t>Get the data from the database</a:t>
            </a:r>
            <a:endParaRPr lang="en-IN" dirty="0"/>
          </a:p>
        </p:txBody>
      </p:sp>
      <p:sp>
        <p:nvSpPr>
          <p:cNvPr id="3" name="Content Placeholder 2">
            <a:extLst>
              <a:ext uri="{FF2B5EF4-FFF2-40B4-BE49-F238E27FC236}">
                <a16:creationId xmlns:a16="http://schemas.microsoft.com/office/drawing/2014/main" id="{08200A32-4F97-4FCA-A51E-26CED68839F6}"/>
              </a:ext>
            </a:extLst>
          </p:cNvPr>
          <p:cNvSpPr>
            <a:spLocks noGrp="1"/>
          </p:cNvSpPr>
          <p:nvPr>
            <p:ph idx="1"/>
          </p:nvPr>
        </p:nvSpPr>
        <p:spPr>
          <a:xfrm>
            <a:off x="677334" y="1417739"/>
            <a:ext cx="8596668" cy="4623623"/>
          </a:xfrm>
        </p:spPr>
        <p:txBody>
          <a:bodyPr/>
          <a:lstStyle/>
          <a:p>
            <a:r>
              <a:rPr lang="en-US" dirty="0"/>
              <a:t>There is provision in Django to fetch all the data that you have just saved.</a:t>
            </a:r>
          </a:p>
          <a:p>
            <a:pPr lvl="1"/>
            <a:r>
              <a:rPr lang="en-US" dirty="0" err="1"/>
              <a:t>Book.objects.all</a:t>
            </a:r>
            <a:r>
              <a:rPr lang="en-US" dirty="0"/>
              <a:t>()</a:t>
            </a:r>
          </a:p>
          <a:p>
            <a:pPr lvl="1"/>
            <a:r>
              <a:rPr lang="en-US" dirty="0"/>
              <a:t>Here Objects is a Parent Class which is being inherited</a:t>
            </a:r>
          </a:p>
          <a:p>
            <a:pPr lvl="1"/>
            <a:r>
              <a:rPr lang="en-US" dirty="0"/>
              <a:t>This will return query set</a:t>
            </a:r>
            <a:endParaRPr lang="en-IN" dirty="0"/>
          </a:p>
        </p:txBody>
      </p:sp>
    </p:spTree>
    <p:extLst>
      <p:ext uri="{BB962C8B-B14F-4D97-AF65-F5344CB8AC3E}">
        <p14:creationId xmlns:p14="http://schemas.microsoft.com/office/powerpoint/2010/main" val="8334443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6900-B03D-49CD-B129-7CE3E1C44DDE}"/>
              </a:ext>
            </a:extLst>
          </p:cNvPr>
          <p:cNvSpPr>
            <a:spLocks noGrp="1"/>
          </p:cNvSpPr>
          <p:nvPr>
            <p:ph type="title"/>
          </p:nvPr>
        </p:nvSpPr>
        <p:spPr/>
        <p:txBody>
          <a:bodyPr/>
          <a:lstStyle/>
          <a:p>
            <a:r>
              <a:rPr lang="en-US" dirty="0"/>
              <a:t>Updating Models</a:t>
            </a:r>
            <a:endParaRPr lang="en-IN" dirty="0"/>
          </a:p>
        </p:txBody>
      </p:sp>
      <p:sp>
        <p:nvSpPr>
          <p:cNvPr id="3" name="Content Placeholder 2">
            <a:extLst>
              <a:ext uri="{FF2B5EF4-FFF2-40B4-BE49-F238E27FC236}">
                <a16:creationId xmlns:a16="http://schemas.microsoft.com/office/drawing/2014/main" id="{1F89D72B-6ACD-46E5-A0C3-ABDC4713E176}"/>
              </a:ext>
            </a:extLst>
          </p:cNvPr>
          <p:cNvSpPr>
            <a:spLocks noGrp="1"/>
          </p:cNvSpPr>
          <p:nvPr>
            <p:ph idx="1"/>
          </p:nvPr>
        </p:nvSpPr>
        <p:spPr>
          <a:xfrm>
            <a:off x="677334" y="1455913"/>
            <a:ext cx="8596668" cy="2629526"/>
          </a:xfrm>
        </p:spPr>
        <p:txBody>
          <a:bodyPr>
            <a:normAutofit fontScale="92500"/>
          </a:bodyPr>
          <a:lstStyle/>
          <a:p>
            <a:r>
              <a:rPr lang="en-US" dirty="0"/>
              <a:t>Once you update the models, need to re-run</a:t>
            </a:r>
          </a:p>
          <a:p>
            <a:r>
              <a:rPr lang="en-US" dirty="0"/>
              <a:t>Perform </a:t>
            </a:r>
            <a:r>
              <a:rPr lang="en-US" dirty="0" err="1"/>
              <a:t>Makemigrations</a:t>
            </a:r>
            <a:r>
              <a:rPr lang="en-US" dirty="0"/>
              <a:t> operation</a:t>
            </a:r>
          </a:p>
          <a:p>
            <a:r>
              <a:rPr lang="en-US" dirty="0"/>
              <a:t>Then perform migrate</a:t>
            </a:r>
          </a:p>
          <a:p>
            <a:r>
              <a:rPr lang="en-US" dirty="0"/>
              <a:t>For example</a:t>
            </a:r>
          </a:p>
          <a:p>
            <a:pPr lvl="1"/>
            <a:r>
              <a:rPr lang="en-US" dirty="0"/>
              <a:t>rating = </a:t>
            </a:r>
            <a:r>
              <a:rPr lang="en-US" dirty="0" err="1"/>
              <a:t>models.IntegerField</a:t>
            </a:r>
            <a:r>
              <a:rPr lang="en-US" dirty="0"/>
              <a:t>(validators=[</a:t>
            </a:r>
            <a:r>
              <a:rPr lang="en-US" dirty="0" err="1"/>
              <a:t>MinLengthValidator</a:t>
            </a:r>
            <a:r>
              <a:rPr lang="en-US" dirty="0"/>
              <a:t>(1), </a:t>
            </a:r>
            <a:r>
              <a:rPr lang="en-US" dirty="0" err="1"/>
              <a:t>MaxLengthValidator</a:t>
            </a:r>
            <a:r>
              <a:rPr lang="en-US" dirty="0"/>
              <a:t>(10)])</a:t>
            </a:r>
          </a:p>
          <a:p>
            <a:pPr lvl="1"/>
            <a:r>
              <a:rPr lang="en-US" dirty="0"/>
              <a:t>author = </a:t>
            </a:r>
            <a:r>
              <a:rPr lang="en-US" dirty="0" err="1"/>
              <a:t>models.CharField</a:t>
            </a:r>
            <a:r>
              <a:rPr lang="en-US" dirty="0"/>
              <a:t>(null=True, </a:t>
            </a:r>
            <a:r>
              <a:rPr lang="en-US" dirty="0" err="1"/>
              <a:t>max_length</a:t>
            </a:r>
            <a:r>
              <a:rPr lang="en-US" dirty="0"/>
              <a:t>=100)</a:t>
            </a:r>
          </a:p>
          <a:p>
            <a:pPr lvl="1"/>
            <a:r>
              <a:rPr lang="en-US" dirty="0" err="1"/>
              <a:t>is_bestselling</a:t>
            </a:r>
            <a:r>
              <a:rPr lang="en-US" dirty="0"/>
              <a:t> = </a:t>
            </a:r>
            <a:r>
              <a:rPr lang="en-US" dirty="0" err="1"/>
              <a:t>models.BooleanField</a:t>
            </a:r>
            <a:r>
              <a:rPr lang="en-US" dirty="0"/>
              <a:t>(default=False)</a:t>
            </a:r>
          </a:p>
          <a:p>
            <a:pPr lvl="1"/>
            <a:endParaRPr lang="en-IN" dirty="0"/>
          </a:p>
        </p:txBody>
      </p:sp>
      <p:sp>
        <p:nvSpPr>
          <p:cNvPr id="5" name="TextBox 4">
            <a:extLst>
              <a:ext uri="{FF2B5EF4-FFF2-40B4-BE49-F238E27FC236}">
                <a16:creationId xmlns:a16="http://schemas.microsoft.com/office/drawing/2014/main" id="{3B3A791B-219C-48A8-AFCB-22A591860B0D}"/>
              </a:ext>
            </a:extLst>
          </p:cNvPr>
          <p:cNvSpPr txBox="1"/>
          <p:nvPr/>
        </p:nvSpPr>
        <p:spPr>
          <a:xfrm>
            <a:off x="677334" y="4886079"/>
            <a:ext cx="8229600" cy="1384995"/>
          </a:xfrm>
          <a:prstGeom prst="rect">
            <a:avLst/>
          </a:prstGeom>
          <a:noFill/>
        </p:spPr>
        <p:txBody>
          <a:bodyPr wrap="square" rtlCol="0">
            <a:spAutoFit/>
          </a:bodyPr>
          <a:lstStyle/>
          <a:p>
            <a:r>
              <a:rPr lang="en-US" sz="1400" b="1" dirty="0"/>
              <a:t>Note: </a:t>
            </a:r>
          </a:p>
          <a:p>
            <a:r>
              <a:rPr lang="en-US" sz="1400" dirty="0"/>
              <a:t>We have added validators during the update.</a:t>
            </a:r>
          </a:p>
          <a:p>
            <a:r>
              <a:rPr lang="en-US" sz="1400" i="1" u="sng" dirty="0"/>
              <a:t>Official Documentation : </a:t>
            </a:r>
            <a:r>
              <a:rPr lang="en-US" sz="1400" dirty="0">
                <a:hlinkClick r:id="rId2"/>
              </a:rPr>
              <a:t>https://docs.djangoproject.com/en/3.2/ref/validators/#django.core.validators.MinValueValidator</a:t>
            </a:r>
            <a:endParaRPr lang="en-US" sz="1400" dirty="0"/>
          </a:p>
          <a:p>
            <a:r>
              <a:rPr lang="en-US" sz="1400" i="1" u="sng" dirty="0"/>
              <a:t>Import statement:</a:t>
            </a:r>
          </a:p>
          <a:p>
            <a:r>
              <a:rPr lang="en-IN" sz="1400" dirty="0"/>
              <a:t>from </a:t>
            </a:r>
            <a:r>
              <a:rPr lang="en-IN" sz="1400" dirty="0" err="1"/>
              <a:t>django.core.validators</a:t>
            </a:r>
            <a:r>
              <a:rPr lang="en-IN" sz="1400" dirty="0"/>
              <a:t> import </a:t>
            </a:r>
            <a:r>
              <a:rPr lang="en-IN" sz="1400" dirty="0" err="1"/>
              <a:t>MinLengthValidator</a:t>
            </a:r>
            <a:r>
              <a:rPr lang="en-IN" sz="1400" dirty="0"/>
              <a:t>, </a:t>
            </a:r>
            <a:r>
              <a:rPr lang="en-IN" sz="1400" dirty="0" err="1"/>
              <a:t>MaxLengthValidator</a:t>
            </a:r>
            <a:endParaRPr lang="en-IN" sz="1400" dirty="0"/>
          </a:p>
        </p:txBody>
      </p:sp>
    </p:spTree>
    <p:extLst>
      <p:ext uri="{BB962C8B-B14F-4D97-AF65-F5344CB8AC3E}">
        <p14:creationId xmlns:p14="http://schemas.microsoft.com/office/powerpoint/2010/main" val="2434481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B0B87-2CE4-46A7-8DA8-7FFAB5F4C402}"/>
              </a:ext>
            </a:extLst>
          </p:cNvPr>
          <p:cNvSpPr>
            <a:spLocks noGrp="1"/>
          </p:cNvSpPr>
          <p:nvPr>
            <p:ph type="title"/>
          </p:nvPr>
        </p:nvSpPr>
        <p:spPr/>
        <p:txBody>
          <a:bodyPr/>
          <a:lstStyle/>
          <a:p>
            <a:r>
              <a:rPr lang="en-IN" b="1" i="0" dirty="0">
                <a:solidFill>
                  <a:srgbClr val="273239"/>
                </a:solidFill>
                <a:effectLst/>
                <a:latin typeface="urw-din"/>
              </a:rPr>
              <a:t>Model View Controller (MVC) :</a:t>
            </a:r>
            <a:endParaRPr lang="en-IN" dirty="0"/>
          </a:p>
        </p:txBody>
      </p:sp>
      <p:sp>
        <p:nvSpPr>
          <p:cNvPr id="3" name="Content Placeholder 2">
            <a:extLst>
              <a:ext uri="{FF2B5EF4-FFF2-40B4-BE49-F238E27FC236}">
                <a16:creationId xmlns:a16="http://schemas.microsoft.com/office/drawing/2014/main" id="{D11DE5E1-31B3-4F47-A07F-9C565973B28E}"/>
              </a:ext>
            </a:extLst>
          </p:cNvPr>
          <p:cNvSpPr>
            <a:spLocks noGrp="1"/>
          </p:cNvSpPr>
          <p:nvPr>
            <p:ph idx="1"/>
          </p:nvPr>
        </p:nvSpPr>
        <p:spPr/>
        <p:txBody>
          <a:bodyPr>
            <a:normAutofit fontScale="92500" lnSpcReduction="20000"/>
          </a:bodyPr>
          <a:lstStyle/>
          <a:p>
            <a:pPr algn="l" fontAlgn="base">
              <a:buFont typeface="Arial" panose="020B0604020202020204" pitchFamily="34" charset="0"/>
              <a:buChar char="•"/>
            </a:pPr>
            <a:r>
              <a:rPr lang="en-US" b="0" i="0" dirty="0">
                <a:solidFill>
                  <a:srgbClr val="273239"/>
                </a:solidFill>
                <a:effectLst/>
                <a:latin typeface="urw-din"/>
              </a:rPr>
              <a:t>This </a:t>
            </a:r>
            <a:r>
              <a:rPr lang="en-US" b="1" i="0" dirty="0">
                <a:solidFill>
                  <a:srgbClr val="273239"/>
                </a:solidFill>
                <a:effectLst/>
                <a:latin typeface="urw-din"/>
              </a:rPr>
              <a:t>Model</a:t>
            </a:r>
            <a:r>
              <a:rPr lang="en-US" b="0" i="0" dirty="0">
                <a:solidFill>
                  <a:srgbClr val="273239"/>
                </a:solidFill>
                <a:effectLst/>
                <a:latin typeface="urw-din"/>
              </a:rPr>
              <a:t> is the central component of this architecture and manages the data, logic as well as other constraints of the application.</a:t>
            </a:r>
          </a:p>
          <a:p>
            <a:pPr lvl="1" fontAlgn="base">
              <a:buFont typeface="Arial" panose="020B0604020202020204" pitchFamily="34" charset="0"/>
              <a:buChar char="•"/>
            </a:pPr>
            <a:r>
              <a:rPr lang="en-US" dirty="0">
                <a:solidFill>
                  <a:srgbClr val="273239"/>
                </a:solidFill>
                <a:latin typeface="urw-din"/>
              </a:rPr>
              <a:t>Database – Data, Constraints (PK, FK, Unique Constraints)</a:t>
            </a:r>
            <a:endParaRPr lang="en-US" b="0" i="0" dirty="0">
              <a:solidFill>
                <a:srgbClr val="273239"/>
              </a:solidFill>
              <a:effectLst/>
              <a:latin typeface="urw-din"/>
            </a:endParaRPr>
          </a:p>
          <a:p>
            <a:pPr algn="l" fontAlgn="base">
              <a:buFont typeface="Arial" panose="020B0604020202020204" pitchFamily="34" charset="0"/>
              <a:buChar char="•"/>
            </a:pPr>
            <a:r>
              <a:rPr lang="en-US" b="0" i="0" dirty="0">
                <a:solidFill>
                  <a:srgbClr val="273239"/>
                </a:solidFill>
                <a:effectLst/>
                <a:latin typeface="urw-din"/>
              </a:rPr>
              <a:t>The </a:t>
            </a:r>
            <a:r>
              <a:rPr lang="en-US" b="1" i="0" dirty="0">
                <a:solidFill>
                  <a:srgbClr val="273239"/>
                </a:solidFill>
                <a:effectLst/>
                <a:latin typeface="urw-din"/>
              </a:rPr>
              <a:t>View</a:t>
            </a:r>
            <a:r>
              <a:rPr lang="en-US" b="0" i="0" dirty="0">
                <a:solidFill>
                  <a:srgbClr val="273239"/>
                </a:solidFill>
                <a:effectLst/>
                <a:latin typeface="urw-din"/>
              </a:rPr>
              <a:t> deals with how the data will be displayed to the user and provides various data representation components.</a:t>
            </a:r>
          </a:p>
          <a:p>
            <a:pPr lvl="1" fontAlgn="base">
              <a:buFont typeface="Arial" panose="020B0604020202020204" pitchFamily="34" charset="0"/>
              <a:buChar char="•"/>
            </a:pPr>
            <a:r>
              <a:rPr lang="en-US" dirty="0">
                <a:solidFill>
                  <a:srgbClr val="273239"/>
                </a:solidFill>
                <a:latin typeface="urw-din"/>
              </a:rPr>
              <a:t>UI (Search on Amazon)</a:t>
            </a:r>
            <a:endParaRPr lang="en-US" b="0" i="0" dirty="0">
              <a:solidFill>
                <a:srgbClr val="273239"/>
              </a:solidFill>
              <a:effectLst/>
              <a:latin typeface="urw-din"/>
            </a:endParaRPr>
          </a:p>
          <a:p>
            <a:pPr algn="l" fontAlgn="base">
              <a:buFont typeface="Arial" panose="020B0604020202020204" pitchFamily="34" charset="0"/>
              <a:buChar char="•"/>
            </a:pPr>
            <a:r>
              <a:rPr lang="en-US" b="0" i="0" dirty="0">
                <a:solidFill>
                  <a:srgbClr val="273239"/>
                </a:solidFill>
                <a:effectLst/>
                <a:latin typeface="urw-din"/>
              </a:rPr>
              <a:t>The </a:t>
            </a:r>
            <a:r>
              <a:rPr lang="en-US" b="1" i="0" dirty="0">
                <a:solidFill>
                  <a:srgbClr val="273239"/>
                </a:solidFill>
                <a:effectLst/>
                <a:latin typeface="urw-din"/>
              </a:rPr>
              <a:t>Controller</a:t>
            </a:r>
            <a:r>
              <a:rPr lang="en-US" b="0" i="0" dirty="0">
                <a:solidFill>
                  <a:srgbClr val="273239"/>
                </a:solidFill>
                <a:effectLst/>
                <a:latin typeface="urw-din"/>
              </a:rPr>
              <a:t> manipulates the Model and renders the view by acting as a bridge between both of them.</a:t>
            </a:r>
          </a:p>
          <a:p>
            <a:pPr lvl="1" fontAlgn="base">
              <a:buFont typeface="Arial" panose="020B0604020202020204" pitchFamily="34" charset="0"/>
              <a:buChar char="•"/>
            </a:pPr>
            <a:r>
              <a:rPr lang="en-US" dirty="0">
                <a:solidFill>
                  <a:srgbClr val="273239"/>
                </a:solidFill>
                <a:latin typeface="urw-din"/>
              </a:rPr>
              <a:t>APIs </a:t>
            </a:r>
          </a:p>
          <a:p>
            <a:pPr lvl="1" fontAlgn="base">
              <a:buFont typeface="Arial" panose="020B0604020202020204" pitchFamily="34" charset="0"/>
              <a:buChar char="•"/>
            </a:pPr>
            <a:r>
              <a:rPr lang="en-US" b="0" i="0" dirty="0">
                <a:solidFill>
                  <a:srgbClr val="273239"/>
                </a:solidFill>
                <a:effectLst/>
                <a:latin typeface="urw-din"/>
              </a:rPr>
              <a:t>Take data from Model</a:t>
            </a:r>
          </a:p>
          <a:p>
            <a:pPr lvl="1" fontAlgn="base">
              <a:buFont typeface="Arial" panose="020B0604020202020204" pitchFamily="34" charset="0"/>
              <a:buChar char="•"/>
            </a:pPr>
            <a:r>
              <a:rPr lang="en-US" dirty="0">
                <a:solidFill>
                  <a:srgbClr val="273239"/>
                </a:solidFill>
                <a:latin typeface="urw-din"/>
              </a:rPr>
              <a:t>Render in the UI</a:t>
            </a:r>
          </a:p>
          <a:p>
            <a:pPr lvl="1" fontAlgn="base">
              <a:buFont typeface="Arial" panose="020B0604020202020204" pitchFamily="34" charset="0"/>
              <a:buChar char="•"/>
            </a:pPr>
            <a:r>
              <a:rPr lang="en-US" b="0" i="0" dirty="0">
                <a:solidFill>
                  <a:srgbClr val="273239"/>
                </a:solidFill>
                <a:effectLst/>
                <a:latin typeface="urw-din"/>
              </a:rPr>
              <a:t>Heart of MVC</a:t>
            </a:r>
          </a:p>
          <a:p>
            <a:pPr fontAlgn="base">
              <a:buFont typeface="Arial" panose="020B0604020202020204" pitchFamily="34" charset="0"/>
              <a:buChar char="•"/>
            </a:pPr>
            <a:r>
              <a:rPr lang="en-US" dirty="0">
                <a:solidFill>
                  <a:srgbClr val="273239"/>
                </a:solidFill>
                <a:latin typeface="urw-din"/>
              </a:rPr>
              <a:t>Spring</a:t>
            </a:r>
            <a:endParaRPr lang="en-US" b="0" i="0" dirty="0">
              <a:solidFill>
                <a:srgbClr val="273239"/>
              </a:solidFill>
              <a:effectLst/>
              <a:latin typeface="urw-din"/>
            </a:endParaRPr>
          </a:p>
          <a:p>
            <a:pPr marL="0" indent="0">
              <a:buNone/>
            </a:pPr>
            <a:endParaRPr lang="en-IN" dirty="0"/>
          </a:p>
        </p:txBody>
      </p:sp>
    </p:spTree>
    <p:extLst>
      <p:ext uri="{BB962C8B-B14F-4D97-AF65-F5344CB8AC3E}">
        <p14:creationId xmlns:p14="http://schemas.microsoft.com/office/powerpoint/2010/main" val="37639937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1D1AD-EE11-4871-A3F1-A9FC75F9566C}"/>
              </a:ext>
            </a:extLst>
          </p:cNvPr>
          <p:cNvSpPr>
            <a:spLocks noGrp="1"/>
          </p:cNvSpPr>
          <p:nvPr>
            <p:ph type="title"/>
          </p:nvPr>
        </p:nvSpPr>
        <p:spPr/>
        <p:txBody>
          <a:bodyPr/>
          <a:lstStyle/>
          <a:p>
            <a:r>
              <a:rPr lang="en-US" dirty="0"/>
              <a:t>Updating the Database Data</a:t>
            </a:r>
            <a:endParaRPr lang="en-IN" dirty="0"/>
          </a:p>
        </p:txBody>
      </p:sp>
      <p:sp>
        <p:nvSpPr>
          <p:cNvPr id="3" name="Content Placeholder 2">
            <a:extLst>
              <a:ext uri="{FF2B5EF4-FFF2-40B4-BE49-F238E27FC236}">
                <a16:creationId xmlns:a16="http://schemas.microsoft.com/office/drawing/2014/main" id="{12B95052-38EA-4A4F-8C7D-3D5D1F22F8FD}"/>
              </a:ext>
            </a:extLst>
          </p:cNvPr>
          <p:cNvSpPr>
            <a:spLocks noGrp="1"/>
          </p:cNvSpPr>
          <p:nvPr>
            <p:ph idx="1"/>
          </p:nvPr>
        </p:nvSpPr>
        <p:spPr/>
        <p:txBody>
          <a:bodyPr/>
          <a:lstStyle/>
          <a:p>
            <a:r>
              <a:rPr lang="en-US" dirty="0"/>
              <a:t>Get the </a:t>
            </a:r>
            <a:r>
              <a:rPr lang="en-US" dirty="0" err="1"/>
              <a:t>db</a:t>
            </a:r>
            <a:r>
              <a:rPr lang="en-US" dirty="0"/>
              <a:t> object from the list of data</a:t>
            </a:r>
          </a:p>
          <a:p>
            <a:pPr lvl="1"/>
            <a:r>
              <a:rPr lang="en-US" dirty="0" err="1"/>
              <a:t>Harry_potter</a:t>
            </a:r>
            <a:r>
              <a:rPr lang="en-US" dirty="0"/>
              <a:t> = </a:t>
            </a:r>
            <a:r>
              <a:rPr lang="en-US" dirty="0" err="1"/>
              <a:t>Book.objects.all</a:t>
            </a:r>
            <a:r>
              <a:rPr lang="en-US" dirty="0"/>
              <a:t>()[0]</a:t>
            </a:r>
          </a:p>
          <a:p>
            <a:r>
              <a:rPr lang="en-IN" dirty="0" err="1"/>
              <a:t>Harry_potter.author</a:t>
            </a:r>
            <a:r>
              <a:rPr lang="en-IN" dirty="0"/>
              <a:t> = “J.K Rowling”</a:t>
            </a:r>
          </a:p>
          <a:p>
            <a:r>
              <a:rPr lang="en-IN" dirty="0" err="1"/>
              <a:t>Harry_potter.is_bestselling</a:t>
            </a:r>
            <a:r>
              <a:rPr lang="en-IN" dirty="0"/>
              <a:t> = True</a:t>
            </a:r>
          </a:p>
          <a:p>
            <a:r>
              <a:rPr lang="en-IN" dirty="0" err="1"/>
              <a:t>Harry_potter.save</a:t>
            </a:r>
            <a:r>
              <a:rPr lang="en-IN" dirty="0"/>
              <a:t>()</a:t>
            </a:r>
          </a:p>
          <a:p>
            <a:endParaRPr lang="en-IN" dirty="0"/>
          </a:p>
        </p:txBody>
      </p:sp>
    </p:spTree>
    <p:extLst>
      <p:ext uri="{BB962C8B-B14F-4D97-AF65-F5344CB8AC3E}">
        <p14:creationId xmlns:p14="http://schemas.microsoft.com/office/powerpoint/2010/main" val="20652854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384CE-EAA2-4C7B-84E4-D0F14CAA6CFD}"/>
              </a:ext>
            </a:extLst>
          </p:cNvPr>
          <p:cNvSpPr>
            <a:spLocks noGrp="1"/>
          </p:cNvSpPr>
          <p:nvPr>
            <p:ph type="title"/>
          </p:nvPr>
        </p:nvSpPr>
        <p:spPr/>
        <p:txBody>
          <a:bodyPr/>
          <a:lstStyle/>
          <a:p>
            <a:r>
              <a:rPr lang="en-US" dirty="0"/>
              <a:t>Delete a data</a:t>
            </a:r>
            <a:endParaRPr lang="en-IN" dirty="0"/>
          </a:p>
        </p:txBody>
      </p:sp>
      <p:sp>
        <p:nvSpPr>
          <p:cNvPr id="3" name="Content Placeholder 2">
            <a:extLst>
              <a:ext uri="{FF2B5EF4-FFF2-40B4-BE49-F238E27FC236}">
                <a16:creationId xmlns:a16="http://schemas.microsoft.com/office/drawing/2014/main" id="{C055F607-4F23-466F-9A87-70414C92F8FA}"/>
              </a:ext>
            </a:extLst>
          </p:cNvPr>
          <p:cNvSpPr>
            <a:spLocks noGrp="1"/>
          </p:cNvSpPr>
          <p:nvPr>
            <p:ph idx="1"/>
          </p:nvPr>
        </p:nvSpPr>
        <p:spPr/>
        <p:txBody>
          <a:bodyPr/>
          <a:lstStyle/>
          <a:p>
            <a:r>
              <a:rPr lang="en-US" dirty="0"/>
              <a:t>Fetch the object</a:t>
            </a:r>
          </a:p>
          <a:p>
            <a:r>
              <a:rPr lang="en-US" dirty="0"/>
              <a:t>Call delete</a:t>
            </a:r>
          </a:p>
          <a:p>
            <a:r>
              <a:rPr lang="en-US" dirty="0" err="1"/>
              <a:t>Hp.delete</a:t>
            </a:r>
            <a:r>
              <a:rPr lang="en-US" dirty="0"/>
              <a:t>()</a:t>
            </a:r>
            <a:endParaRPr lang="en-IN" dirty="0"/>
          </a:p>
        </p:txBody>
      </p:sp>
    </p:spTree>
    <p:extLst>
      <p:ext uri="{BB962C8B-B14F-4D97-AF65-F5344CB8AC3E}">
        <p14:creationId xmlns:p14="http://schemas.microsoft.com/office/powerpoint/2010/main" val="12728445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928A5-4AFE-4EF0-9803-FF85F8E10FE9}"/>
              </a:ext>
            </a:extLst>
          </p:cNvPr>
          <p:cNvSpPr>
            <a:spLocks noGrp="1"/>
          </p:cNvSpPr>
          <p:nvPr>
            <p:ph type="title"/>
          </p:nvPr>
        </p:nvSpPr>
        <p:spPr/>
        <p:txBody>
          <a:bodyPr/>
          <a:lstStyle/>
          <a:p>
            <a:r>
              <a:rPr lang="en-US" dirty="0"/>
              <a:t>Create vs Save</a:t>
            </a:r>
            <a:endParaRPr lang="en-IN" dirty="0"/>
          </a:p>
        </p:txBody>
      </p:sp>
      <p:sp>
        <p:nvSpPr>
          <p:cNvPr id="3" name="Content Placeholder 2">
            <a:extLst>
              <a:ext uri="{FF2B5EF4-FFF2-40B4-BE49-F238E27FC236}">
                <a16:creationId xmlns:a16="http://schemas.microsoft.com/office/drawing/2014/main" id="{A0A69116-ADEA-409B-91A4-D33E815E91D5}"/>
              </a:ext>
            </a:extLst>
          </p:cNvPr>
          <p:cNvSpPr>
            <a:spLocks noGrp="1"/>
          </p:cNvSpPr>
          <p:nvPr>
            <p:ph idx="1"/>
          </p:nvPr>
        </p:nvSpPr>
        <p:spPr/>
        <p:txBody>
          <a:bodyPr/>
          <a:lstStyle/>
          <a:p>
            <a:r>
              <a:rPr lang="en-US" dirty="0" err="1"/>
              <a:t>Book.objects.create</a:t>
            </a:r>
            <a:r>
              <a:rPr lang="en-US" dirty="0"/>
              <a:t>(title=‘Some’, rating=10, author=‘Some Author’, </a:t>
            </a:r>
            <a:r>
              <a:rPr lang="en-US" dirty="0" err="1"/>
              <a:t>is_bestselling</a:t>
            </a:r>
            <a:r>
              <a:rPr lang="en-US" dirty="0"/>
              <a:t>=False)</a:t>
            </a:r>
            <a:endParaRPr lang="en-IN" dirty="0"/>
          </a:p>
        </p:txBody>
      </p:sp>
    </p:spTree>
    <p:extLst>
      <p:ext uri="{BB962C8B-B14F-4D97-AF65-F5344CB8AC3E}">
        <p14:creationId xmlns:p14="http://schemas.microsoft.com/office/powerpoint/2010/main" val="12563209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6689698-7ACB-448C-A740-DC83F9903A04}"/>
              </a:ext>
            </a:extLst>
          </p:cNvPr>
          <p:cNvSpPr>
            <a:spLocks noGrp="1"/>
          </p:cNvSpPr>
          <p:nvPr>
            <p:ph type="title"/>
          </p:nvPr>
        </p:nvSpPr>
        <p:spPr>
          <a:xfrm>
            <a:off x="677334" y="609600"/>
            <a:ext cx="8596668" cy="724250"/>
          </a:xfrm>
        </p:spPr>
        <p:txBody>
          <a:bodyPr/>
          <a:lstStyle/>
          <a:p>
            <a:r>
              <a:rPr lang="en-IN" dirty="0"/>
              <a:t>Django Relations</a:t>
            </a:r>
          </a:p>
        </p:txBody>
      </p:sp>
      <p:sp>
        <p:nvSpPr>
          <p:cNvPr id="7" name="Content Placeholder 6">
            <a:extLst>
              <a:ext uri="{FF2B5EF4-FFF2-40B4-BE49-F238E27FC236}">
                <a16:creationId xmlns:a16="http://schemas.microsoft.com/office/drawing/2014/main" id="{31722B11-198B-49E0-AE0F-F282BC01796D}"/>
              </a:ext>
            </a:extLst>
          </p:cNvPr>
          <p:cNvSpPr>
            <a:spLocks noGrp="1"/>
          </p:cNvSpPr>
          <p:nvPr>
            <p:ph idx="1"/>
          </p:nvPr>
        </p:nvSpPr>
        <p:spPr>
          <a:xfrm>
            <a:off x="677334" y="1333851"/>
            <a:ext cx="8596668" cy="4707512"/>
          </a:xfrm>
        </p:spPr>
        <p:txBody>
          <a:bodyPr/>
          <a:lstStyle/>
          <a:p>
            <a:r>
              <a:rPr lang="en-IN" dirty="0"/>
              <a:t>Connecting Data &amp; Models</a:t>
            </a:r>
          </a:p>
          <a:p>
            <a:r>
              <a:rPr lang="en-IN" dirty="0"/>
              <a:t>What are Data Relationship</a:t>
            </a:r>
          </a:p>
          <a:p>
            <a:r>
              <a:rPr lang="en-IN" dirty="0"/>
              <a:t>Managing Relations with Django Models</a:t>
            </a:r>
          </a:p>
          <a:p>
            <a:endParaRPr lang="en-IN" dirty="0"/>
          </a:p>
        </p:txBody>
      </p:sp>
    </p:spTree>
    <p:extLst>
      <p:ext uri="{BB962C8B-B14F-4D97-AF65-F5344CB8AC3E}">
        <p14:creationId xmlns:p14="http://schemas.microsoft.com/office/powerpoint/2010/main" val="1820874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2C481-468F-487F-99FF-433B9ED3EF0E}"/>
              </a:ext>
            </a:extLst>
          </p:cNvPr>
          <p:cNvSpPr>
            <a:spLocks noGrp="1"/>
          </p:cNvSpPr>
          <p:nvPr>
            <p:ph type="title"/>
          </p:nvPr>
        </p:nvSpPr>
        <p:spPr>
          <a:xfrm>
            <a:off x="677334" y="609600"/>
            <a:ext cx="8596668" cy="799750"/>
          </a:xfrm>
        </p:spPr>
        <p:txBody>
          <a:bodyPr/>
          <a:lstStyle/>
          <a:p>
            <a:r>
              <a:rPr lang="en-IN" dirty="0"/>
              <a:t>Data is often connected</a:t>
            </a:r>
          </a:p>
        </p:txBody>
      </p:sp>
      <p:sp>
        <p:nvSpPr>
          <p:cNvPr id="3" name="Content Placeholder 2">
            <a:extLst>
              <a:ext uri="{FF2B5EF4-FFF2-40B4-BE49-F238E27FC236}">
                <a16:creationId xmlns:a16="http://schemas.microsoft.com/office/drawing/2014/main" id="{CC7DFDEB-440D-4275-BD5B-06D2DB15B876}"/>
              </a:ext>
            </a:extLst>
          </p:cNvPr>
          <p:cNvSpPr>
            <a:spLocks noGrp="1"/>
          </p:cNvSpPr>
          <p:nvPr>
            <p:ph idx="1"/>
          </p:nvPr>
        </p:nvSpPr>
        <p:spPr>
          <a:xfrm>
            <a:off x="677334" y="1409351"/>
            <a:ext cx="8596668" cy="4632012"/>
          </a:xfrm>
        </p:spPr>
        <p:txBody>
          <a:bodyPr/>
          <a:lstStyle/>
          <a:p>
            <a:endParaRPr lang="en-IN" dirty="0"/>
          </a:p>
        </p:txBody>
      </p:sp>
      <p:sp>
        <p:nvSpPr>
          <p:cNvPr id="4" name="Rectangle: Rounded Corners 3">
            <a:extLst>
              <a:ext uri="{FF2B5EF4-FFF2-40B4-BE49-F238E27FC236}">
                <a16:creationId xmlns:a16="http://schemas.microsoft.com/office/drawing/2014/main" id="{65141CB1-E583-48E7-BB82-973A97B67EA0}"/>
              </a:ext>
            </a:extLst>
          </p:cNvPr>
          <p:cNvSpPr/>
          <p:nvPr/>
        </p:nvSpPr>
        <p:spPr>
          <a:xfrm>
            <a:off x="973123" y="2952925"/>
            <a:ext cx="2004969" cy="59561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Books</a:t>
            </a:r>
          </a:p>
        </p:txBody>
      </p:sp>
      <p:sp>
        <p:nvSpPr>
          <p:cNvPr id="5" name="Rectangle: Rounded Corners 4">
            <a:extLst>
              <a:ext uri="{FF2B5EF4-FFF2-40B4-BE49-F238E27FC236}">
                <a16:creationId xmlns:a16="http://schemas.microsoft.com/office/drawing/2014/main" id="{1C7337C1-C53A-4F79-BC88-17913BB3DDDD}"/>
              </a:ext>
            </a:extLst>
          </p:cNvPr>
          <p:cNvSpPr/>
          <p:nvPr/>
        </p:nvSpPr>
        <p:spPr>
          <a:xfrm>
            <a:off x="6989428" y="2944536"/>
            <a:ext cx="2004969" cy="59561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Authors</a:t>
            </a:r>
          </a:p>
        </p:txBody>
      </p:sp>
      <p:cxnSp>
        <p:nvCxnSpPr>
          <p:cNvPr id="7" name="Straight Arrow Connector 6">
            <a:extLst>
              <a:ext uri="{FF2B5EF4-FFF2-40B4-BE49-F238E27FC236}">
                <a16:creationId xmlns:a16="http://schemas.microsoft.com/office/drawing/2014/main" id="{E349D5B4-91EC-4BAF-B457-24DD377C38B4}"/>
              </a:ext>
            </a:extLst>
          </p:cNvPr>
          <p:cNvCxnSpPr/>
          <p:nvPr/>
        </p:nvCxnSpPr>
        <p:spPr>
          <a:xfrm>
            <a:off x="2978092" y="3120705"/>
            <a:ext cx="399315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E9B92F62-63D8-4A1C-BB7C-91AE6EA3C612}"/>
              </a:ext>
            </a:extLst>
          </p:cNvPr>
          <p:cNvCxnSpPr>
            <a:cxnSpLocks/>
          </p:cNvCxnSpPr>
          <p:nvPr/>
        </p:nvCxnSpPr>
        <p:spPr>
          <a:xfrm flipH="1">
            <a:off x="2978092" y="3405232"/>
            <a:ext cx="399316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48316620-6B5B-4656-991A-E37D758BCF27}"/>
              </a:ext>
            </a:extLst>
          </p:cNvPr>
          <p:cNvSpPr txBox="1"/>
          <p:nvPr/>
        </p:nvSpPr>
        <p:spPr>
          <a:xfrm>
            <a:off x="3331799" y="2650921"/>
            <a:ext cx="3639452" cy="369332"/>
          </a:xfrm>
          <a:prstGeom prst="rect">
            <a:avLst/>
          </a:prstGeom>
          <a:noFill/>
        </p:spPr>
        <p:txBody>
          <a:bodyPr wrap="square" rtlCol="0">
            <a:spAutoFit/>
          </a:bodyPr>
          <a:lstStyle/>
          <a:p>
            <a:r>
              <a:rPr lang="en-IN" dirty="0"/>
              <a:t>A book belongs to an author</a:t>
            </a:r>
          </a:p>
        </p:txBody>
      </p:sp>
      <p:sp>
        <p:nvSpPr>
          <p:cNvPr id="12" name="TextBox 11">
            <a:extLst>
              <a:ext uri="{FF2B5EF4-FFF2-40B4-BE49-F238E27FC236}">
                <a16:creationId xmlns:a16="http://schemas.microsoft.com/office/drawing/2014/main" id="{69DD5AED-8638-4DED-ABA1-EE37602EBF6C}"/>
              </a:ext>
            </a:extLst>
          </p:cNvPr>
          <p:cNvSpPr txBox="1"/>
          <p:nvPr/>
        </p:nvSpPr>
        <p:spPr>
          <a:xfrm>
            <a:off x="3349976" y="3429000"/>
            <a:ext cx="3639452" cy="646331"/>
          </a:xfrm>
          <a:prstGeom prst="rect">
            <a:avLst/>
          </a:prstGeom>
          <a:noFill/>
        </p:spPr>
        <p:txBody>
          <a:bodyPr wrap="square" rtlCol="0">
            <a:spAutoFit/>
          </a:bodyPr>
          <a:lstStyle/>
          <a:p>
            <a:r>
              <a:rPr lang="en-IN" dirty="0"/>
              <a:t>An author has written multiple books</a:t>
            </a:r>
          </a:p>
        </p:txBody>
      </p:sp>
      <p:sp>
        <p:nvSpPr>
          <p:cNvPr id="13" name="Rectangle: Rounded Corners 12">
            <a:extLst>
              <a:ext uri="{FF2B5EF4-FFF2-40B4-BE49-F238E27FC236}">
                <a16:creationId xmlns:a16="http://schemas.microsoft.com/office/drawing/2014/main" id="{FED833F1-B5FF-43CA-ADB4-984120949172}"/>
              </a:ext>
            </a:extLst>
          </p:cNvPr>
          <p:cNvSpPr/>
          <p:nvPr/>
        </p:nvSpPr>
        <p:spPr>
          <a:xfrm>
            <a:off x="3942826" y="4160939"/>
            <a:ext cx="2055302" cy="5706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One to Many</a:t>
            </a:r>
          </a:p>
        </p:txBody>
      </p:sp>
      <p:sp>
        <p:nvSpPr>
          <p:cNvPr id="14" name="Rectangle: Rounded Corners 13">
            <a:extLst>
              <a:ext uri="{FF2B5EF4-FFF2-40B4-BE49-F238E27FC236}">
                <a16:creationId xmlns:a16="http://schemas.microsoft.com/office/drawing/2014/main" id="{52236873-B200-4AEC-A4EF-64EA2E269B8E}"/>
              </a:ext>
            </a:extLst>
          </p:cNvPr>
          <p:cNvSpPr/>
          <p:nvPr/>
        </p:nvSpPr>
        <p:spPr>
          <a:xfrm>
            <a:off x="2147582" y="5059422"/>
            <a:ext cx="5620624" cy="5706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One author has many books</a:t>
            </a:r>
          </a:p>
          <a:p>
            <a:pPr algn="ctr"/>
            <a:r>
              <a:rPr lang="en-IN" dirty="0"/>
              <a:t>One book is written by the same author</a:t>
            </a:r>
          </a:p>
        </p:txBody>
      </p:sp>
    </p:spTree>
    <p:extLst>
      <p:ext uri="{BB962C8B-B14F-4D97-AF65-F5344CB8AC3E}">
        <p14:creationId xmlns:p14="http://schemas.microsoft.com/office/powerpoint/2010/main" val="37591738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623BC-4E42-4A65-BE69-BCE4AE6AF412}"/>
              </a:ext>
            </a:extLst>
          </p:cNvPr>
          <p:cNvSpPr>
            <a:spLocks noGrp="1"/>
          </p:cNvSpPr>
          <p:nvPr>
            <p:ph type="title"/>
          </p:nvPr>
        </p:nvSpPr>
        <p:spPr/>
        <p:txBody>
          <a:bodyPr/>
          <a:lstStyle/>
          <a:p>
            <a:r>
              <a:rPr lang="en-IN" dirty="0"/>
              <a:t>Types of relationship</a:t>
            </a:r>
          </a:p>
        </p:txBody>
      </p:sp>
      <p:sp>
        <p:nvSpPr>
          <p:cNvPr id="3" name="Content Placeholder 2">
            <a:extLst>
              <a:ext uri="{FF2B5EF4-FFF2-40B4-BE49-F238E27FC236}">
                <a16:creationId xmlns:a16="http://schemas.microsoft.com/office/drawing/2014/main" id="{94425A4F-8419-49BC-A8B6-C4BEF63126F1}"/>
              </a:ext>
            </a:extLst>
          </p:cNvPr>
          <p:cNvSpPr>
            <a:spLocks noGrp="1"/>
          </p:cNvSpPr>
          <p:nvPr>
            <p:ph idx="1"/>
          </p:nvPr>
        </p:nvSpPr>
        <p:spPr/>
        <p:txBody>
          <a:bodyPr/>
          <a:lstStyle/>
          <a:p>
            <a:r>
              <a:rPr lang="en-IN" dirty="0"/>
              <a:t>One to One</a:t>
            </a:r>
          </a:p>
          <a:p>
            <a:pPr lvl="1"/>
            <a:r>
              <a:rPr lang="en-IN" dirty="0"/>
              <a:t>Ex: one author can have one address</a:t>
            </a:r>
          </a:p>
          <a:p>
            <a:r>
              <a:rPr lang="en-IN" dirty="0"/>
              <a:t>One to Many</a:t>
            </a:r>
          </a:p>
          <a:p>
            <a:pPr lvl="1"/>
            <a:r>
              <a:rPr lang="en-IN" dirty="0"/>
              <a:t>Ex: 1 Author Many Books, 1 Book Some Author</a:t>
            </a:r>
          </a:p>
          <a:p>
            <a:r>
              <a:rPr lang="en-IN" dirty="0"/>
              <a:t>Many to Many</a:t>
            </a:r>
          </a:p>
          <a:p>
            <a:pPr lvl="1"/>
            <a:r>
              <a:rPr lang="en-IN" dirty="0"/>
              <a:t>A book can be published in many countries and a country can have many books.</a:t>
            </a:r>
          </a:p>
        </p:txBody>
      </p:sp>
    </p:spTree>
    <p:extLst>
      <p:ext uri="{BB962C8B-B14F-4D97-AF65-F5344CB8AC3E}">
        <p14:creationId xmlns:p14="http://schemas.microsoft.com/office/powerpoint/2010/main" val="12241030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3A386-36D9-4DF5-A171-08B2A203090F}"/>
              </a:ext>
            </a:extLst>
          </p:cNvPr>
          <p:cNvSpPr>
            <a:spLocks noGrp="1"/>
          </p:cNvSpPr>
          <p:nvPr>
            <p:ph type="title"/>
          </p:nvPr>
        </p:nvSpPr>
        <p:spPr/>
        <p:txBody>
          <a:bodyPr/>
          <a:lstStyle/>
          <a:p>
            <a:r>
              <a:rPr lang="en-IN" dirty="0"/>
              <a:t>One to many to our example</a:t>
            </a:r>
          </a:p>
        </p:txBody>
      </p:sp>
      <p:sp>
        <p:nvSpPr>
          <p:cNvPr id="3" name="Content Placeholder 2">
            <a:extLst>
              <a:ext uri="{FF2B5EF4-FFF2-40B4-BE49-F238E27FC236}">
                <a16:creationId xmlns:a16="http://schemas.microsoft.com/office/drawing/2014/main" id="{231E08A1-5CE2-4C5C-8521-05AD31995647}"/>
              </a:ext>
            </a:extLst>
          </p:cNvPr>
          <p:cNvSpPr>
            <a:spLocks noGrp="1"/>
          </p:cNvSpPr>
          <p:nvPr>
            <p:ph idx="1"/>
          </p:nvPr>
        </p:nvSpPr>
        <p:spPr/>
        <p:txBody>
          <a:bodyPr/>
          <a:lstStyle/>
          <a:p>
            <a:r>
              <a:rPr lang="en-IN" dirty="0"/>
              <a:t>Create author Model</a:t>
            </a:r>
          </a:p>
          <a:p>
            <a:r>
              <a:rPr lang="en-IN" dirty="0"/>
              <a:t>Add constraint to Author using below</a:t>
            </a:r>
          </a:p>
          <a:p>
            <a:pPr lvl="1"/>
            <a:r>
              <a:rPr lang="en-IN" dirty="0"/>
              <a:t>Author = </a:t>
            </a:r>
            <a:r>
              <a:rPr lang="en-IN" dirty="0" err="1"/>
              <a:t>models.ForiegnKey</a:t>
            </a:r>
            <a:r>
              <a:rPr lang="en-IN" dirty="0"/>
              <a:t>(author, </a:t>
            </a:r>
            <a:r>
              <a:rPr lang="en-IN" dirty="0" err="1"/>
              <a:t>on_delete</a:t>
            </a:r>
            <a:r>
              <a:rPr lang="en-IN" dirty="0"/>
              <a:t>=</a:t>
            </a:r>
            <a:r>
              <a:rPr lang="en-IN" dirty="0" err="1"/>
              <a:t>models.CASCADE</a:t>
            </a:r>
            <a:r>
              <a:rPr lang="en-IN" dirty="0"/>
              <a:t>, null=True)</a:t>
            </a:r>
          </a:p>
        </p:txBody>
      </p:sp>
    </p:spTree>
    <p:extLst>
      <p:ext uri="{BB962C8B-B14F-4D97-AF65-F5344CB8AC3E}">
        <p14:creationId xmlns:p14="http://schemas.microsoft.com/office/powerpoint/2010/main" val="20531694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DF5D7-2300-4BB1-A463-2D327D95DAE3}"/>
              </a:ext>
            </a:extLst>
          </p:cNvPr>
          <p:cNvSpPr>
            <a:spLocks noGrp="1"/>
          </p:cNvSpPr>
          <p:nvPr>
            <p:ph type="title"/>
          </p:nvPr>
        </p:nvSpPr>
        <p:spPr/>
        <p:txBody>
          <a:bodyPr/>
          <a:lstStyle/>
          <a:p>
            <a:r>
              <a:rPr lang="en-IN" dirty="0"/>
              <a:t>Save a new Data	</a:t>
            </a:r>
          </a:p>
        </p:txBody>
      </p:sp>
      <p:sp>
        <p:nvSpPr>
          <p:cNvPr id="3" name="Content Placeholder 2">
            <a:extLst>
              <a:ext uri="{FF2B5EF4-FFF2-40B4-BE49-F238E27FC236}">
                <a16:creationId xmlns:a16="http://schemas.microsoft.com/office/drawing/2014/main" id="{5A69BA8A-1906-407B-BB7D-697A46F0F01F}"/>
              </a:ext>
            </a:extLst>
          </p:cNvPr>
          <p:cNvSpPr>
            <a:spLocks noGrp="1"/>
          </p:cNvSpPr>
          <p:nvPr>
            <p:ph idx="1"/>
          </p:nvPr>
        </p:nvSpPr>
        <p:spPr/>
        <p:txBody>
          <a:bodyPr/>
          <a:lstStyle/>
          <a:p>
            <a:r>
              <a:rPr lang="en-IN" dirty="0"/>
              <a:t>Open shell</a:t>
            </a:r>
          </a:p>
          <a:p>
            <a:r>
              <a:rPr lang="en-IN" dirty="0"/>
              <a:t>Create author object</a:t>
            </a:r>
          </a:p>
          <a:p>
            <a:pPr lvl="1"/>
            <a:r>
              <a:rPr lang="en-IN" dirty="0" err="1"/>
              <a:t>Jkr</a:t>
            </a:r>
            <a:r>
              <a:rPr lang="en-IN" dirty="0"/>
              <a:t> = </a:t>
            </a:r>
            <a:r>
              <a:rPr lang="en-IN" dirty="0" err="1"/>
              <a:t>Autho</a:t>
            </a:r>
            <a:r>
              <a:rPr lang="en-IN" dirty="0"/>
              <a:t>(</a:t>
            </a:r>
            <a:r>
              <a:rPr lang="en-IN" dirty="0" err="1"/>
              <a:t>first_name</a:t>
            </a:r>
            <a:r>
              <a:rPr lang="en-IN" dirty="0"/>
              <a:t>=‘J.K’, </a:t>
            </a:r>
            <a:r>
              <a:rPr lang="en-IN" dirty="0" err="1"/>
              <a:t>last_name</a:t>
            </a:r>
            <a:r>
              <a:rPr lang="en-IN" dirty="0"/>
              <a:t>=‘Rowling’)</a:t>
            </a:r>
          </a:p>
          <a:p>
            <a:pPr lvl="1"/>
            <a:r>
              <a:rPr lang="en-IN" dirty="0" err="1"/>
              <a:t>Jkr.save</a:t>
            </a:r>
            <a:r>
              <a:rPr lang="en-IN" dirty="0"/>
              <a:t>()</a:t>
            </a:r>
          </a:p>
          <a:p>
            <a:r>
              <a:rPr lang="en-IN" dirty="0"/>
              <a:t>Create book object</a:t>
            </a:r>
          </a:p>
          <a:p>
            <a:pPr lvl="1"/>
            <a:r>
              <a:rPr lang="en-IN" dirty="0" err="1"/>
              <a:t>Harrypotter</a:t>
            </a:r>
            <a:r>
              <a:rPr lang="en-IN" dirty="0"/>
              <a:t> = Book(title=‘Harry Potter 1’, rating=10, </a:t>
            </a:r>
            <a:r>
              <a:rPr lang="en-IN" dirty="0" err="1"/>
              <a:t>is_bestselling</a:t>
            </a:r>
            <a:r>
              <a:rPr lang="en-IN" dirty="0"/>
              <a:t>=True, author=</a:t>
            </a:r>
            <a:r>
              <a:rPr lang="en-IN" dirty="0" err="1"/>
              <a:t>jkr</a:t>
            </a:r>
            <a:r>
              <a:rPr lang="en-IN" dirty="0"/>
              <a:t>)</a:t>
            </a:r>
          </a:p>
          <a:p>
            <a:pPr lvl="1"/>
            <a:r>
              <a:rPr lang="en-IN" dirty="0" err="1"/>
              <a:t>Harrypotter.save</a:t>
            </a:r>
            <a:r>
              <a:rPr lang="en-IN" dirty="0"/>
              <a:t>()</a:t>
            </a:r>
          </a:p>
          <a:p>
            <a:pPr marL="0" indent="0">
              <a:buNone/>
            </a:pPr>
            <a:endParaRPr lang="en-IN" dirty="0"/>
          </a:p>
        </p:txBody>
      </p:sp>
    </p:spTree>
    <p:extLst>
      <p:ext uri="{BB962C8B-B14F-4D97-AF65-F5344CB8AC3E}">
        <p14:creationId xmlns:p14="http://schemas.microsoft.com/office/powerpoint/2010/main" val="32013523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CB617-EF42-4C9A-86AE-9F5CF7D28FFB}"/>
              </a:ext>
            </a:extLst>
          </p:cNvPr>
          <p:cNvSpPr>
            <a:spLocks noGrp="1"/>
          </p:cNvSpPr>
          <p:nvPr>
            <p:ph type="title"/>
          </p:nvPr>
        </p:nvSpPr>
        <p:spPr/>
        <p:txBody>
          <a:bodyPr/>
          <a:lstStyle/>
          <a:p>
            <a:r>
              <a:rPr lang="en-IN" dirty="0"/>
              <a:t>Query by related data</a:t>
            </a:r>
          </a:p>
        </p:txBody>
      </p:sp>
      <p:sp>
        <p:nvSpPr>
          <p:cNvPr id="3" name="Content Placeholder 2">
            <a:extLst>
              <a:ext uri="{FF2B5EF4-FFF2-40B4-BE49-F238E27FC236}">
                <a16:creationId xmlns:a16="http://schemas.microsoft.com/office/drawing/2014/main" id="{CE6B3697-DCC8-4FC4-B0FF-1402688458C1}"/>
              </a:ext>
            </a:extLst>
          </p:cNvPr>
          <p:cNvSpPr>
            <a:spLocks noGrp="1"/>
          </p:cNvSpPr>
          <p:nvPr>
            <p:ph idx="1"/>
          </p:nvPr>
        </p:nvSpPr>
        <p:spPr/>
        <p:txBody>
          <a:bodyPr/>
          <a:lstStyle/>
          <a:p>
            <a:r>
              <a:rPr lang="en-IN" dirty="0"/>
              <a:t>Find all books whose </a:t>
            </a:r>
            <a:r>
              <a:rPr lang="en-IN" dirty="0" err="1"/>
              <a:t>last_name</a:t>
            </a:r>
            <a:r>
              <a:rPr lang="en-IN" dirty="0"/>
              <a:t> = ‘</a:t>
            </a:r>
            <a:r>
              <a:rPr lang="en-IN" dirty="0" err="1"/>
              <a:t>rowling</a:t>
            </a:r>
            <a:r>
              <a:rPr lang="en-IN" dirty="0"/>
              <a:t>’</a:t>
            </a:r>
          </a:p>
          <a:p>
            <a:r>
              <a:rPr lang="en-US" dirty="0" err="1"/>
              <a:t>books_by_rowling</a:t>
            </a:r>
            <a:r>
              <a:rPr lang="en-US" dirty="0"/>
              <a:t> = </a:t>
            </a:r>
            <a:r>
              <a:rPr lang="en-US" dirty="0" err="1"/>
              <a:t>Book.objects.filter</a:t>
            </a:r>
            <a:r>
              <a:rPr lang="en-US" dirty="0"/>
              <a:t>(author__</a:t>
            </a:r>
            <a:r>
              <a:rPr lang="en-US" dirty="0" err="1"/>
              <a:t>last_name</a:t>
            </a:r>
            <a:r>
              <a:rPr lang="en-US" dirty="0"/>
              <a:t>='Rowling’)</a:t>
            </a:r>
            <a:endParaRPr lang="en-IN" dirty="0"/>
          </a:p>
          <a:p>
            <a:r>
              <a:rPr lang="en-IN" dirty="0"/>
              <a:t>Suppose we want to add modifiers for author table in above query</a:t>
            </a:r>
          </a:p>
          <a:p>
            <a:r>
              <a:rPr lang="en-US" dirty="0" err="1"/>
              <a:t>books_by_rowling</a:t>
            </a:r>
            <a:r>
              <a:rPr lang="en-US" dirty="0"/>
              <a:t> = </a:t>
            </a:r>
            <a:r>
              <a:rPr lang="en-US" dirty="0" err="1"/>
              <a:t>Book.objects.filter</a:t>
            </a:r>
            <a:r>
              <a:rPr lang="en-US" dirty="0"/>
              <a:t>(</a:t>
            </a:r>
            <a:r>
              <a:rPr lang="en-US" dirty="0" err="1"/>
              <a:t>author__last_name__contains</a:t>
            </a:r>
            <a:r>
              <a:rPr lang="en-US" dirty="0"/>
              <a:t>='ling’)</a:t>
            </a:r>
            <a:endParaRPr lang="en-IN" dirty="0"/>
          </a:p>
          <a:p>
            <a:endParaRPr lang="en-IN" dirty="0"/>
          </a:p>
        </p:txBody>
      </p:sp>
    </p:spTree>
    <p:extLst>
      <p:ext uri="{BB962C8B-B14F-4D97-AF65-F5344CB8AC3E}">
        <p14:creationId xmlns:p14="http://schemas.microsoft.com/office/powerpoint/2010/main" val="41979725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C942E-B8BF-4C79-AF24-EE8CA59B95EC}"/>
              </a:ext>
            </a:extLst>
          </p:cNvPr>
          <p:cNvSpPr>
            <a:spLocks noGrp="1"/>
          </p:cNvSpPr>
          <p:nvPr>
            <p:ph type="title"/>
          </p:nvPr>
        </p:nvSpPr>
        <p:spPr/>
        <p:txBody>
          <a:bodyPr/>
          <a:lstStyle/>
          <a:p>
            <a:r>
              <a:rPr lang="en-IN" dirty="0"/>
              <a:t>How to perform a reverse(or inverse)</a:t>
            </a:r>
          </a:p>
        </p:txBody>
      </p:sp>
      <p:sp>
        <p:nvSpPr>
          <p:cNvPr id="3" name="Content Placeholder 2">
            <a:extLst>
              <a:ext uri="{FF2B5EF4-FFF2-40B4-BE49-F238E27FC236}">
                <a16:creationId xmlns:a16="http://schemas.microsoft.com/office/drawing/2014/main" id="{C40FE822-D347-4560-8B83-17A5890BEA9A}"/>
              </a:ext>
            </a:extLst>
          </p:cNvPr>
          <p:cNvSpPr>
            <a:spLocks noGrp="1"/>
          </p:cNvSpPr>
          <p:nvPr>
            <p:ph idx="1"/>
          </p:nvPr>
        </p:nvSpPr>
        <p:spPr/>
        <p:txBody>
          <a:bodyPr/>
          <a:lstStyle/>
          <a:p>
            <a:r>
              <a:rPr lang="en-US" dirty="0" err="1"/>
              <a:t>jkr</a:t>
            </a:r>
            <a:r>
              <a:rPr lang="en-US" dirty="0"/>
              <a:t> = </a:t>
            </a:r>
            <a:r>
              <a:rPr lang="en-US" dirty="0" err="1"/>
              <a:t>Author.objects.get</a:t>
            </a:r>
            <a:r>
              <a:rPr lang="en-US" dirty="0"/>
              <a:t>(</a:t>
            </a:r>
            <a:r>
              <a:rPr lang="en-US" dirty="0" err="1"/>
              <a:t>first_name</a:t>
            </a:r>
            <a:r>
              <a:rPr lang="en-US" dirty="0"/>
              <a:t>='J.K’)</a:t>
            </a:r>
          </a:p>
          <a:p>
            <a:r>
              <a:rPr lang="en-US" dirty="0" err="1"/>
              <a:t>Jkr.book_set</a:t>
            </a:r>
            <a:endParaRPr lang="en-US" dirty="0"/>
          </a:p>
          <a:p>
            <a:r>
              <a:rPr lang="en-US" dirty="0" err="1"/>
              <a:t>Jkr.book_set.all</a:t>
            </a:r>
            <a:r>
              <a:rPr lang="en-US" dirty="0"/>
              <a:t>()</a:t>
            </a:r>
          </a:p>
          <a:p>
            <a:r>
              <a:rPr lang="en-US" dirty="0"/>
              <a:t>On </a:t>
            </a:r>
            <a:r>
              <a:rPr lang="en-US" dirty="0" err="1"/>
              <a:t>book_set</a:t>
            </a:r>
            <a:r>
              <a:rPr lang="en-US" dirty="0"/>
              <a:t> one can perform  all the normal operations</a:t>
            </a:r>
            <a:endParaRPr lang="en-IN" dirty="0"/>
          </a:p>
        </p:txBody>
      </p:sp>
    </p:spTree>
    <p:extLst>
      <p:ext uri="{BB962C8B-B14F-4D97-AF65-F5344CB8AC3E}">
        <p14:creationId xmlns:p14="http://schemas.microsoft.com/office/powerpoint/2010/main" val="3371472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F42AB-81B3-4B06-880D-BF9EFE0E7BC9}"/>
              </a:ext>
            </a:extLst>
          </p:cNvPr>
          <p:cNvSpPr>
            <a:spLocks noGrp="1"/>
          </p:cNvSpPr>
          <p:nvPr>
            <p:ph type="title"/>
          </p:nvPr>
        </p:nvSpPr>
        <p:spPr/>
        <p:txBody>
          <a:bodyPr/>
          <a:lstStyle/>
          <a:p>
            <a:r>
              <a:rPr lang="en-IN" b="1" i="0" dirty="0">
                <a:solidFill>
                  <a:srgbClr val="273239"/>
                </a:solidFill>
                <a:effectLst/>
                <a:latin typeface="urw-din"/>
              </a:rPr>
              <a:t>Model View Template (MVT) </a:t>
            </a:r>
            <a:endParaRPr lang="en-IN" dirty="0"/>
          </a:p>
        </p:txBody>
      </p:sp>
      <p:sp>
        <p:nvSpPr>
          <p:cNvPr id="3" name="Content Placeholder 2">
            <a:extLst>
              <a:ext uri="{FF2B5EF4-FFF2-40B4-BE49-F238E27FC236}">
                <a16:creationId xmlns:a16="http://schemas.microsoft.com/office/drawing/2014/main" id="{471178CA-7E2E-4619-BC61-701340A831AF}"/>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urw-din"/>
              </a:rPr>
              <a:t>This </a:t>
            </a:r>
            <a:r>
              <a:rPr lang="en-US" b="1" i="0" dirty="0">
                <a:solidFill>
                  <a:srgbClr val="273239"/>
                </a:solidFill>
                <a:effectLst/>
                <a:latin typeface="urw-din"/>
              </a:rPr>
              <a:t>Model</a:t>
            </a:r>
            <a:r>
              <a:rPr lang="en-US" b="0" i="0" dirty="0">
                <a:solidFill>
                  <a:srgbClr val="273239"/>
                </a:solidFill>
                <a:effectLst/>
                <a:latin typeface="urw-din"/>
              </a:rPr>
              <a:t> similar to MVC acts as an interface for your data and is basically the logical structure behind the entire web application which is represented by a database such as </a:t>
            </a:r>
            <a:r>
              <a:rPr lang="en-US" b="0" i="0" dirty="0" err="1">
                <a:solidFill>
                  <a:srgbClr val="273239"/>
                </a:solidFill>
                <a:effectLst/>
                <a:latin typeface="urw-din"/>
              </a:rPr>
              <a:t>MySql</a:t>
            </a:r>
            <a:r>
              <a:rPr lang="en-US" b="0" i="0" dirty="0">
                <a:solidFill>
                  <a:srgbClr val="273239"/>
                </a:solidFill>
                <a:effectLst/>
                <a:latin typeface="urw-din"/>
              </a:rPr>
              <a:t>, PostgreSQL.</a:t>
            </a:r>
          </a:p>
          <a:p>
            <a:pPr algn="l" fontAlgn="base">
              <a:buFont typeface="Arial" panose="020B0604020202020204" pitchFamily="34" charset="0"/>
              <a:buChar char="•"/>
            </a:pPr>
            <a:r>
              <a:rPr lang="en-US" b="0" i="0" dirty="0">
                <a:solidFill>
                  <a:srgbClr val="273239"/>
                </a:solidFill>
                <a:effectLst/>
                <a:latin typeface="urw-din"/>
              </a:rPr>
              <a:t>The </a:t>
            </a:r>
            <a:r>
              <a:rPr lang="en-US" b="1" i="0" dirty="0">
                <a:solidFill>
                  <a:srgbClr val="273239"/>
                </a:solidFill>
                <a:effectLst/>
                <a:latin typeface="urw-din"/>
              </a:rPr>
              <a:t>View</a:t>
            </a:r>
            <a:r>
              <a:rPr lang="en-US" b="0" i="0" dirty="0">
                <a:solidFill>
                  <a:srgbClr val="273239"/>
                </a:solidFill>
                <a:effectLst/>
                <a:latin typeface="urw-din"/>
              </a:rPr>
              <a:t> executes the business logic and interacts with the Model and renders the template. It accepts HTTP request and then return HTTP responses.</a:t>
            </a:r>
          </a:p>
          <a:p>
            <a:pPr algn="l" fontAlgn="base">
              <a:buFont typeface="Arial" panose="020B0604020202020204" pitchFamily="34" charset="0"/>
              <a:buChar char="•"/>
            </a:pPr>
            <a:r>
              <a:rPr lang="en-US" b="0" i="0" dirty="0">
                <a:solidFill>
                  <a:srgbClr val="273239"/>
                </a:solidFill>
                <a:effectLst/>
                <a:latin typeface="urw-din"/>
              </a:rPr>
              <a:t>The </a:t>
            </a:r>
            <a:r>
              <a:rPr lang="en-US" b="1" i="0" dirty="0">
                <a:solidFill>
                  <a:srgbClr val="273239"/>
                </a:solidFill>
                <a:effectLst/>
                <a:latin typeface="urw-din"/>
              </a:rPr>
              <a:t>Template</a:t>
            </a:r>
            <a:r>
              <a:rPr lang="en-US" b="0" i="0" dirty="0">
                <a:solidFill>
                  <a:srgbClr val="273239"/>
                </a:solidFill>
                <a:effectLst/>
                <a:latin typeface="urw-din"/>
              </a:rPr>
              <a:t> is the component which makes MVT different from MVC. Templates act as the presentation layer and are basically the HTML code that renders the data. The content in these files can be either static on dynamic.</a:t>
            </a:r>
          </a:p>
          <a:p>
            <a:pPr algn="l" fontAlgn="base">
              <a:buFont typeface="Arial" panose="020B0604020202020204" pitchFamily="34" charset="0"/>
              <a:buChar char="•"/>
            </a:pPr>
            <a:r>
              <a:rPr lang="en-US" dirty="0">
                <a:solidFill>
                  <a:srgbClr val="273239"/>
                </a:solidFill>
                <a:latin typeface="urw-din"/>
              </a:rPr>
              <a:t>Django</a:t>
            </a:r>
            <a:endParaRPr lang="en-US" b="0" i="0" dirty="0">
              <a:solidFill>
                <a:srgbClr val="273239"/>
              </a:solidFill>
              <a:effectLst/>
              <a:latin typeface="urw-din"/>
            </a:endParaRPr>
          </a:p>
          <a:p>
            <a:pPr marL="0" indent="0">
              <a:buNone/>
            </a:pPr>
            <a:endParaRPr lang="en-IN" dirty="0"/>
          </a:p>
        </p:txBody>
      </p:sp>
    </p:spTree>
    <p:extLst>
      <p:ext uri="{BB962C8B-B14F-4D97-AF65-F5344CB8AC3E}">
        <p14:creationId xmlns:p14="http://schemas.microsoft.com/office/powerpoint/2010/main" val="4739822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1E21B-6E0E-4802-ABF2-D6B5B93323CF}"/>
              </a:ext>
            </a:extLst>
          </p:cNvPr>
          <p:cNvSpPr>
            <a:spLocks noGrp="1"/>
          </p:cNvSpPr>
          <p:nvPr>
            <p:ph type="title"/>
          </p:nvPr>
        </p:nvSpPr>
        <p:spPr>
          <a:xfrm>
            <a:off x="677334" y="609600"/>
            <a:ext cx="8596668" cy="917196"/>
          </a:xfrm>
        </p:spPr>
        <p:txBody>
          <a:bodyPr/>
          <a:lstStyle/>
          <a:p>
            <a:r>
              <a:rPr lang="en-IN" dirty="0"/>
              <a:t>Managing Relations in Admin area</a:t>
            </a:r>
          </a:p>
        </p:txBody>
      </p:sp>
      <p:sp>
        <p:nvSpPr>
          <p:cNvPr id="3" name="Content Placeholder 2">
            <a:extLst>
              <a:ext uri="{FF2B5EF4-FFF2-40B4-BE49-F238E27FC236}">
                <a16:creationId xmlns:a16="http://schemas.microsoft.com/office/drawing/2014/main" id="{16030F51-C87A-4B11-A912-AF3208908F3D}"/>
              </a:ext>
            </a:extLst>
          </p:cNvPr>
          <p:cNvSpPr>
            <a:spLocks noGrp="1"/>
          </p:cNvSpPr>
          <p:nvPr>
            <p:ph idx="1"/>
          </p:nvPr>
        </p:nvSpPr>
        <p:spPr>
          <a:xfrm>
            <a:off x="677334" y="1442907"/>
            <a:ext cx="8596668" cy="4598456"/>
          </a:xfrm>
        </p:spPr>
        <p:txBody>
          <a:bodyPr/>
          <a:lstStyle/>
          <a:p>
            <a:r>
              <a:rPr lang="en-IN" dirty="0"/>
              <a:t>Register Author via</a:t>
            </a:r>
          </a:p>
          <a:p>
            <a:pPr lvl="1"/>
            <a:r>
              <a:rPr lang="en-IN" dirty="0" err="1"/>
              <a:t>Admin.site.register</a:t>
            </a:r>
            <a:r>
              <a:rPr lang="en-IN" dirty="0"/>
              <a:t>(Author)</a:t>
            </a:r>
          </a:p>
        </p:txBody>
      </p:sp>
    </p:spTree>
    <p:extLst>
      <p:ext uri="{BB962C8B-B14F-4D97-AF65-F5344CB8AC3E}">
        <p14:creationId xmlns:p14="http://schemas.microsoft.com/office/powerpoint/2010/main" val="34755473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B8083-EC51-4620-AD10-3B7D33CDCB2D}"/>
              </a:ext>
            </a:extLst>
          </p:cNvPr>
          <p:cNvSpPr>
            <a:spLocks noGrp="1"/>
          </p:cNvSpPr>
          <p:nvPr>
            <p:ph type="title"/>
          </p:nvPr>
        </p:nvSpPr>
        <p:spPr/>
        <p:txBody>
          <a:bodyPr/>
          <a:lstStyle/>
          <a:p>
            <a:r>
              <a:rPr lang="en-IN" dirty="0"/>
              <a:t>One to One Relation</a:t>
            </a:r>
          </a:p>
        </p:txBody>
      </p:sp>
      <p:sp>
        <p:nvSpPr>
          <p:cNvPr id="3" name="Content Placeholder 2">
            <a:extLst>
              <a:ext uri="{FF2B5EF4-FFF2-40B4-BE49-F238E27FC236}">
                <a16:creationId xmlns:a16="http://schemas.microsoft.com/office/drawing/2014/main" id="{B183CFB6-8384-403D-A614-E30AE087ADAA}"/>
              </a:ext>
            </a:extLst>
          </p:cNvPr>
          <p:cNvSpPr>
            <a:spLocks noGrp="1"/>
          </p:cNvSpPr>
          <p:nvPr>
            <p:ph idx="1"/>
          </p:nvPr>
        </p:nvSpPr>
        <p:spPr>
          <a:xfrm>
            <a:off x="677334" y="2160589"/>
            <a:ext cx="4389616" cy="3880773"/>
          </a:xfrm>
        </p:spPr>
        <p:txBody>
          <a:bodyPr/>
          <a:lstStyle/>
          <a:p>
            <a:r>
              <a:rPr lang="en-IN" dirty="0"/>
              <a:t>Lets add address for an author</a:t>
            </a:r>
          </a:p>
          <a:p>
            <a:r>
              <a:rPr lang="en-IN" dirty="0"/>
              <a:t>Create Model Address</a:t>
            </a:r>
          </a:p>
          <a:p>
            <a:r>
              <a:rPr lang="en-IN" dirty="0"/>
              <a:t>To add a one to one mapping do the following in Author Model</a:t>
            </a:r>
          </a:p>
          <a:p>
            <a:pPr lvl="1"/>
            <a:r>
              <a:rPr lang="en-IN" dirty="0"/>
              <a:t>address = </a:t>
            </a:r>
            <a:r>
              <a:rPr lang="en-IN" dirty="0" err="1"/>
              <a:t>models.OneToOneField</a:t>
            </a:r>
            <a:r>
              <a:rPr lang="en-IN" dirty="0"/>
              <a:t>(Address)</a:t>
            </a:r>
          </a:p>
          <a:p>
            <a:endParaRPr lang="en-IN" dirty="0"/>
          </a:p>
          <a:p>
            <a:endParaRPr lang="en-IN" dirty="0"/>
          </a:p>
        </p:txBody>
      </p:sp>
      <p:sp>
        <p:nvSpPr>
          <p:cNvPr id="4" name="Rectangle: Rounded Corners 3">
            <a:extLst>
              <a:ext uri="{FF2B5EF4-FFF2-40B4-BE49-F238E27FC236}">
                <a16:creationId xmlns:a16="http://schemas.microsoft.com/office/drawing/2014/main" id="{EA80EE3F-3A11-4AEC-8F50-0528E76854A5}"/>
              </a:ext>
            </a:extLst>
          </p:cNvPr>
          <p:cNvSpPr/>
          <p:nvPr/>
        </p:nvSpPr>
        <p:spPr>
          <a:xfrm>
            <a:off x="5318621" y="2160589"/>
            <a:ext cx="5184396" cy="2142963"/>
          </a:xfrm>
          <a:prstGeom prst="roundRect">
            <a:avLst>
              <a:gd name="adj" fmla="val 71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t>class Address(</a:t>
            </a:r>
            <a:r>
              <a:rPr lang="en-IN" sz="1400" dirty="0" err="1"/>
              <a:t>models.Model</a:t>
            </a:r>
            <a:r>
              <a:rPr lang="en-IN" sz="1400" dirty="0"/>
              <a:t>):</a:t>
            </a:r>
          </a:p>
          <a:p>
            <a:r>
              <a:rPr lang="en-IN" sz="1400" dirty="0"/>
              <a:t>    street = </a:t>
            </a:r>
            <a:r>
              <a:rPr lang="en-IN" sz="1400" dirty="0" err="1"/>
              <a:t>models.CharField</a:t>
            </a:r>
            <a:r>
              <a:rPr lang="en-IN" sz="1400" dirty="0"/>
              <a:t>(</a:t>
            </a:r>
            <a:r>
              <a:rPr lang="en-IN" sz="1400" dirty="0" err="1"/>
              <a:t>max_length</a:t>
            </a:r>
            <a:r>
              <a:rPr lang="en-IN" sz="1400" dirty="0"/>
              <a:t>=100)</a:t>
            </a:r>
          </a:p>
          <a:p>
            <a:r>
              <a:rPr lang="en-IN" sz="1400" dirty="0"/>
              <a:t>    </a:t>
            </a:r>
            <a:r>
              <a:rPr lang="en-IN" sz="1400" dirty="0" err="1"/>
              <a:t>postal_code</a:t>
            </a:r>
            <a:r>
              <a:rPr lang="en-IN" sz="1400" dirty="0"/>
              <a:t> = </a:t>
            </a:r>
            <a:r>
              <a:rPr lang="en-IN" sz="1400" dirty="0" err="1"/>
              <a:t>models.CharField</a:t>
            </a:r>
            <a:r>
              <a:rPr lang="en-IN" sz="1400" dirty="0"/>
              <a:t>(</a:t>
            </a:r>
            <a:r>
              <a:rPr lang="en-IN" sz="1400" dirty="0" err="1"/>
              <a:t>max_length</a:t>
            </a:r>
            <a:r>
              <a:rPr lang="en-IN" sz="1400" dirty="0"/>
              <a:t>=6)</a:t>
            </a:r>
          </a:p>
          <a:p>
            <a:r>
              <a:rPr lang="en-IN" sz="1400" dirty="0"/>
              <a:t>    city = </a:t>
            </a:r>
            <a:r>
              <a:rPr lang="en-IN" sz="1400" dirty="0" err="1"/>
              <a:t>models.CharField</a:t>
            </a:r>
            <a:r>
              <a:rPr lang="en-IN" sz="1400" dirty="0"/>
              <a:t>(</a:t>
            </a:r>
            <a:r>
              <a:rPr lang="en-IN" sz="1400" dirty="0" err="1"/>
              <a:t>max_length</a:t>
            </a:r>
            <a:r>
              <a:rPr lang="en-IN" sz="1400" dirty="0"/>
              <a:t>=50)</a:t>
            </a:r>
          </a:p>
          <a:p>
            <a:endParaRPr lang="en-IN" sz="1400" dirty="0"/>
          </a:p>
          <a:p>
            <a:r>
              <a:rPr lang="en-IN" sz="1400" dirty="0"/>
              <a:t>    def __str__(self):</a:t>
            </a:r>
          </a:p>
          <a:p>
            <a:r>
              <a:rPr lang="en-IN" sz="1400" dirty="0"/>
              <a:t>        return "Address : {}, {}, PIN {}".format(</a:t>
            </a:r>
            <a:r>
              <a:rPr lang="en-IN" sz="1400" dirty="0" err="1"/>
              <a:t>self.street</a:t>
            </a:r>
            <a:r>
              <a:rPr lang="en-IN" sz="1400" dirty="0"/>
              <a:t>, </a:t>
            </a:r>
            <a:r>
              <a:rPr lang="en-IN" sz="1400" dirty="0" err="1"/>
              <a:t>self.city</a:t>
            </a:r>
            <a:r>
              <a:rPr lang="en-IN" sz="1400" dirty="0"/>
              <a:t>, </a:t>
            </a:r>
            <a:r>
              <a:rPr lang="en-IN" sz="1400" dirty="0" err="1"/>
              <a:t>self.postal_code</a:t>
            </a:r>
            <a:r>
              <a:rPr lang="en-IN" sz="1400" dirty="0"/>
              <a:t>)</a:t>
            </a:r>
          </a:p>
        </p:txBody>
      </p:sp>
    </p:spTree>
    <p:extLst>
      <p:ext uri="{BB962C8B-B14F-4D97-AF65-F5344CB8AC3E}">
        <p14:creationId xmlns:p14="http://schemas.microsoft.com/office/powerpoint/2010/main" val="23561331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2A654-A644-4A07-AB90-5207923634D0}"/>
              </a:ext>
            </a:extLst>
          </p:cNvPr>
          <p:cNvSpPr>
            <a:spLocks noGrp="1"/>
          </p:cNvSpPr>
          <p:nvPr>
            <p:ph type="title"/>
          </p:nvPr>
        </p:nvSpPr>
        <p:spPr>
          <a:xfrm>
            <a:off x="677334" y="609600"/>
            <a:ext cx="8596668" cy="841695"/>
          </a:xfrm>
        </p:spPr>
        <p:txBody>
          <a:bodyPr/>
          <a:lstStyle/>
          <a:p>
            <a:r>
              <a:rPr lang="en-IN" dirty="0"/>
              <a:t>Many to Many Relation</a:t>
            </a:r>
          </a:p>
        </p:txBody>
      </p:sp>
      <p:sp>
        <p:nvSpPr>
          <p:cNvPr id="3" name="Content Placeholder 2">
            <a:extLst>
              <a:ext uri="{FF2B5EF4-FFF2-40B4-BE49-F238E27FC236}">
                <a16:creationId xmlns:a16="http://schemas.microsoft.com/office/drawing/2014/main" id="{3A5EBDD2-362C-4BB4-AAC9-21583587A3F1}"/>
              </a:ext>
            </a:extLst>
          </p:cNvPr>
          <p:cNvSpPr>
            <a:spLocks noGrp="1"/>
          </p:cNvSpPr>
          <p:nvPr>
            <p:ph idx="1"/>
          </p:nvPr>
        </p:nvSpPr>
        <p:spPr>
          <a:xfrm>
            <a:off x="677334" y="1451295"/>
            <a:ext cx="4163114" cy="4590067"/>
          </a:xfrm>
        </p:spPr>
        <p:txBody>
          <a:bodyPr/>
          <a:lstStyle/>
          <a:p>
            <a:r>
              <a:rPr lang="en-IN" dirty="0"/>
              <a:t>A book can be published in multiple Countries and a Country can have multiple books.</a:t>
            </a:r>
          </a:p>
          <a:p>
            <a:r>
              <a:rPr lang="en-IN" dirty="0"/>
              <a:t>Cannot add </a:t>
            </a:r>
            <a:r>
              <a:rPr lang="en-IN" dirty="0" err="1"/>
              <a:t>on_delete</a:t>
            </a:r>
            <a:r>
              <a:rPr lang="en-IN" dirty="0"/>
              <a:t> option as Many to Many has 3 tables associated with it</a:t>
            </a:r>
          </a:p>
          <a:p>
            <a:r>
              <a:rPr lang="en-IN" dirty="0"/>
              <a:t>Associate the same with Book using the following</a:t>
            </a:r>
          </a:p>
          <a:p>
            <a:pPr lvl="1"/>
            <a:r>
              <a:rPr lang="en-US" dirty="0" err="1"/>
              <a:t>published_countries</a:t>
            </a:r>
            <a:r>
              <a:rPr lang="en-US" dirty="0"/>
              <a:t> = </a:t>
            </a:r>
            <a:r>
              <a:rPr lang="en-US" dirty="0" err="1"/>
              <a:t>models.ManyToManyField</a:t>
            </a:r>
            <a:r>
              <a:rPr lang="en-US" dirty="0"/>
              <a:t>(Country)</a:t>
            </a:r>
          </a:p>
          <a:p>
            <a:r>
              <a:rPr lang="en-US" dirty="0"/>
              <a:t>To add a country to book</a:t>
            </a:r>
          </a:p>
          <a:p>
            <a:pPr lvl="1"/>
            <a:r>
              <a:rPr lang="en-US" dirty="0" err="1"/>
              <a:t>book_obj.published_countries.addcountry_obj</a:t>
            </a:r>
            <a:r>
              <a:rPr lang="en-US" dirty="0"/>
              <a:t>)</a:t>
            </a:r>
            <a:endParaRPr lang="en-IN" dirty="0"/>
          </a:p>
        </p:txBody>
      </p:sp>
      <p:sp>
        <p:nvSpPr>
          <p:cNvPr id="4" name="Rectangle: Rounded Corners 3">
            <a:extLst>
              <a:ext uri="{FF2B5EF4-FFF2-40B4-BE49-F238E27FC236}">
                <a16:creationId xmlns:a16="http://schemas.microsoft.com/office/drawing/2014/main" id="{4FA47DF4-DA80-4BAE-B1EE-FF70FC498E5F}"/>
              </a:ext>
            </a:extLst>
          </p:cNvPr>
          <p:cNvSpPr/>
          <p:nvPr/>
        </p:nvSpPr>
        <p:spPr>
          <a:xfrm>
            <a:off x="5335398" y="1451295"/>
            <a:ext cx="4546833" cy="1988191"/>
          </a:xfrm>
          <a:prstGeom prst="roundRect">
            <a:avLst>
              <a:gd name="adj" fmla="val 60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t>class Country(</a:t>
            </a:r>
            <a:r>
              <a:rPr lang="en-IN" sz="1400" dirty="0" err="1"/>
              <a:t>models.Model</a:t>
            </a:r>
            <a:r>
              <a:rPr lang="en-IN" sz="1400" dirty="0"/>
              <a:t>):</a:t>
            </a:r>
          </a:p>
          <a:p>
            <a:r>
              <a:rPr lang="en-IN" sz="1400" dirty="0"/>
              <a:t>    name = </a:t>
            </a:r>
            <a:r>
              <a:rPr lang="en-IN" sz="1400" dirty="0" err="1"/>
              <a:t>models.CharField</a:t>
            </a:r>
            <a:r>
              <a:rPr lang="en-IN" sz="1400" dirty="0"/>
              <a:t>(</a:t>
            </a:r>
            <a:r>
              <a:rPr lang="en-IN" sz="1400" dirty="0" err="1"/>
              <a:t>max_length</a:t>
            </a:r>
            <a:r>
              <a:rPr lang="en-IN" sz="1400" dirty="0"/>
              <a:t>=100)</a:t>
            </a:r>
          </a:p>
          <a:p>
            <a:r>
              <a:rPr lang="en-IN" sz="1400" dirty="0"/>
              <a:t>    code = </a:t>
            </a:r>
            <a:r>
              <a:rPr lang="en-IN" sz="1400" dirty="0" err="1"/>
              <a:t>models.CharField</a:t>
            </a:r>
            <a:r>
              <a:rPr lang="en-IN" sz="1400" dirty="0"/>
              <a:t>(</a:t>
            </a:r>
            <a:r>
              <a:rPr lang="en-IN" sz="1400" dirty="0" err="1"/>
              <a:t>max_length</a:t>
            </a:r>
            <a:r>
              <a:rPr lang="en-IN" sz="1400" dirty="0"/>
              <a:t>=2)</a:t>
            </a:r>
          </a:p>
          <a:p>
            <a:endParaRPr lang="en-IN" sz="1400" dirty="0"/>
          </a:p>
          <a:p>
            <a:r>
              <a:rPr lang="en-IN" sz="1400" dirty="0"/>
              <a:t>    def __str__(self):</a:t>
            </a:r>
          </a:p>
          <a:p>
            <a:r>
              <a:rPr lang="en-IN" sz="1400" dirty="0"/>
              <a:t>        return "{}({})".format(self.name, </a:t>
            </a:r>
            <a:r>
              <a:rPr lang="en-IN" sz="1400" dirty="0" err="1"/>
              <a:t>self.code</a:t>
            </a:r>
            <a:r>
              <a:rPr lang="en-IN" sz="1400" dirty="0"/>
              <a:t>)</a:t>
            </a:r>
          </a:p>
        </p:txBody>
      </p:sp>
    </p:spTree>
    <p:extLst>
      <p:ext uri="{BB962C8B-B14F-4D97-AF65-F5344CB8AC3E}">
        <p14:creationId xmlns:p14="http://schemas.microsoft.com/office/powerpoint/2010/main" val="41858518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CE30B-26A0-4A28-A4BA-88EECA94298C}"/>
              </a:ext>
            </a:extLst>
          </p:cNvPr>
          <p:cNvSpPr>
            <a:spLocks noGrp="1"/>
          </p:cNvSpPr>
          <p:nvPr>
            <p:ph type="title"/>
          </p:nvPr>
        </p:nvSpPr>
        <p:spPr/>
        <p:txBody>
          <a:bodyPr/>
          <a:lstStyle/>
          <a:p>
            <a:r>
              <a:rPr lang="en-US" dirty="0"/>
              <a:t>Django Admin Feature</a:t>
            </a:r>
            <a:endParaRPr lang="en-IN" dirty="0"/>
          </a:p>
        </p:txBody>
      </p:sp>
      <p:sp>
        <p:nvSpPr>
          <p:cNvPr id="3" name="Content Placeholder 2">
            <a:extLst>
              <a:ext uri="{FF2B5EF4-FFF2-40B4-BE49-F238E27FC236}">
                <a16:creationId xmlns:a16="http://schemas.microsoft.com/office/drawing/2014/main" id="{E9F9EFE3-9723-45E3-B9D1-9617E56E2EB4}"/>
              </a:ext>
            </a:extLst>
          </p:cNvPr>
          <p:cNvSpPr>
            <a:spLocks noGrp="1"/>
          </p:cNvSpPr>
          <p:nvPr>
            <p:ph idx="1"/>
          </p:nvPr>
        </p:nvSpPr>
        <p:spPr/>
        <p:txBody>
          <a:bodyPr/>
          <a:lstStyle/>
          <a:p>
            <a:r>
              <a:rPr lang="en-US" dirty="0"/>
              <a:t>Easy and Powerful Data Administration</a:t>
            </a:r>
          </a:p>
          <a:p>
            <a:r>
              <a:rPr lang="en-US" dirty="0"/>
              <a:t>Coming from </a:t>
            </a:r>
            <a:r>
              <a:rPr lang="en-US" dirty="0" err="1"/>
              <a:t>Django.contrib</a:t>
            </a:r>
            <a:r>
              <a:rPr lang="en-US" dirty="0"/>
              <a:t> model and </a:t>
            </a:r>
            <a:r>
              <a:rPr lang="en-US" dirty="0" err="1"/>
              <a:t>Django.contrib</a:t>
            </a:r>
            <a:r>
              <a:rPr lang="en-US" dirty="0"/>
              <a:t> app</a:t>
            </a:r>
          </a:p>
          <a:p>
            <a:r>
              <a:rPr lang="en-US" dirty="0"/>
              <a:t>Admin URL</a:t>
            </a:r>
          </a:p>
          <a:p>
            <a:pPr lvl="1"/>
            <a:r>
              <a:rPr lang="en-IN" dirty="0">
                <a:hlinkClick r:id="rId2"/>
              </a:rPr>
              <a:t>http://127.0.0.1:8000/admin/login/?next=/admin/</a:t>
            </a:r>
            <a:endParaRPr lang="en-US" dirty="0"/>
          </a:p>
          <a:p>
            <a:r>
              <a:rPr lang="en-US" dirty="0"/>
              <a:t>This is not for visitors</a:t>
            </a:r>
          </a:p>
          <a:p>
            <a:r>
              <a:rPr lang="en-US" dirty="0"/>
              <a:t>This is for owner of the site</a:t>
            </a:r>
          </a:p>
        </p:txBody>
      </p:sp>
    </p:spTree>
    <p:extLst>
      <p:ext uri="{BB962C8B-B14F-4D97-AF65-F5344CB8AC3E}">
        <p14:creationId xmlns:p14="http://schemas.microsoft.com/office/powerpoint/2010/main" val="31709631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2D40F-2059-47F2-B7F6-EA4054844E6F}"/>
              </a:ext>
            </a:extLst>
          </p:cNvPr>
          <p:cNvSpPr>
            <a:spLocks noGrp="1"/>
          </p:cNvSpPr>
          <p:nvPr>
            <p:ph type="title"/>
          </p:nvPr>
        </p:nvSpPr>
        <p:spPr/>
        <p:txBody>
          <a:bodyPr/>
          <a:lstStyle/>
          <a:p>
            <a:r>
              <a:rPr lang="en-US" dirty="0"/>
              <a:t>Admin: Create </a:t>
            </a:r>
            <a:r>
              <a:rPr lang="en-US" dirty="0" err="1"/>
              <a:t>SuperUser</a:t>
            </a:r>
            <a:endParaRPr lang="en-IN" dirty="0"/>
          </a:p>
        </p:txBody>
      </p:sp>
      <p:sp>
        <p:nvSpPr>
          <p:cNvPr id="3" name="Content Placeholder 2">
            <a:extLst>
              <a:ext uri="{FF2B5EF4-FFF2-40B4-BE49-F238E27FC236}">
                <a16:creationId xmlns:a16="http://schemas.microsoft.com/office/drawing/2014/main" id="{82D66B2B-7E49-48AE-917F-A35569C3D45B}"/>
              </a:ext>
            </a:extLst>
          </p:cNvPr>
          <p:cNvSpPr>
            <a:spLocks noGrp="1"/>
          </p:cNvSpPr>
          <p:nvPr>
            <p:ph idx="1"/>
          </p:nvPr>
        </p:nvSpPr>
        <p:spPr/>
        <p:txBody>
          <a:bodyPr/>
          <a:lstStyle/>
          <a:p>
            <a:r>
              <a:rPr lang="en-US" dirty="0"/>
              <a:t>Execute the following command</a:t>
            </a:r>
          </a:p>
          <a:p>
            <a:pPr lvl="1"/>
            <a:r>
              <a:rPr lang="en-IN" dirty="0"/>
              <a:t>python manage.py </a:t>
            </a:r>
            <a:r>
              <a:rPr lang="en-IN" dirty="0" err="1"/>
              <a:t>createsuperuser</a:t>
            </a:r>
            <a:endParaRPr lang="en-IN" dirty="0"/>
          </a:p>
          <a:p>
            <a:r>
              <a:rPr lang="en-US" dirty="0"/>
              <a:t>Follow the steps as suggested</a:t>
            </a:r>
          </a:p>
          <a:p>
            <a:endParaRPr lang="en-IN" dirty="0"/>
          </a:p>
        </p:txBody>
      </p:sp>
    </p:spTree>
    <p:extLst>
      <p:ext uri="{BB962C8B-B14F-4D97-AF65-F5344CB8AC3E}">
        <p14:creationId xmlns:p14="http://schemas.microsoft.com/office/powerpoint/2010/main" val="10565777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76B03-6ED6-4E97-8DE1-AC8E52FF1396}"/>
              </a:ext>
            </a:extLst>
          </p:cNvPr>
          <p:cNvSpPr>
            <a:spLocks noGrp="1"/>
          </p:cNvSpPr>
          <p:nvPr>
            <p:ph type="title"/>
          </p:nvPr>
        </p:nvSpPr>
        <p:spPr/>
        <p:txBody>
          <a:bodyPr/>
          <a:lstStyle/>
          <a:p>
            <a:r>
              <a:rPr lang="en-US" dirty="0"/>
              <a:t>Adding our models to Django Admin</a:t>
            </a:r>
            <a:endParaRPr lang="en-IN" dirty="0"/>
          </a:p>
        </p:txBody>
      </p:sp>
      <p:sp>
        <p:nvSpPr>
          <p:cNvPr id="3" name="Content Placeholder 2">
            <a:extLst>
              <a:ext uri="{FF2B5EF4-FFF2-40B4-BE49-F238E27FC236}">
                <a16:creationId xmlns:a16="http://schemas.microsoft.com/office/drawing/2014/main" id="{F428F821-FEB5-436C-B5AD-E5ED2E5B5B15}"/>
              </a:ext>
            </a:extLst>
          </p:cNvPr>
          <p:cNvSpPr>
            <a:spLocks noGrp="1"/>
          </p:cNvSpPr>
          <p:nvPr>
            <p:ph idx="1"/>
          </p:nvPr>
        </p:nvSpPr>
        <p:spPr/>
        <p:txBody>
          <a:bodyPr/>
          <a:lstStyle/>
          <a:p>
            <a:r>
              <a:rPr lang="en-US" dirty="0"/>
              <a:t>Go to &lt;app&gt;/admin.py</a:t>
            </a:r>
          </a:p>
          <a:p>
            <a:r>
              <a:rPr lang="en-US" dirty="0"/>
              <a:t>Register your model via</a:t>
            </a:r>
          </a:p>
          <a:p>
            <a:r>
              <a:rPr lang="en-US" dirty="0" err="1"/>
              <a:t>Admin.site.register</a:t>
            </a:r>
            <a:r>
              <a:rPr lang="en-US" dirty="0"/>
              <a:t>(&lt;Model&gt;)</a:t>
            </a:r>
          </a:p>
          <a:p>
            <a:r>
              <a:rPr lang="en-US" dirty="0"/>
              <a:t>Restart Server you should be able to see your Model</a:t>
            </a:r>
          </a:p>
        </p:txBody>
      </p:sp>
    </p:spTree>
    <p:extLst>
      <p:ext uri="{BB962C8B-B14F-4D97-AF65-F5344CB8AC3E}">
        <p14:creationId xmlns:p14="http://schemas.microsoft.com/office/powerpoint/2010/main" val="29645066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45B00-6452-4169-AC2C-A26825A58344}"/>
              </a:ext>
            </a:extLst>
          </p:cNvPr>
          <p:cNvSpPr>
            <a:spLocks noGrp="1"/>
          </p:cNvSpPr>
          <p:nvPr>
            <p:ph type="title"/>
          </p:nvPr>
        </p:nvSpPr>
        <p:spPr/>
        <p:txBody>
          <a:bodyPr/>
          <a:lstStyle/>
          <a:p>
            <a:r>
              <a:rPr lang="en-US" dirty="0"/>
              <a:t>Configure Model Fields</a:t>
            </a:r>
            <a:endParaRPr lang="en-IN" dirty="0"/>
          </a:p>
        </p:txBody>
      </p:sp>
      <p:sp>
        <p:nvSpPr>
          <p:cNvPr id="3" name="Content Placeholder 2">
            <a:extLst>
              <a:ext uri="{FF2B5EF4-FFF2-40B4-BE49-F238E27FC236}">
                <a16:creationId xmlns:a16="http://schemas.microsoft.com/office/drawing/2014/main" id="{F6BDC25C-BF9C-4C3F-9F5E-5AC3077AE886}"/>
              </a:ext>
            </a:extLst>
          </p:cNvPr>
          <p:cNvSpPr>
            <a:spLocks noGrp="1"/>
          </p:cNvSpPr>
          <p:nvPr>
            <p:ph idx="1"/>
          </p:nvPr>
        </p:nvSpPr>
        <p:spPr/>
        <p:txBody>
          <a:bodyPr/>
          <a:lstStyle/>
          <a:p>
            <a:r>
              <a:rPr lang="en-US" dirty="0"/>
              <a:t>You can set various validations to the Models which would be reflected on the admin page</a:t>
            </a:r>
          </a:p>
          <a:p>
            <a:r>
              <a:rPr lang="en-US" dirty="0" err="1"/>
              <a:t>Is_blank</a:t>
            </a:r>
            <a:endParaRPr lang="en-US" dirty="0"/>
          </a:p>
          <a:p>
            <a:r>
              <a:rPr lang="en-US" dirty="0" err="1"/>
              <a:t>Is_Editable</a:t>
            </a:r>
            <a:endParaRPr lang="en-IN" dirty="0"/>
          </a:p>
          <a:p>
            <a:endParaRPr lang="en-US" dirty="0"/>
          </a:p>
        </p:txBody>
      </p:sp>
    </p:spTree>
    <p:extLst>
      <p:ext uri="{BB962C8B-B14F-4D97-AF65-F5344CB8AC3E}">
        <p14:creationId xmlns:p14="http://schemas.microsoft.com/office/powerpoint/2010/main" val="15374374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15F5-0485-4DFE-8B79-68588B73AAB5}"/>
              </a:ext>
            </a:extLst>
          </p:cNvPr>
          <p:cNvSpPr>
            <a:spLocks noGrp="1"/>
          </p:cNvSpPr>
          <p:nvPr>
            <p:ph type="title"/>
          </p:nvPr>
        </p:nvSpPr>
        <p:spPr/>
        <p:txBody>
          <a:bodyPr/>
          <a:lstStyle/>
          <a:p>
            <a:r>
              <a:rPr lang="en-US" dirty="0"/>
              <a:t>Configure Admin Page</a:t>
            </a:r>
            <a:endParaRPr lang="en-IN" dirty="0"/>
          </a:p>
        </p:txBody>
      </p:sp>
      <p:sp>
        <p:nvSpPr>
          <p:cNvPr id="3" name="Content Placeholder 2">
            <a:extLst>
              <a:ext uri="{FF2B5EF4-FFF2-40B4-BE49-F238E27FC236}">
                <a16:creationId xmlns:a16="http://schemas.microsoft.com/office/drawing/2014/main" id="{5058E409-9767-4736-A3BA-10C9C64AE03E}"/>
              </a:ext>
            </a:extLst>
          </p:cNvPr>
          <p:cNvSpPr>
            <a:spLocks noGrp="1"/>
          </p:cNvSpPr>
          <p:nvPr>
            <p:ph idx="1"/>
          </p:nvPr>
        </p:nvSpPr>
        <p:spPr>
          <a:xfrm>
            <a:off x="677334" y="2160590"/>
            <a:ext cx="8596668" cy="2554024"/>
          </a:xfrm>
        </p:spPr>
        <p:txBody>
          <a:bodyPr/>
          <a:lstStyle/>
          <a:p>
            <a:r>
              <a:rPr lang="en-US" dirty="0" err="1"/>
              <a:t>Readonly_fields</a:t>
            </a:r>
            <a:endParaRPr lang="en-US" dirty="0"/>
          </a:p>
          <a:p>
            <a:r>
              <a:rPr lang="en-US" dirty="0" err="1"/>
              <a:t>Prepopulated_fields</a:t>
            </a:r>
            <a:endParaRPr lang="en-US" dirty="0"/>
          </a:p>
          <a:p>
            <a:r>
              <a:rPr lang="en-US" dirty="0" err="1"/>
              <a:t>List_filter</a:t>
            </a:r>
            <a:endParaRPr lang="en-US" dirty="0"/>
          </a:p>
          <a:p>
            <a:r>
              <a:rPr lang="en-US" dirty="0" err="1"/>
              <a:t>List_display</a:t>
            </a:r>
            <a:endParaRPr lang="en-US" dirty="0"/>
          </a:p>
        </p:txBody>
      </p:sp>
      <p:sp>
        <p:nvSpPr>
          <p:cNvPr id="5" name="Rectangle: Rounded Corners 4">
            <a:extLst>
              <a:ext uri="{FF2B5EF4-FFF2-40B4-BE49-F238E27FC236}">
                <a16:creationId xmlns:a16="http://schemas.microsoft.com/office/drawing/2014/main" id="{ABDE934E-0CF0-46A1-AAFC-31177280D0E1}"/>
              </a:ext>
            </a:extLst>
          </p:cNvPr>
          <p:cNvSpPr/>
          <p:nvPr/>
        </p:nvSpPr>
        <p:spPr>
          <a:xfrm>
            <a:off x="4773337" y="1401627"/>
            <a:ext cx="4991450" cy="3080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Register your models here.</a:t>
            </a:r>
          </a:p>
          <a:p>
            <a:r>
              <a:rPr lang="en-US" dirty="0"/>
              <a:t>class </a:t>
            </a:r>
            <a:r>
              <a:rPr lang="en-US" dirty="0" err="1"/>
              <a:t>BookAdmin</a:t>
            </a:r>
            <a:r>
              <a:rPr lang="en-US" dirty="0"/>
              <a:t>(</a:t>
            </a:r>
            <a:r>
              <a:rPr lang="en-US" dirty="0" err="1"/>
              <a:t>admin.ModelAdmin</a:t>
            </a:r>
            <a:r>
              <a:rPr lang="en-US" dirty="0"/>
              <a:t>):</a:t>
            </a:r>
          </a:p>
          <a:p>
            <a:r>
              <a:rPr lang="en-US" dirty="0"/>
              <a:t>    </a:t>
            </a:r>
            <a:r>
              <a:rPr lang="en-US" dirty="0" err="1"/>
              <a:t>readonly_fields</a:t>
            </a:r>
            <a:r>
              <a:rPr lang="en-US" dirty="0"/>
              <a:t> = ("slug",)</a:t>
            </a:r>
          </a:p>
          <a:p>
            <a:r>
              <a:rPr lang="en-US" dirty="0"/>
              <a:t>    </a:t>
            </a:r>
            <a:r>
              <a:rPr lang="en-US" dirty="0" err="1"/>
              <a:t>list_filter</a:t>
            </a:r>
            <a:r>
              <a:rPr lang="en-US" dirty="0"/>
              <a:t> = ("rating", "author")</a:t>
            </a:r>
          </a:p>
          <a:p>
            <a:r>
              <a:rPr lang="en-US" dirty="0"/>
              <a:t>    </a:t>
            </a:r>
            <a:r>
              <a:rPr lang="en-US" dirty="0" err="1"/>
              <a:t>list_display</a:t>
            </a:r>
            <a:r>
              <a:rPr lang="en-US" dirty="0"/>
              <a:t> = ("title", "author")</a:t>
            </a:r>
          </a:p>
          <a:p>
            <a:endParaRPr lang="en-US" dirty="0"/>
          </a:p>
          <a:p>
            <a:endParaRPr lang="en-US" dirty="0"/>
          </a:p>
          <a:p>
            <a:r>
              <a:rPr lang="en-US" dirty="0" err="1"/>
              <a:t>admin.site.register</a:t>
            </a:r>
            <a:r>
              <a:rPr lang="en-US" dirty="0"/>
              <a:t>(Book, </a:t>
            </a:r>
            <a:r>
              <a:rPr lang="en-US" dirty="0" err="1"/>
              <a:t>BookAdmin</a:t>
            </a:r>
            <a:r>
              <a:rPr lang="en-US" dirty="0"/>
              <a:t>)</a:t>
            </a:r>
          </a:p>
        </p:txBody>
      </p:sp>
      <p:sp>
        <p:nvSpPr>
          <p:cNvPr id="7" name="TextBox 6">
            <a:extLst>
              <a:ext uri="{FF2B5EF4-FFF2-40B4-BE49-F238E27FC236}">
                <a16:creationId xmlns:a16="http://schemas.microsoft.com/office/drawing/2014/main" id="{63CADCD1-FE5F-45E5-8747-4723ACCD7EA2}"/>
              </a:ext>
            </a:extLst>
          </p:cNvPr>
          <p:cNvSpPr txBox="1"/>
          <p:nvPr/>
        </p:nvSpPr>
        <p:spPr>
          <a:xfrm>
            <a:off x="677334" y="4944804"/>
            <a:ext cx="8535771" cy="523220"/>
          </a:xfrm>
          <a:prstGeom prst="rect">
            <a:avLst/>
          </a:prstGeom>
          <a:noFill/>
        </p:spPr>
        <p:txBody>
          <a:bodyPr wrap="square" rtlCol="0">
            <a:spAutoFit/>
          </a:bodyPr>
          <a:lstStyle/>
          <a:p>
            <a:r>
              <a:rPr lang="en-US" sz="1400" b="1" dirty="0"/>
              <a:t>Note :</a:t>
            </a:r>
            <a:r>
              <a:rPr lang="en-US" sz="1400" dirty="0"/>
              <a:t> Please visit Django Admin Configuration</a:t>
            </a:r>
          </a:p>
          <a:p>
            <a:r>
              <a:rPr lang="en-IN" sz="1400" dirty="0">
                <a:hlinkClick r:id="rId2"/>
              </a:rPr>
              <a:t>https://docs.djangoproject.com/en/3.2/ref/contrib/admin/</a:t>
            </a:r>
            <a:r>
              <a:rPr lang="en-IN" sz="1400" dirty="0"/>
              <a:t> </a:t>
            </a:r>
            <a:endParaRPr lang="en-US" sz="1400" dirty="0"/>
          </a:p>
        </p:txBody>
      </p:sp>
    </p:spTree>
    <p:extLst>
      <p:ext uri="{BB962C8B-B14F-4D97-AF65-F5344CB8AC3E}">
        <p14:creationId xmlns:p14="http://schemas.microsoft.com/office/powerpoint/2010/main" val="23845336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61439-2611-4BBB-9F06-23D7B659B5A5}"/>
              </a:ext>
            </a:extLst>
          </p:cNvPr>
          <p:cNvSpPr>
            <a:spLocks noGrp="1"/>
          </p:cNvSpPr>
          <p:nvPr>
            <p:ph type="title"/>
          </p:nvPr>
        </p:nvSpPr>
        <p:spPr/>
        <p:txBody>
          <a:bodyPr/>
          <a:lstStyle/>
          <a:p>
            <a:r>
              <a:rPr lang="en-US" dirty="0"/>
              <a:t>Querying Data</a:t>
            </a:r>
            <a:br>
              <a:rPr lang="en-US" dirty="0"/>
            </a:br>
            <a:r>
              <a:rPr lang="en-US" dirty="0"/>
              <a:t>Using get() Function</a:t>
            </a:r>
            <a:endParaRPr lang="en-IN" dirty="0"/>
          </a:p>
        </p:txBody>
      </p:sp>
      <p:sp>
        <p:nvSpPr>
          <p:cNvPr id="3" name="Content Placeholder 2">
            <a:extLst>
              <a:ext uri="{FF2B5EF4-FFF2-40B4-BE49-F238E27FC236}">
                <a16:creationId xmlns:a16="http://schemas.microsoft.com/office/drawing/2014/main" id="{87FFD464-73F6-4D38-AA5B-728652DFC398}"/>
              </a:ext>
            </a:extLst>
          </p:cNvPr>
          <p:cNvSpPr>
            <a:spLocks noGrp="1"/>
          </p:cNvSpPr>
          <p:nvPr>
            <p:ph idx="1"/>
          </p:nvPr>
        </p:nvSpPr>
        <p:spPr/>
        <p:txBody>
          <a:bodyPr/>
          <a:lstStyle/>
          <a:p>
            <a:r>
              <a:rPr lang="en-US" dirty="0" err="1"/>
              <a:t>Book.objects.get</a:t>
            </a:r>
            <a:r>
              <a:rPr lang="en-US" dirty="0"/>
              <a:t>(id=&lt;</a:t>
            </a:r>
            <a:r>
              <a:rPr lang="en-US" dirty="0" err="1"/>
              <a:t>SomeValue</a:t>
            </a:r>
            <a:r>
              <a:rPr lang="en-US" dirty="0"/>
              <a:t>&gt;)</a:t>
            </a:r>
          </a:p>
          <a:p>
            <a:r>
              <a:rPr lang="en-US" dirty="0" err="1"/>
              <a:t>Book.objects.get</a:t>
            </a:r>
            <a:r>
              <a:rPr lang="en-US" dirty="0"/>
              <a:t>(title=‘&lt;Some Value&gt;’)</a:t>
            </a:r>
          </a:p>
          <a:p>
            <a:r>
              <a:rPr lang="en-US" dirty="0" err="1"/>
              <a:t>Book.objects.get</a:t>
            </a:r>
            <a:r>
              <a:rPr lang="en-US" dirty="0"/>
              <a:t>(rating=10)</a:t>
            </a:r>
          </a:p>
          <a:p>
            <a:pPr lvl="1"/>
            <a:r>
              <a:rPr lang="en-US" dirty="0"/>
              <a:t>This gives error because get() function can only get single value and any search result returns multiple value it breaks</a:t>
            </a:r>
          </a:p>
          <a:p>
            <a:r>
              <a:rPr lang="en-US" dirty="0"/>
              <a:t>Hence, use get only with primary key fields or unique key fields</a:t>
            </a:r>
          </a:p>
          <a:p>
            <a:endParaRPr lang="en-IN" dirty="0"/>
          </a:p>
        </p:txBody>
      </p:sp>
    </p:spTree>
    <p:extLst>
      <p:ext uri="{BB962C8B-B14F-4D97-AF65-F5344CB8AC3E}">
        <p14:creationId xmlns:p14="http://schemas.microsoft.com/office/powerpoint/2010/main" val="30958024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97078-7281-412C-A0C4-481F83C5F28D}"/>
              </a:ext>
            </a:extLst>
          </p:cNvPr>
          <p:cNvSpPr>
            <a:spLocks noGrp="1"/>
          </p:cNvSpPr>
          <p:nvPr>
            <p:ph type="title"/>
          </p:nvPr>
        </p:nvSpPr>
        <p:spPr/>
        <p:txBody>
          <a:bodyPr/>
          <a:lstStyle/>
          <a:p>
            <a:r>
              <a:rPr lang="en-US" dirty="0"/>
              <a:t>Querying Data</a:t>
            </a:r>
            <a:br>
              <a:rPr lang="en-US" dirty="0"/>
            </a:br>
            <a:r>
              <a:rPr lang="en-US" dirty="0"/>
              <a:t>Using filter() function</a:t>
            </a:r>
            <a:endParaRPr lang="en-IN" dirty="0"/>
          </a:p>
        </p:txBody>
      </p:sp>
      <p:sp>
        <p:nvSpPr>
          <p:cNvPr id="3" name="Content Placeholder 2">
            <a:extLst>
              <a:ext uri="{FF2B5EF4-FFF2-40B4-BE49-F238E27FC236}">
                <a16:creationId xmlns:a16="http://schemas.microsoft.com/office/drawing/2014/main" id="{F3FC8AF2-9C90-4069-8F3A-92AA96138C1F}"/>
              </a:ext>
            </a:extLst>
          </p:cNvPr>
          <p:cNvSpPr>
            <a:spLocks noGrp="1"/>
          </p:cNvSpPr>
          <p:nvPr>
            <p:ph idx="1"/>
          </p:nvPr>
        </p:nvSpPr>
        <p:spPr/>
        <p:txBody>
          <a:bodyPr/>
          <a:lstStyle/>
          <a:p>
            <a:r>
              <a:rPr lang="en-US" dirty="0" err="1"/>
              <a:t>Book.objects.filter</a:t>
            </a:r>
            <a:r>
              <a:rPr lang="en-US" dirty="0"/>
              <a:t>(rating=10)</a:t>
            </a:r>
          </a:p>
          <a:p>
            <a:pPr lvl="1"/>
            <a:r>
              <a:rPr lang="en-US" dirty="0"/>
              <a:t>This will always return a list of data</a:t>
            </a:r>
          </a:p>
          <a:p>
            <a:r>
              <a:rPr lang="en-US" dirty="0"/>
              <a:t>Can use multiple fields as well</a:t>
            </a:r>
          </a:p>
          <a:p>
            <a:pPr lvl="1"/>
            <a:r>
              <a:rPr lang="en-US" dirty="0" err="1"/>
              <a:t>Book.objects.filter</a:t>
            </a:r>
            <a:r>
              <a:rPr lang="en-US" dirty="0"/>
              <a:t>(rating=10, </a:t>
            </a:r>
            <a:r>
              <a:rPr lang="en-US" dirty="0" err="1"/>
              <a:t>is_bestselling</a:t>
            </a:r>
            <a:r>
              <a:rPr lang="en-US" dirty="0"/>
              <a:t>=True)</a:t>
            </a:r>
            <a:endParaRPr lang="en-IN" dirty="0"/>
          </a:p>
        </p:txBody>
      </p:sp>
    </p:spTree>
    <p:extLst>
      <p:ext uri="{BB962C8B-B14F-4D97-AF65-F5344CB8AC3E}">
        <p14:creationId xmlns:p14="http://schemas.microsoft.com/office/powerpoint/2010/main" val="2775490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C49D0-DAD4-4FFD-9D6F-ED8BC76BF1B8}"/>
              </a:ext>
            </a:extLst>
          </p:cNvPr>
          <p:cNvSpPr>
            <a:spLocks noGrp="1"/>
          </p:cNvSpPr>
          <p:nvPr>
            <p:ph type="title"/>
          </p:nvPr>
        </p:nvSpPr>
        <p:spPr/>
        <p:txBody>
          <a:bodyPr/>
          <a:lstStyle/>
          <a:p>
            <a:r>
              <a:rPr lang="en-IN" dirty="0"/>
              <a:t>Django MVT</a:t>
            </a:r>
          </a:p>
        </p:txBody>
      </p:sp>
      <p:pic>
        <p:nvPicPr>
          <p:cNvPr id="5" name="Content Placeholder 4">
            <a:extLst>
              <a:ext uri="{FF2B5EF4-FFF2-40B4-BE49-F238E27FC236}">
                <a16:creationId xmlns:a16="http://schemas.microsoft.com/office/drawing/2014/main" id="{F137809F-E1DF-4535-A434-7D7499ECB584}"/>
              </a:ext>
            </a:extLst>
          </p:cNvPr>
          <p:cNvPicPr>
            <a:picLocks noGrp="1" noChangeAspect="1"/>
          </p:cNvPicPr>
          <p:nvPr>
            <p:ph idx="1"/>
          </p:nvPr>
        </p:nvPicPr>
        <p:blipFill>
          <a:blip r:embed="rId2"/>
          <a:stretch>
            <a:fillRect/>
          </a:stretch>
        </p:blipFill>
        <p:spPr>
          <a:xfrm>
            <a:off x="1289844" y="2401094"/>
            <a:ext cx="7372350" cy="3400425"/>
          </a:xfrm>
        </p:spPr>
      </p:pic>
    </p:spTree>
    <p:extLst>
      <p:ext uri="{BB962C8B-B14F-4D97-AF65-F5344CB8AC3E}">
        <p14:creationId xmlns:p14="http://schemas.microsoft.com/office/powerpoint/2010/main" val="14526901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88225-2012-4D50-B68E-E670A875C53B}"/>
              </a:ext>
            </a:extLst>
          </p:cNvPr>
          <p:cNvSpPr>
            <a:spLocks noGrp="1"/>
          </p:cNvSpPr>
          <p:nvPr>
            <p:ph type="title"/>
          </p:nvPr>
        </p:nvSpPr>
        <p:spPr/>
        <p:txBody>
          <a:bodyPr/>
          <a:lstStyle/>
          <a:p>
            <a:r>
              <a:rPr lang="en-US" dirty="0"/>
              <a:t>Filtering data based on some conditions</a:t>
            </a:r>
            <a:br>
              <a:rPr lang="en-US" dirty="0"/>
            </a:br>
            <a:r>
              <a:rPr lang="en-US" dirty="0"/>
              <a:t>&lt;, &lt;=, &gt;, &gt;= </a:t>
            </a:r>
            <a:r>
              <a:rPr lang="en-US" dirty="0" err="1"/>
              <a:t>etc</a:t>
            </a:r>
            <a:r>
              <a:rPr lang="en-US" dirty="0"/>
              <a:t> (Fields </a:t>
            </a:r>
            <a:r>
              <a:rPr lang="en-US" dirty="0" err="1"/>
              <a:t>LookUps</a:t>
            </a:r>
            <a:r>
              <a:rPr lang="en-US" dirty="0"/>
              <a:t>)</a:t>
            </a:r>
            <a:endParaRPr lang="en-IN" dirty="0"/>
          </a:p>
        </p:txBody>
      </p:sp>
      <p:sp>
        <p:nvSpPr>
          <p:cNvPr id="3" name="Content Placeholder 2">
            <a:extLst>
              <a:ext uri="{FF2B5EF4-FFF2-40B4-BE49-F238E27FC236}">
                <a16:creationId xmlns:a16="http://schemas.microsoft.com/office/drawing/2014/main" id="{7418A513-3916-4AD6-9D42-6255C4DACAC9}"/>
              </a:ext>
            </a:extLst>
          </p:cNvPr>
          <p:cNvSpPr>
            <a:spLocks noGrp="1"/>
          </p:cNvSpPr>
          <p:nvPr>
            <p:ph idx="1"/>
          </p:nvPr>
        </p:nvSpPr>
        <p:spPr>
          <a:xfrm>
            <a:off x="677334" y="2160589"/>
            <a:ext cx="8596668" cy="2973473"/>
          </a:xfrm>
        </p:spPr>
        <p:txBody>
          <a:bodyPr/>
          <a:lstStyle/>
          <a:p>
            <a:r>
              <a:rPr lang="en-IN" dirty="0" err="1"/>
              <a:t>Book.objects.filter</a:t>
            </a:r>
            <a:r>
              <a:rPr lang="en-IN" dirty="0"/>
              <a:t>(rating__</a:t>
            </a:r>
            <a:r>
              <a:rPr lang="en-IN" dirty="0" err="1"/>
              <a:t>gt</a:t>
            </a:r>
            <a:r>
              <a:rPr lang="en-IN" dirty="0"/>
              <a:t>=7)</a:t>
            </a:r>
          </a:p>
          <a:p>
            <a:r>
              <a:rPr lang="en-IN" dirty="0" err="1"/>
              <a:t>Book.objects.filter</a:t>
            </a:r>
            <a:r>
              <a:rPr lang="en-IN" dirty="0"/>
              <a:t>(rating__</a:t>
            </a:r>
            <a:r>
              <a:rPr lang="en-IN" dirty="0" err="1"/>
              <a:t>gte</a:t>
            </a:r>
            <a:r>
              <a:rPr lang="en-IN" dirty="0"/>
              <a:t>=7)</a:t>
            </a:r>
          </a:p>
          <a:p>
            <a:r>
              <a:rPr lang="en-IN" dirty="0" err="1"/>
              <a:t>Book.objects.filter</a:t>
            </a:r>
            <a:r>
              <a:rPr lang="en-IN" dirty="0"/>
              <a:t>(rating__</a:t>
            </a:r>
            <a:r>
              <a:rPr lang="en-IN" dirty="0" err="1"/>
              <a:t>lt</a:t>
            </a:r>
            <a:r>
              <a:rPr lang="en-IN" dirty="0"/>
              <a:t>=7)</a:t>
            </a:r>
          </a:p>
          <a:p>
            <a:r>
              <a:rPr lang="en-IN" dirty="0" err="1"/>
              <a:t>Book.objects.filter</a:t>
            </a:r>
            <a:r>
              <a:rPr lang="en-IN" dirty="0"/>
              <a:t>(rating__</a:t>
            </a:r>
            <a:r>
              <a:rPr lang="en-IN" dirty="0" err="1"/>
              <a:t>lte</a:t>
            </a:r>
            <a:r>
              <a:rPr lang="en-IN" dirty="0"/>
              <a:t>=7)</a:t>
            </a:r>
          </a:p>
          <a:p>
            <a:r>
              <a:rPr lang="en-IN" dirty="0" err="1"/>
              <a:t>Book.objects.filter</a:t>
            </a:r>
            <a:r>
              <a:rPr lang="en-IN" dirty="0"/>
              <a:t>(</a:t>
            </a:r>
            <a:r>
              <a:rPr lang="en-IN" dirty="0" err="1"/>
              <a:t>author__contains</a:t>
            </a:r>
            <a:r>
              <a:rPr lang="en-IN" dirty="0"/>
              <a:t>=7)</a:t>
            </a:r>
          </a:p>
          <a:p>
            <a:endParaRPr lang="en-IN" dirty="0"/>
          </a:p>
          <a:p>
            <a:endParaRPr lang="en-IN" dirty="0"/>
          </a:p>
        </p:txBody>
      </p:sp>
      <p:sp>
        <p:nvSpPr>
          <p:cNvPr id="4" name="TextBox 3">
            <a:extLst>
              <a:ext uri="{FF2B5EF4-FFF2-40B4-BE49-F238E27FC236}">
                <a16:creationId xmlns:a16="http://schemas.microsoft.com/office/drawing/2014/main" id="{1A45A4D2-D209-4E6B-8E59-46B8628B7164}"/>
              </a:ext>
            </a:extLst>
          </p:cNvPr>
          <p:cNvSpPr txBox="1"/>
          <p:nvPr/>
        </p:nvSpPr>
        <p:spPr>
          <a:xfrm>
            <a:off x="677334" y="5889072"/>
            <a:ext cx="8596668" cy="523220"/>
          </a:xfrm>
          <a:prstGeom prst="rect">
            <a:avLst/>
          </a:prstGeom>
          <a:noFill/>
        </p:spPr>
        <p:txBody>
          <a:bodyPr wrap="square" rtlCol="0">
            <a:spAutoFit/>
          </a:bodyPr>
          <a:lstStyle/>
          <a:p>
            <a:r>
              <a:rPr lang="en-US" sz="1400" b="1" dirty="0"/>
              <a:t>Note:</a:t>
            </a:r>
            <a:r>
              <a:rPr lang="en-US" sz="1400" dirty="0"/>
              <a:t> We can view the filters </a:t>
            </a:r>
          </a:p>
          <a:p>
            <a:r>
              <a:rPr lang="en-US" sz="1400" dirty="0"/>
              <a:t>Here : </a:t>
            </a:r>
            <a:r>
              <a:rPr lang="en-US" sz="1400" dirty="0">
                <a:hlinkClick r:id="rId2"/>
              </a:rPr>
              <a:t>https://docs.djangoproject.com/en/3.2/topics/db/queries/</a:t>
            </a:r>
            <a:endParaRPr lang="en-US" sz="1400" dirty="0"/>
          </a:p>
        </p:txBody>
      </p:sp>
    </p:spTree>
    <p:extLst>
      <p:ext uri="{BB962C8B-B14F-4D97-AF65-F5344CB8AC3E}">
        <p14:creationId xmlns:p14="http://schemas.microsoft.com/office/powerpoint/2010/main" val="18863856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5FC1A-47B2-4B95-B282-CA3642FE2DE4}"/>
              </a:ext>
            </a:extLst>
          </p:cNvPr>
          <p:cNvSpPr>
            <a:spLocks noGrp="1"/>
          </p:cNvSpPr>
          <p:nvPr>
            <p:ph type="title"/>
          </p:nvPr>
        </p:nvSpPr>
        <p:spPr/>
        <p:txBody>
          <a:bodyPr/>
          <a:lstStyle/>
          <a:p>
            <a:r>
              <a:rPr lang="en-IN" dirty="0"/>
              <a:t>Filtering with Query Sets</a:t>
            </a:r>
          </a:p>
        </p:txBody>
      </p:sp>
      <p:sp>
        <p:nvSpPr>
          <p:cNvPr id="3" name="Content Placeholder 2">
            <a:extLst>
              <a:ext uri="{FF2B5EF4-FFF2-40B4-BE49-F238E27FC236}">
                <a16:creationId xmlns:a16="http://schemas.microsoft.com/office/drawing/2014/main" id="{F9ED5883-26DD-4D3B-85D9-EC5A21ECAB2E}"/>
              </a:ext>
            </a:extLst>
          </p:cNvPr>
          <p:cNvSpPr>
            <a:spLocks noGrp="1"/>
          </p:cNvSpPr>
          <p:nvPr>
            <p:ph idx="1"/>
          </p:nvPr>
        </p:nvSpPr>
        <p:spPr>
          <a:xfrm>
            <a:off x="593444" y="2030137"/>
            <a:ext cx="8596668" cy="4497788"/>
          </a:xfrm>
        </p:spPr>
        <p:txBody>
          <a:bodyPr/>
          <a:lstStyle/>
          <a:p>
            <a:r>
              <a:rPr lang="en-IN" dirty="0"/>
              <a:t>Suppose we want to perform filtering based on OR (|), And (,) condition</a:t>
            </a:r>
          </a:p>
          <a:p>
            <a:r>
              <a:rPr lang="en-IN" dirty="0"/>
              <a:t>Django provides us to combine multiple Queries</a:t>
            </a:r>
          </a:p>
          <a:p>
            <a:r>
              <a:rPr lang="en-IN" dirty="0"/>
              <a:t>Ex. find books with (rating&lt;5 OR </a:t>
            </a:r>
            <a:r>
              <a:rPr lang="en-IN" dirty="0" err="1"/>
              <a:t>is_bestselling</a:t>
            </a:r>
            <a:r>
              <a:rPr lang="en-IN" dirty="0"/>
              <a:t>=True)</a:t>
            </a:r>
          </a:p>
          <a:p>
            <a:pPr lvl="1"/>
            <a:r>
              <a:rPr lang="en-US" dirty="0" err="1"/>
              <a:t>Book.objects.filter</a:t>
            </a:r>
            <a:r>
              <a:rPr lang="en-US" dirty="0"/>
              <a:t>(Q(rating__</a:t>
            </a:r>
            <a:r>
              <a:rPr lang="en-US" dirty="0" err="1"/>
              <a:t>lt</a:t>
            </a:r>
            <a:r>
              <a:rPr lang="en-US" dirty="0"/>
              <a:t>=5) | Q(</a:t>
            </a:r>
            <a:r>
              <a:rPr lang="en-US" dirty="0" err="1"/>
              <a:t>is_bestselling</a:t>
            </a:r>
            <a:r>
              <a:rPr lang="en-US" dirty="0"/>
              <a:t>=True))</a:t>
            </a:r>
          </a:p>
          <a:p>
            <a:r>
              <a:rPr lang="en-IN" dirty="0"/>
              <a:t>Ex. find books with (rating&lt;5 OR </a:t>
            </a:r>
            <a:r>
              <a:rPr lang="en-IN" dirty="0" err="1"/>
              <a:t>is_bestselling</a:t>
            </a:r>
            <a:r>
              <a:rPr lang="en-IN" dirty="0"/>
              <a:t>=True) AND (author=‘</a:t>
            </a:r>
            <a:r>
              <a:rPr lang="en-IN" dirty="0" err="1"/>
              <a:t>J.K.Rowling</a:t>
            </a:r>
            <a:r>
              <a:rPr lang="en-IN" dirty="0"/>
              <a:t>’)</a:t>
            </a:r>
          </a:p>
          <a:p>
            <a:pPr lvl="1"/>
            <a:r>
              <a:rPr lang="en-US" dirty="0" err="1"/>
              <a:t>Book.objects.filter</a:t>
            </a:r>
            <a:r>
              <a:rPr lang="en-US" dirty="0"/>
              <a:t>(Q(rating__</a:t>
            </a:r>
            <a:r>
              <a:rPr lang="en-US" dirty="0" err="1"/>
              <a:t>lt</a:t>
            </a:r>
            <a:r>
              <a:rPr lang="en-US" dirty="0"/>
              <a:t>=5) | Q(</a:t>
            </a:r>
            <a:r>
              <a:rPr lang="en-US" dirty="0" err="1"/>
              <a:t>is_bestselling</a:t>
            </a:r>
            <a:r>
              <a:rPr lang="en-US" dirty="0"/>
              <a:t>=True)) , Q(author==‘</a:t>
            </a:r>
            <a:r>
              <a:rPr lang="en-US" dirty="0" err="1"/>
              <a:t>J.K.Rowling</a:t>
            </a:r>
            <a:r>
              <a:rPr lang="en-US" dirty="0"/>
              <a:t>’)</a:t>
            </a:r>
          </a:p>
          <a:p>
            <a:pPr lvl="1"/>
            <a:endParaRPr lang="en-IN" dirty="0"/>
          </a:p>
          <a:p>
            <a:endParaRPr lang="en-IN" dirty="0"/>
          </a:p>
        </p:txBody>
      </p:sp>
      <p:sp>
        <p:nvSpPr>
          <p:cNvPr id="4" name="Rectangle: Rounded Corners 3">
            <a:extLst>
              <a:ext uri="{FF2B5EF4-FFF2-40B4-BE49-F238E27FC236}">
                <a16:creationId xmlns:a16="http://schemas.microsoft.com/office/drawing/2014/main" id="{E72E33F2-5E7D-4B61-8C87-9C0D69EA685C}"/>
              </a:ext>
            </a:extLst>
          </p:cNvPr>
          <p:cNvSpPr/>
          <p:nvPr/>
        </p:nvSpPr>
        <p:spPr>
          <a:xfrm>
            <a:off x="789561" y="5008227"/>
            <a:ext cx="4186107" cy="80953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dirty="0"/>
              <a:t>OR is marked by | (pipe)</a:t>
            </a:r>
          </a:p>
          <a:p>
            <a:r>
              <a:rPr lang="en-IN" dirty="0"/>
              <a:t>AND is marked by , (comma)</a:t>
            </a:r>
          </a:p>
        </p:txBody>
      </p:sp>
    </p:spTree>
    <p:extLst>
      <p:ext uri="{BB962C8B-B14F-4D97-AF65-F5344CB8AC3E}">
        <p14:creationId xmlns:p14="http://schemas.microsoft.com/office/powerpoint/2010/main" val="36218132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CC404-9391-4B85-B207-D7C9EE9A315E}"/>
              </a:ext>
            </a:extLst>
          </p:cNvPr>
          <p:cNvSpPr>
            <a:spLocks noGrp="1"/>
          </p:cNvSpPr>
          <p:nvPr>
            <p:ph type="title"/>
          </p:nvPr>
        </p:nvSpPr>
        <p:spPr>
          <a:xfrm>
            <a:off x="677334" y="609600"/>
            <a:ext cx="8596668" cy="883640"/>
          </a:xfrm>
        </p:spPr>
        <p:txBody>
          <a:bodyPr/>
          <a:lstStyle/>
          <a:p>
            <a:r>
              <a:rPr lang="en-IN" dirty="0"/>
              <a:t>Query Performance</a:t>
            </a:r>
          </a:p>
        </p:txBody>
      </p:sp>
      <p:sp>
        <p:nvSpPr>
          <p:cNvPr id="3" name="Content Placeholder 2">
            <a:extLst>
              <a:ext uri="{FF2B5EF4-FFF2-40B4-BE49-F238E27FC236}">
                <a16:creationId xmlns:a16="http://schemas.microsoft.com/office/drawing/2014/main" id="{58DEEC4F-94D8-4A87-92BE-D245B77C4E95}"/>
              </a:ext>
            </a:extLst>
          </p:cNvPr>
          <p:cNvSpPr>
            <a:spLocks noGrp="1"/>
          </p:cNvSpPr>
          <p:nvPr>
            <p:ph idx="1"/>
          </p:nvPr>
        </p:nvSpPr>
        <p:spPr>
          <a:xfrm>
            <a:off x="677334" y="1493241"/>
            <a:ext cx="8596668" cy="4548122"/>
          </a:xfrm>
        </p:spPr>
        <p:txBody>
          <a:bodyPr/>
          <a:lstStyle/>
          <a:p>
            <a:r>
              <a:rPr lang="en-IN" dirty="0"/>
              <a:t>One can initialize a filter to a object</a:t>
            </a:r>
          </a:p>
          <a:p>
            <a:pPr lvl="1"/>
            <a:r>
              <a:rPr lang="en-IN" dirty="0"/>
              <a:t>Ex : bestseller = </a:t>
            </a:r>
            <a:r>
              <a:rPr lang="en-IN" dirty="0" err="1"/>
              <a:t>Book.objects.filter</a:t>
            </a:r>
            <a:r>
              <a:rPr lang="en-IN" dirty="0"/>
              <a:t>(</a:t>
            </a:r>
            <a:r>
              <a:rPr lang="en-IN" dirty="0" err="1"/>
              <a:t>is_bestselling</a:t>
            </a:r>
            <a:r>
              <a:rPr lang="en-IN" dirty="0"/>
              <a:t>=True)</a:t>
            </a:r>
          </a:p>
          <a:p>
            <a:r>
              <a:rPr lang="en-IN" dirty="0"/>
              <a:t>Upon initialization the database has not yet been hit, it only store query definitions and not the results</a:t>
            </a:r>
          </a:p>
          <a:p>
            <a:r>
              <a:rPr lang="en-IN" dirty="0"/>
              <a:t>Chaining filters is possible</a:t>
            </a:r>
          </a:p>
          <a:p>
            <a:pPr lvl="1"/>
            <a:r>
              <a:rPr lang="en-IN" dirty="0"/>
              <a:t>Ex : </a:t>
            </a:r>
            <a:r>
              <a:rPr lang="en-IN" dirty="0" err="1"/>
              <a:t>amazing_bestsellers</a:t>
            </a:r>
            <a:r>
              <a:rPr lang="en-IN" dirty="0"/>
              <a:t> = </a:t>
            </a:r>
            <a:r>
              <a:rPr lang="en-IN" dirty="0" err="1"/>
              <a:t>bestseller.filter</a:t>
            </a:r>
            <a:r>
              <a:rPr lang="en-IN" dirty="0"/>
              <a:t>(rating__</a:t>
            </a:r>
            <a:r>
              <a:rPr lang="en-IN" dirty="0" err="1"/>
              <a:t>gt</a:t>
            </a:r>
            <a:r>
              <a:rPr lang="en-IN" dirty="0"/>
              <a:t>=5)</a:t>
            </a:r>
          </a:p>
          <a:p>
            <a:r>
              <a:rPr lang="en-IN" dirty="0"/>
              <a:t>The data is cached once one fetches the values</a:t>
            </a:r>
          </a:p>
        </p:txBody>
      </p:sp>
    </p:spTree>
    <p:extLst>
      <p:ext uri="{BB962C8B-B14F-4D97-AF65-F5344CB8AC3E}">
        <p14:creationId xmlns:p14="http://schemas.microsoft.com/office/powerpoint/2010/main" val="1413822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E80A2-5BDC-4302-ACAF-1DB0F7363955}"/>
              </a:ext>
            </a:extLst>
          </p:cNvPr>
          <p:cNvSpPr>
            <a:spLocks noGrp="1"/>
          </p:cNvSpPr>
          <p:nvPr>
            <p:ph type="title"/>
          </p:nvPr>
        </p:nvSpPr>
        <p:spPr/>
        <p:txBody>
          <a:bodyPr/>
          <a:lstStyle/>
          <a:p>
            <a:r>
              <a:rPr lang="en-US" dirty="0"/>
              <a:t>Aggregates and ordering</a:t>
            </a:r>
            <a:endParaRPr lang="en-IN" dirty="0"/>
          </a:p>
        </p:txBody>
      </p:sp>
      <p:sp>
        <p:nvSpPr>
          <p:cNvPr id="3" name="Content Placeholder 2">
            <a:extLst>
              <a:ext uri="{FF2B5EF4-FFF2-40B4-BE49-F238E27FC236}">
                <a16:creationId xmlns:a16="http://schemas.microsoft.com/office/drawing/2014/main" id="{16250859-7A7C-40B5-85E7-8928F3A00AE0}"/>
              </a:ext>
            </a:extLst>
          </p:cNvPr>
          <p:cNvSpPr>
            <a:spLocks noGrp="1"/>
          </p:cNvSpPr>
          <p:nvPr>
            <p:ph idx="1"/>
          </p:nvPr>
        </p:nvSpPr>
        <p:spPr/>
        <p:txBody>
          <a:bodyPr/>
          <a:lstStyle/>
          <a:p>
            <a:r>
              <a:rPr lang="en-US" dirty="0"/>
              <a:t>Aggregate examples are</a:t>
            </a:r>
          </a:p>
          <a:p>
            <a:pPr lvl="1"/>
            <a:r>
              <a:rPr lang="en-US" dirty="0"/>
              <a:t>Count</a:t>
            </a:r>
          </a:p>
          <a:p>
            <a:pPr lvl="1"/>
            <a:r>
              <a:rPr lang="en-US" dirty="0"/>
              <a:t>Avg</a:t>
            </a:r>
          </a:p>
          <a:p>
            <a:pPr lvl="1"/>
            <a:r>
              <a:rPr lang="en-US" dirty="0"/>
              <a:t>Min</a:t>
            </a:r>
          </a:p>
          <a:p>
            <a:pPr lvl="1"/>
            <a:r>
              <a:rPr lang="en-US" dirty="0"/>
              <a:t>Max</a:t>
            </a:r>
          </a:p>
          <a:p>
            <a:r>
              <a:rPr lang="en-US" dirty="0"/>
              <a:t>from </a:t>
            </a:r>
            <a:r>
              <a:rPr lang="en-US" dirty="0" err="1"/>
              <a:t>django.db.models</a:t>
            </a:r>
            <a:r>
              <a:rPr lang="en-US" dirty="0"/>
              <a:t> import Avg, Min, Max </a:t>
            </a:r>
          </a:p>
          <a:p>
            <a:r>
              <a:rPr lang="en-US" dirty="0" err="1"/>
              <a:t>Book.objects.aggregate</a:t>
            </a:r>
            <a:r>
              <a:rPr lang="en-US" dirty="0"/>
              <a:t>(Avg(‘rating’))</a:t>
            </a:r>
          </a:p>
          <a:p>
            <a:r>
              <a:rPr lang="en-US" dirty="0" err="1"/>
              <a:t>Book.objects.all</a:t>
            </a:r>
            <a:r>
              <a:rPr lang="en-US" dirty="0"/>
              <a:t>().</a:t>
            </a:r>
            <a:r>
              <a:rPr lang="en-US" dirty="0" err="1"/>
              <a:t>order_by</a:t>
            </a:r>
            <a:r>
              <a:rPr lang="en-US" dirty="0"/>
              <a:t>(‘title’)</a:t>
            </a:r>
            <a:endParaRPr lang="en-IN" dirty="0"/>
          </a:p>
        </p:txBody>
      </p:sp>
    </p:spTree>
    <p:extLst>
      <p:ext uri="{BB962C8B-B14F-4D97-AF65-F5344CB8AC3E}">
        <p14:creationId xmlns:p14="http://schemas.microsoft.com/office/powerpoint/2010/main" val="3526393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 name="Subtitle 4">
            <a:extLst>
              <a:ext uri="{FF2B5EF4-FFF2-40B4-BE49-F238E27FC236}">
                <a16:creationId xmlns:a16="http://schemas.microsoft.com/office/drawing/2014/main" id="{C1ACB7D6-B319-4029-83CB-079ED37283C6}"/>
              </a:ext>
            </a:extLst>
          </p:cNvPr>
          <p:cNvSpPr>
            <a:spLocks noGrp="1"/>
          </p:cNvSpPr>
          <p:nvPr>
            <p:ph type="subTitle" idx="1"/>
          </p:nvPr>
        </p:nvSpPr>
        <p:spPr>
          <a:xfrm>
            <a:off x="1507067" y="4050833"/>
            <a:ext cx="7766936" cy="1096899"/>
          </a:xfrm>
        </p:spPr>
        <p:txBody>
          <a:bodyPr>
            <a:normAutofit/>
          </a:bodyPr>
          <a:lstStyle/>
          <a:p>
            <a:endParaRPr lang="en-IN">
              <a:solidFill>
                <a:schemeClr val="tx1"/>
              </a:solidFill>
            </a:endParaRPr>
          </a:p>
        </p:txBody>
      </p:sp>
      <p:sp>
        <p:nvSpPr>
          <p:cNvPr id="4" name="Title 3">
            <a:extLst>
              <a:ext uri="{FF2B5EF4-FFF2-40B4-BE49-F238E27FC236}">
                <a16:creationId xmlns:a16="http://schemas.microsoft.com/office/drawing/2014/main" id="{3F73CF8C-91C1-4981-8B4A-EADA0B682DE8}"/>
              </a:ext>
            </a:extLst>
          </p:cNvPr>
          <p:cNvSpPr>
            <a:spLocks noGrp="1"/>
          </p:cNvSpPr>
          <p:nvPr>
            <p:ph type="ctrTitle"/>
          </p:nvPr>
        </p:nvSpPr>
        <p:spPr>
          <a:xfrm>
            <a:off x="1507067" y="2404534"/>
            <a:ext cx="7766936" cy="1646302"/>
          </a:xfrm>
        </p:spPr>
        <p:txBody>
          <a:bodyPr>
            <a:normAutofit/>
          </a:bodyPr>
          <a:lstStyle/>
          <a:p>
            <a:r>
              <a:rPr lang="en-IN" dirty="0"/>
              <a:t>Views and URLS</a:t>
            </a:r>
          </a:p>
        </p:txBody>
      </p:sp>
    </p:spTree>
    <p:extLst>
      <p:ext uri="{BB962C8B-B14F-4D97-AF65-F5344CB8AC3E}">
        <p14:creationId xmlns:p14="http://schemas.microsoft.com/office/powerpoint/2010/main" val="117639371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2E662-AA84-42EA-9E6E-88DEF858853E}"/>
              </a:ext>
            </a:extLst>
          </p:cNvPr>
          <p:cNvSpPr>
            <a:spLocks noGrp="1"/>
          </p:cNvSpPr>
          <p:nvPr>
            <p:ph type="title"/>
          </p:nvPr>
        </p:nvSpPr>
        <p:spPr/>
        <p:txBody>
          <a:bodyPr/>
          <a:lstStyle/>
          <a:p>
            <a:r>
              <a:rPr lang="en-IN" dirty="0"/>
              <a:t>Views</a:t>
            </a:r>
          </a:p>
        </p:txBody>
      </p:sp>
      <p:sp>
        <p:nvSpPr>
          <p:cNvPr id="3" name="Content Placeholder 2">
            <a:extLst>
              <a:ext uri="{FF2B5EF4-FFF2-40B4-BE49-F238E27FC236}">
                <a16:creationId xmlns:a16="http://schemas.microsoft.com/office/drawing/2014/main" id="{DF1CC681-85B9-45EA-BD6D-60E758B44D71}"/>
              </a:ext>
            </a:extLst>
          </p:cNvPr>
          <p:cNvSpPr>
            <a:spLocks noGrp="1"/>
          </p:cNvSpPr>
          <p:nvPr>
            <p:ph idx="1"/>
          </p:nvPr>
        </p:nvSpPr>
        <p:spPr/>
        <p:txBody>
          <a:bodyPr/>
          <a:lstStyle/>
          <a:p>
            <a:pPr marL="457200" marR="0" lvl="0" indent="-317500" algn="l" rtl="0">
              <a:lnSpc>
                <a:spcPct val="150000"/>
              </a:lnSpc>
              <a:spcBef>
                <a:spcPts val="0"/>
              </a:spcBef>
              <a:spcAft>
                <a:spcPts val="0"/>
              </a:spcAft>
              <a:buClr>
                <a:srgbClr val="172746"/>
              </a:buClr>
              <a:buSzPts val="1400"/>
              <a:buFont typeface="Montserrat"/>
              <a:buChar char="●"/>
            </a:pPr>
            <a:r>
              <a:rPr lang="en-US" sz="2000" b="0" i="0" u="none" strike="noStrike" cap="none" dirty="0">
                <a:solidFill>
                  <a:srgbClr val="172746"/>
                </a:solidFill>
                <a:latin typeface="Montserrat"/>
                <a:ea typeface="Montserrat"/>
                <a:cs typeface="Montserrat"/>
                <a:sym typeface="Montserrat"/>
              </a:rPr>
              <a:t>A view function, or view for short, is a Python function that takes a </a:t>
            </a:r>
            <a:r>
              <a:rPr lang="en-US" sz="2000" b="1" i="0" u="none" strike="noStrike" cap="none" dirty="0">
                <a:solidFill>
                  <a:srgbClr val="172746"/>
                </a:solidFill>
                <a:latin typeface="Montserrat"/>
                <a:ea typeface="Montserrat"/>
                <a:cs typeface="Montserrat"/>
                <a:sym typeface="Montserrat"/>
              </a:rPr>
              <a:t>Web request</a:t>
            </a:r>
            <a:r>
              <a:rPr lang="en-US" sz="2000" b="0" i="0" u="none" strike="noStrike" cap="none" dirty="0">
                <a:solidFill>
                  <a:srgbClr val="172746"/>
                </a:solidFill>
                <a:latin typeface="Montserrat"/>
                <a:ea typeface="Montserrat"/>
                <a:cs typeface="Montserrat"/>
                <a:sym typeface="Montserrat"/>
              </a:rPr>
              <a:t> and returns a </a:t>
            </a:r>
            <a:r>
              <a:rPr lang="en-US" sz="2000" b="1" i="0" u="none" strike="noStrike" cap="none" dirty="0">
                <a:solidFill>
                  <a:srgbClr val="172746"/>
                </a:solidFill>
                <a:latin typeface="Montserrat"/>
                <a:ea typeface="Montserrat"/>
                <a:cs typeface="Montserrat"/>
                <a:sym typeface="Montserrat"/>
              </a:rPr>
              <a:t>Web response</a:t>
            </a:r>
            <a:r>
              <a:rPr lang="en-US" sz="2000" b="0" i="0" u="none" strike="noStrike" cap="none" dirty="0">
                <a:solidFill>
                  <a:srgbClr val="172746"/>
                </a:solidFill>
                <a:latin typeface="Montserrat"/>
                <a:ea typeface="Montserrat"/>
                <a:cs typeface="Montserrat"/>
                <a:sym typeface="Montserrat"/>
              </a:rPr>
              <a:t>.</a:t>
            </a:r>
          </a:p>
          <a:p>
            <a:pPr marL="457200" marR="0" lvl="0" indent="-317500" algn="l" rtl="0">
              <a:lnSpc>
                <a:spcPct val="150000"/>
              </a:lnSpc>
              <a:spcBef>
                <a:spcPts val="0"/>
              </a:spcBef>
              <a:spcAft>
                <a:spcPts val="0"/>
              </a:spcAft>
              <a:buClr>
                <a:srgbClr val="172746"/>
              </a:buClr>
              <a:buSzPts val="1400"/>
              <a:buFont typeface="Montserrat"/>
              <a:buChar char="●"/>
            </a:pPr>
            <a:r>
              <a:rPr lang="en-US" sz="2000" b="0" i="0" u="none" strike="noStrike" cap="none" dirty="0">
                <a:solidFill>
                  <a:srgbClr val="172746"/>
                </a:solidFill>
                <a:latin typeface="Montserrat"/>
                <a:ea typeface="Montserrat"/>
                <a:cs typeface="Montserrat"/>
                <a:sym typeface="Montserrat"/>
              </a:rPr>
              <a:t>Example :</a:t>
            </a:r>
          </a:p>
          <a:p>
            <a:pPr marL="0" marR="0" lvl="0" indent="0" algn="l" rtl="0">
              <a:lnSpc>
                <a:spcPct val="150000"/>
              </a:lnSpc>
              <a:spcBef>
                <a:spcPts val="0"/>
              </a:spcBef>
              <a:spcAft>
                <a:spcPts val="0"/>
              </a:spcAft>
              <a:buClr>
                <a:srgbClr val="000000"/>
              </a:buClr>
              <a:buSzPts val="1200"/>
              <a:buFont typeface="Arial"/>
              <a:buNone/>
            </a:pPr>
            <a:r>
              <a:rPr lang="en-US" sz="1800" b="0" i="0" u="none" strike="noStrike" cap="none" dirty="0">
                <a:solidFill>
                  <a:srgbClr val="172746"/>
                </a:solidFill>
                <a:latin typeface="Montserrat"/>
                <a:ea typeface="Montserrat"/>
                <a:cs typeface="Montserrat"/>
                <a:sym typeface="Montserrat"/>
              </a:rPr>
              <a:t>		from </a:t>
            </a:r>
            <a:r>
              <a:rPr lang="en-US" sz="1800" b="0" i="0" u="none" strike="noStrike" cap="none" dirty="0" err="1">
                <a:solidFill>
                  <a:srgbClr val="172746"/>
                </a:solidFill>
                <a:latin typeface="Montserrat"/>
                <a:ea typeface="Montserrat"/>
                <a:cs typeface="Montserrat"/>
                <a:sym typeface="Montserrat"/>
              </a:rPr>
              <a:t>django.http</a:t>
            </a:r>
            <a:r>
              <a:rPr lang="en-US" sz="1800" b="0" i="0" u="none" strike="noStrike" cap="none" dirty="0">
                <a:solidFill>
                  <a:srgbClr val="172746"/>
                </a:solidFill>
                <a:latin typeface="Montserrat"/>
                <a:ea typeface="Montserrat"/>
                <a:cs typeface="Montserrat"/>
                <a:sym typeface="Montserrat"/>
              </a:rPr>
              <a:t> import </a:t>
            </a:r>
            <a:r>
              <a:rPr lang="en-US" sz="1800" b="0" i="0" u="none" strike="noStrike" cap="none" dirty="0" err="1">
                <a:solidFill>
                  <a:srgbClr val="172746"/>
                </a:solidFill>
                <a:latin typeface="Montserrat"/>
                <a:ea typeface="Montserrat"/>
                <a:cs typeface="Montserrat"/>
                <a:sym typeface="Montserrat"/>
              </a:rPr>
              <a:t>HttpResponse</a:t>
            </a:r>
            <a:endParaRPr lang="en-US" sz="1800" b="0" i="0" u="none" strike="noStrike" cap="none" dirty="0">
              <a:solidFill>
                <a:srgbClr val="172746"/>
              </a:solidFill>
              <a:latin typeface="Montserrat"/>
              <a:ea typeface="Montserrat"/>
              <a:cs typeface="Montserrat"/>
              <a:sym typeface="Montserrat"/>
            </a:endParaRPr>
          </a:p>
          <a:p>
            <a:pPr marL="457200" marR="0" lvl="0" indent="457200" algn="l" rtl="0">
              <a:lnSpc>
                <a:spcPct val="150000"/>
              </a:lnSpc>
              <a:spcBef>
                <a:spcPts val="0"/>
              </a:spcBef>
              <a:spcAft>
                <a:spcPts val="0"/>
              </a:spcAft>
              <a:buClr>
                <a:schemeClr val="dk1"/>
              </a:buClr>
              <a:buSzPts val="1100"/>
              <a:buFont typeface="Arial"/>
              <a:buNone/>
            </a:pPr>
            <a:r>
              <a:rPr lang="en-US" sz="1800" b="0" i="0" u="none" strike="noStrike" cap="none" dirty="0">
                <a:solidFill>
                  <a:srgbClr val="172746"/>
                </a:solidFill>
                <a:latin typeface="Montserrat"/>
                <a:ea typeface="Montserrat"/>
                <a:cs typeface="Montserrat"/>
                <a:sym typeface="Montserrat"/>
              </a:rPr>
              <a:t>def index(request):</a:t>
            </a:r>
          </a:p>
          <a:p>
            <a:pPr marL="0" marR="0" lvl="0" indent="0" algn="l" rtl="0">
              <a:lnSpc>
                <a:spcPct val="150000"/>
              </a:lnSpc>
              <a:spcBef>
                <a:spcPts val="0"/>
              </a:spcBef>
              <a:spcAft>
                <a:spcPts val="0"/>
              </a:spcAft>
              <a:buClr>
                <a:schemeClr val="dk1"/>
              </a:buClr>
              <a:buSzPts val="1100"/>
              <a:buFont typeface="Arial"/>
              <a:buNone/>
            </a:pPr>
            <a:r>
              <a:rPr lang="en-US" sz="1800" b="0" i="0" u="none" strike="noStrike" cap="none" dirty="0">
                <a:solidFill>
                  <a:srgbClr val="172746"/>
                </a:solidFill>
                <a:latin typeface="Montserrat"/>
                <a:ea typeface="Montserrat"/>
                <a:cs typeface="Montserrat"/>
                <a:sym typeface="Montserrat"/>
              </a:rPr>
              <a:t>    			html = "&lt;html&gt;&lt;body&gt;My First Django View&lt;/body&gt;&lt;/html&gt;"</a:t>
            </a:r>
          </a:p>
          <a:p>
            <a:pPr marL="0" marR="0" lvl="0" indent="0" algn="l" rtl="0">
              <a:lnSpc>
                <a:spcPct val="150000"/>
              </a:lnSpc>
              <a:spcBef>
                <a:spcPts val="0"/>
              </a:spcBef>
              <a:spcAft>
                <a:spcPts val="0"/>
              </a:spcAft>
              <a:buClr>
                <a:srgbClr val="000000"/>
              </a:buClr>
              <a:buSzPts val="1200"/>
              <a:buFont typeface="Arial"/>
              <a:buNone/>
            </a:pPr>
            <a:r>
              <a:rPr lang="en-US" sz="1800" b="0" i="0" u="none" strike="noStrike" cap="none" dirty="0">
                <a:solidFill>
                  <a:srgbClr val="172746"/>
                </a:solidFill>
                <a:latin typeface="Montserrat"/>
                <a:ea typeface="Montserrat"/>
                <a:cs typeface="Montserrat"/>
                <a:sym typeface="Montserrat"/>
              </a:rPr>
              <a:t>    			return </a:t>
            </a:r>
            <a:r>
              <a:rPr lang="en-US" sz="1800" b="0" i="0" u="none" strike="noStrike" cap="none" dirty="0" err="1">
                <a:solidFill>
                  <a:srgbClr val="172746"/>
                </a:solidFill>
                <a:latin typeface="Montserrat"/>
                <a:ea typeface="Montserrat"/>
                <a:cs typeface="Montserrat"/>
                <a:sym typeface="Montserrat"/>
              </a:rPr>
              <a:t>HttpResponse</a:t>
            </a:r>
            <a:r>
              <a:rPr lang="en-US" sz="1800" b="0" i="0" u="none" strike="noStrike" cap="none" dirty="0">
                <a:solidFill>
                  <a:srgbClr val="172746"/>
                </a:solidFill>
                <a:latin typeface="Montserrat"/>
                <a:ea typeface="Montserrat"/>
                <a:cs typeface="Montserrat"/>
                <a:sym typeface="Montserrat"/>
              </a:rPr>
              <a:t>(html)</a:t>
            </a:r>
            <a:endParaRPr lang="en-IN" dirty="0"/>
          </a:p>
        </p:txBody>
      </p:sp>
    </p:spTree>
    <p:extLst>
      <p:ext uri="{BB962C8B-B14F-4D97-AF65-F5344CB8AC3E}">
        <p14:creationId xmlns:p14="http://schemas.microsoft.com/office/powerpoint/2010/main" val="27617129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34CD8-97E6-4D2F-B4A2-3B5256FC8E8B}"/>
              </a:ext>
            </a:extLst>
          </p:cNvPr>
          <p:cNvSpPr>
            <a:spLocks noGrp="1"/>
          </p:cNvSpPr>
          <p:nvPr>
            <p:ph type="title"/>
          </p:nvPr>
        </p:nvSpPr>
        <p:spPr/>
        <p:txBody>
          <a:bodyPr/>
          <a:lstStyle/>
          <a:p>
            <a:r>
              <a:rPr lang="en-IN" dirty="0"/>
              <a:t>How Django processes a request</a:t>
            </a:r>
          </a:p>
        </p:txBody>
      </p:sp>
      <p:sp>
        <p:nvSpPr>
          <p:cNvPr id="3" name="Content Placeholder 2">
            <a:extLst>
              <a:ext uri="{FF2B5EF4-FFF2-40B4-BE49-F238E27FC236}">
                <a16:creationId xmlns:a16="http://schemas.microsoft.com/office/drawing/2014/main" id="{2BE790DF-838C-4F60-8380-881026901A75}"/>
              </a:ext>
            </a:extLst>
          </p:cNvPr>
          <p:cNvSpPr>
            <a:spLocks noGrp="1"/>
          </p:cNvSpPr>
          <p:nvPr>
            <p:ph idx="1"/>
          </p:nvPr>
        </p:nvSpPr>
        <p:spPr/>
        <p:txBody>
          <a:bodyPr>
            <a:normAutofit/>
          </a:bodyPr>
          <a:lstStyle/>
          <a:p>
            <a:pPr marL="0" marR="0" lvl="0" indent="0" algn="l" rtl="0">
              <a:lnSpc>
                <a:spcPct val="150000"/>
              </a:lnSpc>
              <a:spcBef>
                <a:spcPts val="0"/>
              </a:spcBef>
              <a:spcAft>
                <a:spcPts val="0"/>
              </a:spcAft>
              <a:buClr>
                <a:srgbClr val="000000"/>
              </a:buClr>
              <a:buSzPts val="1400"/>
              <a:buFont typeface="Arial"/>
              <a:buNone/>
            </a:pPr>
            <a:r>
              <a:rPr lang="en-US" sz="1800" b="0" i="0" u="none" strike="noStrike" cap="none" dirty="0">
                <a:solidFill>
                  <a:srgbClr val="172746"/>
                </a:solidFill>
                <a:latin typeface="Montserrat"/>
                <a:ea typeface="Montserrat"/>
                <a:cs typeface="Montserrat"/>
                <a:sym typeface="Montserrat"/>
              </a:rPr>
              <a:t>1. Search for  the root </a:t>
            </a:r>
            <a:r>
              <a:rPr lang="en-US" sz="1800" b="0" i="0" u="none" strike="noStrike" cap="none" dirty="0" err="1">
                <a:solidFill>
                  <a:srgbClr val="172746"/>
                </a:solidFill>
                <a:latin typeface="Montserrat"/>
                <a:ea typeface="Montserrat"/>
                <a:cs typeface="Montserrat"/>
                <a:sym typeface="Montserrat"/>
              </a:rPr>
              <a:t>URLconf</a:t>
            </a:r>
            <a:r>
              <a:rPr lang="en-US" sz="1800" b="0" i="0" u="none" strike="noStrike" cap="none" dirty="0">
                <a:solidFill>
                  <a:srgbClr val="172746"/>
                </a:solidFill>
                <a:latin typeface="Montserrat"/>
                <a:ea typeface="Montserrat"/>
                <a:cs typeface="Montserrat"/>
                <a:sym typeface="Montserrat"/>
              </a:rPr>
              <a:t> module to use specified in ROOT_URLCONF setting</a:t>
            </a:r>
          </a:p>
          <a:p>
            <a:pPr marL="0" marR="0" lvl="0" indent="0" algn="l" rtl="0">
              <a:lnSpc>
                <a:spcPct val="150000"/>
              </a:lnSpc>
              <a:spcBef>
                <a:spcPts val="0"/>
              </a:spcBef>
              <a:spcAft>
                <a:spcPts val="0"/>
              </a:spcAft>
              <a:buClr>
                <a:srgbClr val="000000"/>
              </a:buClr>
              <a:buSzPts val="1400"/>
              <a:buFont typeface="Arial"/>
              <a:buNone/>
            </a:pPr>
            <a:br>
              <a:rPr lang="en-US" sz="1800" b="0" i="0" u="none" strike="noStrike" cap="none" dirty="0">
                <a:solidFill>
                  <a:srgbClr val="172746"/>
                </a:solidFill>
                <a:latin typeface="Montserrat"/>
                <a:ea typeface="Montserrat"/>
                <a:cs typeface="Montserrat"/>
                <a:sym typeface="Montserrat"/>
              </a:rPr>
            </a:br>
            <a:r>
              <a:rPr lang="en-US" sz="1800" b="0" i="0" u="none" strike="noStrike" cap="none" dirty="0">
                <a:solidFill>
                  <a:srgbClr val="172746"/>
                </a:solidFill>
                <a:latin typeface="Montserrat"/>
                <a:ea typeface="Montserrat"/>
                <a:cs typeface="Montserrat"/>
                <a:sym typeface="Montserrat"/>
              </a:rPr>
              <a:t>2. Load  ROOT_URLCONF module and look for the variable </a:t>
            </a:r>
            <a:r>
              <a:rPr lang="en-US" sz="1800" b="1" i="0" u="none" strike="noStrike" cap="none" dirty="0" err="1">
                <a:solidFill>
                  <a:srgbClr val="172746"/>
                </a:solidFill>
                <a:latin typeface="Montserrat"/>
                <a:ea typeface="Montserrat"/>
                <a:cs typeface="Montserrat"/>
                <a:sym typeface="Montserrat"/>
              </a:rPr>
              <a:t>urlpatterns</a:t>
            </a:r>
            <a:r>
              <a:rPr lang="en-US" sz="1800" b="0" i="0" u="none" strike="noStrike" cap="none" dirty="0">
                <a:solidFill>
                  <a:srgbClr val="172746"/>
                </a:solidFill>
                <a:latin typeface="Montserrat"/>
                <a:ea typeface="Montserrat"/>
                <a:cs typeface="Montserrat"/>
                <a:sym typeface="Montserrat"/>
              </a:rPr>
              <a:t>. This should be a sequence of </a:t>
            </a:r>
            <a:r>
              <a:rPr lang="en-US" sz="1800" b="0" i="0" u="none" strike="noStrike" cap="none" dirty="0" err="1">
                <a:solidFill>
                  <a:srgbClr val="172746"/>
                </a:solidFill>
                <a:latin typeface="Montserrat"/>
                <a:ea typeface="Montserrat"/>
                <a:cs typeface="Montserrat"/>
                <a:sym typeface="Montserrat"/>
              </a:rPr>
              <a:t>django.urls.path</a:t>
            </a:r>
            <a:r>
              <a:rPr lang="en-US" sz="1800" b="0" i="0" u="none" strike="noStrike" cap="none" dirty="0">
                <a:solidFill>
                  <a:srgbClr val="172746"/>
                </a:solidFill>
                <a:latin typeface="Montserrat"/>
                <a:ea typeface="Montserrat"/>
                <a:cs typeface="Montserrat"/>
                <a:sym typeface="Montserrat"/>
              </a:rPr>
              <a:t>() and/or </a:t>
            </a:r>
            <a:r>
              <a:rPr lang="en-US" sz="1800" b="0" i="0" u="none" strike="noStrike" cap="none" dirty="0" err="1">
                <a:solidFill>
                  <a:srgbClr val="172746"/>
                </a:solidFill>
                <a:latin typeface="Montserrat"/>
                <a:ea typeface="Montserrat"/>
                <a:cs typeface="Montserrat"/>
                <a:sym typeface="Montserrat"/>
              </a:rPr>
              <a:t>django.urls.re_path</a:t>
            </a:r>
            <a:r>
              <a:rPr lang="en-US" sz="1800" b="0" i="0" u="none" strike="noStrike" cap="none" dirty="0">
                <a:solidFill>
                  <a:srgbClr val="172746"/>
                </a:solidFill>
                <a:latin typeface="Montserrat"/>
                <a:ea typeface="Montserrat"/>
                <a:cs typeface="Montserrat"/>
                <a:sym typeface="Montserrat"/>
              </a:rPr>
              <a:t>() instances.</a:t>
            </a:r>
          </a:p>
          <a:p>
            <a:pPr marL="0" marR="0" lvl="0" indent="0" algn="l" rtl="0">
              <a:lnSpc>
                <a:spcPct val="150000"/>
              </a:lnSpc>
              <a:spcBef>
                <a:spcPts val="0"/>
              </a:spcBef>
              <a:spcAft>
                <a:spcPts val="0"/>
              </a:spcAft>
              <a:buClr>
                <a:srgbClr val="000000"/>
              </a:buClr>
              <a:buSzPts val="1400"/>
              <a:buFont typeface="Arial"/>
              <a:buNone/>
            </a:pPr>
            <a:br>
              <a:rPr lang="en-US" sz="1800" b="0" i="0" u="none" strike="noStrike" cap="none" dirty="0">
                <a:solidFill>
                  <a:srgbClr val="172746"/>
                </a:solidFill>
                <a:latin typeface="Montserrat"/>
                <a:ea typeface="Montserrat"/>
                <a:cs typeface="Montserrat"/>
                <a:sym typeface="Montserrat"/>
              </a:rPr>
            </a:br>
            <a:r>
              <a:rPr lang="en-US" sz="1800" b="0" i="0" u="none" strike="noStrike" cap="none" dirty="0">
                <a:solidFill>
                  <a:srgbClr val="172746"/>
                </a:solidFill>
                <a:latin typeface="Montserrat"/>
                <a:ea typeface="Montserrat"/>
                <a:cs typeface="Montserrat"/>
                <a:sym typeface="Montserrat"/>
              </a:rPr>
              <a:t>3. Django runs through each URL pattern, in order, and stops at the first one that matches the requested URL.</a:t>
            </a:r>
          </a:p>
          <a:p>
            <a:pPr marL="0" marR="0" lvl="0" indent="0" algn="l" rtl="0">
              <a:lnSpc>
                <a:spcPct val="150000"/>
              </a:lnSpc>
              <a:spcBef>
                <a:spcPts val="0"/>
              </a:spcBef>
              <a:spcAft>
                <a:spcPts val="0"/>
              </a:spcAft>
              <a:buClr>
                <a:srgbClr val="000000"/>
              </a:buClr>
              <a:buSzPts val="1400"/>
              <a:buFont typeface="Arial"/>
              <a:buNone/>
            </a:pPr>
            <a:endParaRPr lang="en-US" sz="1800" b="0" i="0" u="none" strike="noStrike" cap="none" dirty="0">
              <a:solidFill>
                <a:srgbClr val="172746"/>
              </a:solidFill>
              <a:latin typeface="Montserrat"/>
              <a:ea typeface="Montserrat"/>
              <a:cs typeface="Montserrat"/>
              <a:sym typeface="Montserrat"/>
            </a:endParaRPr>
          </a:p>
          <a:p>
            <a:pPr marL="0" marR="0" lvl="0" indent="0" algn="l" rtl="0">
              <a:lnSpc>
                <a:spcPct val="150000"/>
              </a:lnSpc>
              <a:spcBef>
                <a:spcPts val="0"/>
              </a:spcBef>
              <a:spcAft>
                <a:spcPts val="0"/>
              </a:spcAft>
              <a:buClr>
                <a:srgbClr val="000000"/>
              </a:buClr>
              <a:buSzPts val="1400"/>
              <a:buFont typeface="Arial"/>
              <a:buNone/>
            </a:pPr>
            <a:r>
              <a:rPr lang="en-US" sz="1800" b="0" i="0" u="none" strike="noStrike" cap="none" dirty="0">
                <a:solidFill>
                  <a:srgbClr val="172746"/>
                </a:solidFill>
                <a:latin typeface="Montserrat"/>
                <a:ea typeface="Montserrat"/>
                <a:cs typeface="Montserrat"/>
                <a:sym typeface="Montserrat"/>
              </a:rPr>
              <a:t>4. Once one of the URL patterns matches, Django imports and calls the given view </a:t>
            </a:r>
          </a:p>
          <a:p>
            <a:endParaRPr lang="en-IN" dirty="0"/>
          </a:p>
        </p:txBody>
      </p:sp>
    </p:spTree>
    <p:extLst>
      <p:ext uri="{BB962C8B-B14F-4D97-AF65-F5344CB8AC3E}">
        <p14:creationId xmlns:p14="http://schemas.microsoft.com/office/powerpoint/2010/main" val="1617690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26E6A-8DD6-43E1-9D1D-249E975535DF}"/>
              </a:ext>
            </a:extLst>
          </p:cNvPr>
          <p:cNvSpPr>
            <a:spLocks noGrp="1"/>
          </p:cNvSpPr>
          <p:nvPr>
            <p:ph type="title"/>
          </p:nvPr>
        </p:nvSpPr>
        <p:spPr/>
        <p:txBody>
          <a:bodyPr/>
          <a:lstStyle/>
          <a:p>
            <a:r>
              <a:rPr lang="en-IN" dirty="0"/>
              <a:t>Create a sample Monthly Challenge App</a:t>
            </a:r>
          </a:p>
        </p:txBody>
      </p:sp>
      <p:sp>
        <p:nvSpPr>
          <p:cNvPr id="3" name="Content Placeholder 2">
            <a:extLst>
              <a:ext uri="{FF2B5EF4-FFF2-40B4-BE49-F238E27FC236}">
                <a16:creationId xmlns:a16="http://schemas.microsoft.com/office/drawing/2014/main" id="{D0097069-C0AE-4705-8B21-94E8E51CE92F}"/>
              </a:ext>
            </a:extLst>
          </p:cNvPr>
          <p:cNvSpPr>
            <a:spLocks noGrp="1"/>
          </p:cNvSpPr>
          <p:nvPr>
            <p:ph idx="1"/>
          </p:nvPr>
        </p:nvSpPr>
        <p:spPr/>
        <p:txBody>
          <a:bodyPr/>
          <a:lstStyle/>
          <a:p>
            <a:r>
              <a:rPr lang="en-IN" dirty="0"/>
              <a:t>Update views.py to create a function which would be called.</a:t>
            </a:r>
          </a:p>
          <a:p>
            <a:r>
              <a:rPr lang="en-IN" dirty="0"/>
              <a:t>Create URLs.py in the app which would then be included in the original </a:t>
            </a:r>
          </a:p>
          <a:p>
            <a:pPr marL="0" indent="0">
              <a:buNone/>
            </a:pPr>
            <a:endParaRPr lang="en-IN" dirty="0"/>
          </a:p>
        </p:txBody>
      </p:sp>
    </p:spTree>
    <p:extLst>
      <p:ext uri="{BB962C8B-B14F-4D97-AF65-F5344CB8AC3E}">
        <p14:creationId xmlns:p14="http://schemas.microsoft.com/office/powerpoint/2010/main" val="23869782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BE84-C0F4-412C-BBEB-6BE16F34F025}"/>
              </a:ext>
            </a:extLst>
          </p:cNvPr>
          <p:cNvSpPr>
            <a:spLocks noGrp="1"/>
          </p:cNvSpPr>
          <p:nvPr>
            <p:ph type="title"/>
          </p:nvPr>
        </p:nvSpPr>
        <p:spPr/>
        <p:txBody>
          <a:bodyPr/>
          <a:lstStyle/>
          <a:p>
            <a:r>
              <a:rPr lang="en-IN" dirty="0"/>
              <a:t>Dynamic Path Segments and Captured Values</a:t>
            </a:r>
          </a:p>
        </p:txBody>
      </p:sp>
      <p:sp>
        <p:nvSpPr>
          <p:cNvPr id="3" name="Content Placeholder 2">
            <a:extLst>
              <a:ext uri="{FF2B5EF4-FFF2-40B4-BE49-F238E27FC236}">
                <a16:creationId xmlns:a16="http://schemas.microsoft.com/office/drawing/2014/main" id="{BE7A10F6-4663-40AC-8CC2-C5840CC40AE4}"/>
              </a:ext>
            </a:extLst>
          </p:cNvPr>
          <p:cNvSpPr>
            <a:spLocks noGrp="1"/>
          </p:cNvSpPr>
          <p:nvPr>
            <p:ph idx="1"/>
          </p:nvPr>
        </p:nvSpPr>
        <p:spPr/>
        <p:txBody>
          <a:bodyPr/>
          <a:lstStyle/>
          <a:p>
            <a:r>
              <a:rPr lang="en-IN" dirty="0"/>
              <a:t>Changes to the URLs.py file</a:t>
            </a:r>
          </a:p>
          <a:p>
            <a:endParaRPr lang="en-IN" dirty="0"/>
          </a:p>
          <a:p>
            <a:endParaRPr lang="en-IN" dirty="0"/>
          </a:p>
          <a:p>
            <a:r>
              <a:rPr lang="en-IN" dirty="0"/>
              <a:t>Changes to view.py</a:t>
            </a:r>
          </a:p>
        </p:txBody>
      </p:sp>
      <p:sp>
        <p:nvSpPr>
          <p:cNvPr id="6" name="Rectangle 2">
            <a:extLst>
              <a:ext uri="{FF2B5EF4-FFF2-40B4-BE49-F238E27FC236}">
                <a16:creationId xmlns:a16="http://schemas.microsoft.com/office/drawing/2014/main" id="{278AD946-3024-4D40-98E4-F89A1DADB081}"/>
              </a:ext>
            </a:extLst>
          </p:cNvPr>
          <p:cNvSpPr>
            <a:spLocks noChangeArrowheads="1"/>
          </p:cNvSpPr>
          <p:nvPr/>
        </p:nvSpPr>
        <p:spPr bwMode="auto">
          <a:xfrm>
            <a:off x="4177719" y="2224964"/>
            <a:ext cx="4949504"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urlpatterns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path(</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"&lt;&gt;"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views.monthly_challenge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lang="en-US" altLang="en-US" sz="1400" b="1" dirty="0">
                <a:solidFill>
                  <a:srgbClr val="008080"/>
                </a:solidFill>
                <a:latin typeface="Courier New" panose="02070309020205020404" pitchFamily="49" charset="0"/>
                <a:cs typeface="Courier New" panose="02070309020205020404" pitchFamily="49" charset="0"/>
              </a:rPr>
              <a:t> month</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5821A87D-A6D1-4221-8680-E94628C12AA8}"/>
              </a:ext>
            </a:extLst>
          </p:cNvPr>
          <p:cNvSpPr>
            <a:spLocks noChangeArrowheads="1"/>
          </p:cNvSpPr>
          <p:nvPr/>
        </p:nvSpPr>
        <p:spPr bwMode="auto">
          <a:xfrm>
            <a:off x="4177719" y="3332928"/>
            <a:ext cx="4410493" cy="27084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django.shortcuts</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render</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django.http</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HttpResponseNotFound</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monthly_challenge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request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month):</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challenge_text</a:t>
            </a:r>
            <a:r>
              <a:rPr kumimoji="0" lang="en-US" altLang="en-US"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None</a:t>
            </a:r>
            <a:b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if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month == </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january</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challenge_text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"Do not eat meat"</a:t>
            </a:r>
            <a:b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elif</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month == </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february</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challenge_text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"Walk for 20 mins"</a:t>
            </a:r>
            <a:b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elif</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month == </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"march"</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challenge_text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"Run for 20 mins"</a:t>
            </a:r>
            <a:b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else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HttpResponseNotFound</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"Month not valid"</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challenge_text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47881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3DD60-02C4-4420-A8A2-6E4540B56DAF}"/>
              </a:ext>
            </a:extLst>
          </p:cNvPr>
          <p:cNvSpPr>
            <a:spLocks noGrp="1"/>
          </p:cNvSpPr>
          <p:nvPr>
            <p:ph type="title"/>
          </p:nvPr>
        </p:nvSpPr>
        <p:spPr/>
        <p:txBody>
          <a:bodyPr/>
          <a:lstStyle/>
          <a:p>
            <a:r>
              <a:rPr lang="en-IN" dirty="0" err="1"/>
              <a:t>django.urls.path</a:t>
            </a:r>
            <a:r>
              <a:rPr lang="en-IN" dirty="0"/>
              <a:t>() </a:t>
            </a:r>
          </a:p>
        </p:txBody>
      </p:sp>
      <p:sp>
        <p:nvSpPr>
          <p:cNvPr id="3" name="Content Placeholder 2">
            <a:extLst>
              <a:ext uri="{FF2B5EF4-FFF2-40B4-BE49-F238E27FC236}">
                <a16:creationId xmlns:a16="http://schemas.microsoft.com/office/drawing/2014/main" id="{916DAC4D-07C9-4D0A-9081-BDC01433D26A}"/>
              </a:ext>
            </a:extLst>
          </p:cNvPr>
          <p:cNvSpPr>
            <a:spLocks noGrp="1"/>
          </p:cNvSpPr>
          <p:nvPr>
            <p:ph idx="1"/>
          </p:nvPr>
        </p:nvSpPr>
        <p:spPr>
          <a:xfrm>
            <a:off x="677334" y="1350629"/>
            <a:ext cx="8596668" cy="4690734"/>
          </a:xfrm>
        </p:spPr>
        <p:txBody>
          <a:bodyPr/>
          <a:lstStyle/>
          <a:p>
            <a:pPr marL="457200" marR="0" lvl="0" indent="-317500" algn="l" rtl="0">
              <a:lnSpc>
                <a:spcPct val="150000"/>
              </a:lnSpc>
              <a:spcBef>
                <a:spcPts val="0"/>
              </a:spcBef>
              <a:spcAft>
                <a:spcPts val="0"/>
              </a:spcAft>
              <a:buClr>
                <a:srgbClr val="172746"/>
              </a:buClr>
              <a:buSzPts val="1400"/>
              <a:buFont typeface="Montserrat"/>
              <a:buChar char="●"/>
            </a:pPr>
            <a:r>
              <a:rPr lang="en-IN" sz="1400" b="0" i="0" u="none" strike="noStrike" cap="none" dirty="0">
                <a:solidFill>
                  <a:srgbClr val="172746"/>
                </a:solidFill>
                <a:latin typeface="Montserrat"/>
                <a:ea typeface="Montserrat"/>
                <a:cs typeface="Montserrat"/>
                <a:sym typeface="Montserrat"/>
              </a:rPr>
              <a:t>Example :</a:t>
            </a:r>
            <a:br>
              <a:rPr lang="en-IN" sz="1400" b="0" i="0" u="none" strike="noStrike" cap="none" dirty="0">
                <a:solidFill>
                  <a:srgbClr val="172746"/>
                </a:solidFill>
                <a:latin typeface="Montserrat"/>
                <a:ea typeface="Montserrat"/>
                <a:cs typeface="Montserrat"/>
                <a:sym typeface="Montserrat"/>
              </a:rPr>
            </a:br>
            <a:r>
              <a:rPr lang="en-IN" sz="1050" b="0" i="0" u="none" strike="noStrike" cap="none" dirty="0">
                <a:solidFill>
                  <a:srgbClr val="000000"/>
                </a:solidFill>
                <a:latin typeface="Courier New"/>
                <a:ea typeface="Courier New"/>
                <a:cs typeface="Courier New"/>
                <a:sym typeface="Courier New"/>
              </a:rPr>
              <a:t>from </a:t>
            </a:r>
            <a:r>
              <a:rPr lang="en-IN" sz="1050" b="0" i="0" u="none" strike="noStrike" cap="none" dirty="0" err="1">
                <a:solidFill>
                  <a:srgbClr val="000000"/>
                </a:solidFill>
                <a:latin typeface="Courier New"/>
                <a:ea typeface="Courier New"/>
                <a:cs typeface="Courier New"/>
                <a:sym typeface="Courier New"/>
              </a:rPr>
              <a:t>django.urls</a:t>
            </a:r>
            <a:r>
              <a:rPr lang="en-IN" sz="1050" b="0" i="0" u="none" strike="noStrike" cap="none" dirty="0">
                <a:solidFill>
                  <a:srgbClr val="000000"/>
                </a:solidFill>
                <a:latin typeface="Courier New"/>
                <a:ea typeface="Courier New"/>
                <a:cs typeface="Courier New"/>
                <a:sym typeface="Courier New"/>
              </a:rPr>
              <a:t> import path</a:t>
            </a:r>
            <a:br>
              <a:rPr lang="en-IN" sz="1050" b="0" i="0" u="none" strike="noStrike" cap="none" dirty="0">
                <a:solidFill>
                  <a:srgbClr val="000000"/>
                </a:solidFill>
                <a:latin typeface="Courier New"/>
                <a:ea typeface="Courier New"/>
                <a:cs typeface="Courier New"/>
                <a:sym typeface="Courier New"/>
              </a:rPr>
            </a:br>
            <a:r>
              <a:rPr lang="en-IN" sz="1050" b="0" i="0" u="none" strike="noStrike" cap="none" dirty="0">
                <a:solidFill>
                  <a:srgbClr val="000000"/>
                </a:solidFill>
                <a:latin typeface="Courier New"/>
                <a:ea typeface="Courier New"/>
                <a:cs typeface="Courier New"/>
                <a:sym typeface="Courier New"/>
              </a:rPr>
              <a:t>from . import views</a:t>
            </a:r>
          </a:p>
          <a:p>
            <a:pPr marL="457200" marR="0" lvl="0" indent="0" algn="l" rtl="0">
              <a:lnSpc>
                <a:spcPct val="150000"/>
              </a:lnSpc>
              <a:spcBef>
                <a:spcPts val="0"/>
              </a:spcBef>
              <a:spcAft>
                <a:spcPts val="0"/>
              </a:spcAft>
              <a:buClr>
                <a:srgbClr val="000000"/>
              </a:buClr>
              <a:buSzPts val="1050"/>
              <a:buFont typeface="Arial"/>
              <a:buNone/>
            </a:pPr>
            <a:r>
              <a:rPr lang="en-IN" sz="1050" b="0" i="0" u="none" strike="noStrike" cap="none" dirty="0" err="1">
                <a:solidFill>
                  <a:srgbClr val="000000"/>
                </a:solidFill>
                <a:latin typeface="Courier New"/>
                <a:ea typeface="Courier New"/>
                <a:cs typeface="Courier New"/>
                <a:sym typeface="Courier New"/>
              </a:rPr>
              <a:t>urlpatterns</a:t>
            </a:r>
            <a:r>
              <a:rPr lang="en-IN" sz="1050" b="0" i="0" u="none" strike="noStrike" cap="none" dirty="0">
                <a:solidFill>
                  <a:srgbClr val="000000"/>
                </a:solidFill>
                <a:latin typeface="Courier New"/>
                <a:ea typeface="Courier New"/>
                <a:cs typeface="Courier New"/>
                <a:sym typeface="Courier New"/>
              </a:rPr>
              <a:t> = [</a:t>
            </a:r>
          </a:p>
          <a:p>
            <a:pPr marL="457200" marR="0" lvl="0" indent="0" algn="l" rtl="0">
              <a:lnSpc>
                <a:spcPct val="150000"/>
              </a:lnSpc>
              <a:spcBef>
                <a:spcPts val="0"/>
              </a:spcBef>
              <a:spcAft>
                <a:spcPts val="0"/>
              </a:spcAft>
              <a:buClr>
                <a:srgbClr val="000000"/>
              </a:buClr>
              <a:buSzPts val="1050"/>
              <a:buFont typeface="Arial"/>
              <a:buNone/>
            </a:pPr>
            <a:r>
              <a:rPr lang="en-IN" sz="1050" b="0" i="0" u="none" strike="noStrike" cap="none" dirty="0">
                <a:solidFill>
                  <a:srgbClr val="000000"/>
                </a:solidFill>
                <a:latin typeface="Courier New"/>
                <a:ea typeface="Courier New"/>
                <a:cs typeface="Courier New"/>
                <a:sym typeface="Courier New"/>
              </a:rPr>
              <a:t>    path('posts/', </a:t>
            </a:r>
            <a:r>
              <a:rPr lang="en-IN" sz="1050" b="0" i="0" u="none" strike="noStrike" cap="none" dirty="0" err="1">
                <a:solidFill>
                  <a:srgbClr val="000000"/>
                </a:solidFill>
                <a:latin typeface="Courier New"/>
                <a:ea typeface="Courier New"/>
                <a:cs typeface="Courier New"/>
                <a:sym typeface="Courier New"/>
              </a:rPr>
              <a:t>views.post_list</a:t>
            </a:r>
            <a:r>
              <a:rPr lang="en-IN" sz="1050" b="0" i="0" u="none" strike="noStrike" cap="none" dirty="0">
                <a:solidFill>
                  <a:srgbClr val="000000"/>
                </a:solidFill>
                <a:latin typeface="Courier New"/>
                <a:ea typeface="Courier New"/>
                <a:cs typeface="Courier New"/>
                <a:sym typeface="Courier New"/>
              </a:rPr>
              <a:t>),</a:t>
            </a:r>
          </a:p>
          <a:p>
            <a:pPr marL="457200" marR="0" lvl="0" indent="0" algn="l" rtl="0">
              <a:lnSpc>
                <a:spcPct val="150000"/>
              </a:lnSpc>
              <a:spcBef>
                <a:spcPts val="0"/>
              </a:spcBef>
              <a:spcAft>
                <a:spcPts val="0"/>
              </a:spcAft>
              <a:buClr>
                <a:srgbClr val="000000"/>
              </a:buClr>
              <a:buSzPts val="1050"/>
              <a:buFont typeface="Arial"/>
              <a:buNone/>
            </a:pPr>
            <a:r>
              <a:rPr lang="en-IN" sz="1050" b="0" i="0" u="none" strike="noStrike" cap="none" dirty="0">
                <a:solidFill>
                  <a:srgbClr val="000000"/>
                </a:solidFill>
                <a:latin typeface="Courier New"/>
                <a:ea typeface="Courier New"/>
                <a:cs typeface="Courier New"/>
                <a:sym typeface="Courier New"/>
              </a:rPr>
              <a:t>    path('posts/&lt;</a:t>
            </a:r>
            <a:r>
              <a:rPr lang="en-IN" sz="1050" b="0" i="0" u="none" strike="noStrike" cap="none" dirty="0" err="1">
                <a:solidFill>
                  <a:srgbClr val="000000"/>
                </a:solidFill>
                <a:latin typeface="Courier New"/>
                <a:ea typeface="Courier New"/>
                <a:cs typeface="Courier New"/>
                <a:sym typeface="Courier New"/>
              </a:rPr>
              <a:t>int:id</a:t>
            </a:r>
            <a:r>
              <a:rPr lang="en-IN" sz="1050" b="0" i="0" u="none" strike="noStrike" cap="none" dirty="0">
                <a:solidFill>
                  <a:srgbClr val="000000"/>
                </a:solidFill>
                <a:latin typeface="Courier New"/>
                <a:ea typeface="Courier New"/>
                <a:cs typeface="Courier New"/>
                <a:sym typeface="Courier New"/>
              </a:rPr>
              <a:t>&gt;/', </a:t>
            </a:r>
            <a:r>
              <a:rPr lang="en-IN" sz="1050" b="0" i="0" u="none" strike="noStrike" cap="none" dirty="0" err="1">
                <a:solidFill>
                  <a:srgbClr val="000000"/>
                </a:solidFill>
                <a:latin typeface="Courier New"/>
                <a:ea typeface="Courier New"/>
                <a:cs typeface="Courier New"/>
                <a:sym typeface="Courier New"/>
              </a:rPr>
              <a:t>views.post_detail</a:t>
            </a:r>
            <a:r>
              <a:rPr lang="en-IN" sz="1050" b="0" i="0" u="none" strike="noStrike" cap="none" dirty="0">
                <a:solidFill>
                  <a:srgbClr val="000000"/>
                </a:solidFill>
                <a:latin typeface="Courier New"/>
                <a:ea typeface="Courier New"/>
                <a:cs typeface="Courier New"/>
                <a:sym typeface="Courier New"/>
              </a:rPr>
              <a:t>),</a:t>
            </a:r>
          </a:p>
          <a:p>
            <a:pPr marL="0" marR="190500" lvl="0" indent="457200" algn="l" rtl="0">
              <a:lnSpc>
                <a:spcPct val="115000"/>
              </a:lnSpc>
              <a:spcBef>
                <a:spcPts val="1100"/>
              </a:spcBef>
              <a:spcAft>
                <a:spcPts val="0"/>
              </a:spcAft>
              <a:buClr>
                <a:srgbClr val="000000"/>
              </a:buClr>
              <a:buSzPts val="1050"/>
              <a:buFont typeface="Arial"/>
              <a:buNone/>
            </a:pPr>
            <a:r>
              <a:rPr lang="en-IN" sz="1050" b="0" i="0" u="none" strike="noStrike" cap="none" dirty="0">
                <a:solidFill>
                  <a:srgbClr val="000000"/>
                </a:solidFill>
                <a:latin typeface="Courier New"/>
                <a:ea typeface="Courier New"/>
                <a:cs typeface="Courier New"/>
                <a:sym typeface="Courier New"/>
              </a:rPr>
              <a:t>]</a:t>
            </a:r>
          </a:p>
          <a:p>
            <a:pPr marL="457200" marR="0" lvl="0" indent="-304800" algn="l" rtl="0">
              <a:lnSpc>
                <a:spcPct val="150000"/>
              </a:lnSpc>
              <a:spcBef>
                <a:spcPts val="1100"/>
              </a:spcBef>
              <a:spcAft>
                <a:spcPts val="0"/>
              </a:spcAft>
              <a:buClr>
                <a:srgbClr val="172746"/>
              </a:buClr>
              <a:buSzPts val="1200"/>
              <a:buFont typeface="Montserrat"/>
              <a:buChar char="●"/>
            </a:pPr>
            <a:r>
              <a:rPr lang="en-IN" sz="1200" b="0" i="0" u="none" strike="noStrike" cap="none" dirty="0">
                <a:solidFill>
                  <a:srgbClr val="172746"/>
                </a:solidFill>
                <a:latin typeface="Montserrat"/>
                <a:ea typeface="Montserrat"/>
                <a:cs typeface="Montserrat"/>
                <a:sym typeface="Montserrat"/>
              </a:rPr>
              <a:t>To capture a value from the URL, use angle brackets.</a:t>
            </a:r>
          </a:p>
          <a:p>
            <a:pPr marL="914400" marR="0" lvl="1" indent="-304800" algn="l" rtl="0">
              <a:lnSpc>
                <a:spcPct val="150000"/>
              </a:lnSpc>
              <a:spcBef>
                <a:spcPts val="0"/>
              </a:spcBef>
              <a:spcAft>
                <a:spcPts val="0"/>
              </a:spcAft>
              <a:buClr>
                <a:srgbClr val="172746"/>
              </a:buClr>
              <a:buSzPts val="1200"/>
              <a:buFont typeface="Montserrat"/>
              <a:buChar char="○"/>
            </a:pPr>
            <a:r>
              <a:rPr lang="en-IN" sz="1200" b="0" i="0" u="none" strike="noStrike" cap="none" dirty="0">
                <a:solidFill>
                  <a:srgbClr val="172746"/>
                </a:solidFill>
                <a:latin typeface="Montserrat"/>
                <a:ea typeface="Montserrat"/>
                <a:cs typeface="Montserrat"/>
                <a:sym typeface="Montserrat"/>
              </a:rPr>
              <a:t>&lt;</a:t>
            </a:r>
            <a:r>
              <a:rPr lang="en-IN" sz="1200" b="0" i="0" u="none" strike="noStrike" cap="none" dirty="0" err="1">
                <a:solidFill>
                  <a:srgbClr val="172746"/>
                </a:solidFill>
                <a:latin typeface="Montserrat"/>
                <a:ea typeface="Montserrat"/>
                <a:cs typeface="Montserrat"/>
                <a:sym typeface="Montserrat"/>
              </a:rPr>
              <a:t>ConverterType:ParameterName</a:t>
            </a:r>
            <a:r>
              <a:rPr lang="en-IN" sz="1200" b="0" i="0" u="none" strike="noStrike" cap="none" dirty="0">
                <a:solidFill>
                  <a:srgbClr val="172746"/>
                </a:solidFill>
                <a:latin typeface="Montserrat"/>
                <a:ea typeface="Montserrat"/>
                <a:cs typeface="Montserrat"/>
                <a:sym typeface="Montserrat"/>
              </a:rPr>
              <a:t>&gt;</a:t>
            </a:r>
          </a:p>
          <a:p>
            <a:pPr marL="457200" marR="0" lvl="0" indent="-304800" algn="l" rtl="0">
              <a:lnSpc>
                <a:spcPct val="150000"/>
              </a:lnSpc>
              <a:spcBef>
                <a:spcPts val="0"/>
              </a:spcBef>
              <a:spcAft>
                <a:spcPts val="0"/>
              </a:spcAft>
              <a:buClr>
                <a:srgbClr val="172746"/>
              </a:buClr>
              <a:buSzPts val="1200"/>
              <a:buFont typeface="Montserrat"/>
              <a:buChar char="●"/>
            </a:pPr>
            <a:r>
              <a:rPr lang="en-IN" sz="1200" b="0" i="0" u="none" strike="noStrike" cap="none" dirty="0">
                <a:solidFill>
                  <a:srgbClr val="172746"/>
                </a:solidFill>
                <a:latin typeface="Montserrat"/>
                <a:ea typeface="Montserrat"/>
                <a:cs typeface="Montserrat"/>
                <a:sym typeface="Montserrat"/>
              </a:rPr>
              <a:t>Default Path Converters :</a:t>
            </a:r>
          </a:p>
          <a:p>
            <a:pPr marL="914400" marR="0" lvl="1" indent="-304800" algn="l" rtl="0">
              <a:lnSpc>
                <a:spcPct val="150000"/>
              </a:lnSpc>
              <a:spcBef>
                <a:spcPts val="0"/>
              </a:spcBef>
              <a:spcAft>
                <a:spcPts val="0"/>
              </a:spcAft>
              <a:buClr>
                <a:srgbClr val="172746"/>
              </a:buClr>
              <a:buSzPts val="1200"/>
              <a:buFont typeface="Montserrat"/>
              <a:buChar char="○"/>
            </a:pPr>
            <a:r>
              <a:rPr lang="en-IN" sz="1200" b="0" i="0" u="none" strike="noStrike" cap="none" dirty="0">
                <a:solidFill>
                  <a:srgbClr val="172746"/>
                </a:solidFill>
                <a:latin typeface="Montserrat"/>
                <a:ea typeface="Montserrat"/>
                <a:cs typeface="Montserrat"/>
                <a:sym typeface="Montserrat"/>
              </a:rPr>
              <a:t>Int	</a:t>
            </a:r>
          </a:p>
          <a:p>
            <a:pPr marL="914400" marR="0" lvl="1" indent="-304800" algn="l" rtl="0">
              <a:lnSpc>
                <a:spcPct val="150000"/>
              </a:lnSpc>
              <a:spcBef>
                <a:spcPts val="0"/>
              </a:spcBef>
              <a:spcAft>
                <a:spcPts val="0"/>
              </a:spcAft>
              <a:buClr>
                <a:srgbClr val="172746"/>
              </a:buClr>
              <a:buSzPts val="1200"/>
              <a:buFont typeface="Montserrat"/>
              <a:buChar char="○"/>
            </a:pPr>
            <a:r>
              <a:rPr lang="en-IN" sz="1200" b="0" i="0" u="none" strike="noStrike" cap="none" dirty="0">
                <a:solidFill>
                  <a:srgbClr val="172746"/>
                </a:solidFill>
                <a:latin typeface="Montserrat"/>
                <a:ea typeface="Montserrat"/>
                <a:cs typeface="Montserrat"/>
                <a:sym typeface="Montserrat"/>
              </a:rPr>
              <a:t>Str</a:t>
            </a:r>
          </a:p>
          <a:p>
            <a:pPr marL="914400" marR="0" lvl="1" indent="-304800" algn="l" rtl="0">
              <a:lnSpc>
                <a:spcPct val="150000"/>
              </a:lnSpc>
              <a:spcBef>
                <a:spcPts val="0"/>
              </a:spcBef>
              <a:spcAft>
                <a:spcPts val="0"/>
              </a:spcAft>
              <a:buClr>
                <a:srgbClr val="172746"/>
              </a:buClr>
              <a:buSzPts val="1200"/>
              <a:buFont typeface="Montserrat"/>
              <a:buChar char="○"/>
            </a:pPr>
            <a:r>
              <a:rPr lang="en-IN" sz="1200" b="0" i="0" u="none" strike="noStrike" cap="none" dirty="0">
                <a:solidFill>
                  <a:srgbClr val="172746"/>
                </a:solidFill>
                <a:latin typeface="Montserrat"/>
                <a:ea typeface="Montserrat"/>
                <a:cs typeface="Montserrat"/>
                <a:sym typeface="Montserrat"/>
              </a:rPr>
              <a:t>Slug</a:t>
            </a:r>
          </a:p>
          <a:p>
            <a:endParaRPr lang="en-IN" dirty="0"/>
          </a:p>
        </p:txBody>
      </p:sp>
    </p:spTree>
    <p:extLst>
      <p:ext uri="{BB962C8B-B14F-4D97-AF65-F5344CB8AC3E}">
        <p14:creationId xmlns:p14="http://schemas.microsoft.com/office/powerpoint/2010/main" val="67222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1F4B5-CDA7-4C43-9B11-26B6DF40C774}"/>
              </a:ext>
            </a:extLst>
          </p:cNvPr>
          <p:cNvSpPr>
            <a:spLocks noGrp="1"/>
          </p:cNvSpPr>
          <p:nvPr>
            <p:ph type="title"/>
          </p:nvPr>
        </p:nvSpPr>
        <p:spPr>
          <a:xfrm>
            <a:off x="677334" y="0"/>
            <a:ext cx="8596668" cy="1320800"/>
          </a:xfrm>
        </p:spPr>
        <p:txBody>
          <a:bodyPr/>
          <a:lstStyle/>
          <a:p>
            <a:r>
              <a:rPr lang="en-IN" dirty="0"/>
              <a:t>MVC Vs MVT</a:t>
            </a:r>
          </a:p>
        </p:txBody>
      </p:sp>
      <p:graphicFrame>
        <p:nvGraphicFramePr>
          <p:cNvPr id="5" name="Table 5">
            <a:extLst>
              <a:ext uri="{FF2B5EF4-FFF2-40B4-BE49-F238E27FC236}">
                <a16:creationId xmlns:a16="http://schemas.microsoft.com/office/drawing/2014/main" id="{FD7F91DE-D381-4D79-9553-6922079C5762}"/>
              </a:ext>
            </a:extLst>
          </p:cNvPr>
          <p:cNvGraphicFramePr>
            <a:graphicFrameLocks noGrp="1"/>
          </p:cNvGraphicFramePr>
          <p:nvPr>
            <p:ph idx="1"/>
            <p:extLst>
              <p:ext uri="{D42A27DB-BD31-4B8C-83A1-F6EECF244321}">
                <p14:modId xmlns:p14="http://schemas.microsoft.com/office/powerpoint/2010/main" val="1617696629"/>
              </p:ext>
            </p:extLst>
          </p:nvPr>
        </p:nvGraphicFramePr>
        <p:xfrm>
          <a:off x="677334" y="790606"/>
          <a:ext cx="8596312" cy="5765800"/>
        </p:xfrm>
        <a:graphic>
          <a:graphicData uri="http://schemas.openxmlformats.org/drawingml/2006/table">
            <a:tbl>
              <a:tblPr firstRow="1" bandRow="1">
                <a:tableStyleId>{5C22544A-7EE6-4342-B048-85BDC9FD1C3A}</a:tableStyleId>
              </a:tblPr>
              <a:tblGrid>
                <a:gridCol w="584820">
                  <a:extLst>
                    <a:ext uri="{9D8B030D-6E8A-4147-A177-3AD203B41FA5}">
                      <a16:colId xmlns:a16="http://schemas.microsoft.com/office/drawing/2014/main" val="785807438"/>
                    </a:ext>
                  </a:extLst>
                </a:gridCol>
                <a:gridCol w="3672211">
                  <a:extLst>
                    <a:ext uri="{9D8B030D-6E8A-4147-A177-3AD203B41FA5}">
                      <a16:colId xmlns:a16="http://schemas.microsoft.com/office/drawing/2014/main" val="3692057103"/>
                    </a:ext>
                  </a:extLst>
                </a:gridCol>
                <a:gridCol w="4339281">
                  <a:extLst>
                    <a:ext uri="{9D8B030D-6E8A-4147-A177-3AD203B41FA5}">
                      <a16:colId xmlns:a16="http://schemas.microsoft.com/office/drawing/2014/main" val="3205604372"/>
                    </a:ext>
                  </a:extLst>
                </a:gridCol>
              </a:tblGrid>
              <a:tr h="370840">
                <a:tc>
                  <a:txBody>
                    <a:bodyPr/>
                    <a:lstStyle/>
                    <a:p>
                      <a:r>
                        <a:rPr lang="en-IN" dirty="0"/>
                        <a:t>S/No</a:t>
                      </a:r>
                    </a:p>
                  </a:txBody>
                  <a:tcPr marL="74751" marR="74751"/>
                </a:tc>
                <a:tc>
                  <a:txBody>
                    <a:bodyPr/>
                    <a:lstStyle/>
                    <a:p>
                      <a:r>
                        <a:rPr lang="en-IN" dirty="0"/>
                        <a:t>MVC</a:t>
                      </a:r>
                    </a:p>
                  </a:txBody>
                  <a:tcPr marL="74751" marR="74751"/>
                </a:tc>
                <a:tc>
                  <a:txBody>
                    <a:bodyPr/>
                    <a:lstStyle/>
                    <a:p>
                      <a:r>
                        <a:rPr lang="en-IN" dirty="0"/>
                        <a:t>MVT</a:t>
                      </a:r>
                    </a:p>
                  </a:txBody>
                  <a:tcPr marL="74751" marR="74751"/>
                </a:tc>
                <a:extLst>
                  <a:ext uri="{0D108BD9-81ED-4DB2-BD59-A6C34878D82A}">
                    <a16:rowId xmlns:a16="http://schemas.microsoft.com/office/drawing/2014/main" val="4046500317"/>
                  </a:ext>
                </a:extLst>
              </a:tr>
              <a:tr h="370840">
                <a:tc>
                  <a:txBody>
                    <a:bodyPr/>
                    <a:lstStyle/>
                    <a:p>
                      <a:r>
                        <a:rPr lang="en-IN" dirty="0"/>
                        <a:t>1</a:t>
                      </a:r>
                    </a:p>
                  </a:txBody>
                  <a:tcPr marL="74751" marR="74751"/>
                </a:tc>
                <a:tc>
                  <a:txBody>
                    <a:bodyPr/>
                    <a:lstStyle/>
                    <a:p>
                      <a:r>
                        <a:rPr lang="en-US" sz="1800" b="0" i="0" kern="1200" dirty="0">
                          <a:solidFill>
                            <a:schemeClr val="dk1"/>
                          </a:solidFill>
                          <a:effectLst/>
                          <a:latin typeface="+mn-lt"/>
                          <a:ea typeface="+mn-ea"/>
                          <a:cs typeface="+mn-cs"/>
                        </a:rPr>
                        <a:t>MVC has controller that drives both Model and View.</a:t>
                      </a:r>
                      <a:endParaRPr lang="en-IN" dirty="0"/>
                    </a:p>
                  </a:txBody>
                  <a:tcPr marL="74751" marR="74751"/>
                </a:tc>
                <a:tc>
                  <a:txBody>
                    <a:bodyPr/>
                    <a:lstStyle/>
                    <a:p>
                      <a:r>
                        <a:rPr lang="en-US" sz="1800" b="0" i="0" kern="1200" dirty="0">
                          <a:solidFill>
                            <a:schemeClr val="dk1"/>
                          </a:solidFill>
                          <a:effectLst/>
                          <a:latin typeface="+mn-lt"/>
                          <a:ea typeface="+mn-ea"/>
                          <a:cs typeface="+mn-cs"/>
                        </a:rPr>
                        <a:t>MVT has Views for </a:t>
                      </a:r>
                      <a:r>
                        <a:rPr lang="en-US" sz="1800" b="0" i="0" kern="1200" dirty="0" err="1">
                          <a:solidFill>
                            <a:schemeClr val="dk1"/>
                          </a:solidFill>
                          <a:effectLst/>
                          <a:latin typeface="+mn-lt"/>
                          <a:ea typeface="+mn-ea"/>
                          <a:cs typeface="+mn-cs"/>
                        </a:rPr>
                        <a:t>recieving</a:t>
                      </a:r>
                      <a:r>
                        <a:rPr lang="en-US" sz="1800" b="0" i="0" kern="1200" dirty="0">
                          <a:solidFill>
                            <a:schemeClr val="dk1"/>
                          </a:solidFill>
                          <a:effectLst/>
                          <a:latin typeface="+mn-lt"/>
                          <a:ea typeface="+mn-ea"/>
                          <a:cs typeface="+mn-cs"/>
                        </a:rPr>
                        <a:t> HTTP request and returning HTTP response.</a:t>
                      </a:r>
                      <a:endParaRPr lang="en-IN" dirty="0"/>
                    </a:p>
                  </a:txBody>
                  <a:tcPr marL="74751" marR="74751"/>
                </a:tc>
                <a:extLst>
                  <a:ext uri="{0D108BD9-81ED-4DB2-BD59-A6C34878D82A}">
                    <a16:rowId xmlns:a16="http://schemas.microsoft.com/office/drawing/2014/main" val="4109864273"/>
                  </a:ext>
                </a:extLst>
              </a:tr>
              <a:tr h="370840">
                <a:tc>
                  <a:txBody>
                    <a:bodyPr/>
                    <a:lstStyle/>
                    <a:p>
                      <a:r>
                        <a:rPr lang="en-IN" dirty="0"/>
                        <a:t>2</a:t>
                      </a:r>
                    </a:p>
                  </a:txBody>
                  <a:tcPr marL="74751" marR="74751"/>
                </a:tc>
                <a:tc>
                  <a:txBody>
                    <a:bodyPr/>
                    <a:lstStyle/>
                    <a:p>
                      <a:r>
                        <a:rPr lang="en-US" sz="1800" b="0" i="0" kern="1200" dirty="0">
                          <a:solidFill>
                            <a:schemeClr val="dk1"/>
                          </a:solidFill>
                          <a:effectLst/>
                          <a:latin typeface="+mn-lt"/>
                          <a:ea typeface="+mn-ea"/>
                          <a:cs typeface="+mn-cs"/>
                        </a:rPr>
                        <a:t>View tells how the user data will be presented.</a:t>
                      </a:r>
                      <a:endParaRPr lang="en-IN" dirty="0"/>
                    </a:p>
                  </a:txBody>
                  <a:tcPr marL="74751" marR="74751"/>
                </a:tc>
                <a:tc>
                  <a:txBody>
                    <a:bodyPr/>
                    <a:lstStyle/>
                    <a:p>
                      <a:r>
                        <a:rPr lang="en-US" sz="1800" b="0" i="0" kern="1200" dirty="0">
                          <a:solidFill>
                            <a:schemeClr val="dk1"/>
                          </a:solidFill>
                          <a:effectLst/>
                          <a:latin typeface="+mn-lt"/>
                          <a:ea typeface="+mn-ea"/>
                          <a:cs typeface="+mn-cs"/>
                        </a:rPr>
                        <a:t>Templates are used in MVT for that purpose.</a:t>
                      </a:r>
                      <a:endParaRPr lang="en-IN" dirty="0"/>
                    </a:p>
                  </a:txBody>
                  <a:tcPr marL="74751" marR="74751"/>
                </a:tc>
                <a:extLst>
                  <a:ext uri="{0D108BD9-81ED-4DB2-BD59-A6C34878D82A}">
                    <a16:rowId xmlns:a16="http://schemas.microsoft.com/office/drawing/2014/main" val="3754815391"/>
                  </a:ext>
                </a:extLst>
              </a:tr>
              <a:tr h="370840">
                <a:tc>
                  <a:txBody>
                    <a:bodyPr/>
                    <a:lstStyle/>
                    <a:p>
                      <a:r>
                        <a:rPr lang="en-IN" dirty="0"/>
                        <a:t>3</a:t>
                      </a:r>
                    </a:p>
                  </a:txBody>
                  <a:tcPr marL="74751" marR="74751"/>
                </a:tc>
                <a:tc>
                  <a:txBody>
                    <a:bodyPr/>
                    <a:lstStyle/>
                    <a:p>
                      <a:r>
                        <a:rPr lang="en-US" sz="1800" b="0" i="0" kern="1200" dirty="0">
                          <a:solidFill>
                            <a:schemeClr val="dk1"/>
                          </a:solidFill>
                          <a:effectLst/>
                          <a:latin typeface="+mn-lt"/>
                          <a:ea typeface="+mn-ea"/>
                          <a:cs typeface="+mn-cs"/>
                        </a:rPr>
                        <a:t>In MVC, we have to write all the control specific code.</a:t>
                      </a:r>
                      <a:endParaRPr lang="en-IN" dirty="0"/>
                    </a:p>
                  </a:txBody>
                  <a:tcPr marL="74751" marR="74751"/>
                </a:tc>
                <a:tc>
                  <a:txBody>
                    <a:bodyPr/>
                    <a:lstStyle/>
                    <a:p>
                      <a:r>
                        <a:rPr lang="en-US" sz="1800" b="0" i="0" kern="1200" dirty="0">
                          <a:solidFill>
                            <a:schemeClr val="dk1"/>
                          </a:solidFill>
                          <a:effectLst/>
                          <a:latin typeface="+mn-lt"/>
                          <a:ea typeface="+mn-ea"/>
                          <a:cs typeface="+mn-cs"/>
                        </a:rPr>
                        <a:t>Controller part is managed by the framework itself.</a:t>
                      </a:r>
                      <a:endParaRPr lang="en-IN" dirty="0"/>
                    </a:p>
                  </a:txBody>
                  <a:tcPr marL="74751" marR="74751"/>
                </a:tc>
                <a:extLst>
                  <a:ext uri="{0D108BD9-81ED-4DB2-BD59-A6C34878D82A}">
                    <a16:rowId xmlns:a16="http://schemas.microsoft.com/office/drawing/2014/main" val="2821582856"/>
                  </a:ext>
                </a:extLst>
              </a:tr>
              <a:tr h="370840">
                <a:tc>
                  <a:txBody>
                    <a:bodyPr/>
                    <a:lstStyle/>
                    <a:p>
                      <a:r>
                        <a:rPr lang="en-IN" dirty="0"/>
                        <a:t>4</a:t>
                      </a:r>
                    </a:p>
                  </a:txBody>
                  <a:tcPr marL="74751" marR="74751"/>
                </a:tc>
                <a:tc>
                  <a:txBody>
                    <a:bodyPr/>
                    <a:lstStyle/>
                    <a:p>
                      <a:r>
                        <a:rPr lang="en-IN" sz="1800" b="0" i="0" kern="1200" dirty="0">
                          <a:solidFill>
                            <a:schemeClr val="dk1"/>
                          </a:solidFill>
                          <a:effectLst/>
                          <a:latin typeface="+mn-lt"/>
                          <a:ea typeface="+mn-ea"/>
                          <a:cs typeface="+mn-cs"/>
                        </a:rPr>
                        <a:t>Highly coupled</a:t>
                      </a:r>
                      <a:endParaRPr lang="en-IN" dirty="0"/>
                    </a:p>
                  </a:txBody>
                  <a:tcPr marL="74751" marR="74751"/>
                </a:tc>
                <a:tc>
                  <a:txBody>
                    <a:bodyPr/>
                    <a:lstStyle/>
                    <a:p>
                      <a:r>
                        <a:rPr lang="en-IN" dirty="0"/>
                        <a:t>Loosely Coupled</a:t>
                      </a:r>
                    </a:p>
                  </a:txBody>
                  <a:tcPr marL="74751" marR="74751"/>
                </a:tc>
                <a:extLst>
                  <a:ext uri="{0D108BD9-81ED-4DB2-BD59-A6C34878D82A}">
                    <a16:rowId xmlns:a16="http://schemas.microsoft.com/office/drawing/2014/main" val="1064095837"/>
                  </a:ext>
                </a:extLst>
              </a:tr>
              <a:tr h="370840">
                <a:tc>
                  <a:txBody>
                    <a:bodyPr/>
                    <a:lstStyle/>
                    <a:p>
                      <a:r>
                        <a:rPr lang="en-IN" dirty="0"/>
                        <a:t>5</a:t>
                      </a:r>
                    </a:p>
                  </a:txBody>
                  <a:tcPr marL="74751" marR="74751"/>
                </a:tc>
                <a:tc>
                  <a:txBody>
                    <a:bodyPr/>
                    <a:lstStyle/>
                    <a:p>
                      <a:r>
                        <a:rPr lang="en-US" sz="1800" b="0" i="0" kern="1200" dirty="0">
                          <a:solidFill>
                            <a:schemeClr val="dk1"/>
                          </a:solidFill>
                          <a:effectLst/>
                          <a:latin typeface="+mn-lt"/>
                          <a:ea typeface="+mn-ea"/>
                          <a:cs typeface="+mn-cs"/>
                        </a:rPr>
                        <a:t>Suitable for development of large applications but not for small applications.</a:t>
                      </a:r>
                      <a:endParaRPr lang="en-IN" dirty="0"/>
                    </a:p>
                  </a:txBody>
                  <a:tcPr marL="74751" marR="74751"/>
                </a:tc>
                <a:tc>
                  <a:txBody>
                    <a:bodyPr/>
                    <a:lstStyle/>
                    <a:p>
                      <a:r>
                        <a:rPr lang="en-US" sz="1800" b="0" i="0" kern="1200" dirty="0">
                          <a:solidFill>
                            <a:schemeClr val="dk1"/>
                          </a:solidFill>
                          <a:effectLst/>
                          <a:latin typeface="+mn-lt"/>
                          <a:ea typeface="+mn-ea"/>
                          <a:cs typeface="+mn-cs"/>
                        </a:rPr>
                        <a:t>Suitable both small and large applications.</a:t>
                      </a:r>
                      <a:endParaRPr lang="en-IN" dirty="0"/>
                    </a:p>
                  </a:txBody>
                  <a:tcPr marL="74751" marR="74751"/>
                </a:tc>
                <a:extLst>
                  <a:ext uri="{0D108BD9-81ED-4DB2-BD59-A6C34878D82A}">
                    <a16:rowId xmlns:a16="http://schemas.microsoft.com/office/drawing/2014/main" val="851712988"/>
                  </a:ext>
                </a:extLst>
              </a:tr>
              <a:tr h="370840">
                <a:tc>
                  <a:txBody>
                    <a:bodyPr/>
                    <a:lstStyle/>
                    <a:p>
                      <a:r>
                        <a:rPr lang="en-IN" dirty="0"/>
                        <a:t>6</a:t>
                      </a:r>
                    </a:p>
                  </a:txBody>
                  <a:tcPr marL="74751" marR="74751"/>
                </a:tc>
                <a:tc>
                  <a:txBody>
                    <a:bodyPr/>
                    <a:lstStyle/>
                    <a:p>
                      <a:r>
                        <a:rPr lang="en-US" sz="1800" b="0" i="0" kern="1200" dirty="0">
                          <a:solidFill>
                            <a:schemeClr val="dk1"/>
                          </a:solidFill>
                          <a:effectLst/>
                          <a:latin typeface="+mn-lt"/>
                          <a:ea typeface="+mn-ea"/>
                          <a:cs typeface="+mn-cs"/>
                        </a:rPr>
                        <a:t>Flow is clearly defined thus easy to understand.</a:t>
                      </a:r>
                      <a:endParaRPr lang="en-IN" dirty="0"/>
                    </a:p>
                  </a:txBody>
                  <a:tcPr marL="74751" marR="74751"/>
                </a:tc>
                <a:tc>
                  <a:txBody>
                    <a:bodyPr/>
                    <a:lstStyle/>
                    <a:p>
                      <a:r>
                        <a:rPr lang="en-US" sz="1800" b="0" i="0" kern="1200" dirty="0">
                          <a:solidFill>
                            <a:schemeClr val="dk1"/>
                          </a:solidFill>
                          <a:effectLst/>
                          <a:latin typeface="+mn-lt"/>
                          <a:ea typeface="+mn-ea"/>
                          <a:cs typeface="+mn-cs"/>
                        </a:rPr>
                        <a:t>Flow is sometimes harder to understand as compared to MVC.</a:t>
                      </a:r>
                      <a:endParaRPr lang="en-IN" dirty="0"/>
                    </a:p>
                  </a:txBody>
                  <a:tcPr marL="74751" marR="74751"/>
                </a:tc>
                <a:extLst>
                  <a:ext uri="{0D108BD9-81ED-4DB2-BD59-A6C34878D82A}">
                    <a16:rowId xmlns:a16="http://schemas.microsoft.com/office/drawing/2014/main" val="1295622429"/>
                  </a:ext>
                </a:extLst>
              </a:tr>
              <a:tr h="370840">
                <a:tc>
                  <a:txBody>
                    <a:bodyPr/>
                    <a:lstStyle/>
                    <a:p>
                      <a:r>
                        <a:rPr lang="en-IN" dirty="0"/>
                        <a:t>7</a:t>
                      </a:r>
                    </a:p>
                  </a:txBody>
                  <a:tcPr marL="74751" marR="74751"/>
                </a:tc>
                <a:tc>
                  <a:txBody>
                    <a:bodyPr/>
                    <a:lstStyle/>
                    <a:p>
                      <a:r>
                        <a:rPr lang="en-US" sz="1800" b="0" i="0" kern="1200" dirty="0">
                          <a:solidFill>
                            <a:schemeClr val="dk1"/>
                          </a:solidFill>
                          <a:effectLst/>
                          <a:latin typeface="+mn-lt"/>
                          <a:ea typeface="+mn-ea"/>
                          <a:cs typeface="+mn-cs"/>
                        </a:rPr>
                        <a:t>It doesn’t involve mapping of URLs</a:t>
                      </a:r>
                      <a:endParaRPr lang="en-IN" dirty="0"/>
                    </a:p>
                  </a:txBody>
                  <a:tcPr marL="74751" marR="74751"/>
                </a:tc>
                <a:tc>
                  <a:txBody>
                    <a:bodyPr/>
                    <a:lstStyle/>
                    <a:p>
                      <a:r>
                        <a:rPr lang="en-US" sz="1800" b="0" i="0" kern="1200" dirty="0">
                          <a:solidFill>
                            <a:schemeClr val="dk1"/>
                          </a:solidFill>
                          <a:effectLst/>
                          <a:latin typeface="+mn-lt"/>
                          <a:ea typeface="+mn-ea"/>
                          <a:cs typeface="+mn-cs"/>
                        </a:rPr>
                        <a:t>URL pattern mapping takes place.</a:t>
                      </a:r>
                      <a:endParaRPr lang="en-IN" dirty="0"/>
                    </a:p>
                  </a:txBody>
                  <a:tcPr marL="74751" marR="74751"/>
                </a:tc>
                <a:extLst>
                  <a:ext uri="{0D108BD9-81ED-4DB2-BD59-A6C34878D82A}">
                    <a16:rowId xmlns:a16="http://schemas.microsoft.com/office/drawing/2014/main" val="4056946111"/>
                  </a:ext>
                </a:extLst>
              </a:tr>
              <a:tr h="370840">
                <a:tc>
                  <a:txBody>
                    <a:bodyPr/>
                    <a:lstStyle/>
                    <a:p>
                      <a:r>
                        <a:rPr lang="en-IN" dirty="0"/>
                        <a:t>8</a:t>
                      </a:r>
                    </a:p>
                  </a:txBody>
                  <a:tcPr marL="74751" marR="74751"/>
                </a:tc>
                <a:tc>
                  <a:txBody>
                    <a:bodyPr/>
                    <a:lstStyle/>
                    <a:p>
                      <a:r>
                        <a:rPr lang="en-IN" sz="1800" b="0" i="0" kern="1200" dirty="0">
                          <a:solidFill>
                            <a:schemeClr val="dk1"/>
                          </a:solidFill>
                          <a:effectLst/>
                          <a:latin typeface="+mn-lt"/>
                          <a:ea typeface="+mn-ea"/>
                          <a:cs typeface="+mn-cs"/>
                        </a:rPr>
                        <a:t>Examples are ASP.NET MVC, Spring MVC etc.</a:t>
                      </a:r>
                      <a:endParaRPr lang="en-IN" dirty="0"/>
                    </a:p>
                  </a:txBody>
                  <a:tcPr marL="74751" marR="74751"/>
                </a:tc>
                <a:tc>
                  <a:txBody>
                    <a:bodyPr/>
                    <a:lstStyle/>
                    <a:p>
                      <a:r>
                        <a:rPr lang="en-IN" sz="1800" b="0" i="0" kern="1200" dirty="0">
                          <a:solidFill>
                            <a:schemeClr val="dk1"/>
                          </a:solidFill>
                          <a:effectLst/>
                          <a:latin typeface="+mn-lt"/>
                          <a:ea typeface="+mn-ea"/>
                          <a:cs typeface="+mn-cs"/>
                        </a:rPr>
                        <a:t>Django uses MVT pattern.</a:t>
                      </a:r>
                      <a:endParaRPr lang="en-IN" dirty="0"/>
                    </a:p>
                  </a:txBody>
                  <a:tcPr marL="74751" marR="74751"/>
                </a:tc>
                <a:extLst>
                  <a:ext uri="{0D108BD9-81ED-4DB2-BD59-A6C34878D82A}">
                    <a16:rowId xmlns:a16="http://schemas.microsoft.com/office/drawing/2014/main" val="300373442"/>
                  </a:ext>
                </a:extLst>
              </a:tr>
            </a:tbl>
          </a:graphicData>
        </a:graphic>
      </p:graphicFrame>
    </p:spTree>
    <p:extLst>
      <p:ext uri="{BB962C8B-B14F-4D97-AF65-F5344CB8AC3E}">
        <p14:creationId xmlns:p14="http://schemas.microsoft.com/office/powerpoint/2010/main" val="21920174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AEA02-CE03-4CC1-B9B9-7B21E4DD8E44}"/>
              </a:ext>
            </a:extLst>
          </p:cNvPr>
          <p:cNvSpPr>
            <a:spLocks noGrp="1"/>
          </p:cNvSpPr>
          <p:nvPr>
            <p:ph type="title"/>
          </p:nvPr>
        </p:nvSpPr>
        <p:spPr/>
        <p:txBody>
          <a:bodyPr/>
          <a:lstStyle/>
          <a:p>
            <a:r>
              <a:rPr lang="en-IN" dirty="0"/>
              <a:t>Redirection</a:t>
            </a:r>
          </a:p>
        </p:txBody>
      </p:sp>
      <p:sp>
        <p:nvSpPr>
          <p:cNvPr id="3" name="Content Placeholder 2">
            <a:extLst>
              <a:ext uri="{FF2B5EF4-FFF2-40B4-BE49-F238E27FC236}">
                <a16:creationId xmlns:a16="http://schemas.microsoft.com/office/drawing/2014/main" id="{C4624107-0EDE-4B3E-9B75-D5194BB2A5AF}"/>
              </a:ext>
            </a:extLst>
          </p:cNvPr>
          <p:cNvSpPr>
            <a:spLocks noGrp="1"/>
          </p:cNvSpPr>
          <p:nvPr>
            <p:ph idx="1"/>
          </p:nvPr>
        </p:nvSpPr>
        <p:spPr>
          <a:xfrm>
            <a:off x="677334" y="2160589"/>
            <a:ext cx="8003183" cy="3880773"/>
          </a:xfrm>
        </p:spPr>
        <p:txBody>
          <a:bodyPr/>
          <a:lstStyle/>
          <a:p>
            <a:r>
              <a:rPr lang="en-IN" dirty="0"/>
              <a:t>Use from </a:t>
            </a:r>
            <a:r>
              <a:rPr lang="en-IN" dirty="0" err="1"/>
              <a:t>django.http</a:t>
            </a:r>
            <a:r>
              <a:rPr lang="en-IN" dirty="0"/>
              <a:t> import </a:t>
            </a:r>
            <a:r>
              <a:rPr lang="en-IN" dirty="0" err="1"/>
              <a:t>HttpResponseRedirect</a:t>
            </a:r>
            <a:r>
              <a:rPr lang="en-IN" dirty="0"/>
              <a:t> </a:t>
            </a:r>
          </a:p>
          <a:p>
            <a:r>
              <a:rPr lang="en-IN" dirty="0"/>
              <a:t>Use the redirect from domain name</a:t>
            </a:r>
          </a:p>
        </p:txBody>
      </p:sp>
      <p:sp>
        <p:nvSpPr>
          <p:cNvPr id="5" name="Rectangle 2">
            <a:extLst>
              <a:ext uri="{FF2B5EF4-FFF2-40B4-BE49-F238E27FC236}">
                <a16:creationId xmlns:a16="http://schemas.microsoft.com/office/drawing/2014/main" id="{5199F707-4C98-4D7B-B328-DCD4E232D78F}"/>
              </a:ext>
            </a:extLst>
          </p:cNvPr>
          <p:cNvSpPr>
            <a:spLocks noChangeArrowheads="1"/>
          </p:cNvSpPr>
          <p:nvPr/>
        </p:nvSpPr>
        <p:spPr bwMode="auto">
          <a:xfrm>
            <a:off x="1006680" y="3107143"/>
            <a:ext cx="7592035"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monthly_challenge_by_number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request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month):</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months = </a:t>
            </a:r>
            <a:r>
              <a:rPr kumimoji="0" lang="en-US" altLang="en-US" sz="1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list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monthly_challenges.keys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redirect_month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months[month-</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HttpResponseRedirect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"/challenges/"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redirect_month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43496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66F-1A83-46BA-9311-75FDDE8066A8}"/>
              </a:ext>
            </a:extLst>
          </p:cNvPr>
          <p:cNvSpPr>
            <a:spLocks noGrp="1"/>
          </p:cNvSpPr>
          <p:nvPr>
            <p:ph type="title"/>
          </p:nvPr>
        </p:nvSpPr>
        <p:spPr/>
        <p:txBody>
          <a:bodyPr/>
          <a:lstStyle/>
          <a:p>
            <a:r>
              <a:rPr lang="en-IN" dirty="0"/>
              <a:t>Reverse Function and Named URLs</a:t>
            </a:r>
          </a:p>
        </p:txBody>
      </p:sp>
      <p:sp>
        <p:nvSpPr>
          <p:cNvPr id="3" name="Content Placeholder 2">
            <a:extLst>
              <a:ext uri="{FF2B5EF4-FFF2-40B4-BE49-F238E27FC236}">
                <a16:creationId xmlns:a16="http://schemas.microsoft.com/office/drawing/2014/main" id="{08D6E4AD-AE2C-4D71-AD86-B7E4BCA48D00}"/>
              </a:ext>
            </a:extLst>
          </p:cNvPr>
          <p:cNvSpPr>
            <a:spLocks noGrp="1"/>
          </p:cNvSpPr>
          <p:nvPr>
            <p:ph idx="1"/>
          </p:nvPr>
        </p:nvSpPr>
        <p:spPr>
          <a:xfrm>
            <a:off x="677334" y="2160589"/>
            <a:ext cx="8340345" cy="3880773"/>
          </a:xfrm>
        </p:spPr>
        <p:txBody>
          <a:bodyPr/>
          <a:lstStyle/>
          <a:p>
            <a:r>
              <a:rPr lang="en-IN" dirty="0"/>
              <a:t>Use the name variable in the Path function mentioned in URL patterns</a:t>
            </a:r>
          </a:p>
          <a:p>
            <a:endParaRPr lang="en-IN" dirty="0"/>
          </a:p>
          <a:p>
            <a:r>
              <a:rPr lang="en-IN" dirty="0"/>
              <a:t>In views import from </a:t>
            </a:r>
            <a:r>
              <a:rPr lang="en-IN" dirty="0" err="1"/>
              <a:t>Django.urls</a:t>
            </a:r>
            <a:r>
              <a:rPr lang="en-IN" dirty="0"/>
              <a:t> import reverse</a:t>
            </a:r>
          </a:p>
        </p:txBody>
      </p:sp>
      <p:sp>
        <p:nvSpPr>
          <p:cNvPr id="4" name="Rectangle 1">
            <a:extLst>
              <a:ext uri="{FF2B5EF4-FFF2-40B4-BE49-F238E27FC236}">
                <a16:creationId xmlns:a16="http://schemas.microsoft.com/office/drawing/2014/main" id="{305D5CD1-6BAC-417E-9080-5306BDAB700E}"/>
              </a:ext>
            </a:extLst>
          </p:cNvPr>
          <p:cNvSpPr>
            <a:spLocks noChangeArrowheads="1"/>
          </p:cNvSpPr>
          <p:nvPr/>
        </p:nvSpPr>
        <p:spPr bwMode="auto">
          <a:xfrm>
            <a:off x="1115736" y="2640354"/>
            <a:ext cx="7466202"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path(</a:t>
            </a:r>
            <a:r>
              <a:rPr kumimoji="0" lang="en-US" altLang="en-US"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a:t>
            </a:r>
            <a:r>
              <a:rPr kumimoji="0" lang="en-US" altLang="en-US" sz="12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str:month</a:t>
            </a:r>
            <a:r>
              <a:rPr kumimoji="0" lang="en-US" altLang="en-US"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&gt;"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views.monthly_challenge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0099"/>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"month-challenge"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107B51E1-8A1B-4925-9E08-DF9A104D9FF4}"/>
              </a:ext>
            </a:extLst>
          </p:cNvPr>
          <p:cNvSpPr>
            <a:spLocks noChangeArrowheads="1"/>
          </p:cNvSpPr>
          <p:nvPr/>
        </p:nvSpPr>
        <p:spPr bwMode="auto">
          <a:xfrm>
            <a:off x="1115736" y="3460816"/>
            <a:ext cx="809537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redirect_path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reverse(</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"monthly-challenge"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660099"/>
                </a:solidFill>
                <a:effectLst/>
                <a:latin typeface="Courier New" panose="02070309020205020404" pitchFamily="49" charset="0"/>
                <a:cs typeface="Courier New" panose="02070309020205020404" pitchFamily="49" charset="0"/>
              </a:rPr>
              <a:t>args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redirect_month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HttpResponseRedirect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redirect_path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98829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07038-8A96-4435-930C-4C26307F9BBC}"/>
              </a:ext>
            </a:extLst>
          </p:cNvPr>
          <p:cNvSpPr>
            <a:spLocks noGrp="1"/>
          </p:cNvSpPr>
          <p:nvPr>
            <p:ph type="title"/>
          </p:nvPr>
        </p:nvSpPr>
        <p:spPr/>
        <p:txBody>
          <a:bodyPr/>
          <a:lstStyle/>
          <a:p>
            <a:r>
              <a:rPr lang="en-IN" dirty="0"/>
              <a:t>Returning HTML Response</a:t>
            </a:r>
          </a:p>
        </p:txBody>
      </p:sp>
      <p:sp>
        <p:nvSpPr>
          <p:cNvPr id="3" name="Content Placeholder 2">
            <a:extLst>
              <a:ext uri="{FF2B5EF4-FFF2-40B4-BE49-F238E27FC236}">
                <a16:creationId xmlns:a16="http://schemas.microsoft.com/office/drawing/2014/main" id="{B7247C7A-B5D7-44D5-A1B3-D07CC3182F83}"/>
              </a:ext>
            </a:extLst>
          </p:cNvPr>
          <p:cNvSpPr>
            <a:spLocks noGrp="1"/>
          </p:cNvSpPr>
          <p:nvPr>
            <p:ph idx="1"/>
          </p:nvPr>
        </p:nvSpPr>
        <p:spPr/>
        <p:txBody>
          <a:bodyPr/>
          <a:lstStyle/>
          <a:p>
            <a:r>
              <a:rPr lang="en-IN" dirty="0"/>
              <a:t>Update your </a:t>
            </a:r>
            <a:r>
              <a:rPr lang="en-IN" dirty="0" err="1"/>
              <a:t>monthly_challenge</a:t>
            </a:r>
            <a:r>
              <a:rPr lang="en-IN" dirty="0"/>
              <a:t> as below</a:t>
            </a:r>
          </a:p>
        </p:txBody>
      </p:sp>
      <p:sp>
        <p:nvSpPr>
          <p:cNvPr id="5" name="Rectangle 2">
            <a:extLst>
              <a:ext uri="{FF2B5EF4-FFF2-40B4-BE49-F238E27FC236}">
                <a16:creationId xmlns:a16="http://schemas.microsoft.com/office/drawing/2014/main" id="{8FA0B5B9-9A21-4CBE-B787-B8116FEE55DC}"/>
              </a:ext>
            </a:extLst>
          </p:cNvPr>
          <p:cNvSpPr>
            <a:spLocks noChangeArrowheads="1"/>
          </p:cNvSpPr>
          <p:nvPr/>
        </p:nvSpPr>
        <p:spPr bwMode="auto">
          <a:xfrm>
            <a:off x="1006679" y="2767199"/>
            <a:ext cx="8884163" cy="16004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monthly_challenge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request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month):</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challenge_text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monthly_challenges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[month]</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response_data</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"&lt;h1&gt;{}&lt;/h1&gt;"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.format(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challenge_text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response_data</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except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HttpResponseNotFound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"&lt;h1 style='</a:t>
            </a:r>
            <a:r>
              <a:rPr kumimoji="0" lang="en-US" altLang="en-US" sz="14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color:red</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'&gt;Month Not found&lt;/h1&gt;"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66110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 name="Subtitle 4">
            <a:extLst>
              <a:ext uri="{FF2B5EF4-FFF2-40B4-BE49-F238E27FC236}">
                <a16:creationId xmlns:a16="http://schemas.microsoft.com/office/drawing/2014/main" id="{2514F7D5-478E-4E38-9B65-5BB010E5DDF6}"/>
              </a:ext>
            </a:extLst>
          </p:cNvPr>
          <p:cNvSpPr>
            <a:spLocks noGrp="1"/>
          </p:cNvSpPr>
          <p:nvPr>
            <p:ph type="subTitle" idx="1"/>
          </p:nvPr>
        </p:nvSpPr>
        <p:spPr>
          <a:xfrm>
            <a:off x="1507067" y="4050833"/>
            <a:ext cx="7766936" cy="1096899"/>
          </a:xfrm>
        </p:spPr>
        <p:txBody>
          <a:bodyPr>
            <a:normAutofit/>
          </a:bodyPr>
          <a:lstStyle/>
          <a:p>
            <a:endParaRPr lang="en-IN">
              <a:solidFill>
                <a:schemeClr val="tx1"/>
              </a:solidFill>
            </a:endParaRPr>
          </a:p>
        </p:txBody>
      </p:sp>
      <p:sp>
        <p:nvSpPr>
          <p:cNvPr id="4" name="Title 3">
            <a:extLst>
              <a:ext uri="{FF2B5EF4-FFF2-40B4-BE49-F238E27FC236}">
                <a16:creationId xmlns:a16="http://schemas.microsoft.com/office/drawing/2014/main" id="{585873A5-32C5-424A-B3B7-6B55711FD592}"/>
              </a:ext>
            </a:extLst>
          </p:cNvPr>
          <p:cNvSpPr>
            <a:spLocks noGrp="1"/>
          </p:cNvSpPr>
          <p:nvPr>
            <p:ph type="ctrTitle"/>
          </p:nvPr>
        </p:nvSpPr>
        <p:spPr>
          <a:xfrm>
            <a:off x="1507067" y="2404534"/>
            <a:ext cx="7766936" cy="1646302"/>
          </a:xfrm>
        </p:spPr>
        <p:txBody>
          <a:bodyPr>
            <a:normAutofit/>
          </a:bodyPr>
          <a:lstStyle/>
          <a:p>
            <a:r>
              <a:rPr lang="en-US" dirty="0"/>
              <a:t>Django Templates</a:t>
            </a:r>
            <a:endParaRPr lang="en-IN" dirty="0"/>
          </a:p>
        </p:txBody>
      </p:sp>
    </p:spTree>
    <p:extLst>
      <p:ext uri="{BB962C8B-B14F-4D97-AF65-F5344CB8AC3E}">
        <p14:creationId xmlns:p14="http://schemas.microsoft.com/office/powerpoint/2010/main" val="184672067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EEC53-E5B6-4773-AF03-E50AD965E993}"/>
              </a:ext>
            </a:extLst>
          </p:cNvPr>
          <p:cNvSpPr>
            <a:spLocks noGrp="1"/>
          </p:cNvSpPr>
          <p:nvPr>
            <p:ph type="title"/>
          </p:nvPr>
        </p:nvSpPr>
        <p:spPr/>
        <p:txBody>
          <a:bodyPr/>
          <a:lstStyle/>
          <a:p>
            <a:r>
              <a:rPr lang="en-US" dirty="0"/>
              <a:t>Templates</a:t>
            </a:r>
            <a:endParaRPr lang="en-IN" dirty="0"/>
          </a:p>
        </p:txBody>
      </p:sp>
      <p:sp>
        <p:nvSpPr>
          <p:cNvPr id="3" name="Content Placeholder 2">
            <a:extLst>
              <a:ext uri="{FF2B5EF4-FFF2-40B4-BE49-F238E27FC236}">
                <a16:creationId xmlns:a16="http://schemas.microsoft.com/office/drawing/2014/main" id="{A8E9ED61-E86D-49F9-82DE-17A2161E5BF2}"/>
              </a:ext>
            </a:extLst>
          </p:cNvPr>
          <p:cNvSpPr>
            <a:spLocks noGrp="1"/>
          </p:cNvSpPr>
          <p:nvPr>
            <p:ph idx="1"/>
          </p:nvPr>
        </p:nvSpPr>
        <p:spPr/>
        <p:txBody>
          <a:bodyPr/>
          <a:lstStyle/>
          <a:p>
            <a:r>
              <a:rPr lang="en-US" dirty="0"/>
              <a:t>Standalone HTML files</a:t>
            </a:r>
          </a:p>
          <a:p>
            <a:r>
              <a:rPr lang="en-US" dirty="0"/>
              <a:t>Need to be dynamic so that data could be populated</a:t>
            </a:r>
          </a:p>
          <a:p>
            <a:r>
              <a:rPr lang="en-US" dirty="0"/>
              <a:t>This then can be rendered so that an HTML page is created</a:t>
            </a:r>
          </a:p>
          <a:p>
            <a:endParaRPr lang="en-US" dirty="0"/>
          </a:p>
          <a:p>
            <a:endParaRPr lang="en-US" dirty="0"/>
          </a:p>
          <a:p>
            <a:r>
              <a:rPr lang="en-US" dirty="0"/>
              <a:t>Understanding Templates</a:t>
            </a:r>
          </a:p>
          <a:p>
            <a:r>
              <a:rPr lang="en-US" dirty="0"/>
              <a:t>Django Template Language Features (DLT)</a:t>
            </a:r>
          </a:p>
          <a:p>
            <a:r>
              <a:rPr lang="en-US" dirty="0"/>
              <a:t>Working with Static files (CSS, JAVA Scripts, Images)</a:t>
            </a:r>
            <a:endParaRPr lang="en-IN" dirty="0"/>
          </a:p>
        </p:txBody>
      </p:sp>
    </p:spTree>
    <p:extLst>
      <p:ext uri="{BB962C8B-B14F-4D97-AF65-F5344CB8AC3E}">
        <p14:creationId xmlns:p14="http://schemas.microsoft.com/office/powerpoint/2010/main" val="37414729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F6EE7-6068-4976-A462-65AE69363863}"/>
              </a:ext>
            </a:extLst>
          </p:cNvPr>
          <p:cNvSpPr>
            <a:spLocks noGrp="1"/>
          </p:cNvSpPr>
          <p:nvPr>
            <p:ph type="title"/>
          </p:nvPr>
        </p:nvSpPr>
        <p:spPr/>
        <p:txBody>
          <a:bodyPr/>
          <a:lstStyle/>
          <a:p>
            <a:r>
              <a:rPr lang="en-US" dirty="0"/>
              <a:t>Adding and Registering Templates</a:t>
            </a:r>
            <a:endParaRPr lang="en-IN" dirty="0"/>
          </a:p>
        </p:txBody>
      </p:sp>
      <p:sp>
        <p:nvSpPr>
          <p:cNvPr id="3" name="Content Placeholder 2">
            <a:extLst>
              <a:ext uri="{FF2B5EF4-FFF2-40B4-BE49-F238E27FC236}">
                <a16:creationId xmlns:a16="http://schemas.microsoft.com/office/drawing/2014/main" id="{8C24A543-65CB-429F-A9E1-DC210BD175FD}"/>
              </a:ext>
            </a:extLst>
          </p:cNvPr>
          <p:cNvSpPr>
            <a:spLocks noGrp="1"/>
          </p:cNvSpPr>
          <p:nvPr>
            <p:ph idx="1"/>
          </p:nvPr>
        </p:nvSpPr>
        <p:spPr/>
        <p:txBody>
          <a:bodyPr/>
          <a:lstStyle/>
          <a:p>
            <a:r>
              <a:rPr lang="en-US" dirty="0"/>
              <a:t>Folder Structure is represented as</a:t>
            </a:r>
          </a:p>
          <a:p>
            <a:pPr lvl="1"/>
            <a:r>
              <a:rPr lang="en-US" dirty="0"/>
              <a:t>Templates</a:t>
            </a:r>
          </a:p>
          <a:p>
            <a:pPr lvl="2"/>
            <a:r>
              <a:rPr lang="en-US" dirty="0"/>
              <a:t>&lt;</a:t>
            </a:r>
            <a:r>
              <a:rPr lang="en-US" dirty="0" err="1"/>
              <a:t>App_Name</a:t>
            </a:r>
            <a:r>
              <a:rPr lang="en-US" dirty="0"/>
              <a:t>&gt;</a:t>
            </a:r>
          </a:p>
          <a:p>
            <a:pPr lvl="3"/>
            <a:r>
              <a:rPr lang="en-US" dirty="0"/>
              <a:t>.HTML files</a:t>
            </a:r>
          </a:p>
          <a:p>
            <a:r>
              <a:rPr lang="en-US" dirty="0"/>
              <a:t>To configure your templates go to settings.py file</a:t>
            </a:r>
          </a:p>
          <a:p>
            <a:pPr lvl="1"/>
            <a:r>
              <a:rPr lang="en-US" dirty="0"/>
              <a:t>Update the DIRS key in the templates variable</a:t>
            </a:r>
          </a:p>
          <a:p>
            <a:pPr lvl="1"/>
            <a:r>
              <a:rPr lang="en-US" dirty="0"/>
              <a:t>This value should be the absolute path to the template folder</a:t>
            </a:r>
          </a:p>
          <a:p>
            <a:pPr lvl="1"/>
            <a:r>
              <a:rPr lang="en-US" dirty="0"/>
              <a:t>BASE_DIR + “/challenges” + “/templates”</a:t>
            </a:r>
          </a:p>
          <a:p>
            <a:endParaRPr lang="en-IN" dirty="0"/>
          </a:p>
        </p:txBody>
      </p:sp>
    </p:spTree>
    <p:extLst>
      <p:ext uri="{BB962C8B-B14F-4D97-AF65-F5344CB8AC3E}">
        <p14:creationId xmlns:p14="http://schemas.microsoft.com/office/powerpoint/2010/main" val="40869942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4082-2171-4B60-BB0D-68BF52443CC3}"/>
              </a:ext>
            </a:extLst>
          </p:cNvPr>
          <p:cNvSpPr>
            <a:spLocks noGrp="1"/>
          </p:cNvSpPr>
          <p:nvPr>
            <p:ph type="title"/>
          </p:nvPr>
        </p:nvSpPr>
        <p:spPr/>
        <p:txBody>
          <a:bodyPr/>
          <a:lstStyle/>
          <a:p>
            <a:r>
              <a:rPr lang="en-US" dirty="0"/>
              <a:t>Adding and Registering Templates</a:t>
            </a:r>
            <a:endParaRPr lang="en-IN" dirty="0"/>
          </a:p>
        </p:txBody>
      </p:sp>
      <p:sp>
        <p:nvSpPr>
          <p:cNvPr id="3" name="Content Placeholder 2">
            <a:extLst>
              <a:ext uri="{FF2B5EF4-FFF2-40B4-BE49-F238E27FC236}">
                <a16:creationId xmlns:a16="http://schemas.microsoft.com/office/drawing/2014/main" id="{560E5EC8-ACE2-40F6-9A53-42469D2BDA50}"/>
              </a:ext>
            </a:extLst>
          </p:cNvPr>
          <p:cNvSpPr>
            <a:spLocks noGrp="1"/>
          </p:cNvSpPr>
          <p:nvPr>
            <p:ph idx="1"/>
          </p:nvPr>
        </p:nvSpPr>
        <p:spPr/>
        <p:txBody>
          <a:bodyPr/>
          <a:lstStyle/>
          <a:p>
            <a:r>
              <a:rPr lang="en-US" dirty="0"/>
              <a:t>But there is a better way to specify our templates locations</a:t>
            </a:r>
          </a:p>
          <a:p>
            <a:r>
              <a:rPr lang="en-US" dirty="0"/>
              <a:t>APP_DIR : true</a:t>
            </a:r>
          </a:p>
          <a:p>
            <a:r>
              <a:rPr lang="en-US" dirty="0"/>
              <a:t>Just add your app name to the list of INSTALLED_APPS</a:t>
            </a:r>
          </a:p>
          <a:p>
            <a:r>
              <a:rPr lang="en-US" dirty="0"/>
              <a:t>So Django would look for the templates folder in your application.</a:t>
            </a:r>
            <a:endParaRPr lang="en-IN" dirty="0"/>
          </a:p>
        </p:txBody>
      </p:sp>
    </p:spTree>
    <p:extLst>
      <p:ext uri="{BB962C8B-B14F-4D97-AF65-F5344CB8AC3E}">
        <p14:creationId xmlns:p14="http://schemas.microsoft.com/office/powerpoint/2010/main" val="25905326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314FA-5362-4581-B77F-5C4C4534F329}"/>
              </a:ext>
            </a:extLst>
          </p:cNvPr>
          <p:cNvSpPr>
            <a:spLocks noGrp="1"/>
          </p:cNvSpPr>
          <p:nvPr>
            <p:ph type="title"/>
          </p:nvPr>
        </p:nvSpPr>
        <p:spPr/>
        <p:txBody>
          <a:bodyPr/>
          <a:lstStyle/>
          <a:p>
            <a:r>
              <a:rPr lang="en-US" dirty="0"/>
              <a:t>Rendering Templates</a:t>
            </a:r>
            <a:endParaRPr lang="en-IN" dirty="0"/>
          </a:p>
        </p:txBody>
      </p:sp>
      <p:sp>
        <p:nvSpPr>
          <p:cNvPr id="3" name="Content Placeholder 2">
            <a:extLst>
              <a:ext uri="{FF2B5EF4-FFF2-40B4-BE49-F238E27FC236}">
                <a16:creationId xmlns:a16="http://schemas.microsoft.com/office/drawing/2014/main" id="{1B65C89B-FDA5-439E-9606-DD14E3EF6D6D}"/>
              </a:ext>
            </a:extLst>
          </p:cNvPr>
          <p:cNvSpPr>
            <a:spLocks noGrp="1"/>
          </p:cNvSpPr>
          <p:nvPr>
            <p:ph idx="1"/>
          </p:nvPr>
        </p:nvSpPr>
        <p:spPr/>
        <p:txBody>
          <a:bodyPr/>
          <a:lstStyle/>
          <a:p>
            <a:r>
              <a:rPr lang="en-US" dirty="0"/>
              <a:t>Why do we repeat the app name in the templates folder</a:t>
            </a:r>
          </a:p>
          <a:p>
            <a:r>
              <a:rPr lang="en-US" dirty="0"/>
              <a:t>Django essentially merges all the templates data to a big template folder which it later uses.</a:t>
            </a:r>
          </a:p>
          <a:p>
            <a:r>
              <a:rPr lang="en-US" dirty="0"/>
              <a:t>So as not to confuse Django always place your templates under template/&lt;</a:t>
            </a:r>
            <a:r>
              <a:rPr lang="en-US" dirty="0" err="1"/>
              <a:t>app_name</a:t>
            </a:r>
            <a:r>
              <a:rPr lang="en-US" dirty="0"/>
              <a:t>&gt; folder</a:t>
            </a:r>
          </a:p>
          <a:p>
            <a:endParaRPr lang="en-IN" dirty="0"/>
          </a:p>
        </p:txBody>
      </p:sp>
    </p:spTree>
    <p:extLst>
      <p:ext uri="{BB962C8B-B14F-4D97-AF65-F5344CB8AC3E}">
        <p14:creationId xmlns:p14="http://schemas.microsoft.com/office/powerpoint/2010/main" val="6044869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F5474-0D80-46C7-A88F-7FB46054551C}"/>
              </a:ext>
            </a:extLst>
          </p:cNvPr>
          <p:cNvSpPr>
            <a:spLocks noGrp="1"/>
          </p:cNvSpPr>
          <p:nvPr>
            <p:ph type="title"/>
          </p:nvPr>
        </p:nvSpPr>
        <p:spPr/>
        <p:txBody>
          <a:bodyPr/>
          <a:lstStyle/>
          <a:p>
            <a:r>
              <a:rPr lang="en-US" dirty="0"/>
              <a:t>Adding Dynamic Code (Django Template Language DTL)</a:t>
            </a:r>
            <a:endParaRPr lang="en-IN" dirty="0"/>
          </a:p>
        </p:txBody>
      </p:sp>
      <p:sp>
        <p:nvSpPr>
          <p:cNvPr id="3" name="Content Placeholder 2">
            <a:extLst>
              <a:ext uri="{FF2B5EF4-FFF2-40B4-BE49-F238E27FC236}">
                <a16:creationId xmlns:a16="http://schemas.microsoft.com/office/drawing/2014/main" id="{CD63C31C-6950-4472-A166-CA8823BF1329}"/>
              </a:ext>
            </a:extLst>
          </p:cNvPr>
          <p:cNvSpPr>
            <a:spLocks noGrp="1"/>
          </p:cNvSpPr>
          <p:nvPr>
            <p:ph idx="1"/>
          </p:nvPr>
        </p:nvSpPr>
        <p:spPr/>
        <p:txBody>
          <a:bodyPr/>
          <a:lstStyle/>
          <a:p>
            <a:r>
              <a:rPr lang="en-US" dirty="0"/>
              <a:t>Enhances HTML files to create dynamic pages</a:t>
            </a:r>
          </a:p>
          <a:p>
            <a:endParaRPr lang="en-IN" dirty="0"/>
          </a:p>
        </p:txBody>
      </p:sp>
      <p:sp>
        <p:nvSpPr>
          <p:cNvPr id="4" name="Rectangle: Rounded Corners 3">
            <a:extLst>
              <a:ext uri="{FF2B5EF4-FFF2-40B4-BE49-F238E27FC236}">
                <a16:creationId xmlns:a16="http://schemas.microsoft.com/office/drawing/2014/main" id="{79F6DC2A-83D9-4200-93AD-D88645508C43}"/>
              </a:ext>
            </a:extLst>
          </p:cNvPr>
          <p:cNvSpPr/>
          <p:nvPr/>
        </p:nvSpPr>
        <p:spPr>
          <a:xfrm>
            <a:off x="922789" y="3087149"/>
            <a:ext cx="2365695" cy="11409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Standard HTML Syntax</a:t>
            </a:r>
            <a:endParaRPr lang="en-IN" dirty="0"/>
          </a:p>
        </p:txBody>
      </p:sp>
      <p:sp>
        <p:nvSpPr>
          <p:cNvPr id="5" name="Rectangle: Rounded Corners 4">
            <a:extLst>
              <a:ext uri="{FF2B5EF4-FFF2-40B4-BE49-F238E27FC236}">
                <a16:creationId xmlns:a16="http://schemas.microsoft.com/office/drawing/2014/main" id="{F7B3C9B2-4DD5-482B-9D03-F3CEBD409199}"/>
              </a:ext>
            </a:extLst>
          </p:cNvPr>
          <p:cNvSpPr/>
          <p:nvPr/>
        </p:nvSpPr>
        <p:spPr>
          <a:xfrm>
            <a:off x="5801660" y="3087149"/>
            <a:ext cx="2365695" cy="11409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Special DTL syntax</a:t>
            </a:r>
            <a:endParaRPr lang="en-IN" dirty="0"/>
          </a:p>
        </p:txBody>
      </p:sp>
      <p:sp>
        <p:nvSpPr>
          <p:cNvPr id="7" name="Cross 6">
            <a:extLst>
              <a:ext uri="{FF2B5EF4-FFF2-40B4-BE49-F238E27FC236}">
                <a16:creationId xmlns:a16="http://schemas.microsoft.com/office/drawing/2014/main" id="{8305DEA2-A22C-4A54-B9AB-EE4D2D75E543}"/>
              </a:ext>
            </a:extLst>
          </p:cNvPr>
          <p:cNvSpPr/>
          <p:nvPr/>
        </p:nvSpPr>
        <p:spPr>
          <a:xfrm>
            <a:off x="4185744" y="3246540"/>
            <a:ext cx="727383" cy="704675"/>
          </a:xfrm>
          <a:prstGeom prst="plus">
            <a:avLst>
              <a:gd name="adj" fmla="val 4353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A7B79C9C-86F9-4D7D-A126-7B0DE1D898A8}"/>
              </a:ext>
            </a:extLst>
          </p:cNvPr>
          <p:cNvSpPr/>
          <p:nvPr/>
        </p:nvSpPr>
        <p:spPr>
          <a:xfrm>
            <a:off x="3521252" y="4581033"/>
            <a:ext cx="2365695" cy="11409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Dynamic HTML Page</a:t>
            </a:r>
            <a:endParaRPr lang="en-IN" dirty="0"/>
          </a:p>
        </p:txBody>
      </p:sp>
    </p:spTree>
    <p:extLst>
      <p:ext uri="{BB962C8B-B14F-4D97-AF65-F5344CB8AC3E}">
        <p14:creationId xmlns:p14="http://schemas.microsoft.com/office/powerpoint/2010/main" val="369602822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B960A-2586-4970-8D8A-D52FB5E96413}"/>
              </a:ext>
            </a:extLst>
          </p:cNvPr>
          <p:cNvSpPr>
            <a:spLocks noGrp="1"/>
          </p:cNvSpPr>
          <p:nvPr>
            <p:ph type="title"/>
          </p:nvPr>
        </p:nvSpPr>
        <p:spPr/>
        <p:txBody>
          <a:bodyPr/>
          <a:lstStyle/>
          <a:p>
            <a:r>
              <a:rPr lang="en-US" dirty="0"/>
              <a:t>Variable Interpolation</a:t>
            </a:r>
            <a:endParaRPr lang="en-IN" dirty="0"/>
          </a:p>
        </p:txBody>
      </p:sp>
      <p:sp>
        <p:nvSpPr>
          <p:cNvPr id="3" name="Content Placeholder 2">
            <a:extLst>
              <a:ext uri="{FF2B5EF4-FFF2-40B4-BE49-F238E27FC236}">
                <a16:creationId xmlns:a16="http://schemas.microsoft.com/office/drawing/2014/main" id="{983C4B62-A48F-4552-9831-51EECE273525}"/>
              </a:ext>
            </a:extLst>
          </p:cNvPr>
          <p:cNvSpPr>
            <a:spLocks noGrp="1"/>
          </p:cNvSpPr>
          <p:nvPr>
            <p:ph idx="1"/>
          </p:nvPr>
        </p:nvSpPr>
        <p:spPr/>
        <p:txBody>
          <a:bodyPr/>
          <a:lstStyle/>
          <a:p>
            <a:r>
              <a:rPr lang="en-US" dirty="0"/>
              <a:t>For rendering now we will be using render function in the view</a:t>
            </a:r>
          </a:p>
          <a:p>
            <a:pPr lvl="1"/>
            <a:r>
              <a:rPr lang="en-US" dirty="0"/>
              <a:t>Return render(request, “challenges/challenge.html”)</a:t>
            </a:r>
          </a:p>
          <a:p>
            <a:r>
              <a:rPr lang="en-IN" dirty="0"/>
              <a:t>You can also send value from the views.py to the template which would be parsed via DTL</a:t>
            </a:r>
          </a:p>
          <a:p>
            <a:endParaRPr lang="en-IN" dirty="0"/>
          </a:p>
          <a:p>
            <a:endParaRPr lang="en-IN" dirty="0"/>
          </a:p>
          <a:p>
            <a:endParaRPr lang="en-IN" dirty="0"/>
          </a:p>
          <a:p>
            <a:r>
              <a:rPr lang="en-IN" dirty="0"/>
              <a:t>And in the template to display the text variable use:</a:t>
            </a:r>
          </a:p>
        </p:txBody>
      </p:sp>
      <p:sp>
        <p:nvSpPr>
          <p:cNvPr id="4" name="Rectangle 1">
            <a:extLst>
              <a:ext uri="{FF2B5EF4-FFF2-40B4-BE49-F238E27FC236}">
                <a16:creationId xmlns:a16="http://schemas.microsoft.com/office/drawing/2014/main" id="{235B7DAB-F44D-4072-AD86-EE7EA7ED1446}"/>
              </a:ext>
            </a:extLst>
          </p:cNvPr>
          <p:cNvSpPr>
            <a:spLocks noChangeArrowheads="1"/>
          </p:cNvSpPr>
          <p:nvPr/>
        </p:nvSpPr>
        <p:spPr bwMode="auto">
          <a:xfrm>
            <a:off x="1023456" y="3623921"/>
            <a:ext cx="5746459"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render(request, </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"challenges/challenge.html"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challenge_text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66F0DA3-41BA-458B-A502-09B0D51FACDA}"/>
              </a:ext>
            </a:extLst>
          </p:cNvPr>
          <p:cNvSpPr>
            <a:spLocks noChangeArrowheads="1"/>
          </p:cNvSpPr>
          <p:nvPr/>
        </p:nvSpPr>
        <p:spPr bwMode="auto">
          <a:xfrm>
            <a:off x="6769915" y="4139027"/>
            <a:ext cx="4949505"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&lt;!DOCTYPE </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html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html </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lang=</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en</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head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meta </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charset=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"UTF-8"</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title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&gt;Monthly Challenge&lt;/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title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head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body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&gt;This is a monthly challenge&lt;/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text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body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html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5982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5A4F5-8D43-4C45-ADCD-3B349AA6467A}"/>
              </a:ext>
            </a:extLst>
          </p:cNvPr>
          <p:cNvSpPr>
            <a:spLocks noGrp="1"/>
          </p:cNvSpPr>
          <p:nvPr>
            <p:ph type="title"/>
          </p:nvPr>
        </p:nvSpPr>
        <p:spPr/>
        <p:txBody>
          <a:bodyPr/>
          <a:lstStyle/>
          <a:p>
            <a:r>
              <a:rPr lang="en-IN" dirty="0"/>
              <a:t>Django Features</a:t>
            </a:r>
          </a:p>
        </p:txBody>
      </p:sp>
      <p:sp>
        <p:nvSpPr>
          <p:cNvPr id="3" name="Content Placeholder 2">
            <a:extLst>
              <a:ext uri="{FF2B5EF4-FFF2-40B4-BE49-F238E27FC236}">
                <a16:creationId xmlns:a16="http://schemas.microsoft.com/office/drawing/2014/main" id="{75668143-FF4A-4D6E-910A-7E631457BC9A}"/>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Rapid Development</a:t>
            </a:r>
          </a:p>
          <a:p>
            <a:pPr algn="just">
              <a:buFont typeface="Arial" panose="020B0604020202020204" pitchFamily="34" charset="0"/>
              <a:buChar char="•"/>
            </a:pPr>
            <a:r>
              <a:rPr lang="en-US" b="0" i="0" dirty="0">
                <a:solidFill>
                  <a:srgbClr val="000000"/>
                </a:solidFill>
                <a:effectLst/>
                <a:latin typeface="Inter-Regular"/>
              </a:rPr>
              <a:t>Secure</a:t>
            </a:r>
          </a:p>
          <a:p>
            <a:pPr lvl="1" algn="just">
              <a:buFont typeface="Arial" panose="020B0604020202020204" pitchFamily="34" charset="0"/>
              <a:buChar char="•"/>
            </a:pPr>
            <a:r>
              <a:rPr lang="en-US" dirty="0">
                <a:solidFill>
                  <a:srgbClr val="000000"/>
                </a:solidFill>
                <a:latin typeface="Inter-Regular"/>
              </a:rPr>
              <a:t>SQL Injections (Because of ORM Mapping)</a:t>
            </a:r>
          </a:p>
          <a:p>
            <a:pPr lvl="1" algn="just">
              <a:buFont typeface="Arial" panose="020B0604020202020204" pitchFamily="34" charset="0"/>
              <a:buChar char="•"/>
            </a:pPr>
            <a:r>
              <a:rPr lang="en-US" b="0" i="0" dirty="0">
                <a:solidFill>
                  <a:srgbClr val="000000"/>
                </a:solidFill>
                <a:effectLst/>
                <a:latin typeface="Inter-Regular"/>
              </a:rPr>
              <a:t>C</a:t>
            </a:r>
            <a:r>
              <a:rPr lang="en-US" dirty="0">
                <a:solidFill>
                  <a:srgbClr val="000000"/>
                </a:solidFill>
                <a:latin typeface="Inter-Regular"/>
              </a:rPr>
              <a:t>orrs Exception</a:t>
            </a: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Scalable</a:t>
            </a:r>
          </a:p>
          <a:p>
            <a:pPr algn="just">
              <a:buFont typeface="Arial" panose="020B0604020202020204" pitchFamily="34" charset="0"/>
              <a:buChar char="•"/>
            </a:pPr>
            <a:r>
              <a:rPr lang="en-US" b="0" i="0" dirty="0">
                <a:solidFill>
                  <a:srgbClr val="000000"/>
                </a:solidFill>
                <a:effectLst/>
                <a:latin typeface="Inter-Regular"/>
              </a:rPr>
              <a:t>Versatile</a:t>
            </a:r>
          </a:p>
          <a:p>
            <a:pPr algn="just">
              <a:buFont typeface="Arial" panose="020B0604020202020204" pitchFamily="34" charset="0"/>
              <a:buChar char="•"/>
            </a:pPr>
            <a:r>
              <a:rPr lang="en-US" b="0" i="0" dirty="0">
                <a:solidFill>
                  <a:srgbClr val="000000"/>
                </a:solidFill>
                <a:effectLst/>
                <a:latin typeface="Inter-Regular"/>
              </a:rPr>
              <a:t>Open Source</a:t>
            </a:r>
          </a:p>
          <a:p>
            <a:pPr algn="just">
              <a:buFont typeface="Arial" panose="020B0604020202020204" pitchFamily="34" charset="0"/>
              <a:buChar char="•"/>
            </a:pPr>
            <a:r>
              <a:rPr lang="en-US" b="0" i="0" dirty="0">
                <a:solidFill>
                  <a:srgbClr val="000000"/>
                </a:solidFill>
                <a:effectLst/>
                <a:latin typeface="Inter-Regular"/>
              </a:rPr>
              <a:t>Vast and Supported Community</a:t>
            </a:r>
          </a:p>
        </p:txBody>
      </p:sp>
    </p:spTree>
    <p:extLst>
      <p:ext uri="{BB962C8B-B14F-4D97-AF65-F5344CB8AC3E}">
        <p14:creationId xmlns:p14="http://schemas.microsoft.com/office/powerpoint/2010/main" val="305903395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E098D-5539-40B1-AD06-B446BFBD94E0}"/>
              </a:ext>
            </a:extLst>
          </p:cNvPr>
          <p:cNvSpPr>
            <a:spLocks noGrp="1"/>
          </p:cNvSpPr>
          <p:nvPr>
            <p:ph type="title"/>
          </p:nvPr>
        </p:nvSpPr>
        <p:spPr/>
        <p:txBody>
          <a:bodyPr/>
          <a:lstStyle/>
          <a:p>
            <a:r>
              <a:rPr lang="en-US" dirty="0"/>
              <a:t>Filters</a:t>
            </a:r>
            <a:endParaRPr lang="en-IN" dirty="0"/>
          </a:p>
        </p:txBody>
      </p:sp>
      <p:sp>
        <p:nvSpPr>
          <p:cNvPr id="3" name="Content Placeholder 2">
            <a:extLst>
              <a:ext uri="{FF2B5EF4-FFF2-40B4-BE49-F238E27FC236}">
                <a16:creationId xmlns:a16="http://schemas.microsoft.com/office/drawing/2014/main" id="{D690B3F0-1774-4102-A95F-FBB06E8B37AE}"/>
              </a:ext>
            </a:extLst>
          </p:cNvPr>
          <p:cNvSpPr>
            <a:spLocks noGrp="1"/>
          </p:cNvSpPr>
          <p:nvPr>
            <p:ph idx="1"/>
          </p:nvPr>
        </p:nvSpPr>
        <p:spPr/>
        <p:txBody>
          <a:bodyPr/>
          <a:lstStyle/>
          <a:p>
            <a:r>
              <a:rPr lang="en-US" dirty="0"/>
              <a:t>Perform formatting on templates only</a:t>
            </a:r>
          </a:p>
          <a:p>
            <a:r>
              <a:rPr lang="en-IN" dirty="0"/>
              <a:t>Visit </a:t>
            </a:r>
            <a:r>
              <a:rPr lang="en-IN" dirty="0">
                <a:hlinkClick r:id="rId2"/>
              </a:rPr>
              <a:t>https://docs.djangoproject.com/en/3.2/ref/templates/builtins/</a:t>
            </a:r>
            <a:endParaRPr lang="en-IN" dirty="0"/>
          </a:p>
          <a:p>
            <a:r>
              <a:rPr lang="en-IN" dirty="0"/>
              <a:t>Formatting that can be applied to so some simple formatting</a:t>
            </a:r>
          </a:p>
          <a:p>
            <a:r>
              <a:rPr lang="en-IN" dirty="0"/>
              <a:t>This are part of the DTL</a:t>
            </a:r>
          </a:p>
        </p:txBody>
      </p:sp>
    </p:spTree>
    <p:extLst>
      <p:ext uri="{BB962C8B-B14F-4D97-AF65-F5344CB8AC3E}">
        <p14:creationId xmlns:p14="http://schemas.microsoft.com/office/powerpoint/2010/main" val="3049182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B2357-515F-4235-9148-F197AA770B1D}"/>
              </a:ext>
            </a:extLst>
          </p:cNvPr>
          <p:cNvSpPr>
            <a:spLocks noGrp="1"/>
          </p:cNvSpPr>
          <p:nvPr>
            <p:ph type="title"/>
          </p:nvPr>
        </p:nvSpPr>
        <p:spPr/>
        <p:txBody>
          <a:bodyPr/>
          <a:lstStyle/>
          <a:p>
            <a:r>
              <a:rPr lang="en-IN" dirty="0"/>
              <a:t>Tags</a:t>
            </a:r>
          </a:p>
        </p:txBody>
      </p:sp>
      <p:sp>
        <p:nvSpPr>
          <p:cNvPr id="3" name="Content Placeholder 2">
            <a:extLst>
              <a:ext uri="{FF2B5EF4-FFF2-40B4-BE49-F238E27FC236}">
                <a16:creationId xmlns:a16="http://schemas.microsoft.com/office/drawing/2014/main" id="{13AE30CF-C5D0-4438-A8A4-A4B74189B42E}"/>
              </a:ext>
            </a:extLst>
          </p:cNvPr>
          <p:cNvSpPr>
            <a:spLocks noGrp="1"/>
          </p:cNvSpPr>
          <p:nvPr>
            <p:ph idx="1"/>
          </p:nvPr>
        </p:nvSpPr>
        <p:spPr/>
        <p:txBody>
          <a:bodyPr/>
          <a:lstStyle/>
          <a:p>
            <a:r>
              <a:rPr lang="en-IN" dirty="0"/>
              <a:t>All tags are created within {% %}</a:t>
            </a:r>
          </a:p>
          <a:p>
            <a:r>
              <a:rPr lang="en-IN" dirty="0"/>
              <a:t>Ex lets create a for tag to iterate through months</a:t>
            </a:r>
          </a:p>
          <a:p>
            <a:pPr marL="457200" lvl="1" indent="0">
              <a:buNone/>
            </a:pPr>
            <a:r>
              <a:rPr lang="en-IN" dirty="0"/>
              <a:t>{% for month in months %}</a:t>
            </a:r>
          </a:p>
          <a:p>
            <a:pPr marL="457200" lvl="1" indent="0">
              <a:buNone/>
            </a:pPr>
            <a:r>
              <a:rPr lang="en-IN" dirty="0"/>
              <a:t>	&lt;li&gt;{{ </a:t>
            </a:r>
            <a:r>
              <a:rPr lang="en-IN" dirty="0" err="1"/>
              <a:t>month|title</a:t>
            </a:r>
            <a:r>
              <a:rPr lang="en-IN" dirty="0"/>
              <a:t> }}&lt;/li&gt;</a:t>
            </a:r>
          </a:p>
          <a:p>
            <a:pPr marL="457200" lvl="1" indent="0">
              <a:buNone/>
            </a:pPr>
            <a:r>
              <a:rPr lang="en-IN" dirty="0"/>
              <a:t>{% </a:t>
            </a:r>
            <a:r>
              <a:rPr lang="en-IN" dirty="0" err="1"/>
              <a:t>endfor</a:t>
            </a:r>
            <a:r>
              <a:rPr lang="en-IN" dirty="0"/>
              <a:t> %}</a:t>
            </a:r>
          </a:p>
        </p:txBody>
      </p:sp>
    </p:spTree>
    <p:extLst>
      <p:ext uri="{BB962C8B-B14F-4D97-AF65-F5344CB8AC3E}">
        <p14:creationId xmlns:p14="http://schemas.microsoft.com/office/powerpoint/2010/main" val="20807608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BC1D0-F63E-457B-9FE6-1ECAA926D4CF}"/>
              </a:ext>
            </a:extLst>
          </p:cNvPr>
          <p:cNvSpPr>
            <a:spLocks noGrp="1"/>
          </p:cNvSpPr>
          <p:nvPr>
            <p:ph type="title"/>
          </p:nvPr>
        </p:nvSpPr>
        <p:spPr/>
        <p:txBody>
          <a:bodyPr/>
          <a:lstStyle/>
          <a:p>
            <a:r>
              <a:rPr lang="en-IN" dirty="0"/>
              <a:t>URL tags for dynamic URLs</a:t>
            </a:r>
          </a:p>
        </p:txBody>
      </p:sp>
      <p:sp>
        <p:nvSpPr>
          <p:cNvPr id="3" name="Content Placeholder 2">
            <a:extLst>
              <a:ext uri="{FF2B5EF4-FFF2-40B4-BE49-F238E27FC236}">
                <a16:creationId xmlns:a16="http://schemas.microsoft.com/office/drawing/2014/main" id="{C0D57D7F-DAA0-4497-912B-EB66740FE851}"/>
              </a:ext>
            </a:extLst>
          </p:cNvPr>
          <p:cNvSpPr>
            <a:spLocks noGrp="1"/>
          </p:cNvSpPr>
          <p:nvPr>
            <p:ph idx="1"/>
          </p:nvPr>
        </p:nvSpPr>
        <p:spPr/>
        <p:txBody>
          <a:bodyPr/>
          <a:lstStyle/>
          <a:p>
            <a:r>
              <a:rPr lang="en-IN" dirty="0"/>
              <a:t>Lets populate the </a:t>
            </a:r>
            <a:r>
              <a:rPr lang="en-IN" dirty="0" err="1"/>
              <a:t>href</a:t>
            </a:r>
            <a:r>
              <a:rPr lang="en-IN" dirty="0"/>
              <a:t> in the previous example</a:t>
            </a:r>
          </a:p>
          <a:p>
            <a:r>
              <a:rPr lang="en-IN" dirty="0"/>
              <a:t>Lets use the URL tag which is essentially a reverse function </a:t>
            </a:r>
          </a:p>
          <a:p>
            <a:pPr marL="0" indent="0">
              <a:buNone/>
            </a:pPr>
            <a:endParaRPr lang="en-IN" dirty="0"/>
          </a:p>
          <a:p>
            <a:pPr marL="0" indent="0">
              <a:buNone/>
            </a:pPr>
            <a:endParaRPr lang="en-IN" dirty="0"/>
          </a:p>
        </p:txBody>
      </p:sp>
      <p:sp>
        <p:nvSpPr>
          <p:cNvPr id="4" name="Rectangle 1">
            <a:extLst>
              <a:ext uri="{FF2B5EF4-FFF2-40B4-BE49-F238E27FC236}">
                <a16:creationId xmlns:a16="http://schemas.microsoft.com/office/drawing/2014/main" id="{C21C2230-7F4C-4D91-90EE-C1125CA6B922}"/>
              </a:ext>
            </a:extLst>
          </p:cNvPr>
          <p:cNvSpPr>
            <a:spLocks noChangeArrowheads="1"/>
          </p:cNvSpPr>
          <p:nvPr/>
        </p:nvSpPr>
        <p:spPr bwMode="auto">
          <a:xfrm>
            <a:off x="1009755" y="3090446"/>
            <a:ext cx="6014906"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url</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'monthly-challenge' month=month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749534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3CAF7-399C-4FF7-BE73-A31A3BE57BF4}"/>
              </a:ext>
            </a:extLst>
          </p:cNvPr>
          <p:cNvSpPr>
            <a:spLocks noGrp="1"/>
          </p:cNvSpPr>
          <p:nvPr>
            <p:ph type="title"/>
          </p:nvPr>
        </p:nvSpPr>
        <p:spPr/>
        <p:txBody>
          <a:bodyPr/>
          <a:lstStyle/>
          <a:p>
            <a:r>
              <a:rPr lang="en-IN" dirty="0"/>
              <a:t>If Tag</a:t>
            </a:r>
          </a:p>
        </p:txBody>
      </p:sp>
      <p:sp>
        <p:nvSpPr>
          <p:cNvPr id="3" name="Content Placeholder 2">
            <a:extLst>
              <a:ext uri="{FF2B5EF4-FFF2-40B4-BE49-F238E27FC236}">
                <a16:creationId xmlns:a16="http://schemas.microsoft.com/office/drawing/2014/main" id="{73FE3192-6CFD-4889-8D29-C736187376B5}"/>
              </a:ext>
            </a:extLst>
          </p:cNvPr>
          <p:cNvSpPr>
            <a:spLocks noGrp="1"/>
          </p:cNvSpPr>
          <p:nvPr>
            <p:ph idx="1"/>
          </p:nvPr>
        </p:nvSpPr>
        <p:spPr/>
        <p:txBody>
          <a:bodyPr/>
          <a:lstStyle/>
          <a:p>
            <a:r>
              <a:rPr lang="en-IN" dirty="0"/>
              <a:t>Add if tag for conditional evaluation</a:t>
            </a:r>
          </a:p>
          <a:p>
            <a:r>
              <a:rPr lang="en-IN" dirty="0"/>
              <a:t>Example we update challenge.html as below</a:t>
            </a:r>
          </a:p>
          <a:p>
            <a:pPr marL="457200" lvl="1" indent="0">
              <a:buNone/>
            </a:pPr>
            <a:endParaRPr lang="en-IN" dirty="0"/>
          </a:p>
        </p:txBody>
      </p:sp>
      <p:sp>
        <p:nvSpPr>
          <p:cNvPr id="4" name="Rectangle 1">
            <a:extLst>
              <a:ext uri="{FF2B5EF4-FFF2-40B4-BE49-F238E27FC236}">
                <a16:creationId xmlns:a16="http://schemas.microsoft.com/office/drawing/2014/main" id="{977AA0A6-E579-4BCC-80D0-F6E44D2AB04F}"/>
              </a:ext>
            </a:extLst>
          </p:cNvPr>
          <p:cNvSpPr>
            <a:spLocks noChangeArrowheads="1"/>
          </p:cNvSpPr>
          <p:nvPr/>
        </p:nvSpPr>
        <p:spPr bwMode="auto">
          <a:xfrm>
            <a:off x="998289" y="3133645"/>
            <a:ext cx="5377344"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if challenge in not None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challenge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else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&gt;The is no challenge set for this yet&lt;/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endif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843713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484E1-8386-4429-8E8E-5CF2E2E90FA5}"/>
              </a:ext>
            </a:extLst>
          </p:cNvPr>
          <p:cNvSpPr>
            <a:spLocks noGrp="1"/>
          </p:cNvSpPr>
          <p:nvPr>
            <p:ph type="title"/>
          </p:nvPr>
        </p:nvSpPr>
        <p:spPr/>
        <p:txBody>
          <a:bodyPr/>
          <a:lstStyle/>
          <a:p>
            <a:r>
              <a:rPr lang="en-IN" dirty="0"/>
              <a:t>Template Inheritance and block Tag</a:t>
            </a:r>
          </a:p>
        </p:txBody>
      </p:sp>
      <p:sp>
        <p:nvSpPr>
          <p:cNvPr id="3" name="Content Placeholder 2">
            <a:extLst>
              <a:ext uri="{FF2B5EF4-FFF2-40B4-BE49-F238E27FC236}">
                <a16:creationId xmlns:a16="http://schemas.microsoft.com/office/drawing/2014/main" id="{F02421FF-3D9F-4C7A-AD8A-2E6200554A1A}"/>
              </a:ext>
            </a:extLst>
          </p:cNvPr>
          <p:cNvSpPr>
            <a:spLocks noGrp="1"/>
          </p:cNvSpPr>
          <p:nvPr>
            <p:ph idx="1"/>
          </p:nvPr>
        </p:nvSpPr>
        <p:spPr/>
        <p:txBody>
          <a:bodyPr/>
          <a:lstStyle/>
          <a:p>
            <a:r>
              <a:rPr lang="en-IN" dirty="0"/>
              <a:t>We have a similar data between index.html and challenge.html</a:t>
            </a:r>
          </a:p>
          <a:p>
            <a:r>
              <a:rPr lang="en-IN" dirty="0"/>
              <a:t>The core template is same.</a:t>
            </a:r>
          </a:p>
          <a:p>
            <a:r>
              <a:rPr lang="en-IN" dirty="0"/>
              <a:t>Lets create a template folder in your project</a:t>
            </a:r>
          </a:p>
          <a:p>
            <a:r>
              <a:rPr lang="en-IN" dirty="0"/>
              <a:t>Create a base.html file</a:t>
            </a:r>
          </a:p>
        </p:txBody>
      </p:sp>
      <p:sp>
        <p:nvSpPr>
          <p:cNvPr id="4" name="Rectangle 1">
            <a:extLst>
              <a:ext uri="{FF2B5EF4-FFF2-40B4-BE49-F238E27FC236}">
                <a16:creationId xmlns:a16="http://schemas.microsoft.com/office/drawing/2014/main" id="{C5B36146-3482-44B0-8B38-C653A05661FC}"/>
              </a:ext>
            </a:extLst>
          </p:cNvPr>
          <p:cNvSpPr>
            <a:spLocks noChangeArrowheads="1"/>
          </p:cNvSpPr>
          <p:nvPr/>
        </p:nvSpPr>
        <p:spPr bwMode="auto">
          <a:xfrm>
            <a:off x="1090569" y="3854721"/>
            <a:ext cx="7743038"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&lt;!DOCTYPE </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html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html </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lang=</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en</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head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meta </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charset=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"UTF-8"</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title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block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page_title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%}My Challenges{%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endblock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title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head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body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block content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endblock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body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html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122667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6BE25-52F4-4A1C-A6A4-795DC527BBDC}"/>
              </a:ext>
            </a:extLst>
          </p:cNvPr>
          <p:cNvSpPr>
            <a:spLocks noGrp="1"/>
          </p:cNvSpPr>
          <p:nvPr>
            <p:ph type="title"/>
          </p:nvPr>
        </p:nvSpPr>
        <p:spPr/>
        <p:txBody>
          <a:bodyPr/>
          <a:lstStyle/>
          <a:p>
            <a:r>
              <a:rPr lang="en-IN" dirty="0"/>
              <a:t>Extends Tag</a:t>
            </a:r>
          </a:p>
        </p:txBody>
      </p:sp>
      <p:sp>
        <p:nvSpPr>
          <p:cNvPr id="3" name="Content Placeholder 2">
            <a:extLst>
              <a:ext uri="{FF2B5EF4-FFF2-40B4-BE49-F238E27FC236}">
                <a16:creationId xmlns:a16="http://schemas.microsoft.com/office/drawing/2014/main" id="{3F039E51-9FE2-4575-A1BA-6EA03D6E5391}"/>
              </a:ext>
            </a:extLst>
          </p:cNvPr>
          <p:cNvSpPr>
            <a:spLocks noGrp="1"/>
          </p:cNvSpPr>
          <p:nvPr>
            <p:ph idx="1"/>
          </p:nvPr>
        </p:nvSpPr>
        <p:spPr/>
        <p:txBody>
          <a:bodyPr/>
          <a:lstStyle/>
          <a:p>
            <a:r>
              <a:rPr lang="en-IN" dirty="0"/>
              <a:t>Extends will enable one to extend/inherit another template</a:t>
            </a:r>
          </a:p>
          <a:p>
            <a:r>
              <a:rPr lang="en-IN" dirty="0"/>
              <a:t>For example in index.html</a:t>
            </a:r>
          </a:p>
        </p:txBody>
      </p:sp>
      <p:sp>
        <p:nvSpPr>
          <p:cNvPr id="4" name="Rectangle 1">
            <a:extLst>
              <a:ext uri="{FF2B5EF4-FFF2-40B4-BE49-F238E27FC236}">
                <a16:creationId xmlns:a16="http://schemas.microsoft.com/office/drawing/2014/main" id="{24DA070B-D629-4FE7-ADFA-AFBBBDDFDF22}"/>
              </a:ext>
            </a:extLst>
          </p:cNvPr>
          <p:cNvSpPr>
            <a:spLocks noChangeArrowheads="1"/>
          </p:cNvSpPr>
          <p:nvPr/>
        </p:nvSpPr>
        <p:spPr bwMode="auto">
          <a:xfrm>
            <a:off x="1048623" y="3109434"/>
            <a:ext cx="10528184"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extends "base.html"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block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page_title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All Challenges</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endblock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block content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ul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for month in months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li</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 </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href</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url</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'monthly-challenge' month=month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month|title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li</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endfor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ul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endblock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content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12410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Subtitle 2">
            <a:extLst>
              <a:ext uri="{FF2B5EF4-FFF2-40B4-BE49-F238E27FC236}">
                <a16:creationId xmlns:a16="http://schemas.microsoft.com/office/drawing/2014/main" id="{395F5A8B-D933-430B-A5CA-E683C47F3E90}"/>
              </a:ext>
            </a:extLst>
          </p:cNvPr>
          <p:cNvSpPr>
            <a:spLocks noGrp="1"/>
          </p:cNvSpPr>
          <p:nvPr>
            <p:ph type="subTitle" idx="1"/>
          </p:nvPr>
        </p:nvSpPr>
        <p:spPr>
          <a:xfrm>
            <a:off x="1507067" y="4050833"/>
            <a:ext cx="7766936" cy="1096899"/>
          </a:xfrm>
        </p:spPr>
        <p:txBody>
          <a:bodyPr>
            <a:normAutofit/>
          </a:bodyPr>
          <a:lstStyle/>
          <a:p>
            <a:pPr>
              <a:lnSpc>
                <a:spcPct val="90000"/>
              </a:lnSpc>
              <a:buFont typeface="Arial" panose="020B0604020202020204" pitchFamily="34" charset="0"/>
              <a:buChar char="•"/>
            </a:pPr>
            <a:r>
              <a:rPr lang="en-US" sz="700" b="0" i="0">
                <a:solidFill>
                  <a:schemeClr val="tx1"/>
                </a:solidFill>
                <a:effectLst/>
                <a:latin typeface="Roboto" panose="02000000000000000000" pitchFamily="2" charset="0"/>
              </a:rPr>
              <a:t>Partial Templates</a:t>
            </a:r>
          </a:p>
          <a:p>
            <a:pPr>
              <a:lnSpc>
                <a:spcPct val="90000"/>
              </a:lnSpc>
              <a:buFont typeface="Arial" panose="020B0604020202020204" pitchFamily="34" charset="0"/>
              <a:buChar char="•"/>
            </a:pPr>
            <a:r>
              <a:rPr lang="en-US" sz="700" b="0" i="0">
                <a:solidFill>
                  <a:schemeClr val="tx1"/>
                </a:solidFill>
                <a:effectLst/>
                <a:latin typeface="Roboto" panose="02000000000000000000" pitchFamily="2" charset="0"/>
              </a:rPr>
              <a:t>Static Files</a:t>
            </a:r>
          </a:p>
          <a:p>
            <a:pPr>
              <a:lnSpc>
                <a:spcPct val="90000"/>
              </a:lnSpc>
              <a:buFont typeface="Arial" panose="020B0604020202020204" pitchFamily="34" charset="0"/>
              <a:buChar char="•"/>
            </a:pPr>
            <a:r>
              <a:rPr lang="en-US" sz="700" b="0" i="0">
                <a:solidFill>
                  <a:schemeClr val="tx1"/>
                </a:solidFill>
                <a:effectLst/>
                <a:latin typeface="Roboto" panose="02000000000000000000" pitchFamily="2" charset="0"/>
              </a:rPr>
              <a:t>Configuring Static Files</a:t>
            </a:r>
          </a:p>
          <a:p>
            <a:pPr>
              <a:lnSpc>
                <a:spcPct val="90000"/>
              </a:lnSpc>
              <a:buFont typeface="Arial" panose="020B0604020202020204" pitchFamily="34" charset="0"/>
              <a:buChar char="•"/>
            </a:pPr>
            <a:r>
              <a:rPr lang="en-US" sz="700" b="0" i="0">
                <a:solidFill>
                  <a:schemeClr val="tx1"/>
                </a:solidFill>
                <a:effectLst/>
                <a:latin typeface="Roboto" panose="02000000000000000000" pitchFamily="2" charset="0"/>
              </a:rPr>
              <a:t>Serving Static File in Development</a:t>
            </a:r>
          </a:p>
          <a:p>
            <a:pPr>
              <a:lnSpc>
                <a:spcPct val="90000"/>
              </a:lnSpc>
              <a:buFont typeface="Arial" panose="020B0604020202020204" pitchFamily="34" charset="0"/>
              <a:buChar char="•"/>
            </a:pPr>
            <a:r>
              <a:rPr lang="en-US" sz="700">
                <a:solidFill>
                  <a:schemeClr val="tx1"/>
                </a:solidFill>
                <a:latin typeface="Roboto" panose="02000000000000000000" pitchFamily="2" charset="0"/>
              </a:rPr>
              <a:t>Handling 404 Responses</a:t>
            </a:r>
            <a:endParaRPr lang="en-US" sz="700" b="0" i="0">
              <a:solidFill>
                <a:schemeClr val="tx1"/>
              </a:solidFill>
              <a:effectLst/>
              <a:latin typeface="Roboto" panose="02000000000000000000" pitchFamily="2" charset="0"/>
            </a:endParaRPr>
          </a:p>
          <a:p>
            <a:pPr>
              <a:lnSpc>
                <a:spcPct val="90000"/>
              </a:lnSpc>
            </a:pPr>
            <a:endParaRPr lang="en-US" sz="700" b="0" i="0">
              <a:solidFill>
                <a:schemeClr val="tx1"/>
              </a:solidFill>
              <a:effectLst/>
              <a:latin typeface="Roboto" panose="02000000000000000000" pitchFamily="2" charset="0"/>
            </a:endParaRPr>
          </a:p>
          <a:p>
            <a:pPr>
              <a:lnSpc>
                <a:spcPct val="90000"/>
              </a:lnSpc>
            </a:pPr>
            <a:endParaRPr lang="en-IN" sz="700">
              <a:solidFill>
                <a:schemeClr val="tx1"/>
              </a:solidFill>
            </a:endParaRPr>
          </a:p>
        </p:txBody>
      </p:sp>
      <p:sp>
        <p:nvSpPr>
          <p:cNvPr id="2" name="Title 1">
            <a:extLst>
              <a:ext uri="{FF2B5EF4-FFF2-40B4-BE49-F238E27FC236}">
                <a16:creationId xmlns:a16="http://schemas.microsoft.com/office/drawing/2014/main" id="{8B026E11-AEA3-41CF-B8D0-DA476F1B08FA}"/>
              </a:ext>
            </a:extLst>
          </p:cNvPr>
          <p:cNvSpPr>
            <a:spLocks noGrp="1"/>
          </p:cNvSpPr>
          <p:nvPr>
            <p:ph type="ctrTitle"/>
          </p:nvPr>
        </p:nvSpPr>
        <p:spPr>
          <a:xfrm>
            <a:off x="1507067" y="2404534"/>
            <a:ext cx="7766936" cy="1646302"/>
          </a:xfrm>
        </p:spPr>
        <p:txBody>
          <a:bodyPr>
            <a:normAutofit/>
          </a:bodyPr>
          <a:lstStyle/>
          <a:p>
            <a:pPr>
              <a:lnSpc>
                <a:spcPct val="90000"/>
              </a:lnSpc>
            </a:pPr>
            <a:r>
              <a:rPr lang="en-IN" dirty="0"/>
              <a:t>Partial Templates and Static Files</a:t>
            </a:r>
            <a:endParaRPr lang="en-IN"/>
          </a:p>
        </p:txBody>
      </p:sp>
    </p:spTree>
    <p:extLst>
      <p:ext uri="{BB962C8B-B14F-4D97-AF65-F5344CB8AC3E}">
        <p14:creationId xmlns:p14="http://schemas.microsoft.com/office/powerpoint/2010/main" val="986613971"/>
      </p:ext>
    </p:extLst>
  </p:cSld>
  <p:clrMapOvr>
    <a:overrideClrMapping bg1="dk1" tx1="lt1" bg2="dk2" tx2="lt2" accent1="accent1" accent2="accent2" accent3="accent3" accent4="accent4" accent5="accent5" accent6="accent6" hlink="hlink" folHlink="folHlink"/>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CAEF1-C1E9-42D5-9B2E-690B21CFB521}"/>
              </a:ext>
            </a:extLst>
          </p:cNvPr>
          <p:cNvSpPr>
            <a:spLocks noGrp="1"/>
          </p:cNvSpPr>
          <p:nvPr>
            <p:ph type="title"/>
          </p:nvPr>
        </p:nvSpPr>
        <p:spPr/>
        <p:txBody>
          <a:bodyPr/>
          <a:lstStyle/>
          <a:p>
            <a:r>
              <a:rPr lang="en-IN" dirty="0"/>
              <a:t>Partial Template Snippet and include tag</a:t>
            </a:r>
          </a:p>
        </p:txBody>
      </p:sp>
      <p:sp>
        <p:nvSpPr>
          <p:cNvPr id="3" name="Content Placeholder 2">
            <a:extLst>
              <a:ext uri="{FF2B5EF4-FFF2-40B4-BE49-F238E27FC236}">
                <a16:creationId xmlns:a16="http://schemas.microsoft.com/office/drawing/2014/main" id="{7D66D214-D46C-46FC-A8C9-A503ACCF775A}"/>
              </a:ext>
            </a:extLst>
          </p:cNvPr>
          <p:cNvSpPr>
            <a:spLocks noGrp="1"/>
          </p:cNvSpPr>
          <p:nvPr>
            <p:ph idx="1"/>
          </p:nvPr>
        </p:nvSpPr>
        <p:spPr/>
        <p:txBody>
          <a:bodyPr/>
          <a:lstStyle/>
          <a:p>
            <a:r>
              <a:rPr lang="en-IN" dirty="0"/>
              <a:t>Generate common HTML snippets that can be used by the templates</a:t>
            </a:r>
          </a:p>
          <a:p>
            <a:r>
              <a:rPr lang="en-IN" dirty="0"/>
              <a:t>{% include ‘</a:t>
            </a:r>
            <a:r>
              <a:rPr lang="en-IN" dirty="0" err="1"/>
              <a:t>templatename</a:t>
            </a:r>
            <a:r>
              <a:rPr lang="en-IN" dirty="0"/>
              <a:t>’%}</a:t>
            </a:r>
          </a:p>
          <a:p>
            <a:r>
              <a:rPr lang="en-IN" dirty="0"/>
              <a:t>To send variables across use the following</a:t>
            </a:r>
          </a:p>
          <a:p>
            <a:r>
              <a:rPr lang="en-IN" dirty="0"/>
              <a:t>{% include ‘template name’ with </a:t>
            </a:r>
            <a:r>
              <a:rPr lang="en-IN" dirty="0" err="1"/>
              <a:t>variable_name</a:t>
            </a:r>
            <a:r>
              <a:rPr lang="en-IN" dirty="0"/>
              <a:t>=‘Data’ %}</a:t>
            </a:r>
          </a:p>
        </p:txBody>
      </p:sp>
    </p:spTree>
    <p:extLst>
      <p:ext uri="{BB962C8B-B14F-4D97-AF65-F5344CB8AC3E}">
        <p14:creationId xmlns:p14="http://schemas.microsoft.com/office/powerpoint/2010/main" val="228281422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F5CE-248C-498B-BA97-82492D8BB10F}"/>
              </a:ext>
            </a:extLst>
          </p:cNvPr>
          <p:cNvSpPr>
            <a:spLocks noGrp="1"/>
          </p:cNvSpPr>
          <p:nvPr>
            <p:ph type="title"/>
          </p:nvPr>
        </p:nvSpPr>
        <p:spPr/>
        <p:txBody>
          <a:bodyPr/>
          <a:lstStyle/>
          <a:p>
            <a:r>
              <a:rPr lang="en-IN" dirty="0"/>
              <a:t>404 Templates</a:t>
            </a:r>
          </a:p>
        </p:txBody>
      </p:sp>
      <p:sp>
        <p:nvSpPr>
          <p:cNvPr id="3" name="Content Placeholder 2">
            <a:extLst>
              <a:ext uri="{FF2B5EF4-FFF2-40B4-BE49-F238E27FC236}">
                <a16:creationId xmlns:a16="http://schemas.microsoft.com/office/drawing/2014/main" id="{120AC4A6-1048-4AC5-ACD7-BB7982267540}"/>
              </a:ext>
            </a:extLst>
          </p:cNvPr>
          <p:cNvSpPr>
            <a:spLocks noGrp="1"/>
          </p:cNvSpPr>
          <p:nvPr>
            <p:ph idx="1"/>
          </p:nvPr>
        </p:nvSpPr>
        <p:spPr/>
        <p:txBody>
          <a:bodyPr/>
          <a:lstStyle/>
          <a:p>
            <a:r>
              <a:rPr lang="en-IN" dirty="0"/>
              <a:t>For this cannot use render shortcut as that always returns the successful messages.</a:t>
            </a:r>
          </a:p>
          <a:p>
            <a:r>
              <a:rPr lang="en-IN" dirty="0"/>
              <a:t>Http404 Class</a:t>
            </a:r>
          </a:p>
          <a:p>
            <a:r>
              <a:rPr lang="en-IN" dirty="0"/>
              <a:t>We need to raise the error Class </a:t>
            </a:r>
          </a:p>
          <a:p>
            <a:pPr lvl="1"/>
            <a:r>
              <a:rPr lang="en-IN" dirty="0"/>
              <a:t>Raise Http404()</a:t>
            </a:r>
          </a:p>
          <a:p>
            <a:r>
              <a:rPr lang="en-IN" dirty="0"/>
              <a:t>This would look for 404.html page</a:t>
            </a:r>
          </a:p>
        </p:txBody>
      </p:sp>
    </p:spTree>
    <p:extLst>
      <p:ext uri="{BB962C8B-B14F-4D97-AF65-F5344CB8AC3E}">
        <p14:creationId xmlns:p14="http://schemas.microsoft.com/office/powerpoint/2010/main" val="243565804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C75C4-8283-423A-A219-74450C548E10}"/>
              </a:ext>
            </a:extLst>
          </p:cNvPr>
          <p:cNvSpPr>
            <a:spLocks noGrp="1"/>
          </p:cNvSpPr>
          <p:nvPr>
            <p:ph type="title"/>
          </p:nvPr>
        </p:nvSpPr>
        <p:spPr/>
        <p:txBody>
          <a:bodyPr/>
          <a:lstStyle/>
          <a:p>
            <a:r>
              <a:rPr lang="en-IN" dirty="0"/>
              <a:t>Manage Static Files</a:t>
            </a:r>
          </a:p>
        </p:txBody>
      </p:sp>
      <p:sp>
        <p:nvSpPr>
          <p:cNvPr id="3" name="Content Placeholder 2">
            <a:extLst>
              <a:ext uri="{FF2B5EF4-FFF2-40B4-BE49-F238E27FC236}">
                <a16:creationId xmlns:a16="http://schemas.microsoft.com/office/drawing/2014/main" id="{687F4BAC-E7DF-45AF-A278-15A622AE2ECD}"/>
              </a:ext>
            </a:extLst>
          </p:cNvPr>
          <p:cNvSpPr>
            <a:spLocks noGrp="1"/>
          </p:cNvSpPr>
          <p:nvPr>
            <p:ph idx="1"/>
          </p:nvPr>
        </p:nvSpPr>
        <p:spPr/>
        <p:txBody>
          <a:bodyPr/>
          <a:lstStyle/>
          <a:p>
            <a:r>
              <a:rPr lang="en-IN" dirty="0"/>
              <a:t>Basically not manipulated by server</a:t>
            </a:r>
          </a:p>
          <a:p>
            <a:r>
              <a:rPr lang="en-IN" dirty="0"/>
              <a:t>The content is not changed by the server</a:t>
            </a:r>
          </a:p>
          <a:p>
            <a:pPr lvl="1"/>
            <a:r>
              <a:rPr lang="en-IN" dirty="0" err="1"/>
              <a:t>Eg</a:t>
            </a:r>
            <a:r>
              <a:rPr lang="en-IN" dirty="0"/>
              <a:t>: CSS, JS etc</a:t>
            </a:r>
          </a:p>
          <a:p>
            <a:r>
              <a:rPr lang="en-IN" dirty="0"/>
              <a:t>Create static folder</a:t>
            </a:r>
          </a:p>
          <a:p>
            <a:pPr lvl="1"/>
            <a:r>
              <a:rPr lang="en-IN" dirty="0"/>
              <a:t>Create folder named app</a:t>
            </a:r>
          </a:p>
        </p:txBody>
      </p:sp>
    </p:spTree>
    <p:extLst>
      <p:ext uri="{BB962C8B-B14F-4D97-AF65-F5344CB8AC3E}">
        <p14:creationId xmlns:p14="http://schemas.microsoft.com/office/powerpoint/2010/main" val="2217969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7DBF4-2A95-4F9B-B594-DF71722EF9A0}"/>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E1ED1DFA-609B-48D4-994B-95623ECDAD6C}"/>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IN" b="1" i="0" dirty="0">
                <a:solidFill>
                  <a:srgbClr val="000000"/>
                </a:solidFill>
                <a:effectLst/>
                <a:latin typeface="Arial" panose="020B0604020202020204" pitchFamily="34" charset="0"/>
              </a:rPr>
              <a:t>Object-Relational Mapping (ORM) Support</a:t>
            </a:r>
            <a:r>
              <a:rPr lang="en-IN" b="0" i="0" dirty="0">
                <a:solidFill>
                  <a:srgbClr val="000000"/>
                </a:solidFill>
                <a:effectLst/>
                <a:latin typeface="Arial" panose="020B0604020202020204" pitchFamily="34" charset="0"/>
              </a:rPr>
              <a:t> − Django provides a bridge between the data model and the database engine, and supports a large set of database systems including MySQL, Oracle, Postgres, etc. Django also supports NoSQL database through Django-nonreal fork. For now, the only NoSQL databases supported are MongoDB and google app engine.</a:t>
            </a:r>
          </a:p>
          <a:p>
            <a:pPr algn="just">
              <a:buFont typeface="Arial" panose="020B0604020202020204" pitchFamily="34" charset="0"/>
              <a:buChar char="•"/>
            </a:pPr>
            <a:r>
              <a:rPr lang="en-IN" b="1" i="0" dirty="0">
                <a:solidFill>
                  <a:srgbClr val="000000"/>
                </a:solidFill>
                <a:effectLst/>
                <a:latin typeface="Arial" panose="020B0604020202020204" pitchFamily="34" charset="0"/>
              </a:rPr>
              <a:t>Multilingual Support</a:t>
            </a:r>
            <a:r>
              <a:rPr lang="en-IN" b="0" i="0" dirty="0">
                <a:solidFill>
                  <a:srgbClr val="000000"/>
                </a:solidFill>
                <a:effectLst/>
                <a:latin typeface="Arial" panose="020B0604020202020204" pitchFamily="34" charset="0"/>
              </a:rPr>
              <a:t> − Django supports multilingual websites through its built-in internationalization system. So you can develop your website, which would support multiple languages.</a:t>
            </a:r>
          </a:p>
          <a:p>
            <a:pPr algn="just">
              <a:buFont typeface="Arial" panose="020B0604020202020204" pitchFamily="34" charset="0"/>
              <a:buChar char="•"/>
            </a:pPr>
            <a:r>
              <a:rPr lang="en-IN" b="1" i="0" dirty="0">
                <a:solidFill>
                  <a:srgbClr val="000000"/>
                </a:solidFill>
                <a:effectLst/>
                <a:latin typeface="Arial" panose="020B0604020202020204" pitchFamily="34" charset="0"/>
              </a:rPr>
              <a:t>Framework Support</a:t>
            </a:r>
            <a:r>
              <a:rPr lang="en-IN" b="0" i="0" dirty="0">
                <a:solidFill>
                  <a:srgbClr val="000000"/>
                </a:solidFill>
                <a:effectLst/>
                <a:latin typeface="Arial" panose="020B0604020202020204" pitchFamily="34" charset="0"/>
              </a:rPr>
              <a:t> − Django has built-in support for Ajax, RSS, Caching and various other frameworks.</a:t>
            </a:r>
          </a:p>
          <a:p>
            <a:pPr algn="just">
              <a:buFont typeface="Arial" panose="020B0604020202020204" pitchFamily="34" charset="0"/>
              <a:buChar char="•"/>
            </a:pPr>
            <a:r>
              <a:rPr lang="en-IN" b="1" i="0" dirty="0">
                <a:solidFill>
                  <a:srgbClr val="000000"/>
                </a:solidFill>
                <a:effectLst/>
                <a:latin typeface="Arial" panose="020B0604020202020204" pitchFamily="34" charset="0"/>
              </a:rPr>
              <a:t>Administration GUI</a:t>
            </a:r>
            <a:r>
              <a:rPr lang="en-IN" b="0" i="0" dirty="0">
                <a:solidFill>
                  <a:srgbClr val="000000"/>
                </a:solidFill>
                <a:effectLst/>
                <a:latin typeface="Arial" panose="020B0604020202020204" pitchFamily="34" charset="0"/>
              </a:rPr>
              <a:t> − Django provides a nice ready-to-use user interface for administrative activities.</a:t>
            </a:r>
          </a:p>
          <a:p>
            <a:pPr algn="just">
              <a:buFont typeface="Arial" panose="020B0604020202020204" pitchFamily="34" charset="0"/>
              <a:buChar char="•"/>
            </a:pPr>
            <a:r>
              <a:rPr lang="en-IN" b="1" i="0" dirty="0">
                <a:solidFill>
                  <a:srgbClr val="000000"/>
                </a:solidFill>
                <a:effectLst/>
                <a:latin typeface="Arial" panose="020B0604020202020204" pitchFamily="34" charset="0"/>
              </a:rPr>
              <a:t>Development Environment</a:t>
            </a:r>
            <a:r>
              <a:rPr lang="en-IN" b="0" i="0" dirty="0">
                <a:solidFill>
                  <a:srgbClr val="000000"/>
                </a:solidFill>
                <a:effectLst/>
                <a:latin typeface="Arial" panose="020B0604020202020204" pitchFamily="34" charset="0"/>
              </a:rPr>
              <a:t> − Django comes with a lightweight web server to facilitate end-to-end application development and testing.</a:t>
            </a:r>
          </a:p>
          <a:p>
            <a:pPr marL="0" indent="0">
              <a:buNone/>
            </a:pPr>
            <a:endParaRPr lang="en-IN" dirty="0"/>
          </a:p>
        </p:txBody>
      </p:sp>
    </p:spTree>
    <p:extLst>
      <p:ext uri="{BB962C8B-B14F-4D97-AF65-F5344CB8AC3E}">
        <p14:creationId xmlns:p14="http://schemas.microsoft.com/office/powerpoint/2010/main" val="329755075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FAD1-08F0-43E9-A668-806B2DFC9CF9}"/>
              </a:ext>
            </a:extLst>
          </p:cNvPr>
          <p:cNvSpPr>
            <a:spLocks noGrp="1"/>
          </p:cNvSpPr>
          <p:nvPr>
            <p:ph type="title"/>
          </p:nvPr>
        </p:nvSpPr>
        <p:spPr/>
        <p:txBody>
          <a:bodyPr/>
          <a:lstStyle/>
          <a:p>
            <a:r>
              <a:rPr lang="en-IN" dirty="0"/>
              <a:t>Configure static files</a:t>
            </a:r>
          </a:p>
        </p:txBody>
      </p:sp>
      <p:sp>
        <p:nvSpPr>
          <p:cNvPr id="3" name="Content Placeholder 2">
            <a:extLst>
              <a:ext uri="{FF2B5EF4-FFF2-40B4-BE49-F238E27FC236}">
                <a16:creationId xmlns:a16="http://schemas.microsoft.com/office/drawing/2014/main" id="{ED49B9B0-A3D2-498D-B8DE-6952356F9723}"/>
              </a:ext>
            </a:extLst>
          </p:cNvPr>
          <p:cNvSpPr>
            <a:spLocks noGrp="1"/>
          </p:cNvSpPr>
          <p:nvPr>
            <p:ph idx="1"/>
          </p:nvPr>
        </p:nvSpPr>
        <p:spPr/>
        <p:txBody>
          <a:bodyPr/>
          <a:lstStyle/>
          <a:p>
            <a:r>
              <a:rPr lang="en-IN" dirty="0"/>
              <a:t>Check for </a:t>
            </a:r>
            <a:r>
              <a:rPr lang="en-IN" dirty="0" err="1"/>
              <a:t>Django.contrib.staticfiles</a:t>
            </a:r>
            <a:r>
              <a:rPr lang="en-IN" dirty="0"/>
              <a:t> in INSTALLED_APPS in settings.py, it should be there by default</a:t>
            </a:r>
          </a:p>
          <a:p>
            <a:r>
              <a:rPr lang="en-IN" dirty="0"/>
              <a:t>Load static files</a:t>
            </a:r>
          </a:p>
          <a:p>
            <a:r>
              <a:rPr lang="en-IN" dirty="0"/>
              <a:t>{% load static %}</a:t>
            </a:r>
          </a:p>
          <a:p>
            <a:r>
              <a:rPr lang="en-IN" dirty="0"/>
              <a:t>Load(re-run) the application after adding static files</a:t>
            </a:r>
          </a:p>
          <a:p>
            <a:r>
              <a:rPr lang="en-IN" dirty="0"/>
              <a:t>Static files are generally picked up by Django from app folder</a:t>
            </a:r>
          </a:p>
          <a:p>
            <a:r>
              <a:rPr lang="en-IN" dirty="0"/>
              <a:t>To give a path to a new/common static do the following in settins.py</a:t>
            </a:r>
          </a:p>
        </p:txBody>
      </p:sp>
      <p:sp>
        <p:nvSpPr>
          <p:cNvPr id="4" name="Rectangle 1">
            <a:extLst>
              <a:ext uri="{FF2B5EF4-FFF2-40B4-BE49-F238E27FC236}">
                <a16:creationId xmlns:a16="http://schemas.microsoft.com/office/drawing/2014/main" id="{77A84E56-EFFC-41E6-8B20-BEEC1B5F4AE3}"/>
              </a:ext>
            </a:extLst>
          </p:cNvPr>
          <p:cNvSpPr>
            <a:spLocks noChangeArrowheads="1"/>
          </p:cNvSpPr>
          <p:nvPr/>
        </p:nvSpPr>
        <p:spPr bwMode="auto">
          <a:xfrm>
            <a:off x="1107347" y="4832982"/>
            <a:ext cx="7357145"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JetBrains Mono"/>
              </a:rPr>
              <a:t>STATICFILES_DIRS = [</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BASE_DIR / </a:t>
            </a:r>
            <a:r>
              <a:rPr kumimoji="0" lang="en-US" altLang="en-US" sz="1600" b="1" i="0" u="none" strike="noStrike" cap="none" normalizeH="0" baseline="0" dirty="0">
                <a:ln>
                  <a:noFill/>
                </a:ln>
                <a:solidFill>
                  <a:srgbClr val="008080"/>
                </a:solidFill>
                <a:effectLst/>
                <a:latin typeface="JetBrains Mono"/>
              </a:rPr>
              <a:t>"static"</a:t>
            </a:r>
            <a:br>
              <a:rPr kumimoji="0" lang="en-US" altLang="en-US" sz="1600" b="1" i="0" u="none" strike="noStrike" cap="none" normalizeH="0" baseline="0" dirty="0">
                <a:ln>
                  <a:noFill/>
                </a:ln>
                <a:solidFill>
                  <a:srgbClr val="008080"/>
                </a:solidFill>
                <a:effectLst/>
                <a:latin typeface="JetBrains Mono"/>
              </a:rPr>
            </a:br>
            <a:r>
              <a:rPr kumimoji="0" lang="en-US" altLang="en-US" sz="1600" b="0" i="0" u="none" strike="noStrike" cap="none" normalizeH="0" baseline="0" dirty="0">
                <a:ln>
                  <a:noFill/>
                </a:ln>
                <a:solidFill>
                  <a:srgbClr val="000000"/>
                </a:solidFill>
                <a:effectLst/>
                <a:latin typeface="JetBrains Mono"/>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639656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Subtitle 2">
            <a:extLst>
              <a:ext uri="{FF2B5EF4-FFF2-40B4-BE49-F238E27FC236}">
                <a16:creationId xmlns:a16="http://schemas.microsoft.com/office/drawing/2014/main" id="{6B098F0B-9F00-4961-9FFF-1641A820A0F0}"/>
              </a:ext>
            </a:extLst>
          </p:cNvPr>
          <p:cNvSpPr>
            <a:spLocks noGrp="1"/>
          </p:cNvSpPr>
          <p:nvPr>
            <p:ph type="subTitle" idx="1"/>
          </p:nvPr>
        </p:nvSpPr>
        <p:spPr>
          <a:xfrm>
            <a:off x="1507067" y="4050833"/>
            <a:ext cx="7766936" cy="1096899"/>
          </a:xfrm>
        </p:spPr>
        <p:txBody>
          <a:bodyPr>
            <a:normAutofit/>
          </a:bodyPr>
          <a:lstStyle/>
          <a:p>
            <a:endParaRPr lang="en-IN">
              <a:solidFill>
                <a:schemeClr val="tx1"/>
              </a:solidFill>
            </a:endParaRPr>
          </a:p>
        </p:txBody>
      </p:sp>
      <p:sp>
        <p:nvSpPr>
          <p:cNvPr id="2" name="Title 1">
            <a:extLst>
              <a:ext uri="{FF2B5EF4-FFF2-40B4-BE49-F238E27FC236}">
                <a16:creationId xmlns:a16="http://schemas.microsoft.com/office/drawing/2014/main" id="{7A4809B8-77BB-43C5-B521-B6A4F328DFF7}"/>
              </a:ext>
            </a:extLst>
          </p:cNvPr>
          <p:cNvSpPr>
            <a:spLocks noGrp="1"/>
          </p:cNvSpPr>
          <p:nvPr>
            <p:ph type="ctrTitle"/>
          </p:nvPr>
        </p:nvSpPr>
        <p:spPr>
          <a:xfrm>
            <a:off x="1507067" y="2404534"/>
            <a:ext cx="7766936" cy="1646302"/>
          </a:xfrm>
        </p:spPr>
        <p:txBody>
          <a:bodyPr>
            <a:normAutofit/>
          </a:bodyPr>
          <a:lstStyle/>
          <a:p>
            <a:r>
              <a:rPr lang="en-IN" dirty="0"/>
              <a:t>Blog : Assignment</a:t>
            </a:r>
          </a:p>
        </p:txBody>
      </p:sp>
    </p:spTree>
    <p:extLst>
      <p:ext uri="{BB962C8B-B14F-4D97-AF65-F5344CB8AC3E}">
        <p14:creationId xmlns:p14="http://schemas.microsoft.com/office/powerpoint/2010/main" val="360103821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A461F-F837-492D-BC4C-CEF17312814A}"/>
              </a:ext>
            </a:extLst>
          </p:cNvPr>
          <p:cNvSpPr>
            <a:spLocks noGrp="1"/>
          </p:cNvSpPr>
          <p:nvPr>
            <p:ph type="title"/>
          </p:nvPr>
        </p:nvSpPr>
        <p:spPr/>
        <p:txBody>
          <a:bodyPr/>
          <a:lstStyle/>
          <a:p>
            <a:r>
              <a:rPr lang="en-IN" dirty="0"/>
              <a:t>Steps</a:t>
            </a:r>
          </a:p>
        </p:txBody>
      </p:sp>
      <p:sp>
        <p:nvSpPr>
          <p:cNvPr id="3" name="Content Placeholder 2">
            <a:extLst>
              <a:ext uri="{FF2B5EF4-FFF2-40B4-BE49-F238E27FC236}">
                <a16:creationId xmlns:a16="http://schemas.microsoft.com/office/drawing/2014/main" id="{F21AD78C-67A6-4FF2-8471-14E774617BE7}"/>
              </a:ext>
            </a:extLst>
          </p:cNvPr>
          <p:cNvSpPr>
            <a:spLocks noGrp="1"/>
          </p:cNvSpPr>
          <p:nvPr>
            <p:ph idx="1"/>
          </p:nvPr>
        </p:nvSpPr>
        <p:spPr/>
        <p:txBody>
          <a:bodyPr/>
          <a:lstStyle/>
          <a:p>
            <a:r>
              <a:rPr lang="en-US" dirty="0"/>
              <a:t>Create Blog Website (name the project as per your discretion)</a:t>
            </a:r>
          </a:p>
          <a:p>
            <a:r>
              <a:rPr lang="en-US" dirty="0"/>
              <a:t>Create the below mentioned views</a:t>
            </a:r>
          </a:p>
          <a:p>
            <a:pPr lvl="1"/>
            <a:r>
              <a:rPr lang="en-US" dirty="0" err="1"/>
              <a:t>starting_page</a:t>
            </a:r>
            <a:r>
              <a:rPr lang="en-US" dirty="0"/>
              <a:t> : This will be the index page, which shall display the latest post</a:t>
            </a:r>
          </a:p>
          <a:p>
            <a:pPr lvl="1"/>
            <a:r>
              <a:rPr lang="en-US" dirty="0"/>
              <a:t>posts : Display all the posts, which shall display all the post</a:t>
            </a:r>
          </a:p>
          <a:p>
            <a:pPr lvl="1"/>
            <a:r>
              <a:rPr lang="en-US" dirty="0" err="1"/>
              <a:t>post_detail</a:t>
            </a:r>
            <a:r>
              <a:rPr lang="en-US" dirty="0"/>
              <a:t> : Display the content for a given post, which shall display a given post, search by slug (</a:t>
            </a:r>
            <a:r>
              <a:rPr lang="en-US" dirty="0" err="1"/>
              <a:t>Eg</a:t>
            </a:r>
            <a:r>
              <a:rPr lang="en-US" dirty="0"/>
              <a:t> : lets-learn-Django for title Lets Learn Django)</a:t>
            </a:r>
          </a:p>
          <a:p>
            <a:r>
              <a:rPr lang="en-US" dirty="0"/>
              <a:t>URLs Mapping should be mentioned as below</a:t>
            </a:r>
          </a:p>
          <a:p>
            <a:pPr lvl="1"/>
            <a:r>
              <a:rPr lang="en-US" dirty="0"/>
              <a:t>127.0.0.1:8000/ -&gt; </a:t>
            </a:r>
            <a:r>
              <a:rPr lang="en-US" dirty="0" err="1"/>
              <a:t>view.starting_page</a:t>
            </a:r>
            <a:endParaRPr lang="en-US" dirty="0"/>
          </a:p>
          <a:p>
            <a:pPr lvl="1"/>
            <a:r>
              <a:rPr lang="en-US" dirty="0"/>
              <a:t>127.0.0.1:8000/posts -&gt; </a:t>
            </a:r>
            <a:r>
              <a:rPr lang="en-US" dirty="0" err="1"/>
              <a:t>view.posts</a:t>
            </a:r>
            <a:endParaRPr lang="en-US" dirty="0"/>
          </a:p>
          <a:p>
            <a:pPr lvl="1"/>
            <a:r>
              <a:rPr lang="en-US" dirty="0"/>
              <a:t>127.0.0.1:8000/posts/&lt;</a:t>
            </a:r>
            <a:r>
              <a:rPr lang="en-US" dirty="0" err="1"/>
              <a:t>slug:slug</a:t>
            </a:r>
            <a:r>
              <a:rPr lang="en-US" dirty="0"/>
              <a:t>&gt; -&gt; </a:t>
            </a:r>
            <a:r>
              <a:rPr lang="en-US" dirty="0" err="1"/>
              <a:t>view.post_detail</a:t>
            </a:r>
            <a:endParaRPr lang="en-IN" dirty="0"/>
          </a:p>
        </p:txBody>
      </p:sp>
    </p:spTree>
    <p:extLst>
      <p:ext uri="{BB962C8B-B14F-4D97-AF65-F5344CB8AC3E}">
        <p14:creationId xmlns:p14="http://schemas.microsoft.com/office/powerpoint/2010/main" val="187578734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6E5E4-B76C-4552-B764-E39309AEBFDA}"/>
              </a:ext>
            </a:extLst>
          </p:cNvPr>
          <p:cNvSpPr>
            <a:spLocks noGrp="1"/>
          </p:cNvSpPr>
          <p:nvPr>
            <p:ph type="title"/>
          </p:nvPr>
        </p:nvSpPr>
        <p:spPr/>
        <p:txBody>
          <a:bodyPr/>
          <a:lstStyle/>
          <a:p>
            <a:r>
              <a:rPr lang="en-IN" dirty="0"/>
              <a:t>Design</a:t>
            </a:r>
          </a:p>
        </p:txBody>
      </p:sp>
      <p:sp>
        <p:nvSpPr>
          <p:cNvPr id="3" name="Content Placeholder 2">
            <a:extLst>
              <a:ext uri="{FF2B5EF4-FFF2-40B4-BE49-F238E27FC236}">
                <a16:creationId xmlns:a16="http://schemas.microsoft.com/office/drawing/2014/main" id="{8B5FABAE-8196-492B-914D-1E5B32F1DA91}"/>
              </a:ext>
            </a:extLst>
          </p:cNvPr>
          <p:cNvSpPr>
            <a:spLocks noGrp="1"/>
          </p:cNvSpPr>
          <p:nvPr>
            <p:ph idx="1"/>
          </p:nvPr>
        </p:nvSpPr>
        <p:spPr>
          <a:xfrm>
            <a:off x="677334" y="1585519"/>
            <a:ext cx="8596668" cy="4957894"/>
          </a:xfrm>
        </p:spPr>
        <p:txBody>
          <a:bodyPr>
            <a:normAutofit fontScale="92500" lnSpcReduction="20000"/>
          </a:bodyPr>
          <a:lstStyle/>
          <a:p>
            <a:r>
              <a:rPr lang="en-IN" dirty="0"/>
              <a:t>Index Page:</a:t>
            </a:r>
          </a:p>
          <a:p>
            <a:pPr lvl="1"/>
            <a:r>
              <a:rPr lang="en-IN" dirty="0"/>
              <a:t>Should contain a header with links to the index page and all posts</a:t>
            </a:r>
          </a:p>
          <a:p>
            <a:pPr lvl="1"/>
            <a:r>
              <a:rPr lang="en-IN" dirty="0"/>
              <a:t>Should contain the latest 3 blogs/posts with name, summary, date</a:t>
            </a:r>
          </a:p>
          <a:p>
            <a:pPr lvl="1"/>
            <a:r>
              <a:rPr lang="en-IN" dirty="0"/>
              <a:t>Add an about us section</a:t>
            </a:r>
          </a:p>
          <a:p>
            <a:r>
              <a:rPr lang="en-IN" dirty="0"/>
              <a:t>All Posts Page:</a:t>
            </a:r>
          </a:p>
          <a:p>
            <a:pPr lvl="1"/>
            <a:r>
              <a:rPr lang="en-IN" dirty="0"/>
              <a:t>Should contain a header with links to the index page and all posts</a:t>
            </a:r>
          </a:p>
          <a:p>
            <a:pPr lvl="1"/>
            <a:r>
              <a:rPr lang="en-IN" dirty="0"/>
              <a:t>Should contain a list of all the post with the following value</a:t>
            </a:r>
          </a:p>
          <a:p>
            <a:pPr lvl="2"/>
            <a:r>
              <a:rPr lang="en-IN" dirty="0"/>
              <a:t>Should contain the name, summary, date</a:t>
            </a:r>
          </a:p>
          <a:p>
            <a:pPr lvl="1"/>
            <a:r>
              <a:rPr lang="en-IN" dirty="0"/>
              <a:t>Each post name should be a link clicking on which you should be redirected to the specific post page</a:t>
            </a:r>
          </a:p>
          <a:p>
            <a:r>
              <a:rPr lang="en-IN" dirty="0"/>
              <a:t>Specific Post Page:</a:t>
            </a:r>
          </a:p>
          <a:p>
            <a:pPr lvl="1"/>
            <a:r>
              <a:rPr lang="en-IN" dirty="0"/>
              <a:t>Should contain a header with links to the index page and all posts</a:t>
            </a:r>
          </a:p>
          <a:p>
            <a:pPr lvl="1"/>
            <a:r>
              <a:rPr lang="en-IN" dirty="0"/>
              <a:t>Should display all the details</a:t>
            </a:r>
          </a:p>
          <a:p>
            <a:pPr lvl="2"/>
            <a:r>
              <a:rPr lang="en-IN" dirty="0"/>
              <a:t>Name</a:t>
            </a:r>
          </a:p>
          <a:p>
            <a:pPr lvl="2"/>
            <a:r>
              <a:rPr lang="en-IN" dirty="0"/>
              <a:t>Content</a:t>
            </a:r>
          </a:p>
          <a:p>
            <a:pPr lvl="2"/>
            <a:r>
              <a:rPr lang="en-IN" dirty="0"/>
              <a:t>Date</a:t>
            </a:r>
          </a:p>
        </p:txBody>
      </p:sp>
    </p:spTree>
    <p:extLst>
      <p:ext uri="{BB962C8B-B14F-4D97-AF65-F5344CB8AC3E}">
        <p14:creationId xmlns:p14="http://schemas.microsoft.com/office/powerpoint/2010/main" val="117382174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AD225-ADA1-4D5E-96BF-6C139E8DA8B5}"/>
              </a:ext>
            </a:extLst>
          </p:cNvPr>
          <p:cNvSpPr>
            <a:spLocks noGrp="1"/>
          </p:cNvSpPr>
          <p:nvPr>
            <p:ph type="title"/>
          </p:nvPr>
        </p:nvSpPr>
        <p:spPr>
          <a:xfrm>
            <a:off x="677334" y="173373"/>
            <a:ext cx="8596668" cy="808139"/>
          </a:xfrm>
        </p:spPr>
        <p:txBody>
          <a:bodyPr/>
          <a:lstStyle/>
          <a:p>
            <a:r>
              <a:rPr lang="en-IN" dirty="0"/>
              <a:t>Sample Images</a:t>
            </a:r>
          </a:p>
        </p:txBody>
      </p:sp>
      <p:sp>
        <p:nvSpPr>
          <p:cNvPr id="3" name="Content Placeholder 2">
            <a:extLst>
              <a:ext uri="{FF2B5EF4-FFF2-40B4-BE49-F238E27FC236}">
                <a16:creationId xmlns:a16="http://schemas.microsoft.com/office/drawing/2014/main" id="{1EEA39C5-484C-49B7-9717-6AF4FB6A5957}"/>
              </a:ext>
            </a:extLst>
          </p:cNvPr>
          <p:cNvSpPr>
            <a:spLocks noGrp="1"/>
          </p:cNvSpPr>
          <p:nvPr>
            <p:ph idx="1"/>
          </p:nvPr>
        </p:nvSpPr>
        <p:spPr>
          <a:xfrm>
            <a:off x="677334" y="1694577"/>
            <a:ext cx="8596668" cy="4346786"/>
          </a:xfrm>
        </p:spPr>
        <p:txBody>
          <a:bodyPr/>
          <a:lstStyle/>
          <a:p>
            <a:endParaRPr lang="en-IN" dirty="0"/>
          </a:p>
        </p:txBody>
      </p:sp>
      <p:pic>
        <p:nvPicPr>
          <p:cNvPr id="5" name="Picture 4">
            <a:extLst>
              <a:ext uri="{FF2B5EF4-FFF2-40B4-BE49-F238E27FC236}">
                <a16:creationId xmlns:a16="http://schemas.microsoft.com/office/drawing/2014/main" id="{8C2FFD6E-9797-45F6-A838-B11D582E56B8}"/>
              </a:ext>
            </a:extLst>
          </p:cNvPr>
          <p:cNvPicPr>
            <a:picLocks noChangeAspect="1"/>
          </p:cNvPicPr>
          <p:nvPr/>
        </p:nvPicPr>
        <p:blipFill>
          <a:blip r:embed="rId2"/>
          <a:stretch>
            <a:fillRect/>
          </a:stretch>
        </p:blipFill>
        <p:spPr>
          <a:xfrm>
            <a:off x="677334" y="940150"/>
            <a:ext cx="7543877" cy="5744477"/>
          </a:xfrm>
          <a:prstGeom prst="rect">
            <a:avLst/>
          </a:prstGeom>
        </p:spPr>
      </p:pic>
    </p:spTree>
    <p:extLst>
      <p:ext uri="{BB962C8B-B14F-4D97-AF65-F5344CB8AC3E}">
        <p14:creationId xmlns:p14="http://schemas.microsoft.com/office/powerpoint/2010/main" val="283445093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FD891-7427-4F54-9EF2-9ECB3FD73DA1}"/>
              </a:ext>
            </a:extLst>
          </p:cNvPr>
          <p:cNvSpPr>
            <a:spLocks noGrp="1"/>
          </p:cNvSpPr>
          <p:nvPr>
            <p:ph type="title"/>
          </p:nvPr>
        </p:nvSpPr>
        <p:spPr>
          <a:xfrm>
            <a:off x="677334" y="348144"/>
            <a:ext cx="8596668" cy="799750"/>
          </a:xfrm>
        </p:spPr>
        <p:txBody>
          <a:bodyPr/>
          <a:lstStyle/>
          <a:p>
            <a:r>
              <a:rPr lang="en-IN" dirty="0"/>
              <a:t>Sample All Post Page</a:t>
            </a:r>
          </a:p>
        </p:txBody>
      </p:sp>
      <p:sp>
        <p:nvSpPr>
          <p:cNvPr id="3" name="Content Placeholder 2">
            <a:extLst>
              <a:ext uri="{FF2B5EF4-FFF2-40B4-BE49-F238E27FC236}">
                <a16:creationId xmlns:a16="http://schemas.microsoft.com/office/drawing/2014/main" id="{C972C9C8-4B22-4F68-8B44-FB3CB16D5F0F}"/>
              </a:ext>
            </a:extLst>
          </p:cNvPr>
          <p:cNvSpPr>
            <a:spLocks noGrp="1"/>
          </p:cNvSpPr>
          <p:nvPr>
            <p:ph idx="1"/>
          </p:nvPr>
        </p:nvSpPr>
        <p:spPr>
          <a:xfrm>
            <a:off x="677334" y="1409351"/>
            <a:ext cx="8596668" cy="4632012"/>
          </a:xfrm>
        </p:spPr>
        <p:txBody>
          <a:bodyPr/>
          <a:lstStyle/>
          <a:p>
            <a:endParaRPr lang="en-IN" dirty="0"/>
          </a:p>
        </p:txBody>
      </p:sp>
      <p:pic>
        <p:nvPicPr>
          <p:cNvPr id="5" name="Picture 4">
            <a:extLst>
              <a:ext uri="{FF2B5EF4-FFF2-40B4-BE49-F238E27FC236}">
                <a16:creationId xmlns:a16="http://schemas.microsoft.com/office/drawing/2014/main" id="{47F4A08D-91F8-4853-A4EA-6A5DD8FDB82B}"/>
              </a:ext>
            </a:extLst>
          </p:cNvPr>
          <p:cNvPicPr>
            <a:picLocks noChangeAspect="1"/>
          </p:cNvPicPr>
          <p:nvPr/>
        </p:nvPicPr>
        <p:blipFill>
          <a:blip r:embed="rId2"/>
          <a:stretch>
            <a:fillRect/>
          </a:stretch>
        </p:blipFill>
        <p:spPr>
          <a:xfrm>
            <a:off x="677334" y="1300293"/>
            <a:ext cx="6981947" cy="5209563"/>
          </a:xfrm>
          <a:prstGeom prst="rect">
            <a:avLst/>
          </a:prstGeom>
        </p:spPr>
      </p:pic>
    </p:spTree>
    <p:extLst>
      <p:ext uri="{BB962C8B-B14F-4D97-AF65-F5344CB8AC3E}">
        <p14:creationId xmlns:p14="http://schemas.microsoft.com/office/powerpoint/2010/main" val="11645911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Subtitle 2">
            <a:extLst>
              <a:ext uri="{FF2B5EF4-FFF2-40B4-BE49-F238E27FC236}">
                <a16:creationId xmlns:a16="http://schemas.microsoft.com/office/drawing/2014/main" id="{2DB0B57F-9346-4157-81C6-48C1BEEDF0B3}"/>
              </a:ext>
            </a:extLst>
          </p:cNvPr>
          <p:cNvSpPr>
            <a:spLocks noGrp="1"/>
          </p:cNvSpPr>
          <p:nvPr>
            <p:ph type="subTitle" idx="1"/>
          </p:nvPr>
        </p:nvSpPr>
        <p:spPr>
          <a:xfrm>
            <a:off x="1507067" y="4050833"/>
            <a:ext cx="7766936" cy="1096899"/>
          </a:xfrm>
        </p:spPr>
        <p:txBody>
          <a:bodyPr>
            <a:normAutofit/>
          </a:bodyPr>
          <a:lstStyle/>
          <a:p>
            <a:r>
              <a:rPr lang="en-US">
                <a:solidFill>
                  <a:schemeClr val="tx1"/>
                </a:solidFill>
              </a:rPr>
              <a:t>User Inputs</a:t>
            </a:r>
          </a:p>
          <a:p>
            <a:r>
              <a:rPr lang="en-US">
                <a:solidFill>
                  <a:schemeClr val="tx1"/>
                </a:solidFill>
              </a:rPr>
              <a:t>Forms</a:t>
            </a:r>
            <a:endParaRPr lang="en-IN">
              <a:solidFill>
                <a:schemeClr val="tx1"/>
              </a:solidFill>
            </a:endParaRPr>
          </a:p>
        </p:txBody>
      </p:sp>
      <p:sp>
        <p:nvSpPr>
          <p:cNvPr id="2" name="Title 1">
            <a:extLst>
              <a:ext uri="{FF2B5EF4-FFF2-40B4-BE49-F238E27FC236}">
                <a16:creationId xmlns:a16="http://schemas.microsoft.com/office/drawing/2014/main" id="{2D095E21-A2BB-4FC8-8FAF-A272C354DCC1}"/>
              </a:ext>
            </a:extLst>
          </p:cNvPr>
          <p:cNvSpPr>
            <a:spLocks noGrp="1"/>
          </p:cNvSpPr>
          <p:nvPr>
            <p:ph type="ctrTitle"/>
          </p:nvPr>
        </p:nvSpPr>
        <p:spPr>
          <a:xfrm>
            <a:off x="1507067" y="2404534"/>
            <a:ext cx="7766936" cy="1646302"/>
          </a:xfrm>
        </p:spPr>
        <p:txBody>
          <a:bodyPr>
            <a:normAutofit/>
          </a:bodyPr>
          <a:lstStyle/>
          <a:p>
            <a:pPr>
              <a:lnSpc>
                <a:spcPct val="90000"/>
              </a:lnSpc>
            </a:pPr>
            <a:r>
              <a:rPr lang="en-US" dirty="0"/>
              <a:t>User Inputs, Forms, Class Based Views</a:t>
            </a:r>
            <a:endParaRPr lang="en-IN"/>
          </a:p>
        </p:txBody>
      </p:sp>
    </p:spTree>
    <p:extLst>
      <p:ext uri="{BB962C8B-B14F-4D97-AF65-F5344CB8AC3E}">
        <p14:creationId xmlns:p14="http://schemas.microsoft.com/office/powerpoint/2010/main" val="213896688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52CE3-87B8-47EF-9A4F-082F32DA9621}"/>
              </a:ext>
            </a:extLst>
          </p:cNvPr>
          <p:cNvSpPr>
            <a:spLocks noGrp="1"/>
          </p:cNvSpPr>
          <p:nvPr>
            <p:ph type="title"/>
          </p:nvPr>
        </p:nvSpPr>
        <p:spPr/>
        <p:txBody>
          <a:bodyPr/>
          <a:lstStyle/>
          <a:p>
            <a:r>
              <a:rPr lang="en-US" dirty="0"/>
              <a:t>Content	</a:t>
            </a:r>
            <a:endParaRPr lang="en-IN" dirty="0"/>
          </a:p>
        </p:txBody>
      </p:sp>
      <p:sp>
        <p:nvSpPr>
          <p:cNvPr id="3" name="Content Placeholder 2">
            <a:extLst>
              <a:ext uri="{FF2B5EF4-FFF2-40B4-BE49-F238E27FC236}">
                <a16:creationId xmlns:a16="http://schemas.microsoft.com/office/drawing/2014/main" id="{19C3599E-26ED-40EF-8939-226513E9F8BF}"/>
              </a:ext>
            </a:extLst>
          </p:cNvPr>
          <p:cNvSpPr>
            <a:spLocks noGrp="1"/>
          </p:cNvSpPr>
          <p:nvPr>
            <p:ph idx="1"/>
          </p:nvPr>
        </p:nvSpPr>
        <p:spPr/>
        <p:txBody>
          <a:bodyPr/>
          <a:lstStyle/>
          <a:p>
            <a:r>
              <a:rPr lang="en-US" dirty="0"/>
              <a:t>Creating and Handling Forms</a:t>
            </a:r>
          </a:p>
          <a:p>
            <a:r>
              <a:rPr lang="en-US" dirty="0"/>
              <a:t>Simplify Form Management</a:t>
            </a:r>
          </a:p>
        </p:txBody>
      </p:sp>
    </p:spTree>
    <p:extLst>
      <p:ext uri="{BB962C8B-B14F-4D97-AF65-F5344CB8AC3E}">
        <p14:creationId xmlns:p14="http://schemas.microsoft.com/office/powerpoint/2010/main" val="187151020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D1148-3F05-4BB5-A9E2-7C8AFCDA1432}"/>
              </a:ext>
            </a:extLst>
          </p:cNvPr>
          <p:cNvSpPr>
            <a:spLocks noGrp="1"/>
          </p:cNvSpPr>
          <p:nvPr>
            <p:ph type="title"/>
          </p:nvPr>
        </p:nvSpPr>
        <p:spPr/>
        <p:txBody>
          <a:bodyPr/>
          <a:lstStyle/>
          <a:p>
            <a:r>
              <a:rPr lang="en-US" dirty="0"/>
              <a:t>Get and Post Methods</a:t>
            </a:r>
            <a:endParaRPr lang="en-IN" dirty="0"/>
          </a:p>
        </p:txBody>
      </p:sp>
      <p:pic>
        <p:nvPicPr>
          <p:cNvPr id="9" name="Content Placeholder 8">
            <a:extLst>
              <a:ext uri="{FF2B5EF4-FFF2-40B4-BE49-F238E27FC236}">
                <a16:creationId xmlns:a16="http://schemas.microsoft.com/office/drawing/2014/main" id="{5892FCD2-750A-4176-927B-A2C5FAD089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9785" y="3064853"/>
            <a:ext cx="1485143" cy="1073016"/>
          </a:xfrm>
        </p:spPr>
      </p:pic>
      <p:pic>
        <p:nvPicPr>
          <p:cNvPr id="11" name="Picture 10">
            <a:extLst>
              <a:ext uri="{FF2B5EF4-FFF2-40B4-BE49-F238E27FC236}">
                <a16:creationId xmlns:a16="http://schemas.microsoft.com/office/drawing/2014/main" id="{01348212-34C2-46F1-8BBE-8CF57CEEBA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6789" y="2892491"/>
            <a:ext cx="1002526" cy="1417739"/>
          </a:xfrm>
          <a:prstGeom prst="rect">
            <a:avLst/>
          </a:prstGeom>
        </p:spPr>
      </p:pic>
      <p:pic>
        <p:nvPicPr>
          <p:cNvPr id="13" name="Picture 12">
            <a:extLst>
              <a:ext uri="{FF2B5EF4-FFF2-40B4-BE49-F238E27FC236}">
                <a16:creationId xmlns:a16="http://schemas.microsoft.com/office/drawing/2014/main" id="{DF213955-499B-40D3-AB48-84D2846F1F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29660" y="1692483"/>
            <a:ext cx="688683" cy="916722"/>
          </a:xfrm>
          <a:prstGeom prst="rect">
            <a:avLst/>
          </a:prstGeom>
        </p:spPr>
      </p:pic>
      <p:cxnSp>
        <p:nvCxnSpPr>
          <p:cNvPr id="15" name="Connector: Elbow 14">
            <a:extLst>
              <a:ext uri="{FF2B5EF4-FFF2-40B4-BE49-F238E27FC236}">
                <a16:creationId xmlns:a16="http://schemas.microsoft.com/office/drawing/2014/main" id="{EE6282CF-59C8-4B5B-917C-B86FD12D4835}"/>
              </a:ext>
            </a:extLst>
          </p:cNvPr>
          <p:cNvCxnSpPr>
            <a:cxnSpLocks/>
            <a:endCxn id="11" idx="0"/>
          </p:cNvCxnSpPr>
          <p:nvPr/>
        </p:nvCxnSpPr>
        <p:spPr>
          <a:xfrm flipV="1">
            <a:off x="2306972" y="2892491"/>
            <a:ext cx="4961080" cy="85601"/>
          </a:xfrm>
          <a:prstGeom prst="bentConnector4">
            <a:avLst>
              <a:gd name="adj1" fmla="val 138"/>
              <a:gd name="adj2" fmla="val 798257"/>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Connector: Elbow 20">
            <a:extLst>
              <a:ext uri="{FF2B5EF4-FFF2-40B4-BE49-F238E27FC236}">
                <a16:creationId xmlns:a16="http://schemas.microsoft.com/office/drawing/2014/main" id="{41E72123-0FF7-4B8E-85F0-BEAB9A4A185A}"/>
              </a:ext>
            </a:extLst>
          </p:cNvPr>
          <p:cNvCxnSpPr>
            <a:stCxn id="11" idx="2"/>
          </p:cNvCxnSpPr>
          <p:nvPr/>
        </p:nvCxnSpPr>
        <p:spPr>
          <a:xfrm rot="5400000" flipH="1">
            <a:off x="4730693" y="1772872"/>
            <a:ext cx="172361" cy="4902357"/>
          </a:xfrm>
          <a:prstGeom prst="bentConnector4">
            <a:avLst>
              <a:gd name="adj1" fmla="val -200769"/>
              <a:gd name="adj2" fmla="val 99775"/>
            </a:avLst>
          </a:prstGeom>
          <a:ln>
            <a:tailEnd type="triangle"/>
          </a:ln>
        </p:spPr>
        <p:style>
          <a:lnRef idx="3">
            <a:schemeClr val="accent5"/>
          </a:lnRef>
          <a:fillRef idx="0">
            <a:schemeClr val="accent5"/>
          </a:fillRef>
          <a:effectRef idx="2">
            <a:schemeClr val="accent5"/>
          </a:effectRef>
          <a:fontRef idx="minor">
            <a:schemeClr val="tx1"/>
          </a:fontRef>
        </p:style>
      </p:cxnSp>
      <p:sp>
        <p:nvSpPr>
          <p:cNvPr id="24" name="Rectangle 23">
            <a:extLst>
              <a:ext uri="{FF2B5EF4-FFF2-40B4-BE49-F238E27FC236}">
                <a16:creationId xmlns:a16="http://schemas.microsoft.com/office/drawing/2014/main" id="{F2FF025A-B216-4B5E-B223-6AE097A422E9}"/>
              </a:ext>
            </a:extLst>
          </p:cNvPr>
          <p:cNvSpPr/>
          <p:nvPr/>
        </p:nvSpPr>
        <p:spPr>
          <a:xfrm>
            <a:off x="3942826" y="2055303"/>
            <a:ext cx="1812022" cy="4530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a:t>
            </a:r>
            <a:endParaRPr lang="en-IN" dirty="0"/>
          </a:p>
        </p:txBody>
      </p:sp>
      <p:sp>
        <p:nvSpPr>
          <p:cNvPr id="25" name="Rectangle 24">
            <a:extLst>
              <a:ext uri="{FF2B5EF4-FFF2-40B4-BE49-F238E27FC236}">
                <a16:creationId xmlns:a16="http://schemas.microsoft.com/office/drawing/2014/main" id="{1CD084E4-7B8C-40EF-9922-5771E47B07E9}"/>
              </a:ext>
            </a:extLst>
          </p:cNvPr>
          <p:cNvSpPr/>
          <p:nvPr/>
        </p:nvSpPr>
        <p:spPr>
          <a:xfrm>
            <a:off x="4069657" y="4455953"/>
            <a:ext cx="1812022" cy="45300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Response</a:t>
            </a:r>
            <a:endParaRPr lang="en-IN" dirty="0"/>
          </a:p>
        </p:txBody>
      </p:sp>
      <p:sp>
        <p:nvSpPr>
          <p:cNvPr id="26" name="Oval 25">
            <a:extLst>
              <a:ext uri="{FF2B5EF4-FFF2-40B4-BE49-F238E27FC236}">
                <a16:creationId xmlns:a16="http://schemas.microsoft.com/office/drawing/2014/main" id="{DB653589-A4A9-4522-A249-7192C99651E7}"/>
              </a:ext>
            </a:extLst>
          </p:cNvPr>
          <p:cNvSpPr/>
          <p:nvPr/>
        </p:nvSpPr>
        <p:spPr>
          <a:xfrm>
            <a:off x="780177" y="4224050"/>
            <a:ext cx="1392572" cy="1459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Front End</a:t>
            </a:r>
            <a:endParaRPr lang="en-IN" dirty="0"/>
          </a:p>
        </p:txBody>
      </p:sp>
      <p:sp>
        <p:nvSpPr>
          <p:cNvPr id="27" name="Oval 26">
            <a:extLst>
              <a:ext uri="{FF2B5EF4-FFF2-40B4-BE49-F238E27FC236}">
                <a16:creationId xmlns:a16="http://schemas.microsoft.com/office/drawing/2014/main" id="{49E8516D-0C1C-410A-915A-1734845A2F4B}"/>
              </a:ext>
            </a:extLst>
          </p:cNvPr>
          <p:cNvSpPr/>
          <p:nvPr/>
        </p:nvSpPr>
        <p:spPr>
          <a:xfrm>
            <a:off x="7710130" y="3986169"/>
            <a:ext cx="1333202" cy="1392572"/>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Server (Back-end)</a:t>
            </a:r>
            <a:endParaRPr lang="en-IN" dirty="0"/>
          </a:p>
        </p:txBody>
      </p:sp>
      <p:sp>
        <p:nvSpPr>
          <p:cNvPr id="28" name="Arrow: Up-Down 27">
            <a:extLst>
              <a:ext uri="{FF2B5EF4-FFF2-40B4-BE49-F238E27FC236}">
                <a16:creationId xmlns:a16="http://schemas.microsoft.com/office/drawing/2014/main" id="{6F7E5871-6D28-4C96-A45A-D6AA330BFB22}"/>
              </a:ext>
            </a:extLst>
          </p:cNvPr>
          <p:cNvSpPr/>
          <p:nvPr/>
        </p:nvSpPr>
        <p:spPr>
          <a:xfrm rot="3943876">
            <a:off x="8090752" y="2069147"/>
            <a:ext cx="352338" cy="1295113"/>
          </a:xfrm>
          <a:prstGeom prst="up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96BA9999-BEA2-4BBD-92E0-50DF4CA9FFA6}"/>
              </a:ext>
            </a:extLst>
          </p:cNvPr>
          <p:cNvSpPr txBox="1"/>
          <p:nvPr/>
        </p:nvSpPr>
        <p:spPr>
          <a:xfrm>
            <a:off x="2172749" y="5449228"/>
            <a:ext cx="5431433" cy="923330"/>
          </a:xfrm>
          <a:prstGeom prst="rect">
            <a:avLst/>
          </a:prstGeom>
          <a:noFill/>
        </p:spPr>
        <p:txBody>
          <a:bodyPr wrap="square" rtlCol="0">
            <a:spAutoFit/>
          </a:bodyPr>
          <a:lstStyle/>
          <a:p>
            <a:r>
              <a:rPr lang="en-US" dirty="0"/>
              <a:t>Request Could be either Get or Post</a:t>
            </a:r>
          </a:p>
          <a:p>
            <a:r>
              <a:rPr lang="en-US" dirty="0"/>
              <a:t>Get : Meaning we want some data from server</a:t>
            </a:r>
          </a:p>
          <a:p>
            <a:r>
              <a:rPr lang="en-US" dirty="0"/>
              <a:t>Post: Meaning submit some data to the server</a:t>
            </a:r>
            <a:endParaRPr lang="en-IN" dirty="0"/>
          </a:p>
        </p:txBody>
      </p:sp>
    </p:spTree>
    <p:extLst>
      <p:ext uri="{BB962C8B-B14F-4D97-AF65-F5344CB8AC3E}">
        <p14:creationId xmlns:p14="http://schemas.microsoft.com/office/powerpoint/2010/main" val="19829765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17219-940C-4C6F-AE9B-1024B2FE9FDF}"/>
              </a:ext>
            </a:extLst>
          </p:cNvPr>
          <p:cNvSpPr>
            <a:spLocks noGrp="1"/>
          </p:cNvSpPr>
          <p:nvPr>
            <p:ph type="title"/>
          </p:nvPr>
        </p:nvSpPr>
        <p:spPr/>
        <p:txBody>
          <a:bodyPr/>
          <a:lstStyle/>
          <a:p>
            <a:r>
              <a:rPr lang="en-US" dirty="0"/>
              <a:t>Get vs Post</a:t>
            </a:r>
            <a:endParaRPr lang="en-IN" dirty="0"/>
          </a:p>
        </p:txBody>
      </p:sp>
      <p:graphicFrame>
        <p:nvGraphicFramePr>
          <p:cNvPr id="4" name="Table 4">
            <a:extLst>
              <a:ext uri="{FF2B5EF4-FFF2-40B4-BE49-F238E27FC236}">
                <a16:creationId xmlns:a16="http://schemas.microsoft.com/office/drawing/2014/main" id="{905D56FD-FBA7-4784-B5EE-D863B51FFA31}"/>
              </a:ext>
            </a:extLst>
          </p:cNvPr>
          <p:cNvGraphicFramePr>
            <a:graphicFrameLocks noGrp="1"/>
          </p:cNvGraphicFramePr>
          <p:nvPr>
            <p:ph idx="1"/>
            <p:extLst>
              <p:ext uri="{D42A27DB-BD31-4B8C-83A1-F6EECF244321}">
                <p14:modId xmlns:p14="http://schemas.microsoft.com/office/powerpoint/2010/main" val="3975697018"/>
              </p:ext>
            </p:extLst>
          </p:nvPr>
        </p:nvGraphicFramePr>
        <p:xfrm>
          <a:off x="677863" y="2160588"/>
          <a:ext cx="8596312" cy="348996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845083541"/>
                    </a:ext>
                  </a:extLst>
                </a:gridCol>
                <a:gridCol w="4298156">
                  <a:extLst>
                    <a:ext uri="{9D8B030D-6E8A-4147-A177-3AD203B41FA5}">
                      <a16:colId xmlns:a16="http://schemas.microsoft.com/office/drawing/2014/main" val="2174134726"/>
                    </a:ext>
                  </a:extLst>
                </a:gridCol>
              </a:tblGrid>
              <a:tr h="370840">
                <a:tc>
                  <a:txBody>
                    <a:bodyPr/>
                    <a:lstStyle/>
                    <a:p>
                      <a:r>
                        <a:rPr lang="en-US" dirty="0"/>
                        <a:t>Get</a:t>
                      </a:r>
                      <a:endParaRPr lang="en-IN" dirty="0"/>
                    </a:p>
                  </a:txBody>
                  <a:tcPr/>
                </a:tc>
                <a:tc>
                  <a:txBody>
                    <a:bodyPr/>
                    <a:lstStyle/>
                    <a:p>
                      <a:r>
                        <a:rPr lang="en-US" dirty="0"/>
                        <a:t>Post</a:t>
                      </a:r>
                      <a:endParaRPr lang="en-IN" dirty="0"/>
                    </a:p>
                  </a:txBody>
                  <a:tcPr/>
                </a:tc>
                <a:extLst>
                  <a:ext uri="{0D108BD9-81ED-4DB2-BD59-A6C34878D82A}">
                    <a16:rowId xmlns:a16="http://schemas.microsoft.com/office/drawing/2014/main" val="2445528606"/>
                  </a:ext>
                </a:extLst>
              </a:tr>
              <a:tr h="370840">
                <a:tc>
                  <a:txBody>
                    <a:bodyPr/>
                    <a:lstStyle/>
                    <a:p>
                      <a:r>
                        <a:rPr lang="en-US" dirty="0"/>
                        <a:t>Used to get some data</a:t>
                      </a:r>
                      <a:endParaRPr lang="en-IN" dirty="0"/>
                    </a:p>
                  </a:txBody>
                  <a:tcPr/>
                </a:tc>
                <a:tc>
                  <a:txBody>
                    <a:bodyPr/>
                    <a:lstStyle/>
                    <a:p>
                      <a:r>
                        <a:rPr lang="en-US" dirty="0"/>
                        <a:t>Used for submitting data to server</a:t>
                      </a:r>
                      <a:endParaRPr lang="en-IN" dirty="0"/>
                    </a:p>
                  </a:txBody>
                  <a:tcPr/>
                </a:tc>
                <a:extLst>
                  <a:ext uri="{0D108BD9-81ED-4DB2-BD59-A6C34878D82A}">
                    <a16:rowId xmlns:a16="http://schemas.microsoft.com/office/drawing/2014/main" val="1990858552"/>
                  </a:ext>
                </a:extLst>
              </a:tr>
              <a:tr h="370840">
                <a:tc>
                  <a:txBody>
                    <a:bodyPr/>
                    <a:lstStyle/>
                    <a:p>
                      <a:r>
                        <a:rPr lang="en-US" dirty="0"/>
                        <a:t>Get uses query parameters, which than can be used to get the information</a:t>
                      </a:r>
                      <a:endParaRPr lang="en-IN" dirty="0"/>
                    </a:p>
                  </a:txBody>
                  <a:tcPr/>
                </a:tc>
                <a:tc>
                  <a:txBody>
                    <a:bodyPr/>
                    <a:lstStyle/>
                    <a:p>
                      <a:r>
                        <a:rPr lang="en-US" dirty="0"/>
                        <a:t>Generally sends data via some </a:t>
                      </a:r>
                      <a:r>
                        <a:rPr lang="en-US" dirty="0" err="1"/>
                        <a:t>Mediatype</a:t>
                      </a:r>
                      <a:r>
                        <a:rPr lang="en-US" dirty="0"/>
                        <a:t> like JSON, XML, Multi media etc.</a:t>
                      </a:r>
                      <a:endParaRPr lang="en-IN" dirty="0"/>
                    </a:p>
                  </a:txBody>
                  <a:tcPr/>
                </a:tc>
                <a:extLst>
                  <a:ext uri="{0D108BD9-81ED-4DB2-BD59-A6C34878D82A}">
                    <a16:rowId xmlns:a16="http://schemas.microsoft.com/office/drawing/2014/main" val="263374514"/>
                  </a:ext>
                </a:extLst>
              </a:tr>
              <a:tr h="370840">
                <a:tc>
                  <a:txBody>
                    <a:bodyPr/>
                    <a:lstStyle/>
                    <a:p>
                      <a:r>
                        <a:rPr lang="en-US" dirty="0"/>
                        <a:t>Ex : /get/</a:t>
                      </a:r>
                      <a:r>
                        <a:rPr lang="en-US" dirty="0" err="1"/>
                        <a:t>department?dept</a:t>
                      </a:r>
                      <a:r>
                        <a:rPr lang="en-US" dirty="0"/>
                        <a:t>=id</a:t>
                      </a:r>
                      <a:endParaRPr lang="en-IN" dirty="0"/>
                    </a:p>
                  </a:txBody>
                  <a:tcPr/>
                </a:tc>
                <a:tc>
                  <a:txBody>
                    <a:bodyPr/>
                    <a:lstStyle/>
                    <a:p>
                      <a:r>
                        <a:rPr lang="en-US" dirty="0"/>
                        <a:t>Ex: we will send data to server via</a:t>
                      </a:r>
                    </a:p>
                    <a:p>
                      <a:r>
                        <a:rPr lang="en-US" dirty="0"/>
                        <a:t>{</a:t>
                      </a:r>
                    </a:p>
                    <a:p>
                      <a:r>
                        <a:rPr lang="en-US" dirty="0"/>
                        <a:t> dept=‘id’,</a:t>
                      </a:r>
                    </a:p>
                    <a:p>
                      <a:r>
                        <a:rPr lang="en-US" dirty="0"/>
                        <a:t> name=‘name’</a:t>
                      </a:r>
                    </a:p>
                    <a:p>
                      <a:r>
                        <a:rPr lang="en-US" dirty="0"/>
                        <a:t>}</a:t>
                      </a:r>
                      <a:endParaRPr lang="en-IN" dirty="0"/>
                    </a:p>
                  </a:txBody>
                  <a:tcPr/>
                </a:tc>
                <a:extLst>
                  <a:ext uri="{0D108BD9-81ED-4DB2-BD59-A6C34878D82A}">
                    <a16:rowId xmlns:a16="http://schemas.microsoft.com/office/drawing/2014/main" val="3938989291"/>
                  </a:ext>
                </a:extLst>
              </a:tr>
              <a:tr h="370840">
                <a:tc>
                  <a:txBody>
                    <a:bodyPr/>
                    <a:lstStyle/>
                    <a:p>
                      <a:r>
                        <a:rPr lang="en-US" dirty="0"/>
                        <a:t>Cannot carry data</a:t>
                      </a:r>
                      <a:endParaRPr lang="en-IN" dirty="0"/>
                    </a:p>
                  </a:txBody>
                  <a:tcPr/>
                </a:tc>
                <a:tc>
                  <a:txBody>
                    <a:bodyPr/>
                    <a:lstStyle/>
                    <a:p>
                      <a:r>
                        <a:rPr lang="en-US" dirty="0"/>
                        <a:t>Can carry data</a:t>
                      </a:r>
                      <a:endParaRPr lang="en-IN" dirty="0"/>
                    </a:p>
                  </a:txBody>
                  <a:tcPr/>
                </a:tc>
                <a:extLst>
                  <a:ext uri="{0D108BD9-81ED-4DB2-BD59-A6C34878D82A}">
                    <a16:rowId xmlns:a16="http://schemas.microsoft.com/office/drawing/2014/main" val="453081731"/>
                  </a:ext>
                </a:extLst>
              </a:tr>
            </a:tbl>
          </a:graphicData>
        </a:graphic>
      </p:graphicFrame>
    </p:spTree>
    <p:extLst>
      <p:ext uri="{BB962C8B-B14F-4D97-AF65-F5344CB8AC3E}">
        <p14:creationId xmlns:p14="http://schemas.microsoft.com/office/powerpoint/2010/main" val="18555229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9741</Words>
  <Application>Microsoft Office PowerPoint</Application>
  <PresentationFormat>Widescreen</PresentationFormat>
  <Paragraphs>1053</Paragraphs>
  <Slides>153</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153</vt:i4>
      </vt:variant>
    </vt:vector>
  </HeadingPairs>
  <TitlesOfParts>
    <vt:vector size="166" baseType="lpstr">
      <vt:lpstr>-apple-system</vt:lpstr>
      <vt:lpstr>Arial</vt:lpstr>
      <vt:lpstr>AvertaStd</vt:lpstr>
      <vt:lpstr>Consolas</vt:lpstr>
      <vt:lpstr>Courier New</vt:lpstr>
      <vt:lpstr>Inter-Regular</vt:lpstr>
      <vt:lpstr>JetBrains Mono</vt:lpstr>
      <vt:lpstr>Montserrat</vt:lpstr>
      <vt:lpstr>Roboto</vt:lpstr>
      <vt:lpstr>Trebuchet MS</vt:lpstr>
      <vt:lpstr>urw-din</vt:lpstr>
      <vt:lpstr>Wingdings 3</vt:lpstr>
      <vt:lpstr>Facet</vt:lpstr>
      <vt:lpstr>Django</vt:lpstr>
      <vt:lpstr>What is Django</vt:lpstr>
      <vt:lpstr>Django – Design Philosophies</vt:lpstr>
      <vt:lpstr>Model View Controller (MVC) :</vt:lpstr>
      <vt:lpstr>Model View Template (MVT) </vt:lpstr>
      <vt:lpstr>Django MVT</vt:lpstr>
      <vt:lpstr>MVC Vs MVT</vt:lpstr>
      <vt:lpstr>Django Features</vt:lpstr>
      <vt:lpstr>Advantages</vt:lpstr>
      <vt:lpstr>When to use Django</vt:lpstr>
      <vt:lpstr>When NOT to use Django</vt:lpstr>
      <vt:lpstr>Django vs Flask</vt:lpstr>
      <vt:lpstr>Starting With Django</vt:lpstr>
      <vt:lpstr>Todays Objective</vt:lpstr>
      <vt:lpstr>Creating a virtual environment</vt:lpstr>
      <vt:lpstr>Install Django and create first Django Project</vt:lpstr>
      <vt:lpstr>The Project Structure</vt:lpstr>
      <vt:lpstr>Setting Up Your Project </vt:lpstr>
      <vt:lpstr>Run development Server</vt:lpstr>
      <vt:lpstr>Django Apps</vt:lpstr>
      <vt:lpstr>Django Apps Cont.…</vt:lpstr>
      <vt:lpstr>Apps Cont.…</vt:lpstr>
      <vt:lpstr>First Code and Website</vt:lpstr>
      <vt:lpstr>URLs (or routes)</vt:lpstr>
      <vt:lpstr>Views</vt:lpstr>
      <vt:lpstr>URLs and Views</vt:lpstr>
      <vt:lpstr>Django Models</vt:lpstr>
      <vt:lpstr>Objective</vt:lpstr>
      <vt:lpstr>What is data??</vt:lpstr>
      <vt:lpstr>Databases</vt:lpstr>
      <vt:lpstr>Understanding SQL</vt:lpstr>
      <vt:lpstr>Models Feature in Django</vt:lpstr>
      <vt:lpstr>Creating a Django Model</vt:lpstr>
      <vt:lpstr>After model creation how do we reflect them in our Database</vt:lpstr>
      <vt:lpstr>Let’s create first model Book</vt:lpstr>
      <vt:lpstr>Django Migrations</vt:lpstr>
      <vt:lpstr>Insertion of data</vt:lpstr>
      <vt:lpstr>Get the data from the database</vt:lpstr>
      <vt:lpstr>Updating Models</vt:lpstr>
      <vt:lpstr>Updating the Database Data</vt:lpstr>
      <vt:lpstr>Delete a data</vt:lpstr>
      <vt:lpstr>Create vs Save</vt:lpstr>
      <vt:lpstr>Django Relations</vt:lpstr>
      <vt:lpstr>Data is often connected</vt:lpstr>
      <vt:lpstr>Types of relationship</vt:lpstr>
      <vt:lpstr>One to many to our example</vt:lpstr>
      <vt:lpstr>Save a new Data </vt:lpstr>
      <vt:lpstr>Query by related data</vt:lpstr>
      <vt:lpstr>How to perform a reverse(or inverse)</vt:lpstr>
      <vt:lpstr>Managing Relations in Admin area</vt:lpstr>
      <vt:lpstr>One to One Relation</vt:lpstr>
      <vt:lpstr>Many to Many Relation</vt:lpstr>
      <vt:lpstr>Django Admin Feature</vt:lpstr>
      <vt:lpstr>Admin: Create SuperUser</vt:lpstr>
      <vt:lpstr>Adding our models to Django Admin</vt:lpstr>
      <vt:lpstr>Configure Model Fields</vt:lpstr>
      <vt:lpstr>Configure Admin Page</vt:lpstr>
      <vt:lpstr>Querying Data Using get() Function</vt:lpstr>
      <vt:lpstr>Querying Data Using filter() function</vt:lpstr>
      <vt:lpstr>Filtering data based on some conditions &lt;, &lt;=, &gt;, &gt;= etc (Fields LookUps)</vt:lpstr>
      <vt:lpstr>Filtering with Query Sets</vt:lpstr>
      <vt:lpstr>Query Performance</vt:lpstr>
      <vt:lpstr>Aggregates and ordering</vt:lpstr>
      <vt:lpstr>Views and URLS</vt:lpstr>
      <vt:lpstr>Views</vt:lpstr>
      <vt:lpstr>How Django processes a request</vt:lpstr>
      <vt:lpstr>Create a sample Monthly Challenge App</vt:lpstr>
      <vt:lpstr>Dynamic Path Segments and Captured Values</vt:lpstr>
      <vt:lpstr>django.urls.path() </vt:lpstr>
      <vt:lpstr>Redirection</vt:lpstr>
      <vt:lpstr>Reverse Function and Named URLs</vt:lpstr>
      <vt:lpstr>Returning HTML Response</vt:lpstr>
      <vt:lpstr>Django Templates</vt:lpstr>
      <vt:lpstr>Templates</vt:lpstr>
      <vt:lpstr>Adding and Registering Templates</vt:lpstr>
      <vt:lpstr>Adding and Registering Templates</vt:lpstr>
      <vt:lpstr>Rendering Templates</vt:lpstr>
      <vt:lpstr>Adding Dynamic Code (Django Template Language DTL)</vt:lpstr>
      <vt:lpstr>Variable Interpolation</vt:lpstr>
      <vt:lpstr>Filters</vt:lpstr>
      <vt:lpstr>Tags</vt:lpstr>
      <vt:lpstr>URL tags for dynamic URLs</vt:lpstr>
      <vt:lpstr>If Tag</vt:lpstr>
      <vt:lpstr>Template Inheritance and block Tag</vt:lpstr>
      <vt:lpstr>Extends Tag</vt:lpstr>
      <vt:lpstr>Partial Templates and Static Files</vt:lpstr>
      <vt:lpstr>Partial Template Snippet and include tag</vt:lpstr>
      <vt:lpstr>404 Templates</vt:lpstr>
      <vt:lpstr>Manage Static Files</vt:lpstr>
      <vt:lpstr>Configure static files</vt:lpstr>
      <vt:lpstr>Blog : Assignment</vt:lpstr>
      <vt:lpstr>Steps</vt:lpstr>
      <vt:lpstr>Design</vt:lpstr>
      <vt:lpstr>Sample Images</vt:lpstr>
      <vt:lpstr>Sample All Post Page</vt:lpstr>
      <vt:lpstr>User Inputs, Forms, Class Based Views</vt:lpstr>
      <vt:lpstr>Content </vt:lpstr>
      <vt:lpstr>Get and Post Methods</vt:lpstr>
      <vt:lpstr>Get vs Post</vt:lpstr>
      <vt:lpstr>CSRF Protection </vt:lpstr>
      <vt:lpstr>Handle Form Submission and Extracting Data</vt:lpstr>
      <vt:lpstr>How to get the data in View</vt:lpstr>
      <vt:lpstr>Using Django Form Class</vt:lpstr>
      <vt:lpstr>Validate using Forms</vt:lpstr>
      <vt:lpstr>Customizing Form Control</vt:lpstr>
      <vt:lpstr>Customize HTML of Django Forms</vt:lpstr>
      <vt:lpstr>Adding multiple fields</vt:lpstr>
      <vt:lpstr>Storing data to database</vt:lpstr>
      <vt:lpstr>Introduction to ModelForms</vt:lpstr>
      <vt:lpstr>Configuring ModelForms</vt:lpstr>
      <vt:lpstr>Class Based Views</vt:lpstr>
      <vt:lpstr>Create View Class</vt:lpstr>
      <vt:lpstr>Class Based View Example</vt:lpstr>
      <vt:lpstr>Various HTTP Methods Supported</vt:lpstr>
      <vt:lpstr>Various Generic Views</vt:lpstr>
      <vt:lpstr>Template View (Get Some Info)</vt:lpstr>
      <vt:lpstr>Create a view to get and display all the reviews</vt:lpstr>
      <vt:lpstr>Display a given review</vt:lpstr>
      <vt:lpstr>ListView</vt:lpstr>
      <vt:lpstr>DetailView</vt:lpstr>
      <vt:lpstr>When to use which Views</vt:lpstr>
      <vt:lpstr>Form View</vt:lpstr>
      <vt:lpstr>Create View</vt:lpstr>
      <vt:lpstr>Blog Add Database</vt:lpstr>
      <vt:lpstr>Models</vt:lpstr>
      <vt:lpstr>Assignment 3 Tasks</vt:lpstr>
      <vt:lpstr>Sessions</vt:lpstr>
      <vt:lpstr>What are sessions</vt:lpstr>
      <vt:lpstr>How to enable session</vt:lpstr>
      <vt:lpstr>Update the reviews project</vt:lpstr>
      <vt:lpstr>Storing Data to Session</vt:lpstr>
      <vt:lpstr>Fetch Session Data</vt:lpstr>
      <vt:lpstr>File Uploads</vt:lpstr>
      <vt:lpstr>PowerPoint Presentation</vt:lpstr>
      <vt:lpstr>PowerPoint Presentation</vt:lpstr>
      <vt:lpstr>Django Rest Framework</vt:lpstr>
      <vt:lpstr>View in Rest</vt:lpstr>
      <vt:lpstr>PowerPoint Presentation</vt:lpstr>
      <vt:lpstr>Authentication</vt:lpstr>
      <vt:lpstr>Various Authentication</vt:lpstr>
      <vt:lpstr>Session and Basic</vt:lpstr>
      <vt:lpstr>PowerPoint Presentation</vt:lpstr>
      <vt:lpstr>Deployment</vt:lpstr>
      <vt:lpstr>Deployment Considerations</vt:lpstr>
      <vt:lpstr>Choose Database</vt:lpstr>
      <vt:lpstr>Web Server</vt:lpstr>
      <vt:lpstr>Static Files &amp; User Uploads</vt:lpstr>
      <vt:lpstr>Choosing a hosting provider</vt:lpstr>
      <vt:lpstr>What data should we keep in settings</vt:lpstr>
      <vt:lpstr>Setting.py for collecting static files</vt:lpstr>
      <vt:lpstr>Serving static files</vt:lpstr>
      <vt:lpstr>Environment Variables</vt:lpstr>
      <vt:lpstr>Final checks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dc:title>
  <dc:creator>Kallol Ghose</dc:creator>
  <cp:lastModifiedBy>Kallol Ghose</cp:lastModifiedBy>
  <cp:revision>335</cp:revision>
  <dcterms:created xsi:type="dcterms:W3CDTF">2021-06-16T11:48:46Z</dcterms:created>
  <dcterms:modified xsi:type="dcterms:W3CDTF">2021-07-17T12:49:14Z</dcterms:modified>
</cp:coreProperties>
</file>