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310" r:id="rId45"/>
    <p:sldId id="312" r:id="rId46"/>
    <p:sldId id="313" r:id="rId47"/>
    <p:sldId id="314" r:id="rId48"/>
    <p:sldId id="315" r:id="rId49"/>
    <p:sldId id="316" r:id="rId50"/>
    <p:sldId id="317" r:id="rId51"/>
    <p:sldId id="318" r:id="rId52"/>
    <p:sldId id="319" r:id="rId53"/>
    <p:sldId id="304" r:id="rId54"/>
    <p:sldId id="305" r:id="rId55"/>
    <p:sldId id="306" r:id="rId56"/>
    <p:sldId id="307" r:id="rId57"/>
    <p:sldId id="308" r:id="rId58"/>
    <p:sldId id="297" r:id="rId59"/>
    <p:sldId id="299" r:id="rId60"/>
    <p:sldId id="300" r:id="rId61"/>
    <p:sldId id="301" r:id="rId62"/>
    <p:sldId id="302" r:id="rId63"/>
    <p:sldId id="303" r:id="rId64"/>
    <p:sldId id="320" r:id="rId65"/>
    <p:sldId id="321" r:id="rId66"/>
    <p:sldId id="322" r:id="rId67"/>
    <p:sldId id="328" r:id="rId68"/>
    <p:sldId id="324" r:id="rId69"/>
    <p:sldId id="323"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7" r:id="rId87"/>
    <p:sldId id="342" r:id="rId88"/>
    <p:sldId id="343" r:id="rId89"/>
    <p:sldId id="344" r:id="rId90"/>
    <p:sldId id="345" r:id="rId91"/>
    <p:sldId id="349" r:id="rId92"/>
    <p:sldId id="350" r:id="rId93"/>
    <p:sldId id="351" r:id="rId94"/>
    <p:sldId id="352" r:id="rId95"/>
    <p:sldId id="353" r:id="rId96"/>
    <p:sldId id="355" r:id="rId97"/>
    <p:sldId id="356" r:id="rId98"/>
    <p:sldId id="357" r:id="rId99"/>
    <p:sldId id="358" r:id="rId100"/>
    <p:sldId id="359" r:id="rId101"/>
    <p:sldId id="360" r:id="rId102"/>
    <p:sldId id="361" r:id="rId103"/>
    <p:sldId id="362" r:id="rId104"/>
    <p:sldId id="363" r:id="rId105"/>
    <p:sldId id="364" r:id="rId106"/>
    <p:sldId id="365" r:id="rId107"/>
    <p:sldId id="367" r:id="rId108"/>
    <p:sldId id="366"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8"/>
            <p14:sldId id="309"/>
            <p14:sldId id="310"/>
            <p14:sldId id="312"/>
            <p14:sldId id="313"/>
            <p14:sldId id="314"/>
            <p14:sldId id="315"/>
            <p14:sldId id="316"/>
            <p14:sldId id="317"/>
            <p14:sldId id="318"/>
            <p14:sldId id="319"/>
            <p14:sldId id="304"/>
            <p14:sldId id="305"/>
            <p14:sldId id="306"/>
            <p14:sldId id="307"/>
            <p14:sldId id="308"/>
            <p14:sldId id="297"/>
            <p14:sldId id="299"/>
            <p14:sldId id="300"/>
            <p14:sldId id="301"/>
            <p14:sldId id="302"/>
            <p14:sldId id="303"/>
            <p14:sldId id="320"/>
            <p14:sldId id="321"/>
            <p14:sldId id="322"/>
            <p14:sldId id="328"/>
            <p14:sldId id="324"/>
            <p14:sldId id="323"/>
            <p14:sldId id="325"/>
            <p14:sldId id="326"/>
            <p14:sldId id="327"/>
            <p14:sldId id="329"/>
            <p14:sldId id="330"/>
            <p14:sldId id="331"/>
            <p14:sldId id="332"/>
            <p14:sldId id="333"/>
            <p14:sldId id="334"/>
            <p14:sldId id="335"/>
            <p14:sldId id="336"/>
            <p14:sldId id="337"/>
            <p14:sldId id="338"/>
            <p14:sldId id="339"/>
            <p14:sldId id="340"/>
            <p14:sldId id="341"/>
            <p14:sldId id="347"/>
            <p14:sldId id="342"/>
            <p14:sldId id="343"/>
            <p14:sldId id="344"/>
            <p14:sldId id="345"/>
            <p14:sldId id="349"/>
            <p14:sldId id="350"/>
            <p14:sldId id="351"/>
            <p14:sldId id="352"/>
            <p14:sldId id="353"/>
            <p14:sldId id="355"/>
            <p14:sldId id="356"/>
            <p14:sldId id="357"/>
            <p14:sldId id="358"/>
            <p14:sldId id="359"/>
            <p14:sldId id="360"/>
            <p14:sldId id="361"/>
            <p14:sldId id="362"/>
            <p14:sldId id="363"/>
            <p14:sldId id="364"/>
            <p14:sldId id="365"/>
            <p14:sldId id="367"/>
            <p14:sldId id="366"/>
            <p14:sldId id="368"/>
            <p14:sldId id="369"/>
            <p14:sldId id="370"/>
            <p14:sldId id="371"/>
            <p14:sldId id="372"/>
            <p14:sldId id="373"/>
            <p14:sldId id="374"/>
            <p14:sldId id="375"/>
            <p14:sldId id="376"/>
            <p14:sldId id="377"/>
            <p14:sldId id="378"/>
            <p14:sldId id="379"/>
            <p14:sldId id="380"/>
            <p14:sldId id="381"/>
            <p14:sldId id="3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03-07-2021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03-07-2021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03-07-2021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03-07-2021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hyperlink" Target="https://docs.djangoproject.com/en/3.2/topics/class-based-views/"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jangoproject.com/en/3.2/ref/models/fiel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jangoproject.com/en/3.2/ref/validators/#django.core.validators.MinValueValid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27.0.0.1:8000/admin/login/?next=/admi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djangoproject.com/en/3.2/ref/contrib/adm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ocs.djangoproject.com/en/3.2/topics/db/que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docs.djangoproject.com/en/3.2/ref/templates/builtin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a:xfrm>
            <a:off x="1507067" y="2404534"/>
            <a:ext cx="7766936" cy="1646302"/>
          </a:xfrm>
        </p:spPr>
        <p:txBody>
          <a:bodyPr>
            <a:normAutofit/>
          </a:bodyPr>
          <a:lstStyle/>
          <a:p>
            <a:r>
              <a:rPr lang="en-IN" dirty="0"/>
              <a:t>Django</a:t>
            </a:r>
          </a:p>
        </p:txBody>
      </p:sp>
    </p:spTree>
    <p:extLst>
      <p:ext uri="{BB962C8B-B14F-4D97-AF65-F5344CB8AC3E}">
        <p14:creationId xmlns:p14="http://schemas.microsoft.com/office/powerpoint/2010/main" val="21478110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6A07-BE53-4EDA-B5E9-2C2B54953D0B}"/>
              </a:ext>
            </a:extLst>
          </p:cNvPr>
          <p:cNvSpPr>
            <a:spLocks noGrp="1"/>
          </p:cNvSpPr>
          <p:nvPr>
            <p:ph type="title"/>
          </p:nvPr>
        </p:nvSpPr>
        <p:spPr/>
        <p:txBody>
          <a:bodyPr/>
          <a:lstStyle/>
          <a:p>
            <a:r>
              <a:rPr lang="en-US" dirty="0"/>
              <a:t>CSRF Protection	</a:t>
            </a:r>
            <a:endParaRPr lang="en-IN" dirty="0"/>
          </a:p>
        </p:txBody>
      </p:sp>
      <p:sp>
        <p:nvSpPr>
          <p:cNvPr id="3" name="Content Placeholder 2">
            <a:extLst>
              <a:ext uri="{FF2B5EF4-FFF2-40B4-BE49-F238E27FC236}">
                <a16:creationId xmlns:a16="http://schemas.microsoft.com/office/drawing/2014/main" id="{673B3CE9-7CF3-4242-A8A6-C5E066A25A6D}"/>
              </a:ext>
            </a:extLst>
          </p:cNvPr>
          <p:cNvSpPr>
            <a:spLocks noGrp="1"/>
          </p:cNvSpPr>
          <p:nvPr>
            <p:ph idx="1"/>
          </p:nvPr>
        </p:nvSpPr>
        <p:spPr/>
        <p:txBody>
          <a:bodyPr/>
          <a:lstStyle/>
          <a:p>
            <a:r>
              <a:rPr lang="en-IN" dirty="0"/>
              <a:t>Cross Site Request Forgery</a:t>
            </a:r>
          </a:p>
        </p:txBody>
      </p:sp>
      <p:sp>
        <p:nvSpPr>
          <p:cNvPr id="4" name="Rectangle 1">
            <a:extLst>
              <a:ext uri="{FF2B5EF4-FFF2-40B4-BE49-F238E27FC236}">
                <a16:creationId xmlns:a16="http://schemas.microsoft.com/office/drawing/2014/main" id="{0F67B65E-0960-44FA-95BD-91E666EBAD61}"/>
              </a:ext>
            </a:extLst>
          </p:cNvPr>
          <p:cNvSpPr>
            <a:spLocks noChangeArrowheads="1"/>
          </p:cNvSpPr>
          <p:nvPr/>
        </p:nvSpPr>
        <p:spPr bwMode="auto">
          <a:xfrm>
            <a:off x="801622" y="2634786"/>
            <a:ext cx="7791963"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&lt;!DOCTYPE </a:t>
            </a:r>
            <a:r>
              <a:rPr kumimoji="0" lang="en-US" altLang="en-US" sz="1600" b="1" i="0" u="none" strike="noStrike" cap="none" normalizeH="0" baseline="0" dirty="0">
                <a:ln>
                  <a:noFill/>
                </a:ln>
                <a:solidFill>
                  <a:srgbClr val="0000FF"/>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 </a:t>
            </a:r>
            <a:r>
              <a:rPr kumimoji="0" lang="en-US" altLang="en-US" sz="1600" b="1" i="0" u="none" strike="noStrike" cap="none" normalizeH="0" baseline="0" dirty="0">
                <a:ln>
                  <a:noFill/>
                </a:ln>
                <a:solidFill>
                  <a:srgbClr val="0000FF"/>
                </a:solidFill>
                <a:effectLst/>
                <a:latin typeface="JetBrains Mono"/>
              </a:rPr>
              <a:t>lang</a:t>
            </a:r>
            <a:r>
              <a:rPr kumimoji="0" lang="en-US" altLang="en-US" sz="1600" b="1" i="0" u="none" strike="noStrike" cap="none" normalizeH="0" baseline="0" dirty="0">
                <a:ln>
                  <a:noFill/>
                </a:ln>
                <a:solidFill>
                  <a:srgbClr val="008000"/>
                </a:solidFill>
                <a:effectLst/>
                <a:latin typeface="JetBrains Mono"/>
              </a:rPr>
              <a:t>="</a:t>
            </a:r>
            <a:r>
              <a:rPr kumimoji="0" lang="en-US" altLang="en-US" sz="1600" b="1" i="0" u="none" strike="noStrike" cap="none" normalizeH="0" baseline="0" dirty="0" err="1">
                <a:ln>
                  <a:noFill/>
                </a:ln>
                <a:solidFill>
                  <a:srgbClr val="008000"/>
                </a:solidFill>
                <a:effectLst/>
                <a:latin typeface="JetBrains Mono"/>
              </a:rPr>
              <a:t>en</a:t>
            </a:r>
            <a:r>
              <a:rPr kumimoji="0" lang="en-US" altLang="en-US" sz="1600" b="1" i="0" u="none" strike="noStrike" cap="none" normalizeH="0" baseline="0" dirty="0">
                <a:ln>
                  <a:noFill/>
                </a:ln>
                <a:solidFill>
                  <a:srgbClr val="00800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meta </a:t>
            </a:r>
            <a:r>
              <a:rPr kumimoji="0" lang="en-US" altLang="en-US" sz="1600" b="1" i="0" u="none" strike="noStrike" cap="none" normalizeH="0" baseline="0" dirty="0">
                <a:ln>
                  <a:noFill/>
                </a:ln>
                <a:solidFill>
                  <a:srgbClr val="0000FF"/>
                </a:solidFill>
                <a:effectLst/>
                <a:latin typeface="JetBrains Mono"/>
              </a:rPr>
              <a:t>charset</a:t>
            </a:r>
            <a:r>
              <a:rPr kumimoji="0" lang="en-US" altLang="en-US" sz="1600" b="1" i="0" u="none" strike="noStrike" cap="none" normalizeH="0" baseline="0" dirty="0">
                <a:ln>
                  <a:noFill/>
                </a:ln>
                <a:solidFill>
                  <a:srgbClr val="008000"/>
                </a:solidFill>
                <a:effectLst/>
                <a:latin typeface="JetBrains Mono"/>
              </a:rPr>
              <a:t>="UTF-8"</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&gt;Add Review&lt;/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 </a:t>
            </a:r>
            <a:r>
              <a:rPr kumimoji="0" lang="en-US" altLang="en-US" sz="1600" b="1" i="0" u="none" strike="noStrike" cap="none" normalizeH="0" baseline="0" dirty="0">
                <a:ln>
                  <a:noFill/>
                </a:ln>
                <a:solidFill>
                  <a:srgbClr val="0000FF"/>
                </a:solidFill>
                <a:effectLst/>
                <a:latin typeface="JetBrains Mono"/>
              </a:rPr>
              <a:t>method</a:t>
            </a:r>
            <a:r>
              <a:rPr kumimoji="0" lang="en-US" altLang="en-US" sz="1600" b="1" i="0" u="none" strike="noStrike" cap="none" normalizeH="0" baseline="0" dirty="0">
                <a:ln>
                  <a:noFill/>
                </a:ln>
                <a:solidFill>
                  <a:srgbClr val="008000"/>
                </a:solidFill>
                <a:effectLst/>
                <a:latin typeface="JetBrains Mono"/>
              </a:rPr>
              <a:t>="post"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 </a:t>
            </a:r>
            <a:r>
              <a:rPr kumimoji="0" lang="en-US" altLang="en-US" sz="1600" b="0" i="0" u="none" strike="noStrike" cap="none" normalizeH="0" baseline="0" dirty="0" err="1">
                <a:ln>
                  <a:noFill/>
                </a:ln>
                <a:solidFill>
                  <a:srgbClr val="000000"/>
                </a:solidFill>
                <a:effectLst/>
                <a:latin typeface="JetBrains Mono"/>
              </a:rPr>
              <a:t>csrf_token</a:t>
            </a:r>
            <a:r>
              <a:rPr kumimoji="0" lang="en-US" altLang="en-US" sz="1600" b="0" i="0" u="none" strike="noStrike" cap="none" normalizeH="0" baseline="0" dirty="0">
                <a:ln>
                  <a:noFill/>
                </a:ln>
                <a:solidFill>
                  <a:srgbClr val="000000"/>
                </a:solidFill>
                <a:effectLst/>
                <a:latin typeface="JetBrains Mono"/>
              </a:rPr>
              <a:t>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label </a:t>
            </a:r>
            <a:r>
              <a:rPr kumimoji="0" lang="en-US" altLang="en-US" sz="1600" b="1" i="0" u="none" strike="noStrike" cap="none" normalizeH="0" baseline="0" dirty="0">
                <a:ln>
                  <a:noFill/>
                </a:ln>
                <a:solidFill>
                  <a:srgbClr val="0000FF"/>
                </a:solidFill>
                <a:effectLst/>
                <a:latin typeface="JetBrains Mono"/>
              </a:rPr>
              <a:t>for</a:t>
            </a:r>
            <a:r>
              <a:rPr kumimoji="0" lang="en-US" altLang="en-US" sz="1600" b="1" i="0" u="none" strike="noStrike" cap="none" normalizeH="0" baseline="0" dirty="0">
                <a:ln>
                  <a:noFill/>
                </a:ln>
                <a:solidFill>
                  <a:srgbClr val="008000"/>
                </a:solidFill>
                <a:effectLst/>
                <a:latin typeface="JetBrains Mono"/>
              </a:rPr>
              <a:t>="username"</a:t>
            </a:r>
            <a:r>
              <a:rPr kumimoji="0" lang="en-US" altLang="en-US" sz="1600" b="0" i="0" u="none" strike="noStrike" cap="none" normalizeH="0" baseline="0" dirty="0">
                <a:ln>
                  <a:noFill/>
                </a:ln>
                <a:solidFill>
                  <a:srgbClr val="000000"/>
                </a:solidFill>
                <a:effectLst/>
                <a:latin typeface="JetBrains Mono"/>
              </a:rPr>
              <a:t>&gt;Your Name : &lt;/</a:t>
            </a:r>
            <a:r>
              <a:rPr kumimoji="0" lang="en-US" altLang="en-US" sz="1600" b="1" i="0" u="none" strike="noStrike" cap="none" normalizeH="0" baseline="0" dirty="0">
                <a:ln>
                  <a:noFill/>
                </a:ln>
                <a:solidFill>
                  <a:srgbClr val="000080"/>
                </a:solidFill>
                <a:effectLst/>
                <a:latin typeface="JetBrains Mono"/>
              </a:rPr>
              <a:t>label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input </a:t>
            </a:r>
            <a:r>
              <a:rPr kumimoji="0" lang="en-US" altLang="en-US" sz="1600" b="1" i="0" u="none" strike="noStrike" cap="none" normalizeH="0" baseline="0" dirty="0">
                <a:ln>
                  <a:noFill/>
                </a:ln>
                <a:solidFill>
                  <a:srgbClr val="0000FF"/>
                </a:solidFill>
                <a:effectLst/>
                <a:latin typeface="JetBrains Mono"/>
              </a:rPr>
              <a:t>id</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name</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="text" </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button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="submit"</a:t>
            </a:r>
            <a:r>
              <a:rPr kumimoji="0" lang="en-US" altLang="en-US" sz="1600" b="0" i="0" u="none" strike="noStrike" cap="none" normalizeH="0" baseline="0" dirty="0">
                <a:ln>
                  <a:noFill/>
                </a:ln>
                <a:solidFill>
                  <a:srgbClr val="000000"/>
                </a:solidFill>
                <a:effectLst/>
                <a:latin typeface="JetBrains Mono"/>
              </a:rPr>
              <a:t>&gt;Send&lt;/</a:t>
            </a:r>
            <a:r>
              <a:rPr kumimoji="0" lang="en-US" altLang="en-US" sz="1600" b="1" i="0" u="none" strike="noStrike" cap="none" normalizeH="0" baseline="0" dirty="0">
                <a:ln>
                  <a:noFill/>
                </a:ln>
                <a:solidFill>
                  <a:srgbClr val="000080"/>
                </a:solidFill>
                <a:effectLst/>
                <a:latin typeface="JetBrains Mono"/>
              </a:rPr>
              <a:t>button</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259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997D-AAC8-4BC9-956A-93E5C8D73A3B}"/>
              </a:ext>
            </a:extLst>
          </p:cNvPr>
          <p:cNvSpPr>
            <a:spLocks noGrp="1"/>
          </p:cNvSpPr>
          <p:nvPr>
            <p:ph type="title"/>
          </p:nvPr>
        </p:nvSpPr>
        <p:spPr/>
        <p:txBody>
          <a:bodyPr/>
          <a:lstStyle/>
          <a:p>
            <a:r>
              <a:rPr lang="en-IN" dirty="0"/>
              <a:t>Handle Form Submission and Extracting Data</a:t>
            </a:r>
          </a:p>
        </p:txBody>
      </p:sp>
      <p:sp>
        <p:nvSpPr>
          <p:cNvPr id="3" name="Content Placeholder 2">
            <a:extLst>
              <a:ext uri="{FF2B5EF4-FFF2-40B4-BE49-F238E27FC236}">
                <a16:creationId xmlns:a16="http://schemas.microsoft.com/office/drawing/2014/main" id="{705FDFB6-DD5A-4DDE-817C-70B5F8C04B63}"/>
              </a:ext>
            </a:extLst>
          </p:cNvPr>
          <p:cNvSpPr>
            <a:spLocks noGrp="1"/>
          </p:cNvSpPr>
          <p:nvPr>
            <p:ph idx="1"/>
          </p:nvPr>
        </p:nvSpPr>
        <p:spPr/>
        <p:txBody>
          <a:bodyPr/>
          <a:lstStyle/>
          <a:p>
            <a:r>
              <a:rPr lang="en-IN" dirty="0"/>
              <a:t>Form submission can be handled either within the same page or it can be redirected to a different page</a:t>
            </a:r>
          </a:p>
          <a:p>
            <a:endParaRPr lang="en-IN" dirty="0"/>
          </a:p>
          <a:p>
            <a:r>
              <a:rPr lang="en-IN" dirty="0"/>
              <a:t>Action can specify the page that we want to go if not specified will be directed to the same page</a:t>
            </a:r>
          </a:p>
          <a:p>
            <a:r>
              <a:rPr lang="en-IN" dirty="0"/>
              <a:t>We get same post and get in the same function </a:t>
            </a:r>
          </a:p>
          <a:p>
            <a:pPr lvl="1"/>
            <a:endParaRPr lang="en-IN" dirty="0"/>
          </a:p>
        </p:txBody>
      </p:sp>
      <p:sp>
        <p:nvSpPr>
          <p:cNvPr id="4" name="Rectangle 1">
            <a:extLst>
              <a:ext uri="{FF2B5EF4-FFF2-40B4-BE49-F238E27FC236}">
                <a16:creationId xmlns:a16="http://schemas.microsoft.com/office/drawing/2014/main" id="{805EA27C-4166-4147-A9CE-FF02666A9EA0}"/>
              </a:ext>
            </a:extLst>
          </p:cNvPr>
          <p:cNvSpPr>
            <a:spLocks noChangeArrowheads="1"/>
          </p:cNvSpPr>
          <p:nvPr/>
        </p:nvSpPr>
        <p:spPr bwMode="auto">
          <a:xfrm>
            <a:off x="1166069" y="2910191"/>
            <a:ext cx="418359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1071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98A4-3909-4E52-B3F3-960863A6D90E}"/>
              </a:ext>
            </a:extLst>
          </p:cNvPr>
          <p:cNvSpPr>
            <a:spLocks noGrp="1"/>
          </p:cNvSpPr>
          <p:nvPr>
            <p:ph type="title"/>
          </p:nvPr>
        </p:nvSpPr>
        <p:spPr/>
        <p:txBody>
          <a:bodyPr/>
          <a:lstStyle/>
          <a:p>
            <a:r>
              <a:rPr lang="en-IN" dirty="0"/>
              <a:t>How to get the data in View</a:t>
            </a:r>
          </a:p>
        </p:txBody>
      </p:sp>
      <p:sp>
        <p:nvSpPr>
          <p:cNvPr id="3" name="Content Placeholder 2">
            <a:extLst>
              <a:ext uri="{FF2B5EF4-FFF2-40B4-BE49-F238E27FC236}">
                <a16:creationId xmlns:a16="http://schemas.microsoft.com/office/drawing/2014/main" id="{740C2604-3CFB-4C00-BEFD-65B2DE3541E8}"/>
              </a:ext>
            </a:extLst>
          </p:cNvPr>
          <p:cNvSpPr>
            <a:spLocks noGrp="1"/>
          </p:cNvSpPr>
          <p:nvPr>
            <p:ph idx="1"/>
          </p:nvPr>
        </p:nvSpPr>
        <p:spPr/>
        <p:txBody>
          <a:bodyPr/>
          <a:lstStyle/>
          <a:p>
            <a:r>
              <a:rPr lang="en-IN" dirty="0"/>
              <a:t>Use the method variable</a:t>
            </a:r>
          </a:p>
          <a:p>
            <a:endParaRPr lang="en-IN" dirty="0"/>
          </a:p>
          <a:p>
            <a:r>
              <a:rPr lang="en-IN" dirty="0"/>
              <a:t>POST will return everything in dictionary</a:t>
            </a:r>
          </a:p>
          <a:p>
            <a:pPr lvl="1"/>
            <a:r>
              <a:rPr lang="en-IN" dirty="0" err="1"/>
              <a:t>Request.POST</a:t>
            </a:r>
            <a:r>
              <a:rPr lang="en-IN" dirty="0"/>
              <a:t>[‘username’]</a:t>
            </a:r>
          </a:p>
          <a:p>
            <a:r>
              <a:rPr lang="en-IN" dirty="0"/>
              <a:t>To return data back always use the Get Function as post is used to submit data</a:t>
            </a:r>
          </a:p>
          <a:p>
            <a:endParaRPr lang="en-IN" dirty="0"/>
          </a:p>
          <a:p>
            <a:endParaRPr lang="en-IN" dirty="0"/>
          </a:p>
          <a:p>
            <a:endParaRPr lang="en-IN" dirty="0"/>
          </a:p>
          <a:p>
            <a:endParaRPr lang="en-IN" dirty="0"/>
          </a:p>
        </p:txBody>
      </p:sp>
      <p:sp>
        <p:nvSpPr>
          <p:cNvPr id="5" name="Rectangle 2">
            <a:extLst>
              <a:ext uri="{FF2B5EF4-FFF2-40B4-BE49-F238E27FC236}">
                <a16:creationId xmlns:a16="http://schemas.microsoft.com/office/drawing/2014/main" id="{ACE200E7-2938-45CD-94A7-548B39F6B17F}"/>
              </a:ext>
            </a:extLst>
          </p:cNvPr>
          <p:cNvSpPr>
            <a:spLocks noChangeArrowheads="1"/>
          </p:cNvSpPr>
          <p:nvPr/>
        </p:nvSpPr>
        <p:spPr bwMode="auto">
          <a:xfrm>
            <a:off x="1136591" y="2496545"/>
            <a:ext cx="244409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if </a:t>
            </a:r>
            <a:r>
              <a:rPr kumimoji="0" lang="en-US" altLang="en-US" sz="1400" b="0" i="0" u="none" strike="noStrike" cap="none" normalizeH="0" baseline="0" dirty="0" err="1">
                <a:ln>
                  <a:noFill/>
                </a:ln>
                <a:solidFill>
                  <a:srgbClr val="000000"/>
                </a:solidFill>
                <a:effectLst/>
                <a:latin typeface="JetBrains Mono"/>
              </a:rPr>
              <a:t>request.method</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'POST'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pass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A0A2D94-E073-4CE2-9D0F-71986330BEBE}"/>
              </a:ext>
            </a:extLst>
          </p:cNvPr>
          <p:cNvSpPr>
            <a:spLocks noChangeArrowheads="1"/>
          </p:cNvSpPr>
          <p:nvPr/>
        </p:nvSpPr>
        <p:spPr bwMode="auto">
          <a:xfrm>
            <a:off x="2427006" y="4399351"/>
            <a:ext cx="4007978"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user_name = request.POST[</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000080"/>
                </a:solidFill>
                <a:effectLst/>
                <a:latin typeface="JetBrains Mono"/>
              </a:rPr>
              <a:t>print</a:t>
            </a:r>
            <a:r>
              <a:rPr kumimoji="0" lang="en-US" altLang="en-US" sz="900" b="0" i="0" u="none" strike="noStrike" cap="none" normalizeH="0" baseline="0">
                <a:ln>
                  <a:noFill/>
                </a:ln>
                <a:solidFill>
                  <a:srgbClr val="000000"/>
                </a:solidFill>
                <a:effectLst/>
                <a:latin typeface="JetBrains Mono"/>
              </a:rPr>
              <a:t>(user_name)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63482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787-622A-4059-8BCA-EA172A2A8F2A}"/>
              </a:ext>
            </a:extLst>
          </p:cNvPr>
          <p:cNvSpPr>
            <a:spLocks noGrp="1"/>
          </p:cNvSpPr>
          <p:nvPr>
            <p:ph type="title"/>
          </p:nvPr>
        </p:nvSpPr>
        <p:spPr/>
        <p:txBody>
          <a:bodyPr/>
          <a:lstStyle/>
          <a:p>
            <a:r>
              <a:rPr lang="en-IN" dirty="0"/>
              <a:t>Using Django Form Class</a:t>
            </a:r>
          </a:p>
        </p:txBody>
      </p:sp>
      <p:sp>
        <p:nvSpPr>
          <p:cNvPr id="3" name="Content Placeholder 2">
            <a:extLst>
              <a:ext uri="{FF2B5EF4-FFF2-40B4-BE49-F238E27FC236}">
                <a16:creationId xmlns:a16="http://schemas.microsoft.com/office/drawing/2014/main" id="{4D3657FD-F25C-4DC0-A0C3-34D7F11164E9}"/>
              </a:ext>
            </a:extLst>
          </p:cNvPr>
          <p:cNvSpPr>
            <a:spLocks noGrp="1"/>
          </p:cNvSpPr>
          <p:nvPr>
            <p:ph idx="1"/>
          </p:nvPr>
        </p:nvSpPr>
        <p:spPr/>
        <p:txBody>
          <a:bodyPr/>
          <a:lstStyle/>
          <a:p>
            <a:r>
              <a:rPr lang="en-IN" dirty="0"/>
              <a:t>Create Forms.py</a:t>
            </a:r>
          </a:p>
          <a:p>
            <a:endParaRPr lang="en-IN" dirty="0"/>
          </a:p>
          <a:p>
            <a:endParaRPr lang="en-IN" dirty="0"/>
          </a:p>
          <a:p>
            <a:pPr marL="0" indent="0">
              <a:buNone/>
            </a:pPr>
            <a:endParaRPr lang="en-IN" dirty="0"/>
          </a:p>
          <a:p>
            <a:r>
              <a:rPr lang="en-IN" dirty="0"/>
              <a:t>Similar to Models.py</a:t>
            </a:r>
          </a:p>
          <a:p>
            <a:r>
              <a:rPr lang="en-IN" dirty="0"/>
              <a:t>Import the form in your view.py</a:t>
            </a:r>
          </a:p>
          <a:p>
            <a:r>
              <a:rPr lang="en-IN" dirty="0"/>
              <a:t>Send the form object to the template</a:t>
            </a:r>
          </a:p>
          <a:p>
            <a:r>
              <a:rPr lang="en-IN" dirty="0"/>
              <a:t>This will generate the HTML data automatically</a:t>
            </a:r>
          </a:p>
          <a:p>
            <a:endParaRPr lang="en-IN" dirty="0"/>
          </a:p>
        </p:txBody>
      </p:sp>
      <p:sp>
        <p:nvSpPr>
          <p:cNvPr id="4" name="Rectangle 1">
            <a:extLst>
              <a:ext uri="{FF2B5EF4-FFF2-40B4-BE49-F238E27FC236}">
                <a16:creationId xmlns:a16="http://schemas.microsoft.com/office/drawing/2014/main" id="{665F91CD-30AC-4434-8DDB-D64A9DAB1AB4}"/>
              </a:ext>
            </a:extLst>
          </p:cNvPr>
          <p:cNvSpPr>
            <a:spLocks noChangeArrowheads="1"/>
          </p:cNvSpPr>
          <p:nvPr/>
        </p:nvSpPr>
        <p:spPr bwMode="auto">
          <a:xfrm>
            <a:off x="1026280" y="2557758"/>
            <a:ext cx="3783435"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forms</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password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324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AD98-A64C-4B8F-96E3-8688E2ED4C94}"/>
              </a:ext>
            </a:extLst>
          </p:cNvPr>
          <p:cNvSpPr>
            <a:spLocks noGrp="1"/>
          </p:cNvSpPr>
          <p:nvPr>
            <p:ph type="title"/>
          </p:nvPr>
        </p:nvSpPr>
        <p:spPr/>
        <p:txBody>
          <a:bodyPr/>
          <a:lstStyle/>
          <a:p>
            <a:r>
              <a:rPr lang="en-IN" dirty="0"/>
              <a:t>Validate using Forms</a:t>
            </a:r>
          </a:p>
        </p:txBody>
      </p:sp>
      <p:sp>
        <p:nvSpPr>
          <p:cNvPr id="3" name="Content Placeholder 2">
            <a:extLst>
              <a:ext uri="{FF2B5EF4-FFF2-40B4-BE49-F238E27FC236}">
                <a16:creationId xmlns:a16="http://schemas.microsoft.com/office/drawing/2014/main" id="{18276603-E3A2-47B7-A6B8-75B103E69F3A}"/>
              </a:ext>
            </a:extLst>
          </p:cNvPr>
          <p:cNvSpPr>
            <a:spLocks noGrp="1"/>
          </p:cNvSpPr>
          <p:nvPr>
            <p:ph idx="1"/>
          </p:nvPr>
        </p:nvSpPr>
        <p:spPr/>
        <p:txBody>
          <a:bodyPr/>
          <a:lstStyle/>
          <a:p>
            <a:r>
              <a:rPr lang="en-IN" dirty="0" err="1"/>
              <a:t>Is_valid</a:t>
            </a:r>
            <a:r>
              <a:rPr lang="en-IN" dirty="0"/>
              <a:t>() function:</a:t>
            </a:r>
          </a:p>
          <a:p>
            <a:pPr lvl="1"/>
            <a:r>
              <a:rPr lang="en-IN" dirty="0"/>
              <a:t>Will perform 3 task</a:t>
            </a:r>
          </a:p>
          <a:p>
            <a:pPr lvl="2"/>
            <a:r>
              <a:rPr lang="en-IN" dirty="0"/>
              <a:t>Validate form like looks for empty etc</a:t>
            </a:r>
          </a:p>
          <a:p>
            <a:pPr lvl="2"/>
            <a:r>
              <a:rPr lang="en-IN" dirty="0"/>
              <a:t>Return TRUE of form is valid</a:t>
            </a:r>
          </a:p>
          <a:p>
            <a:pPr lvl="2"/>
            <a:r>
              <a:rPr lang="en-IN" dirty="0"/>
              <a:t>If is valid then it will populate another field with that data</a:t>
            </a:r>
          </a:p>
        </p:txBody>
      </p:sp>
    </p:spTree>
    <p:extLst>
      <p:ext uri="{BB962C8B-B14F-4D97-AF65-F5344CB8AC3E}">
        <p14:creationId xmlns:p14="http://schemas.microsoft.com/office/powerpoint/2010/main" val="1903322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9F49-9701-4006-8FF0-BCED64F02B02}"/>
              </a:ext>
            </a:extLst>
          </p:cNvPr>
          <p:cNvSpPr>
            <a:spLocks noGrp="1"/>
          </p:cNvSpPr>
          <p:nvPr>
            <p:ph type="title"/>
          </p:nvPr>
        </p:nvSpPr>
        <p:spPr/>
        <p:txBody>
          <a:bodyPr/>
          <a:lstStyle/>
          <a:p>
            <a:r>
              <a:rPr lang="en-IN" dirty="0"/>
              <a:t>Customizing Form Control</a:t>
            </a:r>
          </a:p>
        </p:txBody>
      </p:sp>
      <p:sp>
        <p:nvSpPr>
          <p:cNvPr id="3" name="Content Placeholder 2">
            <a:extLst>
              <a:ext uri="{FF2B5EF4-FFF2-40B4-BE49-F238E27FC236}">
                <a16:creationId xmlns:a16="http://schemas.microsoft.com/office/drawing/2014/main" id="{1C24872C-E0C4-4985-B559-6147E8C2D074}"/>
              </a:ext>
            </a:extLst>
          </p:cNvPr>
          <p:cNvSpPr>
            <a:spLocks noGrp="1"/>
          </p:cNvSpPr>
          <p:nvPr>
            <p:ph idx="1"/>
          </p:nvPr>
        </p:nvSpPr>
        <p:spPr>
          <a:xfrm>
            <a:off x="677334" y="2160589"/>
            <a:ext cx="8596668" cy="2990251"/>
          </a:xfrm>
        </p:spPr>
        <p:txBody>
          <a:bodyPr/>
          <a:lstStyle/>
          <a:p>
            <a:r>
              <a:rPr lang="en-IN" dirty="0"/>
              <a:t>Example</a:t>
            </a:r>
          </a:p>
          <a:p>
            <a:pPr lvl="1"/>
            <a:r>
              <a:rPr lang="en-IN" dirty="0" err="1"/>
              <a:t>Max_length</a:t>
            </a:r>
            <a:endParaRPr lang="en-IN" dirty="0"/>
          </a:p>
          <a:p>
            <a:pPr lvl="2"/>
            <a:r>
              <a:rPr lang="en-IN" dirty="0"/>
              <a:t>Maximum length that is allowed</a:t>
            </a:r>
          </a:p>
          <a:p>
            <a:pPr lvl="1"/>
            <a:r>
              <a:rPr lang="en-IN" dirty="0"/>
              <a:t>Label</a:t>
            </a:r>
          </a:p>
          <a:p>
            <a:pPr lvl="1"/>
            <a:r>
              <a:rPr lang="en-IN" dirty="0"/>
              <a:t>class </a:t>
            </a:r>
            <a:r>
              <a:rPr lang="en-IN" dirty="0" err="1"/>
              <a:t>ReviewForm</a:t>
            </a:r>
            <a:r>
              <a:rPr lang="en-IN" dirty="0"/>
              <a:t>(</a:t>
            </a:r>
            <a:r>
              <a:rPr lang="en-IN" dirty="0" err="1"/>
              <a:t>forms.Form</a:t>
            </a:r>
            <a:r>
              <a:rPr lang="en-IN" dirty="0"/>
              <a:t>):</a:t>
            </a:r>
          </a:p>
          <a:p>
            <a:pPr marL="457200" lvl="1" indent="0">
              <a:buNone/>
            </a:pPr>
            <a:r>
              <a:rPr lang="en-IN" dirty="0"/>
              <a:t>    	username = </a:t>
            </a:r>
            <a:r>
              <a:rPr lang="en-IN" dirty="0" err="1"/>
              <a:t>forms.CharField</a:t>
            </a:r>
            <a:r>
              <a:rPr lang="en-IN" dirty="0"/>
              <a:t>(label="Your Name")</a:t>
            </a:r>
          </a:p>
          <a:p>
            <a:pPr marL="457200" lvl="1" indent="0">
              <a:buNone/>
            </a:pPr>
            <a:r>
              <a:rPr lang="en-IN" dirty="0"/>
              <a:t> 	password = </a:t>
            </a:r>
            <a:r>
              <a:rPr lang="en-IN" dirty="0" err="1"/>
              <a:t>forms.CharField</a:t>
            </a:r>
            <a:r>
              <a:rPr lang="en-IN" dirty="0"/>
              <a:t>()</a:t>
            </a:r>
          </a:p>
        </p:txBody>
      </p:sp>
      <p:sp>
        <p:nvSpPr>
          <p:cNvPr id="4" name="TextBox 3">
            <a:extLst>
              <a:ext uri="{FF2B5EF4-FFF2-40B4-BE49-F238E27FC236}">
                <a16:creationId xmlns:a16="http://schemas.microsoft.com/office/drawing/2014/main" id="{C5B2FD33-4A64-4C26-98A2-40113EF6A160}"/>
              </a:ext>
            </a:extLst>
          </p:cNvPr>
          <p:cNvSpPr txBox="1"/>
          <p:nvPr/>
        </p:nvSpPr>
        <p:spPr>
          <a:xfrm>
            <a:off x="931178" y="5075339"/>
            <a:ext cx="7063530" cy="646331"/>
          </a:xfrm>
          <a:prstGeom prst="rect">
            <a:avLst/>
          </a:prstGeom>
          <a:noFill/>
        </p:spPr>
        <p:txBody>
          <a:bodyPr wrap="square" rtlCol="0">
            <a:spAutoFit/>
          </a:bodyPr>
          <a:lstStyle/>
          <a:p>
            <a:r>
              <a:rPr lang="en-IN" dirty="0"/>
              <a:t>Note : Please check for various values for a field https://docs.djangoproject.com/en/3.2/ref/forms/fields/</a:t>
            </a:r>
          </a:p>
        </p:txBody>
      </p:sp>
    </p:spTree>
    <p:extLst>
      <p:ext uri="{BB962C8B-B14F-4D97-AF65-F5344CB8AC3E}">
        <p14:creationId xmlns:p14="http://schemas.microsoft.com/office/powerpoint/2010/main" val="38988713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DC9B-A72C-4200-82BB-AF8E9E754BE7}"/>
              </a:ext>
            </a:extLst>
          </p:cNvPr>
          <p:cNvSpPr>
            <a:spLocks noGrp="1"/>
          </p:cNvSpPr>
          <p:nvPr>
            <p:ph type="title"/>
          </p:nvPr>
        </p:nvSpPr>
        <p:spPr/>
        <p:txBody>
          <a:bodyPr/>
          <a:lstStyle/>
          <a:p>
            <a:r>
              <a:rPr lang="en-IN" dirty="0"/>
              <a:t>Customize HTML of Django Forms</a:t>
            </a:r>
          </a:p>
        </p:txBody>
      </p:sp>
      <p:sp>
        <p:nvSpPr>
          <p:cNvPr id="3" name="Content Placeholder 2">
            <a:extLst>
              <a:ext uri="{FF2B5EF4-FFF2-40B4-BE49-F238E27FC236}">
                <a16:creationId xmlns:a16="http://schemas.microsoft.com/office/drawing/2014/main" id="{EEA81B0B-1F50-4344-91A1-AD05EE568B16}"/>
              </a:ext>
            </a:extLst>
          </p:cNvPr>
          <p:cNvSpPr>
            <a:spLocks noGrp="1"/>
          </p:cNvSpPr>
          <p:nvPr>
            <p:ph idx="1"/>
          </p:nvPr>
        </p:nvSpPr>
        <p:spPr/>
        <p:txBody>
          <a:bodyPr/>
          <a:lstStyle/>
          <a:p>
            <a:r>
              <a:rPr lang="en-IN" dirty="0"/>
              <a:t>You can specify the various tags that you need to be displayed</a:t>
            </a:r>
          </a:p>
          <a:p>
            <a:endParaRPr lang="en-IN" dirty="0"/>
          </a:p>
          <a:p>
            <a:endParaRPr lang="en-IN" dirty="0"/>
          </a:p>
          <a:p>
            <a:endParaRPr lang="en-IN" dirty="0"/>
          </a:p>
          <a:p>
            <a:endParaRPr lang="en-IN" dirty="0"/>
          </a:p>
          <a:p>
            <a:r>
              <a:rPr lang="en-IN" dirty="0"/>
              <a:t>You can add styling to the same please import any </a:t>
            </a:r>
            <a:r>
              <a:rPr lang="en-IN" dirty="0" err="1"/>
              <a:t>css</a:t>
            </a:r>
            <a:r>
              <a:rPr lang="en-IN" dirty="0"/>
              <a:t> and check if the styling are taking place</a:t>
            </a:r>
          </a:p>
        </p:txBody>
      </p:sp>
      <p:sp>
        <p:nvSpPr>
          <p:cNvPr id="4" name="Rectangle 1">
            <a:extLst>
              <a:ext uri="{FF2B5EF4-FFF2-40B4-BE49-F238E27FC236}">
                <a16:creationId xmlns:a16="http://schemas.microsoft.com/office/drawing/2014/main" id="{87A95393-53DC-4948-AD65-9FD3AA10ECFE}"/>
              </a:ext>
            </a:extLst>
          </p:cNvPr>
          <p:cNvSpPr>
            <a:spLocks noChangeArrowheads="1"/>
          </p:cNvSpPr>
          <p:nvPr/>
        </p:nvSpPr>
        <p:spPr bwMode="auto">
          <a:xfrm>
            <a:off x="1132513" y="2500537"/>
            <a:ext cx="489917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csrf_token</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form.username.label_tag</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form.username.errors</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button </a:t>
            </a:r>
            <a:r>
              <a:rPr kumimoji="0" lang="en-US" altLang="en-US" sz="1400" b="1" i="0" u="none" strike="noStrike" cap="none" normalizeH="0" baseline="0" dirty="0">
                <a:ln>
                  <a:noFill/>
                </a:ln>
                <a:solidFill>
                  <a:srgbClr val="0000FF"/>
                </a:solidFill>
                <a:effectLst/>
                <a:latin typeface="JetBrains Mono"/>
              </a:rPr>
              <a:t>type</a:t>
            </a:r>
            <a:r>
              <a:rPr kumimoji="0" lang="en-US" altLang="en-US" sz="1400" b="1" i="0" u="none" strike="noStrike" cap="none" normalizeH="0" baseline="0" dirty="0">
                <a:ln>
                  <a:noFill/>
                </a:ln>
                <a:solidFill>
                  <a:srgbClr val="008000"/>
                </a:solidFill>
                <a:effectLst/>
                <a:latin typeface="JetBrains Mono"/>
              </a:rPr>
              <a:t>="submit"</a:t>
            </a:r>
            <a:r>
              <a:rPr kumimoji="0" lang="en-US" altLang="en-US" sz="1400" b="0" i="0" u="none" strike="noStrike" cap="none" normalizeH="0" baseline="0" dirty="0">
                <a:ln>
                  <a:noFill/>
                </a:ln>
                <a:solidFill>
                  <a:srgbClr val="000000"/>
                </a:solidFill>
                <a:effectLst/>
                <a:latin typeface="JetBrains Mono"/>
              </a:rPr>
              <a:t>&gt;Send&lt;/</a:t>
            </a:r>
            <a:r>
              <a:rPr kumimoji="0" lang="en-US" altLang="en-US" sz="1400" b="1" i="0" u="none" strike="noStrike" cap="none" normalizeH="0" baseline="0" dirty="0">
                <a:ln>
                  <a:noFill/>
                </a:ln>
                <a:solidFill>
                  <a:srgbClr val="000080"/>
                </a:solidFill>
                <a:effectLst/>
                <a:latin typeface="JetBrains Mono"/>
              </a:rPr>
              <a:t>button</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5684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2C45-7726-4ABB-B12B-C1577E20D81E}"/>
              </a:ext>
            </a:extLst>
          </p:cNvPr>
          <p:cNvSpPr>
            <a:spLocks noGrp="1"/>
          </p:cNvSpPr>
          <p:nvPr>
            <p:ph type="title"/>
          </p:nvPr>
        </p:nvSpPr>
        <p:spPr/>
        <p:txBody>
          <a:bodyPr/>
          <a:lstStyle/>
          <a:p>
            <a:r>
              <a:rPr lang="en-IN" dirty="0"/>
              <a:t>Adding multiple fields</a:t>
            </a:r>
          </a:p>
        </p:txBody>
      </p:sp>
      <p:sp>
        <p:nvSpPr>
          <p:cNvPr id="3" name="Content Placeholder 2">
            <a:extLst>
              <a:ext uri="{FF2B5EF4-FFF2-40B4-BE49-F238E27FC236}">
                <a16:creationId xmlns:a16="http://schemas.microsoft.com/office/drawing/2014/main" id="{BCBA8BCA-6A06-4987-B7F6-84C29078461D}"/>
              </a:ext>
            </a:extLst>
          </p:cNvPr>
          <p:cNvSpPr>
            <a:spLocks noGrp="1"/>
          </p:cNvSpPr>
          <p:nvPr>
            <p:ph idx="1"/>
          </p:nvPr>
        </p:nvSpPr>
        <p:spPr/>
        <p:txBody>
          <a:bodyPr/>
          <a:lstStyle/>
          <a:p>
            <a:r>
              <a:rPr lang="en-IN" dirty="0"/>
              <a:t>Adding multiple field and displaying the same</a:t>
            </a:r>
          </a:p>
        </p:txBody>
      </p:sp>
      <p:sp>
        <p:nvSpPr>
          <p:cNvPr id="4" name="Rectangle 1">
            <a:extLst>
              <a:ext uri="{FF2B5EF4-FFF2-40B4-BE49-F238E27FC236}">
                <a16:creationId xmlns:a16="http://schemas.microsoft.com/office/drawing/2014/main" id="{CDBF3A9F-8CCC-4052-9B69-A0CCB87F6042}"/>
              </a:ext>
            </a:extLst>
          </p:cNvPr>
          <p:cNvSpPr>
            <a:spLocks noChangeArrowheads="1"/>
          </p:cNvSpPr>
          <p:nvPr/>
        </p:nvSpPr>
        <p:spPr bwMode="auto">
          <a:xfrm>
            <a:off x="813732" y="3052236"/>
            <a:ext cx="505017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username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cannot exceed 100 letter"</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widget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forms.Textarea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500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forms.IntegerField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min_value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DE30243-C672-4DB4-A6A3-489AB23B7BE7}"/>
              </a:ext>
            </a:extLst>
          </p:cNvPr>
          <p:cNvSpPr txBox="1"/>
          <p:nvPr/>
        </p:nvSpPr>
        <p:spPr>
          <a:xfrm>
            <a:off x="6544189" y="1469485"/>
            <a:ext cx="4970477" cy="5262979"/>
          </a:xfrm>
          <a:prstGeom prst="rect">
            <a:avLst/>
          </a:prstGeom>
          <a:noFill/>
        </p:spPr>
        <p:txBody>
          <a:bodyPr wrap="square">
            <a:spAutoFit/>
          </a:bodyPr>
          <a:lstStyle/>
          <a:p>
            <a:r>
              <a:rPr lang="en-IN" sz="1400" dirty="0"/>
              <a:t>{% load static %}</a:t>
            </a:r>
          </a:p>
          <a:p>
            <a:endParaRPr lang="en-IN" sz="1400" dirty="0"/>
          </a:p>
          <a:p>
            <a:r>
              <a:rPr lang="en-IN" sz="1400" dirty="0"/>
              <a:t>&lt;!DOCTYPE html&gt;</a:t>
            </a:r>
          </a:p>
          <a:p>
            <a:r>
              <a:rPr lang="en-IN" sz="1400" dirty="0"/>
              <a:t>&lt;html lang="</a:t>
            </a:r>
            <a:r>
              <a:rPr lang="en-IN" sz="1400" dirty="0" err="1"/>
              <a:t>en</a:t>
            </a:r>
            <a:r>
              <a:rPr lang="en-IN" sz="1400" dirty="0"/>
              <a:t>"&gt;</a:t>
            </a:r>
          </a:p>
          <a:p>
            <a:r>
              <a:rPr lang="en-IN" sz="1400" dirty="0"/>
              <a:t>&lt;head&gt;</a:t>
            </a:r>
          </a:p>
          <a:p>
            <a:r>
              <a:rPr lang="en-IN" sz="1400" dirty="0"/>
              <a:t>    &lt;meta charset="UTF-8"&gt;</a:t>
            </a:r>
          </a:p>
          <a:p>
            <a:r>
              <a:rPr lang="en-IN" sz="1400" dirty="0"/>
              <a:t>    &lt;title&gt;Add Review&lt;/title&gt;</a:t>
            </a:r>
          </a:p>
          <a:p>
            <a:r>
              <a:rPr lang="en-IN" sz="1400" dirty="0"/>
              <a:t>    &lt;link </a:t>
            </a:r>
            <a:r>
              <a:rPr lang="en-IN" sz="1400" dirty="0" err="1"/>
              <a:t>rel</a:t>
            </a:r>
            <a:r>
              <a:rPr lang="en-IN" sz="1400" dirty="0"/>
              <a:t>="stylesheet" </a:t>
            </a:r>
            <a:r>
              <a:rPr lang="en-IN" sz="1400" dirty="0" err="1"/>
              <a:t>href</a:t>
            </a:r>
            <a:r>
              <a:rPr lang="en-IN" sz="1400" dirty="0"/>
              <a:t>="{% static 'reviews/style.css' %}"/&gt;</a:t>
            </a:r>
          </a:p>
          <a:p>
            <a:r>
              <a:rPr lang="en-IN" sz="1400" dirty="0"/>
              <a:t>&lt;/head&gt;</a:t>
            </a:r>
          </a:p>
          <a:p>
            <a:r>
              <a:rPr lang="en-IN" sz="1400" dirty="0"/>
              <a:t>&lt;body&gt;</a:t>
            </a:r>
          </a:p>
          <a:p>
            <a:r>
              <a:rPr lang="en-IN" sz="1400" dirty="0"/>
              <a:t>    &lt;form method="post" action="/"&gt;</a:t>
            </a:r>
          </a:p>
          <a:p>
            <a:r>
              <a:rPr lang="en-IN" sz="1400" dirty="0"/>
              <a:t>        {% </a:t>
            </a:r>
            <a:r>
              <a:rPr lang="en-IN" sz="1400" dirty="0" err="1"/>
              <a:t>csrf_token</a:t>
            </a:r>
            <a:r>
              <a:rPr lang="en-IN" sz="1400" dirty="0"/>
              <a:t> %}</a:t>
            </a:r>
          </a:p>
          <a:p>
            <a:r>
              <a:rPr lang="en-IN" sz="1400" dirty="0"/>
              <a:t>        {% for field in form%}</a:t>
            </a:r>
          </a:p>
          <a:p>
            <a:r>
              <a:rPr lang="en-IN" sz="1400" dirty="0"/>
              <a:t>        &lt;div class="form-control {% if </a:t>
            </a:r>
            <a:r>
              <a:rPr lang="en-IN" sz="1400" dirty="0" err="1"/>
              <a:t>field.errors</a:t>
            </a:r>
            <a:r>
              <a:rPr lang="en-IN" sz="1400" dirty="0"/>
              <a:t> %}errors{% endif %}"&gt;</a:t>
            </a:r>
          </a:p>
          <a:p>
            <a:r>
              <a:rPr lang="en-IN" sz="1400" dirty="0"/>
              <a:t>            {{ </a:t>
            </a:r>
            <a:r>
              <a:rPr lang="en-IN" sz="1400" dirty="0" err="1"/>
              <a:t>field.label_tag</a:t>
            </a:r>
            <a:r>
              <a:rPr lang="en-IN" sz="1400" dirty="0"/>
              <a:t> }}</a:t>
            </a:r>
          </a:p>
          <a:p>
            <a:r>
              <a:rPr lang="en-IN" sz="1400" dirty="0"/>
              <a:t>            {{ field }}</a:t>
            </a:r>
          </a:p>
          <a:p>
            <a:r>
              <a:rPr lang="en-IN" sz="1400" dirty="0"/>
              <a:t>            {{ </a:t>
            </a:r>
            <a:r>
              <a:rPr lang="en-IN" sz="1400" dirty="0" err="1"/>
              <a:t>field.errors</a:t>
            </a:r>
            <a:r>
              <a:rPr lang="en-IN" sz="1400" dirty="0"/>
              <a:t> }}</a:t>
            </a:r>
          </a:p>
          <a:p>
            <a:r>
              <a:rPr lang="en-IN" sz="1400" dirty="0"/>
              <a:t>        &lt;/div&gt;</a:t>
            </a:r>
          </a:p>
          <a:p>
            <a:r>
              <a:rPr lang="en-IN" sz="1400" dirty="0"/>
              <a:t>        {% </a:t>
            </a:r>
            <a:r>
              <a:rPr lang="en-IN" sz="1400" dirty="0" err="1"/>
              <a:t>endfor</a:t>
            </a:r>
            <a:r>
              <a:rPr lang="en-IN" sz="1400" dirty="0"/>
              <a:t> %}</a:t>
            </a:r>
          </a:p>
          <a:p>
            <a:r>
              <a:rPr lang="en-IN" sz="1400" dirty="0"/>
              <a:t>    &lt;/form&gt;</a:t>
            </a:r>
          </a:p>
          <a:p>
            <a:r>
              <a:rPr lang="en-IN" sz="1400" dirty="0"/>
              <a:t>&lt;/body&gt;</a:t>
            </a:r>
          </a:p>
          <a:p>
            <a:r>
              <a:rPr lang="en-IN" sz="1400" dirty="0"/>
              <a:t>&lt;/html&gt;</a:t>
            </a:r>
          </a:p>
        </p:txBody>
      </p:sp>
    </p:spTree>
    <p:extLst>
      <p:ext uri="{BB962C8B-B14F-4D97-AF65-F5344CB8AC3E}">
        <p14:creationId xmlns:p14="http://schemas.microsoft.com/office/powerpoint/2010/main" val="12867920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5B57-CE12-43C5-9BA2-639AD81CE22F}"/>
              </a:ext>
            </a:extLst>
          </p:cNvPr>
          <p:cNvSpPr>
            <a:spLocks noGrp="1"/>
          </p:cNvSpPr>
          <p:nvPr>
            <p:ph type="title"/>
          </p:nvPr>
        </p:nvSpPr>
        <p:spPr/>
        <p:txBody>
          <a:bodyPr/>
          <a:lstStyle/>
          <a:p>
            <a:r>
              <a:rPr lang="en-IN" dirty="0"/>
              <a:t>Storing data to database</a:t>
            </a:r>
          </a:p>
        </p:txBody>
      </p:sp>
      <p:sp>
        <p:nvSpPr>
          <p:cNvPr id="3" name="Content Placeholder 2">
            <a:extLst>
              <a:ext uri="{FF2B5EF4-FFF2-40B4-BE49-F238E27FC236}">
                <a16:creationId xmlns:a16="http://schemas.microsoft.com/office/drawing/2014/main" id="{40B51C07-341E-460D-94D4-65AE542FF916}"/>
              </a:ext>
            </a:extLst>
          </p:cNvPr>
          <p:cNvSpPr>
            <a:spLocks noGrp="1"/>
          </p:cNvSpPr>
          <p:nvPr>
            <p:ph idx="1"/>
          </p:nvPr>
        </p:nvSpPr>
        <p:spPr/>
        <p:txBody>
          <a:bodyPr/>
          <a:lstStyle/>
          <a:p>
            <a:r>
              <a:rPr lang="en-IN" dirty="0"/>
              <a:t>Create review Models </a:t>
            </a:r>
          </a:p>
          <a:p>
            <a:r>
              <a:rPr lang="en-IN" dirty="0"/>
              <a:t>And from views class save the data to the database</a:t>
            </a:r>
          </a:p>
        </p:txBody>
      </p:sp>
      <p:sp>
        <p:nvSpPr>
          <p:cNvPr id="4" name="Rectangle 1">
            <a:extLst>
              <a:ext uri="{FF2B5EF4-FFF2-40B4-BE49-F238E27FC236}">
                <a16:creationId xmlns:a16="http://schemas.microsoft.com/office/drawing/2014/main" id="{0B1250EB-42FE-45C9-83BA-A9C04C870B65}"/>
              </a:ext>
            </a:extLst>
          </p:cNvPr>
          <p:cNvSpPr>
            <a:spLocks noChangeArrowheads="1"/>
          </p:cNvSpPr>
          <p:nvPr/>
        </p:nvSpPr>
        <p:spPr bwMode="auto">
          <a:xfrm>
            <a:off x="579837" y="2926212"/>
            <a:ext cx="439583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django.db</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models</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django.core.validators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Create your models here.</a:t>
            </a:r>
            <a:br>
              <a:rPr kumimoji="0" lang="en-US" altLang="en-US" sz="1400" b="0" i="1"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Review(</a:t>
            </a:r>
            <a:r>
              <a:rPr kumimoji="0" lang="en-US" altLang="en-US" sz="1400" b="0" i="0" u="none" strike="noStrike" cap="none" normalizeH="0" baseline="0" dirty="0" err="1">
                <a:ln>
                  <a:noFill/>
                </a:ln>
                <a:solidFill>
                  <a:srgbClr val="000000"/>
                </a:solidFill>
                <a:effectLst/>
                <a:latin typeface="JetBrains Mono"/>
              </a:rPr>
              <a:t>models.Model</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models.TextField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200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models.IntegerField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validators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87A793D-7AE2-43D9-B9CB-2F76F9C7B5CD}"/>
              </a:ext>
            </a:extLst>
          </p:cNvPr>
          <p:cNvSpPr>
            <a:spLocks noChangeArrowheads="1"/>
          </p:cNvSpPr>
          <p:nvPr/>
        </p:nvSpPr>
        <p:spPr bwMode="auto">
          <a:xfrm>
            <a:off x="5266673" y="2926212"/>
            <a:ext cx="418772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.forms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ReviewForm</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.models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ReviewForm(request.POST)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form.is_valid():</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 = Review(</a:t>
            </a:r>
            <a:r>
              <a:rPr kumimoji="0" lang="en-US" altLang="en-US" sz="900" b="0" i="0" u="none" strike="noStrike" cap="none" normalizeH="0" baseline="0">
                <a:ln>
                  <a:noFill/>
                </a:ln>
                <a:solidFill>
                  <a:srgbClr val="660099"/>
                </a:solidFill>
                <a:effectLst/>
                <a:latin typeface="JetBrains Mono"/>
              </a:rPr>
              <a:t>user_name</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rating</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'rating'</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review_model.save()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else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8080"/>
                </a:solidFill>
                <a:effectLst/>
                <a:latin typeface="JetBrains Mono"/>
              </a:rPr>
              <a:t>"form"</a:t>
            </a:r>
            <a:r>
              <a:rPr kumimoji="0" lang="en-US" altLang="en-US" sz="900" b="0" i="0" u="none" strike="noStrike" cap="none" normalizeH="0" baseline="0">
                <a:ln>
                  <a:noFill/>
                </a:ln>
                <a:solidFill>
                  <a:srgbClr val="000000"/>
                </a:solidFill>
                <a:effectLst/>
                <a:latin typeface="JetBrains Mono"/>
              </a:rPr>
              <a:t>: 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809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622-D26F-411B-A49E-5C8078A7AED6}"/>
              </a:ext>
            </a:extLst>
          </p:cNvPr>
          <p:cNvSpPr>
            <a:spLocks noGrp="1"/>
          </p:cNvSpPr>
          <p:nvPr>
            <p:ph type="title"/>
          </p:nvPr>
        </p:nvSpPr>
        <p:spPr/>
        <p:txBody>
          <a:bodyPr/>
          <a:lstStyle/>
          <a:p>
            <a:r>
              <a:rPr lang="en-IN" dirty="0"/>
              <a:t>Introduction to </a:t>
            </a:r>
            <a:r>
              <a:rPr lang="en-IN" dirty="0" err="1"/>
              <a:t>ModelForms</a:t>
            </a:r>
            <a:endParaRPr lang="en-IN" dirty="0"/>
          </a:p>
        </p:txBody>
      </p:sp>
      <p:sp>
        <p:nvSpPr>
          <p:cNvPr id="3" name="Content Placeholder 2">
            <a:extLst>
              <a:ext uri="{FF2B5EF4-FFF2-40B4-BE49-F238E27FC236}">
                <a16:creationId xmlns:a16="http://schemas.microsoft.com/office/drawing/2014/main" id="{DE7FFD8E-EE7E-4BDB-9414-0C1B0ADB0CAA}"/>
              </a:ext>
            </a:extLst>
          </p:cNvPr>
          <p:cNvSpPr>
            <a:spLocks noGrp="1"/>
          </p:cNvSpPr>
          <p:nvPr>
            <p:ph idx="1"/>
          </p:nvPr>
        </p:nvSpPr>
        <p:spPr/>
        <p:txBody>
          <a:bodyPr/>
          <a:lstStyle/>
          <a:p>
            <a:r>
              <a:rPr lang="en-IN" dirty="0"/>
              <a:t>Model Forms enable you to create a form by using the model itself</a:t>
            </a:r>
          </a:p>
          <a:p>
            <a:r>
              <a:rPr lang="en-IN" dirty="0"/>
              <a:t>It has all the properties of a Form but will be rendered using Models</a:t>
            </a:r>
          </a:p>
          <a:p>
            <a:endParaRPr lang="en-IN" dirty="0"/>
          </a:p>
        </p:txBody>
      </p:sp>
      <p:sp>
        <p:nvSpPr>
          <p:cNvPr id="4" name="Rectangle 1">
            <a:extLst>
              <a:ext uri="{FF2B5EF4-FFF2-40B4-BE49-F238E27FC236}">
                <a16:creationId xmlns:a16="http://schemas.microsoft.com/office/drawing/2014/main" id="{AD1F916C-ABD3-42D7-BE3B-6E26DAB6F961}"/>
              </a:ext>
            </a:extLst>
          </p:cNvPr>
          <p:cNvSpPr>
            <a:spLocks noChangeArrowheads="1"/>
          </p:cNvSpPr>
          <p:nvPr/>
        </p:nvSpPr>
        <p:spPr bwMode="auto">
          <a:xfrm>
            <a:off x="1073790" y="2900877"/>
            <a:ext cx="866582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ReviewForm</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forms.ModelForm</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a:ln>
                  <a:noFill/>
                </a:ln>
                <a:solidFill>
                  <a:srgbClr val="000000"/>
                </a:solidFill>
                <a:effectLst/>
                <a:latin typeface="JetBrains Mono"/>
              </a:rPr>
              <a:t>Meta:</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model = Review</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fields =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user_name</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review_text</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'rating'</a:t>
            </a:r>
            <a:r>
              <a:rPr kumimoji="0" lang="en-US" altLang="en-US" sz="1600" b="0" i="0" u="none" strike="noStrike" cap="none" normalizeH="0" baseline="0" dirty="0">
                <a:ln>
                  <a:noFill/>
                </a:ln>
                <a:solidFill>
                  <a:srgbClr val="000000"/>
                </a:solidFill>
                <a:effectLst/>
                <a:latin typeface="JetBrains Mono"/>
              </a:rPr>
              <a:t>] </a:t>
            </a:r>
            <a:r>
              <a:rPr kumimoji="0" lang="en-US" altLang="en-US" sz="1600" b="0" i="1" u="none" strike="noStrike" cap="none" normalizeH="0" baseline="0" dirty="0">
                <a:ln>
                  <a:noFill/>
                </a:ln>
                <a:solidFill>
                  <a:srgbClr val="808080"/>
                </a:solidFill>
                <a:effectLst/>
                <a:latin typeface="JetBrains Mono"/>
              </a:rPr>
              <a:t># __all__, for excluding use excludes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83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383B-5B1D-4223-A175-D7A981DA9E32}"/>
              </a:ext>
            </a:extLst>
          </p:cNvPr>
          <p:cNvSpPr>
            <a:spLocks noGrp="1"/>
          </p:cNvSpPr>
          <p:nvPr>
            <p:ph type="title"/>
          </p:nvPr>
        </p:nvSpPr>
        <p:spPr/>
        <p:txBody>
          <a:bodyPr/>
          <a:lstStyle/>
          <a:p>
            <a:r>
              <a:rPr lang="en-IN" dirty="0"/>
              <a:t>Configuring </a:t>
            </a:r>
            <a:r>
              <a:rPr lang="en-IN" dirty="0" err="1"/>
              <a:t>ModelForms</a:t>
            </a:r>
            <a:endParaRPr lang="en-IN" dirty="0"/>
          </a:p>
        </p:txBody>
      </p:sp>
      <p:sp>
        <p:nvSpPr>
          <p:cNvPr id="3" name="Content Placeholder 2">
            <a:extLst>
              <a:ext uri="{FF2B5EF4-FFF2-40B4-BE49-F238E27FC236}">
                <a16:creationId xmlns:a16="http://schemas.microsoft.com/office/drawing/2014/main" id="{A7E49BE3-EEFF-45B2-99FB-091DC35ACEDF}"/>
              </a:ext>
            </a:extLst>
          </p:cNvPr>
          <p:cNvSpPr>
            <a:spLocks noGrp="1"/>
          </p:cNvSpPr>
          <p:nvPr>
            <p:ph idx="1"/>
          </p:nvPr>
        </p:nvSpPr>
        <p:spPr/>
        <p:txBody>
          <a:bodyPr/>
          <a:lstStyle/>
          <a:p>
            <a:r>
              <a:rPr lang="en-IN"/>
              <a:t>Can customize </a:t>
            </a:r>
            <a:r>
              <a:rPr lang="en-IN" dirty="0"/>
              <a:t>labels error messages etc</a:t>
            </a:r>
          </a:p>
        </p:txBody>
      </p:sp>
      <p:sp>
        <p:nvSpPr>
          <p:cNvPr id="4" name="Rectangle 1">
            <a:extLst>
              <a:ext uri="{FF2B5EF4-FFF2-40B4-BE49-F238E27FC236}">
                <a16:creationId xmlns:a16="http://schemas.microsoft.com/office/drawing/2014/main" id="{D632AEC7-75E2-4D0C-9F43-057056E12F41}"/>
              </a:ext>
            </a:extLst>
          </p:cNvPr>
          <p:cNvSpPr>
            <a:spLocks noChangeArrowheads="1"/>
          </p:cNvSpPr>
          <p:nvPr/>
        </p:nvSpPr>
        <p:spPr bwMode="auto">
          <a:xfrm>
            <a:off x="1084610" y="2594942"/>
            <a:ext cx="707662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forms.ModelForm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Meta:</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fields =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1" u="none" strike="noStrike" cap="none" normalizeH="0" baseline="0" dirty="0">
                <a:ln>
                  <a:noFill/>
                </a:ln>
                <a:solidFill>
                  <a:srgbClr val="808080"/>
                </a:solidFill>
                <a:effectLst/>
                <a:latin typeface="JetBrains Mono"/>
              </a:rPr>
              <a:t># __all__, for excluding use excludes</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labels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Rating"</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&lt;100"</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7813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A339BA4-EB53-4FA8-996B-D16C085F4431}"/>
              </a:ext>
            </a:extLst>
          </p:cNvPr>
          <p:cNvSpPr>
            <a:spLocks noGrp="1"/>
          </p:cNvSpPr>
          <p:nvPr>
            <p:ph type="subTitle" idx="1"/>
          </p:nvPr>
        </p:nvSpPr>
        <p:spPr>
          <a:xfrm>
            <a:off x="1507067" y="4050833"/>
            <a:ext cx="7766936" cy="2404537"/>
          </a:xfrm>
        </p:spPr>
        <p:txBody>
          <a:bodyPr>
            <a:normAutofit/>
          </a:bodyPr>
          <a:lstStyle/>
          <a:p>
            <a:pPr marL="285750" indent="-285750">
              <a:buFont typeface="Arial" panose="020B0604020202020204" pitchFamily="34" charset="0"/>
              <a:buChar char="•"/>
            </a:pPr>
            <a:r>
              <a:rPr lang="en-IN" dirty="0">
                <a:solidFill>
                  <a:schemeClr val="tx1"/>
                </a:solidFill>
              </a:rPr>
              <a:t>View</a:t>
            </a:r>
          </a:p>
          <a:p>
            <a:pPr marL="285750" indent="-285750">
              <a:buFont typeface="Arial" panose="020B0604020202020204" pitchFamily="34" charset="0"/>
              <a:buChar char="•"/>
            </a:pPr>
            <a:r>
              <a:rPr lang="en-IN" dirty="0" err="1">
                <a:solidFill>
                  <a:schemeClr val="tx1"/>
                </a:solidFill>
              </a:rPr>
              <a:t>TemplateView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ListView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DetailsView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FormView</a:t>
            </a:r>
            <a:endParaRPr lang="en-IN" dirty="0">
              <a:solidFill>
                <a:schemeClr val="tx1"/>
              </a:solidFill>
            </a:endParaRPr>
          </a:p>
          <a:p>
            <a:pPr marL="285750" indent="-285750">
              <a:buFont typeface="Arial" panose="020B0604020202020204" pitchFamily="34" charset="0"/>
              <a:buChar char="•"/>
            </a:pPr>
            <a:r>
              <a:rPr lang="en-IN" dirty="0" err="1">
                <a:solidFill>
                  <a:schemeClr val="tx1"/>
                </a:solidFill>
              </a:rPr>
              <a:t>CreateView</a:t>
            </a:r>
            <a:endParaRPr lang="en-IN" dirty="0">
              <a:solidFill>
                <a:schemeClr val="tx1"/>
              </a:solidFill>
            </a:endParaRPr>
          </a:p>
        </p:txBody>
      </p:sp>
      <p:sp>
        <p:nvSpPr>
          <p:cNvPr id="4" name="Title 3">
            <a:extLst>
              <a:ext uri="{FF2B5EF4-FFF2-40B4-BE49-F238E27FC236}">
                <a16:creationId xmlns:a16="http://schemas.microsoft.com/office/drawing/2014/main" id="{1F961ABF-DE65-4DAF-8672-EB8DDD46AEE4}"/>
              </a:ext>
            </a:extLst>
          </p:cNvPr>
          <p:cNvSpPr>
            <a:spLocks noGrp="1"/>
          </p:cNvSpPr>
          <p:nvPr>
            <p:ph type="ctrTitle"/>
          </p:nvPr>
        </p:nvSpPr>
        <p:spPr>
          <a:xfrm>
            <a:off x="1507067" y="2404534"/>
            <a:ext cx="7766936" cy="1646302"/>
          </a:xfrm>
        </p:spPr>
        <p:txBody>
          <a:bodyPr>
            <a:normAutofit/>
          </a:bodyPr>
          <a:lstStyle/>
          <a:p>
            <a:r>
              <a:rPr lang="en-IN" dirty="0"/>
              <a:t>Class Based Views</a:t>
            </a:r>
          </a:p>
        </p:txBody>
      </p:sp>
    </p:spTree>
    <p:extLst>
      <p:ext uri="{BB962C8B-B14F-4D97-AF65-F5344CB8AC3E}">
        <p14:creationId xmlns:p14="http://schemas.microsoft.com/office/powerpoint/2010/main" val="181045980"/>
      </p:ext>
    </p:extLst>
  </p:cSld>
  <p:clrMapOvr>
    <a:overrideClrMapping bg1="dk1" tx1="lt1" bg2="dk2" tx2="lt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416C-890E-41EF-8BF5-8922C977205E}"/>
              </a:ext>
            </a:extLst>
          </p:cNvPr>
          <p:cNvSpPr>
            <a:spLocks noGrp="1"/>
          </p:cNvSpPr>
          <p:nvPr>
            <p:ph type="title"/>
          </p:nvPr>
        </p:nvSpPr>
        <p:spPr/>
        <p:txBody>
          <a:bodyPr/>
          <a:lstStyle/>
          <a:p>
            <a:r>
              <a:rPr lang="en-IN" dirty="0"/>
              <a:t>Create View Class</a:t>
            </a:r>
          </a:p>
        </p:txBody>
      </p:sp>
      <p:sp>
        <p:nvSpPr>
          <p:cNvPr id="3" name="Content Placeholder 2">
            <a:extLst>
              <a:ext uri="{FF2B5EF4-FFF2-40B4-BE49-F238E27FC236}">
                <a16:creationId xmlns:a16="http://schemas.microsoft.com/office/drawing/2014/main" id="{CED461B5-B1BC-4361-A511-2CF723594221}"/>
              </a:ext>
            </a:extLst>
          </p:cNvPr>
          <p:cNvSpPr>
            <a:spLocks noGrp="1"/>
          </p:cNvSpPr>
          <p:nvPr>
            <p:ph idx="1"/>
          </p:nvPr>
        </p:nvSpPr>
        <p:spPr/>
        <p:txBody>
          <a:bodyPr/>
          <a:lstStyle/>
          <a:p>
            <a:r>
              <a:rPr lang="en-US" sz="1800" b="0" i="0" u="none" strike="noStrike" cap="none" dirty="0">
                <a:solidFill>
                  <a:srgbClr val="172746"/>
                </a:solidFill>
                <a:latin typeface="Montserrat"/>
                <a:ea typeface="Montserrat"/>
                <a:cs typeface="Montserrat"/>
                <a:sym typeface="Montserrat"/>
              </a:rPr>
              <a:t>Class-based view allows you to respond to different HTTP request methods with different class instance methods, instead of with conditionally branching code inside a single view function.</a:t>
            </a:r>
            <a:endParaRPr lang="en-IN" dirty="0"/>
          </a:p>
          <a:p>
            <a:r>
              <a:rPr lang="en-IN" dirty="0"/>
              <a:t>In views.py import </a:t>
            </a:r>
          </a:p>
          <a:p>
            <a:pPr lvl="1"/>
            <a:r>
              <a:rPr lang="en-US" dirty="0"/>
              <a:t>from </a:t>
            </a:r>
            <a:r>
              <a:rPr lang="en-US" dirty="0" err="1"/>
              <a:t>django.views</a:t>
            </a:r>
            <a:r>
              <a:rPr lang="en-US" dirty="0"/>
              <a:t> import View</a:t>
            </a:r>
          </a:p>
          <a:p>
            <a:r>
              <a:rPr lang="en-US" dirty="0">
                <a:hlinkClick r:id="rId2"/>
              </a:rPr>
              <a:t>https://docs.djangoproject.com/en/3.2/topics/class-based-views/</a:t>
            </a:r>
            <a:endParaRPr lang="en-US" dirty="0"/>
          </a:p>
          <a:p>
            <a:pPr marL="0" indent="0">
              <a:buNone/>
            </a:pPr>
            <a:endParaRPr lang="en-US" dirty="0"/>
          </a:p>
          <a:p>
            <a:endParaRPr lang="en-IN" dirty="0"/>
          </a:p>
        </p:txBody>
      </p:sp>
    </p:spTree>
    <p:extLst>
      <p:ext uri="{BB962C8B-B14F-4D97-AF65-F5344CB8AC3E}">
        <p14:creationId xmlns:p14="http://schemas.microsoft.com/office/powerpoint/2010/main" val="16633717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B982-01F6-435F-BEEE-25FAB9CCD046}"/>
              </a:ext>
            </a:extLst>
          </p:cNvPr>
          <p:cNvSpPr>
            <a:spLocks noGrp="1"/>
          </p:cNvSpPr>
          <p:nvPr>
            <p:ph type="title"/>
          </p:nvPr>
        </p:nvSpPr>
        <p:spPr/>
        <p:txBody>
          <a:bodyPr/>
          <a:lstStyle/>
          <a:p>
            <a:r>
              <a:rPr lang="en-IN" dirty="0"/>
              <a:t>Class Based View Example</a:t>
            </a:r>
          </a:p>
        </p:txBody>
      </p:sp>
      <p:sp>
        <p:nvSpPr>
          <p:cNvPr id="4" name="Rectangle 1">
            <a:extLst>
              <a:ext uri="{FF2B5EF4-FFF2-40B4-BE49-F238E27FC236}">
                <a16:creationId xmlns:a16="http://schemas.microsoft.com/office/drawing/2014/main" id="{84D0CAAE-73C5-4DA1-B203-5A5BD056A242}"/>
              </a:ext>
            </a:extLst>
          </p:cNvPr>
          <p:cNvSpPr>
            <a:spLocks noGrp="1" noChangeArrowheads="1"/>
          </p:cNvSpPr>
          <p:nvPr>
            <p:ph idx="1"/>
          </p:nvPr>
        </p:nvSpPr>
        <p:spPr bwMode="auto">
          <a:xfrm>
            <a:off x="677334" y="1496366"/>
            <a:ext cx="527046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django.views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View</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Create your views here.</a:t>
            </a:r>
            <a:br>
              <a:rPr kumimoji="0" lang="en-US" altLang="en-US" sz="1400" b="0" i="1"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ReviewView</a:t>
            </a:r>
            <a:r>
              <a:rPr kumimoji="0" lang="en-US" altLang="en-US" sz="1400" b="0" i="0" u="none" strike="noStrike" cap="none" normalizeH="0" baseline="0" dirty="0">
                <a:ln>
                  <a:noFill/>
                </a:ln>
                <a:solidFill>
                  <a:srgbClr val="000000"/>
                </a:solidFill>
                <a:effectLst/>
                <a:latin typeface="JetBrains Mono"/>
              </a:rPr>
              <a:t>(View):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get(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form =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render(request, </a:t>
            </a:r>
            <a:r>
              <a:rPr kumimoji="0" lang="en-US" altLang="en-US" sz="1400" b="1" i="0" u="none" strike="noStrike" cap="none" normalizeH="0" baseline="0" dirty="0">
                <a:ln>
                  <a:noFill/>
                </a:ln>
                <a:solidFill>
                  <a:srgbClr val="008080"/>
                </a:solidFill>
                <a:effectLst/>
                <a:latin typeface="JetBrains Mono"/>
              </a:rPr>
              <a:t>"reviews/review.html"</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 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post(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request):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form =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request.POST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if </a:t>
            </a:r>
            <a:r>
              <a:rPr kumimoji="0" lang="en-US" altLang="en-US" sz="1400" b="0" i="0" u="none" strike="noStrike" cap="none" normalizeH="0" baseline="0" dirty="0" err="1">
                <a:ln>
                  <a:noFill/>
                </a:ln>
                <a:solidFill>
                  <a:srgbClr val="000000"/>
                </a:solidFill>
                <a:effectLst/>
                <a:latin typeface="JetBrains Mono"/>
              </a:rPr>
              <a:t>form.is_valid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form.save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err="1">
                <a:ln>
                  <a:noFill/>
                </a:ln>
                <a:solidFill>
                  <a:srgbClr val="000000"/>
                </a:solidFill>
                <a:effectLst/>
                <a:latin typeface="JetBrains Mono"/>
              </a:rPr>
              <a:t>HttpResponseRedirect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"/thank-you"</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render(request, </a:t>
            </a:r>
            <a:r>
              <a:rPr kumimoji="0" lang="en-US" altLang="en-US" sz="1400" b="1" i="0" u="none" strike="noStrike" cap="none" normalizeH="0" baseline="0" dirty="0">
                <a:ln>
                  <a:noFill/>
                </a:ln>
                <a:solidFill>
                  <a:srgbClr val="008080"/>
                </a:solidFill>
                <a:effectLst/>
                <a:latin typeface="JetBrains Mono"/>
              </a:rPr>
              <a:t>"reviews/review.html"</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 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9A0FAD4-8955-4857-8A82-767AA2F0B2FE}"/>
              </a:ext>
            </a:extLst>
          </p:cNvPr>
          <p:cNvSpPr txBox="1"/>
          <p:nvPr/>
        </p:nvSpPr>
        <p:spPr>
          <a:xfrm>
            <a:off x="7105475" y="1593908"/>
            <a:ext cx="3305263" cy="2739211"/>
          </a:xfrm>
          <a:prstGeom prst="rect">
            <a:avLst/>
          </a:prstGeom>
          <a:noFill/>
        </p:spPr>
        <p:txBody>
          <a:bodyPr wrap="square" rtlCol="0">
            <a:spAutoFit/>
          </a:bodyPr>
          <a:lstStyle/>
          <a:p>
            <a:r>
              <a:rPr lang="en-US" sz="1400" b="0" i="0" u="none" strike="noStrike" cap="none" dirty="0" err="1">
                <a:solidFill>
                  <a:srgbClr val="172746"/>
                </a:solidFill>
                <a:latin typeface="Montserrat"/>
                <a:ea typeface="Montserrat"/>
                <a:cs typeface="Montserrat"/>
                <a:sym typeface="Montserrat"/>
              </a:rPr>
              <a:t>as_view</a:t>
            </a:r>
            <a:r>
              <a:rPr lang="en-US" sz="1400" b="0" i="0" u="none" strike="noStrike" cap="none" dirty="0">
                <a:solidFill>
                  <a:srgbClr val="172746"/>
                </a:solidFill>
                <a:latin typeface="Montserrat"/>
                <a:ea typeface="Montserrat"/>
                <a:cs typeface="Montserrat"/>
                <a:sym typeface="Montserrat"/>
              </a:rPr>
              <a:t> () : Django’s URL resolver expects to send the request and associated arguments to a callable function, not a class, class-based views have an </a:t>
            </a:r>
            <a:r>
              <a:rPr lang="en-US" sz="1400" b="0" i="0" u="none" strike="noStrike" cap="none" dirty="0" err="1">
                <a:solidFill>
                  <a:srgbClr val="172746"/>
                </a:solidFill>
                <a:latin typeface="Montserrat"/>
                <a:ea typeface="Montserrat"/>
                <a:cs typeface="Montserrat"/>
                <a:sym typeface="Montserrat"/>
              </a:rPr>
              <a:t>as_view</a:t>
            </a:r>
            <a:r>
              <a:rPr lang="en-US" sz="1400" b="0" i="0" u="none" strike="noStrike" cap="none" dirty="0">
                <a:solidFill>
                  <a:srgbClr val="172746"/>
                </a:solidFill>
                <a:latin typeface="Montserrat"/>
                <a:ea typeface="Montserrat"/>
                <a:cs typeface="Montserrat"/>
                <a:sym typeface="Montserrat"/>
              </a:rPr>
              <a:t>() class method which returns a function that can be called when a request arrives for a URL</a:t>
            </a:r>
          </a:p>
          <a:p>
            <a:endParaRPr lang="en-US" sz="1400" dirty="0">
              <a:solidFill>
                <a:srgbClr val="172746"/>
              </a:solidFill>
              <a:latin typeface="Montserrat"/>
              <a:ea typeface="Montserrat"/>
              <a:cs typeface="Montserrat"/>
              <a:sym typeface="Montserrat"/>
            </a:endParaRPr>
          </a:p>
          <a:p>
            <a:r>
              <a:rPr lang="en-US" sz="1400" b="0" i="0" u="none" strike="noStrike" cap="none" dirty="0">
                <a:solidFill>
                  <a:srgbClr val="172746"/>
                </a:solidFill>
                <a:latin typeface="Montserrat"/>
                <a:ea typeface="Montserrat"/>
                <a:cs typeface="Montserrat"/>
                <a:sym typeface="Montserrat"/>
              </a:rPr>
              <a:t>Updates in urls.py</a:t>
            </a:r>
          </a:p>
          <a:p>
            <a:endParaRPr lang="en-US" sz="1400" dirty="0">
              <a:solidFill>
                <a:srgbClr val="172746"/>
              </a:solidFill>
              <a:latin typeface="Montserrat"/>
              <a:ea typeface="Montserrat"/>
              <a:cs typeface="Montserrat"/>
              <a:sym typeface="Montserrat"/>
            </a:endParaRPr>
          </a:p>
          <a:p>
            <a:endParaRPr lang="en-US" sz="1400" b="0" i="0" u="none" strike="noStrike" cap="none" dirty="0">
              <a:solidFill>
                <a:srgbClr val="172746"/>
              </a:solidFill>
              <a:latin typeface="Montserrat"/>
              <a:ea typeface="Montserrat"/>
              <a:cs typeface="Montserrat"/>
              <a:sym typeface="Montserrat"/>
            </a:endParaRPr>
          </a:p>
          <a:p>
            <a:endParaRPr lang="en-IN" dirty="0"/>
          </a:p>
        </p:txBody>
      </p:sp>
      <p:sp>
        <p:nvSpPr>
          <p:cNvPr id="6" name="Rectangle 2">
            <a:extLst>
              <a:ext uri="{FF2B5EF4-FFF2-40B4-BE49-F238E27FC236}">
                <a16:creationId xmlns:a16="http://schemas.microsoft.com/office/drawing/2014/main" id="{C6C8FCAD-04E8-4004-A124-3D49D083E073}"/>
              </a:ext>
            </a:extLst>
          </p:cNvPr>
          <p:cNvSpPr>
            <a:spLocks noChangeArrowheads="1"/>
          </p:cNvSpPr>
          <p:nvPr/>
        </p:nvSpPr>
        <p:spPr bwMode="auto">
          <a:xfrm>
            <a:off x="7105475" y="3663654"/>
            <a:ext cx="4102217"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django.urls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path</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views</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urlpatterns</a:t>
            </a:r>
            <a:r>
              <a:rPr kumimoji="0" lang="en-US" altLang="en-US" sz="1400" b="0" i="0" u="none" strike="noStrike" cap="none" normalizeH="0" baseline="0" dirty="0">
                <a:ln>
                  <a:noFill/>
                </a:ln>
                <a:solidFill>
                  <a:srgbClr val="000000"/>
                </a:solidFill>
                <a:effectLst/>
                <a:latin typeface="JetBrains Mono"/>
              </a:rPr>
              <a:t>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views.ReviewView.as_view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path(</a:t>
            </a:r>
            <a:r>
              <a:rPr kumimoji="0" lang="en-US" altLang="en-US" sz="1400" b="1" i="0" u="none" strike="noStrike" cap="none" normalizeH="0" baseline="0" dirty="0">
                <a:ln>
                  <a:noFill/>
                </a:ln>
                <a:solidFill>
                  <a:srgbClr val="008080"/>
                </a:solidFill>
                <a:effectLst/>
                <a:latin typeface="JetBrains Mono"/>
              </a:rPr>
              <a:t>"thank-you"</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views.ThankYouView.as_view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13378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C7A6-BCD5-423D-89B3-EEEC5E9CE306}"/>
              </a:ext>
            </a:extLst>
          </p:cNvPr>
          <p:cNvSpPr>
            <a:spLocks noGrp="1"/>
          </p:cNvSpPr>
          <p:nvPr>
            <p:ph type="title"/>
          </p:nvPr>
        </p:nvSpPr>
        <p:spPr/>
        <p:txBody>
          <a:bodyPr/>
          <a:lstStyle/>
          <a:p>
            <a:r>
              <a:rPr lang="en-IN" dirty="0"/>
              <a:t>Various HTTP Methods Supported</a:t>
            </a:r>
          </a:p>
        </p:txBody>
      </p:sp>
      <p:sp>
        <p:nvSpPr>
          <p:cNvPr id="3" name="Content Placeholder 2">
            <a:extLst>
              <a:ext uri="{FF2B5EF4-FFF2-40B4-BE49-F238E27FC236}">
                <a16:creationId xmlns:a16="http://schemas.microsoft.com/office/drawing/2014/main" id="{EA4C1189-777D-44CA-859F-B8339439683A}"/>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get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post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put</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patch</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delete</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head</a:t>
            </a:r>
          </a:p>
          <a:p>
            <a:pPr marL="457200" marR="0" lvl="0" indent="-317500" algn="l" rtl="0">
              <a:lnSpc>
                <a:spcPct val="150000"/>
              </a:lnSpc>
              <a:spcBef>
                <a:spcPts val="0"/>
              </a:spcBef>
              <a:spcAft>
                <a:spcPts val="0"/>
              </a:spcAft>
              <a:buClr>
                <a:srgbClr val="172746"/>
              </a:buClr>
              <a:buSzPts val="1400"/>
              <a:buFont typeface="Montserrat"/>
              <a:buChar char="●"/>
            </a:pPr>
            <a:r>
              <a:rPr lang="en-US" sz="1800" b="0" i="0" u="none" strike="noStrike" cap="none" dirty="0">
                <a:solidFill>
                  <a:srgbClr val="172746"/>
                </a:solidFill>
                <a:latin typeface="Montserrat"/>
                <a:ea typeface="Montserrat"/>
                <a:cs typeface="Montserrat"/>
                <a:sym typeface="Montserrat"/>
              </a:rPr>
              <a:t>options</a:t>
            </a:r>
          </a:p>
          <a:p>
            <a:endParaRPr lang="en-IN" dirty="0"/>
          </a:p>
        </p:txBody>
      </p:sp>
    </p:spTree>
    <p:extLst>
      <p:ext uri="{BB962C8B-B14F-4D97-AF65-F5344CB8AC3E}">
        <p14:creationId xmlns:p14="http://schemas.microsoft.com/office/powerpoint/2010/main" val="14700192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F08B-FF7D-4D20-8BD6-DC423123163E}"/>
              </a:ext>
            </a:extLst>
          </p:cNvPr>
          <p:cNvSpPr>
            <a:spLocks noGrp="1"/>
          </p:cNvSpPr>
          <p:nvPr>
            <p:ph type="title"/>
          </p:nvPr>
        </p:nvSpPr>
        <p:spPr/>
        <p:txBody>
          <a:bodyPr/>
          <a:lstStyle/>
          <a:p>
            <a:r>
              <a:rPr lang="en-IN" dirty="0"/>
              <a:t>Various Generic Views</a:t>
            </a:r>
          </a:p>
        </p:txBody>
      </p:sp>
      <p:sp>
        <p:nvSpPr>
          <p:cNvPr id="3" name="Content Placeholder 2">
            <a:extLst>
              <a:ext uri="{FF2B5EF4-FFF2-40B4-BE49-F238E27FC236}">
                <a16:creationId xmlns:a16="http://schemas.microsoft.com/office/drawing/2014/main" id="{B3B0BD34-65C0-4107-8B76-E312E803EE13}"/>
              </a:ext>
            </a:extLst>
          </p:cNvPr>
          <p:cNvSpPr>
            <a:spLocks noGrp="1"/>
          </p:cNvSpPr>
          <p:nvPr>
            <p:ph idx="1"/>
          </p:nvPr>
        </p:nvSpPr>
        <p:spPr/>
        <p:txBody>
          <a:bodyPr/>
          <a:lstStyle/>
          <a:p>
            <a:r>
              <a:rPr lang="en-IN" dirty="0"/>
              <a:t>Template Views</a:t>
            </a:r>
          </a:p>
          <a:p>
            <a:r>
              <a:rPr lang="en-IN" dirty="0"/>
              <a:t>List &amp; Detail Views</a:t>
            </a:r>
          </a:p>
          <a:p>
            <a:r>
              <a:rPr lang="en-IN" dirty="0"/>
              <a:t>Form View</a:t>
            </a:r>
          </a:p>
          <a:p>
            <a:r>
              <a:rPr lang="en-IN" dirty="0"/>
              <a:t>Create/Update/Delete View</a:t>
            </a:r>
          </a:p>
          <a:p>
            <a:endParaRPr lang="en-IN" dirty="0"/>
          </a:p>
        </p:txBody>
      </p:sp>
    </p:spTree>
    <p:extLst>
      <p:ext uri="{BB962C8B-B14F-4D97-AF65-F5344CB8AC3E}">
        <p14:creationId xmlns:p14="http://schemas.microsoft.com/office/powerpoint/2010/main" val="37213810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7DEA-348D-4B54-9F40-E83E5337F3AC}"/>
              </a:ext>
            </a:extLst>
          </p:cNvPr>
          <p:cNvSpPr>
            <a:spLocks noGrp="1"/>
          </p:cNvSpPr>
          <p:nvPr>
            <p:ph type="title"/>
          </p:nvPr>
        </p:nvSpPr>
        <p:spPr/>
        <p:txBody>
          <a:bodyPr/>
          <a:lstStyle/>
          <a:p>
            <a:r>
              <a:rPr lang="en-IN" dirty="0"/>
              <a:t>Template View (</a:t>
            </a:r>
            <a:r>
              <a:rPr lang="en-IN"/>
              <a:t>Get Some Info)</a:t>
            </a:r>
            <a:endParaRPr lang="en-IN" dirty="0"/>
          </a:p>
        </p:txBody>
      </p:sp>
      <p:sp>
        <p:nvSpPr>
          <p:cNvPr id="3" name="Content Placeholder 2">
            <a:extLst>
              <a:ext uri="{FF2B5EF4-FFF2-40B4-BE49-F238E27FC236}">
                <a16:creationId xmlns:a16="http://schemas.microsoft.com/office/drawing/2014/main" id="{81E5455B-C400-4C8B-BA24-61EB6D52D174}"/>
              </a:ext>
            </a:extLst>
          </p:cNvPr>
          <p:cNvSpPr>
            <a:spLocks noGrp="1"/>
          </p:cNvSpPr>
          <p:nvPr>
            <p:ph idx="1"/>
          </p:nvPr>
        </p:nvSpPr>
        <p:spPr/>
        <p:txBody>
          <a:bodyPr/>
          <a:lstStyle/>
          <a:p>
            <a:r>
              <a:rPr lang="en-IN" dirty="0"/>
              <a:t>Create views that specifically render templates</a:t>
            </a:r>
          </a:p>
          <a:p>
            <a:r>
              <a:rPr lang="en-IN" dirty="0"/>
              <a:t>Import statement : </a:t>
            </a:r>
            <a:r>
              <a:rPr lang="en-US" dirty="0"/>
              <a:t>from </a:t>
            </a:r>
            <a:r>
              <a:rPr lang="en-US" dirty="0" err="1"/>
              <a:t>django.views.generic.base</a:t>
            </a:r>
            <a:r>
              <a:rPr lang="en-US" dirty="0"/>
              <a:t> import </a:t>
            </a:r>
            <a:r>
              <a:rPr lang="en-US" dirty="0" err="1"/>
              <a:t>TemplateView</a:t>
            </a:r>
            <a:endParaRPr lang="en-IN" dirty="0"/>
          </a:p>
          <a:p>
            <a:endParaRPr lang="en-IN" dirty="0"/>
          </a:p>
          <a:p>
            <a:endParaRPr lang="en-IN" dirty="0"/>
          </a:p>
          <a:p>
            <a:r>
              <a:rPr lang="en-IN" dirty="0"/>
              <a:t>How to perform variable </a:t>
            </a:r>
            <a:r>
              <a:rPr lang="en-IN" dirty="0" err="1"/>
              <a:t>interpolaration</a:t>
            </a:r>
            <a:endParaRPr lang="en-IN" dirty="0"/>
          </a:p>
          <a:p>
            <a:r>
              <a:rPr lang="en-IN" dirty="0"/>
              <a:t>Overwrite </a:t>
            </a:r>
            <a:r>
              <a:rPr lang="en-IN" dirty="0" err="1"/>
              <a:t>get_context_data</a:t>
            </a:r>
            <a:endParaRPr lang="en-IN" dirty="0"/>
          </a:p>
        </p:txBody>
      </p:sp>
      <p:sp>
        <p:nvSpPr>
          <p:cNvPr id="4" name="Rectangle 1">
            <a:extLst>
              <a:ext uri="{FF2B5EF4-FFF2-40B4-BE49-F238E27FC236}">
                <a16:creationId xmlns:a16="http://schemas.microsoft.com/office/drawing/2014/main" id="{9935B793-08F4-4C59-A48A-2B399FA59016}"/>
              </a:ext>
            </a:extLst>
          </p:cNvPr>
          <p:cNvSpPr>
            <a:spLocks noChangeArrowheads="1"/>
          </p:cNvSpPr>
          <p:nvPr/>
        </p:nvSpPr>
        <p:spPr bwMode="auto">
          <a:xfrm>
            <a:off x="1073791" y="3017070"/>
            <a:ext cx="502220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ThankYouView</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TemplateView</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template_name</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"reviews/thank_you.html"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FA285F-AD8B-46BA-A0D1-80C60C37FCC3}"/>
              </a:ext>
            </a:extLst>
          </p:cNvPr>
          <p:cNvSpPr>
            <a:spLocks noChangeArrowheads="1"/>
          </p:cNvSpPr>
          <p:nvPr/>
        </p:nvSpPr>
        <p:spPr bwMode="auto">
          <a:xfrm>
            <a:off x="1073791" y="4595891"/>
            <a:ext cx="602094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"message"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"This Works !!"</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5926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BAF0-CF59-402F-B5DC-B37F416BD363}"/>
              </a:ext>
            </a:extLst>
          </p:cNvPr>
          <p:cNvSpPr>
            <a:spLocks noGrp="1"/>
          </p:cNvSpPr>
          <p:nvPr>
            <p:ph type="title"/>
          </p:nvPr>
        </p:nvSpPr>
        <p:spPr/>
        <p:txBody>
          <a:bodyPr/>
          <a:lstStyle/>
          <a:p>
            <a:r>
              <a:rPr lang="en-IN" dirty="0"/>
              <a:t>Create a view to get and display all the reviews</a:t>
            </a:r>
          </a:p>
        </p:txBody>
      </p:sp>
      <p:sp>
        <p:nvSpPr>
          <p:cNvPr id="3" name="Content Placeholder 2">
            <a:extLst>
              <a:ext uri="{FF2B5EF4-FFF2-40B4-BE49-F238E27FC236}">
                <a16:creationId xmlns:a16="http://schemas.microsoft.com/office/drawing/2014/main" id="{E1ADD3D9-AD38-4738-99CB-61102055866C}"/>
              </a:ext>
            </a:extLst>
          </p:cNvPr>
          <p:cNvSpPr>
            <a:spLocks noGrp="1"/>
          </p:cNvSpPr>
          <p:nvPr>
            <p:ph idx="1"/>
          </p:nvPr>
        </p:nvSpPr>
        <p:spPr/>
        <p:txBody>
          <a:bodyPr/>
          <a:lstStyle/>
          <a:p>
            <a:r>
              <a:rPr lang="en-IN" dirty="0"/>
              <a:t>Create a template review_list.html</a:t>
            </a:r>
          </a:p>
          <a:p>
            <a:r>
              <a:rPr lang="en-IN" dirty="0"/>
              <a:t>Create a template </a:t>
            </a:r>
            <a:r>
              <a:rPr lang="en-IN" dirty="0" err="1"/>
              <a:t>ReviewListView</a:t>
            </a:r>
            <a:r>
              <a:rPr lang="en-IN" dirty="0"/>
              <a:t> extend Template View</a:t>
            </a:r>
          </a:p>
          <a:p>
            <a:r>
              <a:rPr lang="en-IN" dirty="0"/>
              <a:t>Get all the content and send it via a context</a:t>
            </a:r>
          </a:p>
        </p:txBody>
      </p:sp>
      <p:sp>
        <p:nvSpPr>
          <p:cNvPr id="4" name="Rectangle 1">
            <a:extLst>
              <a:ext uri="{FF2B5EF4-FFF2-40B4-BE49-F238E27FC236}">
                <a16:creationId xmlns:a16="http://schemas.microsoft.com/office/drawing/2014/main" id="{324FB7F3-84B0-45BA-8791-5A4670046EED}"/>
              </a:ext>
            </a:extLst>
          </p:cNvPr>
          <p:cNvSpPr>
            <a:spLocks noChangeArrowheads="1"/>
          </p:cNvSpPr>
          <p:nvPr/>
        </p:nvSpPr>
        <p:spPr bwMode="auto">
          <a:xfrm>
            <a:off x="1068224" y="3429000"/>
            <a:ext cx="425580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TemplateView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reviews = </a:t>
            </a:r>
            <a:r>
              <a:rPr kumimoji="0" lang="en-US" altLang="en-US" sz="1400" b="0" i="0" u="none" strike="noStrike" cap="none" normalizeH="0" baseline="0" dirty="0" err="1">
                <a:ln>
                  <a:noFill/>
                </a:ln>
                <a:solidFill>
                  <a:srgbClr val="000000"/>
                </a:solidFill>
                <a:effectLst/>
                <a:latin typeface="JetBrains Mono"/>
              </a:rPr>
              <a:t>Review.objects.all</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'reviews'</a:t>
            </a:r>
            <a:r>
              <a:rPr kumimoji="0" lang="en-US" altLang="en-US" sz="1400" b="0" i="0" u="none" strike="noStrike" cap="none" normalizeH="0" baseline="0" dirty="0">
                <a:ln>
                  <a:noFill/>
                </a:ln>
                <a:solidFill>
                  <a:srgbClr val="000000"/>
                </a:solidFill>
                <a:effectLst/>
                <a:latin typeface="JetBrains Mono"/>
              </a:rPr>
              <a:t>] = reviews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297D9EA-BEB2-4377-A0E3-46B49CE9F3A4}"/>
              </a:ext>
            </a:extLst>
          </p:cNvPr>
          <p:cNvSpPr>
            <a:spLocks noChangeArrowheads="1"/>
          </p:cNvSpPr>
          <p:nvPr/>
        </p:nvSpPr>
        <p:spPr bwMode="auto">
          <a:xfrm>
            <a:off x="6096000" y="3055886"/>
            <a:ext cx="372609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 extends 'reviews/base.html'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title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All Reviews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content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ul</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for review in reviews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li</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review.user_name</a:t>
            </a:r>
            <a:r>
              <a:rPr kumimoji="0" lang="en-US" altLang="en-US" sz="1400" b="0" i="0" u="none" strike="noStrike" cap="none" normalizeH="0" baseline="0" dirty="0">
                <a:ln>
                  <a:noFill/>
                </a:ln>
                <a:solidFill>
                  <a:srgbClr val="000000"/>
                </a:solidFill>
                <a:effectLst/>
                <a:latin typeface="JetBrains Mono"/>
              </a:rPr>
              <a:t> }} (Rating : {{ </a:t>
            </a:r>
            <a:r>
              <a:rPr kumimoji="0" lang="en-US" altLang="en-US" sz="1400" b="0" i="0" u="none" strike="noStrike" cap="none" normalizeH="0" baseline="0" dirty="0" err="1">
                <a:ln>
                  <a:noFill/>
                </a:ln>
                <a:solidFill>
                  <a:srgbClr val="000000"/>
                </a:solidFill>
                <a:effectLst/>
                <a:latin typeface="JetBrains Mono"/>
              </a:rPr>
              <a:t>review.rating</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li</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endfor</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ul</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4230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BD3A-288A-40E3-80AC-201CA49569B7}"/>
              </a:ext>
            </a:extLst>
          </p:cNvPr>
          <p:cNvSpPr>
            <a:spLocks noGrp="1"/>
          </p:cNvSpPr>
          <p:nvPr>
            <p:ph type="title"/>
          </p:nvPr>
        </p:nvSpPr>
        <p:spPr/>
        <p:txBody>
          <a:bodyPr/>
          <a:lstStyle/>
          <a:p>
            <a:r>
              <a:rPr lang="en-IN" dirty="0"/>
              <a:t>Display a given review</a:t>
            </a:r>
          </a:p>
        </p:txBody>
      </p:sp>
      <p:sp>
        <p:nvSpPr>
          <p:cNvPr id="3" name="Content Placeholder 2">
            <a:extLst>
              <a:ext uri="{FF2B5EF4-FFF2-40B4-BE49-F238E27FC236}">
                <a16:creationId xmlns:a16="http://schemas.microsoft.com/office/drawing/2014/main" id="{EC37DE7C-D302-4290-98B6-AD26056E9A14}"/>
              </a:ext>
            </a:extLst>
          </p:cNvPr>
          <p:cNvSpPr>
            <a:spLocks noGrp="1"/>
          </p:cNvSpPr>
          <p:nvPr>
            <p:ph idx="1"/>
          </p:nvPr>
        </p:nvSpPr>
        <p:spPr/>
        <p:txBody>
          <a:bodyPr/>
          <a:lstStyle/>
          <a:p>
            <a:r>
              <a:rPr lang="en-IN" dirty="0"/>
              <a:t>Create a review </a:t>
            </a:r>
            <a:r>
              <a:rPr lang="en-IN" dirty="0" err="1"/>
              <a:t>SingleReviewView</a:t>
            </a:r>
            <a:r>
              <a:rPr lang="en-IN" dirty="0"/>
              <a:t> in the view.py</a:t>
            </a:r>
          </a:p>
          <a:p>
            <a:r>
              <a:rPr lang="en-IN" dirty="0"/>
              <a:t>Create a template single-review.html</a:t>
            </a:r>
          </a:p>
        </p:txBody>
      </p:sp>
      <p:sp>
        <p:nvSpPr>
          <p:cNvPr id="5" name="Rectangle 2">
            <a:extLst>
              <a:ext uri="{FF2B5EF4-FFF2-40B4-BE49-F238E27FC236}">
                <a16:creationId xmlns:a16="http://schemas.microsoft.com/office/drawing/2014/main" id="{1B176F4A-E05A-40D8-8FF2-B10A4B608642}"/>
              </a:ext>
            </a:extLst>
          </p:cNvPr>
          <p:cNvSpPr>
            <a:spLocks noChangeArrowheads="1"/>
          </p:cNvSpPr>
          <p:nvPr/>
        </p:nvSpPr>
        <p:spPr bwMode="auto">
          <a:xfrm>
            <a:off x="1090569" y="3085312"/>
            <a:ext cx="458038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SingleReviewView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TemplateView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"reviews/single_review.html"</a:t>
            </a:r>
            <a:br>
              <a:rPr kumimoji="0" lang="en-US" altLang="en-US" sz="1400" b="1" i="0" u="none" strike="noStrike" cap="none" normalizeH="0" baseline="0" dirty="0">
                <a:ln>
                  <a:noFill/>
                </a:ln>
                <a:solidFill>
                  <a:srgbClr val="008080"/>
                </a:solidFill>
                <a:effectLst/>
                <a:latin typeface="JetBrains Mono"/>
              </a:rPr>
            </a:b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94558D"/>
                </a:solidFill>
                <a:effectLst/>
                <a:latin typeface="JetBrains Mono"/>
              </a:rPr>
              <a:t>self</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 = </a:t>
            </a:r>
            <a:r>
              <a:rPr kumimoji="0" lang="en-US" altLang="en-US" sz="1400" b="0" i="0" u="none" strike="noStrike" cap="none" normalizeH="0" baseline="0" dirty="0">
                <a:ln>
                  <a:noFill/>
                </a:ln>
                <a:solidFill>
                  <a:srgbClr val="000080"/>
                </a:solidFill>
                <a:effectLst/>
                <a:latin typeface="JetBrains Mono"/>
              </a:rPr>
              <a:t>super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get_context_data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request_id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kwargs</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selected_review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Review.objects.get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pk</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request_id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context[</a:t>
            </a:r>
            <a:r>
              <a:rPr kumimoji="0" lang="en-US" altLang="en-US" sz="1400" b="1" i="0" u="none" strike="noStrike" cap="none" normalizeH="0" baseline="0" dirty="0">
                <a:ln>
                  <a:noFill/>
                </a:ln>
                <a:solidFill>
                  <a:srgbClr val="008080"/>
                </a:solidFill>
                <a:effectLst/>
                <a:latin typeface="JetBrains Mono"/>
              </a:rPr>
              <a:t>"review"</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selected_review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return </a:t>
            </a:r>
            <a:r>
              <a:rPr kumimoji="0" lang="en-US" altLang="en-US" sz="1400" b="0" i="0" u="none" strike="noStrike" cap="none" normalizeH="0" baseline="0" dirty="0">
                <a:ln>
                  <a:noFill/>
                </a:ln>
                <a:solidFill>
                  <a:srgbClr val="000000"/>
                </a:solidFill>
                <a:effectLst/>
                <a:latin typeface="JetBrains Mono"/>
              </a:rPr>
              <a:t>context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4C5C3AF-5A6B-4171-BD8A-34B16A39126C}"/>
              </a:ext>
            </a:extLst>
          </p:cNvPr>
          <p:cNvSpPr>
            <a:spLocks noChangeArrowheads="1"/>
          </p:cNvSpPr>
          <p:nvPr/>
        </p:nvSpPr>
        <p:spPr bwMode="auto">
          <a:xfrm>
            <a:off x="6006517" y="2585175"/>
            <a:ext cx="3103143"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 extends 'reviews/base.html'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title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Review Detail</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block content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h1</a:t>
            </a:r>
            <a:r>
              <a:rPr kumimoji="0" lang="en-US" altLang="en-US" sz="1400" b="0" i="0" u="none" strike="noStrike" cap="none" normalizeH="0" baseline="0" dirty="0">
                <a:ln>
                  <a:noFill/>
                </a:ln>
                <a:solidFill>
                  <a:srgbClr val="000000"/>
                </a:solidFill>
                <a:effectLst/>
                <a:latin typeface="JetBrains Mono"/>
              </a:rPr>
              <a:t>&gt;{{ </a:t>
            </a:r>
            <a:r>
              <a:rPr kumimoji="0" lang="en-US" altLang="en-US" sz="1400" b="0" i="0" u="none" strike="noStrike" cap="none" normalizeH="0" baseline="0" dirty="0" err="1">
                <a:ln>
                  <a:noFill/>
                </a:ln>
                <a:solidFill>
                  <a:srgbClr val="000000"/>
                </a:solidFill>
                <a:effectLst/>
                <a:latin typeface="JetBrains Mono"/>
              </a:rPr>
              <a:t>review.user_name</a:t>
            </a: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h1</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&gt;Rating : {{ </a:t>
            </a:r>
            <a:r>
              <a:rPr kumimoji="0" lang="en-US" altLang="en-US" sz="1400" b="0" i="0" u="none" strike="noStrike" cap="none" normalizeH="0" baseline="0" dirty="0" err="1">
                <a:ln>
                  <a:noFill/>
                </a:ln>
                <a:solidFill>
                  <a:srgbClr val="000000"/>
                </a:solidFill>
                <a:effectLst/>
                <a:latin typeface="JetBrains Mono"/>
              </a:rPr>
              <a:t>review.rating</a:t>
            </a: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review.review_text|linebreaks</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p</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endblock</a:t>
            </a: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75169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7D3A-871E-42A2-AF5B-6A891A2D8085}"/>
              </a:ext>
            </a:extLst>
          </p:cNvPr>
          <p:cNvSpPr>
            <a:spLocks noGrp="1"/>
          </p:cNvSpPr>
          <p:nvPr>
            <p:ph type="title"/>
          </p:nvPr>
        </p:nvSpPr>
        <p:spPr/>
        <p:txBody>
          <a:bodyPr/>
          <a:lstStyle/>
          <a:p>
            <a:r>
              <a:rPr lang="en-IN" dirty="0" err="1"/>
              <a:t>ListView</a:t>
            </a:r>
            <a:endParaRPr lang="en-IN" dirty="0"/>
          </a:p>
        </p:txBody>
      </p:sp>
      <p:sp>
        <p:nvSpPr>
          <p:cNvPr id="3" name="Content Placeholder 2">
            <a:extLst>
              <a:ext uri="{FF2B5EF4-FFF2-40B4-BE49-F238E27FC236}">
                <a16:creationId xmlns:a16="http://schemas.microsoft.com/office/drawing/2014/main" id="{591EF5BC-AACD-4C2B-AC88-7F1EE2E85F39}"/>
              </a:ext>
            </a:extLst>
          </p:cNvPr>
          <p:cNvSpPr>
            <a:spLocks noGrp="1"/>
          </p:cNvSpPr>
          <p:nvPr>
            <p:ph idx="1"/>
          </p:nvPr>
        </p:nvSpPr>
        <p:spPr>
          <a:xfrm>
            <a:off x="677334" y="1853967"/>
            <a:ext cx="8596668" cy="4187396"/>
          </a:xfrm>
        </p:spPr>
        <p:txBody>
          <a:bodyPr/>
          <a:lstStyle/>
          <a:p>
            <a:r>
              <a:rPr lang="en-IN" dirty="0"/>
              <a:t>Display a list of data as we have done in the </a:t>
            </a:r>
            <a:r>
              <a:rPr lang="en-IN" dirty="0" err="1"/>
              <a:t>ReviewListView</a:t>
            </a:r>
            <a:r>
              <a:rPr lang="en-IN" dirty="0"/>
              <a:t> Class</a:t>
            </a:r>
          </a:p>
          <a:p>
            <a:r>
              <a:rPr lang="en-IN" dirty="0"/>
              <a:t>Import statement : </a:t>
            </a:r>
            <a:r>
              <a:rPr lang="en-US" dirty="0"/>
              <a:t>from </a:t>
            </a:r>
            <a:r>
              <a:rPr lang="en-US" dirty="0" err="1"/>
              <a:t>django.views.generic</a:t>
            </a:r>
            <a:r>
              <a:rPr lang="en-US" dirty="0"/>
              <a:t> import </a:t>
            </a:r>
            <a:r>
              <a:rPr lang="en-US" dirty="0" err="1"/>
              <a:t>ListView</a:t>
            </a:r>
            <a:endParaRPr lang="en-IN" dirty="0"/>
          </a:p>
          <a:p>
            <a:endParaRPr lang="en-IN" dirty="0"/>
          </a:p>
          <a:p>
            <a:endParaRPr lang="en-IN" dirty="0"/>
          </a:p>
          <a:p>
            <a:r>
              <a:rPr lang="en-IN" dirty="0"/>
              <a:t>This will send a </a:t>
            </a:r>
            <a:r>
              <a:rPr lang="en-IN" dirty="0" err="1"/>
              <a:t>object_list</a:t>
            </a:r>
            <a:r>
              <a:rPr lang="en-IN" dirty="0"/>
              <a:t> variable to the template containing all the data</a:t>
            </a:r>
          </a:p>
          <a:p>
            <a:endParaRPr lang="en-IN" dirty="0"/>
          </a:p>
          <a:p>
            <a:endParaRPr lang="en-IN" dirty="0"/>
          </a:p>
          <a:p>
            <a:endParaRPr lang="en-IN" dirty="0"/>
          </a:p>
          <a:p>
            <a:r>
              <a:rPr lang="en-IN" dirty="0"/>
              <a:t>Explicitly used when you want to fetch some data from models</a:t>
            </a:r>
          </a:p>
          <a:p>
            <a:endParaRPr lang="en-IN" dirty="0"/>
          </a:p>
        </p:txBody>
      </p:sp>
      <p:sp>
        <p:nvSpPr>
          <p:cNvPr id="4" name="Rectangle 1">
            <a:extLst>
              <a:ext uri="{FF2B5EF4-FFF2-40B4-BE49-F238E27FC236}">
                <a16:creationId xmlns:a16="http://schemas.microsoft.com/office/drawing/2014/main" id="{819DF6D5-71BE-4F6E-9D23-04B3593AF73A}"/>
              </a:ext>
            </a:extLst>
          </p:cNvPr>
          <p:cNvSpPr>
            <a:spLocks noChangeArrowheads="1"/>
          </p:cNvSpPr>
          <p:nvPr/>
        </p:nvSpPr>
        <p:spPr bwMode="auto">
          <a:xfrm>
            <a:off x="1115735" y="2661191"/>
            <a:ext cx="379182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ListView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model = Review</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619094-65EB-4534-B18C-56CC25B6F227}"/>
              </a:ext>
            </a:extLst>
          </p:cNvPr>
          <p:cNvSpPr>
            <a:spLocks noChangeArrowheads="1"/>
          </p:cNvSpPr>
          <p:nvPr/>
        </p:nvSpPr>
        <p:spPr bwMode="auto">
          <a:xfrm>
            <a:off x="1136709" y="3900457"/>
            <a:ext cx="556072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ReviewListView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ListView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"reviews/review_list.html"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context_object_name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29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0B3F-1031-430F-B373-776A12350020}"/>
              </a:ext>
            </a:extLst>
          </p:cNvPr>
          <p:cNvSpPr>
            <a:spLocks noGrp="1"/>
          </p:cNvSpPr>
          <p:nvPr>
            <p:ph type="title"/>
          </p:nvPr>
        </p:nvSpPr>
        <p:spPr/>
        <p:txBody>
          <a:bodyPr/>
          <a:lstStyle/>
          <a:p>
            <a:r>
              <a:rPr lang="en-IN" dirty="0" err="1"/>
              <a:t>DetailView</a:t>
            </a:r>
            <a:endParaRPr lang="en-IN" dirty="0"/>
          </a:p>
        </p:txBody>
      </p:sp>
      <p:sp>
        <p:nvSpPr>
          <p:cNvPr id="3" name="Content Placeholder 2">
            <a:extLst>
              <a:ext uri="{FF2B5EF4-FFF2-40B4-BE49-F238E27FC236}">
                <a16:creationId xmlns:a16="http://schemas.microsoft.com/office/drawing/2014/main" id="{4FBBFA87-237F-4F98-9E6C-51119107B6A1}"/>
              </a:ext>
            </a:extLst>
          </p:cNvPr>
          <p:cNvSpPr>
            <a:spLocks noGrp="1"/>
          </p:cNvSpPr>
          <p:nvPr>
            <p:ph idx="1"/>
          </p:nvPr>
        </p:nvSpPr>
        <p:spPr>
          <a:xfrm>
            <a:off x="677334" y="1562383"/>
            <a:ext cx="8596668" cy="3880773"/>
          </a:xfrm>
        </p:spPr>
        <p:txBody>
          <a:bodyPr/>
          <a:lstStyle/>
          <a:p>
            <a:r>
              <a:rPr lang="en-IN" dirty="0"/>
              <a:t>Can be used to load a single data from your model</a:t>
            </a:r>
          </a:p>
          <a:p>
            <a:r>
              <a:rPr lang="en-IN" dirty="0"/>
              <a:t>Import statement : </a:t>
            </a:r>
            <a:r>
              <a:rPr lang="en-US" dirty="0"/>
              <a:t>from </a:t>
            </a:r>
            <a:r>
              <a:rPr lang="en-US" dirty="0" err="1"/>
              <a:t>django.views.generic</a:t>
            </a:r>
            <a:r>
              <a:rPr lang="en-US" dirty="0"/>
              <a:t> import </a:t>
            </a:r>
            <a:r>
              <a:rPr lang="en-US" dirty="0" err="1"/>
              <a:t>DetailView</a:t>
            </a:r>
            <a:endParaRPr lang="en-IN" dirty="0"/>
          </a:p>
          <a:p>
            <a:r>
              <a:rPr lang="en-IN" dirty="0"/>
              <a:t>It loads the data based on primary key or a Slug</a:t>
            </a:r>
          </a:p>
          <a:p>
            <a:r>
              <a:rPr lang="en-IN" dirty="0"/>
              <a:t>This is defined by us on the URL (either a PK or a Slug)</a:t>
            </a:r>
          </a:p>
          <a:p>
            <a:r>
              <a:rPr lang="en-IN" dirty="0"/>
              <a:t>To access the exposed data you can use the object or model name in all lower case in the template</a:t>
            </a:r>
          </a:p>
          <a:p>
            <a:endParaRPr lang="en-IN" dirty="0"/>
          </a:p>
          <a:p>
            <a:endParaRPr lang="en-IN" dirty="0"/>
          </a:p>
          <a:p>
            <a:endParaRPr lang="en-IN" dirty="0"/>
          </a:p>
          <a:p>
            <a:r>
              <a:rPr lang="en-IN" dirty="0"/>
              <a:t>Explicitly used when you want to fetch some data from models</a:t>
            </a:r>
          </a:p>
          <a:p>
            <a:endParaRPr lang="en-IN" dirty="0"/>
          </a:p>
        </p:txBody>
      </p:sp>
      <p:sp>
        <p:nvSpPr>
          <p:cNvPr id="4" name="Rectangle 1">
            <a:extLst>
              <a:ext uri="{FF2B5EF4-FFF2-40B4-BE49-F238E27FC236}">
                <a16:creationId xmlns:a16="http://schemas.microsoft.com/office/drawing/2014/main" id="{CF328338-DBF3-4410-A23C-66DD39421A71}"/>
              </a:ext>
            </a:extLst>
          </p:cNvPr>
          <p:cNvSpPr>
            <a:spLocks noChangeArrowheads="1"/>
          </p:cNvSpPr>
          <p:nvPr/>
        </p:nvSpPr>
        <p:spPr bwMode="auto">
          <a:xfrm>
            <a:off x="1051133" y="3502769"/>
            <a:ext cx="586241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a:rPr>
              <a:t>class </a:t>
            </a:r>
            <a:r>
              <a:rPr kumimoji="0" lang="en-US" altLang="en-US" b="0" i="0" u="none" strike="noStrike" cap="none" normalizeH="0" baseline="0" dirty="0" err="1">
                <a:ln>
                  <a:noFill/>
                </a:ln>
                <a:solidFill>
                  <a:srgbClr val="000000"/>
                </a:solidFill>
                <a:effectLst/>
                <a:latin typeface="JetBrains Mono"/>
              </a:rPr>
              <a:t>SingleReviewView</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00"/>
                </a:solidFill>
                <a:effectLst/>
                <a:latin typeface="JetBrains Mono"/>
              </a:rPr>
              <a:t>DetailView</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err="1">
                <a:ln>
                  <a:noFill/>
                </a:ln>
                <a:solidFill>
                  <a:srgbClr val="000000"/>
                </a:solidFill>
                <a:effectLst/>
                <a:latin typeface="JetBrains Mono"/>
              </a:rPr>
              <a:t>template_name</a:t>
            </a:r>
            <a:r>
              <a:rPr kumimoji="0" lang="en-US" altLang="en-US" b="0" i="0" u="none" strike="noStrike" cap="none" normalizeH="0" baseline="0" dirty="0">
                <a:ln>
                  <a:noFill/>
                </a:ln>
                <a:solidFill>
                  <a:srgbClr val="000000"/>
                </a:solidFill>
                <a:effectLst/>
                <a:latin typeface="JetBrains Mono"/>
              </a:rPr>
              <a:t> = </a:t>
            </a:r>
            <a:r>
              <a:rPr kumimoji="0" lang="en-US" altLang="en-US" b="1" i="0" u="none" strike="noStrike" cap="none" normalizeH="0" baseline="0" dirty="0">
                <a:ln>
                  <a:noFill/>
                </a:ln>
                <a:solidFill>
                  <a:srgbClr val="008080"/>
                </a:solidFill>
                <a:effectLst/>
                <a:latin typeface="JetBrains Mono"/>
              </a:rPr>
              <a:t>"reviews/single_review.html"</a:t>
            </a:r>
            <a:br>
              <a:rPr kumimoji="0" lang="en-US" altLang="en-US" b="1" i="0" u="none" strike="noStrike" cap="none" normalizeH="0" baseline="0" dirty="0">
                <a:ln>
                  <a:noFill/>
                </a:ln>
                <a:solidFill>
                  <a:srgbClr val="008080"/>
                </a:solidFill>
                <a:effectLst/>
                <a:latin typeface="JetBrains Mono"/>
              </a:rPr>
            </a:br>
            <a:r>
              <a:rPr kumimoji="0" lang="en-US" altLang="en-US" b="1" i="0" u="none" strike="noStrike" cap="none" normalizeH="0" baseline="0" dirty="0">
                <a:ln>
                  <a:noFill/>
                </a:ln>
                <a:solidFill>
                  <a:srgbClr val="008080"/>
                </a:solidFill>
                <a:effectLst/>
                <a:latin typeface="JetBrains Mono"/>
              </a:rPr>
              <a:t>    </a:t>
            </a:r>
            <a:r>
              <a:rPr kumimoji="0" lang="en-US" altLang="en-US" b="0" i="0" u="none" strike="noStrike" cap="none" normalizeH="0" baseline="0" dirty="0">
                <a:ln>
                  <a:noFill/>
                </a:ln>
                <a:solidFill>
                  <a:srgbClr val="000000"/>
                </a:solidFill>
                <a:effectLst/>
                <a:latin typeface="JetBrains Mono"/>
              </a:rPr>
              <a:t>model = Review</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7487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8EB1-2DA3-4527-BBC1-2CEF8CC68955}"/>
              </a:ext>
            </a:extLst>
          </p:cNvPr>
          <p:cNvSpPr>
            <a:spLocks noGrp="1"/>
          </p:cNvSpPr>
          <p:nvPr>
            <p:ph type="title"/>
          </p:nvPr>
        </p:nvSpPr>
        <p:spPr/>
        <p:txBody>
          <a:bodyPr/>
          <a:lstStyle/>
          <a:p>
            <a:r>
              <a:rPr lang="en-IN" dirty="0"/>
              <a:t>When to use which Views</a:t>
            </a:r>
          </a:p>
        </p:txBody>
      </p:sp>
      <p:sp>
        <p:nvSpPr>
          <p:cNvPr id="3" name="Content Placeholder 2">
            <a:extLst>
              <a:ext uri="{FF2B5EF4-FFF2-40B4-BE49-F238E27FC236}">
                <a16:creationId xmlns:a16="http://schemas.microsoft.com/office/drawing/2014/main" id="{04FFEC5A-0D73-4725-8814-B5D88F4ED21D}"/>
              </a:ext>
            </a:extLst>
          </p:cNvPr>
          <p:cNvSpPr>
            <a:spLocks noGrp="1"/>
          </p:cNvSpPr>
          <p:nvPr>
            <p:ph idx="1"/>
          </p:nvPr>
        </p:nvSpPr>
        <p:spPr/>
        <p:txBody>
          <a:bodyPr/>
          <a:lstStyle/>
          <a:p>
            <a:r>
              <a:rPr lang="en-IN" dirty="0"/>
              <a:t>The extra classes defined are just helper so that you can reduce few lines.</a:t>
            </a:r>
          </a:p>
          <a:p>
            <a:r>
              <a:rPr lang="en-IN" dirty="0"/>
              <a:t>One may create all the views from the bottom up.</a:t>
            </a:r>
          </a:p>
          <a:p>
            <a:r>
              <a:rPr lang="en-IN" dirty="0"/>
              <a:t>It’s a personal preference</a:t>
            </a:r>
          </a:p>
          <a:p>
            <a:r>
              <a:rPr lang="en-IN" dirty="0"/>
              <a:t>Also sometime depends on the use case</a:t>
            </a:r>
          </a:p>
          <a:p>
            <a:pPr lvl="1"/>
            <a:r>
              <a:rPr lang="en-IN" dirty="0" err="1"/>
              <a:t>ThankYouView</a:t>
            </a:r>
            <a:r>
              <a:rPr lang="en-IN" dirty="0"/>
              <a:t> does not interacts with the database and hence you cannot use </a:t>
            </a:r>
            <a:r>
              <a:rPr lang="en-IN" dirty="0" err="1"/>
              <a:t>ListView</a:t>
            </a:r>
            <a:r>
              <a:rPr lang="en-IN" dirty="0"/>
              <a:t> or </a:t>
            </a:r>
            <a:r>
              <a:rPr lang="en-IN" dirty="0" err="1"/>
              <a:t>DetailView</a:t>
            </a:r>
            <a:endParaRPr lang="en-IN" dirty="0"/>
          </a:p>
          <a:p>
            <a:pPr lvl="1"/>
            <a:r>
              <a:rPr lang="en-IN" dirty="0"/>
              <a:t>If you want to handle both get and post request then go for View</a:t>
            </a:r>
          </a:p>
          <a:p>
            <a:endParaRPr lang="en-IN" dirty="0"/>
          </a:p>
        </p:txBody>
      </p:sp>
    </p:spTree>
    <p:extLst>
      <p:ext uri="{BB962C8B-B14F-4D97-AF65-F5344CB8AC3E}">
        <p14:creationId xmlns:p14="http://schemas.microsoft.com/office/powerpoint/2010/main" val="30921194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3B40-7231-49E7-B7DD-4403FAB75444}"/>
              </a:ext>
            </a:extLst>
          </p:cNvPr>
          <p:cNvSpPr>
            <a:spLocks noGrp="1"/>
          </p:cNvSpPr>
          <p:nvPr>
            <p:ph type="title"/>
          </p:nvPr>
        </p:nvSpPr>
        <p:spPr/>
        <p:txBody>
          <a:bodyPr/>
          <a:lstStyle/>
          <a:p>
            <a:r>
              <a:rPr lang="en-IN" dirty="0"/>
              <a:t>Form View</a:t>
            </a:r>
          </a:p>
        </p:txBody>
      </p:sp>
      <p:sp>
        <p:nvSpPr>
          <p:cNvPr id="3" name="Content Placeholder 2">
            <a:extLst>
              <a:ext uri="{FF2B5EF4-FFF2-40B4-BE49-F238E27FC236}">
                <a16:creationId xmlns:a16="http://schemas.microsoft.com/office/drawing/2014/main" id="{61BF112B-D0BE-416B-8D4F-2BB6F9AB1E14}"/>
              </a:ext>
            </a:extLst>
          </p:cNvPr>
          <p:cNvSpPr>
            <a:spLocks noGrp="1"/>
          </p:cNvSpPr>
          <p:nvPr>
            <p:ph idx="1"/>
          </p:nvPr>
        </p:nvSpPr>
        <p:spPr/>
        <p:txBody>
          <a:bodyPr/>
          <a:lstStyle/>
          <a:p>
            <a:r>
              <a:rPr lang="en-IN" dirty="0"/>
              <a:t>This is essentially used to perform a get and as well as perform a POST </a:t>
            </a:r>
          </a:p>
          <a:p>
            <a:r>
              <a:rPr lang="en-IN" dirty="0"/>
              <a:t>All previous views were used for fetching or getting the data</a:t>
            </a:r>
          </a:p>
          <a:p>
            <a:r>
              <a:rPr lang="en-IN" dirty="0"/>
              <a:t>Import statement: from </a:t>
            </a:r>
            <a:r>
              <a:rPr lang="en-IN" dirty="0" err="1"/>
              <a:t>django.views.generic.edit</a:t>
            </a:r>
            <a:r>
              <a:rPr lang="en-IN" dirty="0"/>
              <a:t> import </a:t>
            </a:r>
            <a:r>
              <a:rPr lang="en-IN" dirty="0" err="1"/>
              <a:t>FormView</a:t>
            </a:r>
            <a:endParaRPr lang="en-IN" dirty="0"/>
          </a:p>
          <a:p>
            <a:endParaRPr lang="en-IN" dirty="0"/>
          </a:p>
        </p:txBody>
      </p:sp>
      <p:sp>
        <p:nvSpPr>
          <p:cNvPr id="4" name="Rectangle 1">
            <a:extLst>
              <a:ext uri="{FF2B5EF4-FFF2-40B4-BE49-F238E27FC236}">
                <a16:creationId xmlns:a16="http://schemas.microsoft.com/office/drawing/2014/main" id="{C22A157E-6AC9-4E53-941E-A709B0423EBF}"/>
              </a:ext>
            </a:extLst>
          </p:cNvPr>
          <p:cNvSpPr>
            <a:spLocks noChangeArrowheads="1"/>
          </p:cNvSpPr>
          <p:nvPr/>
        </p:nvSpPr>
        <p:spPr bwMode="auto">
          <a:xfrm>
            <a:off x="1090569" y="3429000"/>
            <a:ext cx="4723002"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ReviewView</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FormView</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form_class</a:t>
            </a:r>
            <a:r>
              <a:rPr kumimoji="0" lang="en-US" altLang="en-US" sz="1600" b="0" i="0" u="none" strike="noStrike" cap="none" normalizeH="0" baseline="0" dirty="0">
                <a:ln>
                  <a:noFill/>
                </a:ln>
                <a:solidFill>
                  <a:srgbClr val="000000"/>
                </a:solidFill>
                <a:effectLst/>
                <a:latin typeface="JetBrains Mono"/>
              </a:rPr>
              <a:t> = </a:t>
            </a:r>
            <a:r>
              <a:rPr kumimoji="0" lang="en-US" altLang="en-US" sz="1600" b="0" i="0" u="none" strike="noStrike" cap="none" normalizeH="0" baseline="0" dirty="0" err="1">
                <a:ln>
                  <a:noFill/>
                </a:ln>
                <a:solidFill>
                  <a:srgbClr val="000000"/>
                </a:solidFill>
                <a:effectLst/>
                <a:latin typeface="JetBrains Mono"/>
              </a:rPr>
              <a:t>ReviewForm</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template_name</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"reviews/review.html"</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success_url</a:t>
            </a:r>
            <a:r>
              <a:rPr kumimoji="0" lang="en-US" altLang="en-US" sz="1600" b="0" i="0" u="none" strike="noStrike" cap="none" normalizeH="0" baseline="0" dirty="0">
                <a:ln>
                  <a:noFill/>
                </a:ln>
                <a:solidFill>
                  <a:srgbClr val="000000"/>
                </a:solidFill>
                <a:effectLst/>
                <a:latin typeface="JetBrains Mono"/>
              </a:rPr>
              <a:t> = </a:t>
            </a:r>
            <a:r>
              <a:rPr kumimoji="0" lang="en-US" altLang="en-US" sz="1600" b="1" i="0" u="none" strike="noStrike" cap="none" normalizeH="0" baseline="0" dirty="0">
                <a:ln>
                  <a:noFill/>
                </a:ln>
                <a:solidFill>
                  <a:srgbClr val="008080"/>
                </a:solidFill>
                <a:effectLst/>
                <a:latin typeface="JetBrains Mono"/>
              </a:rPr>
              <a:t>"/thank-you"</a:t>
            </a:r>
            <a:br>
              <a:rPr kumimoji="0" lang="en-US" altLang="en-US" sz="1600" b="1" i="0" u="none" strike="noStrike" cap="none" normalizeH="0" baseline="0" dirty="0">
                <a:ln>
                  <a:noFill/>
                </a:ln>
                <a:solidFill>
                  <a:srgbClr val="008080"/>
                </a:solidFill>
                <a:effectLst/>
                <a:latin typeface="JetBrains Mono"/>
              </a:rPr>
            </a:b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def </a:t>
            </a:r>
            <a:r>
              <a:rPr kumimoji="0" lang="en-US" altLang="en-US" sz="1600" b="0" i="0" u="none" strike="noStrike" cap="none" normalizeH="0" baseline="0" dirty="0" err="1">
                <a:ln>
                  <a:noFill/>
                </a:ln>
                <a:solidFill>
                  <a:srgbClr val="000000"/>
                </a:solidFill>
                <a:effectLst/>
                <a:latin typeface="JetBrains Mono"/>
              </a:rPr>
              <a:t>form_valid</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000000"/>
                </a:solidFill>
                <a:effectLst/>
                <a:latin typeface="JetBrains Mono"/>
              </a:rPr>
              <a:t>, form):</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form.save</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return </a:t>
            </a:r>
            <a:r>
              <a:rPr kumimoji="0" lang="en-US" altLang="en-US" sz="1600" b="0" i="0" u="none" strike="noStrike" cap="none" normalizeH="0" baseline="0" dirty="0">
                <a:ln>
                  <a:noFill/>
                </a:ln>
                <a:solidFill>
                  <a:srgbClr val="000080"/>
                </a:solidFill>
                <a:effectLst/>
                <a:latin typeface="JetBrains Mono"/>
              </a:rPr>
              <a:t>super</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form_valid</a:t>
            </a:r>
            <a:r>
              <a:rPr kumimoji="0" lang="en-US" altLang="en-US" sz="1600" b="0" i="0" u="none" strike="noStrike" cap="none" normalizeH="0" baseline="0" dirty="0">
                <a:ln>
                  <a:noFill/>
                </a:ln>
                <a:solidFill>
                  <a:srgbClr val="000000"/>
                </a:solidFill>
                <a:effectLst/>
                <a:latin typeface="JetBrains Mono"/>
              </a:rPr>
              <a:t>(form)</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7762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6AB4-304B-4296-87F7-BE1B84F279F7}"/>
              </a:ext>
            </a:extLst>
          </p:cNvPr>
          <p:cNvSpPr>
            <a:spLocks noGrp="1"/>
          </p:cNvSpPr>
          <p:nvPr>
            <p:ph type="title"/>
          </p:nvPr>
        </p:nvSpPr>
        <p:spPr/>
        <p:txBody>
          <a:bodyPr/>
          <a:lstStyle/>
          <a:p>
            <a:r>
              <a:rPr lang="en-IN" dirty="0"/>
              <a:t>Create View</a:t>
            </a:r>
          </a:p>
        </p:txBody>
      </p:sp>
      <p:sp>
        <p:nvSpPr>
          <p:cNvPr id="3" name="Content Placeholder 2">
            <a:extLst>
              <a:ext uri="{FF2B5EF4-FFF2-40B4-BE49-F238E27FC236}">
                <a16:creationId xmlns:a16="http://schemas.microsoft.com/office/drawing/2014/main" id="{50B9BA2A-E783-4710-8169-B413D4D001AD}"/>
              </a:ext>
            </a:extLst>
          </p:cNvPr>
          <p:cNvSpPr>
            <a:spLocks noGrp="1"/>
          </p:cNvSpPr>
          <p:nvPr>
            <p:ph idx="1"/>
          </p:nvPr>
        </p:nvSpPr>
        <p:spPr/>
        <p:txBody>
          <a:bodyPr/>
          <a:lstStyle/>
          <a:p>
            <a:r>
              <a:rPr lang="en-IN" dirty="0"/>
              <a:t>Specialized </a:t>
            </a:r>
            <a:r>
              <a:rPr lang="en-IN" dirty="0" err="1"/>
              <a:t>FormView</a:t>
            </a:r>
            <a:r>
              <a:rPr lang="en-IN" dirty="0"/>
              <a:t> which can be used to create data</a:t>
            </a:r>
          </a:p>
          <a:p>
            <a:r>
              <a:rPr lang="en-IN" dirty="0"/>
              <a:t>This will again can be used only when you are interacting with models</a:t>
            </a:r>
          </a:p>
          <a:p>
            <a:r>
              <a:rPr lang="en-IN" dirty="0"/>
              <a:t>Here you can configure the fields directly that is required to create the data as we have done in the </a:t>
            </a:r>
            <a:r>
              <a:rPr lang="en-IN" dirty="0" err="1"/>
              <a:t>ModelForm</a:t>
            </a:r>
            <a:r>
              <a:rPr lang="en-IN" dirty="0"/>
              <a:t> (</a:t>
            </a:r>
            <a:r>
              <a:rPr lang="en-IN" dirty="0" err="1"/>
              <a:t>ReviewForm</a:t>
            </a:r>
            <a:r>
              <a:rPr lang="en-IN" dirty="0"/>
              <a:t>)</a:t>
            </a:r>
          </a:p>
          <a:p>
            <a:r>
              <a:rPr lang="en-IN" dirty="0"/>
              <a:t>Import statement: from </a:t>
            </a:r>
            <a:r>
              <a:rPr lang="en-IN" dirty="0" err="1"/>
              <a:t>django.views.generic.edit</a:t>
            </a:r>
            <a:r>
              <a:rPr lang="en-IN" dirty="0"/>
              <a:t> import </a:t>
            </a:r>
            <a:r>
              <a:rPr lang="en-IN" dirty="0" err="1"/>
              <a:t>CreateView</a:t>
            </a:r>
            <a:endParaRPr lang="en-IN" dirty="0"/>
          </a:p>
        </p:txBody>
      </p:sp>
      <p:sp>
        <p:nvSpPr>
          <p:cNvPr id="4" name="Rectangle 1">
            <a:extLst>
              <a:ext uri="{FF2B5EF4-FFF2-40B4-BE49-F238E27FC236}">
                <a16:creationId xmlns:a16="http://schemas.microsoft.com/office/drawing/2014/main" id="{136BCFBD-7F15-4CAE-96F2-B15F66133651}"/>
              </a:ext>
            </a:extLst>
          </p:cNvPr>
          <p:cNvSpPr>
            <a:spLocks noChangeArrowheads="1"/>
          </p:cNvSpPr>
          <p:nvPr/>
        </p:nvSpPr>
        <p:spPr bwMode="auto">
          <a:xfrm>
            <a:off x="1090569" y="3989322"/>
            <a:ext cx="6929306"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ReviewView</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CreateView</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form_class</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ReviewForm</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template_name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"reviews/review.html"</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success_url</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"/thank-you"</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70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a:xfrm>
            <a:off x="1507067" y="4050833"/>
            <a:ext cx="7766936" cy="1096899"/>
          </a:xfrm>
        </p:spPr>
        <p:txBody>
          <a:bodyPr>
            <a:normAutofit/>
          </a:bodyPr>
          <a:lstStyle/>
          <a:p>
            <a:r>
              <a:rPr lang="en-IN">
                <a:solidFill>
                  <a:schemeClr val="tx1"/>
                </a:solidFill>
              </a:rPr>
              <a:t>Installations</a:t>
            </a:r>
          </a:p>
        </p:txBody>
      </p:sp>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a:xfrm>
            <a:off x="1507067" y="2404534"/>
            <a:ext cx="7766936" cy="1646302"/>
          </a:xfrm>
        </p:spPr>
        <p:txBody>
          <a:bodyPr>
            <a:normAutofit/>
          </a:bodyPr>
          <a:lstStyle/>
          <a:p>
            <a:r>
              <a:rPr lang="en-IN" dirty="0"/>
              <a:t>Starting With Django</a:t>
            </a:r>
          </a:p>
        </p:txBody>
      </p:sp>
    </p:spTree>
    <p:extLst>
      <p:ext uri="{BB962C8B-B14F-4D97-AF65-F5344CB8AC3E}">
        <p14:creationId xmlns:p14="http://schemas.microsoft.com/office/powerpoint/2010/main" val="25752984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8F284EDA-E0E9-40BA-8567-A75793D8C410}"/>
              </a:ext>
            </a:extLst>
          </p:cNvPr>
          <p:cNvSpPr>
            <a:spLocks noGrp="1"/>
          </p:cNvSpPr>
          <p:nvPr>
            <p:ph type="subTitle" idx="1"/>
          </p:nvPr>
        </p:nvSpPr>
        <p:spPr>
          <a:xfrm>
            <a:off x="1507067" y="4050833"/>
            <a:ext cx="7766936" cy="2562403"/>
          </a:xfrm>
        </p:spPr>
        <p:txBody>
          <a:bodyPr>
            <a:normAutofit/>
          </a:bodyPr>
          <a:lstStyle/>
          <a:p>
            <a:pPr>
              <a:lnSpc>
                <a:spcPct val="90000"/>
              </a:lnSpc>
            </a:pPr>
            <a:r>
              <a:rPr lang="en-US" sz="1400" b="0" i="0" dirty="0">
                <a:solidFill>
                  <a:schemeClr val="tx1"/>
                </a:solidFill>
                <a:effectLst/>
                <a:latin typeface="Roboto" panose="02000000000000000000" pitchFamily="2" charset="0"/>
              </a:rPr>
              <a:t>Creating Models</a:t>
            </a:r>
          </a:p>
          <a:p>
            <a:pPr>
              <a:lnSpc>
                <a:spcPct val="90000"/>
              </a:lnSpc>
            </a:pPr>
            <a:r>
              <a:rPr lang="en-US" sz="1400" b="0" i="0" dirty="0">
                <a:solidFill>
                  <a:schemeClr val="tx1"/>
                </a:solidFill>
                <a:effectLst/>
                <a:latin typeface="Roboto" panose="02000000000000000000" pitchFamily="2" charset="0"/>
              </a:rPr>
              <a:t>Model Fields</a:t>
            </a:r>
          </a:p>
          <a:p>
            <a:pPr>
              <a:lnSpc>
                <a:spcPct val="90000"/>
              </a:lnSpc>
            </a:pPr>
            <a:r>
              <a:rPr lang="en-US" sz="1400" b="0" i="0" dirty="0">
                <a:solidFill>
                  <a:schemeClr val="tx1"/>
                </a:solidFill>
                <a:effectLst/>
                <a:latin typeface="Roboto" panose="02000000000000000000" pitchFamily="2" charset="0"/>
              </a:rPr>
              <a:t>Migrations</a:t>
            </a:r>
          </a:p>
          <a:p>
            <a:pPr>
              <a:lnSpc>
                <a:spcPct val="90000"/>
              </a:lnSpc>
            </a:pPr>
            <a:r>
              <a:rPr lang="en-US" sz="1400" b="0" i="0" dirty="0">
                <a:solidFill>
                  <a:schemeClr val="tx1"/>
                </a:solidFill>
                <a:effectLst/>
                <a:latin typeface="Roboto" panose="02000000000000000000" pitchFamily="2" charset="0"/>
              </a:rPr>
              <a:t>Model Relations</a:t>
            </a:r>
          </a:p>
          <a:p>
            <a:pPr>
              <a:lnSpc>
                <a:spcPct val="90000"/>
              </a:lnSpc>
            </a:pPr>
            <a:r>
              <a:rPr lang="en-US" sz="1400" b="0" i="0" dirty="0">
                <a:solidFill>
                  <a:schemeClr val="tx1"/>
                </a:solidFill>
                <a:effectLst/>
                <a:latin typeface="Roboto" panose="02000000000000000000" pitchFamily="2" charset="0"/>
              </a:rPr>
              <a:t>Django Shell (Models)</a:t>
            </a:r>
          </a:p>
          <a:p>
            <a:pPr>
              <a:lnSpc>
                <a:spcPct val="90000"/>
              </a:lnSpc>
            </a:pPr>
            <a:r>
              <a:rPr lang="en-US" sz="1400" b="0" i="0" dirty="0">
                <a:solidFill>
                  <a:schemeClr val="tx1"/>
                </a:solidFill>
                <a:effectLst/>
                <a:latin typeface="Roboto" panose="02000000000000000000" pitchFamily="2" charset="0"/>
              </a:rPr>
              <a:t>Create Admin User</a:t>
            </a:r>
          </a:p>
          <a:p>
            <a:pPr>
              <a:lnSpc>
                <a:spcPct val="90000"/>
              </a:lnSpc>
            </a:pPr>
            <a:r>
              <a:rPr lang="en-US" sz="1400" b="0" i="0" dirty="0">
                <a:solidFill>
                  <a:schemeClr val="tx1"/>
                </a:solidFill>
                <a:effectLst/>
                <a:latin typeface="Roboto" panose="02000000000000000000" pitchFamily="2" charset="0"/>
              </a:rPr>
              <a:t>Configuring the Admin Interface</a:t>
            </a:r>
          </a:p>
          <a:p>
            <a:pPr>
              <a:lnSpc>
                <a:spcPct val="90000"/>
              </a:lnSpc>
            </a:pPr>
            <a:endParaRPr lang="en-IN" sz="1400" dirty="0">
              <a:solidFill>
                <a:schemeClr val="tx1"/>
              </a:solidFill>
            </a:endParaRPr>
          </a:p>
        </p:txBody>
      </p:sp>
      <p:sp>
        <p:nvSpPr>
          <p:cNvPr id="4" name="Title 3">
            <a:extLst>
              <a:ext uri="{FF2B5EF4-FFF2-40B4-BE49-F238E27FC236}">
                <a16:creationId xmlns:a16="http://schemas.microsoft.com/office/drawing/2014/main" id="{996A189B-CB9D-4C0A-9634-4DC9B6ACB665}"/>
              </a:ext>
            </a:extLst>
          </p:cNvPr>
          <p:cNvSpPr>
            <a:spLocks noGrp="1"/>
          </p:cNvSpPr>
          <p:nvPr>
            <p:ph type="ctrTitle"/>
          </p:nvPr>
        </p:nvSpPr>
        <p:spPr>
          <a:xfrm>
            <a:off x="1507067" y="2404534"/>
            <a:ext cx="7766936" cy="1646302"/>
          </a:xfrm>
        </p:spPr>
        <p:txBody>
          <a:bodyPr>
            <a:normAutofit/>
          </a:bodyPr>
          <a:lstStyle/>
          <a:p>
            <a:r>
              <a:rPr lang="en-IN" dirty="0"/>
              <a:t>Django Models</a:t>
            </a:r>
          </a:p>
        </p:txBody>
      </p:sp>
    </p:spTree>
    <p:extLst>
      <p:ext uri="{BB962C8B-B14F-4D97-AF65-F5344CB8AC3E}">
        <p14:creationId xmlns:p14="http://schemas.microsoft.com/office/powerpoint/2010/main" val="110302809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8C8-45A7-42B0-AE33-886DEB48E69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39D18F0-8716-4D52-9D7C-1CC585E195F7}"/>
              </a:ext>
            </a:extLst>
          </p:cNvPr>
          <p:cNvSpPr>
            <a:spLocks noGrp="1"/>
          </p:cNvSpPr>
          <p:nvPr>
            <p:ph idx="1"/>
          </p:nvPr>
        </p:nvSpPr>
        <p:spPr/>
        <p:txBody>
          <a:bodyPr/>
          <a:lstStyle/>
          <a:p>
            <a:r>
              <a:rPr lang="en-IN" dirty="0"/>
              <a:t>What is Data and Database</a:t>
            </a:r>
          </a:p>
          <a:p>
            <a:r>
              <a:rPr lang="en-IN" dirty="0"/>
              <a:t>Exploring SQL &amp; Model</a:t>
            </a:r>
          </a:p>
          <a:p>
            <a:r>
              <a:rPr lang="en-IN" dirty="0"/>
              <a:t>Models</a:t>
            </a:r>
          </a:p>
          <a:p>
            <a:r>
              <a:rPr lang="en-IN" dirty="0"/>
              <a:t>Database Queries</a:t>
            </a:r>
          </a:p>
        </p:txBody>
      </p:sp>
    </p:spTree>
    <p:extLst>
      <p:ext uri="{BB962C8B-B14F-4D97-AF65-F5344CB8AC3E}">
        <p14:creationId xmlns:p14="http://schemas.microsoft.com/office/powerpoint/2010/main" val="22581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8038-1947-41D9-A36F-A47FCFBBCA79}"/>
              </a:ext>
            </a:extLst>
          </p:cNvPr>
          <p:cNvSpPr>
            <a:spLocks noGrp="1"/>
          </p:cNvSpPr>
          <p:nvPr>
            <p:ph type="title"/>
          </p:nvPr>
        </p:nvSpPr>
        <p:spPr>
          <a:xfrm>
            <a:off x="677334" y="609600"/>
            <a:ext cx="8596668" cy="950752"/>
          </a:xfrm>
        </p:spPr>
        <p:txBody>
          <a:bodyPr/>
          <a:lstStyle/>
          <a:p>
            <a:r>
              <a:rPr lang="en-IN" dirty="0"/>
              <a:t>What is data??</a:t>
            </a:r>
          </a:p>
        </p:txBody>
      </p:sp>
      <p:sp>
        <p:nvSpPr>
          <p:cNvPr id="3" name="Content Placeholder 2">
            <a:extLst>
              <a:ext uri="{FF2B5EF4-FFF2-40B4-BE49-F238E27FC236}">
                <a16:creationId xmlns:a16="http://schemas.microsoft.com/office/drawing/2014/main" id="{76756019-A0EA-4AAB-8B19-B39FB9127273}"/>
              </a:ext>
            </a:extLst>
          </p:cNvPr>
          <p:cNvSpPr>
            <a:spLocks noGrp="1"/>
          </p:cNvSpPr>
          <p:nvPr>
            <p:ph idx="1"/>
          </p:nvPr>
        </p:nvSpPr>
        <p:spPr>
          <a:xfrm>
            <a:off x="677334" y="1770077"/>
            <a:ext cx="8596668" cy="4271285"/>
          </a:xfrm>
        </p:spPr>
        <p:txBody>
          <a:bodyPr/>
          <a:lstStyle/>
          <a:p>
            <a:r>
              <a:rPr lang="en-IN" dirty="0"/>
              <a:t>Data : The values we work with in our application.</a:t>
            </a:r>
          </a:p>
          <a:p>
            <a:r>
              <a:rPr lang="en-IN" dirty="0"/>
              <a:t>Temporary Data – Data of Local Variables</a:t>
            </a:r>
          </a:p>
          <a:p>
            <a:r>
              <a:rPr lang="en-IN" dirty="0"/>
              <a:t>Semi – Persistent Data - Cache</a:t>
            </a:r>
          </a:p>
          <a:p>
            <a:r>
              <a:rPr lang="en-IN" dirty="0"/>
              <a:t>Persistent Data – Stored in Database or </a:t>
            </a:r>
            <a:r>
              <a:rPr lang="en-IN" dirty="0" err="1"/>
              <a:t>Flatfiles</a:t>
            </a:r>
            <a:endParaRPr lang="en-IN" dirty="0"/>
          </a:p>
        </p:txBody>
      </p:sp>
    </p:spTree>
    <p:extLst>
      <p:ext uri="{BB962C8B-B14F-4D97-AF65-F5344CB8AC3E}">
        <p14:creationId xmlns:p14="http://schemas.microsoft.com/office/powerpoint/2010/main" val="29162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587-1EA9-4682-82B4-2A29894422D8}"/>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7E9435D8-F2E1-44EE-BC93-BD07334F4B55}"/>
              </a:ext>
            </a:extLst>
          </p:cNvPr>
          <p:cNvSpPr>
            <a:spLocks noGrp="1"/>
          </p:cNvSpPr>
          <p:nvPr>
            <p:ph idx="1"/>
          </p:nvPr>
        </p:nvSpPr>
        <p:spPr>
          <a:xfrm>
            <a:off x="677334" y="1367407"/>
            <a:ext cx="8596668" cy="4673956"/>
          </a:xfrm>
        </p:spPr>
        <p:txBody>
          <a:bodyPr/>
          <a:lstStyle/>
          <a:p>
            <a:r>
              <a:rPr lang="en-IN" dirty="0"/>
              <a:t>Mainly 2 types</a:t>
            </a:r>
          </a:p>
          <a:p>
            <a:endParaRPr lang="en-IN" dirty="0"/>
          </a:p>
        </p:txBody>
      </p:sp>
      <p:sp>
        <p:nvSpPr>
          <p:cNvPr id="4" name="Rectangle: Rounded Corners 3">
            <a:extLst>
              <a:ext uri="{FF2B5EF4-FFF2-40B4-BE49-F238E27FC236}">
                <a16:creationId xmlns:a16="http://schemas.microsoft.com/office/drawing/2014/main" id="{1410C1AB-25D3-4539-9AF2-7A98893D54F0}"/>
              </a:ext>
            </a:extLst>
          </p:cNvPr>
          <p:cNvSpPr/>
          <p:nvPr/>
        </p:nvSpPr>
        <p:spPr>
          <a:xfrm>
            <a:off x="1073792" y="1870745"/>
            <a:ext cx="3749878"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
        <p:nvSpPr>
          <p:cNvPr id="5" name="Rectangle: Rounded Corners 4">
            <a:extLst>
              <a:ext uri="{FF2B5EF4-FFF2-40B4-BE49-F238E27FC236}">
                <a16:creationId xmlns:a16="http://schemas.microsoft.com/office/drawing/2014/main" id="{7365FD84-BF00-4B13-B2E8-6DDA39929735}"/>
              </a:ext>
            </a:extLst>
          </p:cNvPr>
          <p:cNvSpPr/>
          <p:nvPr/>
        </p:nvSpPr>
        <p:spPr>
          <a:xfrm>
            <a:off x="5578679" y="1870745"/>
            <a:ext cx="3489820"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SQL</a:t>
            </a:r>
          </a:p>
        </p:txBody>
      </p:sp>
      <p:sp>
        <p:nvSpPr>
          <p:cNvPr id="6" name="Rectangle: Rounded Corners 5">
            <a:extLst>
              <a:ext uri="{FF2B5EF4-FFF2-40B4-BE49-F238E27FC236}">
                <a16:creationId xmlns:a16="http://schemas.microsoft.com/office/drawing/2014/main" id="{F87B2CB4-6A47-4E86-8AC8-750057A99C45}"/>
              </a:ext>
            </a:extLst>
          </p:cNvPr>
          <p:cNvSpPr/>
          <p:nvPr/>
        </p:nvSpPr>
        <p:spPr>
          <a:xfrm>
            <a:off x="1073792" y="2628552"/>
            <a:ext cx="3749878"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Table Based</a:t>
            </a:r>
          </a:p>
        </p:txBody>
      </p:sp>
      <p:sp>
        <p:nvSpPr>
          <p:cNvPr id="7" name="Rectangle: Rounded Corners 6">
            <a:extLst>
              <a:ext uri="{FF2B5EF4-FFF2-40B4-BE49-F238E27FC236}">
                <a16:creationId xmlns:a16="http://schemas.microsoft.com/office/drawing/2014/main" id="{366DC605-DEF3-43EC-AE40-0D10ECD53B2B}"/>
              </a:ext>
            </a:extLst>
          </p:cNvPr>
          <p:cNvSpPr/>
          <p:nvPr/>
        </p:nvSpPr>
        <p:spPr>
          <a:xfrm>
            <a:off x="5623422" y="2628552"/>
            <a:ext cx="3489820"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Document Based</a:t>
            </a:r>
          </a:p>
        </p:txBody>
      </p:sp>
      <p:sp>
        <p:nvSpPr>
          <p:cNvPr id="8" name="Rectangle: Rounded Corners 7">
            <a:extLst>
              <a:ext uri="{FF2B5EF4-FFF2-40B4-BE49-F238E27FC236}">
                <a16:creationId xmlns:a16="http://schemas.microsoft.com/office/drawing/2014/main" id="{4BB9DF29-074A-4970-BCE4-4323AFE8BA82}"/>
              </a:ext>
            </a:extLst>
          </p:cNvPr>
          <p:cNvSpPr/>
          <p:nvPr/>
        </p:nvSpPr>
        <p:spPr>
          <a:xfrm>
            <a:off x="10737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ID</a:t>
            </a:r>
          </a:p>
        </p:txBody>
      </p:sp>
      <p:sp>
        <p:nvSpPr>
          <p:cNvPr id="9" name="Rectangle: Rounded Corners 8">
            <a:extLst>
              <a:ext uri="{FF2B5EF4-FFF2-40B4-BE49-F238E27FC236}">
                <a16:creationId xmlns:a16="http://schemas.microsoft.com/office/drawing/2014/main" id="{9DDC50C0-5E1C-4FFC-9307-ADA1C65E66E3}"/>
              </a:ext>
            </a:extLst>
          </p:cNvPr>
          <p:cNvSpPr/>
          <p:nvPr/>
        </p:nvSpPr>
        <p:spPr>
          <a:xfrm>
            <a:off x="2385270"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NAME</a:t>
            </a:r>
          </a:p>
        </p:txBody>
      </p:sp>
      <p:sp>
        <p:nvSpPr>
          <p:cNvPr id="10" name="Rectangle: Rounded Corners 9">
            <a:extLst>
              <a:ext uri="{FF2B5EF4-FFF2-40B4-BE49-F238E27FC236}">
                <a16:creationId xmlns:a16="http://schemas.microsoft.com/office/drawing/2014/main" id="{1EE679A7-B05D-4E69-A11F-949856EADFA0}"/>
              </a:ext>
            </a:extLst>
          </p:cNvPr>
          <p:cNvSpPr/>
          <p:nvPr/>
        </p:nvSpPr>
        <p:spPr>
          <a:xfrm>
            <a:off x="38169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AGE</a:t>
            </a:r>
          </a:p>
        </p:txBody>
      </p:sp>
      <p:sp>
        <p:nvSpPr>
          <p:cNvPr id="11" name="Rectangle: Rounded Corners 10">
            <a:extLst>
              <a:ext uri="{FF2B5EF4-FFF2-40B4-BE49-F238E27FC236}">
                <a16:creationId xmlns:a16="http://schemas.microsoft.com/office/drawing/2014/main" id="{8F185F6C-4E5A-4866-9718-2F9BB634B6E0}"/>
              </a:ext>
            </a:extLst>
          </p:cNvPr>
          <p:cNvSpPr/>
          <p:nvPr/>
        </p:nvSpPr>
        <p:spPr>
          <a:xfrm>
            <a:off x="5623421" y="3494659"/>
            <a:ext cx="3445077" cy="1665215"/>
          </a:xfrm>
          <a:prstGeom prst="roundRect">
            <a:avLst>
              <a:gd name="adj" fmla="val 64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{id:1, </a:t>
            </a:r>
            <a:r>
              <a:rPr lang="en-IN" dirty="0" err="1"/>
              <a:t>name:Jake</a:t>
            </a:r>
            <a:r>
              <a:rPr lang="en-IN" dirty="0"/>
              <a:t>, age:40},</a:t>
            </a:r>
          </a:p>
          <a:p>
            <a:pPr algn="ctr"/>
            <a:r>
              <a:rPr lang="en-IN" dirty="0"/>
              <a:t>{id:2, </a:t>
            </a:r>
            <a:r>
              <a:rPr lang="en-IN" dirty="0" err="1"/>
              <a:t>name:Will</a:t>
            </a:r>
            <a:r>
              <a:rPr lang="en-IN" dirty="0"/>
              <a:t>, age:10}</a:t>
            </a:r>
          </a:p>
        </p:txBody>
      </p:sp>
      <p:sp>
        <p:nvSpPr>
          <p:cNvPr id="12" name="Rectangle: Rounded Corners 11">
            <a:extLst>
              <a:ext uri="{FF2B5EF4-FFF2-40B4-BE49-F238E27FC236}">
                <a16:creationId xmlns:a16="http://schemas.microsoft.com/office/drawing/2014/main" id="{316DF882-7038-4A6C-8BBF-98A115E12F8C}"/>
              </a:ext>
            </a:extLst>
          </p:cNvPr>
          <p:cNvSpPr/>
          <p:nvPr/>
        </p:nvSpPr>
        <p:spPr>
          <a:xfrm>
            <a:off x="10737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a:t>
            </a:r>
          </a:p>
        </p:txBody>
      </p:sp>
      <p:sp>
        <p:nvSpPr>
          <p:cNvPr id="13" name="Rectangle: Rounded Corners 12">
            <a:extLst>
              <a:ext uri="{FF2B5EF4-FFF2-40B4-BE49-F238E27FC236}">
                <a16:creationId xmlns:a16="http://schemas.microsoft.com/office/drawing/2014/main" id="{D0DF7209-AB58-4933-A4C0-B059A6D5B3E5}"/>
              </a:ext>
            </a:extLst>
          </p:cNvPr>
          <p:cNvSpPr/>
          <p:nvPr/>
        </p:nvSpPr>
        <p:spPr>
          <a:xfrm>
            <a:off x="2385270"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Jake</a:t>
            </a:r>
          </a:p>
        </p:txBody>
      </p:sp>
      <p:sp>
        <p:nvSpPr>
          <p:cNvPr id="14" name="Rectangle: Rounded Corners 13">
            <a:extLst>
              <a:ext uri="{FF2B5EF4-FFF2-40B4-BE49-F238E27FC236}">
                <a16:creationId xmlns:a16="http://schemas.microsoft.com/office/drawing/2014/main" id="{EA4FDEF1-B010-4248-A868-DB58C268BC13}"/>
              </a:ext>
            </a:extLst>
          </p:cNvPr>
          <p:cNvSpPr/>
          <p:nvPr/>
        </p:nvSpPr>
        <p:spPr>
          <a:xfrm>
            <a:off x="38169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40</a:t>
            </a:r>
          </a:p>
        </p:txBody>
      </p:sp>
      <p:sp>
        <p:nvSpPr>
          <p:cNvPr id="15" name="Rectangle: Rounded Corners 14">
            <a:extLst>
              <a:ext uri="{FF2B5EF4-FFF2-40B4-BE49-F238E27FC236}">
                <a16:creationId xmlns:a16="http://schemas.microsoft.com/office/drawing/2014/main" id="{B0DFB14F-00FF-4565-94CA-5D1EFB0BD755}"/>
              </a:ext>
            </a:extLst>
          </p:cNvPr>
          <p:cNvSpPr/>
          <p:nvPr/>
        </p:nvSpPr>
        <p:spPr>
          <a:xfrm>
            <a:off x="10737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F7C66FE5-DA2C-4526-9B48-05A75E1A1CC2}"/>
              </a:ext>
            </a:extLst>
          </p:cNvPr>
          <p:cNvSpPr/>
          <p:nvPr/>
        </p:nvSpPr>
        <p:spPr>
          <a:xfrm>
            <a:off x="2385270"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Will</a:t>
            </a:r>
          </a:p>
        </p:txBody>
      </p:sp>
      <p:sp>
        <p:nvSpPr>
          <p:cNvPr id="17" name="Rectangle: Rounded Corners 16">
            <a:extLst>
              <a:ext uri="{FF2B5EF4-FFF2-40B4-BE49-F238E27FC236}">
                <a16:creationId xmlns:a16="http://schemas.microsoft.com/office/drawing/2014/main" id="{EDEF53CC-DCE6-464B-B870-E4FF36CCDF40}"/>
              </a:ext>
            </a:extLst>
          </p:cNvPr>
          <p:cNvSpPr/>
          <p:nvPr/>
        </p:nvSpPr>
        <p:spPr>
          <a:xfrm>
            <a:off x="38169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10</a:t>
            </a:r>
          </a:p>
        </p:txBody>
      </p:sp>
      <p:sp>
        <p:nvSpPr>
          <p:cNvPr id="18" name="Rectangle: Rounded Corners 17">
            <a:extLst>
              <a:ext uri="{FF2B5EF4-FFF2-40B4-BE49-F238E27FC236}">
                <a16:creationId xmlns:a16="http://schemas.microsoft.com/office/drawing/2014/main" id="{18E923BE-476B-47E0-9459-F168C4E36129}"/>
              </a:ext>
            </a:extLst>
          </p:cNvPr>
          <p:cNvSpPr/>
          <p:nvPr/>
        </p:nvSpPr>
        <p:spPr>
          <a:xfrm>
            <a:off x="1073792" y="5561901"/>
            <a:ext cx="3749878"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 </a:t>
            </a:r>
            <a:r>
              <a:rPr lang="en-IN" dirty="0" err="1"/>
              <a:t>PostGreSQL</a:t>
            </a:r>
            <a:r>
              <a:rPr lang="en-IN" dirty="0"/>
              <a:t>, SQLite</a:t>
            </a:r>
          </a:p>
        </p:txBody>
      </p:sp>
      <p:sp>
        <p:nvSpPr>
          <p:cNvPr id="19" name="Rectangle: Rounded Corners 18">
            <a:extLst>
              <a:ext uri="{FF2B5EF4-FFF2-40B4-BE49-F238E27FC236}">
                <a16:creationId xmlns:a16="http://schemas.microsoft.com/office/drawing/2014/main" id="{FFB2D74F-41C2-478C-8D9D-92170D26B1F3}"/>
              </a:ext>
            </a:extLst>
          </p:cNvPr>
          <p:cNvSpPr/>
          <p:nvPr/>
        </p:nvSpPr>
        <p:spPr>
          <a:xfrm>
            <a:off x="5623421" y="5549694"/>
            <a:ext cx="3489820"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 </a:t>
            </a:r>
            <a:r>
              <a:rPr lang="en-IN" dirty="0" err="1"/>
              <a:t>CassandraDB</a:t>
            </a:r>
            <a:endParaRPr lang="en-IN" dirty="0"/>
          </a:p>
        </p:txBody>
      </p:sp>
    </p:spTree>
    <p:extLst>
      <p:ext uri="{BB962C8B-B14F-4D97-AF65-F5344CB8AC3E}">
        <p14:creationId xmlns:p14="http://schemas.microsoft.com/office/powerpoint/2010/main" val="293925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FA4B-A020-477B-8073-1042B7B6F9E3}"/>
              </a:ext>
            </a:extLst>
          </p:cNvPr>
          <p:cNvSpPr>
            <a:spLocks noGrp="1"/>
          </p:cNvSpPr>
          <p:nvPr>
            <p:ph type="title"/>
          </p:nvPr>
        </p:nvSpPr>
        <p:spPr>
          <a:xfrm>
            <a:off x="677334" y="242931"/>
            <a:ext cx="8596668" cy="808139"/>
          </a:xfrm>
        </p:spPr>
        <p:txBody>
          <a:bodyPr/>
          <a:lstStyle/>
          <a:p>
            <a:r>
              <a:rPr lang="en-IN" dirty="0"/>
              <a:t>Understanding SQL</a:t>
            </a:r>
          </a:p>
        </p:txBody>
      </p:sp>
      <p:sp>
        <p:nvSpPr>
          <p:cNvPr id="3" name="Content Placeholder 2">
            <a:extLst>
              <a:ext uri="{FF2B5EF4-FFF2-40B4-BE49-F238E27FC236}">
                <a16:creationId xmlns:a16="http://schemas.microsoft.com/office/drawing/2014/main" id="{71DF8944-8437-4DAE-9A41-197A5802F153}"/>
              </a:ext>
            </a:extLst>
          </p:cNvPr>
          <p:cNvSpPr>
            <a:spLocks noGrp="1"/>
          </p:cNvSpPr>
          <p:nvPr>
            <p:ph idx="1"/>
          </p:nvPr>
        </p:nvSpPr>
        <p:spPr>
          <a:xfrm>
            <a:off x="677334" y="1051070"/>
            <a:ext cx="8596668" cy="5259898"/>
          </a:xfrm>
          <a:noFill/>
          <a:ln>
            <a:noFill/>
          </a:ln>
        </p:spPr>
        <p:style>
          <a:lnRef idx="0">
            <a:scrgbClr r="0" g="0" b="0"/>
          </a:lnRef>
          <a:fillRef idx="0">
            <a:scrgbClr r="0" g="0" b="0"/>
          </a:fillRef>
          <a:effectRef idx="0">
            <a:scrgbClr r="0" g="0" b="0"/>
          </a:effectRef>
          <a:fontRef idx="minor">
            <a:schemeClr val="dk1"/>
          </a:fontRef>
        </p:style>
        <p:txBody>
          <a:bodyPr/>
          <a:lstStyle/>
          <a:p>
            <a:r>
              <a:rPr lang="en-IN" dirty="0"/>
              <a:t>Create tables and schema</a:t>
            </a:r>
          </a:p>
          <a:p>
            <a:endParaRPr lang="en-IN" dirty="0"/>
          </a:p>
          <a:p>
            <a:endParaRPr lang="en-IN" dirty="0"/>
          </a:p>
          <a:p>
            <a:endParaRPr lang="en-IN" dirty="0"/>
          </a:p>
          <a:p>
            <a:endParaRPr lang="en-IN" dirty="0"/>
          </a:p>
          <a:p>
            <a:endParaRPr lang="en-IN" dirty="0"/>
          </a:p>
          <a:p>
            <a:r>
              <a:rPr lang="en-IN" dirty="0"/>
              <a:t>Insert Data to tables</a:t>
            </a:r>
          </a:p>
          <a:p>
            <a:endParaRPr lang="en-IN" dirty="0"/>
          </a:p>
          <a:p>
            <a:endParaRPr lang="en-IN" dirty="0"/>
          </a:p>
          <a:p>
            <a:endParaRPr lang="en-IN" dirty="0"/>
          </a:p>
          <a:p>
            <a:r>
              <a:rPr lang="en-IN" dirty="0"/>
              <a:t>Get the Data</a:t>
            </a:r>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529DF1ED-D913-40CE-9DF1-FCFAD5D321F6}"/>
              </a:ext>
            </a:extLst>
          </p:cNvPr>
          <p:cNvSpPr/>
          <p:nvPr/>
        </p:nvSpPr>
        <p:spPr>
          <a:xfrm>
            <a:off x="1073791" y="1530991"/>
            <a:ext cx="5092117" cy="1507223"/>
          </a:xfrm>
          <a:prstGeom prst="roundRect">
            <a:avLst>
              <a:gd name="adj" fmla="val 10545"/>
            </a:avLst>
          </a:prstGeom>
        </p:spPr>
        <p:style>
          <a:lnRef idx="2">
            <a:schemeClr val="accent3"/>
          </a:lnRef>
          <a:fillRef idx="1">
            <a:schemeClr val="lt1"/>
          </a:fillRef>
          <a:effectRef idx="0">
            <a:schemeClr val="accent3"/>
          </a:effectRef>
          <a:fontRef idx="minor">
            <a:schemeClr val="dk1"/>
          </a:fontRef>
        </p:style>
        <p:txBody>
          <a:bodyPr rtlCol="0" anchor="ctr"/>
          <a:lstStyle/>
          <a:p>
            <a:r>
              <a:rPr lang="en-IN" dirty="0"/>
              <a:t>CREATE TABLE books (</a:t>
            </a:r>
          </a:p>
          <a:p>
            <a:r>
              <a:rPr lang="en-IN" dirty="0"/>
              <a:t>Id INTEGER PRIMARY KEY AUTOINCREMENT,</a:t>
            </a:r>
          </a:p>
          <a:p>
            <a:r>
              <a:rPr lang="en-IN" dirty="0"/>
              <a:t>Title VARCHAR(200) NOT NULL,</a:t>
            </a:r>
          </a:p>
          <a:p>
            <a:r>
              <a:rPr lang="en-IN" dirty="0"/>
              <a:t>Rating INTEGER NOT NULL)</a:t>
            </a:r>
          </a:p>
        </p:txBody>
      </p:sp>
      <p:sp>
        <p:nvSpPr>
          <p:cNvPr id="5" name="Rectangle: Rounded Corners 4">
            <a:extLst>
              <a:ext uri="{FF2B5EF4-FFF2-40B4-BE49-F238E27FC236}">
                <a16:creationId xmlns:a16="http://schemas.microsoft.com/office/drawing/2014/main" id="{3B5A46B5-EF93-4D62-AEEC-0E5DFAE09577}"/>
              </a:ext>
            </a:extLst>
          </p:cNvPr>
          <p:cNvSpPr/>
          <p:nvPr/>
        </p:nvSpPr>
        <p:spPr>
          <a:xfrm>
            <a:off x="1073790" y="3917309"/>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INSERT INTO books(Title, Rating) </a:t>
            </a:r>
          </a:p>
          <a:p>
            <a:r>
              <a:rPr lang="en-IN" dirty="0"/>
              <a:t>VALUES (‘Lord of the Rings’. 10)</a:t>
            </a:r>
          </a:p>
        </p:txBody>
      </p:sp>
      <p:sp>
        <p:nvSpPr>
          <p:cNvPr id="6" name="Rectangle: Rounded Corners 5">
            <a:extLst>
              <a:ext uri="{FF2B5EF4-FFF2-40B4-BE49-F238E27FC236}">
                <a16:creationId xmlns:a16="http://schemas.microsoft.com/office/drawing/2014/main" id="{1007C471-B9B8-4D3D-AC6E-A1C27D3D7CA9}"/>
              </a:ext>
            </a:extLst>
          </p:cNvPr>
          <p:cNvSpPr/>
          <p:nvPr/>
        </p:nvSpPr>
        <p:spPr>
          <a:xfrm>
            <a:off x="1073790" y="5574135"/>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SELECT * FROM books</a:t>
            </a:r>
          </a:p>
        </p:txBody>
      </p:sp>
    </p:spTree>
    <p:extLst>
      <p:ext uri="{BB962C8B-B14F-4D97-AF65-F5344CB8AC3E}">
        <p14:creationId xmlns:p14="http://schemas.microsoft.com/office/powerpoint/2010/main" val="27592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A22-BD4C-402C-830C-191B3F41901F}"/>
              </a:ext>
            </a:extLst>
          </p:cNvPr>
          <p:cNvSpPr>
            <a:spLocks noGrp="1"/>
          </p:cNvSpPr>
          <p:nvPr>
            <p:ph type="title"/>
          </p:nvPr>
        </p:nvSpPr>
        <p:spPr>
          <a:xfrm>
            <a:off x="677334" y="609600"/>
            <a:ext cx="8596668" cy="841695"/>
          </a:xfrm>
        </p:spPr>
        <p:txBody>
          <a:bodyPr/>
          <a:lstStyle/>
          <a:p>
            <a:r>
              <a:rPr lang="en-IN" dirty="0"/>
              <a:t>Models Feature in Django</a:t>
            </a:r>
          </a:p>
        </p:txBody>
      </p:sp>
      <p:sp>
        <p:nvSpPr>
          <p:cNvPr id="3" name="Content Placeholder 2">
            <a:extLst>
              <a:ext uri="{FF2B5EF4-FFF2-40B4-BE49-F238E27FC236}">
                <a16:creationId xmlns:a16="http://schemas.microsoft.com/office/drawing/2014/main" id="{15FAF37B-349D-429D-8ADD-22A5804C74C4}"/>
              </a:ext>
            </a:extLst>
          </p:cNvPr>
          <p:cNvSpPr>
            <a:spLocks noGrp="1"/>
          </p:cNvSpPr>
          <p:nvPr>
            <p:ph idx="1"/>
          </p:nvPr>
        </p:nvSpPr>
        <p:spPr>
          <a:xfrm>
            <a:off x="677334" y="1518407"/>
            <a:ext cx="8596668" cy="4522955"/>
          </a:xfrm>
        </p:spPr>
        <p:txBody>
          <a:bodyPr/>
          <a:lstStyle/>
          <a:p>
            <a:r>
              <a:rPr lang="en-IN" dirty="0"/>
              <a:t>Write python code and python class</a:t>
            </a:r>
          </a:p>
          <a:p>
            <a:r>
              <a:rPr lang="en-IN" dirty="0"/>
              <a:t>No need to construct SQL queries</a:t>
            </a:r>
          </a:p>
          <a:p>
            <a:r>
              <a:rPr lang="en-IN" dirty="0"/>
              <a:t>Django will perform the task by itself</a:t>
            </a:r>
          </a:p>
          <a:p>
            <a:r>
              <a:rPr lang="en-IN" dirty="0"/>
              <a:t>Focus on your data and not on the queries</a:t>
            </a:r>
          </a:p>
          <a:p>
            <a:r>
              <a:rPr lang="en-IN" dirty="0"/>
              <a:t>We define data models and run common operations on those data</a:t>
            </a:r>
          </a:p>
          <a:p>
            <a:r>
              <a:rPr lang="en-IN" dirty="0"/>
              <a:t>Django Models translate instructions to SQL queries</a:t>
            </a:r>
          </a:p>
        </p:txBody>
      </p:sp>
    </p:spTree>
    <p:extLst>
      <p:ext uri="{BB962C8B-B14F-4D97-AF65-F5344CB8AC3E}">
        <p14:creationId xmlns:p14="http://schemas.microsoft.com/office/powerpoint/2010/main" val="59223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542-CBF4-4AB7-9642-D17518F677BE}"/>
              </a:ext>
            </a:extLst>
          </p:cNvPr>
          <p:cNvSpPr>
            <a:spLocks noGrp="1"/>
          </p:cNvSpPr>
          <p:nvPr>
            <p:ph type="title"/>
          </p:nvPr>
        </p:nvSpPr>
        <p:spPr>
          <a:xfrm>
            <a:off x="677334" y="609600"/>
            <a:ext cx="8596668" cy="866862"/>
          </a:xfrm>
        </p:spPr>
        <p:txBody>
          <a:bodyPr/>
          <a:lstStyle/>
          <a:p>
            <a:r>
              <a:rPr lang="en-IN" dirty="0"/>
              <a:t>Creating a Django Model</a:t>
            </a:r>
          </a:p>
        </p:txBody>
      </p:sp>
      <p:sp>
        <p:nvSpPr>
          <p:cNvPr id="3" name="Content Placeholder 2">
            <a:extLst>
              <a:ext uri="{FF2B5EF4-FFF2-40B4-BE49-F238E27FC236}">
                <a16:creationId xmlns:a16="http://schemas.microsoft.com/office/drawing/2014/main" id="{7032A706-3714-4A11-836C-B4A69AA63A00}"/>
              </a:ext>
            </a:extLst>
          </p:cNvPr>
          <p:cNvSpPr>
            <a:spLocks noGrp="1"/>
          </p:cNvSpPr>
          <p:nvPr>
            <p:ph idx="1"/>
          </p:nvPr>
        </p:nvSpPr>
        <p:spPr>
          <a:xfrm>
            <a:off x="677334" y="1476463"/>
            <a:ext cx="8596668" cy="4564900"/>
          </a:xfrm>
        </p:spPr>
        <p:txBody>
          <a:bodyPr/>
          <a:lstStyle/>
          <a:p>
            <a:r>
              <a:rPr lang="en-IN" dirty="0"/>
              <a:t>We will be working with the models.py file in your app to create Models which are a reflection of your table in the data base</a:t>
            </a:r>
          </a:p>
          <a:p>
            <a:r>
              <a:rPr lang="en-IN" dirty="0"/>
              <a:t>A model can have multiple reference, use the below link to look into the same.</a:t>
            </a:r>
          </a:p>
          <a:p>
            <a:pPr lvl="1"/>
            <a:r>
              <a:rPr lang="en-IN" dirty="0">
                <a:hlinkClick r:id="rId2"/>
              </a:rPr>
              <a:t>https://docs.djangoproject.com/en/3.2/ref/models/fields/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09732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62EB-5F6D-49C5-8F4E-55FD9E3A7EA2}"/>
              </a:ext>
            </a:extLst>
          </p:cNvPr>
          <p:cNvSpPr>
            <a:spLocks noGrp="1"/>
          </p:cNvSpPr>
          <p:nvPr>
            <p:ph type="title"/>
          </p:nvPr>
        </p:nvSpPr>
        <p:spPr>
          <a:xfrm>
            <a:off x="677334" y="198540"/>
            <a:ext cx="8596668" cy="1320800"/>
          </a:xfrm>
        </p:spPr>
        <p:txBody>
          <a:bodyPr/>
          <a:lstStyle/>
          <a:p>
            <a:r>
              <a:rPr lang="en-IN" dirty="0"/>
              <a:t>After model creation how do we reflect them in our Database</a:t>
            </a:r>
          </a:p>
        </p:txBody>
      </p:sp>
      <p:sp>
        <p:nvSpPr>
          <p:cNvPr id="3" name="Content Placeholder 2">
            <a:extLst>
              <a:ext uri="{FF2B5EF4-FFF2-40B4-BE49-F238E27FC236}">
                <a16:creationId xmlns:a16="http://schemas.microsoft.com/office/drawing/2014/main" id="{910564C8-DA04-44CF-9CC5-DF714DFDAB6E}"/>
              </a:ext>
            </a:extLst>
          </p:cNvPr>
          <p:cNvSpPr>
            <a:spLocks noGrp="1"/>
          </p:cNvSpPr>
          <p:nvPr>
            <p:ph idx="1"/>
          </p:nvPr>
        </p:nvSpPr>
        <p:spPr>
          <a:xfrm>
            <a:off x="677334" y="1375709"/>
            <a:ext cx="8596668" cy="4697411"/>
          </a:xfrm>
        </p:spPr>
        <p:txBody>
          <a:bodyPr/>
          <a:lstStyle/>
          <a:p>
            <a:r>
              <a:rPr lang="en-IN" dirty="0"/>
              <a:t>Add you apps name mentioned in the &lt;</a:t>
            </a:r>
            <a:r>
              <a:rPr lang="en-IN" dirty="0" err="1"/>
              <a:t>app_name</a:t>
            </a:r>
            <a:r>
              <a:rPr lang="en-IN" dirty="0"/>
              <a:t>&gt;/apps.py file to the &lt;</a:t>
            </a:r>
            <a:r>
              <a:rPr lang="en-IN" dirty="0" err="1"/>
              <a:t>project_name</a:t>
            </a:r>
            <a:r>
              <a:rPr lang="en-IN" dirty="0"/>
              <a:t>&gt;/settings file under installed apps</a:t>
            </a:r>
          </a:p>
          <a:p>
            <a:endParaRPr lang="en-IN" dirty="0"/>
          </a:p>
          <a:p>
            <a:endParaRPr lang="en-IN" dirty="0"/>
          </a:p>
          <a:p>
            <a:endParaRPr lang="en-IN" dirty="0"/>
          </a:p>
          <a:p>
            <a:endParaRPr lang="en-IN" dirty="0"/>
          </a:p>
          <a:p>
            <a:endParaRPr lang="en-IN" dirty="0"/>
          </a:p>
          <a:p>
            <a:r>
              <a:rPr lang="en-IN" dirty="0"/>
              <a:t>Also need to mention the database details in the settings.py file</a:t>
            </a:r>
          </a:p>
          <a:p>
            <a:endParaRPr lang="en-IN" dirty="0"/>
          </a:p>
          <a:p>
            <a:endParaRPr lang="en-IN" dirty="0"/>
          </a:p>
        </p:txBody>
      </p:sp>
      <p:sp>
        <p:nvSpPr>
          <p:cNvPr id="4" name="Rectangle: Rounded Corners 3">
            <a:extLst>
              <a:ext uri="{FF2B5EF4-FFF2-40B4-BE49-F238E27FC236}">
                <a16:creationId xmlns:a16="http://schemas.microsoft.com/office/drawing/2014/main" id="{182DB958-1B9A-4B72-9A4F-2A59061F52DF}"/>
              </a:ext>
            </a:extLst>
          </p:cNvPr>
          <p:cNvSpPr/>
          <p:nvPr/>
        </p:nvSpPr>
        <p:spPr>
          <a:xfrm>
            <a:off x="1115735" y="2012846"/>
            <a:ext cx="3724713" cy="2030137"/>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INSTALLED_APPS = [</a:t>
            </a:r>
          </a:p>
          <a:p>
            <a:r>
              <a:rPr lang="en-IN" sz="1200" dirty="0"/>
              <a:t>    ‘&lt;</a:t>
            </a:r>
            <a:r>
              <a:rPr lang="en-IN" sz="1200" dirty="0" err="1"/>
              <a:t>app_name</a:t>
            </a:r>
            <a:r>
              <a:rPr lang="en-IN" sz="1200" dirty="0"/>
              <a:t>&gt;',</a:t>
            </a:r>
          </a:p>
          <a:p>
            <a:r>
              <a:rPr lang="en-IN" sz="1200" dirty="0"/>
              <a:t>    '</a:t>
            </a:r>
            <a:r>
              <a:rPr lang="en-IN" sz="1200" dirty="0" err="1"/>
              <a:t>django.contrib.admin</a:t>
            </a:r>
            <a:r>
              <a:rPr lang="en-IN" sz="1200" dirty="0"/>
              <a:t>',</a:t>
            </a:r>
          </a:p>
          <a:p>
            <a:r>
              <a:rPr lang="en-IN" sz="1200" dirty="0"/>
              <a:t>    '</a:t>
            </a:r>
            <a:r>
              <a:rPr lang="en-IN" sz="1200" dirty="0" err="1"/>
              <a:t>django.contrib.auth</a:t>
            </a:r>
            <a:r>
              <a:rPr lang="en-IN" sz="1200" dirty="0"/>
              <a:t>',</a:t>
            </a:r>
          </a:p>
          <a:p>
            <a:r>
              <a:rPr lang="en-IN" sz="1200" dirty="0"/>
              <a:t>    '</a:t>
            </a:r>
            <a:r>
              <a:rPr lang="en-IN" sz="1200" dirty="0" err="1"/>
              <a:t>django.contrib.contenttypes</a:t>
            </a:r>
            <a:r>
              <a:rPr lang="en-IN" sz="1200" dirty="0"/>
              <a:t>',</a:t>
            </a:r>
          </a:p>
          <a:p>
            <a:r>
              <a:rPr lang="en-IN" sz="1200" dirty="0"/>
              <a:t>    '</a:t>
            </a:r>
            <a:r>
              <a:rPr lang="en-IN" sz="1200" dirty="0" err="1"/>
              <a:t>django.contrib.sessions</a:t>
            </a:r>
            <a:r>
              <a:rPr lang="en-IN" sz="1200" dirty="0"/>
              <a:t>',</a:t>
            </a:r>
          </a:p>
          <a:p>
            <a:r>
              <a:rPr lang="en-IN" sz="1200" dirty="0"/>
              <a:t>    '</a:t>
            </a:r>
            <a:r>
              <a:rPr lang="en-IN" sz="1200" dirty="0" err="1"/>
              <a:t>django.contrib.messages</a:t>
            </a:r>
            <a:r>
              <a:rPr lang="en-IN" sz="1200" dirty="0"/>
              <a:t>',</a:t>
            </a:r>
          </a:p>
          <a:p>
            <a:r>
              <a:rPr lang="en-IN" sz="1200" dirty="0"/>
              <a:t>    '</a:t>
            </a:r>
            <a:r>
              <a:rPr lang="en-IN" sz="1200" dirty="0" err="1"/>
              <a:t>django.contrib.staticfiles</a:t>
            </a:r>
            <a:r>
              <a:rPr lang="en-IN" sz="1200" dirty="0"/>
              <a:t>',</a:t>
            </a:r>
          </a:p>
          <a:p>
            <a:r>
              <a:rPr lang="en-IN" sz="1200" dirty="0"/>
              <a:t>]</a:t>
            </a:r>
          </a:p>
        </p:txBody>
      </p:sp>
      <p:sp>
        <p:nvSpPr>
          <p:cNvPr id="6" name="Rectangle: Rounded Corners 5">
            <a:extLst>
              <a:ext uri="{FF2B5EF4-FFF2-40B4-BE49-F238E27FC236}">
                <a16:creationId xmlns:a16="http://schemas.microsoft.com/office/drawing/2014/main" id="{0C2E78F3-173E-485A-8B8F-244A57F891E4}"/>
              </a:ext>
            </a:extLst>
          </p:cNvPr>
          <p:cNvSpPr/>
          <p:nvPr/>
        </p:nvSpPr>
        <p:spPr>
          <a:xfrm>
            <a:off x="1115735" y="4536489"/>
            <a:ext cx="3724713" cy="1320801"/>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DATABASES = {</a:t>
            </a:r>
          </a:p>
          <a:p>
            <a:r>
              <a:rPr lang="en-IN" sz="1200" dirty="0"/>
              <a:t>    'default': {</a:t>
            </a:r>
          </a:p>
          <a:p>
            <a:r>
              <a:rPr lang="en-IN" sz="1200" dirty="0"/>
              <a:t>        'ENGINE': 'django.db.backends.sqlite3',</a:t>
            </a:r>
          </a:p>
          <a:p>
            <a:r>
              <a:rPr lang="en-IN" sz="1200" dirty="0"/>
              <a:t>        'NAME': BASE_DIR / 'db.sqlite3',</a:t>
            </a:r>
          </a:p>
          <a:p>
            <a:r>
              <a:rPr lang="en-IN" sz="1200" dirty="0"/>
              <a:t>    }</a:t>
            </a:r>
          </a:p>
          <a:p>
            <a:r>
              <a:rPr lang="en-IN" sz="1200" dirty="0"/>
              <a:t>}</a:t>
            </a:r>
          </a:p>
        </p:txBody>
      </p:sp>
    </p:spTree>
    <p:extLst>
      <p:ext uri="{BB962C8B-B14F-4D97-AF65-F5344CB8AC3E}">
        <p14:creationId xmlns:p14="http://schemas.microsoft.com/office/powerpoint/2010/main" val="3534034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4B9-3AD9-458C-AFA0-46ACFBE8BA15}"/>
              </a:ext>
            </a:extLst>
          </p:cNvPr>
          <p:cNvSpPr>
            <a:spLocks noGrp="1"/>
          </p:cNvSpPr>
          <p:nvPr>
            <p:ph type="title"/>
          </p:nvPr>
        </p:nvSpPr>
        <p:spPr/>
        <p:txBody>
          <a:bodyPr/>
          <a:lstStyle/>
          <a:p>
            <a:r>
              <a:rPr lang="en-US" dirty="0"/>
              <a:t>Let’s create first model Book</a:t>
            </a:r>
            <a:endParaRPr lang="en-IN" dirty="0"/>
          </a:p>
        </p:txBody>
      </p:sp>
      <p:sp>
        <p:nvSpPr>
          <p:cNvPr id="3" name="Content Placeholder 2">
            <a:extLst>
              <a:ext uri="{FF2B5EF4-FFF2-40B4-BE49-F238E27FC236}">
                <a16:creationId xmlns:a16="http://schemas.microsoft.com/office/drawing/2014/main" id="{2B3CB890-1AF8-4F68-85D6-FCC5F47202CC}"/>
              </a:ext>
            </a:extLst>
          </p:cNvPr>
          <p:cNvSpPr>
            <a:spLocks noGrp="1"/>
          </p:cNvSpPr>
          <p:nvPr>
            <p:ph idx="1"/>
          </p:nvPr>
        </p:nvSpPr>
        <p:spPr/>
        <p:txBody>
          <a:bodyPr/>
          <a:lstStyle/>
          <a:p>
            <a:r>
              <a:rPr lang="en-US" dirty="0"/>
              <a:t>Create a model book</a:t>
            </a:r>
          </a:p>
          <a:p>
            <a:r>
              <a:rPr lang="en-US" dirty="0"/>
              <a:t>Containing below fields</a:t>
            </a:r>
          </a:p>
          <a:p>
            <a:r>
              <a:rPr lang="en-US" dirty="0"/>
              <a:t>Fields to be added</a:t>
            </a:r>
          </a:p>
          <a:p>
            <a:pPr lvl="1"/>
            <a:r>
              <a:rPr lang="en-US" dirty="0"/>
              <a:t>Title</a:t>
            </a:r>
          </a:p>
          <a:p>
            <a:pPr lvl="1"/>
            <a:r>
              <a:rPr lang="en-US" dirty="0"/>
              <a:t>Rating</a:t>
            </a:r>
          </a:p>
        </p:txBody>
      </p:sp>
    </p:spTree>
    <p:extLst>
      <p:ext uri="{BB962C8B-B14F-4D97-AF65-F5344CB8AC3E}">
        <p14:creationId xmlns:p14="http://schemas.microsoft.com/office/powerpoint/2010/main" val="88429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20F6-0B4C-4A70-9874-C94978A8DC57}"/>
              </a:ext>
            </a:extLst>
          </p:cNvPr>
          <p:cNvSpPr>
            <a:spLocks noGrp="1"/>
          </p:cNvSpPr>
          <p:nvPr>
            <p:ph type="title"/>
          </p:nvPr>
        </p:nvSpPr>
        <p:spPr/>
        <p:txBody>
          <a:bodyPr/>
          <a:lstStyle/>
          <a:p>
            <a:r>
              <a:rPr lang="en-US" dirty="0"/>
              <a:t>Django Migrations</a:t>
            </a:r>
            <a:endParaRPr lang="en-IN" dirty="0"/>
          </a:p>
        </p:txBody>
      </p:sp>
      <p:sp>
        <p:nvSpPr>
          <p:cNvPr id="3" name="Content Placeholder 2">
            <a:extLst>
              <a:ext uri="{FF2B5EF4-FFF2-40B4-BE49-F238E27FC236}">
                <a16:creationId xmlns:a16="http://schemas.microsoft.com/office/drawing/2014/main" id="{E65D75EA-3315-4AAF-B9CD-B2CA68B828FE}"/>
              </a:ext>
            </a:extLst>
          </p:cNvPr>
          <p:cNvSpPr>
            <a:spLocks noGrp="1"/>
          </p:cNvSpPr>
          <p:nvPr>
            <p:ph idx="1"/>
          </p:nvPr>
        </p:nvSpPr>
        <p:spPr/>
        <p:txBody>
          <a:bodyPr/>
          <a:lstStyle/>
          <a:p>
            <a:r>
              <a:rPr lang="en-US" dirty="0"/>
              <a:t>Migrations files are the files which get executed so as to create data in the database.</a:t>
            </a:r>
          </a:p>
          <a:p>
            <a:r>
              <a:rPr lang="en-US" dirty="0"/>
              <a:t>Command to generate migrations from the models</a:t>
            </a:r>
          </a:p>
          <a:p>
            <a:pPr lvl="1"/>
            <a:r>
              <a:rPr lang="en-US" dirty="0"/>
              <a:t>Python manage.py </a:t>
            </a:r>
            <a:r>
              <a:rPr lang="en-US" dirty="0" err="1"/>
              <a:t>makemigrations</a:t>
            </a:r>
            <a:endParaRPr lang="en-US" dirty="0"/>
          </a:p>
          <a:p>
            <a:r>
              <a:rPr lang="en-US" dirty="0"/>
              <a:t>But tables were still not created yet, how to create the tables</a:t>
            </a:r>
          </a:p>
          <a:p>
            <a:pPr lvl="1"/>
            <a:r>
              <a:rPr lang="en-US" dirty="0"/>
              <a:t>Python manage.py migrate</a:t>
            </a:r>
            <a:endParaRPr lang="en-IN" dirty="0"/>
          </a:p>
        </p:txBody>
      </p:sp>
    </p:spTree>
    <p:extLst>
      <p:ext uri="{BB962C8B-B14F-4D97-AF65-F5344CB8AC3E}">
        <p14:creationId xmlns:p14="http://schemas.microsoft.com/office/powerpoint/2010/main" val="145512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CDC-E8F4-4121-94E5-FEA670CA24BB}"/>
              </a:ext>
            </a:extLst>
          </p:cNvPr>
          <p:cNvSpPr>
            <a:spLocks noGrp="1"/>
          </p:cNvSpPr>
          <p:nvPr>
            <p:ph type="title"/>
          </p:nvPr>
        </p:nvSpPr>
        <p:spPr>
          <a:xfrm>
            <a:off x="677334" y="609600"/>
            <a:ext cx="8596668" cy="766194"/>
          </a:xfrm>
        </p:spPr>
        <p:txBody>
          <a:bodyPr/>
          <a:lstStyle/>
          <a:p>
            <a:r>
              <a:rPr lang="en-US" dirty="0"/>
              <a:t>Insertion of data</a:t>
            </a:r>
            <a:endParaRPr lang="en-IN" dirty="0"/>
          </a:p>
        </p:txBody>
      </p:sp>
      <p:sp>
        <p:nvSpPr>
          <p:cNvPr id="3" name="Content Placeholder 2">
            <a:extLst>
              <a:ext uri="{FF2B5EF4-FFF2-40B4-BE49-F238E27FC236}">
                <a16:creationId xmlns:a16="http://schemas.microsoft.com/office/drawing/2014/main" id="{3D494EE4-35C2-41D4-BF83-C70264282102}"/>
              </a:ext>
            </a:extLst>
          </p:cNvPr>
          <p:cNvSpPr>
            <a:spLocks noGrp="1"/>
          </p:cNvSpPr>
          <p:nvPr>
            <p:ph idx="1"/>
          </p:nvPr>
        </p:nvSpPr>
        <p:spPr>
          <a:xfrm>
            <a:off x="677334" y="1375795"/>
            <a:ext cx="8596668" cy="4665568"/>
          </a:xfrm>
        </p:spPr>
        <p:txBody>
          <a:bodyPr/>
          <a:lstStyle/>
          <a:p>
            <a:r>
              <a:rPr lang="en-US" dirty="0"/>
              <a:t>Lets play around with the data with Django Shell (Django CLI)</a:t>
            </a:r>
          </a:p>
          <a:p>
            <a:pPr lvl="1"/>
            <a:r>
              <a:rPr lang="en-US" dirty="0"/>
              <a:t>Python manage.py shell</a:t>
            </a:r>
          </a:p>
          <a:p>
            <a:r>
              <a:rPr lang="en-US" dirty="0"/>
              <a:t>Create a object of Book</a:t>
            </a:r>
          </a:p>
          <a:p>
            <a:r>
              <a:rPr lang="en-US" dirty="0"/>
              <a:t>Call save method to save the data</a:t>
            </a:r>
          </a:p>
          <a:p>
            <a:pPr lvl="1"/>
            <a:r>
              <a:rPr lang="en-US" dirty="0"/>
              <a:t>&lt;</a:t>
            </a:r>
            <a:r>
              <a:rPr lang="en-US" dirty="0" err="1"/>
              <a:t>book_object</a:t>
            </a:r>
            <a:r>
              <a:rPr lang="en-US" dirty="0"/>
              <a:t>&gt;.save()</a:t>
            </a:r>
          </a:p>
        </p:txBody>
      </p:sp>
    </p:spTree>
    <p:extLst>
      <p:ext uri="{BB962C8B-B14F-4D97-AF65-F5344CB8AC3E}">
        <p14:creationId xmlns:p14="http://schemas.microsoft.com/office/powerpoint/2010/main" val="25682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CEF-DF3E-4F1D-9A75-6B80151FAD2A}"/>
              </a:ext>
            </a:extLst>
          </p:cNvPr>
          <p:cNvSpPr>
            <a:spLocks noGrp="1"/>
          </p:cNvSpPr>
          <p:nvPr>
            <p:ph type="title"/>
          </p:nvPr>
        </p:nvSpPr>
        <p:spPr>
          <a:xfrm>
            <a:off x="677334" y="609600"/>
            <a:ext cx="8596668" cy="808139"/>
          </a:xfrm>
        </p:spPr>
        <p:txBody>
          <a:bodyPr/>
          <a:lstStyle/>
          <a:p>
            <a:r>
              <a:rPr lang="en-US" dirty="0"/>
              <a:t>Get the data from the database</a:t>
            </a:r>
            <a:endParaRPr lang="en-IN" dirty="0"/>
          </a:p>
        </p:txBody>
      </p:sp>
      <p:sp>
        <p:nvSpPr>
          <p:cNvPr id="3" name="Content Placeholder 2">
            <a:extLst>
              <a:ext uri="{FF2B5EF4-FFF2-40B4-BE49-F238E27FC236}">
                <a16:creationId xmlns:a16="http://schemas.microsoft.com/office/drawing/2014/main" id="{08200A32-4F97-4FCA-A51E-26CED68839F6}"/>
              </a:ext>
            </a:extLst>
          </p:cNvPr>
          <p:cNvSpPr>
            <a:spLocks noGrp="1"/>
          </p:cNvSpPr>
          <p:nvPr>
            <p:ph idx="1"/>
          </p:nvPr>
        </p:nvSpPr>
        <p:spPr>
          <a:xfrm>
            <a:off x="677334" y="1417739"/>
            <a:ext cx="8596668" cy="4623623"/>
          </a:xfrm>
        </p:spPr>
        <p:txBody>
          <a:bodyPr/>
          <a:lstStyle/>
          <a:p>
            <a:r>
              <a:rPr lang="en-US" dirty="0"/>
              <a:t>There is provision in Django to fetch all the data that you have just saved.</a:t>
            </a:r>
          </a:p>
          <a:p>
            <a:pPr lvl="1"/>
            <a:r>
              <a:rPr lang="en-US" dirty="0" err="1"/>
              <a:t>Book.objects.all</a:t>
            </a:r>
            <a:r>
              <a:rPr lang="en-US" dirty="0"/>
              <a:t>()</a:t>
            </a:r>
          </a:p>
          <a:p>
            <a:pPr lvl="1"/>
            <a:r>
              <a:rPr lang="en-US" dirty="0"/>
              <a:t>Here Objects is a Parent Class which is being inherited</a:t>
            </a:r>
          </a:p>
          <a:p>
            <a:pPr lvl="1"/>
            <a:r>
              <a:rPr lang="en-US" dirty="0"/>
              <a:t>This will return query set</a:t>
            </a:r>
            <a:endParaRPr lang="en-IN" dirty="0"/>
          </a:p>
        </p:txBody>
      </p:sp>
    </p:spTree>
    <p:extLst>
      <p:ext uri="{BB962C8B-B14F-4D97-AF65-F5344CB8AC3E}">
        <p14:creationId xmlns:p14="http://schemas.microsoft.com/office/powerpoint/2010/main" val="8334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6900-B03D-49CD-B129-7CE3E1C44DDE}"/>
              </a:ext>
            </a:extLst>
          </p:cNvPr>
          <p:cNvSpPr>
            <a:spLocks noGrp="1"/>
          </p:cNvSpPr>
          <p:nvPr>
            <p:ph type="title"/>
          </p:nvPr>
        </p:nvSpPr>
        <p:spPr/>
        <p:txBody>
          <a:bodyPr/>
          <a:lstStyle/>
          <a:p>
            <a:r>
              <a:rPr lang="en-US" dirty="0"/>
              <a:t>Updating Models</a:t>
            </a:r>
            <a:endParaRPr lang="en-IN" dirty="0"/>
          </a:p>
        </p:txBody>
      </p:sp>
      <p:sp>
        <p:nvSpPr>
          <p:cNvPr id="3" name="Content Placeholder 2">
            <a:extLst>
              <a:ext uri="{FF2B5EF4-FFF2-40B4-BE49-F238E27FC236}">
                <a16:creationId xmlns:a16="http://schemas.microsoft.com/office/drawing/2014/main" id="{1F89D72B-6ACD-46E5-A0C3-ABDC4713E176}"/>
              </a:ext>
            </a:extLst>
          </p:cNvPr>
          <p:cNvSpPr>
            <a:spLocks noGrp="1"/>
          </p:cNvSpPr>
          <p:nvPr>
            <p:ph idx="1"/>
          </p:nvPr>
        </p:nvSpPr>
        <p:spPr>
          <a:xfrm>
            <a:off x="677334" y="1455913"/>
            <a:ext cx="8596668" cy="2629526"/>
          </a:xfrm>
        </p:spPr>
        <p:txBody>
          <a:bodyPr>
            <a:normAutofit fontScale="92500"/>
          </a:bodyPr>
          <a:lstStyle/>
          <a:p>
            <a:r>
              <a:rPr lang="en-US" dirty="0"/>
              <a:t>Once you update the models, need to re-run</a:t>
            </a:r>
          </a:p>
          <a:p>
            <a:r>
              <a:rPr lang="en-US" dirty="0"/>
              <a:t>Perform </a:t>
            </a:r>
            <a:r>
              <a:rPr lang="en-US" dirty="0" err="1"/>
              <a:t>Makemigrations</a:t>
            </a:r>
            <a:r>
              <a:rPr lang="en-US" dirty="0"/>
              <a:t> operation</a:t>
            </a:r>
          </a:p>
          <a:p>
            <a:r>
              <a:rPr lang="en-US" dirty="0"/>
              <a:t>Then perform migrate</a:t>
            </a:r>
          </a:p>
          <a:p>
            <a:r>
              <a:rPr lang="en-US" dirty="0"/>
              <a:t>For example</a:t>
            </a:r>
          </a:p>
          <a:p>
            <a:pPr lvl="1"/>
            <a:r>
              <a:rPr lang="en-US" dirty="0"/>
              <a:t>rating = </a:t>
            </a:r>
            <a:r>
              <a:rPr lang="en-US" dirty="0" err="1"/>
              <a:t>models.IntegerField</a:t>
            </a:r>
            <a:r>
              <a:rPr lang="en-US" dirty="0"/>
              <a:t>(validators=[</a:t>
            </a:r>
            <a:r>
              <a:rPr lang="en-US" dirty="0" err="1"/>
              <a:t>MinLengthValidator</a:t>
            </a:r>
            <a:r>
              <a:rPr lang="en-US" dirty="0"/>
              <a:t>(1), </a:t>
            </a:r>
            <a:r>
              <a:rPr lang="en-US" dirty="0" err="1"/>
              <a:t>MaxLengthValidator</a:t>
            </a:r>
            <a:r>
              <a:rPr lang="en-US" dirty="0"/>
              <a:t>(10)])</a:t>
            </a:r>
          </a:p>
          <a:p>
            <a:pPr lvl="1"/>
            <a:r>
              <a:rPr lang="en-US" dirty="0"/>
              <a:t>author = </a:t>
            </a:r>
            <a:r>
              <a:rPr lang="en-US" dirty="0" err="1"/>
              <a:t>models.CharField</a:t>
            </a:r>
            <a:r>
              <a:rPr lang="en-US" dirty="0"/>
              <a:t>(null=True, </a:t>
            </a:r>
            <a:r>
              <a:rPr lang="en-US" dirty="0" err="1"/>
              <a:t>max_length</a:t>
            </a:r>
            <a:r>
              <a:rPr lang="en-US" dirty="0"/>
              <a:t>=100)</a:t>
            </a:r>
          </a:p>
          <a:p>
            <a:pPr lvl="1"/>
            <a:r>
              <a:rPr lang="en-US" dirty="0" err="1"/>
              <a:t>is_bestselling</a:t>
            </a:r>
            <a:r>
              <a:rPr lang="en-US" dirty="0"/>
              <a:t> = </a:t>
            </a:r>
            <a:r>
              <a:rPr lang="en-US" dirty="0" err="1"/>
              <a:t>models.BooleanField</a:t>
            </a:r>
            <a:r>
              <a:rPr lang="en-US" dirty="0"/>
              <a:t>(default=False)</a:t>
            </a:r>
          </a:p>
          <a:p>
            <a:pPr lvl="1"/>
            <a:endParaRPr lang="en-IN" dirty="0"/>
          </a:p>
        </p:txBody>
      </p:sp>
      <p:sp>
        <p:nvSpPr>
          <p:cNvPr id="5" name="TextBox 4">
            <a:extLst>
              <a:ext uri="{FF2B5EF4-FFF2-40B4-BE49-F238E27FC236}">
                <a16:creationId xmlns:a16="http://schemas.microsoft.com/office/drawing/2014/main" id="{3B3A791B-219C-48A8-AFCB-22A591860B0D}"/>
              </a:ext>
            </a:extLst>
          </p:cNvPr>
          <p:cNvSpPr txBox="1"/>
          <p:nvPr/>
        </p:nvSpPr>
        <p:spPr>
          <a:xfrm>
            <a:off x="677334" y="4886079"/>
            <a:ext cx="8229600" cy="1384995"/>
          </a:xfrm>
          <a:prstGeom prst="rect">
            <a:avLst/>
          </a:prstGeom>
          <a:noFill/>
        </p:spPr>
        <p:txBody>
          <a:bodyPr wrap="square" rtlCol="0">
            <a:spAutoFit/>
          </a:bodyPr>
          <a:lstStyle/>
          <a:p>
            <a:r>
              <a:rPr lang="en-US" sz="1400" b="1" dirty="0"/>
              <a:t>Note: </a:t>
            </a:r>
          </a:p>
          <a:p>
            <a:r>
              <a:rPr lang="en-US" sz="1400" dirty="0"/>
              <a:t>We have added validators during the update.</a:t>
            </a:r>
          </a:p>
          <a:p>
            <a:r>
              <a:rPr lang="en-US" sz="1400" i="1" u="sng" dirty="0"/>
              <a:t>Official Documentation : </a:t>
            </a:r>
            <a:r>
              <a:rPr lang="en-US" sz="1400" dirty="0">
                <a:hlinkClick r:id="rId2"/>
              </a:rPr>
              <a:t>https://docs.djangoproject.com/en/3.2/ref/validators/#django.core.validators.MinValueValidator</a:t>
            </a:r>
            <a:endParaRPr lang="en-US" sz="1400" dirty="0"/>
          </a:p>
          <a:p>
            <a:r>
              <a:rPr lang="en-US" sz="1400" i="1" u="sng" dirty="0"/>
              <a:t>Import statement:</a:t>
            </a:r>
          </a:p>
          <a:p>
            <a:r>
              <a:rPr lang="en-IN" sz="1400" dirty="0"/>
              <a:t>from </a:t>
            </a:r>
            <a:r>
              <a:rPr lang="en-IN" sz="1400" dirty="0" err="1"/>
              <a:t>django.core.validators</a:t>
            </a:r>
            <a:r>
              <a:rPr lang="en-IN" sz="1400" dirty="0"/>
              <a:t> import </a:t>
            </a:r>
            <a:r>
              <a:rPr lang="en-IN" sz="1400" dirty="0" err="1"/>
              <a:t>MinLengthValidator</a:t>
            </a:r>
            <a:r>
              <a:rPr lang="en-IN" sz="1400" dirty="0"/>
              <a:t>, </a:t>
            </a:r>
            <a:r>
              <a:rPr lang="en-IN" sz="1400" dirty="0" err="1"/>
              <a:t>MaxLengthValidator</a:t>
            </a:r>
            <a:endParaRPr lang="en-IN" sz="1400" dirty="0"/>
          </a:p>
        </p:txBody>
      </p:sp>
    </p:spTree>
    <p:extLst>
      <p:ext uri="{BB962C8B-B14F-4D97-AF65-F5344CB8AC3E}">
        <p14:creationId xmlns:p14="http://schemas.microsoft.com/office/powerpoint/2010/main" val="243448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1AD-EE11-4871-A3F1-A9FC75F9566C}"/>
              </a:ext>
            </a:extLst>
          </p:cNvPr>
          <p:cNvSpPr>
            <a:spLocks noGrp="1"/>
          </p:cNvSpPr>
          <p:nvPr>
            <p:ph type="title"/>
          </p:nvPr>
        </p:nvSpPr>
        <p:spPr/>
        <p:txBody>
          <a:bodyPr/>
          <a:lstStyle/>
          <a:p>
            <a:r>
              <a:rPr lang="en-US" dirty="0"/>
              <a:t>Updating the Database Data</a:t>
            </a:r>
            <a:endParaRPr lang="en-IN" dirty="0"/>
          </a:p>
        </p:txBody>
      </p:sp>
      <p:sp>
        <p:nvSpPr>
          <p:cNvPr id="3" name="Content Placeholder 2">
            <a:extLst>
              <a:ext uri="{FF2B5EF4-FFF2-40B4-BE49-F238E27FC236}">
                <a16:creationId xmlns:a16="http://schemas.microsoft.com/office/drawing/2014/main" id="{12B95052-38EA-4A4F-8C7D-3D5D1F22F8FD}"/>
              </a:ext>
            </a:extLst>
          </p:cNvPr>
          <p:cNvSpPr>
            <a:spLocks noGrp="1"/>
          </p:cNvSpPr>
          <p:nvPr>
            <p:ph idx="1"/>
          </p:nvPr>
        </p:nvSpPr>
        <p:spPr/>
        <p:txBody>
          <a:bodyPr/>
          <a:lstStyle/>
          <a:p>
            <a:r>
              <a:rPr lang="en-US" dirty="0"/>
              <a:t>Get the </a:t>
            </a:r>
            <a:r>
              <a:rPr lang="en-US" dirty="0" err="1"/>
              <a:t>db</a:t>
            </a:r>
            <a:r>
              <a:rPr lang="en-US" dirty="0"/>
              <a:t> object from the list of data</a:t>
            </a:r>
          </a:p>
          <a:p>
            <a:pPr lvl="1"/>
            <a:r>
              <a:rPr lang="en-US" dirty="0" err="1"/>
              <a:t>Harry_potter</a:t>
            </a:r>
            <a:r>
              <a:rPr lang="en-US" dirty="0"/>
              <a:t> = </a:t>
            </a:r>
            <a:r>
              <a:rPr lang="en-US" dirty="0" err="1"/>
              <a:t>Book.objects.all</a:t>
            </a:r>
            <a:r>
              <a:rPr lang="en-US" dirty="0"/>
              <a:t>()[0]</a:t>
            </a:r>
          </a:p>
          <a:p>
            <a:r>
              <a:rPr lang="en-IN" dirty="0" err="1"/>
              <a:t>Harry_potter.author</a:t>
            </a:r>
            <a:r>
              <a:rPr lang="en-IN" dirty="0"/>
              <a:t> = “J.K Rowling”</a:t>
            </a:r>
          </a:p>
          <a:p>
            <a:r>
              <a:rPr lang="en-IN" dirty="0" err="1"/>
              <a:t>Harry_potter.is_bestselling</a:t>
            </a:r>
            <a:r>
              <a:rPr lang="en-IN" dirty="0"/>
              <a:t> = True</a:t>
            </a:r>
          </a:p>
          <a:p>
            <a:r>
              <a:rPr lang="en-IN" dirty="0" err="1"/>
              <a:t>Harry_potter.save</a:t>
            </a:r>
            <a:r>
              <a:rPr lang="en-IN" dirty="0"/>
              <a:t>()</a:t>
            </a:r>
          </a:p>
          <a:p>
            <a:endParaRPr lang="en-IN" dirty="0"/>
          </a:p>
        </p:txBody>
      </p:sp>
    </p:spTree>
    <p:extLst>
      <p:ext uri="{BB962C8B-B14F-4D97-AF65-F5344CB8AC3E}">
        <p14:creationId xmlns:p14="http://schemas.microsoft.com/office/powerpoint/2010/main" val="206528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4CE-EAA2-4C7B-84E4-D0F14CAA6CFD}"/>
              </a:ext>
            </a:extLst>
          </p:cNvPr>
          <p:cNvSpPr>
            <a:spLocks noGrp="1"/>
          </p:cNvSpPr>
          <p:nvPr>
            <p:ph type="title"/>
          </p:nvPr>
        </p:nvSpPr>
        <p:spPr/>
        <p:txBody>
          <a:bodyPr/>
          <a:lstStyle/>
          <a:p>
            <a:r>
              <a:rPr lang="en-US" dirty="0"/>
              <a:t>Delete a data</a:t>
            </a:r>
            <a:endParaRPr lang="en-IN" dirty="0"/>
          </a:p>
        </p:txBody>
      </p:sp>
      <p:sp>
        <p:nvSpPr>
          <p:cNvPr id="3" name="Content Placeholder 2">
            <a:extLst>
              <a:ext uri="{FF2B5EF4-FFF2-40B4-BE49-F238E27FC236}">
                <a16:creationId xmlns:a16="http://schemas.microsoft.com/office/drawing/2014/main" id="{C055F607-4F23-466F-9A87-70414C92F8FA}"/>
              </a:ext>
            </a:extLst>
          </p:cNvPr>
          <p:cNvSpPr>
            <a:spLocks noGrp="1"/>
          </p:cNvSpPr>
          <p:nvPr>
            <p:ph idx="1"/>
          </p:nvPr>
        </p:nvSpPr>
        <p:spPr/>
        <p:txBody>
          <a:bodyPr/>
          <a:lstStyle/>
          <a:p>
            <a:r>
              <a:rPr lang="en-US" dirty="0"/>
              <a:t>Fetch the object</a:t>
            </a:r>
          </a:p>
          <a:p>
            <a:r>
              <a:rPr lang="en-US" dirty="0"/>
              <a:t>Call delete</a:t>
            </a:r>
          </a:p>
          <a:p>
            <a:r>
              <a:rPr lang="en-US" dirty="0" err="1"/>
              <a:t>Hp.delete</a:t>
            </a:r>
            <a:r>
              <a:rPr lang="en-US" dirty="0"/>
              <a:t>()</a:t>
            </a:r>
            <a:endParaRPr lang="en-IN" dirty="0"/>
          </a:p>
        </p:txBody>
      </p:sp>
    </p:spTree>
    <p:extLst>
      <p:ext uri="{BB962C8B-B14F-4D97-AF65-F5344CB8AC3E}">
        <p14:creationId xmlns:p14="http://schemas.microsoft.com/office/powerpoint/2010/main" val="127284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8A5-4AFE-4EF0-9803-FF85F8E10FE9}"/>
              </a:ext>
            </a:extLst>
          </p:cNvPr>
          <p:cNvSpPr>
            <a:spLocks noGrp="1"/>
          </p:cNvSpPr>
          <p:nvPr>
            <p:ph type="title"/>
          </p:nvPr>
        </p:nvSpPr>
        <p:spPr/>
        <p:txBody>
          <a:bodyPr/>
          <a:lstStyle/>
          <a:p>
            <a:r>
              <a:rPr lang="en-US" dirty="0"/>
              <a:t>Create vs Save</a:t>
            </a:r>
            <a:endParaRPr lang="en-IN" dirty="0"/>
          </a:p>
        </p:txBody>
      </p:sp>
      <p:sp>
        <p:nvSpPr>
          <p:cNvPr id="3" name="Content Placeholder 2">
            <a:extLst>
              <a:ext uri="{FF2B5EF4-FFF2-40B4-BE49-F238E27FC236}">
                <a16:creationId xmlns:a16="http://schemas.microsoft.com/office/drawing/2014/main" id="{A0A69116-ADEA-409B-91A4-D33E815E91D5}"/>
              </a:ext>
            </a:extLst>
          </p:cNvPr>
          <p:cNvSpPr>
            <a:spLocks noGrp="1"/>
          </p:cNvSpPr>
          <p:nvPr>
            <p:ph idx="1"/>
          </p:nvPr>
        </p:nvSpPr>
        <p:spPr/>
        <p:txBody>
          <a:bodyPr/>
          <a:lstStyle/>
          <a:p>
            <a:r>
              <a:rPr lang="en-US" dirty="0" err="1"/>
              <a:t>Book.objects.create</a:t>
            </a:r>
            <a:r>
              <a:rPr lang="en-US" dirty="0"/>
              <a:t>(title=‘Some’, rating=10, author=‘Some Author’, </a:t>
            </a:r>
            <a:r>
              <a:rPr lang="en-US" dirty="0" err="1"/>
              <a:t>is_bestselling</a:t>
            </a:r>
            <a:r>
              <a:rPr lang="en-US" dirty="0"/>
              <a:t>=False)</a:t>
            </a:r>
            <a:endParaRPr lang="en-IN" dirty="0"/>
          </a:p>
        </p:txBody>
      </p:sp>
    </p:spTree>
    <p:extLst>
      <p:ext uri="{BB962C8B-B14F-4D97-AF65-F5344CB8AC3E}">
        <p14:creationId xmlns:p14="http://schemas.microsoft.com/office/powerpoint/2010/main" val="125632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89698-7ACB-448C-A740-DC83F9903A04}"/>
              </a:ext>
            </a:extLst>
          </p:cNvPr>
          <p:cNvSpPr>
            <a:spLocks noGrp="1"/>
          </p:cNvSpPr>
          <p:nvPr>
            <p:ph type="title"/>
          </p:nvPr>
        </p:nvSpPr>
        <p:spPr>
          <a:xfrm>
            <a:off x="677334" y="609600"/>
            <a:ext cx="8596668" cy="724250"/>
          </a:xfrm>
        </p:spPr>
        <p:txBody>
          <a:bodyPr/>
          <a:lstStyle/>
          <a:p>
            <a:r>
              <a:rPr lang="en-IN" dirty="0"/>
              <a:t>Django Relations</a:t>
            </a:r>
          </a:p>
        </p:txBody>
      </p:sp>
      <p:sp>
        <p:nvSpPr>
          <p:cNvPr id="7" name="Content Placeholder 6">
            <a:extLst>
              <a:ext uri="{FF2B5EF4-FFF2-40B4-BE49-F238E27FC236}">
                <a16:creationId xmlns:a16="http://schemas.microsoft.com/office/drawing/2014/main" id="{31722B11-198B-49E0-AE0F-F282BC01796D}"/>
              </a:ext>
            </a:extLst>
          </p:cNvPr>
          <p:cNvSpPr>
            <a:spLocks noGrp="1"/>
          </p:cNvSpPr>
          <p:nvPr>
            <p:ph idx="1"/>
          </p:nvPr>
        </p:nvSpPr>
        <p:spPr>
          <a:xfrm>
            <a:off x="677334" y="1333851"/>
            <a:ext cx="8596668" cy="4707512"/>
          </a:xfrm>
        </p:spPr>
        <p:txBody>
          <a:bodyPr/>
          <a:lstStyle/>
          <a:p>
            <a:r>
              <a:rPr lang="en-IN" dirty="0"/>
              <a:t>Connecting Data &amp; Models</a:t>
            </a:r>
          </a:p>
          <a:p>
            <a:r>
              <a:rPr lang="en-IN" dirty="0"/>
              <a:t>What are Data Relationship</a:t>
            </a:r>
          </a:p>
          <a:p>
            <a:r>
              <a:rPr lang="en-IN" dirty="0"/>
              <a:t>Managing Relations with Django Models</a:t>
            </a:r>
          </a:p>
          <a:p>
            <a:endParaRPr lang="en-IN" dirty="0"/>
          </a:p>
        </p:txBody>
      </p:sp>
    </p:spTree>
    <p:extLst>
      <p:ext uri="{BB962C8B-B14F-4D97-AF65-F5344CB8AC3E}">
        <p14:creationId xmlns:p14="http://schemas.microsoft.com/office/powerpoint/2010/main" val="1820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481-468F-487F-99FF-433B9ED3EF0E}"/>
              </a:ext>
            </a:extLst>
          </p:cNvPr>
          <p:cNvSpPr>
            <a:spLocks noGrp="1"/>
          </p:cNvSpPr>
          <p:nvPr>
            <p:ph type="title"/>
          </p:nvPr>
        </p:nvSpPr>
        <p:spPr>
          <a:xfrm>
            <a:off x="677334" y="609600"/>
            <a:ext cx="8596668" cy="799750"/>
          </a:xfrm>
        </p:spPr>
        <p:txBody>
          <a:bodyPr/>
          <a:lstStyle/>
          <a:p>
            <a:r>
              <a:rPr lang="en-IN" dirty="0"/>
              <a:t>Data is often connected</a:t>
            </a:r>
          </a:p>
        </p:txBody>
      </p:sp>
      <p:sp>
        <p:nvSpPr>
          <p:cNvPr id="3" name="Content Placeholder 2">
            <a:extLst>
              <a:ext uri="{FF2B5EF4-FFF2-40B4-BE49-F238E27FC236}">
                <a16:creationId xmlns:a16="http://schemas.microsoft.com/office/drawing/2014/main" id="{CC7DFDEB-440D-4275-BD5B-06D2DB15B876}"/>
              </a:ext>
            </a:extLst>
          </p:cNvPr>
          <p:cNvSpPr>
            <a:spLocks noGrp="1"/>
          </p:cNvSpPr>
          <p:nvPr>
            <p:ph idx="1"/>
          </p:nvPr>
        </p:nvSpPr>
        <p:spPr>
          <a:xfrm>
            <a:off x="677334" y="1409351"/>
            <a:ext cx="8596668" cy="4632012"/>
          </a:xfrm>
        </p:spPr>
        <p:txBody>
          <a:bodyPr/>
          <a:lstStyle/>
          <a:p>
            <a:endParaRPr lang="en-IN" dirty="0"/>
          </a:p>
        </p:txBody>
      </p:sp>
      <p:sp>
        <p:nvSpPr>
          <p:cNvPr id="4" name="Rectangle: Rounded Corners 3">
            <a:extLst>
              <a:ext uri="{FF2B5EF4-FFF2-40B4-BE49-F238E27FC236}">
                <a16:creationId xmlns:a16="http://schemas.microsoft.com/office/drawing/2014/main" id="{65141CB1-E583-48E7-BB82-973A97B67EA0}"/>
              </a:ext>
            </a:extLst>
          </p:cNvPr>
          <p:cNvSpPr/>
          <p:nvPr/>
        </p:nvSpPr>
        <p:spPr>
          <a:xfrm>
            <a:off x="973123" y="2952925"/>
            <a:ext cx="2004969" cy="5956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Books</a:t>
            </a:r>
          </a:p>
        </p:txBody>
      </p:sp>
      <p:sp>
        <p:nvSpPr>
          <p:cNvPr id="5" name="Rectangle: Rounded Corners 4">
            <a:extLst>
              <a:ext uri="{FF2B5EF4-FFF2-40B4-BE49-F238E27FC236}">
                <a16:creationId xmlns:a16="http://schemas.microsoft.com/office/drawing/2014/main" id="{1C7337C1-C53A-4F79-BC88-17913BB3DDDD}"/>
              </a:ext>
            </a:extLst>
          </p:cNvPr>
          <p:cNvSpPr/>
          <p:nvPr/>
        </p:nvSpPr>
        <p:spPr>
          <a:xfrm>
            <a:off x="6989428" y="2944536"/>
            <a:ext cx="2004969"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Authors</a:t>
            </a:r>
          </a:p>
        </p:txBody>
      </p:sp>
      <p:cxnSp>
        <p:nvCxnSpPr>
          <p:cNvPr id="7" name="Straight Arrow Connector 6">
            <a:extLst>
              <a:ext uri="{FF2B5EF4-FFF2-40B4-BE49-F238E27FC236}">
                <a16:creationId xmlns:a16="http://schemas.microsoft.com/office/drawing/2014/main" id="{E349D5B4-91EC-4BAF-B457-24DD377C38B4}"/>
              </a:ext>
            </a:extLst>
          </p:cNvPr>
          <p:cNvCxnSpPr/>
          <p:nvPr/>
        </p:nvCxnSpPr>
        <p:spPr>
          <a:xfrm>
            <a:off x="2978092" y="3120705"/>
            <a:ext cx="39931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9B92F62-63D8-4A1C-BB7C-91AE6EA3C612}"/>
              </a:ext>
            </a:extLst>
          </p:cNvPr>
          <p:cNvCxnSpPr>
            <a:cxnSpLocks/>
          </p:cNvCxnSpPr>
          <p:nvPr/>
        </p:nvCxnSpPr>
        <p:spPr>
          <a:xfrm flipH="1">
            <a:off x="2978092" y="3405232"/>
            <a:ext cx="3993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316620-6B5B-4656-991A-E37D758BCF27}"/>
              </a:ext>
            </a:extLst>
          </p:cNvPr>
          <p:cNvSpPr txBox="1"/>
          <p:nvPr/>
        </p:nvSpPr>
        <p:spPr>
          <a:xfrm>
            <a:off x="3331799" y="2650921"/>
            <a:ext cx="3639452" cy="369332"/>
          </a:xfrm>
          <a:prstGeom prst="rect">
            <a:avLst/>
          </a:prstGeom>
          <a:noFill/>
        </p:spPr>
        <p:txBody>
          <a:bodyPr wrap="square" rtlCol="0">
            <a:spAutoFit/>
          </a:bodyPr>
          <a:lstStyle/>
          <a:p>
            <a:r>
              <a:rPr lang="en-IN" dirty="0"/>
              <a:t>A book belongs to an author</a:t>
            </a:r>
          </a:p>
        </p:txBody>
      </p:sp>
      <p:sp>
        <p:nvSpPr>
          <p:cNvPr id="12" name="TextBox 11">
            <a:extLst>
              <a:ext uri="{FF2B5EF4-FFF2-40B4-BE49-F238E27FC236}">
                <a16:creationId xmlns:a16="http://schemas.microsoft.com/office/drawing/2014/main" id="{69DD5AED-8638-4DED-ABA1-EE37602EBF6C}"/>
              </a:ext>
            </a:extLst>
          </p:cNvPr>
          <p:cNvSpPr txBox="1"/>
          <p:nvPr/>
        </p:nvSpPr>
        <p:spPr>
          <a:xfrm>
            <a:off x="3349976" y="3429000"/>
            <a:ext cx="3639452" cy="646331"/>
          </a:xfrm>
          <a:prstGeom prst="rect">
            <a:avLst/>
          </a:prstGeom>
          <a:noFill/>
        </p:spPr>
        <p:txBody>
          <a:bodyPr wrap="square" rtlCol="0">
            <a:spAutoFit/>
          </a:bodyPr>
          <a:lstStyle/>
          <a:p>
            <a:r>
              <a:rPr lang="en-IN" dirty="0"/>
              <a:t>An author has written multiple books</a:t>
            </a:r>
          </a:p>
        </p:txBody>
      </p:sp>
      <p:sp>
        <p:nvSpPr>
          <p:cNvPr id="13" name="Rectangle: Rounded Corners 12">
            <a:extLst>
              <a:ext uri="{FF2B5EF4-FFF2-40B4-BE49-F238E27FC236}">
                <a16:creationId xmlns:a16="http://schemas.microsoft.com/office/drawing/2014/main" id="{FED833F1-B5FF-43CA-ADB4-984120949172}"/>
              </a:ext>
            </a:extLst>
          </p:cNvPr>
          <p:cNvSpPr/>
          <p:nvPr/>
        </p:nvSpPr>
        <p:spPr>
          <a:xfrm>
            <a:off x="3942826" y="4160939"/>
            <a:ext cx="2055302"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to Many</a:t>
            </a:r>
          </a:p>
        </p:txBody>
      </p:sp>
      <p:sp>
        <p:nvSpPr>
          <p:cNvPr id="14" name="Rectangle: Rounded Corners 13">
            <a:extLst>
              <a:ext uri="{FF2B5EF4-FFF2-40B4-BE49-F238E27FC236}">
                <a16:creationId xmlns:a16="http://schemas.microsoft.com/office/drawing/2014/main" id="{52236873-B200-4AEC-A4EF-64EA2E269B8E}"/>
              </a:ext>
            </a:extLst>
          </p:cNvPr>
          <p:cNvSpPr/>
          <p:nvPr/>
        </p:nvSpPr>
        <p:spPr>
          <a:xfrm>
            <a:off x="2147582" y="5059422"/>
            <a:ext cx="5620624"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author has many books</a:t>
            </a:r>
          </a:p>
          <a:p>
            <a:pPr algn="ctr"/>
            <a:r>
              <a:rPr lang="en-IN" dirty="0"/>
              <a:t>One book is written by the same author</a:t>
            </a:r>
          </a:p>
        </p:txBody>
      </p:sp>
    </p:spTree>
    <p:extLst>
      <p:ext uri="{BB962C8B-B14F-4D97-AF65-F5344CB8AC3E}">
        <p14:creationId xmlns:p14="http://schemas.microsoft.com/office/powerpoint/2010/main" val="375917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3BC-4E42-4A65-BE69-BCE4AE6AF412}"/>
              </a:ext>
            </a:extLst>
          </p:cNvPr>
          <p:cNvSpPr>
            <a:spLocks noGrp="1"/>
          </p:cNvSpPr>
          <p:nvPr>
            <p:ph type="title"/>
          </p:nvPr>
        </p:nvSpPr>
        <p:spPr/>
        <p:txBody>
          <a:bodyPr/>
          <a:lstStyle/>
          <a:p>
            <a:r>
              <a:rPr lang="en-IN" dirty="0"/>
              <a:t>Types of relationship</a:t>
            </a:r>
          </a:p>
        </p:txBody>
      </p:sp>
      <p:sp>
        <p:nvSpPr>
          <p:cNvPr id="3" name="Content Placeholder 2">
            <a:extLst>
              <a:ext uri="{FF2B5EF4-FFF2-40B4-BE49-F238E27FC236}">
                <a16:creationId xmlns:a16="http://schemas.microsoft.com/office/drawing/2014/main" id="{94425A4F-8419-49BC-A8B6-C4BEF63126F1}"/>
              </a:ext>
            </a:extLst>
          </p:cNvPr>
          <p:cNvSpPr>
            <a:spLocks noGrp="1"/>
          </p:cNvSpPr>
          <p:nvPr>
            <p:ph idx="1"/>
          </p:nvPr>
        </p:nvSpPr>
        <p:spPr/>
        <p:txBody>
          <a:bodyPr/>
          <a:lstStyle/>
          <a:p>
            <a:r>
              <a:rPr lang="en-IN" dirty="0"/>
              <a:t>One to One</a:t>
            </a:r>
          </a:p>
          <a:p>
            <a:pPr lvl="1"/>
            <a:r>
              <a:rPr lang="en-IN" dirty="0"/>
              <a:t>Ex: one author can have one address</a:t>
            </a:r>
          </a:p>
          <a:p>
            <a:r>
              <a:rPr lang="en-IN" dirty="0"/>
              <a:t>One to Many</a:t>
            </a:r>
          </a:p>
          <a:p>
            <a:pPr lvl="1"/>
            <a:r>
              <a:rPr lang="en-IN" dirty="0"/>
              <a:t>Ex: 1 Author Many Books, 1 Book Some Author</a:t>
            </a:r>
          </a:p>
          <a:p>
            <a:r>
              <a:rPr lang="en-IN" dirty="0"/>
              <a:t>Many to Many</a:t>
            </a:r>
          </a:p>
          <a:p>
            <a:pPr lvl="1"/>
            <a:r>
              <a:rPr lang="en-IN" dirty="0"/>
              <a:t>A book can be published in many countries and a country can have many books.</a:t>
            </a:r>
          </a:p>
        </p:txBody>
      </p:sp>
    </p:spTree>
    <p:extLst>
      <p:ext uri="{BB962C8B-B14F-4D97-AF65-F5344CB8AC3E}">
        <p14:creationId xmlns:p14="http://schemas.microsoft.com/office/powerpoint/2010/main" val="122410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A386-36D9-4DF5-A171-08B2A203090F}"/>
              </a:ext>
            </a:extLst>
          </p:cNvPr>
          <p:cNvSpPr>
            <a:spLocks noGrp="1"/>
          </p:cNvSpPr>
          <p:nvPr>
            <p:ph type="title"/>
          </p:nvPr>
        </p:nvSpPr>
        <p:spPr/>
        <p:txBody>
          <a:bodyPr/>
          <a:lstStyle/>
          <a:p>
            <a:r>
              <a:rPr lang="en-IN" dirty="0"/>
              <a:t>One to many to our example</a:t>
            </a:r>
          </a:p>
        </p:txBody>
      </p:sp>
      <p:sp>
        <p:nvSpPr>
          <p:cNvPr id="3" name="Content Placeholder 2">
            <a:extLst>
              <a:ext uri="{FF2B5EF4-FFF2-40B4-BE49-F238E27FC236}">
                <a16:creationId xmlns:a16="http://schemas.microsoft.com/office/drawing/2014/main" id="{231E08A1-5CE2-4C5C-8521-05AD31995647}"/>
              </a:ext>
            </a:extLst>
          </p:cNvPr>
          <p:cNvSpPr>
            <a:spLocks noGrp="1"/>
          </p:cNvSpPr>
          <p:nvPr>
            <p:ph idx="1"/>
          </p:nvPr>
        </p:nvSpPr>
        <p:spPr/>
        <p:txBody>
          <a:bodyPr/>
          <a:lstStyle/>
          <a:p>
            <a:r>
              <a:rPr lang="en-IN" dirty="0"/>
              <a:t>Create author Model</a:t>
            </a:r>
          </a:p>
          <a:p>
            <a:r>
              <a:rPr lang="en-IN" dirty="0"/>
              <a:t>Add constraint to Author using below</a:t>
            </a:r>
          </a:p>
          <a:p>
            <a:pPr lvl="1"/>
            <a:r>
              <a:rPr lang="en-IN" dirty="0"/>
              <a:t>Author = </a:t>
            </a:r>
            <a:r>
              <a:rPr lang="en-IN" dirty="0" err="1"/>
              <a:t>models.ForiegnKey</a:t>
            </a:r>
            <a:r>
              <a:rPr lang="en-IN" dirty="0"/>
              <a:t>(author, </a:t>
            </a:r>
            <a:r>
              <a:rPr lang="en-IN" dirty="0" err="1"/>
              <a:t>on_delete</a:t>
            </a:r>
            <a:r>
              <a:rPr lang="en-IN" dirty="0"/>
              <a:t>=</a:t>
            </a:r>
            <a:r>
              <a:rPr lang="en-IN" dirty="0" err="1"/>
              <a:t>models.CASCADE</a:t>
            </a:r>
            <a:r>
              <a:rPr lang="en-IN" dirty="0"/>
              <a:t>, null=True)</a:t>
            </a:r>
          </a:p>
        </p:txBody>
      </p:sp>
    </p:spTree>
    <p:extLst>
      <p:ext uri="{BB962C8B-B14F-4D97-AF65-F5344CB8AC3E}">
        <p14:creationId xmlns:p14="http://schemas.microsoft.com/office/powerpoint/2010/main" val="205316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5D7-2300-4BB1-A463-2D327D95DAE3}"/>
              </a:ext>
            </a:extLst>
          </p:cNvPr>
          <p:cNvSpPr>
            <a:spLocks noGrp="1"/>
          </p:cNvSpPr>
          <p:nvPr>
            <p:ph type="title"/>
          </p:nvPr>
        </p:nvSpPr>
        <p:spPr/>
        <p:txBody>
          <a:bodyPr/>
          <a:lstStyle/>
          <a:p>
            <a:r>
              <a:rPr lang="en-IN" dirty="0"/>
              <a:t>Save a new Data	</a:t>
            </a:r>
          </a:p>
        </p:txBody>
      </p:sp>
      <p:sp>
        <p:nvSpPr>
          <p:cNvPr id="3" name="Content Placeholder 2">
            <a:extLst>
              <a:ext uri="{FF2B5EF4-FFF2-40B4-BE49-F238E27FC236}">
                <a16:creationId xmlns:a16="http://schemas.microsoft.com/office/drawing/2014/main" id="{5A69BA8A-1906-407B-BB7D-697A46F0F01F}"/>
              </a:ext>
            </a:extLst>
          </p:cNvPr>
          <p:cNvSpPr>
            <a:spLocks noGrp="1"/>
          </p:cNvSpPr>
          <p:nvPr>
            <p:ph idx="1"/>
          </p:nvPr>
        </p:nvSpPr>
        <p:spPr/>
        <p:txBody>
          <a:bodyPr/>
          <a:lstStyle/>
          <a:p>
            <a:r>
              <a:rPr lang="en-IN" dirty="0"/>
              <a:t>Open shell</a:t>
            </a:r>
          </a:p>
          <a:p>
            <a:r>
              <a:rPr lang="en-IN" dirty="0"/>
              <a:t>Create author object</a:t>
            </a:r>
          </a:p>
          <a:p>
            <a:pPr lvl="1"/>
            <a:r>
              <a:rPr lang="en-IN" dirty="0" err="1"/>
              <a:t>Jkr</a:t>
            </a:r>
            <a:r>
              <a:rPr lang="en-IN" dirty="0"/>
              <a:t> = </a:t>
            </a:r>
            <a:r>
              <a:rPr lang="en-IN" dirty="0" err="1"/>
              <a:t>Autho</a:t>
            </a:r>
            <a:r>
              <a:rPr lang="en-IN" dirty="0"/>
              <a:t>(</a:t>
            </a:r>
            <a:r>
              <a:rPr lang="en-IN" dirty="0" err="1"/>
              <a:t>first_name</a:t>
            </a:r>
            <a:r>
              <a:rPr lang="en-IN" dirty="0"/>
              <a:t>=‘J.K’, </a:t>
            </a:r>
            <a:r>
              <a:rPr lang="en-IN" dirty="0" err="1"/>
              <a:t>last_name</a:t>
            </a:r>
            <a:r>
              <a:rPr lang="en-IN" dirty="0"/>
              <a:t>=‘Rowling’)</a:t>
            </a:r>
          </a:p>
          <a:p>
            <a:pPr lvl="1"/>
            <a:r>
              <a:rPr lang="en-IN" dirty="0" err="1"/>
              <a:t>Jkr.save</a:t>
            </a:r>
            <a:r>
              <a:rPr lang="en-IN" dirty="0"/>
              <a:t>()</a:t>
            </a:r>
          </a:p>
          <a:p>
            <a:r>
              <a:rPr lang="en-IN" dirty="0"/>
              <a:t>Create book object</a:t>
            </a:r>
          </a:p>
          <a:p>
            <a:pPr lvl="1"/>
            <a:r>
              <a:rPr lang="en-IN" dirty="0" err="1"/>
              <a:t>Harrypotter</a:t>
            </a:r>
            <a:r>
              <a:rPr lang="en-IN" dirty="0"/>
              <a:t> = Book(title=‘Harry Potter 1’, rating=10, </a:t>
            </a:r>
            <a:r>
              <a:rPr lang="en-IN" dirty="0" err="1"/>
              <a:t>is_bestselling</a:t>
            </a:r>
            <a:r>
              <a:rPr lang="en-IN" dirty="0"/>
              <a:t>=True, author=</a:t>
            </a:r>
            <a:r>
              <a:rPr lang="en-IN" dirty="0" err="1"/>
              <a:t>jkr</a:t>
            </a:r>
            <a:r>
              <a:rPr lang="en-IN" dirty="0"/>
              <a:t>)</a:t>
            </a:r>
          </a:p>
          <a:p>
            <a:pPr lvl="1"/>
            <a:r>
              <a:rPr lang="en-IN" dirty="0" err="1"/>
              <a:t>Harrypotter.save</a:t>
            </a:r>
            <a:r>
              <a:rPr lang="en-IN" dirty="0"/>
              <a:t>()</a:t>
            </a:r>
          </a:p>
          <a:p>
            <a:pPr marL="0" indent="0">
              <a:buNone/>
            </a:pPr>
            <a:endParaRPr lang="en-IN" dirty="0"/>
          </a:p>
        </p:txBody>
      </p:sp>
    </p:spTree>
    <p:extLst>
      <p:ext uri="{BB962C8B-B14F-4D97-AF65-F5344CB8AC3E}">
        <p14:creationId xmlns:p14="http://schemas.microsoft.com/office/powerpoint/2010/main" val="320135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617-EF42-4C9A-86AE-9F5CF7D28FFB}"/>
              </a:ext>
            </a:extLst>
          </p:cNvPr>
          <p:cNvSpPr>
            <a:spLocks noGrp="1"/>
          </p:cNvSpPr>
          <p:nvPr>
            <p:ph type="title"/>
          </p:nvPr>
        </p:nvSpPr>
        <p:spPr/>
        <p:txBody>
          <a:bodyPr/>
          <a:lstStyle/>
          <a:p>
            <a:r>
              <a:rPr lang="en-IN" dirty="0"/>
              <a:t>Query by related data</a:t>
            </a:r>
          </a:p>
        </p:txBody>
      </p:sp>
      <p:sp>
        <p:nvSpPr>
          <p:cNvPr id="3" name="Content Placeholder 2">
            <a:extLst>
              <a:ext uri="{FF2B5EF4-FFF2-40B4-BE49-F238E27FC236}">
                <a16:creationId xmlns:a16="http://schemas.microsoft.com/office/drawing/2014/main" id="{CE6B3697-DCC8-4FC4-B0FF-1402688458C1}"/>
              </a:ext>
            </a:extLst>
          </p:cNvPr>
          <p:cNvSpPr>
            <a:spLocks noGrp="1"/>
          </p:cNvSpPr>
          <p:nvPr>
            <p:ph idx="1"/>
          </p:nvPr>
        </p:nvSpPr>
        <p:spPr/>
        <p:txBody>
          <a:bodyPr/>
          <a:lstStyle/>
          <a:p>
            <a:r>
              <a:rPr lang="en-IN" dirty="0"/>
              <a:t>Find all books whose </a:t>
            </a:r>
            <a:r>
              <a:rPr lang="en-IN" dirty="0" err="1"/>
              <a:t>last_name</a:t>
            </a:r>
            <a:r>
              <a:rPr lang="en-IN" dirty="0"/>
              <a:t> = ‘</a:t>
            </a:r>
            <a:r>
              <a:rPr lang="en-IN" dirty="0" err="1"/>
              <a:t>rowling</a:t>
            </a:r>
            <a:r>
              <a:rPr lang="en-IN" dirty="0"/>
              <a:t>’</a:t>
            </a:r>
          </a:p>
          <a:p>
            <a:r>
              <a:rPr lang="en-US" dirty="0" err="1"/>
              <a:t>books_by_rowling</a:t>
            </a:r>
            <a:r>
              <a:rPr lang="en-US" dirty="0"/>
              <a:t> = </a:t>
            </a:r>
            <a:r>
              <a:rPr lang="en-US" dirty="0" err="1"/>
              <a:t>Book.objects.filter</a:t>
            </a:r>
            <a:r>
              <a:rPr lang="en-US" dirty="0"/>
              <a:t>(author__</a:t>
            </a:r>
            <a:r>
              <a:rPr lang="en-US" dirty="0" err="1"/>
              <a:t>last_name</a:t>
            </a:r>
            <a:r>
              <a:rPr lang="en-US" dirty="0"/>
              <a:t>='Rowling’)</a:t>
            </a:r>
            <a:endParaRPr lang="en-IN" dirty="0"/>
          </a:p>
          <a:p>
            <a:r>
              <a:rPr lang="en-IN" dirty="0"/>
              <a:t>Suppose we want to add modifiers for author table in above query</a:t>
            </a:r>
          </a:p>
          <a:p>
            <a:r>
              <a:rPr lang="en-US" dirty="0" err="1"/>
              <a:t>books_by_rowling</a:t>
            </a:r>
            <a:r>
              <a:rPr lang="en-US" dirty="0"/>
              <a:t> = </a:t>
            </a:r>
            <a:r>
              <a:rPr lang="en-US" dirty="0" err="1"/>
              <a:t>Book.objects.filter</a:t>
            </a:r>
            <a:r>
              <a:rPr lang="en-US" dirty="0"/>
              <a:t>(</a:t>
            </a:r>
            <a:r>
              <a:rPr lang="en-US" dirty="0" err="1"/>
              <a:t>author__last_name__contains</a:t>
            </a:r>
            <a:r>
              <a:rPr lang="en-US" dirty="0"/>
              <a:t>='ling’)</a:t>
            </a:r>
            <a:endParaRPr lang="en-IN" dirty="0"/>
          </a:p>
          <a:p>
            <a:endParaRPr lang="en-IN" dirty="0"/>
          </a:p>
        </p:txBody>
      </p:sp>
    </p:spTree>
    <p:extLst>
      <p:ext uri="{BB962C8B-B14F-4D97-AF65-F5344CB8AC3E}">
        <p14:creationId xmlns:p14="http://schemas.microsoft.com/office/powerpoint/2010/main" val="41979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42E-B8BF-4C79-AF24-EE8CA59B95EC}"/>
              </a:ext>
            </a:extLst>
          </p:cNvPr>
          <p:cNvSpPr>
            <a:spLocks noGrp="1"/>
          </p:cNvSpPr>
          <p:nvPr>
            <p:ph type="title"/>
          </p:nvPr>
        </p:nvSpPr>
        <p:spPr/>
        <p:txBody>
          <a:bodyPr/>
          <a:lstStyle/>
          <a:p>
            <a:r>
              <a:rPr lang="en-IN" dirty="0"/>
              <a:t>How to perform a reverse(or inverse)</a:t>
            </a:r>
          </a:p>
        </p:txBody>
      </p:sp>
      <p:sp>
        <p:nvSpPr>
          <p:cNvPr id="3" name="Content Placeholder 2">
            <a:extLst>
              <a:ext uri="{FF2B5EF4-FFF2-40B4-BE49-F238E27FC236}">
                <a16:creationId xmlns:a16="http://schemas.microsoft.com/office/drawing/2014/main" id="{C40FE822-D347-4560-8B83-17A5890BEA9A}"/>
              </a:ext>
            </a:extLst>
          </p:cNvPr>
          <p:cNvSpPr>
            <a:spLocks noGrp="1"/>
          </p:cNvSpPr>
          <p:nvPr>
            <p:ph idx="1"/>
          </p:nvPr>
        </p:nvSpPr>
        <p:spPr/>
        <p:txBody>
          <a:bodyPr/>
          <a:lstStyle/>
          <a:p>
            <a:r>
              <a:rPr lang="en-US" dirty="0" err="1"/>
              <a:t>jkr</a:t>
            </a:r>
            <a:r>
              <a:rPr lang="en-US" dirty="0"/>
              <a:t> = </a:t>
            </a:r>
            <a:r>
              <a:rPr lang="en-US" dirty="0" err="1"/>
              <a:t>Author.objects.get</a:t>
            </a:r>
            <a:r>
              <a:rPr lang="en-US" dirty="0"/>
              <a:t>(</a:t>
            </a:r>
            <a:r>
              <a:rPr lang="en-US" dirty="0" err="1"/>
              <a:t>first_name</a:t>
            </a:r>
            <a:r>
              <a:rPr lang="en-US" dirty="0"/>
              <a:t>='J.K’)</a:t>
            </a:r>
          </a:p>
          <a:p>
            <a:r>
              <a:rPr lang="en-US" dirty="0" err="1"/>
              <a:t>Jkr.book_set</a:t>
            </a:r>
            <a:endParaRPr lang="en-US" dirty="0"/>
          </a:p>
          <a:p>
            <a:r>
              <a:rPr lang="en-US" dirty="0" err="1"/>
              <a:t>Jkr.book_set.all</a:t>
            </a:r>
            <a:r>
              <a:rPr lang="en-US" dirty="0"/>
              <a:t>()</a:t>
            </a:r>
          </a:p>
          <a:p>
            <a:r>
              <a:rPr lang="en-US" dirty="0"/>
              <a:t>On </a:t>
            </a:r>
            <a:r>
              <a:rPr lang="en-US" dirty="0" err="1"/>
              <a:t>book_set</a:t>
            </a:r>
            <a:r>
              <a:rPr lang="en-US" dirty="0"/>
              <a:t> one can perform  all the normal operations</a:t>
            </a:r>
            <a:endParaRPr lang="en-IN" dirty="0"/>
          </a:p>
        </p:txBody>
      </p:sp>
    </p:spTree>
    <p:extLst>
      <p:ext uri="{BB962C8B-B14F-4D97-AF65-F5344CB8AC3E}">
        <p14:creationId xmlns:p14="http://schemas.microsoft.com/office/powerpoint/2010/main" val="337147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E21B-6E0E-4802-ABF2-D6B5B93323CF}"/>
              </a:ext>
            </a:extLst>
          </p:cNvPr>
          <p:cNvSpPr>
            <a:spLocks noGrp="1"/>
          </p:cNvSpPr>
          <p:nvPr>
            <p:ph type="title"/>
          </p:nvPr>
        </p:nvSpPr>
        <p:spPr>
          <a:xfrm>
            <a:off x="677334" y="609600"/>
            <a:ext cx="8596668" cy="917196"/>
          </a:xfrm>
        </p:spPr>
        <p:txBody>
          <a:bodyPr/>
          <a:lstStyle/>
          <a:p>
            <a:r>
              <a:rPr lang="en-IN" dirty="0"/>
              <a:t>Managing Relations in Admin area</a:t>
            </a:r>
          </a:p>
        </p:txBody>
      </p:sp>
      <p:sp>
        <p:nvSpPr>
          <p:cNvPr id="3" name="Content Placeholder 2">
            <a:extLst>
              <a:ext uri="{FF2B5EF4-FFF2-40B4-BE49-F238E27FC236}">
                <a16:creationId xmlns:a16="http://schemas.microsoft.com/office/drawing/2014/main" id="{16030F51-C87A-4B11-A912-AF3208908F3D}"/>
              </a:ext>
            </a:extLst>
          </p:cNvPr>
          <p:cNvSpPr>
            <a:spLocks noGrp="1"/>
          </p:cNvSpPr>
          <p:nvPr>
            <p:ph idx="1"/>
          </p:nvPr>
        </p:nvSpPr>
        <p:spPr>
          <a:xfrm>
            <a:off x="677334" y="1442907"/>
            <a:ext cx="8596668" cy="4598456"/>
          </a:xfrm>
        </p:spPr>
        <p:txBody>
          <a:bodyPr/>
          <a:lstStyle/>
          <a:p>
            <a:r>
              <a:rPr lang="en-IN" dirty="0"/>
              <a:t>Register Author via</a:t>
            </a:r>
          </a:p>
          <a:p>
            <a:pPr lvl="1"/>
            <a:r>
              <a:rPr lang="en-IN" dirty="0" err="1"/>
              <a:t>Admin.site.register</a:t>
            </a:r>
            <a:r>
              <a:rPr lang="en-IN" dirty="0"/>
              <a:t>(Author)</a:t>
            </a:r>
          </a:p>
        </p:txBody>
      </p:sp>
    </p:spTree>
    <p:extLst>
      <p:ext uri="{BB962C8B-B14F-4D97-AF65-F5344CB8AC3E}">
        <p14:creationId xmlns:p14="http://schemas.microsoft.com/office/powerpoint/2010/main" val="347554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8083-EC51-4620-AD10-3B7D33CDCB2D}"/>
              </a:ext>
            </a:extLst>
          </p:cNvPr>
          <p:cNvSpPr>
            <a:spLocks noGrp="1"/>
          </p:cNvSpPr>
          <p:nvPr>
            <p:ph type="title"/>
          </p:nvPr>
        </p:nvSpPr>
        <p:spPr/>
        <p:txBody>
          <a:bodyPr/>
          <a:lstStyle/>
          <a:p>
            <a:r>
              <a:rPr lang="en-IN" dirty="0"/>
              <a:t>One to One Relation</a:t>
            </a:r>
          </a:p>
        </p:txBody>
      </p:sp>
      <p:sp>
        <p:nvSpPr>
          <p:cNvPr id="3" name="Content Placeholder 2">
            <a:extLst>
              <a:ext uri="{FF2B5EF4-FFF2-40B4-BE49-F238E27FC236}">
                <a16:creationId xmlns:a16="http://schemas.microsoft.com/office/drawing/2014/main" id="{B183CFB6-8384-403D-A614-E30AE087ADAA}"/>
              </a:ext>
            </a:extLst>
          </p:cNvPr>
          <p:cNvSpPr>
            <a:spLocks noGrp="1"/>
          </p:cNvSpPr>
          <p:nvPr>
            <p:ph idx="1"/>
          </p:nvPr>
        </p:nvSpPr>
        <p:spPr>
          <a:xfrm>
            <a:off x="677334" y="2160589"/>
            <a:ext cx="4389616" cy="3880773"/>
          </a:xfrm>
        </p:spPr>
        <p:txBody>
          <a:bodyPr/>
          <a:lstStyle/>
          <a:p>
            <a:r>
              <a:rPr lang="en-IN" dirty="0"/>
              <a:t>Lets add address for an author</a:t>
            </a:r>
          </a:p>
          <a:p>
            <a:r>
              <a:rPr lang="en-IN" dirty="0"/>
              <a:t>Create Model Address</a:t>
            </a:r>
          </a:p>
          <a:p>
            <a:r>
              <a:rPr lang="en-IN" dirty="0"/>
              <a:t>To add a one to one mapping do the following in Author Model</a:t>
            </a:r>
          </a:p>
          <a:p>
            <a:pPr lvl="1"/>
            <a:r>
              <a:rPr lang="en-IN" dirty="0"/>
              <a:t>address = </a:t>
            </a:r>
            <a:r>
              <a:rPr lang="en-IN" dirty="0" err="1"/>
              <a:t>models.OneToOneField</a:t>
            </a:r>
            <a:r>
              <a:rPr lang="en-IN" dirty="0"/>
              <a:t>(Address)</a:t>
            </a:r>
          </a:p>
          <a:p>
            <a:endParaRPr lang="en-IN" dirty="0"/>
          </a:p>
          <a:p>
            <a:endParaRPr lang="en-IN" dirty="0"/>
          </a:p>
        </p:txBody>
      </p:sp>
      <p:sp>
        <p:nvSpPr>
          <p:cNvPr id="4" name="Rectangle: Rounded Corners 3">
            <a:extLst>
              <a:ext uri="{FF2B5EF4-FFF2-40B4-BE49-F238E27FC236}">
                <a16:creationId xmlns:a16="http://schemas.microsoft.com/office/drawing/2014/main" id="{EA80EE3F-3A11-4AEC-8F50-0528E76854A5}"/>
              </a:ext>
            </a:extLst>
          </p:cNvPr>
          <p:cNvSpPr/>
          <p:nvPr/>
        </p:nvSpPr>
        <p:spPr>
          <a:xfrm>
            <a:off x="5318621" y="2160589"/>
            <a:ext cx="5184396" cy="2142963"/>
          </a:xfrm>
          <a:prstGeom prst="roundRect">
            <a:avLst>
              <a:gd name="adj" fmla="val 7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Address(</a:t>
            </a:r>
            <a:r>
              <a:rPr lang="en-IN" sz="1400" dirty="0" err="1"/>
              <a:t>models.Model</a:t>
            </a:r>
            <a:r>
              <a:rPr lang="en-IN" sz="1400" dirty="0"/>
              <a:t>):</a:t>
            </a:r>
          </a:p>
          <a:p>
            <a:r>
              <a:rPr lang="en-IN" sz="1400" dirty="0"/>
              <a:t>    street = </a:t>
            </a:r>
            <a:r>
              <a:rPr lang="en-IN" sz="1400" dirty="0" err="1"/>
              <a:t>models.CharField</a:t>
            </a:r>
            <a:r>
              <a:rPr lang="en-IN" sz="1400" dirty="0"/>
              <a:t>(</a:t>
            </a:r>
            <a:r>
              <a:rPr lang="en-IN" sz="1400" dirty="0" err="1"/>
              <a:t>max_length</a:t>
            </a:r>
            <a:r>
              <a:rPr lang="en-IN" sz="1400" dirty="0"/>
              <a:t>=100)</a:t>
            </a:r>
          </a:p>
          <a:p>
            <a:r>
              <a:rPr lang="en-IN" sz="1400" dirty="0"/>
              <a:t>    </a:t>
            </a:r>
            <a:r>
              <a:rPr lang="en-IN" sz="1400" dirty="0" err="1"/>
              <a:t>postal_code</a:t>
            </a:r>
            <a:r>
              <a:rPr lang="en-IN" sz="1400" dirty="0"/>
              <a:t> = </a:t>
            </a:r>
            <a:r>
              <a:rPr lang="en-IN" sz="1400" dirty="0" err="1"/>
              <a:t>models.CharField</a:t>
            </a:r>
            <a:r>
              <a:rPr lang="en-IN" sz="1400" dirty="0"/>
              <a:t>(</a:t>
            </a:r>
            <a:r>
              <a:rPr lang="en-IN" sz="1400" dirty="0" err="1"/>
              <a:t>max_length</a:t>
            </a:r>
            <a:r>
              <a:rPr lang="en-IN" sz="1400" dirty="0"/>
              <a:t>=6)</a:t>
            </a:r>
          </a:p>
          <a:p>
            <a:r>
              <a:rPr lang="en-IN" sz="1400" dirty="0"/>
              <a:t>    city = </a:t>
            </a:r>
            <a:r>
              <a:rPr lang="en-IN" sz="1400" dirty="0" err="1"/>
              <a:t>models.CharField</a:t>
            </a:r>
            <a:r>
              <a:rPr lang="en-IN" sz="1400" dirty="0"/>
              <a:t>(</a:t>
            </a:r>
            <a:r>
              <a:rPr lang="en-IN" sz="1400" dirty="0" err="1"/>
              <a:t>max_length</a:t>
            </a:r>
            <a:r>
              <a:rPr lang="en-IN" sz="1400" dirty="0"/>
              <a:t>=50)</a:t>
            </a:r>
          </a:p>
          <a:p>
            <a:endParaRPr lang="en-IN" sz="1400" dirty="0"/>
          </a:p>
          <a:p>
            <a:r>
              <a:rPr lang="en-IN" sz="1400" dirty="0"/>
              <a:t>    def __str__(self):</a:t>
            </a:r>
          </a:p>
          <a:p>
            <a:r>
              <a:rPr lang="en-IN" sz="1400" dirty="0"/>
              <a:t>        return "Address : {}, {}, PIN {}".format(</a:t>
            </a:r>
            <a:r>
              <a:rPr lang="en-IN" sz="1400" dirty="0" err="1"/>
              <a:t>self.street</a:t>
            </a:r>
            <a:r>
              <a:rPr lang="en-IN" sz="1400" dirty="0"/>
              <a:t>, </a:t>
            </a:r>
            <a:r>
              <a:rPr lang="en-IN" sz="1400" dirty="0" err="1"/>
              <a:t>self.city</a:t>
            </a:r>
            <a:r>
              <a:rPr lang="en-IN" sz="1400" dirty="0"/>
              <a:t>, </a:t>
            </a:r>
            <a:r>
              <a:rPr lang="en-IN" sz="1400" dirty="0" err="1"/>
              <a:t>self.postal_code</a:t>
            </a:r>
            <a:r>
              <a:rPr lang="en-IN" sz="1400" dirty="0"/>
              <a:t>)</a:t>
            </a:r>
          </a:p>
        </p:txBody>
      </p:sp>
    </p:spTree>
    <p:extLst>
      <p:ext uri="{BB962C8B-B14F-4D97-AF65-F5344CB8AC3E}">
        <p14:creationId xmlns:p14="http://schemas.microsoft.com/office/powerpoint/2010/main" val="235613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654-A644-4A07-AB90-5207923634D0}"/>
              </a:ext>
            </a:extLst>
          </p:cNvPr>
          <p:cNvSpPr>
            <a:spLocks noGrp="1"/>
          </p:cNvSpPr>
          <p:nvPr>
            <p:ph type="title"/>
          </p:nvPr>
        </p:nvSpPr>
        <p:spPr>
          <a:xfrm>
            <a:off x="677334" y="609600"/>
            <a:ext cx="8596668" cy="841695"/>
          </a:xfrm>
        </p:spPr>
        <p:txBody>
          <a:bodyPr/>
          <a:lstStyle/>
          <a:p>
            <a:r>
              <a:rPr lang="en-IN" dirty="0"/>
              <a:t>Many to Many Relation</a:t>
            </a:r>
          </a:p>
        </p:txBody>
      </p:sp>
      <p:sp>
        <p:nvSpPr>
          <p:cNvPr id="3" name="Content Placeholder 2">
            <a:extLst>
              <a:ext uri="{FF2B5EF4-FFF2-40B4-BE49-F238E27FC236}">
                <a16:creationId xmlns:a16="http://schemas.microsoft.com/office/drawing/2014/main" id="{3A5EBDD2-362C-4BB4-AAC9-21583587A3F1}"/>
              </a:ext>
            </a:extLst>
          </p:cNvPr>
          <p:cNvSpPr>
            <a:spLocks noGrp="1"/>
          </p:cNvSpPr>
          <p:nvPr>
            <p:ph idx="1"/>
          </p:nvPr>
        </p:nvSpPr>
        <p:spPr>
          <a:xfrm>
            <a:off x="677334" y="1451295"/>
            <a:ext cx="4163114" cy="4590067"/>
          </a:xfrm>
        </p:spPr>
        <p:txBody>
          <a:bodyPr/>
          <a:lstStyle/>
          <a:p>
            <a:r>
              <a:rPr lang="en-IN" dirty="0"/>
              <a:t>A book can be published in multiple Countries and a Country can have multiple books.</a:t>
            </a:r>
          </a:p>
          <a:p>
            <a:r>
              <a:rPr lang="en-IN" dirty="0"/>
              <a:t>Cannot add </a:t>
            </a:r>
            <a:r>
              <a:rPr lang="en-IN" dirty="0" err="1"/>
              <a:t>on_delete</a:t>
            </a:r>
            <a:r>
              <a:rPr lang="en-IN" dirty="0"/>
              <a:t> option as Many to Many has 3 tables associated with it</a:t>
            </a:r>
          </a:p>
          <a:p>
            <a:r>
              <a:rPr lang="en-IN" dirty="0"/>
              <a:t>Associate the same with Book using the following</a:t>
            </a:r>
          </a:p>
          <a:p>
            <a:pPr lvl="1"/>
            <a:r>
              <a:rPr lang="en-US" dirty="0" err="1"/>
              <a:t>published_countries</a:t>
            </a:r>
            <a:r>
              <a:rPr lang="en-US" dirty="0"/>
              <a:t> = </a:t>
            </a:r>
            <a:r>
              <a:rPr lang="en-US" dirty="0" err="1"/>
              <a:t>models.ManyToManyField</a:t>
            </a:r>
            <a:r>
              <a:rPr lang="en-US" dirty="0"/>
              <a:t>(Country)</a:t>
            </a:r>
          </a:p>
          <a:p>
            <a:r>
              <a:rPr lang="en-US" dirty="0"/>
              <a:t>To add a country to book</a:t>
            </a:r>
          </a:p>
          <a:p>
            <a:pPr lvl="1"/>
            <a:r>
              <a:rPr lang="en-US" dirty="0" err="1"/>
              <a:t>book_obj.published_countries.addcountry_obj</a:t>
            </a:r>
            <a:r>
              <a:rPr lang="en-US" dirty="0"/>
              <a:t>)</a:t>
            </a:r>
            <a:endParaRPr lang="en-IN" dirty="0"/>
          </a:p>
        </p:txBody>
      </p:sp>
      <p:sp>
        <p:nvSpPr>
          <p:cNvPr id="4" name="Rectangle: Rounded Corners 3">
            <a:extLst>
              <a:ext uri="{FF2B5EF4-FFF2-40B4-BE49-F238E27FC236}">
                <a16:creationId xmlns:a16="http://schemas.microsoft.com/office/drawing/2014/main" id="{4FA47DF4-DA80-4BAE-B1EE-FF70FC498E5F}"/>
              </a:ext>
            </a:extLst>
          </p:cNvPr>
          <p:cNvSpPr/>
          <p:nvPr/>
        </p:nvSpPr>
        <p:spPr>
          <a:xfrm>
            <a:off x="5335398" y="1451295"/>
            <a:ext cx="4546833" cy="1988191"/>
          </a:xfrm>
          <a:prstGeom prst="roundRect">
            <a:avLst>
              <a:gd name="adj" fmla="val 6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Country(</a:t>
            </a:r>
            <a:r>
              <a:rPr lang="en-IN" sz="1400" dirty="0" err="1"/>
              <a:t>models.Model</a:t>
            </a:r>
            <a:r>
              <a:rPr lang="en-IN" sz="1400" dirty="0"/>
              <a:t>):</a:t>
            </a:r>
          </a:p>
          <a:p>
            <a:r>
              <a:rPr lang="en-IN" sz="1400" dirty="0"/>
              <a:t>    name = </a:t>
            </a:r>
            <a:r>
              <a:rPr lang="en-IN" sz="1400" dirty="0" err="1"/>
              <a:t>models.CharField</a:t>
            </a:r>
            <a:r>
              <a:rPr lang="en-IN" sz="1400" dirty="0"/>
              <a:t>(</a:t>
            </a:r>
            <a:r>
              <a:rPr lang="en-IN" sz="1400" dirty="0" err="1"/>
              <a:t>max_length</a:t>
            </a:r>
            <a:r>
              <a:rPr lang="en-IN" sz="1400" dirty="0"/>
              <a:t>=100)</a:t>
            </a:r>
          </a:p>
          <a:p>
            <a:r>
              <a:rPr lang="en-IN" sz="1400" dirty="0"/>
              <a:t>    code = </a:t>
            </a:r>
            <a:r>
              <a:rPr lang="en-IN" sz="1400" dirty="0" err="1"/>
              <a:t>models.CharField</a:t>
            </a:r>
            <a:r>
              <a:rPr lang="en-IN" sz="1400" dirty="0"/>
              <a:t>(</a:t>
            </a:r>
            <a:r>
              <a:rPr lang="en-IN" sz="1400" dirty="0" err="1"/>
              <a:t>max_length</a:t>
            </a:r>
            <a:r>
              <a:rPr lang="en-IN" sz="1400" dirty="0"/>
              <a:t>=2)</a:t>
            </a:r>
          </a:p>
          <a:p>
            <a:endParaRPr lang="en-IN" sz="1400" dirty="0"/>
          </a:p>
          <a:p>
            <a:r>
              <a:rPr lang="en-IN" sz="1400" dirty="0"/>
              <a:t>    def __str__(self):</a:t>
            </a:r>
          </a:p>
          <a:p>
            <a:r>
              <a:rPr lang="en-IN" sz="1400" dirty="0"/>
              <a:t>        return "{}({})".format(self.name, </a:t>
            </a:r>
            <a:r>
              <a:rPr lang="en-IN" sz="1400" dirty="0" err="1"/>
              <a:t>self.code</a:t>
            </a:r>
            <a:r>
              <a:rPr lang="en-IN" sz="1400" dirty="0"/>
              <a:t>)</a:t>
            </a:r>
          </a:p>
        </p:txBody>
      </p:sp>
    </p:spTree>
    <p:extLst>
      <p:ext uri="{BB962C8B-B14F-4D97-AF65-F5344CB8AC3E}">
        <p14:creationId xmlns:p14="http://schemas.microsoft.com/office/powerpoint/2010/main" val="4185851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30B-26A0-4A28-A4BA-88EECA94298C}"/>
              </a:ext>
            </a:extLst>
          </p:cNvPr>
          <p:cNvSpPr>
            <a:spLocks noGrp="1"/>
          </p:cNvSpPr>
          <p:nvPr>
            <p:ph type="title"/>
          </p:nvPr>
        </p:nvSpPr>
        <p:spPr/>
        <p:txBody>
          <a:bodyPr/>
          <a:lstStyle/>
          <a:p>
            <a:r>
              <a:rPr lang="en-US" dirty="0"/>
              <a:t>Django Admin Feature</a:t>
            </a:r>
            <a:endParaRPr lang="en-IN" dirty="0"/>
          </a:p>
        </p:txBody>
      </p:sp>
      <p:sp>
        <p:nvSpPr>
          <p:cNvPr id="3" name="Content Placeholder 2">
            <a:extLst>
              <a:ext uri="{FF2B5EF4-FFF2-40B4-BE49-F238E27FC236}">
                <a16:creationId xmlns:a16="http://schemas.microsoft.com/office/drawing/2014/main" id="{E9F9EFE3-9723-45E3-B9D1-9617E56E2EB4}"/>
              </a:ext>
            </a:extLst>
          </p:cNvPr>
          <p:cNvSpPr>
            <a:spLocks noGrp="1"/>
          </p:cNvSpPr>
          <p:nvPr>
            <p:ph idx="1"/>
          </p:nvPr>
        </p:nvSpPr>
        <p:spPr/>
        <p:txBody>
          <a:bodyPr/>
          <a:lstStyle/>
          <a:p>
            <a:r>
              <a:rPr lang="en-US" dirty="0"/>
              <a:t>Easy and Powerful Data Administration</a:t>
            </a:r>
          </a:p>
          <a:p>
            <a:r>
              <a:rPr lang="en-US" dirty="0"/>
              <a:t>Coming from </a:t>
            </a:r>
            <a:r>
              <a:rPr lang="en-US" dirty="0" err="1"/>
              <a:t>Django.contrib</a:t>
            </a:r>
            <a:r>
              <a:rPr lang="en-US" dirty="0"/>
              <a:t> model and </a:t>
            </a:r>
            <a:r>
              <a:rPr lang="en-US" dirty="0" err="1"/>
              <a:t>Django.contrib</a:t>
            </a:r>
            <a:r>
              <a:rPr lang="en-US" dirty="0"/>
              <a:t> app</a:t>
            </a:r>
          </a:p>
          <a:p>
            <a:r>
              <a:rPr lang="en-US" dirty="0"/>
              <a:t>Admin URL</a:t>
            </a:r>
          </a:p>
          <a:p>
            <a:pPr lvl="1"/>
            <a:r>
              <a:rPr lang="en-IN" dirty="0">
                <a:hlinkClick r:id="rId2"/>
              </a:rPr>
              <a:t>http://127.0.0.1:8000/admin/login/?next=/admin/</a:t>
            </a:r>
            <a:endParaRPr lang="en-US" dirty="0"/>
          </a:p>
          <a:p>
            <a:r>
              <a:rPr lang="en-US" dirty="0"/>
              <a:t>This is not for visitors</a:t>
            </a:r>
          </a:p>
          <a:p>
            <a:r>
              <a:rPr lang="en-US" dirty="0"/>
              <a:t>This is for owner of the site</a:t>
            </a:r>
          </a:p>
        </p:txBody>
      </p:sp>
    </p:spTree>
    <p:extLst>
      <p:ext uri="{BB962C8B-B14F-4D97-AF65-F5344CB8AC3E}">
        <p14:creationId xmlns:p14="http://schemas.microsoft.com/office/powerpoint/2010/main" val="317096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40F-2059-47F2-B7F6-EA4054844E6F}"/>
              </a:ext>
            </a:extLst>
          </p:cNvPr>
          <p:cNvSpPr>
            <a:spLocks noGrp="1"/>
          </p:cNvSpPr>
          <p:nvPr>
            <p:ph type="title"/>
          </p:nvPr>
        </p:nvSpPr>
        <p:spPr/>
        <p:txBody>
          <a:bodyPr/>
          <a:lstStyle/>
          <a:p>
            <a:r>
              <a:rPr lang="en-US" dirty="0"/>
              <a:t>Admin: Create </a:t>
            </a:r>
            <a:r>
              <a:rPr lang="en-US" dirty="0" err="1"/>
              <a:t>SuperUser</a:t>
            </a:r>
            <a:endParaRPr lang="en-IN" dirty="0"/>
          </a:p>
        </p:txBody>
      </p:sp>
      <p:sp>
        <p:nvSpPr>
          <p:cNvPr id="3" name="Content Placeholder 2">
            <a:extLst>
              <a:ext uri="{FF2B5EF4-FFF2-40B4-BE49-F238E27FC236}">
                <a16:creationId xmlns:a16="http://schemas.microsoft.com/office/drawing/2014/main" id="{82D66B2B-7E49-48AE-917F-A35569C3D45B}"/>
              </a:ext>
            </a:extLst>
          </p:cNvPr>
          <p:cNvSpPr>
            <a:spLocks noGrp="1"/>
          </p:cNvSpPr>
          <p:nvPr>
            <p:ph idx="1"/>
          </p:nvPr>
        </p:nvSpPr>
        <p:spPr/>
        <p:txBody>
          <a:bodyPr/>
          <a:lstStyle/>
          <a:p>
            <a:r>
              <a:rPr lang="en-US" dirty="0"/>
              <a:t>Execute the following command</a:t>
            </a:r>
          </a:p>
          <a:p>
            <a:pPr lvl="1"/>
            <a:r>
              <a:rPr lang="en-IN" dirty="0"/>
              <a:t>python manage.py </a:t>
            </a:r>
            <a:r>
              <a:rPr lang="en-IN" dirty="0" err="1"/>
              <a:t>createsuperuser</a:t>
            </a:r>
            <a:endParaRPr lang="en-IN" dirty="0"/>
          </a:p>
          <a:p>
            <a:r>
              <a:rPr lang="en-US" dirty="0"/>
              <a:t>Follow the steps as suggested</a:t>
            </a:r>
          </a:p>
          <a:p>
            <a:endParaRPr lang="en-IN" dirty="0"/>
          </a:p>
        </p:txBody>
      </p:sp>
    </p:spTree>
    <p:extLst>
      <p:ext uri="{BB962C8B-B14F-4D97-AF65-F5344CB8AC3E}">
        <p14:creationId xmlns:p14="http://schemas.microsoft.com/office/powerpoint/2010/main" val="105657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B03-6ED6-4E97-8DE1-AC8E52FF1396}"/>
              </a:ext>
            </a:extLst>
          </p:cNvPr>
          <p:cNvSpPr>
            <a:spLocks noGrp="1"/>
          </p:cNvSpPr>
          <p:nvPr>
            <p:ph type="title"/>
          </p:nvPr>
        </p:nvSpPr>
        <p:spPr/>
        <p:txBody>
          <a:bodyPr/>
          <a:lstStyle/>
          <a:p>
            <a:r>
              <a:rPr lang="en-US" dirty="0"/>
              <a:t>Adding our models to Django Admin</a:t>
            </a:r>
            <a:endParaRPr lang="en-IN" dirty="0"/>
          </a:p>
        </p:txBody>
      </p:sp>
      <p:sp>
        <p:nvSpPr>
          <p:cNvPr id="3" name="Content Placeholder 2">
            <a:extLst>
              <a:ext uri="{FF2B5EF4-FFF2-40B4-BE49-F238E27FC236}">
                <a16:creationId xmlns:a16="http://schemas.microsoft.com/office/drawing/2014/main" id="{F428F821-FEB5-436C-B5AD-E5ED2E5B5B15}"/>
              </a:ext>
            </a:extLst>
          </p:cNvPr>
          <p:cNvSpPr>
            <a:spLocks noGrp="1"/>
          </p:cNvSpPr>
          <p:nvPr>
            <p:ph idx="1"/>
          </p:nvPr>
        </p:nvSpPr>
        <p:spPr/>
        <p:txBody>
          <a:bodyPr/>
          <a:lstStyle/>
          <a:p>
            <a:r>
              <a:rPr lang="en-US" dirty="0"/>
              <a:t>Go to &lt;app&gt;/admin.py</a:t>
            </a:r>
          </a:p>
          <a:p>
            <a:r>
              <a:rPr lang="en-US" dirty="0"/>
              <a:t>Register your model via</a:t>
            </a:r>
          </a:p>
          <a:p>
            <a:r>
              <a:rPr lang="en-US" dirty="0" err="1"/>
              <a:t>Admin.site.register</a:t>
            </a:r>
            <a:r>
              <a:rPr lang="en-US" dirty="0"/>
              <a:t>(&lt;Model&gt;)</a:t>
            </a:r>
          </a:p>
          <a:p>
            <a:r>
              <a:rPr lang="en-US" dirty="0"/>
              <a:t>Restart Server you should be able to see your Model</a:t>
            </a:r>
          </a:p>
        </p:txBody>
      </p:sp>
    </p:spTree>
    <p:extLst>
      <p:ext uri="{BB962C8B-B14F-4D97-AF65-F5344CB8AC3E}">
        <p14:creationId xmlns:p14="http://schemas.microsoft.com/office/powerpoint/2010/main" val="296450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0-6452-4169-AC2C-A26825A58344}"/>
              </a:ext>
            </a:extLst>
          </p:cNvPr>
          <p:cNvSpPr>
            <a:spLocks noGrp="1"/>
          </p:cNvSpPr>
          <p:nvPr>
            <p:ph type="title"/>
          </p:nvPr>
        </p:nvSpPr>
        <p:spPr/>
        <p:txBody>
          <a:bodyPr/>
          <a:lstStyle/>
          <a:p>
            <a:r>
              <a:rPr lang="en-US" dirty="0"/>
              <a:t>Configure Model Fields</a:t>
            </a:r>
            <a:endParaRPr lang="en-IN" dirty="0"/>
          </a:p>
        </p:txBody>
      </p:sp>
      <p:sp>
        <p:nvSpPr>
          <p:cNvPr id="3" name="Content Placeholder 2">
            <a:extLst>
              <a:ext uri="{FF2B5EF4-FFF2-40B4-BE49-F238E27FC236}">
                <a16:creationId xmlns:a16="http://schemas.microsoft.com/office/drawing/2014/main" id="{F6BDC25C-BF9C-4C3F-9F5E-5AC3077AE886}"/>
              </a:ext>
            </a:extLst>
          </p:cNvPr>
          <p:cNvSpPr>
            <a:spLocks noGrp="1"/>
          </p:cNvSpPr>
          <p:nvPr>
            <p:ph idx="1"/>
          </p:nvPr>
        </p:nvSpPr>
        <p:spPr/>
        <p:txBody>
          <a:bodyPr/>
          <a:lstStyle/>
          <a:p>
            <a:r>
              <a:rPr lang="en-US" dirty="0"/>
              <a:t>You can set various validations to the Models which would be reflected on the admin page</a:t>
            </a:r>
          </a:p>
          <a:p>
            <a:r>
              <a:rPr lang="en-US" dirty="0" err="1"/>
              <a:t>Is_blank</a:t>
            </a:r>
            <a:endParaRPr lang="en-US" dirty="0"/>
          </a:p>
          <a:p>
            <a:r>
              <a:rPr lang="en-US" dirty="0" err="1"/>
              <a:t>Is_Editable</a:t>
            </a:r>
            <a:endParaRPr lang="en-IN" dirty="0"/>
          </a:p>
          <a:p>
            <a:endParaRPr lang="en-US" dirty="0"/>
          </a:p>
        </p:txBody>
      </p:sp>
    </p:spTree>
    <p:extLst>
      <p:ext uri="{BB962C8B-B14F-4D97-AF65-F5344CB8AC3E}">
        <p14:creationId xmlns:p14="http://schemas.microsoft.com/office/powerpoint/2010/main" val="153743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5F5-0485-4DFE-8B79-68588B73AAB5}"/>
              </a:ext>
            </a:extLst>
          </p:cNvPr>
          <p:cNvSpPr>
            <a:spLocks noGrp="1"/>
          </p:cNvSpPr>
          <p:nvPr>
            <p:ph type="title"/>
          </p:nvPr>
        </p:nvSpPr>
        <p:spPr/>
        <p:txBody>
          <a:bodyPr/>
          <a:lstStyle/>
          <a:p>
            <a:r>
              <a:rPr lang="en-US" dirty="0"/>
              <a:t>Configure Admin Page</a:t>
            </a:r>
            <a:endParaRPr lang="en-IN" dirty="0"/>
          </a:p>
        </p:txBody>
      </p:sp>
      <p:sp>
        <p:nvSpPr>
          <p:cNvPr id="3" name="Content Placeholder 2">
            <a:extLst>
              <a:ext uri="{FF2B5EF4-FFF2-40B4-BE49-F238E27FC236}">
                <a16:creationId xmlns:a16="http://schemas.microsoft.com/office/drawing/2014/main" id="{5058E409-9767-4736-A3BA-10C9C64AE03E}"/>
              </a:ext>
            </a:extLst>
          </p:cNvPr>
          <p:cNvSpPr>
            <a:spLocks noGrp="1"/>
          </p:cNvSpPr>
          <p:nvPr>
            <p:ph idx="1"/>
          </p:nvPr>
        </p:nvSpPr>
        <p:spPr>
          <a:xfrm>
            <a:off x="677334" y="2160590"/>
            <a:ext cx="8596668" cy="2554024"/>
          </a:xfrm>
        </p:spPr>
        <p:txBody>
          <a:bodyPr/>
          <a:lstStyle/>
          <a:p>
            <a:r>
              <a:rPr lang="en-US" dirty="0" err="1"/>
              <a:t>Readonly_fields</a:t>
            </a:r>
            <a:endParaRPr lang="en-US" dirty="0"/>
          </a:p>
          <a:p>
            <a:r>
              <a:rPr lang="en-US" dirty="0" err="1"/>
              <a:t>Prepopulated_fields</a:t>
            </a:r>
            <a:endParaRPr lang="en-US" dirty="0"/>
          </a:p>
          <a:p>
            <a:r>
              <a:rPr lang="en-US" dirty="0" err="1"/>
              <a:t>List_filter</a:t>
            </a:r>
            <a:endParaRPr lang="en-US" dirty="0"/>
          </a:p>
          <a:p>
            <a:r>
              <a:rPr lang="en-US" dirty="0" err="1"/>
              <a:t>List_display</a:t>
            </a:r>
            <a:endParaRPr lang="en-US" dirty="0"/>
          </a:p>
        </p:txBody>
      </p:sp>
      <p:sp>
        <p:nvSpPr>
          <p:cNvPr id="5" name="Rectangle: Rounded Corners 4">
            <a:extLst>
              <a:ext uri="{FF2B5EF4-FFF2-40B4-BE49-F238E27FC236}">
                <a16:creationId xmlns:a16="http://schemas.microsoft.com/office/drawing/2014/main" id="{ABDE934E-0CF0-46A1-AAFC-31177280D0E1}"/>
              </a:ext>
            </a:extLst>
          </p:cNvPr>
          <p:cNvSpPr/>
          <p:nvPr/>
        </p:nvSpPr>
        <p:spPr>
          <a:xfrm>
            <a:off x="4773337" y="1401627"/>
            <a:ext cx="4991450" cy="3080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Register your models here.</a:t>
            </a:r>
          </a:p>
          <a:p>
            <a:r>
              <a:rPr lang="en-US" dirty="0"/>
              <a:t>class </a:t>
            </a:r>
            <a:r>
              <a:rPr lang="en-US" dirty="0" err="1"/>
              <a:t>BookAdmin</a:t>
            </a:r>
            <a:r>
              <a:rPr lang="en-US" dirty="0"/>
              <a:t>(</a:t>
            </a:r>
            <a:r>
              <a:rPr lang="en-US" dirty="0" err="1"/>
              <a:t>admin.ModelAdmin</a:t>
            </a:r>
            <a:r>
              <a:rPr lang="en-US" dirty="0"/>
              <a:t>):</a:t>
            </a:r>
          </a:p>
          <a:p>
            <a:r>
              <a:rPr lang="en-US" dirty="0"/>
              <a:t>    </a:t>
            </a:r>
            <a:r>
              <a:rPr lang="en-US" dirty="0" err="1"/>
              <a:t>readonly_fields</a:t>
            </a:r>
            <a:r>
              <a:rPr lang="en-US" dirty="0"/>
              <a:t> = ("slug",)</a:t>
            </a:r>
          </a:p>
          <a:p>
            <a:r>
              <a:rPr lang="en-US" dirty="0"/>
              <a:t>    </a:t>
            </a:r>
            <a:r>
              <a:rPr lang="en-US" dirty="0" err="1"/>
              <a:t>list_filter</a:t>
            </a:r>
            <a:r>
              <a:rPr lang="en-US" dirty="0"/>
              <a:t> = ("rating", "author")</a:t>
            </a:r>
          </a:p>
          <a:p>
            <a:r>
              <a:rPr lang="en-US" dirty="0"/>
              <a:t>    </a:t>
            </a:r>
            <a:r>
              <a:rPr lang="en-US" dirty="0" err="1"/>
              <a:t>list_display</a:t>
            </a:r>
            <a:r>
              <a:rPr lang="en-US" dirty="0"/>
              <a:t> = ("title", "author")</a:t>
            </a:r>
          </a:p>
          <a:p>
            <a:endParaRPr lang="en-US" dirty="0"/>
          </a:p>
          <a:p>
            <a:endParaRPr lang="en-US" dirty="0"/>
          </a:p>
          <a:p>
            <a:r>
              <a:rPr lang="en-US" dirty="0" err="1"/>
              <a:t>admin.site.register</a:t>
            </a:r>
            <a:r>
              <a:rPr lang="en-US" dirty="0"/>
              <a:t>(Book, </a:t>
            </a:r>
            <a:r>
              <a:rPr lang="en-US" dirty="0" err="1"/>
              <a:t>BookAdmin</a:t>
            </a:r>
            <a:r>
              <a:rPr lang="en-US" dirty="0"/>
              <a:t>)</a:t>
            </a:r>
          </a:p>
        </p:txBody>
      </p:sp>
      <p:sp>
        <p:nvSpPr>
          <p:cNvPr id="7" name="TextBox 6">
            <a:extLst>
              <a:ext uri="{FF2B5EF4-FFF2-40B4-BE49-F238E27FC236}">
                <a16:creationId xmlns:a16="http://schemas.microsoft.com/office/drawing/2014/main" id="{63CADCD1-FE5F-45E5-8747-4723ACCD7EA2}"/>
              </a:ext>
            </a:extLst>
          </p:cNvPr>
          <p:cNvSpPr txBox="1"/>
          <p:nvPr/>
        </p:nvSpPr>
        <p:spPr>
          <a:xfrm>
            <a:off x="677334" y="4944804"/>
            <a:ext cx="8535771" cy="523220"/>
          </a:xfrm>
          <a:prstGeom prst="rect">
            <a:avLst/>
          </a:prstGeom>
          <a:noFill/>
        </p:spPr>
        <p:txBody>
          <a:bodyPr wrap="square" rtlCol="0">
            <a:spAutoFit/>
          </a:bodyPr>
          <a:lstStyle/>
          <a:p>
            <a:r>
              <a:rPr lang="en-US" sz="1400" b="1" dirty="0"/>
              <a:t>Note :</a:t>
            </a:r>
            <a:r>
              <a:rPr lang="en-US" sz="1400" dirty="0"/>
              <a:t> Please visit Django Admin Configuration</a:t>
            </a:r>
          </a:p>
          <a:p>
            <a:r>
              <a:rPr lang="en-IN" sz="1400" dirty="0">
                <a:hlinkClick r:id="rId2"/>
              </a:rPr>
              <a:t>https://docs.djangoproject.com/en/3.2/ref/contrib/admin/</a:t>
            </a:r>
            <a:r>
              <a:rPr lang="en-IN" sz="1400" dirty="0"/>
              <a:t> </a:t>
            </a:r>
            <a:endParaRPr lang="en-US" sz="1400" dirty="0"/>
          </a:p>
        </p:txBody>
      </p:sp>
    </p:spTree>
    <p:extLst>
      <p:ext uri="{BB962C8B-B14F-4D97-AF65-F5344CB8AC3E}">
        <p14:creationId xmlns:p14="http://schemas.microsoft.com/office/powerpoint/2010/main" val="2384533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1439-2611-4BBB-9F06-23D7B659B5A5}"/>
              </a:ext>
            </a:extLst>
          </p:cNvPr>
          <p:cNvSpPr>
            <a:spLocks noGrp="1"/>
          </p:cNvSpPr>
          <p:nvPr>
            <p:ph type="title"/>
          </p:nvPr>
        </p:nvSpPr>
        <p:spPr/>
        <p:txBody>
          <a:bodyPr/>
          <a:lstStyle/>
          <a:p>
            <a:r>
              <a:rPr lang="en-US" dirty="0"/>
              <a:t>Querying Data</a:t>
            </a:r>
            <a:br>
              <a:rPr lang="en-US" dirty="0"/>
            </a:br>
            <a:r>
              <a:rPr lang="en-US" dirty="0"/>
              <a:t>Using get() Function</a:t>
            </a:r>
            <a:endParaRPr lang="en-IN" dirty="0"/>
          </a:p>
        </p:txBody>
      </p:sp>
      <p:sp>
        <p:nvSpPr>
          <p:cNvPr id="3" name="Content Placeholder 2">
            <a:extLst>
              <a:ext uri="{FF2B5EF4-FFF2-40B4-BE49-F238E27FC236}">
                <a16:creationId xmlns:a16="http://schemas.microsoft.com/office/drawing/2014/main" id="{87FFD464-73F6-4D38-AA5B-728652DFC398}"/>
              </a:ext>
            </a:extLst>
          </p:cNvPr>
          <p:cNvSpPr>
            <a:spLocks noGrp="1"/>
          </p:cNvSpPr>
          <p:nvPr>
            <p:ph idx="1"/>
          </p:nvPr>
        </p:nvSpPr>
        <p:spPr/>
        <p:txBody>
          <a:bodyPr/>
          <a:lstStyle/>
          <a:p>
            <a:r>
              <a:rPr lang="en-US" dirty="0" err="1"/>
              <a:t>Book.objects.get</a:t>
            </a:r>
            <a:r>
              <a:rPr lang="en-US" dirty="0"/>
              <a:t>(id=&lt;</a:t>
            </a:r>
            <a:r>
              <a:rPr lang="en-US" dirty="0" err="1"/>
              <a:t>SomeValue</a:t>
            </a:r>
            <a:r>
              <a:rPr lang="en-US" dirty="0"/>
              <a:t>&gt;)</a:t>
            </a:r>
          </a:p>
          <a:p>
            <a:r>
              <a:rPr lang="en-US" dirty="0" err="1"/>
              <a:t>Book.objects.get</a:t>
            </a:r>
            <a:r>
              <a:rPr lang="en-US" dirty="0"/>
              <a:t>(title=‘&lt;Some Value&gt;’)</a:t>
            </a:r>
          </a:p>
          <a:p>
            <a:r>
              <a:rPr lang="en-US" dirty="0" err="1"/>
              <a:t>Book.objects.get</a:t>
            </a:r>
            <a:r>
              <a:rPr lang="en-US" dirty="0"/>
              <a:t>(rating=10)</a:t>
            </a:r>
          </a:p>
          <a:p>
            <a:pPr lvl="1"/>
            <a:r>
              <a:rPr lang="en-US" dirty="0"/>
              <a:t>This gives error because get() function can only get single value and any search result returns multiple value it breaks</a:t>
            </a:r>
          </a:p>
          <a:p>
            <a:r>
              <a:rPr lang="en-US" dirty="0"/>
              <a:t>Hence, use get only with primary key fields or unique key fields</a:t>
            </a:r>
          </a:p>
          <a:p>
            <a:endParaRPr lang="en-IN" dirty="0"/>
          </a:p>
        </p:txBody>
      </p:sp>
    </p:spTree>
    <p:extLst>
      <p:ext uri="{BB962C8B-B14F-4D97-AF65-F5344CB8AC3E}">
        <p14:creationId xmlns:p14="http://schemas.microsoft.com/office/powerpoint/2010/main" val="309580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7078-7281-412C-A0C4-481F83C5F28D}"/>
              </a:ext>
            </a:extLst>
          </p:cNvPr>
          <p:cNvSpPr>
            <a:spLocks noGrp="1"/>
          </p:cNvSpPr>
          <p:nvPr>
            <p:ph type="title"/>
          </p:nvPr>
        </p:nvSpPr>
        <p:spPr/>
        <p:txBody>
          <a:bodyPr/>
          <a:lstStyle/>
          <a:p>
            <a:r>
              <a:rPr lang="en-US" dirty="0"/>
              <a:t>Querying Data</a:t>
            </a:r>
            <a:br>
              <a:rPr lang="en-US" dirty="0"/>
            </a:br>
            <a:r>
              <a:rPr lang="en-US" dirty="0"/>
              <a:t>Using filter() function</a:t>
            </a:r>
            <a:endParaRPr lang="en-IN" dirty="0"/>
          </a:p>
        </p:txBody>
      </p:sp>
      <p:sp>
        <p:nvSpPr>
          <p:cNvPr id="3" name="Content Placeholder 2">
            <a:extLst>
              <a:ext uri="{FF2B5EF4-FFF2-40B4-BE49-F238E27FC236}">
                <a16:creationId xmlns:a16="http://schemas.microsoft.com/office/drawing/2014/main" id="{F3FC8AF2-9C90-4069-8F3A-92AA96138C1F}"/>
              </a:ext>
            </a:extLst>
          </p:cNvPr>
          <p:cNvSpPr>
            <a:spLocks noGrp="1"/>
          </p:cNvSpPr>
          <p:nvPr>
            <p:ph idx="1"/>
          </p:nvPr>
        </p:nvSpPr>
        <p:spPr/>
        <p:txBody>
          <a:bodyPr/>
          <a:lstStyle/>
          <a:p>
            <a:r>
              <a:rPr lang="en-US" dirty="0" err="1"/>
              <a:t>Book.objects.filter</a:t>
            </a:r>
            <a:r>
              <a:rPr lang="en-US" dirty="0"/>
              <a:t>(rating=10)</a:t>
            </a:r>
          </a:p>
          <a:p>
            <a:pPr lvl="1"/>
            <a:r>
              <a:rPr lang="en-US" dirty="0"/>
              <a:t>This will always return a list of data</a:t>
            </a:r>
          </a:p>
          <a:p>
            <a:r>
              <a:rPr lang="en-US" dirty="0"/>
              <a:t>Can use multiple fields as well</a:t>
            </a:r>
          </a:p>
          <a:p>
            <a:pPr lvl="1"/>
            <a:r>
              <a:rPr lang="en-US" dirty="0" err="1"/>
              <a:t>Book.objects.filter</a:t>
            </a:r>
            <a:r>
              <a:rPr lang="en-US" dirty="0"/>
              <a:t>(rating=10, </a:t>
            </a:r>
            <a:r>
              <a:rPr lang="en-US" dirty="0" err="1"/>
              <a:t>is_bestselling</a:t>
            </a:r>
            <a:r>
              <a:rPr lang="en-US" dirty="0"/>
              <a:t>=True)</a:t>
            </a:r>
            <a:endParaRPr lang="en-IN" dirty="0"/>
          </a:p>
        </p:txBody>
      </p:sp>
    </p:spTree>
    <p:extLst>
      <p:ext uri="{BB962C8B-B14F-4D97-AF65-F5344CB8AC3E}">
        <p14:creationId xmlns:p14="http://schemas.microsoft.com/office/powerpoint/2010/main" val="277549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8225-2012-4D50-B68E-E670A875C53B}"/>
              </a:ext>
            </a:extLst>
          </p:cNvPr>
          <p:cNvSpPr>
            <a:spLocks noGrp="1"/>
          </p:cNvSpPr>
          <p:nvPr>
            <p:ph type="title"/>
          </p:nvPr>
        </p:nvSpPr>
        <p:spPr/>
        <p:txBody>
          <a:bodyPr/>
          <a:lstStyle/>
          <a:p>
            <a:r>
              <a:rPr lang="en-US" dirty="0"/>
              <a:t>Filtering data based on some conditions</a:t>
            </a:r>
            <a:br>
              <a:rPr lang="en-US" dirty="0"/>
            </a:br>
            <a:r>
              <a:rPr lang="en-US" dirty="0"/>
              <a:t>&lt;, &lt;=, &gt;, &gt;= </a:t>
            </a:r>
            <a:r>
              <a:rPr lang="en-US" dirty="0" err="1"/>
              <a:t>etc</a:t>
            </a:r>
            <a:r>
              <a:rPr lang="en-US" dirty="0"/>
              <a:t> (Fields </a:t>
            </a:r>
            <a:r>
              <a:rPr lang="en-US" dirty="0" err="1"/>
              <a:t>LookUps</a:t>
            </a:r>
            <a:r>
              <a:rPr lang="en-US" dirty="0"/>
              <a:t>)</a:t>
            </a:r>
            <a:endParaRPr lang="en-IN" dirty="0"/>
          </a:p>
        </p:txBody>
      </p:sp>
      <p:sp>
        <p:nvSpPr>
          <p:cNvPr id="3" name="Content Placeholder 2">
            <a:extLst>
              <a:ext uri="{FF2B5EF4-FFF2-40B4-BE49-F238E27FC236}">
                <a16:creationId xmlns:a16="http://schemas.microsoft.com/office/drawing/2014/main" id="{7418A513-3916-4AD6-9D42-6255C4DACAC9}"/>
              </a:ext>
            </a:extLst>
          </p:cNvPr>
          <p:cNvSpPr>
            <a:spLocks noGrp="1"/>
          </p:cNvSpPr>
          <p:nvPr>
            <p:ph idx="1"/>
          </p:nvPr>
        </p:nvSpPr>
        <p:spPr>
          <a:xfrm>
            <a:off x="677334" y="2160589"/>
            <a:ext cx="8596668" cy="2973473"/>
          </a:xfrm>
        </p:spPr>
        <p:txBody>
          <a:bodyPr/>
          <a:lstStyle/>
          <a:p>
            <a:r>
              <a:rPr lang="en-IN" dirty="0" err="1"/>
              <a:t>Book.objects.filter</a:t>
            </a:r>
            <a:r>
              <a:rPr lang="en-IN" dirty="0"/>
              <a:t>(rating__</a:t>
            </a:r>
            <a:r>
              <a:rPr lang="en-IN" dirty="0" err="1"/>
              <a:t>gt</a:t>
            </a:r>
            <a:r>
              <a:rPr lang="en-IN" dirty="0"/>
              <a:t>=7)</a:t>
            </a:r>
          </a:p>
          <a:p>
            <a:r>
              <a:rPr lang="en-IN" dirty="0" err="1"/>
              <a:t>Book.objects.filter</a:t>
            </a:r>
            <a:r>
              <a:rPr lang="en-IN" dirty="0"/>
              <a:t>(rating__</a:t>
            </a:r>
            <a:r>
              <a:rPr lang="en-IN" dirty="0" err="1"/>
              <a:t>gte</a:t>
            </a:r>
            <a:r>
              <a:rPr lang="en-IN" dirty="0"/>
              <a:t>=7)</a:t>
            </a:r>
          </a:p>
          <a:p>
            <a:r>
              <a:rPr lang="en-IN" dirty="0" err="1"/>
              <a:t>Book.objects.filter</a:t>
            </a:r>
            <a:r>
              <a:rPr lang="en-IN" dirty="0"/>
              <a:t>(rating__</a:t>
            </a:r>
            <a:r>
              <a:rPr lang="en-IN" dirty="0" err="1"/>
              <a:t>lt</a:t>
            </a:r>
            <a:r>
              <a:rPr lang="en-IN" dirty="0"/>
              <a:t>=7)</a:t>
            </a:r>
          </a:p>
          <a:p>
            <a:r>
              <a:rPr lang="en-IN" dirty="0" err="1"/>
              <a:t>Book.objects.filter</a:t>
            </a:r>
            <a:r>
              <a:rPr lang="en-IN" dirty="0"/>
              <a:t>(rating__</a:t>
            </a:r>
            <a:r>
              <a:rPr lang="en-IN" dirty="0" err="1"/>
              <a:t>lte</a:t>
            </a:r>
            <a:r>
              <a:rPr lang="en-IN" dirty="0"/>
              <a:t>=7)</a:t>
            </a:r>
          </a:p>
          <a:p>
            <a:r>
              <a:rPr lang="en-IN" dirty="0" err="1"/>
              <a:t>Book.objects.filter</a:t>
            </a:r>
            <a:r>
              <a:rPr lang="en-IN" dirty="0"/>
              <a:t>(</a:t>
            </a:r>
            <a:r>
              <a:rPr lang="en-IN" dirty="0" err="1"/>
              <a:t>author__contains</a:t>
            </a:r>
            <a:r>
              <a:rPr lang="en-IN" dirty="0"/>
              <a:t>=7)</a:t>
            </a:r>
          </a:p>
          <a:p>
            <a:endParaRPr lang="en-IN" dirty="0"/>
          </a:p>
          <a:p>
            <a:endParaRPr lang="en-IN" dirty="0"/>
          </a:p>
        </p:txBody>
      </p:sp>
      <p:sp>
        <p:nvSpPr>
          <p:cNvPr id="4" name="TextBox 3">
            <a:extLst>
              <a:ext uri="{FF2B5EF4-FFF2-40B4-BE49-F238E27FC236}">
                <a16:creationId xmlns:a16="http://schemas.microsoft.com/office/drawing/2014/main" id="{1A45A4D2-D209-4E6B-8E59-46B8628B7164}"/>
              </a:ext>
            </a:extLst>
          </p:cNvPr>
          <p:cNvSpPr txBox="1"/>
          <p:nvPr/>
        </p:nvSpPr>
        <p:spPr>
          <a:xfrm>
            <a:off x="677334" y="5889072"/>
            <a:ext cx="8596668" cy="523220"/>
          </a:xfrm>
          <a:prstGeom prst="rect">
            <a:avLst/>
          </a:prstGeom>
          <a:noFill/>
        </p:spPr>
        <p:txBody>
          <a:bodyPr wrap="square" rtlCol="0">
            <a:spAutoFit/>
          </a:bodyPr>
          <a:lstStyle/>
          <a:p>
            <a:r>
              <a:rPr lang="en-US" sz="1400" b="1" dirty="0"/>
              <a:t>Note:</a:t>
            </a:r>
            <a:r>
              <a:rPr lang="en-US" sz="1400" dirty="0"/>
              <a:t> We can view the filters </a:t>
            </a:r>
          </a:p>
          <a:p>
            <a:r>
              <a:rPr lang="en-US" sz="1400" dirty="0"/>
              <a:t>Here : </a:t>
            </a:r>
            <a:r>
              <a:rPr lang="en-US" sz="1400" dirty="0">
                <a:hlinkClick r:id="rId2"/>
              </a:rPr>
              <a:t>https://docs.djangoproject.com/en/3.2/topics/db/queries/</a:t>
            </a:r>
            <a:endParaRPr lang="en-US" sz="1400" dirty="0"/>
          </a:p>
        </p:txBody>
      </p:sp>
    </p:spTree>
    <p:extLst>
      <p:ext uri="{BB962C8B-B14F-4D97-AF65-F5344CB8AC3E}">
        <p14:creationId xmlns:p14="http://schemas.microsoft.com/office/powerpoint/2010/main" val="1886385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1A-47B2-4B95-B282-CA3642FE2DE4}"/>
              </a:ext>
            </a:extLst>
          </p:cNvPr>
          <p:cNvSpPr>
            <a:spLocks noGrp="1"/>
          </p:cNvSpPr>
          <p:nvPr>
            <p:ph type="title"/>
          </p:nvPr>
        </p:nvSpPr>
        <p:spPr/>
        <p:txBody>
          <a:bodyPr/>
          <a:lstStyle/>
          <a:p>
            <a:r>
              <a:rPr lang="en-IN" dirty="0"/>
              <a:t>Filtering with Query Sets</a:t>
            </a:r>
          </a:p>
        </p:txBody>
      </p:sp>
      <p:sp>
        <p:nvSpPr>
          <p:cNvPr id="3" name="Content Placeholder 2">
            <a:extLst>
              <a:ext uri="{FF2B5EF4-FFF2-40B4-BE49-F238E27FC236}">
                <a16:creationId xmlns:a16="http://schemas.microsoft.com/office/drawing/2014/main" id="{F9ED5883-26DD-4D3B-85D9-EC5A21ECAB2E}"/>
              </a:ext>
            </a:extLst>
          </p:cNvPr>
          <p:cNvSpPr>
            <a:spLocks noGrp="1"/>
          </p:cNvSpPr>
          <p:nvPr>
            <p:ph idx="1"/>
          </p:nvPr>
        </p:nvSpPr>
        <p:spPr>
          <a:xfrm>
            <a:off x="593444" y="2030137"/>
            <a:ext cx="8596668" cy="4497788"/>
          </a:xfrm>
        </p:spPr>
        <p:txBody>
          <a:bodyPr/>
          <a:lstStyle/>
          <a:p>
            <a:r>
              <a:rPr lang="en-IN" dirty="0"/>
              <a:t>Suppose we want to perform filtering based on OR (|), And (,) condition</a:t>
            </a:r>
          </a:p>
          <a:p>
            <a:r>
              <a:rPr lang="en-IN" dirty="0"/>
              <a:t>Django provides us to combine multiple Queries</a:t>
            </a:r>
          </a:p>
          <a:p>
            <a:r>
              <a:rPr lang="en-IN" dirty="0"/>
              <a:t>Ex. find books with (rating&lt;5 OR </a:t>
            </a:r>
            <a:r>
              <a:rPr lang="en-IN" dirty="0" err="1"/>
              <a:t>is_bestselling</a:t>
            </a:r>
            <a:r>
              <a:rPr lang="en-IN" dirty="0"/>
              <a:t>=True)</a:t>
            </a:r>
          </a:p>
          <a:p>
            <a:pPr lvl="1"/>
            <a:r>
              <a:rPr lang="en-US" dirty="0" err="1"/>
              <a:t>Book.objects.filter</a:t>
            </a:r>
            <a:r>
              <a:rPr lang="en-US" dirty="0"/>
              <a:t>(Q(rating__</a:t>
            </a:r>
            <a:r>
              <a:rPr lang="en-US" dirty="0" err="1"/>
              <a:t>lt</a:t>
            </a:r>
            <a:r>
              <a:rPr lang="en-US" dirty="0"/>
              <a:t>=5) | Q(</a:t>
            </a:r>
            <a:r>
              <a:rPr lang="en-US" dirty="0" err="1"/>
              <a:t>is_bestselling</a:t>
            </a:r>
            <a:r>
              <a:rPr lang="en-US" dirty="0"/>
              <a:t>=True))</a:t>
            </a:r>
          </a:p>
          <a:p>
            <a:r>
              <a:rPr lang="en-IN" dirty="0"/>
              <a:t>Ex. find books with (rating&lt;5 OR </a:t>
            </a:r>
            <a:r>
              <a:rPr lang="en-IN" dirty="0" err="1"/>
              <a:t>is_bestselling</a:t>
            </a:r>
            <a:r>
              <a:rPr lang="en-IN" dirty="0"/>
              <a:t>=True) AND (author=‘</a:t>
            </a:r>
            <a:r>
              <a:rPr lang="en-IN" dirty="0" err="1"/>
              <a:t>J.K.Rowling</a:t>
            </a:r>
            <a:r>
              <a:rPr lang="en-IN" dirty="0"/>
              <a:t>’)</a:t>
            </a:r>
          </a:p>
          <a:p>
            <a:pPr lvl="1"/>
            <a:r>
              <a:rPr lang="en-US" dirty="0" err="1"/>
              <a:t>Book.objects.filter</a:t>
            </a:r>
            <a:r>
              <a:rPr lang="en-US" dirty="0"/>
              <a:t>(Q(rating__</a:t>
            </a:r>
            <a:r>
              <a:rPr lang="en-US" dirty="0" err="1"/>
              <a:t>lt</a:t>
            </a:r>
            <a:r>
              <a:rPr lang="en-US" dirty="0"/>
              <a:t>=5) | Q(</a:t>
            </a:r>
            <a:r>
              <a:rPr lang="en-US" dirty="0" err="1"/>
              <a:t>is_bestselling</a:t>
            </a:r>
            <a:r>
              <a:rPr lang="en-US" dirty="0"/>
              <a:t>=True)) , Q(author==‘</a:t>
            </a:r>
            <a:r>
              <a:rPr lang="en-US" dirty="0" err="1"/>
              <a:t>J.K.Rowling</a:t>
            </a:r>
            <a:r>
              <a:rPr lang="en-US" dirty="0"/>
              <a:t>’)</a:t>
            </a:r>
          </a:p>
          <a:p>
            <a:pPr lvl="1"/>
            <a:endParaRPr lang="en-IN" dirty="0"/>
          </a:p>
          <a:p>
            <a:endParaRPr lang="en-IN" dirty="0"/>
          </a:p>
        </p:txBody>
      </p:sp>
      <p:sp>
        <p:nvSpPr>
          <p:cNvPr id="4" name="Rectangle: Rounded Corners 3">
            <a:extLst>
              <a:ext uri="{FF2B5EF4-FFF2-40B4-BE49-F238E27FC236}">
                <a16:creationId xmlns:a16="http://schemas.microsoft.com/office/drawing/2014/main" id="{E72E33F2-5E7D-4B61-8C87-9C0D69EA685C}"/>
              </a:ext>
            </a:extLst>
          </p:cNvPr>
          <p:cNvSpPr/>
          <p:nvPr/>
        </p:nvSpPr>
        <p:spPr>
          <a:xfrm>
            <a:off x="789561" y="5008227"/>
            <a:ext cx="4186107" cy="809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OR is marked by | (pipe)</a:t>
            </a:r>
          </a:p>
          <a:p>
            <a:r>
              <a:rPr lang="en-IN" dirty="0"/>
              <a:t>AND is marked by , (comma)</a:t>
            </a:r>
          </a:p>
        </p:txBody>
      </p:sp>
    </p:spTree>
    <p:extLst>
      <p:ext uri="{BB962C8B-B14F-4D97-AF65-F5344CB8AC3E}">
        <p14:creationId xmlns:p14="http://schemas.microsoft.com/office/powerpoint/2010/main" val="3621813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404-9391-4B85-B207-D7C9EE9A315E}"/>
              </a:ext>
            </a:extLst>
          </p:cNvPr>
          <p:cNvSpPr>
            <a:spLocks noGrp="1"/>
          </p:cNvSpPr>
          <p:nvPr>
            <p:ph type="title"/>
          </p:nvPr>
        </p:nvSpPr>
        <p:spPr>
          <a:xfrm>
            <a:off x="677334" y="609600"/>
            <a:ext cx="8596668" cy="883640"/>
          </a:xfrm>
        </p:spPr>
        <p:txBody>
          <a:bodyPr/>
          <a:lstStyle/>
          <a:p>
            <a:r>
              <a:rPr lang="en-IN" dirty="0"/>
              <a:t>Query Performance</a:t>
            </a:r>
          </a:p>
        </p:txBody>
      </p:sp>
      <p:sp>
        <p:nvSpPr>
          <p:cNvPr id="3" name="Content Placeholder 2">
            <a:extLst>
              <a:ext uri="{FF2B5EF4-FFF2-40B4-BE49-F238E27FC236}">
                <a16:creationId xmlns:a16="http://schemas.microsoft.com/office/drawing/2014/main" id="{58DEEC4F-94D8-4A87-92BE-D245B77C4E95}"/>
              </a:ext>
            </a:extLst>
          </p:cNvPr>
          <p:cNvSpPr>
            <a:spLocks noGrp="1"/>
          </p:cNvSpPr>
          <p:nvPr>
            <p:ph idx="1"/>
          </p:nvPr>
        </p:nvSpPr>
        <p:spPr>
          <a:xfrm>
            <a:off x="677334" y="1493241"/>
            <a:ext cx="8596668" cy="4548122"/>
          </a:xfrm>
        </p:spPr>
        <p:txBody>
          <a:bodyPr/>
          <a:lstStyle/>
          <a:p>
            <a:r>
              <a:rPr lang="en-IN" dirty="0"/>
              <a:t>One can initialize a filter to a object</a:t>
            </a:r>
          </a:p>
          <a:p>
            <a:pPr lvl="1"/>
            <a:r>
              <a:rPr lang="en-IN" dirty="0"/>
              <a:t>Ex : bestseller = </a:t>
            </a:r>
            <a:r>
              <a:rPr lang="en-IN" dirty="0" err="1"/>
              <a:t>Book.objects.filter</a:t>
            </a:r>
            <a:r>
              <a:rPr lang="en-IN" dirty="0"/>
              <a:t>(</a:t>
            </a:r>
            <a:r>
              <a:rPr lang="en-IN" dirty="0" err="1"/>
              <a:t>is_bestselling</a:t>
            </a:r>
            <a:r>
              <a:rPr lang="en-IN" dirty="0"/>
              <a:t>=True)</a:t>
            </a:r>
          </a:p>
          <a:p>
            <a:r>
              <a:rPr lang="en-IN" dirty="0"/>
              <a:t>Upon initialization the database has not yet been hit, it only store query definitions and not the results</a:t>
            </a:r>
          </a:p>
          <a:p>
            <a:r>
              <a:rPr lang="en-IN" dirty="0"/>
              <a:t>Chaining filters is possible</a:t>
            </a:r>
          </a:p>
          <a:p>
            <a:pPr lvl="1"/>
            <a:r>
              <a:rPr lang="en-IN" dirty="0"/>
              <a:t>Ex : </a:t>
            </a:r>
            <a:r>
              <a:rPr lang="en-IN" dirty="0" err="1"/>
              <a:t>amazing_bestsellers</a:t>
            </a:r>
            <a:r>
              <a:rPr lang="en-IN" dirty="0"/>
              <a:t> = </a:t>
            </a:r>
            <a:r>
              <a:rPr lang="en-IN" dirty="0" err="1"/>
              <a:t>bestseller.filter</a:t>
            </a:r>
            <a:r>
              <a:rPr lang="en-IN" dirty="0"/>
              <a:t>(rating__</a:t>
            </a:r>
            <a:r>
              <a:rPr lang="en-IN" dirty="0" err="1"/>
              <a:t>gt</a:t>
            </a:r>
            <a:r>
              <a:rPr lang="en-IN" dirty="0"/>
              <a:t>=5)</a:t>
            </a:r>
          </a:p>
          <a:p>
            <a:r>
              <a:rPr lang="en-IN" dirty="0"/>
              <a:t>The data is cached once one fetches the values</a:t>
            </a:r>
          </a:p>
        </p:txBody>
      </p:sp>
    </p:spTree>
    <p:extLst>
      <p:ext uri="{BB962C8B-B14F-4D97-AF65-F5344CB8AC3E}">
        <p14:creationId xmlns:p14="http://schemas.microsoft.com/office/powerpoint/2010/main" val="14138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0A2-5BDC-4302-ACAF-1DB0F7363955}"/>
              </a:ext>
            </a:extLst>
          </p:cNvPr>
          <p:cNvSpPr>
            <a:spLocks noGrp="1"/>
          </p:cNvSpPr>
          <p:nvPr>
            <p:ph type="title"/>
          </p:nvPr>
        </p:nvSpPr>
        <p:spPr/>
        <p:txBody>
          <a:bodyPr/>
          <a:lstStyle/>
          <a:p>
            <a:r>
              <a:rPr lang="en-US" dirty="0"/>
              <a:t>Aggregates and ordering</a:t>
            </a:r>
            <a:endParaRPr lang="en-IN" dirty="0"/>
          </a:p>
        </p:txBody>
      </p:sp>
      <p:sp>
        <p:nvSpPr>
          <p:cNvPr id="3" name="Content Placeholder 2">
            <a:extLst>
              <a:ext uri="{FF2B5EF4-FFF2-40B4-BE49-F238E27FC236}">
                <a16:creationId xmlns:a16="http://schemas.microsoft.com/office/drawing/2014/main" id="{16250859-7A7C-40B5-85E7-8928F3A00AE0}"/>
              </a:ext>
            </a:extLst>
          </p:cNvPr>
          <p:cNvSpPr>
            <a:spLocks noGrp="1"/>
          </p:cNvSpPr>
          <p:nvPr>
            <p:ph idx="1"/>
          </p:nvPr>
        </p:nvSpPr>
        <p:spPr/>
        <p:txBody>
          <a:bodyPr/>
          <a:lstStyle/>
          <a:p>
            <a:r>
              <a:rPr lang="en-US" dirty="0"/>
              <a:t>Aggregate examples are</a:t>
            </a:r>
          </a:p>
          <a:p>
            <a:pPr lvl="1"/>
            <a:r>
              <a:rPr lang="en-US" dirty="0"/>
              <a:t>Count</a:t>
            </a:r>
          </a:p>
          <a:p>
            <a:pPr lvl="1"/>
            <a:r>
              <a:rPr lang="en-US" dirty="0"/>
              <a:t>Avg</a:t>
            </a:r>
          </a:p>
          <a:p>
            <a:pPr lvl="1"/>
            <a:r>
              <a:rPr lang="en-US" dirty="0"/>
              <a:t>Min</a:t>
            </a:r>
          </a:p>
          <a:p>
            <a:pPr lvl="1"/>
            <a:r>
              <a:rPr lang="en-US" dirty="0"/>
              <a:t>Max</a:t>
            </a:r>
          </a:p>
          <a:p>
            <a:r>
              <a:rPr lang="en-US" dirty="0"/>
              <a:t>from </a:t>
            </a:r>
            <a:r>
              <a:rPr lang="en-US" dirty="0" err="1"/>
              <a:t>django.db.models</a:t>
            </a:r>
            <a:r>
              <a:rPr lang="en-US" dirty="0"/>
              <a:t> import Avg, Min, Max </a:t>
            </a:r>
          </a:p>
          <a:p>
            <a:r>
              <a:rPr lang="en-US" dirty="0" err="1"/>
              <a:t>Book.objects.aggregate</a:t>
            </a:r>
            <a:r>
              <a:rPr lang="en-US" dirty="0"/>
              <a:t>(Avg(‘rating’))</a:t>
            </a:r>
          </a:p>
          <a:p>
            <a:r>
              <a:rPr lang="en-US" dirty="0" err="1"/>
              <a:t>Book.objects.all</a:t>
            </a:r>
            <a:r>
              <a:rPr lang="en-US" dirty="0"/>
              <a:t>().</a:t>
            </a:r>
            <a:r>
              <a:rPr lang="en-US" dirty="0" err="1"/>
              <a:t>order_by</a:t>
            </a:r>
            <a:r>
              <a:rPr lang="en-US" dirty="0"/>
              <a:t>(‘title’)</a:t>
            </a:r>
            <a:endParaRPr lang="en-IN" dirty="0"/>
          </a:p>
        </p:txBody>
      </p:sp>
    </p:spTree>
    <p:extLst>
      <p:ext uri="{BB962C8B-B14F-4D97-AF65-F5344CB8AC3E}">
        <p14:creationId xmlns:p14="http://schemas.microsoft.com/office/powerpoint/2010/main" val="3526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C1ACB7D6-B319-4029-83CB-079ED37283C6}"/>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3F73CF8C-91C1-4981-8B4A-EADA0B682DE8}"/>
              </a:ext>
            </a:extLst>
          </p:cNvPr>
          <p:cNvSpPr>
            <a:spLocks noGrp="1"/>
          </p:cNvSpPr>
          <p:nvPr>
            <p:ph type="ctrTitle"/>
          </p:nvPr>
        </p:nvSpPr>
        <p:spPr>
          <a:xfrm>
            <a:off x="1507067" y="2404534"/>
            <a:ext cx="7766936" cy="1646302"/>
          </a:xfrm>
        </p:spPr>
        <p:txBody>
          <a:bodyPr>
            <a:normAutofit/>
          </a:bodyPr>
          <a:lstStyle/>
          <a:p>
            <a:r>
              <a:rPr lang="en-IN" dirty="0"/>
              <a:t>Views and URLS</a:t>
            </a:r>
          </a:p>
        </p:txBody>
      </p:sp>
    </p:spTree>
    <p:extLst>
      <p:ext uri="{BB962C8B-B14F-4D97-AF65-F5344CB8AC3E}">
        <p14:creationId xmlns:p14="http://schemas.microsoft.com/office/powerpoint/2010/main" val="11763937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662-AA84-42EA-9E6E-88DEF858853E}"/>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DF1CC681-85B9-45EA-BD6D-60E758B44D71}"/>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A view function, or view for short, is a Python function that takes a </a:t>
            </a:r>
            <a:r>
              <a:rPr lang="en-US" sz="2000" b="1" i="0" u="none" strike="noStrike" cap="none" dirty="0">
                <a:solidFill>
                  <a:srgbClr val="172746"/>
                </a:solidFill>
                <a:latin typeface="Montserrat"/>
                <a:ea typeface="Montserrat"/>
                <a:cs typeface="Montserrat"/>
                <a:sym typeface="Montserrat"/>
              </a:rPr>
              <a:t>Web request</a:t>
            </a:r>
            <a:r>
              <a:rPr lang="en-US" sz="2000" b="0" i="0" u="none" strike="noStrike" cap="none" dirty="0">
                <a:solidFill>
                  <a:srgbClr val="172746"/>
                </a:solidFill>
                <a:latin typeface="Montserrat"/>
                <a:ea typeface="Montserrat"/>
                <a:cs typeface="Montserrat"/>
                <a:sym typeface="Montserrat"/>
              </a:rPr>
              <a:t> and returns a </a:t>
            </a:r>
            <a:r>
              <a:rPr lang="en-US" sz="2000" b="1" i="0" u="none" strike="noStrike" cap="none" dirty="0">
                <a:solidFill>
                  <a:srgbClr val="172746"/>
                </a:solidFill>
                <a:latin typeface="Montserrat"/>
                <a:ea typeface="Montserrat"/>
                <a:cs typeface="Montserrat"/>
                <a:sym typeface="Montserrat"/>
              </a:rPr>
              <a:t>Web response</a:t>
            </a:r>
            <a:r>
              <a:rPr lang="en-US" sz="2000" b="0" i="0" u="none" strike="noStrike" cap="none" dirty="0">
                <a:solidFill>
                  <a:srgbClr val="172746"/>
                </a:solidFill>
                <a:latin typeface="Montserrat"/>
                <a:ea typeface="Montserrat"/>
                <a:cs typeface="Montserrat"/>
                <a:sym typeface="Montserrat"/>
              </a:rPr>
              <a:t>.</a:t>
            </a:r>
          </a:p>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Example :</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from </a:t>
            </a:r>
            <a:r>
              <a:rPr lang="en-US" sz="1800" b="0" i="0" u="none" strike="noStrike" cap="none" dirty="0" err="1">
                <a:solidFill>
                  <a:srgbClr val="172746"/>
                </a:solidFill>
                <a:latin typeface="Montserrat"/>
                <a:ea typeface="Montserrat"/>
                <a:cs typeface="Montserrat"/>
                <a:sym typeface="Montserrat"/>
              </a:rPr>
              <a:t>django.http</a:t>
            </a:r>
            <a:r>
              <a:rPr lang="en-US" sz="1800" b="0" i="0" u="none" strike="noStrike" cap="none" dirty="0">
                <a:solidFill>
                  <a:srgbClr val="172746"/>
                </a:solidFill>
                <a:latin typeface="Montserrat"/>
                <a:ea typeface="Montserrat"/>
                <a:cs typeface="Montserrat"/>
                <a:sym typeface="Montserrat"/>
              </a:rPr>
              <a:t> import </a:t>
            </a:r>
            <a:r>
              <a:rPr lang="en-US" sz="1800" b="0" i="0" u="none" strike="noStrike" cap="none" dirty="0" err="1">
                <a:solidFill>
                  <a:srgbClr val="172746"/>
                </a:solidFill>
                <a:latin typeface="Montserrat"/>
                <a:ea typeface="Montserrat"/>
                <a:cs typeface="Montserrat"/>
                <a:sym typeface="Montserrat"/>
              </a:rPr>
              <a:t>HttpResponse</a:t>
            </a:r>
            <a:endParaRPr lang="en-US" sz="1800" b="0" i="0" u="none" strike="noStrike" cap="none" dirty="0">
              <a:solidFill>
                <a:srgbClr val="172746"/>
              </a:solidFill>
              <a:latin typeface="Montserrat"/>
              <a:ea typeface="Montserrat"/>
              <a:cs typeface="Montserrat"/>
              <a:sym typeface="Montserrat"/>
            </a:endParaRPr>
          </a:p>
          <a:p>
            <a:pPr marL="457200" marR="0" lvl="0" indent="45720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def index(request):</a:t>
            </a:r>
          </a:p>
          <a:p>
            <a:pPr marL="0" marR="0" lvl="0" indent="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    			html = "&lt;html&gt;&lt;body&gt;My First Django View&lt;/body&gt;&lt;/html&gt;"</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return </a:t>
            </a:r>
            <a:r>
              <a:rPr lang="en-US" sz="1800" b="0" i="0" u="none" strike="noStrike" cap="none" dirty="0" err="1">
                <a:solidFill>
                  <a:srgbClr val="172746"/>
                </a:solidFill>
                <a:latin typeface="Montserrat"/>
                <a:ea typeface="Montserrat"/>
                <a:cs typeface="Montserrat"/>
                <a:sym typeface="Montserrat"/>
              </a:rPr>
              <a:t>HttpResponse</a:t>
            </a:r>
            <a:r>
              <a:rPr lang="en-US" sz="1800" b="0" i="0" u="none" strike="noStrike" cap="none" dirty="0">
                <a:solidFill>
                  <a:srgbClr val="172746"/>
                </a:solidFill>
                <a:latin typeface="Montserrat"/>
                <a:ea typeface="Montserrat"/>
                <a:cs typeface="Montserrat"/>
                <a:sym typeface="Montserrat"/>
              </a:rPr>
              <a:t>(html)</a:t>
            </a:r>
            <a:endParaRPr lang="en-IN" dirty="0"/>
          </a:p>
        </p:txBody>
      </p:sp>
    </p:spTree>
    <p:extLst>
      <p:ext uri="{BB962C8B-B14F-4D97-AF65-F5344CB8AC3E}">
        <p14:creationId xmlns:p14="http://schemas.microsoft.com/office/powerpoint/2010/main" val="2761712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CD8-97E6-4D2F-B4A2-3B5256FC8E8B}"/>
              </a:ext>
            </a:extLst>
          </p:cNvPr>
          <p:cNvSpPr>
            <a:spLocks noGrp="1"/>
          </p:cNvSpPr>
          <p:nvPr>
            <p:ph type="title"/>
          </p:nvPr>
        </p:nvSpPr>
        <p:spPr/>
        <p:txBody>
          <a:bodyPr/>
          <a:lstStyle/>
          <a:p>
            <a:r>
              <a:rPr lang="en-IN" dirty="0"/>
              <a:t>How Django processes a request</a:t>
            </a:r>
          </a:p>
        </p:txBody>
      </p:sp>
      <p:sp>
        <p:nvSpPr>
          <p:cNvPr id="3" name="Content Placeholder 2">
            <a:extLst>
              <a:ext uri="{FF2B5EF4-FFF2-40B4-BE49-F238E27FC236}">
                <a16:creationId xmlns:a16="http://schemas.microsoft.com/office/drawing/2014/main" id="{2BE790DF-838C-4F60-8380-881026901A75}"/>
              </a:ext>
            </a:extLst>
          </p:cNvPr>
          <p:cNvSpPr>
            <a:spLocks noGrp="1"/>
          </p:cNvSpPr>
          <p:nvPr>
            <p:ph idx="1"/>
          </p:nvPr>
        </p:nvSpPr>
        <p:spPr/>
        <p:txBody>
          <a:bodyPr>
            <a:normAutofit fontScale="92500"/>
          </a:bodyPr>
          <a:lstStyle/>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1. Search for  the root </a:t>
            </a:r>
            <a:r>
              <a:rPr lang="en-US" sz="1800" b="0" i="0" u="none" strike="noStrike" cap="none" dirty="0" err="1">
                <a:solidFill>
                  <a:srgbClr val="172746"/>
                </a:solidFill>
                <a:latin typeface="Montserrat"/>
                <a:ea typeface="Montserrat"/>
                <a:cs typeface="Montserrat"/>
                <a:sym typeface="Montserrat"/>
              </a:rPr>
              <a:t>URLconf</a:t>
            </a:r>
            <a:r>
              <a:rPr lang="en-US" sz="1800" b="0" i="0" u="none" strike="noStrike" cap="none" dirty="0">
                <a:solidFill>
                  <a:srgbClr val="172746"/>
                </a:solidFill>
                <a:latin typeface="Montserrat"/>
                <a:ea typeface="Montserrat"/>
                <a:cs typeface="Montserrat"/>
                <a:sym typeface="Montserrat"/>
              </a:rPr>
              <a:t> module to use specified in ROOT_URLCONF setting</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2. Load  ROOT_URLCONF module and look for the variable </a:t>
            </a:r>
            <a:r>
              <a:rPr lang="en-US" sz="1800" b="1" i="0" u="none" strike="noStrike" cap="none" dirty="0" err="1">
                <a:solidFill>
                  <a:srgbClr val="172746"/>
                </a:solidFill>
                <a:latin typeface="Montserrat"/>
                <a:ea typeface="Montserrat"/>
                <a:cs typeface="Montserrat"/>
                <a:sym typeface="Montserrat"/>
              </a:rPr>
              <a:t>urlpatterns</a:t>
            </a:r>
            <a:r>
              <a:rPr lang="en-US" sz="1800" b="0" i="0" u="none" strike="noStrike" cap="none" dirty="0">
                <a:solidFill>
                  <a:srgbClr val="172746"/>
                </a:solidFill>
                <a:latin typeface="Montserrat"/>
                <a:ea typeface="Montserrat"/>
                <a:cs typeface="Montserrat"/>
                <a:sym typeface="Montserrat"/>
              </a:rPr>
              <a:t>. This should be a sequence of </a:t>
            </a:r>
            <a:r>
              <a:rPr lang="en-US" sz="1800" b="0" i="0" u="none" strike="noStrike" cap="none" dirty="0" err="1">
                <a:solidFill>
                  <a:srgbClr val="172746"/>
                </a:solidFill>
                <a:latin typeface="Montserrat"/>
                <a:ea typeface="Montserrat"/>
                <a:cs typeface="Montserrat"/>
                <a:sym typeface="Montserrat"/>
              </a:rPr>
              <a:t>django.urls.path</a:t>
            </a:r>
            <a:r>
              <a:rPr lang="en-US" sz="1800" b="0" i="0" u="none" strike="noStrike" cap="none" dirty="0">
                <a:solidFill>
                  <a:srgbClr val="172746"/>
                </a:solidFill>
                <a:latin typeface="Montserrat"/>
                <a:ea typeface="Montserrat"/>
                <a:cs typeface="Montserrat"/>
                <a:sym typeface="Montserrat"/>
              </a:rPr>
              <a:t>() and/or </a:t>
            </a:r>
            <a:r>
              <a:rPr lang="en-US" sz="1800" b="0" i="0" u="none" strike="noStrike" cap="none" dirty="0" err="1">
                <a:solidFill>
                  <a:srgbClr val="172746"/>
                </a:solidFill>
                <a:latin typeface="Montserrat"/>
                <a:ea typeface="Montserrat"/>
                <a:cs typeface="Montserrat"/>
                <a:sym typeface="Montserrat"/>
              </a:rPr>
              <a:t>django.urls.re_path</a:t>
            </a:r>
            <a:r>
              <a:rPr lang="en-US" sz="1800" b="0" i="0" u="none" strike="noStrike" cap="none" dirty="0">
                <a:solidFill>
                  <a:srgbClr val="172746"/>
                </a:solidFill>
                <a:latin typeface="Montserrat"/>
                <a:ea typeface="Montserrat"/>
                <a:cs typeface="Montserrat"/>
                <a:sym typeface="Montserrat"/>
              </a:rPr>
              <a:t>() instances.</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3. Django runs through each URL pattern, in order, and stops at the first one that matches the requested URL.</a:t>
            </a:r>
          </a:p>
          <a:p>
            <a:pPr marL="0" marR="0" lvl="0" indent="0" algn="l" rtl="0">
              <a:lnSpc>
                <a:spcPct val="150000"/>
              </a:lnSpc>
              <a:spcBef>
                <a:spcPts val="0"/>
              </a:spcBef>
              <a:spcAft>
                <a:spcPts val="0"/>
              </a:spcAft>
              <a:buClr>
                <a:srgbClr val="000000"/>
              </a:buClr>
              <a:buSzPts val="1400"/>
              <a:buFont typeface="Arial"/>
              <a:buNone/>
            </a:pPr>
            <a:endParaRPr lang="en-US" sz="1800" b="0" i="0" u="none" strike="noStrike" cap="none" dirty="0">
              <a:solidFill>
                <a:srgbClr val="172746"/>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4. Once one of the URL patterns matches, Django imports and calls the given view </a:t>
            </a:r>
          </a:p>
          <a:p>
            <a:endParaRPr lang="en-IN" dirty="0"/>
          </a:p>
        </p:txBody>
      </p:sp>
    </p:spTree>
    <p:extLst>
      <p:ext uri="{BB962C8B-B14F-4D97-AF65-F5344CB8AC3E}">
        <p14:creationId xmlns:p14="http://schemas.microsoft.com/office/powerpoint/2010/main" val="161769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E6A-8DD6-43E1-9D1D-249E975535DF}"/>
              </a:ext>
            </a:extLst>
          </p:cNvPr>
          <p:cNvSpPr>
            <a:spLocks noGrp="1"/>
          </p:cNvSpPr>
          <p:nvPr>
            <p:ph type="title"/>
          </p:nvPr>
        </p:nvSpPr>
        <p:spPr/>
        <p:txBody>
          <a:bodyPr/>
          <a:lstStyle/>
          <a:p>
            <a:r>
              <a:rPr lang="en-IN" dirty="0"/>
              <a:t>Create a sample Monthly Challenge App</a:t>
            </a:r>
          </a:p>
        </p:txBody>
      </p:sp>
      <p:sp>
        <p:nvSpPr>
          <p:cNvPr id="3" name="Content Placeholder 2">
            <a:extLst>
              <a:ext uri="{FF2B5EF4-FFF2-40B4-BE49-F238E27FC236}">
                <a16:creationId xmlns:a16="http://schemas.microsoft.com/office/drawing/2014/main" id="{D0097069-C0AE-4705-8B21-94E8E51CE92F}"/>
              </a:ext>
            </a:extLst>
          </p:cNvPr>
          <p:cNvSpPr>
            <a:spLocks noGrp="1"/>
          </p:cNvSpPr>
          <p:nvPr>
            <p:ph idx="1"/>
          </p:nvPr>
        </p:nvSpPr>
        <p:spPr/>
        <p:txBody>
          <a:bodyPr/>
          <a:lstStyle/>
          <a:p>
            <a:r>
              <a:rPr lang="en-IN" dirty="0"/>
              <a:t>Update views.py to create a function which would be called.</a:t>
            </a:r>
          </a:p>
          <a:p>
            <a:r>
              <a:rPr lang="en-IN" dirty="0"/>
              <a:t>Create URLs.py in the app which would then be included in the original </a:t>
            </a:r>
          </a:p>
          <a:p>
            <a:pPr marL="0" indent="0">
              <a:buNone/>
            </a:pPr>
            <a:endParaRPr lang="en-IN" dirty="0"/>
          </a:p>
        </p:txBody>
      </p:sp>
    </p:spTree>
    <p:extLst>
      <p:ext uri="{BB962C8B-B14F-4D97-AF65-F5344CB8AC3E}">
        <p14:creationId xmlns:p14="http://schemas.microsoft.com/office/powerpoint/2010/main" val="2386978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4-C0F4-412C-BBEB-6BE16F34F025}"/>
              </a:ext>
            </a:extLst>
          </p:cNvPr>
          <p:cNvSpPr>
            <a:spLocks noGrp="1"/>
          </p:cNvSpPr>
          <p:nvPr>
            <p:ph type="title"/>
          </p:nvPr>
        </p:nvSpPr>
        <p:spPr/>
        <p:txBody>
          <a:bodyPr/>
          <a:lstStyle/>
          <a:p>
            <a:r>
              <a:rPr lang="en-IN" dirty="0"/>
              <a:t>Dynamic Path Segments and Captured Values</a:t>
            </a:r>
          </a:p>
        </p:txBody>
      </p:sp>
      <p:sp>
        <p:nvSpPr>
          <p:cNvPr id="3" name="Content Placeholder 2">
            <a:extLst>
              <a:ext uri="{FF2B5EF4-FFF2-40B4-BE49-F238E27FC236}">
                <a16:creationId xmlns:a16="http://schemas.microsoft.com/office/drawing/2014/main" id="{BE7A10F6-4663-40AC-8CC2-C5840CC40AE4}"/>
              </a:ext>
            </a:extLst>
          </p:cNvPr>
          <p:cNvSpPr>
            <a:spLocks noGrp="1"/>
          </p:cNvSpPr>
          <p:nvPr>
            <p:ph idx="1"/>
          </p:nvPr>
        </p:nvSpPr>
        <p:spPr/>
        <p:txBody>
          <a:bodyPr/>
          <a:lstStyle/>
          <a:p>
            <a:r>
              <a:rPr lang="en-IN" dirty="0"/>
              <a:t>Changes to the URLs.py file</a:t>
            </a:r>
          </a:p>
          <a:p>
            <a:endParaRPr lang="en-IN" dirty="0"/>
          </a:p>
          <a:p>
            <a:endParaRPr lang="en-IN" dirty="0"/>
          </a:p>
          <a:p>
            <a:r>
              <a:rPr lang="en-IN" dirty="0"/>
              <a:t>Changes to view.py</a:t>
            </a:r>
          </a:p>
        </p:txBody>
      </p:sp>
      <p:sp>
        <p:nvSpPr>
          <p:cNvPr id="6" name="Rectangle 2">
            <a:extLst>
              <a:ext uri="{FF2B5EF4-FFF2-40B4-BE49-F238E27FC236}">
                <a16:creationId xmlns:a16="http://schemas.microsoft.com/office/drawing/2014/main" id="{278AD946-3024-4D40-98E4-F89A1DADB081}"/>
              </a:ext>
            </a:extLst>
          </p:cNvPr>
          <p:cNvSpPr>
            <a:spLocks noChangeArrowheads="1"/>
          </p:cNvSpPr>
          <p:nvPr/>
        </p:nvSpPr>
        <p:spPr bwMode="auto">
          <a:xfrm>
            <a:off x="4177719" y="2224964"/>
            <a:ext cx="494950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urlpatterns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 month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821A87D-A6D1-4221-8680-E94628C12AA8}"/>
              </a:ext>
            </a:extLst>
          </p:cNvPr>
          <p:cNvSpPr>
            <a:spLocks noChangeArrowheads="1"/>
          </p:cNvSpPr>
          <p:nvPr/>
        </p:nvSpPr>
        <p:spPr bwMode="auto">
          <a:xfrm>
            <a:off x="4177719" y="3332928"/>
            <a:ext cx="441049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django.shortcuts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django.http</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b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if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january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 not eat meat"</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february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"Walk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"march"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 not valid"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78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D60-02C4-4420-A8A2-6E4540B56DAF}"/>
              </a:ext>
            </a:extLst>
          </p:cNvPr>
          <p:cNvSpPr>
            <a:spLocks noGrp="1"/>
          </p:cNvSpPr>
          <p:nvPr>
            <p:ph type="title"/>
          </p:nvPr>
        </p:nvSpPr>
        <p:spPr/>
        <p:txBody>
          <a:bodyPr/>
          <a:lstStyle/>
          <a:p>
            <a:r>
              <a:rPr lang="en-IN" dirty="0" err="1"/>
              <a:t>django.urls.path</a:t>
            </a:r>
            <a:r>
              <a:rPr lang="en-IN" dirty="0"/>
              <a:t>() </a:t>
            </a:r>
          </a:p>
        </p:txBody>
      </p:sp>
      <p:sp>
        <p:nvSpPr>
          <p:cNvPr id="3" name="Content Placeholder 2">
            <a:extLst>
              <a:ext uri="{FF2B5EF4-FFF2-40B4-BE49-F238E27FC236}">
                <a16:creationId xmlns:a16="http://schemas.microsoft.com/office/drawing/2014/main" id="{916DAC4D-07C9-4D0A-9081-BDC01433D26A}"/>
              </a:ext>
            </a:extLst>
          </p:cNvPr>
          <p:cNvSpPr>
            <a:spLocks noGrp="1"/>
          </p:cNvSpPr>
          <p:nvPr>
            <p:ph idx="1"/>
          </p:nvPr>
        </p:nvSpPr>
        <p:spPr>
          <a:xfrm>
            <a:off x="677334" y="1350629"/>
            <a:ext cx="8596668" cy="4690734"/>
          </a:xfrm>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IN" sz="1400" b="0" i="0" u="none" strike="noStrike" cap="none" dirty="0">
                <a:solidFill>
                  <a:srgbClr val="172746"/>
                </a:solidFill>
                <a:latin typeface="Montserrat"/>
                <a:ea typeface="Montserrat"/>
                <a:cs typeface="Montserrat"/>
                <a:sym typeface="Montserrat"/>
              </a:rPr>
              <a:t>Example :</a:t>
            </a:r>
            <a:br>
              <a:rPr lang="en-IN" sz="1400" b="0" i="0" u="none" strike="noStrike" cap="none" dirty="0">
                <a:solidFill>
                  <a:srgbClr val="172746"/>
                </a:solidFill>
                <a:latin typeface="Montserrat"/>
                <a:ea typeface="Montserrat"/>
                <a:cs typeface="Montserrat"/>
                <a:sym typeface="Montserrat"/>
              </a:rPr>
            </a:br>
            <a:r>
              <a:rPr lang="en-IN" sz="1050" b="0" i="0" u="none" strike="noStrike" cap="none" dirty="0">
                <a:solidFill>
                  <a:srgbClr val="000000"/>
                </a:solidFill>
                <a:latin typeface="Courier New"/>
                <a:ea typeface="Courier New"/>
                <a:cs typeface="Courier New"/>
                <a:sym typeface="Courier New"/>
              </a:rPr>
              <a:t>from </a:t>
            </a:r>
            <a:r>
              <a:rPr lang="en-IN" sz="1050" b="0" i="0" u="none" strike="noStrike" cap="none" dirty="0" err="1">
                <a:solidFill>
                  <a:srgbClr val="000000"/>
                </a:solidFill>
                <a:latin typeface="Courier New"/>
                <a:ea typeface="Courier New"/>
                <a:cs typeface="Courier New"/>
                <a:sym typeface="Courier New"/>
              </a:rPr>
              <a:t>django.urls</a:t>
            </a:r>
            <a:r>
              <a:rPr lang="en-IN" sz="1050" b="0" i="0" u="none" strike="noStrike" cap="none" dirty="0">
                <a:solidFill>
                  <a:srgbClr val="000000"/>
                </a:solidFill>
                <a:latin typeface="Courier New"/>
                <a:ea typeface="Courier New"/>
                <a:cs typeface="Courier New"/>
                <a:sym typeface="Courier New"/>
              </a:rPr>
              <a:t> import path</a:t>
            </a:r>
            <a:br>
              <a:rPr lang="en-IN" sz="1050" b="0" i="0" u="none" strike="noStrike" cap="none" dirty="0">
                <a:solidFill>
                  <a:srgbClr val="000000"/>
                </a:solidFill>
                <a:latin typeface="Courier New"/>
                <a:ea typeface="Courier New"/>
                <a:cs typeface="Courier New"/>
                <a:sym typeface="Courier New"/>
              </a:rPr>
            </a:br>
            <a:r>
              <a:rPr lang="en-IN" sz="1050" b="0" i="0" u="none" strike="noStrike" cap="none" dirty="0">
                <a:solidFill>
                  <a:srgbClr val="000000"/>
                </a:solidFill>
                <a:latin typeface="Courier New"/>
                <a:ea typeface="Courier New"/>
                <a:cs typeface="Courier New"/>
                <a:sym typeface="Courier New"/>
              </a:rPr>
              <a:t>from . import views</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err="1">
                <a:solidFill>
                  <a:srgbClr val="000000"/>
                </a:solidFill>
                <a:latin typeface="Courier New"/>
                <a:ea typeface="Courier New"/>
                <a:cs typeface="Courier New"/>
                <a:sym typeface="Courier New"/>
              </a:rPr>
              <a:t>urlpatterns</a:t>
            </a:r>
            <a:r>
              <a:rPr lang="en-IN" sz="1050" b="0" i="0" u="none" strike="noStrike" cap="none" dirty="0">
                <a:solidFill>
                  <a:srgbClr val="000000"/>
                </a:solidFill>
                <a:latin typeface="Courier New"/>
                <a:ea typeface="Courier New"/>
                <a:cs typeface="Courier New"/>
                <a:sym typeface="Courier New"/>
              </a:rPr>
              <a:t> = [</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 </a:t>
            </a:r>
            <a:r>
              <a:rPr lang="en-IN" sz="1050" b="0" i="0" u="none" strike="noStrike" cap="none" dirty="0" err="1">
                <a:solidFill>
                  <a:srgbClr val="000000"/>
                </a:solidFill>
                <a:latin typeface="Courier New"/>
                <a:ea typeface="Courier New"/>
                <a:cs typeface="Courier New"/>
                <a:sym typeface="Courier New"/>
              </a:rPr>
              <a:t>views.post_list</a:t>
            </a:r>
            <a:r>
              <a:rPr lang="en-IN" sz="1050" b="0" i="0" u="none" strike="noStrike" cap="none" dirty="0">
                <a:solidFill>
                  <a:srgbClr val="000000"/>
                </a:solidFill>
                <a:latin typeface="Courier New"/>
                <a:ea typeface="Courier New"/>
                <a:cs typeface="Courier New"/>
                <a:sym typeface="Courier New"/>
              </a:rPr>
              <a:t>),</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path('posts/&lt;</a:t>
            </a:r>
            <a:r>
              <a:rPr lang="en-IN" sz="1050" b="0" i="0" u="none" strike="noStrike" cap="none" dirty="0" err="1">
                <a:solidFill>
                  <a:srgbClr val="000000"/>
                </a:solidFill>
                <a:latin typeface="Courier New"/>
                <a:ea typeface="Courier New"/>
                <a:cs typeface="Courier New"/>
                <a:sym typeface="Courier New"/>
              </a:rPr>
              <a:t>int:id</a:t>
            </a:r>
            <a:r>
              <a:rPr lang="en-IN" sz="1050" b="0" i="0" u="none" strike="noStrike" cap="none" dirty="0">
                <a:solidFill>
                  <a:srgbClr val="000000"/>
                </a:solidFill>
                <a:latin typeface="Courier New"/>
                <a:ea typeface="Courier New"/>
                <a:cs typeface="Courier New"/>
                <a:sym typeface="Courier New"/>
              </a:rPr>
              <a:t>&gt;/', </a:t>
            </a:r>
            <a:r>
              <a:rPr lang="en-IN" sz="1050" b="0" i="0" u="none" strike="noStrike" cap="none" dirty="0" err="1">
                <a:solidFill>
                  <a:srgbClr val="000000"/>
                </a:solidFill>
                <a:latin typeface="Courier New"/>
                <a:ea typeface="Courier New"/>
                <a:cs typeface="Courier New"/>
                <a:sym typeface="Courier New"/>
              </a:rPr>
              <a:t>views.post_detail</a:t>
            </a:r>
            <a:r>
              <a:rPr lang="en-IN" sz="1050" b="0" i="0" u="none" strike="noStrike" cap="none" dirty="0">
                <a:solidFill>
                  <a:srgbClr val="000000"/>
                </a:solidFill>
                <a:latin typeface="Courier New"/>
                <a:ea typeface="Courier New"/>
                <a:cs typeface="Courier New"/>
                <a:sym typeface="Courier New"/>
              </a:rPr>
              <a:t>),</a:t>
            </a:r>
          </a:p>
          <a:p>
            <a:pPr marL="0" marR="190500" lvl="0" indent="457200" algn="l" rtl="0">
              <a:lnSpc>
                <a:spcPct val="115000"/>
              </a:lnSpc>
              <a:spcBef>
                <a:spcPts val="110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a:t>
            </a:r>
          </a:p>
          <a:p>
            <a:pPr marL="457200" marR="0" lvl="0" indent="-304800" algn="l" rtl="0">
              <a:lnSpc>
                <a:spcPct val="150000"/>
              </a:lnSpc>
              <a:spcBef>
                <a:spcPts val="110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To capture a value from the URL, use angle brackets.</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&lt;</a:t>
            </a:r>
            <a:r>
              <a:rPr lang="en-IN" sz="1200" b="0" i="0" u="none" strike="noStrike" cap="none" dirty="0" err="1">
                <a:solidFill>
                  <a:srgbClr val="172746"/>
                </a:solidFill>
                <a:latin typeface="Montserrat"/>
                <a:ea typeface="Montserrat"/>
                <a:cs typeface="Montserrat"/>
                <a:sym typeface="Montserrat"/>
              </a:rPr>
              <a:t>ConverterType:ParameterName</a:t>
            </a:r>
            <a:r>
              <a:rPr lang="en-IN" sz="1200" b="0" i="0" u="none" strike="noStrike" cap="none" dirty="0">
                <a:solidFill>
                  <a:srgbClr val="172746"/>
                </a:solidFill>
                <a:latin typeface="Montserrat"/>
                <a:ea typeface="Montserrat"/>
                <a:cs typeface="Montserrat"/>
                <a:sym typeface="Montserrat"/>
              </a:rPr>
              <a:t>&gt;</a:t>
            </a:r>
          </a:p>
          <a:p>
            <a:pPr marL="457200" marR="0" lvl="0"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Default Path Converters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Int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Str</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Slug</a:t>
            </a:r>
          </a:p>
          <a:p>
            <a:endParaRPr lang="en-IN" dirty="0"/>
          </a:p>
        </p:txBody>
      </p:sp>
    </p:spTree>
    <p:extLst>
      <p:ext uri="{BB962C8B-B14F-4D97-AF65-F5344CB8AC3E}">
        <p14:creationId xmlns:p14="http://schemas.microsoft.com/office/powerpoint/2010/main" val="67222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EA02-CE03-4CC1-B9B9-7B21E4DD8E44}"/>
              </a:ext>
            </a:extLst>
          </p:cNvPr>
          <p:cNvSpPr>
            <a:spLocks noGrp="1"/>
          </p:cNvSpPr>
          <p:nvPr>
            <p:ph type="title"/>
          </p:nvPr>
        </p:nvSpPr>
        <p:spPr/>
        <p:txBody>
          <a:bodyPr/>
          <a:lstStyle/>
          <a:p>
            <a:r>
              <a:rPr lang="en-IN" dirty="0"/>
              <a:t>Redirection</a:t>
            </a:r>
          </a:p>
        </p:txBody>
      </p:sp>
      <p:sp>
        <p:nvSpPr>
          <p:cNvPr id="3" name="Content Placeholder 2">
            <a:extLst>
              <a:ext uri="{FF2B5EF4-FFF2-40B4-BE49-F238E27FC236}">
                <a16:creationId xmlns:a16="http://schemas.microsoft.com/office/drawing/2014/main" id="{C4624107-0EDE-4B3E-9B75-D5194BB2A5AF}"/>
              </a:ext>
            </a:extLst>
          </p:cNvPr>
          <p:cNvSpPr>
            <a:spLocks noGrp="1"/>
          </p:cNvSpPr>
          <p:nvPr>
            <p:ph idx="1"/>
          </p:nvPr>
        </p:nvSpPr>
        <p:spPr>
          <a:xfrm>
            <a:off x="677334" y="2160589"/>
            <a:ext cx="8003183" cy="3880773"/>
          </a:xfrm>
        </p:spPr>
        <p:txBody>
          <a:bodyPr/>
          <a:lstStyle/>
          <a:p>
            <a:r>
              <a:rPr lang="en-IN" dirty="0"/>
              <a:t>Use from </a:t>
            </a:r>
            <a:r>
              <a:rPr lang="en-IN" dirty="0" err="1"/>
              <a:t>django.http</a:t>
            </a:r>
            <a:r>
              <a:rPr lang="en-IN" dirty="0"/>
              <a:t> import </a:t>
            </a:r>
            <a:r>
              <a:rPr lang="en-IN" dirty="0" err="1"/>
              <a:t>HttpResponseRedirect</a:t>
            </a:r>
            <a:r>
              <a:rPr lang="en-IN" dirty="0"/>
              <a:t> </a:t>
            </a:r>
          </a:p>
          <a:p>
            <a:r>
              <a:rPr lang="en-IN" dirty="0"/>
              <a:t>Use the redirect from domain name</a:t>
            </a:r>
          </a:p>
        </p:txBody>
      </p:sp>
      <p:sp>
        <p:nvSpPr>
          <p:cNvPr id="5" name="Rectangle 2">
            <a:extLst>
              <a:ext uri="{FF2B5EF4-FFF2-40B4-BE49-F238E27FC236}">
                <a16:creationId xmlns:a16="http://schemas.microsoft.com/office/drawing/2014/main" id="{5199F707-4C98-4D7B-B328-DCD4E232D78F}"/>
              </a:ext>
            </a:extLst>
          </p:cNvPr>
          <p:cNvSpPr>
            <a:spLocks noChangeArrowheads="1"/>
          </p:cNvSpPr>
          <p:nvPr/>
        </p:nvSpPr>
        <p:spPr bwMode="auto">
          <a:xfrm>
            <a:off x="1006680" y="3107143"/>
            <a:ext cx="75920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monthly_challenge_by_number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months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monthly_challenges.keys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months[month-</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49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66F-1A83-46BA-9311-75FDDE8066A8}"/>
              </a:ext>
            </a:extLst>
          </p:cNvPr>
          <p:cNvSpPr>
            <a:spLocks noGrp="1"/>
          </p:cNvSpPr>
          <p:nvPr>
            <p:ph type="title"/>
          </p:nvPr>
        </p:nvSpPr>
        <p:spPr/>
        <p:txBody>
          <a:bodyPr/>
          <a:lstStyle/>
          <a:p>
            <a:r>
              <a:rPr lang="en-IN" dirty="0"/>
              <a:t>Reverse Function and Named URLs</a:t>
            </a:r>
          </a:p>
        </p:txBody>
      </p:sp>
      <p:sp>
        <p:nvSpPr>
          <p:cNvPr id="3" name="Content Placeholder 2">
            <a:extLst>
              <a:ext uri="{FF2B5EF4-FFF2-40B4-BE49-F238E27FC236}">
                <a16:creationId xmlns:a16="http://schemas.microsoft.com/office/drawing/2014/main" id="{08D6E4AD-AE2C-4D71-AD86-B7E4BCA48D00}"/>
              </a:ext>
            </a:extLst>
          </p:cNvPr>
          <p:cNvSpPr>
            <a:spLocks noGrp="1"/>
          </p:cNvSpPr>
          <p:nvPr>
            <p:ph idx="1"/>
          </p:nvPr>
        </p:nvSpPr>
        <p:spPr>
          <a:xfrm>
            <a:off x="677334" y="2160589"/>
            <a:ext cx="8340345" cy="3880773"/>
          </a:xfrm>
        </p:spPr>
        <p:txBody>
          <a:bodyPr/>
          <a:lstStyle/>
          <a:p>
            <a:r>
              <a:rPr lang="en-IN" dirty="0"/>
              <a:t>Use the name variable in the Path function mentioned in URL patterns</a:t>
            </a:r>
          </a:p>
          <a:p>
            <a:endParaRPr lang="en-IN" dirty="0"/>
          </a:p>
          <a:p>
            <a:r>
              <a:rPr lang="en-IN" dirty="0"/>
              <a:t>In views import from </a:t>
            </a:r>
            <a:r>
              <a:rPr lang="en-IN" dirty="0" err="1"/>
              <a:t>Django.urls</a:t>
            </a:r>
            <a:r>
              <a:rPr lang="en-IN" dirty="0"/>
              <a:t> import reverse</a:t>
            </a:r>
          </a:p>
        </p:txBody>
      </p:sp>
      <p:sp>
        <p:nvSpPr>
          <p:cNvPr id="4" name="Rectangle 1">
            <a:extLst>
              <a:ext uri="{FF2B5EF4-FFF2-40B4-BE49-F238E27FC236}">
                <a16:creationId xmlns:a16="http://schemas.microsoft.com/office/drawing/2014/main" id="{305D5CD1-6BAC-417E-9080-5306BDAB700E}"/>
              </a:ext>
            </a:extLst>
          </p:cNvPr>
          <p:cNvSpPr>
            <a:spLocks noChangeArrowheads="1"/>
          </p:cNvSpPr>
          <p:nvPr/>
        </p:nvSpPr>
        <p:spPr bwMode="auto">
          <a:xfrm>
            <a:off x="1115736" y="2640354"/>
            <a:ext cx="74662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str:month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7B51E1-8A1B-4925-9E08-DF9A104D9FF4}"/>
              </a:ext>
            </a:extLst>
          </p:cNvPr>
          <p:cNvSpPr>
            <a:spLocks noChangeArrowheads="1"/>
          </p:cNvSpPr>
          <p:nvPr/>
        </p:nvSpPr>
        <p:spPr bwMode="auto">
          <a:xfrm>
            <a:off x="1115736" y="3460816"/>
            <a:ext cx="809537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"monthly-challenge"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882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7038-8A96-4435-930C-4C26307F9BBC}"/>
              </a:ext>
            </a:extLst>
          </p:cNvPr>
          <p:cNvSpPr>
            <a:spLocks noGrp="1"/>
          </p:cNvSpPr>
          <p:nvPr>
            <p:ph type="title"/>
          </p:nvPr>
        </p:nvSpPr>
        <p:spPr/>
        <p:txBody>
          <a:bodyPr/>
          <a:lstStyle/>
          <a:p>
            <a:r>
              <a:rPr lang="en-IN" dirty="0"/>
              <a:t>Returning HTML Response</a:t>
            </a:r>
          </a:p>
        </p:txBody>
      </p:sp>
      <p:sp>
        <p:nvSpPr>
          <p:cNvPr id="3" name="Content Placeholder 2">
            <a:extLst>
              <a:ext uri="{FF2B5EF4-FFF2-40B4-BE49-F238E27FC236}">
                <a16:creationId xmlns:a16="http://schemas.microsoft.com/office/drawing/2014/main" id="{B7247C7A-B5D7-44D5-A1B3-D07CC3182F83}"/>
              </a:ext>
            </a:extLst>
          </p:cNvPr>
          <p:cNvSpPr>
            <a:spLocks noGrp="1"/>
          </p:cNvSpPr>
          <p:nvPr>
            <p:ph idx="1"/>
          </p:nvPr>
        </p:nvSpPr>
        <p:spPr/>
        <p:txBody>
          <a:bodyPr/>
          <a:lstStyle/>
          <a:p>
            <a:r>
              <a:rPr lang="en-IN" dirty="0"/>
              <a:t>Update your </a:t>
            </a:r>
            <a:r>
              <a:rPr lang="en-IN" dirty="0" err="1"/>
              <a:t>monthly_challenge</a:t>
            </a:r>
            <a:r>
              <a:rPr lang="en-IN" dirty="0"/>
              <a:t> as below</a:t>
            </a:r>
          </a:p>
        </p:txBody>
      </p:sp>
      <p:sp>
        <p:nvSpPr>
          <p:cNvPr id="5" name="Rectangle 2">
            <a:extLst>
              <a:ext uri="{FF2B5EF4-FFF2-40B4-BE49-F238E27FC236}">
                <a16:creationId xmlns:a16="http://schemas.microsoft.com/office/drawing/2014/main" id="{8FA0B5B9-9A21-4CBE-B787-B8116FEE55DC}"/>
              </a:ext>
            </a:extLst>
          </p:cNvPr>
          <p:cNvSpPr>
            <a:spLocks noChangeArrowheads="1"/>
          </p:cNvSpPr>
          <p:nvPr/>
        </p:nvSpPr>
        <p:spPr bwMode="auto">
          <a:xfrm>
            <a:off x="1006679" y="2767199"/>
            <a:ext cx="8884163"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"&lt;h1&gt;{}&lt;/h1&gt;"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 style='</a:t>
            </a:r>
            <a:r>
              <a:rPr kumimoji="0" lang="en-US" altLang="en-US" sz="1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color:red</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'&gt;Month Not found&lt;/h1&gt;"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11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2514F7D5-478E-4E38-9B65-5BB010E5DDF6}"/>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4" name="Title 3">
            <a:extLst>
              <a:ext uri="{FF2B5EF4-FFF2-40B4-BE49-F238E27FC236}">
                <a16:creationId xmlns:a16="http://schemas.microsoft.com/office/drawing/2014/main" id="{585873A5-32C5-424A-B3B7-6B55711FD592}"/>
              </a:ext>
            </a:extLst>
          </p:cNvPr>
          <p:cNvSpPr>
            <a:spLocks noGrp="1"/>
          </p:cNvSpPr>
          <p:nvPr>
            <p:ph type="ctrTitle"/>
          </p:nvPr>
        </p:nvSpPr>
        <p:spPr>
          <a:xfrm>
            <a:off x="1507067" y="2404534"/>
            <a:ext cx="7766936" cy="1646302"/>
          </a:xfrm>
        </p:spPr>
        <p:txBody>
          <a:bodyPr>
            <a:normAutofit/>
          </a:bodyPr>
          <a:lstStyle/>
          <a:p>
            <a:r>
              <a:rPr lang="en-US" dirty="0"/>
              <a:t>Django Templates</a:t>
            </a:r>
            <a:endParaRPr lang="en-IN" dirty="0"/>
          </a:p>
        </p:txBody>
      </p:sp>
    </p:spTree>
    <p:extLst>
      <p:ext uri="{BB962C8B-B14F-4D97-AF65-F5344CB8AC3E}">
        <p14:creationId xmlns:p14="http://schemas.microsoft.com/office/powerpoint/2010/main" val="18467206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EC53-E5B6-4773-AF03-E50AD965E993}"/>
              </a:ext>
            </a:extLst>
          </p:cNvPr>
          <p:cNvSpPr>
            <a:spLocks noGrp="1"/>
          </p:cNvSpPr>
          <p:nvPr>
            <p:ph type="title"/>
          </p:nvPr>
        </p:nvSpPr>
        <p:spPr/>
        <p:txBody>
          <a:bodyPr/>
          <a:lstStyle/>
          <a:p>
            <a:r>
              <a:rPr lang="en-US" dirty="0"/>
              <a:t>Templates</a:t>
            </a:r>
            <a:endParaRPr lang="en-IN" dirty="0"/>
          </a:p>
        </p:txBody>
      </p:sp>
      <p:sp>
        <p:nvSpPr>
          <p:cNvPr id="3" name="Content Placeholder 2">
            <a:extLst>
              <a:ext uri="{FF2B5EF4-FFF2-40B4-BE49-F238E27FC236}">
                <a16:creationId xmlns:a16="http://schemas.microsoft.com/office/drawing/2014/main" id="{A8E9ED61-E86D-49F9-82DE-17A2161E5BF2}"/>
              </a:ext>
            </a:extLst>
          </p:cNvPr>
          <p:cNvSpPr>
            <a:spLocks noGrp="1"/>
          </p:cNvSpPr>
          <p:nvPr>
            <p:ph idx="1"/>
          </p:nvPr>
        </p:nvSpPr>
        <p:spPr/>
        <p:txBody>
          <a:bodyPr/>
          <a:lstStyle/>
          <a:p>
            <a:r>
              <a:rPr lang="en-US" dirty="0"/>
              <a:t>Standalone HTML files</a:t>
            </a:r>
          </a:p>
          <a:p>
            <a:r>
              <a:rPr lang="en-US" dirty="0"/>
              <a:t>Need to be dynamic so that data could be populated</a:t>
            </a:r>
          </a:p>
          <a:p>
            <a:r>
              <a:rPr lang="en-US" dirty="0"/>
              <a:t>This then can be rendered so that an HTML page is created</a:t>
            </a:r>
          </a:p>
          <a:p>
            <a:endParaRPr lang="en-US" dirty="0"/>
          </a:p>
          <a:p>
            <a:endParaRPr lang="en-US" dirty="0"/>
          </a:p>
          <a:p>
            <a:r>
              <a:rPr lang="en-US" dirty="0"/>
              <a:t>Understanding Templates</a:t>
            </a:r>
          </a:p>
          <a:p>
            <a:r>
              <a:rPr lang="en-US" dirty="0"/>
              <a:t>Django Template Language Features (DLT)</a:t>
            </a:r>
          </a:p>
          <a:p>
            <a:r>
              <a:rPr lang="en-US" dirty="0"/>
              <a:t>Working with Static files (CSS, JAVA Scripts, Images)</a:t>
            </a:r>
            <a:endParaRPr lang="en-IN" dirty="0"/>
          </a:p>
        </p:txBody>
      </p:sp>
    </p:spTree>
    <p:extLst>
      <p:ext uri="{BB962C8B-B14F-4D97-AF65-F5344CB8AC3E}">
        <p14:creationId xmlns:p14="http://schemas.microsoft.com/office/powerpoint/2010/main" val="37414729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6EE7-6068-4976-A462-65AE6936386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8C24A543-65CB-429F-A9E1-DC210BD175FD}"/>
              </a:ext>
            </a:extLst>
          </p:cNvPr>
          <p:cNvSpPr>
            <a:spLocks noGrp="1"/>
          </p:cNvSpPr>
          <p:nvPr>
            <p:ph idx="1"/>
          </p:nvPr>
        </p:nvSpPr>
        <p:spPr/>
        <p:txBody>
          <a:bodyPr/>
          <a:lstStyle/>
          <a:p>
            <a:r>
              <a:rPr lang="en-US" dirty="0"/>
              <a:t>Folder Structure is represented as</a:t>
            </a:r>
          </a:p>
          <a:p>
            <a:pPr lvl="1"/>
            <a:r>
              <a:rPr lang="en-US" dirty="0"/>
              <a:t>Templates</a:t>
            </a:r>
          </a:p>
          <a:p>
            <a:pPr lvl="2"/>
            <a:r>
              <a:rPr lang="en-US" dirty="0"/>
              <a:t>&lt;</a:t>
            </a:r>
            <a:r>
              <a:rPr lang="en-US" dirty="0" err="1"/>
              <a:t>App_Name</a:t>
            </a:r>
            <a:r>
              <a:rPr lang="en-US" dirty="0"/>
              <a:t>&gt;</a:t>
            </a:r>
          </a:p>
          <a:p>
            <a:pPr lvl="3"/>
            <a:r>
              <a:rPr lang="en-US" dirty="0"/>
              <a:t>.HTML files</a:t>
            </a:r>
          </a:p>
          <a:p>
            <a:r>
              <a:rPr lang="en-US" dirty="0"/>
              <a:t>To configure your templates go to settings.py file</a:t>
            </a:r>
          </a:p>
          <a:p>
            <a:pPr lvl="1"/>
            <a:r>
              <a:rPr lang="en-US" dirty="0"/>
              <a:t>Update the DIRS key in the templates variable</a:t>
            </a:r>
          </a:p>
          <a:p>
            <a:pPr lvl="1"/>
            <a:r>
              <a:rPr lang="en-US" dirty="0"/>
              <a:t>This value should be the absolute path to the template folder</a:t>
            </a:r>
          </a:p>
          <a:p>
            <a:pPr lvl="1"/>
            <a:r>
              <a:rPr lang="en-US" dirty="0"/>
              <a:t>BASE_DIR + “/challenges” + “/templates”</a:t>
            </a:r>
          </a:p>
          <a:p>
            <a:endParaRPr lang="en-IN" dirty="0"/>
          </a:p>
        </p:txBody>
      </p:sp>
    </p:spTree>
    <p:extLst>
      <p:ext uri="{BB962C8B-B14F-4D97-AF65-F5344CB8AC3E}">
        <p14:creationId xmlns:p14="http://schemas.microsoft.com/office/powerpoint/2010/main" val="4086994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4082-2171-4B60-BB0D-68BF52443CC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560E5EC8-ACE2-40F6-9A53-42469D2BDA50}"/>
              </a:ext>
            </a:extLst>
          </p:cNvPr>
          <p:cNvSpPr>
            <a:spLocks noGrp="1"/>
          </p:cNvSpPr>
          <p:nvPr>
            <p:ph idx="1"/>
          </p:nvPr>
        </p:nvSpPr>
        <p:spPr/>
        <p:txBody>
          <a:bodyPr/>
          <a:lstStyle/>
          <a:p>
            <a:r>
              <a:rPr lang="en-US" dirty="0"/>
              <a:t>But there is a better way to specify our templates locations</a:t>
            </a:r>
          </a:p>
          <a:p>
            <a:r>
              <a:rPr lang="en-US" dirty="0"/>
              <a:t>APP_DIR : true</a:t>
            </a:r>
          </a:p>
          <a:p>
            <a:r>
              <a:rPr lang="en-US" dirty="0"/>
              <a:t>Just add your app name to the list of INSTALLED_APPS</a:t>
            </a:r>
          </a:p>
          <a:p>
            <a:r>
              <a:rPr lang="en-US" dirty="0"/>
              <a:t>So Django would look for the templates folder in your application.</a:t>
            </a:r>
            <a:endParaRPr lang="en-IN" dirty="0"/>
          </a:p>
        </p:txBody>
      </p:sp>
    </p:spTree>
    <p:extLst>
      <p:ext uri="{BB962C8B-B14F-4D97-AF65-F5344CB8AC3E}">
        <p14:creationId xmlns:p14="http://schemas.microsoft.com/office/powerpoint/2010/main" val="2590532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4FA-5362-4581-B77F-5C4C4534F329}"/>
              </a:ext>
            </a:extLst>
          </p:cNvPr>
          <p:cNvSpPr>
            <a:spLocks noGrp="1"/>
          </p:cNvSpPr>
          <p:nvPr>
            <p:ph type="title"/>
          </p:nvPr>
        </p:nvSpPr>
        <p:spPr/>
        <p:txBody>
          <a:bodyPr/>
          <a:lstStyle/>
          <a:p>
            <a:r>
              <a:rPr lang="en-US" dirty="0"/>
              <a:t>Rendering Templates</a:t>
            </a:r>
            <a:endParaRPr lang="en-IN" dirty="0"/>
          </a:p>
        </p:txBody>
      </p:sp>
      <p:sp>
        <p:nvSpPr>
          <p:cNvPr id="3" name="Content Placeholder 2">
            <a:extLst>
              <a:ext uri="{FF2B5EF4-FFF2-40B4-BE49-F238E27FC236}">
                <a16:creationId xmlns:a16="http://schemas.microsoft.com/office/drawing/2014/main" id="{1B65C89B-FDA5-439E-9606-DD14E3EF6D6D}"/>
              </a:ext>
            </a:extLst>
          </p:cNvPr>
          <p:cNvSpPr>
            <a:spLocks noGrp="1"/>
          </p:cNvSpPr>
          <p:nvPr>
            <p:ph idx="1"/>
          </p:nvPr>
        </p:nvSpPr>
        <p:spPr/>
        <p:txBody>
          <a:bodyPr/>
          <a:lstStyle/>
          <a:p>
            <a:r>
              <a:rPr lang="en-US" dirty="0"/>
              <a:t>Why do we repeat the app name in the templates folder</a:t>
            </a:r>
          </a:p>
          <a:p>
            <a:r>
              <a:rPr lang="en-US" dirty="0"/>
              <a:t>Django essentially merges all the templates data to a big template folder which it later uses.</a:t>
            </a:r>
          </a:p>
          <a:p>
            <a:r>
              <a:rPr lang="en-US" dirty="0"/>
              <a:t>So as not to confuse Django always place your templates under template/&lt;</a:t>
            </a:r>
            <a:r>
              <a:rPr lang="en-US" dirty="0" err="1"/>
              <a:t>app_name</a:t>
            </a:r>
            <a:r>
              <a:rPr lang="en-US" dirty="0"/>
              <a:t>&gt; folder</a:t>
            </a:r>
          </a:p>
          <a:p>
            <a:endParaRPr lang="en-IN" dirty="0"/>
          </a:p>
        </p:txBody>
      </p:sp>
    </p:spTree>
    <p:extLst>
      <p:ext uri="{BB962C8B-B14F-4D97-AF65-F5344CB8AC3E}">
        <p14:creationId xmlns:p14="http://schemas.microsoft.com/office/powerpoint/2010/main" val="604486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5474-0D80-46C7-A88F-7FB46054551C}"/>
              </a:ext>
            </a:extLst>
          </p:cNvPr>
          <p:cNvSpPr>
            <a:spLocks noGrp="1"/>
          </p:cNvSpPr>
          <p:nvPr>
            <p:ph type="title"/>
          </p:nvPr>
        </p:nvSpPr>
        <p:spPr/>
        <p:txBody>
          <a:bodyPr/>
          <a:lstStyle/>
          <a:p>
            <a:r>
              <a:rPr lang="en-US" dirty="0"/>
              <a:t>Adding Dynamic Code (Django Template Language DTL)</a:t>
            </a:r>
            <a:endParaRPr lang="en-IN" dirty="0"/>
          </a:p>
        </p:txBody>
      </p:sp>
      <p:sp>
        <p:nvSpPr>
          <p:cNvPr id="3" name="Content Placeholder 2">
            <a:extLst>
              <a:ext uri="{FF2B5EF4-FFF2-40B4-BE49-F238E27FC236}">
                <a16:creationId xmlns:a16="http://schemas.microsoft.com/office/drawing/2014/main" id="{CD63C31C-6950-4472-A166-CA8823BF1329}"/>
              </a:ext>
            </a:extLst>
          </p:cNvPr>
          <p:cNvSpPr>
            <a:spLocks noGrp="1"/>
          </p:cNvSpPr>
          <p:nvPr>
            <p:ph idx="1"/>
          </p:nvPr>
        </p:nvSpPr>
        <p:spPr/>
        <p:txBody>
          <a:bodyPr/>
          <a:lstStyle/>
          <a:p>
            <a:r>
              <a:rPr lang="en-US" dirty="0"/>
              <a:t>Enhances HTML files to create dynamic pages</a:t>
            </a:r>
          </a:p>
          <a:p>
            <a:endParaRPr lang="en-IN" dirty="0"/>
          </a:p>
        </p:txBody>
      </p:sp>
      <p:sp>
        <p:nvSpPr>
          <p:cNvPr id="4" name="Rectangle: Rounded Corners 3">
            <a:extLst>
              <a:ext uri="{FF2B5EF4-FFF2-40B4-BE49-F238E27FC236}">
                <a16:creationId xmlns:a16="http://schemas.microsoft.com/office/drawing/2014/main" id="{79F6DC2A-83D9-4200-93AD-D88645508C43}"/>
              </a:ext>
            </a:extLst>
          </p:cNvPr>
          <p:cNvSpPr/>
          <p:nvPr/>
        </p:nvSpPr>
        <p:spPr>
          <a:xfrm>
            <a:off x="922789"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HTML Syntax</a:t>
            </a:r>
            <a:endParaRPr lang="en-IN" dirty="0"/>
          </a:p>
        </p:txBody>
      </p:sp>
      <p:sp>
        <p:nvSpPr>
          <p:cNvPr id="5" name="Rectangle: Rounded Corners 4">
            <a:extLst>
              <a:ext uri="{FF2B5EF4-FFF2-40B4-BE49-F238E27FC236}">
                <a16:creationId xmlns:a16="http://schemas.microsoft.com/office/drawing/2014/main" id="{F7B3C9B2-4DD5-482B-9D03-F3CEBD409199}"/>
              </a:ext>
            </a:extLst>
          </p:cNvPr>
          <p:cNvSpPr/>
          <p:nvPr/>
        </p:nvSpPr>
        <p:spPr>
          <a:xfrm>
            <a:off x="5801660"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 DTL syntax</a:t>
            </a:r>
            <a:endParaRPr lang="en-IN" dirty="0"/>
          </a:p>
        </p:txBody>
      </p:sp>
      <p:sp>
        <p:nvSpPr>
          <p:cNvPr id="7" name="Cross 6">
            <a:extLst>
              <a:ext uri="{FF2B5EF4-FFF2-40B4-BE49-F238E27FC236}">
                <a16:creationId xmlns:a16="http://schemas.microsoft.com/office/drawing/2014/main" id="{8305DEA2-A22C-4A54-B9AB-EE4D2D75E543}"/>
              </a:ext>
            </a:extLst>
          </p:cNvPr>
          <p:cNvSpPr/>
          <p:nvPr/>
        </p:nvSpPr>
        <p:spPr>
          <a:xfrm>
            <a:off x="4185744" y="3246540"/>
            <a:ext cx="727383" cy="704675"/>
          </a:xfrm>
          <a:prstGeom prst="plus">
            <a:avLst>
              <a:gd name="adj" fmla="val 435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7B79C9C-86F9-4D7D-A126-7B0DE1D898A8}"/>
              </a:ext>
            </a:extLst>
          </p:cNvPr>
          <p:cNvSpPr/>
          <p:nvPr/>
        </p:nvSpPr>
        <p:spPr>
          <a:xfrm>
            <a:off x="3521252" y="4581033"/>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HTML Page</a:t>
            </a:r>
            <a:endParaRPr lang="en-IN" dirty="0"/>
          </a:p>
        </p:txBody>
      </p:sp>
    </p:spTree>
    <p:extLst>
      <p:ext uri="{BB962C8B-B14F-4D97-AF65-F5344CB8AC3E}">
        <p14:creationId xmlns:p14="http://schemas.microsoft.com/office/powerpoint/2010/main" val="36960282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960A-2586-4970-8D8A-D52FB5E96413}"/>
              </a:ext>
            </a:extLst>
          </p:cNvPr>
          <p:cNvSpPr>
            <a:spLocks noGrp="1"/>
          </p:cNvSpPr>
          <p:nvPr>
            <p:ph type="title"/>
          </p:nvPr>
        </p:nvSpPr>
        <p:spPr/>
        <p:txBody>
          <a:bodyPr/>
          <a:lstStyle/>
          <a:p>
            <a:r>
              <a:rPr lang="en-US" dirty="0"/>
              <a:t>Variable Interpolation</a:t>
            </a:r>
            <a:endParaRPr lang="en-IN" dirty="0"/>
          </a:p>
        </p:txBody>
      </p:sp>
      <p:sp>
        <p:nvSpPr>
          <p:cNvPr id="3" name="Content Placeholder 2">
            <a:extLst>
              <a:ext uri="{FF2B5EF4-FFF2-40B4-BE49-F238E27FC236}">
                <a16:creationId xmlns:a16="http://schemas.microsoft.com/office/drawing/2014/main" id="{983C4B62-A48F-4552-9831-51EECE273525}"/>
              </a:ext>
            </a:extLst>
          </p:cNvPr>
          <p:cNvSpPr>
            <a:spLocks noGrp="1"/>
          </p:cNvSpPr>
          <p:nvPr>
            <p:ph idx="1"/>
          </p:nvPr>
        </p:nvSpPr>
        <p:spPr/>
        <p:txBody>
          <a:bodyPr/>
          <a:lstStyle/>
          <a:p>
            <a:r>
              <a:rPr lang="en-US" dirty="0"/>
              <a:t>For rendering now we will be using render function in the view</a:t>
            </a:r>
          </a:p>
          <a:p>
            <a:pPr lvl="1"/>
            <a:r>
              <a:rPr lang="en-US" dirty="0"/>
              <a:t>Return render(request, “challenges/challenge.html”)</a:t>
            </a:r>
          </a:p>
          <a:p>
            <a:r>
              <a:rPr lang="en-IN" dirty="0"/>
              <a:t>You can also send value from the views.py to the template which would be parsed via DTL</a:t>
            </a:r>
          </a:p>
          <a:p>
            <a:endParaRPr lang="en-IN" dirty="0"/>
          </a:p>
          <a:p>
            <a:endParaRPr lang="en-IN" dirty="0"/>
          </a:p>
          <a:p>
            <a:endParaRPr lang="en-IN" dirty="0"/>
          </a:p>
          <a:p>
            <a:r>
              <a:rPr lang="en-IN" dirty="0"/>
              <a:t>And in the template to display the text variable use:</a:t>
            </a:r>
          </a:p>
        </p:txBody>
      </p:sp>
      <p:sp>
        <p:nvSpPr>
          <p:cNvPr id="4" name="Rectangle 1">
            <a:extLst>
              <a:ext uri="{FF2B5EF4-FFF2-40B4-BE49-F238E27FC236}">
                <a16:creationId xmlns:a16="http://schemas.microsoft.com/office/drawing/2014/main" id="{235B7DAB-F44D-4072-AD86-EE7EA7ED1446}"/>
              </a:ext>
            </a:extLst>
          </p:cNvPr>
          <p:cNvSpPr>
            <a:spLocks noChangeArrowheads="1"/>
          </p:cNvSpPr>
          <p:nvPr/>
        </p:nvSpPr>
        <p:spPr bwMode="auto">
          <a:xfrm>
            <a:off x="1023456" y="3623921"/>
            <a:ext cx="574645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render(request,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"challenges/challenge.html"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6F0DA3-41BA-458B-A502-09B0D51FACDA}"/>
              </a:ext>
            </a:extLst>
          </p:cNvPr>
          <p:cNvSpPr>
            <a:spLocks noChangeArrowheads="1"/>
          </p:cNvSpPr>
          <p:nvPr/>
        </p:nvSpPr>
        <p:spPr bwMode="auto">
          <a:xfrm>
            <a:off x="6769915" y="4139027"/>
            <a:ext cx="4949505"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&gt;This is a 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text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98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98D-5539-40B1-AD06-B446BFBD94E0}"/>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D690B3F0-1774-4102-A95F-FBB06E8B37AE}"/>
              </a:ext>
            </a:extLst>
          </p:cNvPr>
          <p:cNvSpPr>
            <a:spLocks noGrp="1"/>
          </p:cNvSpPr>
          <p:nvPr>
            <p:ph idx="1"/>
          </p:nvPr>
        </p:nvSpPr>
        <p:spPr/>
        <p:txBody>
          <a:bodyPr/>
          <a:lstStyle/>
          <a:p>
            <a:r>
              <a:rPr lang="en-US" dirty="0"/>
              <a:t>Perform formatting on templates only</a:t>
            </a:r>
          </a:p>
          <a:p>
            <a:r>
              <a:rPr lang="en-IN" dirty="0"/>
              <a:t>Visit </a:t>
            </a:r>
            <a:r>
              <a:rPr lang="en-IN" dirty="0">
                <a:hlinkClick r:id="rId2"/>
              </a:rPr>
              <a:t>https://docs.djangoproject.com/en/3.2/ref/templates/builtins/</a:t>
            </a:r>
            <a:endParaRPr lang="en-IN" dirty="0"/>
          </a:p>
          <a:p>
            <a:r>
              <a:rPr lang="en-IN" dirty="0"/>
              <a:t>Formatting that can be applied to so some simple formatting</a:t>
            </a:r>
          </a:p>
          <a:p>
            <a:r>
              <a:rPr lang="en-IN" dirty="0"/>
              <a:t>This are part of the DTL</a:t>
            </a:r>
          </a:p>
        </p:txBody>
      </p:sp>
    </p:spTree>
    <p:extLst>
      <p:ext uri="{BB962C8B-B14F-4D97-AF65-F5344CB8AC3E}">
        <p14:creationId xmlns:p14="http://schemas.microsoft.com/office/powerpoint/2010/main" val="3049182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2357-515F-4235-9148-F197AA770B1D}"/>
              </a:ext>
            </a:extLst>
          </p:cNvPr>
          <p:cNvSpPr>
            <a:spLocks noGrp="1"/>
          </p:cNvSpPr>
          <p:nvPr>
            <p:ph type="title"/>
          </p:nvPr>
        </p:nvSpPr>
        <p:spPr/>
        <p:txBody>
          <a:bodyPr/>
          <a:lstStyle/>
          <a:p>
            <a:r>
              <a:rPr lang="en-IN" dirty="0"/>
              <a:t>Tags</a:t>
            </a:r>
          </a:p>
        </p:txBody>
      </p:sp>
      <p:sp>
        <p:nvSpPr>
          <p:cNvPr id="3" name="Content Placeholder 2">
            <a:extLst>
              <a:ext uri="{FF2B5EF4-FFF2-40B4-BE49-F238E27FC236}">
                <a16:creationId xmlns:a16="http://schemas.microsoft.com/office/drawing/2014/main" id="{13AE30CF-C5D0-4438-A8A4-A4B74189B42E}"/>
              </a:ext>
            </a:extLst>
          </p:cNvPr>
          <p:cNvSpPr>
            <a:spLocks noGrp="1"/>
          </p:cNvSpPr>
          <p:nvPr>
            <p:ph idx="1"/>
          </p:nvPr>
        </p:nvSpPr>
        <p:spPr/>
        <p:txBody>
          <a:bodyPr/>
          <a:lstStyle/>
          <a:p>
            <a:r>
              <a:rPr lang="en-IN" dirty="0"/>
              <a:t>All tags are created within {% %}</a:t>
            </a:r>
          </a:p>
          <a:p>
            <a:r>
              <a:rPr lang="en-IN" dirty="0"/>
              <a:t>Ex lets create a for tag to iterate through months</a:t>
            </a:r>
          </a:p>
          <a:p>
            <a:pPr marL="457200" lvl="1" indent="0">
              <a:buNone/>
            </a:pPr>
            <a:r>
              <a:rPr lang="en-IN" dirty="0"/>
              <a:t>{% for month in months %}</a:t>
            </a:r>
          </a:p>
          <a:p>
            <a:pPr marL="457200" lvl="1" indent="0">
              <a:buNone/>
            </a:pPr>
            <a:r>
              <a:rPr lang="en-IN" dirty="0"/>
              <a:t>	&lt;li&gt;{{ </a:t>
            </a:r>
            <a:r>
              <a:rPr lang="en-IN" dirty="0" err="1"/>
              <a:t>month|title</a:t>
            </a:r>
            <a:r>
              <a:rPr lang="en-IN" dirty="0"/>
              <a:t> }}&lt;/li&gt;</a:t>
            </a:r>
          </a:p>
          <a:p>
            <a:pPr marL="457200" lvl="1" indent="0">
              <a:buNone/>
            </a:pPr>
            <a:r>
              <a:rPr lang="en-IN" dirty="0"/>
              <a:t>{% </a:t>
            </a:r>
            <a:r>
              <a:rPr lang="en-IN" dirty="0" err="1"/>
              <a:t>endfor</a:t>
            </a:r>
            <a:r>
              <a:rPr lang="en-IN" dirty="0"/>
              <a:t> %}</a:t>
            </a:r>
          </a:p>
        </p:txBody>
      </p:sp>
    </p:spTree>
    <p:extLst>
      <p:ext uri="{BB962C8B-B14F-4D97-AF65-F5344CB8AC3E}">
        <p14:creationId xmlns:p14="http://schemas.microsoft.com/office/powerpoint/2010/main" val="2080760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C1D0-F63E-457B-9FE6-1ECAA926D4CF}"/>
              </a:ext>
            </a:extLst>
          </p:cNvPr>
          <p:cNvSpPr>
            <a:spLocks noGrp="1"/>
          </p:cNvSpPr>
          <p:nvPr>
            <p:ph type="title"/>
          </p:nvPr>
        </p:nvSpPr>
        <p:spPr/>
        <p:txBody>
          <a:bodyPr/>
          <a:lstStyle/>
          <a:p>
            <a:r>
              <a:rPr lang="en-IN" dirty="0"/>
              <a:t>URL tags for dynamic URLs</a:t>
            </a:r>
          </a:p>
        </p:txBody>
      </p:sp>
      <p:sp>
        <p:nvSpPr>
          <p:cNvPr id="3" name="Content Placeholder 2">
            <a:extLst>
              <a:ext uri="{FF2B5EF4-FFF2-40B4-BE49-F238E27FC236}">
                <a16:creationId xmlns:a16="http://schemas.microsoft.com/office/drawing/2014/main" id="{C0D57D7F-DAA0-4497-912B-EB66740FE851}"/>
              </a:ext>
            </a:extLst>
          </p:cNvPr>
          <p:cNvSpPr>
            <a:spLocks noGrp="1"/>
          </p:cNvSpPr>
          <p:nvPr>
            <p:ph idx="1"/>
          </p:nvPr>
        </p:nvSpPr>
        <p:spPr/>
        <p:txBody>
          <a:bodyPr/>
          <a:lstStyle/>
          <a:p>
            <a:r>
              <a:rPr lang="en-IN" dirty="0"/>
              <a:t>Lets populate the </a:t>
            </a:r>
            <a:r>
              <a:rPr lang="en-IN" dirty="0" err="1"/>
              <a:t>href</a:t>
            </a:r>
            <a:r>
              <a:rPr lang="en-IN" dirty="0"/>
              <a:t> in the previous example</a:t>
            </a:r>
          </a:p>
          <a:p>
            <a:r>
              <a:rPr lang="en-IN" dirty="0"/>
              <a:t>Lets use the URL tag which is essentially a reverse function </a:t>
            </a:r>
          </a:p>
          <a:p>
            <a:pPr marL="0" indent="0">
              <a:buNone/>
            </a:pPr>
            <a:endParaRPr lang="en-IN" dirty="0"/>
          </a:p>
          <a:p>
            <a:pPr marL="0" indent="0">
              <a:buNone/>
            </a:pPr>
            <a:endParaRPr lang="en-IN" dirty="0"/>
          </a:p>
        </p:txBody>
      </p:sp>
      <p:sp>
        <p:nvSpPr>
          <p:cNvPr id="4" name="Rectangle 1">
            <a:extLst>
              <a:ext uri="{FF2B5EF4-FFF2-40B4-BE49-F238E27FC236}">
                <a16:creationId xmlns:a16="http://schemas.microsoft.com/office/drawing/2014/main" id="{C21C2230-7F4C-4D91-90EE-C1125CA6B922}"/>
              </a:ext>
            </a:extLst>
          </p:cNvPr>
          <p:cNvSpPr>
            <a:spLocks noChangeArrowheads="1"/>
          </p:cNvSpPr>
          <p:nvPr/>
        </p:nvSpPr>
        <p:spPr bwMode="auto">
          <a:xfrm>
            <a:off x="1009755" y="3090446"/>
            <a:ext cx="601490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9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AF7-399C-4FF7-BE73-A31A3BE57BF4}"/>
              </a:ext>
            </a:extLst>
          </p:cNvPr>
          <p:cNvSpPr>
            <a:spLocks noGrp="1"/>
          </p:cNvSpPr>
          <p:nvPr>
            <p:ph type="title"/>
          </p:nvPr>
        </p:nvSpPr>
        <p:spPr/>
        <p:txBody>
          <a:bodyPr/>
          <a:lstStyle/>
          <a:p>
            <a:r>
              <a:rPr lang="en-IN" dirty="0"/>
              <a:t>If Tag</a:t>
            </a:r>
          </a:p>
        </p:txBody>
      </p:sp>
      <p:sp>
        <p:nvSpPr>
          <p:cNvPr id="3" name="Content Placeholder 2">
            <a:extLst>
              <a:ext uri="{FF2B5EF4-FFF2-40B4-BE49-F238E27FC236}">
                <a16:creationId xmlns:a16="http://schemas.microsoft.com/office/drawing/2014/main" id="{73FE3192-6CFD-4889-8D29-C736187376B5}"/>
              </a:ext>
            </a:extLst>
          </p:cNvPr>
          <p:cNvSpPr>
            <a:spLocks noGrp="1"/>
          </p:cNvSpPr>
          <p:nvPr>
            <p:ph idx="1"/>
          </p:nvPr>
        </p:nvSpPr>
        <p:spPr/>
        <p:txBody>
          <a:bodyPr/>
          <a:lstStyle/>
          <a:p>
            <a:r>
              <a:rPr lang="en-IN" dirty="0"/>
              <a:t>Add if tag for conditional evaluation</a:t>
            </a:r>
          </a:p>
          <a:p>
            <a:r>
              <a:rPr lang="en-IN" dirty="0"/>
              <a:t>Example we update challenge.html as below</a:t>
            </a:r>
          </a:p>
          <a:p>
            <a:pPr marL="457200" lvl="1" indent="0">
              <a:buNone/>
            </a:pPr>
            <a:endParaRPr lang="en-IN" dirty="0"/>
          </a:p>
        </p:txBody>
      </p:sp>
      <p:sp>
        <p:nvSpPr>
          <p:cNvPr id="4" name="Rectangle 1">
            <a:extLst>
              <a:ext uri="{FF2B5EF4-FFF2-40B4-BE49-F238E27FC236}">
                <a16:creationId xmlns:a16="http://schemas.microsoft.com/office/drawing/2014/main" id="{977AA0A6-E579-4BCC-80D0-F6E44D2AB04F}"/>
              </a:ext>
            </a:extLst>
          </p:cNvPr>
          <p:cNvSpPr>
            <a:spLocks noChangeArrowheads="1"/>
          </p:cNvSpPr>
          <p:nvPr/>
        </p:nvSpPr>
        <p:spPr bwMode="auto">
          <a:xfrm>
            <a:off x="998289" y="3133645"/>
            <a:ext cx="537734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challenge in not None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challenge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&gt;The is no challenge set for this yet&lt;/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endif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437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4E1-8386-4429-8E8E-5CF2E2E90FA5}"/>
              </a:ext>
            </a:extLst>
          </p:cNvPr>
          <p:cNvSpPr>
            <a:spLocks noGrp="1"/>
          </p:cNvSpPr>
          <p:nvPr>
            <p:ph type="title"/>
          </p:nvPr>
        </p:nvSpPr>
        <p:spPr/>
        <p:txBody>
          <a:bodyPr/>
          <a:lstStyle/>
          <a:p>
            <a:r>
              <a:rPr lang="en-IN" dirty="0"/>
              <a:t>Template Inheritance and block Tag</a:t>
            </a:r>
          </a:p>
        </p:txBody>
      </p:sp>
      <p:sp>
        <p:nvSpPr>
          <p:cNvPr id="3" name="Content Placeholder 2">
            <a:extLst>
              <a:ext uri="{FF2B5EF4-FFF2-40B4-BE49-F238E27FC236}">
                <a16:creationId xmlns:a16="http://schemas.microsoft.com/office/drawing/2014/main" id="{F02421FF-3D9F-4C7A-AD8A-2E6200554A1A}"/>
              </a:ext>
            </a:extLst>
          </p:cNvPr>
          <p:cNvSpPr>
            <a:spLocks noGrp="1"/>
          </p:cNvSpPr>
          <p:nvPr>
            <p:ph idx="1"/>
          </p:nvPr>
        </p:nvSpPr>
        <p:spPr/>
        <p:txBody>
          <a:bodyPr/>
          <a:lstStyle/>
          <a:p>
            <a:r>
              <a:rPr lang="en-IN" dirty="0"/>
              <a:t>We have a similar data between index.html and challenge.html</a:t>
            </a:r>
          </a:p>
          <a:p>
            <a:r>
              <a:rPr lang="en-IN" dirty="0"/>
              <a:t>The core template is same.</a:t>
            </a:r>
          </a:p>
          <a:p>
            <a:r>
              <a:rPr lang="en-IN" dirty="0"/>
              <a:t>Lets create a template folder in your project</a:t>
            </a:r>
          </a:p>
          <a:p>
            <a:r>
              <a:rPr lang="en-IN" dirty="0"/>
              <a:t>Create a base.html file</a:t>
            </a:r>
          </a:p>
        </p:txBody>
      </p:sp>
      <p:sp>
        <p:nvSpPr>
          <p:cNvPr id="4" name="Rectangle 1">
            <a:extLst>
              <a:ext uri="{FF2B5EF4-FFF2-40B4-BE49-F238E27FC236}">
                <a16:creationId xmlns:a16="http://schemas.microsoft.com/office/drawing/2014/main" id="{C5B36146-3482-44B0-8B38-C653A05661FC}"/>
              </a:ext>
            </a:extLst>
          </p:cNvPr>
          <p:cNvSpPr>
            <a:spLocks noChangeArrowheads="1"/>
          </p:cNvSpPr>
          <p:nvPr/>
        </p:nvSpPr>
        <p:spPr bwMode="auto">
          <a:xfrm>
            <a:off x="1090569" y="3854721"/>
            <a:ext cx="774303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 Challenges{%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226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E25-52F4-4A1C-A6A4-795DC527BBDC}"/>
              </a:ext>
            </a:extLst>
          </p:cNvPr>
          <p:cNvSpPr>
            <a:spLocks noGrp="1"/>
          </p:cNvSpPr>
          <p:nvPr>
            <p:ph type="title"/>
          </p:nvPr>
        </p:nvSpPr>
        <p:spPr/>
        <p:txBody>
          <a:bodyPr/>
          <a:lstStyle/>
          <a:p>
            <a:r>
              <a:rPr lang="en-IN" dirty="0"/>
              <a:t>Extends Tag</a:t>
            </a:r>
          </a:p>
        </p:txBody>
      </p:sp>
      <p:sp>
        <p:nvSpPr>
          <p:cNvPr id="3" name="Content Placeholder 2">
            <a:extLst>
              <a:ext uri="{FF2B5EF4-FFF2-40B4-BE49-F238E27FC236}">
                <a16:creationId xmlns:a16="http://schemas.microsoft.com/office/drawing/2014/main" id="{3F039E51-9FE2-4575-A1BA-6EA03D6E5391}"/>
              </a:ext>
            </a:extLst>
          </p:cNvPr>
          <p:cNvSpPr>
            <a:spLocks noGrp="1"/>
          </p:cNvSpPr>
          <p:nvPr>
            <p:ph idx="1"/>
          </p:nvPr>
        </p:nvSpPr>
        <p:spPr/>
        <p:txBody>
          <a:bodyPr/>
          <a:lstStyle/>
          <a:p>
            <a:r>
              <a:rPr lang="en-IN" dirty="0"/>
              <a:t>Extends will enable one to extend/inherit another template</a:t>
            </a:r>
          </a:p>
          <a:p>
            <a:r>
              <a:rPr lang="en-IN" dirty="0"/>
              <a:t>For example in index.html</a:t>
            </a:r>
          </a:p>
        </p:txBody>
      </p:sp>
      <p:sp>
        <p:nvSpPr>
          <p:cNvPr id="4" name="Rectangle 1">
            <a:extLst>
              <a:ext uri="{FF2B5EF4-FFF2-40B4-BE49-F238E27FC236}">
                <a16:creationId xmlns:a16="http://schemas.microsoft.com/office/drawing/2014/main" id="{24DA070B-D629-4FE7-ADFA-AFBBBDDFDF22}"/>
              </a:ext>
            </a:extLst>
          </p:cNvPr>
          <p:cNvSpPr>
            <a:spLocks noChangeArrowheads="1"/>
          </p:cNvSpPr>
          <p:nvPr/>
        </p:nvSpPr>
        <p:spPr bwMode="auto">
          <a:xfrm>
            <a:off x="1048623" y="3109434"/>
            <a:ext cx="105281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extends "base.html"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All Challenges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for month in months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 </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href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241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395F5A8B-D933-430B-A5CA-E683C47F3E90}"/>
              </a:ext>
            </a:extLst>
          </p:cNvPr>
          <p:cNvSpPr>
            <a:spLocks noGrp="1"/>
          </p:cNvSpPr>
          <p:nvPr>
            <p:ph type="subTitle" idx="1"/>
          </p:nvPr>
        </p:nvSpPr>
        <p:spPr>
          <a:xfrm>
            <a:off x="1507067" y="4050833"/>
            <a:ext cx="7766936" cy="1096899"/>
          </a:xfrm>
        </p:spPr>
        <p:txBody>
          <a:bodyPr>
            <a:normAutofit/>
          </a:bodyPr>
          <a:lstStyle/>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Partial Templates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Static Files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Configuring Static Files</a:t>
            </a:r>
          </a:p>
          <a:p>
            <a:pPr>
              <a:lnSpc>
                <a:spcPct val="90000"/>
              </a:lnSpc>
              <a:buFont typeface="Arial" panose="020B0604020202020204" pitchFamily="34" charset="0"/>
              <a:buChar char="•"/>
            </a:pPr>
            <a:r>
              <a:rPr lang="en-US" sz="700" b="0" i="0">
                <a:solidFill>
                  <a:schemeClr val="tx1"/>
                </a:solidFill>
                <a:effectLst/>
                <a:latin typeface="Roboto" panose="02000000000000000000" pitchFamily="2" charset="0"/>
              </a:rPr>
              <a:t>Serving Static File in Development</a:t>
            </a:r>
          </a:p>
          <a:p>
            <a:pPr>
              <a:lnSpc>
                <a:spcPct val="90000"/>
              </a:lnSpc>
              <a:buFont typeface="Arial" panose="020B0604020202020204" pitchFamily="34" charset="0"/>
              <a:buChar char="•"/>
            </a:pPr>
            <a:r>
              <a:rPr lang="en-US" sz="700">
                <a:solidFill>
                  <a:schemeClr val="tx1"/>
                </a:solidFill>
                <a:latin typeface="Roboto" panose="02000000000000000000" pitchFamily="2" charset="0"/>
              </a:rPr>
              <a:t>Handling 404 Responses</a:t>
            </a:r>
            <a:endParaRPr lang="en-US" sz="700" b="0" i="0">
              <a:solidFill>
                <a:schemeClr val="tx1"/>
              </a:solidFill>
              <a:effectLst/>
              <a:latin typeface="Roboto" panose="02000000000000000000" pitchFamily="2" charset="0"/>
            </a:endParaRPr>
          </a:p>
          <a:p>
            <a:pPr>
              <a:lnSpc>
                <a:spcPct val="90000"/>
              </a:lnSpc>
            </a:pPr>
            <a:endParaRPr lang="en-US" sz="700" b="0" i="0">
              <a:solidFill>
                <a:schemeClr val="tx1"/>
              </a:solidFill>
              <a:effectLst/>
              <a:latin typeface="Roboto" panose="02000000000000000000" pitchFamily="2" charset="0"/>
            </a:endParaRPr>
          </a:p>
          <a:p>
            <a:pPr>
              <a:lnSpc>
                <a:spcPct val="90000"/>
              </a:lnSpc>
            </a:pPr>
            <a:endParaRPr lang="en-IN" sz="700">
              <a:solidFill>
                <a:schemeClr val="tx1"/>
              </a:solidFill>
            </a:endParaRPr>
          </a:p>
        </p:txBody>
      </p:sp>
      <p:sp>
        <p:nvSpPr>
          <p:cNvPr id="2" name="Title 1">
            <a:extLst>
              <a:ext uri="{FF2B5EF4-FFF2-40B4-BE49-F238E27FC236}">
                <a16:creationId xmlns:a16="http://schemas.microsoft.com/office/drawing/2014/main" id="{8B026E11-AEA3-41CF-B8D0-DA476F1B08FA}"/>
              </a:ext>
            </a:extLst>
          </p:cNvPr>
          <p:cNvSpPr>
            <a:spLocks noGrp="1"/>
          </p:cNvSpPr>
          <p:nvPr>
            <p:ph type="ctrTitle"/>
          </p:nvPr>
        </p:nvSpPr>
        <p:spPr>
          <a:xfrm>
            <a:off x="1507067" y="2404534"/>
            <a:ext cx="7766936" cy="1646302"/>
          </a:xfrm>
        </p:spPr>
        <p:txBody>
          <a:bodyPr>
            <a:normAutofit/>
          </a:bodyPr>
          <a:lstStyle/>
          <a:p>
            <a:pPr>
              <a:lnSpc>
                <a:spcPct val="90000"/>
              </a:lnSpc>
            </a:pPr>
            <a:r>
              <a:rPr lang="en-IN" dirty="0"/>
              <a:t>Partial Templates and Static Files</a:t>
            </a:r>
            <a:endParaRPr lang="en-IN"/>
          </a:p>
        </p:txBody>
      </p:sp>
    </p:spTree>
    <p:extLst>
      <p:ext uri="{BB962C8B-B14F-4D97-AF65-F5344CB8AC3E}">
        <p14:creationId xmlns:p14="http://schemas.microsoft.com/office/powerpoint/2010/main" val="986613971"/>
      </p:ext>
    </p:extLst>
  </p:cSld>
  <p:clrMapOvr>
    <a:overrideClrMapping bg1="dk1" tx1="lt1" bg2="dk2" tx2="lt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AEF1-C1E9-42D5-9B2E-690B21CFB521}"/>
              </a:ext>
            </a:extLst>
          </p:cNvPr>
          <p:cNvSpPr>
            <a:spLocks noGrp="1"/>
          </p:cNvSpPr>
          <p:nvPr>
            <p:ph type="title"/>
          </p:nvPr>
        </p:nvSpPr>
        <p:spPr/>
        <p:txBody>
          <a:bodyPr/>
          <a:lstStyle/>
          <a:p>
            <a:r>
              <a:rPr lang="en-IN" dirty="0"/>
              <a:t>Partial Template Snippet and include tag</a:t>
            </a:r>
          </a:p>
        </p:txBody>
      </p:sp>
      <p:sp>
        <p:nvSpPr>
          <p:cNvPr id="3" name="Content Placeholder 2">
            <a:extLst>
              <a:ext uri="{FF2B5EF4-FFF2-40B4-BE49-F238E27FC236}">
                <a16:creationId xmlns:a16="http://schemas.microsoft.com/office/drawing/2014/main" id="{7D66D214-D46C-46FC-A8C9-A503ACCF775A}"/>
              </a:ext>
            </a:extLst>
          </p:cNvPr>
          <p:cNvSpPr>
            <a:spLocks noGrp="1"/>
          </p:cNvSpPr>
          <p:nvPr>
            <p:ph idx="1"/>
          </p:nvPr>
        </p:nvSpPr>
        <p:spPr/>
        <p:txBody>
          <a:bodyPr/>
          <a:lstStyle/>
          <a:p>
            <a:r>
              <a:rPr lang="en-IN" dirty="0"/>
              <a:t>Generate common HTML snippets that can be used by the templates</a:t>
            </a:r>
          </a:p>
          <a:p>
            <a:r>
              <a:rPr lang="en-IN" dirty="0"/>
              <a:t>{% include ‘</a:t>
            </a:r>
            <a:r>
              <a:rPr lang="en-IN" dirty="0" err="1"/>
              <a:t>templatename</a:t>
            </a:r>
            <a:r>
              <a:rPr lang="en-IN" dirty="0"/>
              <a:t>’%}</a:t>
            </a:r>
          </a:p>
          <a:p>
            <a:r>
              <a:rPr lang="en-IN" dirty="0"/>
              <a:t>To send variables across use the following</a:t>
            </a:r>
          </a:p>
          <a:p>
            <a:r>
              <a:rPr lang="en-IN" dirty="0"/>
              <a:t>{% include ‘template name’ with </a:t>
            </a:r>
            <a:r>
              <a:rPr lang="en-IN" dirty="0" err="1"/>
              <a:t>variable_name</a:t>
            </a:r>
            <a:r>
              <a:rPr lang="en-IN" dirty="0"/>
              <a:t>=‘Data’ %}</a:t>
            </a:r>
          </a:p>
        </p:txBody>
      </p:sp>
    </p:spTree>
    <p:extLst>
      <p:ext uri="{BB962C8B-B14F-4D97-AF65-F5344CB8AC3E}">
        <p14:creationId xmlns:p14="http://schemas.microsoft.com/office/powerpoint/2010/main" val="22828142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5CE-248C-498B-BA97-82492D8BB10F}"/>
              </a:ext>
            </a:extLst>
          </p:cNvPr>
          <p:cNvSpPr>
            <a:spLocks noGrp="1"/>
          </p:cNvSpPr>
          <p:nvPr>
            <p:ph type="title"/>
          </p:nvPr>
        </p:nvSpPr>
        <p:spPr/>
        <p:txBody>
          <a:bodyPr/>
          <a:lstStyle/>
          <a:p>
            <a:r>
              <a:rPr lang="en-IN" dirty="0"/>
              <a:t>404 Templates</a:t>
            </a:r>
          </a:p>
        </p:txBody>
      </p:sp>
      <p:sp>
        <p:nvSpPr>
          <p:cNvPr id="3" name="Content Placeholder 2">
            <a:extLst>
              <a:ext uri="{FF2B5EF4-FFF2-40B4-BE49-F238E27FC236}">
                <a16:creationId xmlns:a16="http://schemas.microsoft.com/office/drawing/2014/main" id="{120AC4A6-1048-4AC5-ACD7-BB7982267540}"/>
              </a:ext>
            </a:extLst>
          </p:cNvPr>
          <p:cNvSpPr>
            <a:spLocks noGrp="1"/>
          </p:cNvSpPr>
          <p:nvPr>
            <p:ph idx="1"/>
          </p:nvPr>
        </p:nvSpPr>
        <p:spPr/>
        <p:txBody>
          <a:bodyPr/>
          <a:lstStyle/>
          <a:p>
            <a:r>
              <a:rPr lang="en-IN" dirty="0"/>
              <a:t>For this cannot use render shortcut as that always returns the successful messages.</a:t>
            </a:r>
          </a:p>
          <a:p>
            <a:r>
              <a:rPr lang="en-IN" dirty="0"/>
              <a:t>Http404 Class</a:t>
            </a:r>
          </a:p>
          <a:p>
            <a:r>
              <a:rPr lang="en-IN" dirty="0"/>
              <a:t>We need to raise the error Class </a:t>
            </a:r>
          </a:p>
          <a:p>
            <a:pPr lvl="1"/>
            <a:r>
              <a:rPr lang="en-IN" dirty="0"/>
              <a:t>Raise Http404()</a:t>
            </a:r>
          </a:p>
          <a:p>
            <a:r>
              <a:rPr lang="en-IN" dirty="0"/>
              <a:t>This would look for 404.html page</a:t>
            </a:r>
          </a:p>
        </p:txBody>
      </p:sp>
    </p:spTree>
    <p:extLst>
      <p:ext uri="{BB962C8B-B14F-4D97-AF65-F5344CB8AC3E}">
        <p14:creationId xmlns:p14="http://schemas.microsoft.com/office/powerpoint/2010/main" val="2435658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75C4-8283-423A-A219-74450C548E10}"/>
              </a:ext>
            </a:extLst>
          </p:cNvPr>
          <p:cNvSpPr>
            <a:spLocks noGrp="1"/>
          </p:cNvSpPr>
          <p:nvPr>
            <p:ph type="title"/>
          </p:nvPr>
        </p:nvSpPr>
        <p:spPr/>
        <p:txBody>
          <a:bodyPr/>
          <a:lstStyle/>
          <a:p>
            <a:r>
              <a:rPr lang="en-IN" dirty="0"/>
              <a:t>Manage Static Files</a:t>
            </a:r>
          </a:p>
        </p:txBody>
      </p:sp>
      <p:sp>
        <p:nvSpPr>
          <p:cNvPr id="3" name="Content Placeholder 2">
            <a:extLst>
              <a:ext uri="{FF2B5EF4-FFF2-40B4-BE49-F238E27FC236}">
                <a16:creationId xmlns:a16="http://schemas.microsoft.com/office/drawing/2014/main" id="{687F4BAC-E7DF-45AF-A278-15A622AE2ECD}"/>
              </a:ext>
            </a:extLst>
          </p:cNvPr>
          <p:cNvSpPr>
            <a:spLocks noGrp="1"/>
          </p:cNvSpPr>
          <p:nvPr>
            <p:ph idx="1"/>
          </p:nvPr>
        </p:nvSpPr>
        <p:spPr/>
        <p:txBody>
          <a:bodyPr/>
          <a:lstStyle/>
          <a:p>
            <a:r>
              <a:rPr lang="en-IN" dirty="0"/>
              <a:t>Basically not manipulated by server</a:t>
            </a:r>
          </a:p>
          <a:p>
            <a:r>
              <a:rPr lang="en-IN" dirty="0"/>
              <a:t>The content is not changed by the server</a:t>
            </a:r>
          </a:p>
          <a:p>
            <a:pPr lvl="1"/>
            <a:r>
              <a:rPr lang="en-IN" dirty="0" err="1"/>
              <a:t>Eg</a:t>
            </a:r>
            <a:r>
              <a:rPr lang="en-IN" dirty="0"/>
              <a:t>: CSS, JS etc</a:t>
            </a:r>
          </a:p>
          <a:p>
            <a:r>
              <a:rPr lang="en-IN" dirty="0"/>
              <a:t>Create static folder</a:t>
            </a:r>
          </a:p>
          <a:p>
            <a:pPr lvl="1"/>
            <a:r>
              <a:rPr lang="en-IN" dirty="0"/>
              <a:t>Create folder named app</a:t>
            </a:r>
          </a:p>
        </p:txBody>
      </p:sp>
    </p:spTree>
    <p:extLst>
      <p:ext uri="{BB962C8B-B14F-4D97-AF65-F5344CB8AC3E}">
        <p14:creationId xmlns:p14="http://schemas.microsoft.com/office/powerpoint/2010/main" val="221796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FAD1-08F0-43E9-A668-806B2DFC9CF9}"/>
              </a:ext>
            </a:extLst>
          </p:cNvPr>
          <p:cNvSpPr>
            <a:spLocks noGrp="1"/>
          </p:cNvSpPr>
          <p:nvPr>
            <p:ph type="title"/>
          </p:nvPr>
        </p:nvSpPr>
        <p:spPr/>
        <p:txBody>
          <a:bodyPr/>
          <a:lstStyle/>
          <a:p>
            <a:r>
              <a:rPr lang="en-IN" dirty="0"/>
              <a:t>Configure static files</a:t>
            </a:r>
          </a:p>
        </p:txBody>
      </p:sp>
      <p:sp>
        <p:nvSpPr>
          <p:cNvPr id="3" name="Content Placeholder 2">
            <a:extLst>
              <a:ext uri="{FF2B5EF4-FFF2-40B4-BE49-F238E27FC236}">
                <a16:creationId xmlns:a16="http://schemas.microsoft.com/office/drawing/2014/main" id="{ED49B9B0-A3D2-498D-B8DE-6952356F9723}"/>
              </a:ext>
            </a:extLst>
          </p:cNvPr>
          <p:cNvSpPr>
            <a:spLocks noGrp="1"/>
          </p:cNvSpPr>
          <p:nvPr>
            <p:ph idx="1"/>
          </p:nvPr>
        </p:nvSpPr>
        <p:spPr/>
        <p:txBody>
          <a:bodyPr/>
          <a:lstStyle/>
          <a:p>
            <a:r>
              <a:rPr lang="en-IN" dirty="0"/>
              <a:t>Check for </a:t>
            </a:r>
            <a:r>
              <a:rPr lang="en-IN" dirty="0" err="1"/>
              <a:t>Django.contrib.staticfiles</a:t>
            </a:r>
            <a:r>
              <a:rPr lang="en-IN" dirty="0"/>
              <a:t> in INSTALLED_APPS in settings.py, it should be there by default</a:t>
            </a:r>
          </a:p>
          <a:p>
            <a:r>
              <a:rPr lang="en-IN" dirty="0"/>
              <a:t>Load static files</a:t>
            </a:r>
          </a:p>
          <a:p>
            <a:r>
              <a:rPr lang="en-IN" dirty="0"/>
              <a:t>{% load static %}</a:t>
            </a:r>
          </a:p>
          <a:p>
            <a:r>
              <a:rPr lang="en-IN" dirty="0"/>
              <a:t>Load(re-run) the application after adding static files</a:t>
            </a:r>
          </a:p>
          <a:p>
            <a:r>
              <a:rPr lang="en-IN" dirty="0"/>
              <a:t>Static files are generally picked up by Django from app folder</a:t>
            </a:r>
          </a:p>
          <a:p>
            <a:r>
              <a:rPr lang="en-IN" dirty="0"/>
              <a:t>To give a path to a new/common static do the following in settins.py</a:t>
            </a:r>
          </a:p>
        </p:txBody>
      </p:sp>
      <p:sp>
        <p:nvSpPr>
          <p:cNvPr id="4" name="Rectangle 1">
            <a:extLst>
              <a:ext uri="{FF2B5EF4-FFF2-40B4-BE49-F238E27FC236}">
                <a16:creationId xmlns:a16="http://schemas.microsoft.com/office/drawing/2014/main" id="{77A84E56-EFFC-41E6-8B20-BEEC1B5F4AE3}"/>
              </a:ext>
            </a:extLst>
          </p:cNvPr>
          <p:cNvSpPr>
            <a:spLocks noChangeArrowheads="1"/>
          </p:cNvSpPr>
          <p:nvPr/>
        </p:nvSpPr>
        <p:spPr bwMode="auto">
          <a:xfrm>
            <a:off x="1107347" y="4832982"/>
            <a:ext cx="73571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STATICFILES_DIRS =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BASE_DIR / </a:t>
            </a:r>
            <a:r>
              <a:rPr kumimoji="0" lang="en-US" altLang="en-US" sz="1600" b="1" i="0" u="none" strike="noStrike" cap="none" normalizeH="0" baseline="0" dirty="0">
                <a:ln>
                  <a:noFill/>
                </a:ln>
                <a:solidFill>
                  <a:srgbClr val="008080"/>
                </a:solidFill>
                <a:effectLst/>
                <a:latin typeface="JetBrains Mono"/>
              </a:rPr>
              <a:t>"static"</a:t>
            </a:r>
            <a:br>
              <a:rPr kumimoji="0" lang="en-US" altLang="en-US" sz="1600" b="1" i="0" u="none" strike="noStrike" cap="none" normalizeH="0" baseline="0" dirty="0">
                <a:ln>
                  <a:noFill/>
                </a:ln>
                <a:solidFill>
                  <a:srgbClr val="008080"/>
                </a:solidFill>
                <a:effectLst/>
                <a:latin typeface="JetBrains Mono"/>
              </a:rPr>
            </a:br>
            <a:r>
              <a:rPr kumimoji="0" lang="en-US" altLang="en-US" sz="1600" b="0" i="0" u="none" strike="noStrike" cap="none" normalizeH="0" baseline="0" dirty="0">
                <a:ln>
                  <a:noFill/>
                </a:ln>
                <a:solidFill>
                  <a:srgbClr val="000000"/>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396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6B098F0B-9F00-4961-9FFF-1641A820A0F0}"/>
              </a:ext>
            </a:extLst>
          </p:cNvPr>
          <p:cNvSpPr>
            <a:spLocks noGrp="1"/>
          </p:cNvSpPr>
          <p:nvPr>
            <p:ph type="subTitle" idx="1"/>
          </p:nvPr>
        </p:nvSpPr>
        <p:spPr>
          <a:xfrm>
            <a:off x="1507067" y="4050833"/>
            <a:ext cx="7766936" cy="1096899"/>
          </a:xfrm>
        </p:spPr>
        <p:txBody>
          <a:bodyPr>
            <a:normAutofit/>
          </a:bodyPr>
          <a:lstStyle/>
          <a:p>
            <a:endParaRPr lang="en-IN">
              <a:solidFill>
                <a:schemeClr val="tx1"/>
              </a:solidFill>
            </a:endParaRPr>
          </a:p>
        </p:txBody>
      </p:sp>
      <p:sp>
        <p:nvSpPr>
          <p:cNvPr id="2" name="Title 1">
            <a:extLst>
              <a:ext uri="{FF2B5EF4-FFF2-40B4-BE49-F238E27FC236}">
                <a16:creationId xmlns:a16="http://schemas.microsoft.com/office/drawing/2014/main" id="{7A4809B8-77BB-43C5-B521-B6A4F328DFF7}"/>
              </a:ext>
            </a:extLst>
          </p:cNvPr>
          <p:cNvSpPr>
            <a:spLocks noGrp="1"/>
          </p:cNvSpPr>
          <p:nvPr>
            <p:ph type="ctrTitle"/>
          </p:nvPr>
        </p:nvSpPr>
        <p:spPr>
          <a:xfrm>
            <a:off x="1507067" y="2404534"/>
            <a:ext cx="7766936" cy="1646302"/>
          </a:xfrm>
        </p:spPr>
        <p:txBody>
          <a:bodyPr>
            <a:normAutofit/>
          </a:bodyPr>
          <a:lstStyle/>
          <a:p>
            <a:r>
              <a:rPr lang="en-IN" dirty="0"/>
              <a:t>Blog : Assignment</a:t>
            </a:r>
          </a:p>
        </p:txBody>
      </p:sp>
    </p:spTree>
    <p:extLst>
      <p:ext uri="{BB962C8B-B14F-4D97-AF65-F5344CB8AC3E}">
        <p14:creationId xmlns:p14="http://schemas.microsoft.com/office/powerpoint/2010/main" val="36010382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461F-F837-492D-BC4C-CEF17312814A}"/>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21AD78C-67A6-4FF2-8471-14E774617BE7}"/>
              </a:ext>
            </a:extLst>
          </p:cNvPr>
          <p:cNvSpPr>
            <a:spLocks noGrp="1"/>
          </p:cNvSpPr>
          <p:nvPr>
            <p:ph idx="1"/>
          </p:nvPr>
        </p:nvSpPr>
        <p:spPr/>
        <p:txBody>
          <a:bodyPr/>
          <a:lstStyle/>
          <a:p>
            <a:r>
              <a:rPr lang="en-US" dirty="0"/>
              <a:t>Create Blog Website (name the project as per your discretion)</a:t>
            </a:r>
          </a:p>
          <a:p>
            <a:r>
              <a:rPr lang="en-US" dirty="0"/>
              <a:t>Create the below mentioned views</a:t>
            </a:r>
          </a:p>
          <a:p>
            <a:pPr lvl="1"/>
            <a:r>
              <a:rPr lang="en-US" dirty="0" err="1"/>
              <a:t>starting_page</a:t>
            </a:r>
            <a:r>
              <a:rPr lang="en-US" dirty="0"/>
              <a:t> : This will be the index page, which shall display the latest post</a:t>
            </a:r>
          </a:p>
          <a:p>
            <a:pPr lvl="1"/>
            <a:r>
              <a:rPr lang="en-US" dirty="0"/>
              <a:t>posts : Display all the posts, which shall display all the post</a:t>
            </a:r>
          </a:p>
          <a:p>
            <a:pPr lvl="1"/>
            <a:r>
              <a:rPr lang="en-US" dirty="0" err="1"/>
              <a:t>post_detail</a:t>
            </a:r>
            <a:r>
              <a:rPr lang="en-US" dirty="0"/>
              <a:t> : Display the content for a given post, which shall display a given post, search by slug (</a:t>
            </a:r>
            <a:r>
              <a:rPr lang="en-US" dirty="0" err="1"/>
              <a:t>Eg</a:t>
            </a:r>
            <a:r>
              <a:rPr lang="en-US" dirty="0"/>
              <a:t> : lets-learn-Django for title Lets Learn Django)</a:t>
            </a:r>
          </a:p>
          <a:p>
            <a:r>
              <a:rPr lang="en-US" dirty="0"/>
              <a:t>URLs Mapping should be mentioned as below</a:t>
            </a:r>
          </a:p>
          <a:p>
            <a:pPr lvl="1"/>
            <a:r>
              <a:rPr lang="en-US" dirty="0"/>
              <a:t>127.0.0.1:8000/ -&gt; </a:t>
            </a:r>
            <a:r>
              <a:rPr lang="en-US" dirty="0" err="1"/>
              <a:t>view.starting_page</a:t>
            </a:r>
            <a:endParaRPr lang="en-US" dirty="0"/>
          </a:p>
          <a:p>
            <a:pPr lvl="1"/>
            <a:r>
              <a:rPr lang="en-US" dirty="0"/>
              <a:t>127.0.0.1:8000/posts -&gt; </a:t>
            </a:r>
            <a:r>
              <a:rPr lang="en-US" dirty="0" err="1"/>
              <a:t>view.posts</a:t>
            </a:r>
            <a:endParaRPr lang="en-US" dirty="0"/>
          </a:p>
          <a:p>
            <a:pPr lvl="1"/>
            <a:r>
              <a:rPr lang="en-US" dirty="0"/>
              <a:t>127.0.0.1:8000/posts/&lt;</a:t>
            </a:r>
            <a:r>
              <a:rPr lang="en-US" dirty="0" err="1"/>
              <a:t>slug:slug</a:t>
            </a:r>
            <a:r>
              <a:rPr lang="en-US" dirty="0"/>
              <a:t>&gt; -&gt; </a:t>
            </a:r>
            <a:r>
              <a:rPr lang="en-US" dirty="0" err="1"/>
              <a:t>view.post_detail</a:t>
            </a:r>
            <a:endParaRPr lang="en-IN" dirty="0"/>
          </a:p>
        </p:txBody>
      </p:sp>
    </p:spTree>
    <p:extLst>
      <p:ext uri="{BB962C8B-B14F-4D97-AF65-F5344CB8AC3E}">
        <p14:creationId xmlns:p14="http://schemas.microsoft.com/office/powerpoint/2010/main" val="1875787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E5E4-B76C-4552-B764-E39309AEBFD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8B5FABAE-8196-492B-914D-1E5B32F1DA91}"/>
              </a:ext>
            </a:extLst>
          </p:cNvPr>
          <p:cNvSpPr>
            <a:spLocks noGrp="1"/>
          </p:cNvSpPr>
          <p:nvPr>
            <p:ph idx="1"/>
          </p:nvPr>
        </p:nvSpPr>
        <p:spPr>
          <a:xfrm>
            <a:off x="677334" y="1585519"/>
            <a:ext cx="8596668" cy="4957894"/>
          </a:xfrm>
        </p:spPr>
        <p:txBody>
          <a:bodyPr>
            <a:normAutofit fontScale="92500" lnSpcReduction="20000"/>
          </a:bodyPr>
          <a:lstStyle/>
          <a:p>
            <a:r>
              <a:rPr lang="en-IN" dirty="0"/>
              <a:t>Index Page:</a:t>
            </a:r>
          </a:p>
          <a:p>
            <a:pPr lvl="1"/>
            <a:r>
              <a:rPr lang="en-IN" dirty="0"/>
              <a:t>Should contain a header with links to the index page and all posts</a:t>
            </a:r>
          </a:p>
          <a:p>
            <a:pPr lvl="1"/>
            <a:r>
              <a:rPr lang="en-IN" dirty="0"/>
              <a:t>Should contain the latest 3 blogs/posts with name, summary, date</a:t>
            </a:r>
          </a:p>
          <a:p>
            <a:pPr lvl="1"/>
            <a:r>
              <a:rPr lang="en-IN" dirty="0"/>
              <a:t>Add an about us section</a:t>
            </a:r>
          </a:p>
          <a:p>
            <a:r>
              <a:rPr lang="en-IN" dirty="0"/>
              <a:t>All Posts Page:</a:t>
            </a:r>
          </a:p>
          <a:p>
            <a:pPr lvl="1"/>
            <a:r>
              <a:rPr lang="en-IN" dirty="0"/>
              <a:t>Should contain a header with links to the index page and all posts</a:t>
            </a:r>
          </a:p>
          <a:p>
            <a:pPr lvl="1"/>
            <a:r>
              <a:rPr lang="en-IN" dirty="0"/>
              <a:t>Should contain a list of all the post with the following value</a:t>
            </a:r>
          </a:p>
          <a:p>
            <a:pPr lvl="2"/>
            <a:r>
              <a:rPr lang="en-IN" dirty="0"/>
              <a:t>Should contain the name, summary, date</a:t>
            </a:r>
          </a:p>
          <a:p>
            <a:pPr lvl="1"/>
            <a:r>
              <a:rPr lang="en-IN" dirty="0"/>
              <a:t>Each post name should be a link clicking on which you should be redirected to the specific post page</a:t>
            </a:r>
          </a:p>
          <a:p>
            <a:r>
              <a:rPr lang="en-IN" dirty="0"/>
              <a:t>Specific Post Page:</a:t>
            </a:r>
          </a:p>
          <a:p>
            <a:pPr lvl="1"/>
            <a:r>
              <a:rPr lang="en-IN" dirty="0"/>
              <a:t>Should contain a header with links to the index page and all posts</a:t>
            </a:r>
          </a:p>
          <a:p>
            <a:pPr lvl="1"/>
            <a:r>
              <a:rPr lang="en-IN" dirty="0"/>
              <a:t>Should display all the details</a:t>
            </a:r>
          </a:p>
          <a:p>
            <a:pPr lvl="2"/>
            <a:r>
              <a:rPr lang="en-IN" dirty="0"/>
              <a:t>Name</a:t>
            </a:r>
          </a:p>
          <a:p>
            <a:pPr lvl="2"/>
            <a:r>
              <a:rPr lang="en-IN" dirty="0"/>
              <a:t>Content</a:t>
            </a:r>
          </a:p>
          <a:p>
            <a:pPr lvl="2"/>
            <a:r>
              <a:rPr lang="en-IN" dirty="0"/>
              <a:t>Date</a:t>
            </a:r>
          </a:p>
        </p:txBody>
      </p:sp>
    </p:spTree>
    <p:extLst>
      <p:ext uri="{BB962C8B-B14F-4D97-AF65-F5344CB8AC3E}">
        <p14:creationId xmlns:p14="http://schemas.microsoft.com/office/powerpoint/2010/main" val="11738217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225-ADA1-4D5E-96BF-6C139E8DA8B5}"/>
              </a:ext>
            </a:extLst>
          </p:cNvPr>
          <p:cNvSpPr>
            <a:spLocks noGrp="1"/>
          </p:cNvSpPr>
          <p:nvPr>
            <p:ph type="title"/>
          </p:nvPr>
        </p:nvSpPr>
        <p:spPr>
          <a:xfrm>
            <a:off x="677334" y="173373"/>
            <a:ext cx="8596668" cy="808139"/>
          </a:xfrm>
        </p:spPr>
        <p:txBody>
          <a:bodyPr/>
          <a:lstStyle/>
          <a:p>
            <a:r>
              <a:rPr lang="en-IN" dirty="0"/>
              <a:t>Sample Images</a:t>
            </a:r>
          </a:p>
        </p:txBody>
      </p:sp>
      <p:sp>
        <p:nvSpPr>
          <p:cNvPr id="3" name="Content Placeholder 2">
            <a:extLst>
              <a:ext uri="{FF2B5EF4-FFF2-40B4-BE49-F238E27FC236}">
                <a16:creationId xmlns:a16="http://schemas.microsoft.com/office/drawing/2014/main" id="{1EEA39C5-484C-49B7-9717-6AF4FB6A5957}"/>
              </a:ext>
            </a:extLst>
          </p:cNvPr>
          <p:cNvSpPr>
            <a:spLocks noGrp="1"/>
          </p:cNvSpPr>
          <p:nvPr>
            <p:ph idx="1"/>
          </p:nvPr>
        </p:nvSpPr>
        <p:spPr>
          <a:xfrm>
            <a:off x="677334" y="1694577"/>
            <a:ext cx="8596668" cy="4346786"/>
          </a:xfrm>
        </p:spPr>
        <p:txBody>
          <a:bodyPr/>
          <a:lstStyle/>
          <a:p>
            <a:endParaRPr lang="en-IN" dirty="0"/>
          </a:p>
        </p:txBody>
      </p:sp>
      <p:pic>
        <p:nvPicPr>
          <p:cNvPr id="5" name="Picture 4">
            <a:extLst>
              <a:ext uri="{FF2B5EF4-FFF2-40B4-BE49-F238E27FC236}">
                <a16:creationId xmlns:a16="http://schemas.microsoft.com/office/drawing/2014/main" id="{8C2FFD6E-9797-45F6-A838-B11D582E56B8}"/>
              </a:ext>
            </a:extLst>
          </p:cNvPr>
          <p:cNvPicPr>
            <a:picLocks noChangeAspect="1"/>
          </p:cNvPicPr>
          <p:nvPr/>
        </p:nvPicPr>
        <p:blipFill>
          <a:blip r:embed="rId2"/>
          <a:stretch>
            <a:fillRect/>
          </a:stretch>
        </p:blipFill>
        <p:spPr>
          <a:xfrm>
            <a:off x="677334" y="940150"/>
            <a:ext cx="7543877" cy="5744477"/>
          </a:xfrm>
          <a:prstGeom prst="rect">
            <a:avLst/>
          </a:prstGeom>
        </p:spPr>
      </p:pic>
    </p:spTree>
    <p:extLst>
      <p:ext uri="{BB962C8B-B14F-4D97-AF65-F5344CB8AC3E}">
        <p14:creationId xmlns:p14="http://schemas.microsoft.com/office/powerpoint/2010/main" val="28344509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D891-7427-4F54-9EF2-9ECB3FD73DA1}"/>
              </a:ext>
            </a:extLst>
          </p:cNvPr>
          <p:cNvSpPr>
            <a:spLocks noGrp="1"/>
          </p:cNvSpPr>
          <p:nvPr>
            <p:ph type="title"/>
          </p:nvPr>
        </p:nvSpPr>
        <p:spPr>
          <a:xfrm>
            <a:off x="677334" y="348144"/>
            <a:ext cx="8596668" cy="799750"/>
          </a:xfrm>
        </p:spPr>
        <p:txBody>
          <a:bodyPr/>
          <a:lstStyle/>
          <a:p>
            <a:r>
              <a:rPr lang="en-IN" dirty="0"/>
              <a:t>Sample All Post Page</a:t>
            </a:r>
          </a:p>
        </p:txBody>
      </p:sp>
      <p:sp>
        <p:nvSpPr>
          <p:cNvPr id="3" name="Content Placeholder 2">
            <a:extLst>
              <a:ext uri="{FF2B5EF4-FFF2-40B4-BE49-F238E27FC236}">
                <a16:creationId xmlns:a16="http://schemas.microsoft.com/office/drawing/2014/main" id="{C972C9C8-4B22-4F68-8B44-FB3CB16D5F0F}"/>
              </a:ext>
            </a:extLst>
          </p:cNvPr>
          <p:cNvSpPr>
            <a:spLocks noGrp="1"/>
          </p:cNvSpPr>
          <p:nvPr>
            <p:ph idx="1"/>
          </p:nvPr>
        </p:nvSpPr>
        <p:spPr>
          <a:xfrm>
            <a:off x="677334" y="1409351"/>
            <a:ext cx="8596668" cy="4632012"/>
          </a:xfrm>
        </p:spPr>
        <p:txBody>
          <a:bodyPr/>
          <a:lstStyle/>
          <a:p>
            <a:endParaRPr lang="en-IN" dirty="0"/>
          </a:p>
        </p:txBody>
      </p:sp>
      <p:pic>
        <p:nvPicPr>
          <p:cNvPr id="5" name="Picture 4">
            <a:extLst>
              <a:ext uri="{FF2B5EF4-FFF2-40B4-BE49-F238E27FC236}">
                <a16:creationId xmlns:a16="http://schemas.microsoft.com/office/drawing/2014/main" id="{47F4A08D-91F8-4853-A4EA-6A5DD8FDB82B}"/>
              </a:ext>
            </a:extLst>
          </p:cNvPr>
          <p:cNvPicPr>
            <a:picLocks noChangeAspect="1"/>
          </p:cNvPicPr>
          <p:nvPr/>
        </p:nvPicPr>
        <p:blipFill>
          <a:blip r:embed="rId2"/>
          <a:stretch>
            <a:fillRect/>
          </a:stretch>
        </p:blipFill>
        <p:spPr>
          <a:xfrm>
            <a:off x="677334" y="1300293"/>
            <a:ext cx="6981947" cy="5209563"/>
          </a:xfrm>
          <a:prstGeom prst="rect">
            <a:avLst/>
          </a:prstGeom>
        </p:spPr>
      </p:pic>
    </p:spTree>
    <p:extLst>
      <p:ext uri="{BB962C8B-B14F-4D97-AF65-F5344CB8AC3E}">
        <p14:creationId xmlns:p14="http://schemas.microsoft.com/office/powerpoint/2010/main" val="116459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2DB0B57F-9346-4157-81C6-48C1BEEDF0B3}"/>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User Inputs</a:t>
            </a:r>
          </a:p>
          <a:p>
            <a:r>
              <a:rPr lang="en-US">
                <a:solidFill>
                  <a:schemeClr val="tx1"/>
                </a:solidFill>
              </a:rPr>
              <a:t>Forms</a:t>
            </a:r>
            <a:endParaRPr lang="en-IN">
              <a:solidFill>
                <a:schemeClr val="tx1"/>
              </a:solidFill>
            </a:endParaRPr>
          </a:p>
        </p:txBody>
      </p:sp>
      <p:sp>
        <p:nvSpPr>
          <p:cNvPr id="2" name="Title 1">
            <a:extLst>
              <a:ext uri="{FF2B5EF4-FFF2-40B4-BE49-F238E27FC236}">
                <a16:creationId xmlns:a16="http://schemas.microsoft.com/office/drawing/2014/main" id="{2D095E21-A2BB-4FC8-8FAF-A272C354DCC1}"/>
              </a:ext>
            </a:extLst>
          </p:cNvPr>
          <p:cNvSpPr>
            <a:spLocks noGrp="1"/>
          </p:cNvSpPr>
          <p:nvPr>
            <p:ph type="ctrTitle"/>
          </p:nvPr>
        </p:nvSpPr>
        <p:spPr>
          <a:xfrm>
            <a:off x="1507067" y="2404534"/>
            <a:ext cx="7766936" cy="1646302"/>
          </a:xfrm>
        </p:spPr>
        <p:txBody>
          <a:bodyPr>
            <a:normAutofit/>
          </a:bodyPr>
          <a:lstStyle/>
          <a:p>
            <a:pPr>
              <a:lnSpc>
                <a:spcPct val="90000"/>
              </a:lnSpc>
            </a:pPr>
            <a:r>
              <a:rPr lang="en-US" dirty="0"/>
              <a:t>User Inputs, Forms, Class Based Views</a:t>
            </a:r>
            <a:endParaRPr lang="en-IN"/>
          </a:p>
        </p:txBody>
      </p:sp>
    </p:spTree>
    <p:extLst>
      <p:ext uri="{BB962C8B-B14F-4D97-AF65-F5344CB8AC3E}">
        <p14:creationId xmlns:p14="http://schemas.microsoft.com/office/powerpoint/2010/main" val="21389668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2CE3-87B8-47EF-9A4F-082F32DA9621}"/>
              </a:ext>
            </a:extLst>
          </p:cNvPr>
          <p:cNvSpPr>
            <a:spLocks noGrp="1"/>
          </p:cNvSpPr>
          <p:nvPr>
            <p:ph type="title"/>
          </p:nvPr>
        </p:nvSpPr>
        <p:spPr/>
        <p:txBody>
          <a:bodyPr/>
          <a:lstStyle/>
          <a:p>
            <a:r>
              <a:rPr lang="en-US" dirty="0"/>
              <a:t>Content	</a:t>
            </a:r>
            <a:endParaRPr lang="en-IN" dirty="0"/>
          </a:p>
        </p:txBody>
      </p:sp>
      <p:sp>
        <p:nvSpPr>
          <p:cNvPr id="3" name="Content Placeholder 2">
            <a:extLst>
              <a:ext uri="{FF2B5EF4-FFF2-40B4-BE49-F238E27FC236}">
                <a16:creationId xmlns:a16="http://schemas.microsoft.com/office/drawing/2014/main" id="{19C3599E-26ED-40EF-8939-226513E9F8BF}"/>
              </a:ext>
            </a:extLst>
          </p:cNvPr>
          <p:cNvSpPr>
            <a:spLocks noGrp="1"/>
          </p:cNvSpPr>
          <p:nvPr>
            <p:ph idx="1"/>
          </p:nvPr>
        </p:nvSpPr>
        <p:spPr/>
        <p:txBody>
          <a:bodyPr/>
          <a:lstStyle/>
          <a:p>
            <a:r>
              <a:rPr lang="en-US" dirty="0"/>
              <a:t>Creating and Handling Forms</a:t>
            </a:r>
          </a:p>
          <a:p>
            <a:r>
              <a:rPr lang="en-US" dirty="0"/>
              <a:t>Simplify Form Management</a:t>
            </a:r>
          </a:p>
        </p:txBody>
      </p:sp>
    </p:spTree>
    <p:extLst>
      <p:ext uri="{BB962C8B-B14F-4D97-AF65-F5344CB8AC3E}">
        <p14:creationId xmlns:p14="http://schemas.microsoft.com/office/powerpoint/2010/main" val="1871510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1148-3F05-4BB5-A9E2-7C8AFCDA1432}"/>
              </a:ext>
            </a:extLst>
          </p:cNvPr>
          <p:cNvSpPr>
            <a:spLocks noGrp="1"/>
          </p:cNvSpPr>
          <p:nvPr>
            <p:ph type="title"/>
          </p:nvPr>
        </p:nvSpPr>
        <p:spPr/>
        <p:txBody>
          <a:bodyPr/>
          <a:lstStyle/>
          <a:p>
            <a:r>
              <a:rPr lang="en-US" dirty="0"/>
              <a:t>Get and Post Methods</a:t>
            </a:r>
            <a:endParaRPr lang="en-IN" dirty="0"/>
          </a:p>
        </p:txBody>
      </p:sp>
      <p:pic>
        <p:nvPicPr>
          <p:cNvPr id="9" name="Content Placeholder 8">
            <a:extLst>
              <a:ext uri="{FF2B5EF4-FFF2-40B4-BE49-F238E27FC236}">
                <a16:creationId xmlns:a16="http://schemas.microsoft.com/office/drawing/2014/main" id="{5892FCD2-750A-4176-927B-A2C5FAD08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785" y="3064853"/>
            <a:ext cx="1485143" cy="1073016"/>
          </a:xfrm>
        </p:spPr>
      </p:pic>
      <p:pic>
        <p:nvPicPr>
          <p:cNvPr id="11" name="Picture 10">
            <a:extLst>
              <a:ext uri="{FF2B5EF4-FFF2-40B4-BE49-F238E27FC236}">
                <a16:creationId xmlns:a16="http://schemas.microsoft.com/office/drawing/2014/main" id="{01348212-34C2-46F1-8BBE-8CF57CEEB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789" y="2892491"/>
            <a:ext cx="1002526" cy="1417739"/>
          </a:xfrm>
          <a:prstGeom prst="rect">
            <a:avLst/>
          </a:prstGeom>
        </p:spPr>
      </p:pic>
      <p:pic>
        <p:nvPicPr>
          <p:cNvPr id="13" name="Picture 12">
            <a:extLst>
              <a:ext uri="{FF2B5EF4-FFF2-40B4-BE49-F238E27FC236}">
                <a16:creationId xmlns:a16="http://schemas.microsoft.com/office/drawing/2014/main" id="{DF213955-499B-40D3-AB48-84D2846F1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660" y="1692483"/>
            <a:ext cx="688683" cy="916722"/>
          </a:xfrm>
          <a:prstGeom prst="rect">
            <a:avLst/>
          </a:prstGeom>
        </p:spPr>
      </p:pic>
      <p:cxnSp>
        <p:nvCxnSpPr>
          <p:cNvPr id="15" name="Connector: Elbow 14">
            <a:extLst>
              <a:ext uri="{FF2B5EF4-FFF2-40B4-BE49-F238E27FC236}">
                <a16:creationId xmlns:a16="http://schemas.microsoft.com/office/drawing/2014/main" id="{EE6282CF-59C8-4B5B-917C-B86FD12D4835}"/>
              </a:ext>
            </a:extLst>
          </p:cNvPr>
          <p:cNvCxnSpPr>
            <a:cxnSpLocks/>
            <a:endCxn id="11" idx="0"/>
          </p:cNvCxnSpPr>
          <p:nvPr/>
        </p:nvCxnSpPr>
        <p:spPr>
          <a:xfrm flipV="1">
            <a:off x="2306972" y="2892491"/>
            <a:ext cx="4961080" cy="85601"/>
          </a:xfrm>
          <a:prstGeom prst="bentConnector4">
            <a:avLst>
              <a:gd name="adj1" fmla="val 138"/>
              <a:gd name="adj2" fmla="val 79825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41E72123-0FF7-4B8E-85F0-BEAB9A4A185A}"/>
              </a:ext>
            </a:extLst>
          </p:cNvPr>
          <p:cNvCxnSpPr>
            <a:stCxn id="11" idx="2"/>
          </p:cNvCxnSpPr>
          <p:nvPr/>
        </p:nvCxnSpPr>
        <p:spPr>
          <a:xfrm rot="5400000" flipH="1">
            <a:off x="4730693" y="1772872"/>
            <a:ext cx="172361" cy="4902357"/>
          </a:xfrm>
          <a:prstGeom prst="bentConnector4">
            <a:avLst>
              <a:gd name="adj1" fmla="val -200769"/>
              <a:gd name="adj2" fmla="val 99775"/>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F2FF025A-B216-4B5E-B223-6AE097A422E9}"/>
              </a:ext>
            </a:extLst>
          </p:cNvPr>
          <p:cNvSpPr/>
          <p:nvPr/>
        </p:nvSpPr>
        <p:spPr>
          <a:xfrm>
            <a:off x="3942826" y="2055303"/>
            <a:ext cx="1812022" cy="453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t>
            </a:r>
            <a:endParaRPr lang="en-IN" dirty="0"/>
          </a:p>
        </p:txBody>
      </p:sp>
      <p:sp>
        <p:nvSpPr>
          <p:cNvPr id="25" name="Rectangle 24">
            <a:extLst>
              <a:ext uri="{FF2B5EF4-FFF2-40B4-BE49-F238E27FC236}">
                <a16:creationId xmlns:a16="http://schemas.microsoft.com/office/drawing/2014/main" id="{1CD084E4-7B8C-40EF-9922-5771E47B07E9}"/>
              </a:ext>
            </a:extLst>
          </p:cNvPr>
          <p:cNvSpPr/>
          <p:nvPr/>
        </p:nvSpPr>
        <p:spPr>
          <a:xfrm>
            <a:off x="4069657" y="4455953"/>
            <a:ext cx="1812022" cy="453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Response</a:t>
            </a:r>
            <a:endParaRPr lang="en-IN" dirty="0"/>
          </a:p>
        </p:txBody>
      </p:sp>
      <p:sp>
        <p:nvSpPr>
          <p:cNvPr id="26" name="Oval 25">
            <a:extLst>
              <a:ext uri="{FF2B5EF4-FFF2-40B4-BE49-F238E27FC236}">
                <a16:creationId xmlns:a16="http://schemas.microsoft.com/office/drawing/2014/main" id="{DB653589-A4A9-4522-A249-7192C99651E7}"/>
              </a:ext>
            </a:extLst>
          </p:cNvPr>
          <p:cNvSpPr/>
          <p:nvPr/>
        </p:nvSpPr>
        <p:spPr>
          <a:xfrm>
            <a:off x="780177" y="4224050"/>
            <a:ext cx="1392572" cy="1459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Front End</a:t>
            </a:r>
            <a:endParaRPr lang="en-IN" dirty="0"/>
          </a:p>
        </p:txBody>
      </p:sp>
      <p:sp>
        <p:nvSpPr>
          <p:cNvPr id="27" name="Oval 26">
            <a:extLst>
              <a:ext uri="{FF2B5EF4-FFF2-40B4-BE49-F238E27FC236}">
                <a16:creationId xmlns:a16="http://schemas.microsoft.com/office/drawing/2014/main" id="{49E8516D-0C1C-410A-915A-1734845A2F4B}"/>
              </a:ext>
            </a:extLst>
          </p:cNvPr>
          <p:cNvSpPr/>
          <p:nvPr/>
        </p:nvSpPr>
        <p:spPr>
          <a:xfrm>
            <a:off x="7710130" y="3986169"/>
            <a:ext cx="1333202" cy="13925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Server (Back-end)</a:t>
            </a:r>
            <a:endParaRPr lang="en-IN" dirty="0"/>
          </a:p>
        </p:txBody>
      </p:sp>
      <p:sp>
        <p:nvSpPr>
          <p:cNvPr id="28" name="Arrow: Up-Down 27">
            <a:extLst>
              <a:ext uri="{FF2B5EF4-FFF2-40B4-BE49-F238E27FC236}">
                <a16:creationId xmlns:a16="http://schemas.microsoft.com/office/drawing/2014/main" id="{6F7E5871-6D28-4C96-A45A-D6AA330BFB22}"/>
              </a:ext>
            </a:extLst>
          </p:cNvPr>
          <p:cNvSpPr/>
          <p:nvPr/>
        </p:nvSpPr>
        <p:spPr>
          <a:xfrm rot="3943876">
            <a:off x="8090752" y="2069147"/>
            <a:ext cx="352338" cy="1295113"/>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96BA9999-BEA2-4BBD-92E0-50DF4CA9FFA6}"/>
              </a:ext>
            </a:extLst>
          </p:cNvPr>
          <p:cNvSpPr txBox="1"/>
          <p:nvPr/>
        </p:nvSpPr>
        <p:spPr>
          <a:xfrm>
            <a:off x="2172749" y="5449228"/>
            <a:ext cx="5431433" cy="923330"/>
          </a:xfrm>
          <a:prstGeom prst="rect">
            <a:avLst/>
          </a:prstGeom>
          <a:noFill/>
        </p:spPr>
        <p:txBody>
          <a:bodyPr wrap="square" rtlCol="0">
            <a:spAutoFit/>
          </a:bodyPr>
          <a:lstStyle/>
          <a:p>
            <a:r>
              <a:rPr lang="en-US" dirty="0"/>
              <a:t>Request Could be either Get or Post</a:t>
            </a:r>
          </a:p>
          <a:p>
            <a:r>
              <a:rPr lang="en-US" dirty="0"/>
              <a:t>Get : Meaning we want some data from server</a:t>
            </a:r>
          </a:p>
          <a:p>
            <a:r>
              <a:rPr lang="en-US" dirty="0"/>
              <a:t>Post: Meaning submit some data to the server</a:t>
            </a:r>
            <a:endParaRPr lang="en-IN" dirty="0"/>
          </a:p>
        </p:txBody>
      </p:sp>
    </p:spTree>
    <p:extLst>
      <p:ext uri="{BB962C8B-B14F-4D97-AF65-F5344CB8AC3E}">
        <p14:creationId xmlns:p14="http://schemas.microsoft.com/office/powerpoint/2010/main" val="19829765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7219-940C-4C6F-AE9B-1024B2FE9FDF}"/>
              </a:ext>
            </a:extLst>
          </p:cNvPr>
          <p:cNvSpPr>
            <a:spLocks noGrp="1"/>
          </p:cNvSpPr>
          <p:nvPr>
            <p:ph type="title"/>
          </p:nvPr>
        </p:nvSpPr>
        <p:spPr/>
        <p:txBody>
          <a:bodyPr/>
          <a:lstStyle/>
          <a:p>
            <a:r>
              <a:rPr lang="en-US" dirty="0"/>
              <a:t>Get vs Post</a:t>
            </a:r>
            <a:endParaRPr lang="en-IN" dirty="0"/>
          </a:p>
        </p:txBody>
      </p:sp>
      <p:graphicFrame>
        <p:nvGraphicFramePr>
          <p:cNvPr id="4" name="Table 4">
            <a:extLst>
              <a:ext uri="{FF2B5EF4-FFF2-40B4-BE49-F238E27FC236}">
                <a16:creationId xmlns:a16="http://schemas.microsoft.com/office/drawing/2014/main" id="{905D56FD-FBA7-4784-B5EE-D863B51FFA31}"/>
              </a:ext>
            </a:extLst>
          </p:cNvPr>
          <p:cNvGraphicFramePr>
            <a:graphicFrameLocks noGrp="1"/>
          </p:cNvGraphicFramePr>
          <p:nvPr>
            <p:ph idx="1"/>
            <p:extLst>
              <p:ext uri="{D42A27DB-BD31-4B8C-83A1-F6EECF244321}">
                <p14:modId xmlns:p14="http://schemas.microsoft.com/office/powerpoint/2010/main" val="3975697018"/>
              </p:ext>
            </p:extLst>
          </p:nvPr>
        </p:nvGraphicFramePr>
        <p:xfrm>
          <a:off x="677863" y="2160588"/>
          <a:ext cx="8596312" cy="3489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845083541"/>
                    </a:ext>
                  </a:extLst>
                </a:gridCol>
                <a:gridCol w="4298156">
                  <a:extLst>
                    <a:ext uri="{9D8B030D-6E8A-4147-A177-3AD203B41FA5}">
                      <a16:colId xmlns:a16="http://schemas.microsoft.com/office/drawing/2014/main" val="2174134726"/>
                    </a:ext>
                  </a:extLst>
                </a:gridCol>
              </a:tblGrid>
              <a:tr h="370840">
                <a:tc>
                  <a:txBody>
                    <a:bodyPr/>
                    <a:lstStyle/>
                    <a:p>
                      <a:r>
                        <a:rPr lang="en-US" dirty="0"/>
                        <a:t>Get</a:t>
                      </a:r>
                      <a:endParaRPr lang="en-IN" dirty="0"/>
                    </a:p>
                  </a:txBody>
                  <a:tcPr/>
                </a:tc>
                <a:tc>
                  <a:txBody>
                    <a:bodyPr/>
                    <a:lstStyle/>
                    <a:p>
                      <a:r>
                        <a:rPr lang="en-US" dirty="0"/>
                        <a:t>Post</a:t>
                      </a:r>
                      <a:endParaRPr lang="en-IN" dirty="0"/>
                    </a:p>
                  </a:txBody>
                  <a:tcPr/>
                </a:tc>
                <a:extLst>
                  <a:ext uri="{0D108BD9-81ED-4DB2-BD59-A6C34878D82A}">
                    <a16:rowId xmlns:a16="http://schemas.microsoft.com/office/drawing/2014/main" val="2445528606"/>
                  </a:ext>
                </a:extLst>
              </a:tr>
              <a:tr h="370840">
                <a:tc>
                  <a:txBody>
                    <a:bodyPr/>
                    <a:lstStyle/>
                    <a:p>
                      <a:r>
                        <a:rPr lang="en-US" dirty="0"/>
                        <a:t>Used to get some data</a:t>
                      </a:r>
                      <a:endParaRPr lang="en-IN" dirty="0"/>
                    </a:p>
                  </a:txBody>
                  <a:tcPr/>
                </a:tc>
                <a:tc>
                  <a:txBody>
                    <a:bodyPr/>
                    <a:lstStyle/>
                    <a:p>
                      <a:r>
                        <a:rPr lang="en-US" dirty="0"/>
                        <a:t>Used for submitting data to server</a:t>
                      </a:r>
                      <a:endParaRPr lang="en-IN" dirty="0"/>
                    </a:p>
                  </a:txBody>
                  <a:tcPr/>
                </a:tc>
                <a:extLst>
                  <a:ext uri="{0D108BD9-81ED-4DB2-BD59-A6C34878D82A}">
                    <a16:rowId xmlns:a16="http://schemas.microsoft.com/office/drawing/2014/main" val="1990858552"/>
                  </a:ext>
                </a:extLst>
              </a:tr>
              <a:tr h="370840">
                <a:tc>
                  <a:txBody>
                    <a:bodyPr/>
                    <a:lstStyle/>
                    <a:p>
                      <a:r>
                        <a:rPr lang="en-US" dirty="0"/>
                        <a:t>Get uses query parameters, which than can be used to get the information</a:t>
                      </a:r>
                      <a:endParaRPr lang="en-IN" dirty="0"/>
                    </a:p>
                  </a:txBody>
                  <a:tcPr/>
                </a:tc>
                <a:tc>
                  <a:txBody>
                    <a:bodyPr/>
                    <a:lstStyle/>
                    <a:p>
                      <a:r>
                        <a:rPr lang="en-US" dirty="0"/>
                        <a:t>Generally sends data via some </a:t>
                      </a:r>
                      <a:r>
                        <a:rPr lang="en-US" dirty="0" err="1"/>
                        <a:t>Mediatype</a:t>
                      </a:r>
                      <a:r>
                        <a:rPr lang="en-US" dirty="0"/>
                        <a:t> like JSON, XML, Multi media etc.</a:t>
                      </a:r>
                      <a:endParaRPr lang="en-IN" dirty="0"/>
                    </a:p>
                  </a:txBody>
                  <a:tcPr/>
                </a:tc>
                <a:extLst>
                  <a:ext uri="{0D108BD9-81ED-4DB2-BD59-A6C34878D82A}">
                    <a16:rowId xmlns:a16="http://schemas.microsoft.com/office/drawing/2014/main" val="263374514"/>
                  </a:ext>
                </a:extLst>
              </a:tr>
              <a:tr h="370840">
                <a:tc>
                  <a:txBody>
                    <a:bodyPr/>
                    <a:lstStyle/>
                    <a:p>
                      <a:r>
                        <a:rPr lang="en-US" dirty="0"/>
                        <a:t>Ex : /get/</a:t>
                      </a:r>
                      <a:r>
                        <a:rPr lang="en-US" dirty="0" err="1"/>
                        <a:t>department?dept</a:t>
                      </a:r>
                      <a:r>
                        <a:rPr lang="en-US" dirty="0"/>
                        <a:t>=id</a:t>
                      </a:r>
                      <a:endParaRPr lang="en-IN" dirty="0"/>
                    </a:p>
                  </a:txBody>
                  <a:tcPr/>
                </a:tc>
                <a:tc>
                  <a:txBody>
                    <a:bodyPr/>
                    <a:lstStyle/>
                    <a:p>
                      <a:r>
                        <a:rPr lang="en-US" dirty="0"/>
                        <a:t>Ex: we will send data to server via</a:t>
                      </a:r>
                    </a:p>
                    <a:p>
                      <a:r>
                        <a:rPr lang="en-US" dirty="0"/>
                        <a:t>{</a:t>
                      </a:r>
                    </a:p>
                    <a:p>
                      <a:r>
                        <a:rPr lang="en-US" dirty="0"/>
                        <a:t> dept=‘id’,</a:t>
                      </a:r>
                    </a:p>
                    <a:p>
                      <a:r>
                        <a:rPr lang="en-US" dirty="0"/>
                        <a:t> name=‘name’</a:t>
                      </a:r>
                    </a:p>
                    <a:p>
                      <a:r>
                        <a:rPr lang="en-US" dirty="0"/>
                        <a:t>}</a:t>
                      </a:r>
                      <a:endParaRPr lang="en-IN" dirty="0"/>
                    </a:p>
                  </a:txBody>
                  <a:tcPr/>
                </a:tc>
                <a:extLst>
                  <a:ext uri="{0D108BD9-81ED-4DB2-BD59-A6C34878D82A}">
                    <a16:rowId xmlns:a16="http://schemas.microsoft.com/office/drawing/2014/main" val="3938989291"/>
                  </a:ext>
                </a:extLst>
              </a:tr>
              <a:tr h="370840">
                <a:tc>
                  <a:txBody>
                    <a:bodyPr/>
                    <a:lstStyle/>
                    <a:p>
                      <a:r>
                        <a:rPr lang="en-US" dirty="0"/>
                        <a:t>Cannot carry data</a:t>
                      </a:r>
                      <a:endParaRPr lang="en-IN" dirty="0"/>
                    </a:p>
                  </a:txBody>
                  <a:tcPr/>
                </a:tc>
                <a:tc>
                  <a:txBody>
                    <a:bodyPr/>
                    <a:lstStyle/>
                    <a:p>
                      <a:r>
                        <a:rPr lang="en-US" dirty="0"/>
                        <a:t>Can carry data</a:t>
                      </a:r>
                      <a:endParaRPr lang="en-IN" dirty="0"/>
                    </a:p>
                  </a:txBody>
                  <a:tcPr/>
                </a:tc>
                <a:extLst>
                  <a:ext uri="{0D108BD9-81ED-4DB2-BD59-A6C34878D82A}">
                    <a16:rowId xmlns:a16="http://schemas.microsoft.com/office/drawing/2014/main" val="453081731"/>
                  </a:ext>
                </a:extLst>
              </a:tr>
            </a:tbl>
          </a:graphicData>
        </a:graphic>
      </p:graphicFrame>
    </p:spTree>
    <p:extLst>
      <p:ext uri="{BB962C8B-B14F-4D97-AF65-F5344CB8AC3E}">
        <p14:creationId xmlns:p14="http://schemas.microsoft.com/office/powerpoint/2010/main" val="1855522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8544</Words>
  <Application>Microsoft Office PowerPoint</Application>
  <PresentationFormat>Widescreen</PresentationFormat>
  <Paragraphs>878</Paragraphs>
  <Slides>123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123</vt:i4>
      </vt:variant>
    </vt:vector>
  </HeadingPairs>
  <TitlesOfParts>
    <vt:vector size="135" baseType="lpstr">
      <vt:lpstr>-apple-system</vt:lpstr>
      <vt:lpstr>Arial</vt:lpstr>
      <vt:lpstr>AvertaStd</vt:lpstr>
      <vt:lpstr>Courier New</vt:lpstr>
      <vt:lpstr>Inter-Regular</vt:lpstr>
      <vt:lpstr>JetBrains Mono</vt:lpstr>
      <vt:lpstr>Montserrat</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lpstr>Django Models</vt:lpstr>
      <vt:lpstr>Objective</vt:lpstr>
      <vt:lpstr>What is data??</vt:lpstr>
      <vt:lpstr>Databases</vt:lpstr>
      <vt:lpstr>Understanding SQL</vt:lpstr>
      <vt:lpstr>Models Feature in Django</vt:lpstr>
      <vt:lpstr>Creating a Django Model</vt:lpstr>
      <vt:lpstr>After model creation how do we reflect them in our Database</vt:lpstr>
      <vt:lpstr>Let’s create first model Book</vt:lpstr>
      <vt:lpstr>Django Migrations</vt:lpstr>
      <vt:lpstr>Insertion of data</vt:lpstr>
      <vt:lpstr>Get the data from the database</vt:lpstr>
      <vt:lpstr>Updating Models</vt:lpstr>
      <vt:lpstr>Updating the Database Data</vt:lpstr>
      <vt:lpstr>Delete a data</vt:lpstr>
      <vt:lpstr>Create vs Save</vt:lpstr>
      <vt:lpstr>Django Relations</vt:lpstr>
      <vt:lpstr>Data is often connected</vt:lpstr>
      <vt:lpstr>Types of relationship</vt:lpstr>
      <vt:lpstr>One to many to our example</vt:lpstr>
      <vt:lpstr>Save a new Data </vt:lpstr>
      <vt:lpstr>Query by related data</vt:lpstr>
      <vt:lpstr>How to perform a reverse(or inverse)</vt:lpstr>
      <vt:lpstr>Managing Relations in Admin area</vt:lpstr>
      <vt:lpstr>One to One Relation</vt:lpstr>
      <vt:lpstr>Many to Many Relation</vt:lpstr>
      <vt:lpstr>Django Admin Feature</vt:lpstr>
      <vt:lpstr>Admin: Create SuperUser</vt:lpstr>
      <vt:lpstr>Adding our models to Django Admin</vt:lpstr>
      <vt:lpstr>Configure Model Fields</vt:lpstr>
      <vt:lpstr>Configure Admin Page</vt:lpstr>
      <vt:lpstr>Querying Data Using get() Function</vt:lpstr>
      <vt:lpstr>Querying Data Using filter() function</vt:lpstr>
      <vt:lpstr>Filtering data based on some conditions &lt;, &lt;=, &gt;, &gt;= etc (Fields LookUps)</vt:lpstr>
      <vt:lpstr>Filtering with Query Sets</vt:lpstr>
      <vt:lpstr>Query Performance</vt:lpstr>
      <vt:lpstr>Aggregates and ordering</vt:lpstr>
      <vt:lpstr>Views and URLS</vt:lpstr>
      <vt:lpstr>Views</vt:lpstr>
      <vt:lpstr>How Django processes a request</vt:lpstr>
      <vt:lpstr>Create a sample Monthly Challenge App</vt:lpstr>
      <vt:lpstr>Dynamic Path Segments and Captured Values</vt:lpstr>
      <vt:lpstr>django.urls.path() </vt:lpstr>
      <vt:lpstr>Redirection</vt:lpstr>
      <vt:lpstr>Reverse Function and Named URLs</vt:lpstr>
      <vt:lpstr>Returning HTML Response</vt:lpstr>
      <vt:lpstr>Django Templates</vt:lpstr>
      <vt:lpstr>Templates</vt:lpstr>
      <vt:lpstr>Adding and Registering Templates</vt:lpstr>
      <vt:lpstr>Adding and Registering Templates</vt:lpstr>
      <vt:lpstr>Rendering Templates</vt:lpstr>
      <vt:lpstr>Adding Dynamic Code (Django Template Language DTL)</vt:lpstr>
      <vt:lpstr>Variable Interpolation</vt:lpstr>
      <vt:lpstr>Filters</vt:lpstr>
      <vt:lpstr>Tags</vt:lpstr>
      <vt:lpstr>URL tags for dynamic URLs</vt:lpstr>
      <vt:lpstr>If Tag</vt:lpstr>
      <vt:lpstr>Template Inheritance and block Tag</vt:lpstr>
      <vt:lpstr>Extends Tag</vt:lpstr>
      <vt:lpstr>Partial Templates and Static Files</vt:lpstr>
      <vt:lpstr>Partial Template Snippet and include tag</vt:lpstr>
      <vt:lpstr>404 Templates</vt:lpstr>
      <vt:lpstr>Manage Static Files</vt:lpstr>
      <vt:lpstr>Configure static files</vt:lpstr>
      <vt:lpstr>Blog : Assignment</vt:lpstr>
      <vt:lpstr>Steps</vt:lpstr>
      <vt:lpstr>Design</vt:lpstr>
      <vt:lpstr>Sample Images</vt:lpstr>
      <vt:lpstr>Sample All Post Page</vt:lpstr>
      <vt:lpstr>User Inputs, Forms, Class Based Views</vt:lpstr>
      <vt:lpstr>Content </vt:lpstr>
      <vt:lpstr>Get and Post Methods</vt:lpstr>
      <vt:lpstr>Get vs Post</vt:lpstr>
      <vt:lpstr>CSRF Protection </vt:lpstr>
      <vt:lpstr>Handle Form Submission and Extracting Data</vt:lpstr>
      <vt:lpstr>How to get the data in View</vt:lpstr>
      <vt:lpstr>Using Django Form Class</vt:lpstr>
      <vt:lpstr>Validate using Forms</vt:lpstr>
      <vt:lpstr>Customizing Form Control</vt:lpstr>
      <vt:lpstr>Customize HTML of Django Forms</vt:lpstr>
      <vt:lpstr>Adding multiple fields</vt:lpstr>
      <vt:lpstr>Storing data to database</vt:lpstr>
      <vt:lpstr>Introduction to ModelForms</vt:lpstr>
      <vt:lpstr>Configuring ModelForms</vt:lpstr>
      <vt:lpstr>Class Based Views</vt:lpstr>
      <vt:lpstr>Create View Class</vt:lpstr>
      <vt:lpstr>Class Based View Example</vt:lpstr>
      <vt:lpstr>Various HTTP Methods Supported</vt:lpstr>
      <vt:lpstr>Various Generic Views</vt:lpstr>
      <vt:lpstr>Template View (Get Some Info)</vt:lpstr>
      <vt:lpstr>Create a view to get and display all the reviews</vt:lpstr>
      <vt:lpstr>Display a given review</vt:lpstr>
      <vt:lpstr>ListView</vt:lpstr>
      <vt:lpstr>DetailView</vt:lpstr>
      <vt:lpstr>When to use which Views</vt:lpstr>
      <vt:lpstr>Form View</vt:lpstr>
      <vt:lpstr>Create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269</cp:revision>
  <dcterms:created xsi:type="dcterms:W3CDTF">2021-06-16T11:48:46Z</dcterms:created>
  <dcterms:modified xsi:type="dcterms:W3CDTF">2021-07-03T14:21:27Z</dcterms:modified>
</cp:coreProperties>
</file>