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0" r:id="rId5"/>
    <p:sldId id="261" r:id="rId6"/>
    <p:sldId id="259" r:id="rId7"/>
    <p:sldId id="262" r:id="rId8"/>
    <p:sldId id="263" r:id="rId9"/>
    <p:sldId id="258" r:id="rId10"/>
    <p:sldId id="264" r:id="rId11"/>
    <p:sldId id="265" r:id="rId12"/>
    <p:sldId id="267" r:id="rId13"/>
    <p:sldId id="268" r:id="rId14"/>
    <p:sldId id="281" r:id="rId15"/>
    <p:sldId id="269" r:id="rId16"/>
    <p:sldId id="270" r:id="rId17"/>
    <p:sldId id="271" r:id="rId18"/>
    <p:sldId id="272" r:id="rId19"/>
    <p:sldId id="276" r:id="rId20"/>
    <p:sldId id="273" r:id="rId21"/>
    <p:sldId id="274" r:id="rId22"/>
    <p:sldId id="275"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CE60A2-63E8-4E1A-97CA-910BBE5085BA}">
          <p14:sldIdLst>
            <p14:sldId id="256"/>
            <p14:sldId id="266"/>
            <p14:sldId id="257"/>
            <p14:sldId id="260"/>
            <p14:sldId id="261"/>
            <p14:sldId id="259"/>
            <p14:sldId id="262"/>
            <p14:sldId id="263"/>
            <p14:sldId id="258"/>
            <p14:sldId id="264"/>
            <p14:sldId id="265"/>
            <p14:sldId id="267"/>
            <p14:sldId id="268"/>
            <p14:sldId id="281"/>
            <p14:sldId id="269"/>
            <p14:sldId id="270"/>
            <p14:sldId id="271"/>
            <p14:sldId id="272"/>
            <p14:sldId id="276"/>
            <p14:sldId id="273"/>
            <p14:sldId id="274"/>
            <p14:sldId id="275"/>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19168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07089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4079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976242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0874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341380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96210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50622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4183549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739334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21ED49-AE0E-4D00-A253-2186B39C6321}"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121069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21ED49-AE0E-4D00-A253-2186B39C6321}" type="datetimeFigureOut">
              <a:rPr lang="en-IN" smtClean="0"/>
              <a:t>17-06-2021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26862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21ED49-AE0E-4D00-A253-2186B39C6321}" type="datetimeFigureOut">
              <a:rPr lang="en-IN" smtClean="0"/>
              <a:t>17-06-2021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46111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1ED49-AE0E-4D00-A253-2186B39C6321}" type="datetimeFigureOut">
              <a:rPr lang="en-IN" smtClean="0"/>
              <a:t>17-06-2021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95087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21ED49-AE0E-4D00-A253-2186B39C6321}"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55667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1ED49-AE0E-4D00-A253-2186B39C6321}"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145091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21ED49-AE0E-4D00-A253-2186B39C6321}" type="datetimeFigureOut">
              <a:rPr lang="en-IN" smtClean="0"/>
              <a:t>17-06-2021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8F160A-9028-4828-80C4-7F7297DE6655}" type="slidenum">
              <a:rPr lang="en-IN" smtClean="0"/>
              <a:t>‹#›</a:t>
            </a:fld>
            <a:endParaRPr lang="en-IN"/>
          </a:p>
        </p:txBody>
      </p:sp>
    </p:spTree>
    <p:extLst>
      <p:ext uri="{BB962C8B-B14F-4D97-AF65-F5344CB8AC3E}">
        <p14:creationId xmlns:p14="http://schemas.microsoft.com/office/powerpoint/2010/main" val="1523891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djangoproject.com/en/stable/ref/applications/#application-configur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F8EA-8398-4743-B8F8-85D501B018DB}"/>
              </a:ext>
            </a:extLst>
          </p:cNvPr>
          <p:cNvSpPr>
            <a:spLocks noGrp="1"/>
          </p:cNvSpPr>
          <p:nvPr>
            <p:ph type="ctrTitle"/>
          </p:nvPr>
        </p:nvSpPr>
        <p:spPr/>
        <p:txBody>
          <a:bodyPr/>
          <a:lstStyle/>
          <a:p>
            <a:r>
              <a:rPr lang="en-IN" dirty="0"/>
              <a:t>Django</a:t>
            </a:r>
          </a:p>
        </p:txBody>
      </p:sp>
      <p:sp>
        <p:nvSpPr>
          <p:cNvPr id="3" name="Subtitle 2">
            <a:extLst>
              <a:ext uri="{FF2B5EF4-FFF2-40B4-BE49-F238E27FC236}">
                <a16:creationId xmlns:a16="http://schemas.microsoft.com/office/drawing/2014/main" id="{A80423D8-BAD3-419E-910D-258BF5CB009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47811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47B8-043C-4725-90E0-7C6DAE62124E}"/>
              </a:ext>
            </a:extLst>
          </p:cNvPr>
          <p:cNvSpPr>
            <a:spLocks noGrp="1"/>
          </p:cNvSpPr>
          <p:nvPr>
            <p:ph type="title"/>
          </p:nvPr>
        </p:nvSpPr>
        <p:spPr/>
        <p:txBody>
          <a:bodyPr/>
          <a:lstStyle/>
          <a:p>
            <a:r>
              <a:rPr lang="en-IN" dirty="0"/>
              <a:t>When to use Django</a:t>
            </a:r>
          </a:p>
        </p:txBody>
      </p:sp>
      <p:sp>
        <p:nvSpPr>
          <p:cNvPr id="3" name="Content Placeholder 2">
            <a:extLst>
              <a:ext uri="{FF2B5EF4-FFF2-40B4-BE49-F238E27FC236}">
                <a16:creationId xmlns:a16="http://schemas.microsoft.com/office/drawing/2014/main" id="{F2BBB1E5-9C24-4420-8BFE-77F43D1DCA1B}"/>
              </a:ext>
            </a:extLst>
          </p:cNvPr>
          <p:cNvSpPr>
            <a:spLocks noGrp="1"/>
          </p:cNvSpPr>
          <p:nvPr>
            <p:ph idx="1"/>
          </p:nvPr>
        </p:nvSpPr>
        <p:spPr/>
        <p:txBody>
          <a:bodyPr/>
          <a:lstStyle/>
          <a:p>
            <a:pPr marL="0" indent="0">
              <a:buNone/>
            </a:pPr>
            <a:r>
              <a:rPr lang="en-US" b="0" i="0" dirty="0">
                <a:solidFill>
                  <a:srgbClr val="3A3B3A"/>
                </a:solidFill>
                <a:effectLst/>
                <a:latin typeface="AvertaStd"/>
              </a:rPr>
              <a:t>Django is built to encourage rapid development and clean, practical design. </a:t>
            </a:r>
          </a:p>
          <a:p>
            <a:pPr marL="0" indent="0">
              <a:buNone/>
            </a:pPr>
            <a:r>
              <a:rPr lang="en-US" b="0" i="0" dirty="0">
                <a:solidFill>
                  <a:srgbClr val="3A3B3A"/>
                </a:solidFill>
                <a:effectLst/>
                <a:latin typeface="AvertaStd"/>
              </a:rPr>
              <a:t>Like any web application framework, it’s a toolkit of components needed when developing a site.</a:t>
            </a:r>
          </a:p>
          <a:p>
            <a:pPr marL="0" indent="0">
              <a:buNone/>
            </a:pPr>
            <a:r>
              <a:rPr lang="en-US" b="0" i="0" dirty="0">
                <a:solidFill>
                  <a:srgbClr val="3A3B3A"/>
                </a:solidFill>
                <a:effectLst/>
                <a:latin typeface="AvertaStd"/>
              </a:rPr>
              <a:t>Its purpose is to provide a concrete foundation of the basics, allowing developers to focus on parts of their site that are unique to their project and not waste time with the fundamental boilerplate stuff.</a:t>
            </a:r>
          </a:p>
          <a:p>
            <a:pPr marL="0" indent="0">
              <a:buNone/>
            </a:pPr>
            <a:r>
              <a:rPr lang="en-US" dirty="0">
                <a:solidFill>
                  <a:srgbClr val="3A3B3A"/>
                </a:solidFill>
                <a:latin typeface="AvertaStd"/>
              </a:rPr>
              <a:t>This is mainly used to develop complicated web application.</a:t>
            </a:r>
          </a:p>
          <a:p>
            <a:pPr marL="0" indent="0">
              <a:buNone/>
            </a:pPr>
            <a:r>
              <a:rPr lang="en-US" dirty="0">
                <a:solidFill>
                  <a:srgbClr val="3A3B3A"/>
                </a:solidFill>
                <a:latin typeface="AvertaStd"/>
              </a:rPr>
              <a:t>Lots of Tables, Lots of constraints, Lots of Templates, Volume of Data is large.</a:t>
            </a:r>
          </a:p>
          <a:p>
            <a:pPr marL="0" indent="0">
              <a:buNone/>
            </a:pPr>
            <a:endParaRPr lang="en-IN" dirty="0"/>
          </a:p>
        </p:txBody>
      </p:sp>
    </p:spTree>
    <p:extLst>
      <p:ext uri="{BB962C8B-B14F-4D97-AF65-F5344CB8AC3E}">
        <p14:creationId xmlns:p14="http://schemas.microsoft.com/office/powerpoint/2010/main" val="599437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A722-5CAD-446E-8B77-7E29FF574C57}"/>
              </a:ext>
            </a:extLst>
          </p:cNvPr>
          <p:cNvSpPr>
            <a:spLocks noGrp="1"/>
          </p:cNvSpPr>
          <p:nvPr>
            <p:ph type="title"/>
          </p:nvPr>
        </p:nvSpPr>
        <p:spPr/>
        <p:txBody>
          <a:bodyPr/>
          <a:lstStyle/>
          <a:p>
            <a:r>
              <a:rPr lang="en-IN" dirty="0"/>
              <a:t>When NOT to use Django</a:t>
            </a:r>
          </a:p>
        </p:txBody>
      </p:sp>
      <p:sp>
        <p:nvSpPr>
          <p:cNvPr id="3" name="Content Placeholder 2">
            <a:extLst>
              <a:ext uri="{FF2B5EF4-FFF2-40B4-BE49-F238E27FC236}">
                <a16:creationId xmlns:a16="http://schemas.microsoft.com/office/drawing/2014/main" id="{2AB7D724-4D31-44F5-9327-F72008C1D064}"/>
              </a:ext>
            </a:extLst>
          </p:cNvPr>
          <p:cNvSpPr>
            <a:spLocks noGrp="1"/>
          </p:cNvSpPr>
          <p:nvPr>
            <p:ph idx="1"/>
          </p:nvPr>
        </p:nvSpPr>
        <p:spPr/>
        <p:txBody>
          <a:bodyPr/>
          <a:lstStyle/>
          <a:p>
            <a:pPr marL="0" indent="0">
              <a:buNone/>
            </a:pPr>
            <a:r>
              <a:rPr lang="en-US" b="0" i="0" dirty="0">
                <a:solidFill>
                  <a:srgbClr val="3A3B3A"/>
                </a:solidFill>
                <a:effectLst/>
                <a:latin typeface="AvertaStd"/>
              </a:rPr>
              <a:t>Django is not necessarily the best framework to use in every instance. </a:t>
            </a:r>
          </a:p>
          <a:p>
            <a:pPr marL="0" indent="0">
              <a:buNone/>
            </a:pPr>
            <a:r>
              <a:rPr lang="en-US" b="0" i="0" dirty="0">
                <a:solidFill>
                  <a:srgbClr val="3A3B3A"/>
                </a:solidFill>
                <a:effectLst/>
                <a:latin typeface="AvertaStd"/>
              </a:rPr>
              <a:t>While it’s a brilliant foundation for constructing large projects, it’s often overkill for smaller ones.</a:t>
            </a:r>
          </a:p>
          <a:p>
            <a:pPr marL="0" indent="0">
              <a:buNone/>
            </a:pPr>
            <a:r>
              <a:rPr lang="en-US" b="0" i="0" dirty="0">
                <a:solidFill>
                  <a:srgbClr val="3A3B3A"/>
                </a:solidFill>
                <a:effectLst/>
                <a:latin typeface="AvertaStd"/>
              </a:rPr>
              <a:t>Its heavy, monolithic structure can be a hindrance for developers looking for highly customizable, quicker apps, such as a short script. </a:t>
            </a:r>
          </a:p>
          <a:p>
            <a:pPr marL="0" indent="0">
              <a:buNone/>
            </a:pPr>
            <a:r>
              <a:rPr lang="en-US" b="0" i="0" dirty="0">
                <a:solidFill>
                  <a:srgbClr val="3A3B3A"/>
                </a:solidFill>
                <a:effectLst/>
                <a:latin typeface="AvertaStd"/>
              </a:rPr>
              <a:t>The strengths of Django lay in its reliable, efficient, architecturally sound, secure nature when building apps on the larger side.</a:t>
            </a:r>
            <a:endParaRPr lang="en-IN" dirty="0"/>
          </a:p>
        </p:txBody>
      </p:sp>
    </p:spTree>
    <p:extLst>
      <p:ext uri="{BB962C8B-B14F-4D97-AF65-F5344CB8AC3E}">
        <p14:creationId xmlns:p14="http://schemas.microsoft.com/office/powerpoint/2010/main" val="394705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F1D5-34DE-422B-A092-FE8FF767B092}"/>
              </a:ext>
            </a:extLst>
          </p:cNvPr>
          <p:cNvSpPr>
            <a:spLocks noGrp="1"/>
          </p:cNvSpPr>
          <p:nvPr>
            <p:ph type="title"/>
          </p:nvPr>
        </p:nvSpPr>
        <p:spPr/>
        <p:txBody>
          <a:bodyPr/>
          <a:lstStyle/>
          <a:p>
            <a:r>
              <a:rPr lang="en-IN" dirty="0"/>
              <a:t>Django vs Flask</a:t>
            </a:r>
          </a:p>
        </p:txBody>
      </p:sp>
      <p:sp>
        <p:nvSpPr>
          <p:cNvPr id="3" name="Content Placeholder 2">
            <a:extLst>
              <a:ext uri="{FF2B5EF4-FFF2-40B4-BE49-F238E27FC236}">
                <a16:creationId xmlns:a16="http://schemas.microsoft.com/office/drawing/2014/main" id="{2EEED956-F72A-4646-B2AF-7505F77C88C5}"/>
              </a:ext>
            </a:extLst>
          </p:cNvPr>
          <p:cNvSpPr>
            <a:spLocks noGrp="1"/>
          </p:cNvSpPr>
          <p:nvPr>
            <p:ph idx="1"/>
          </p:nvPr>
        </p:nvSpPr>
        <p:spPr>
          <a:xfrm>
            <a:off x="677334" y="1568741"/>
            <a:ext cx="8596668" cy="5117285"/>
          </a:xfrm>
        </p:spPr>
        <p:txBody>
          <a:bodyPr>
            <a:normAutofit fontScale="92500"/>
          </a:bodyPr>
          <a:lstStyle/>
          <a:p>
            <a:pPr algn="l" fontAlgn="base"/>
            <a:r>
              <a:rPr lang="en-US" b="1" i="0" dirty="0">
                <a:solidFill>
                  <a:srgbClr val="273239"/>
                </a:solidFill>
                <a:effectLst/>
                <a:latin typeface="urw-din"/>
              </a:rPr>
              <a:t>Admin Interface</a:t>
            </a:r>
          </a:p>
          <a:p>
            <a:pPr lvl="1" fontAlgn="base"/>
            <a:r>
              <a:rPr lang="en-US" b="0" i="0" dirty="0">
                <a:solidFill>
                  <a:srgbClr val="273239"/>
                </a:solidFill>
                <a:effectLst/>
                <a:latin typeface="urw-din"/>
              </a:rPr>
              <a:t>The useful admin interface is what makes Django a capable web system. Not at all like Flask, Django incorporates a ready-to-use admin system that empowers clients to carry out the extend organization errands consistently. Based on the venture, it naturally creates admin modules. Engineers can indeed customize the admin interface in arrange to meet the particular trade needs. </a:t>
            </a:r>
          </a:p>
          <a:p>
            <a:pPr algn="l" fontAlgn="base"/>
            <a:r>
              <a:rPr lang="en-US" b="1" i="0" dirty="0">
                <a:solidFill>
                  <a:srgbClr val="273239"/>
                </a:solidFill>
                <a:effectLst/>
                <a:latin typeface="urw-din"/>
              </a:rPr>
              <a:t>Database</a:t>
            </a:r>
          </a:p>
          <a:p>
            <a:pPr lvl="1" fontAlgn="base"/>
            <a:r>
              <a:rPr lang="en-US" b="0" i="0" dirty="0">
                <a:solidFill>
                  <a:srgbClr val="273239"/>
                </a:solidFill>
                <a:effectLst/>
                <a:latin typeface="urw-din"/>
              </a:rPr>
              <a:t>Django has bolster for the ORM framework. Advantage of ORM framework includes: Developers can take advantage of the ORM framework to work with an assortment of databases, including PostgreSQL, SQLite, Prophet, MySQL and more. Developers don’t have to type in long SQL inquiries to execute common database operations. Whereas, Flask doesn’t supports the ORM framework. Designers are required to type in </a:t>
            </a:r>
            <a:r>
              <a:rPr lang="en-US" b="0" i="0" dirty="0" err="1">
                <a:solidFill>
                  <a:srgbClr val="273239"/>
                </a:solidFill>
                <a:effectLst/>
                <a:latin typeface="urw-din"/>
              </a:rPr>
              <a:t>SQLAlchemy</a:t>
            </a:r>
            <a:r>
              <a:rPr lang="en-US" b="0" i="0" dirty="0">
                <a:solidFill>
                  <a:srgbClr val="273239"/>
                </a:solidFill>
                <a:effectLst/>
                <a:latin typeface="urw-din"/>
              </a:rPr>
              <a:t> (Protest Social Mapper and SQL toolkit for Python) in arrange to perform common database operations. </a:t>
            </a:r>
          </a:p>
          <a:p>
            <a:pPr algn="l" fontAlgn="base"/>
            <a:r>
              <a:rPr lang="en-US" b="1" i="0" dirty="0">
                <a:solidFill>
                  <a:srgbClr val="273239"/>
                </a:solidFill>
                <a:effectLst/>
                <a:latin typeface="urw-din"/>
              </a:rPr>
              <a:t>Built-in template engine</a:t>
            </a:r>
          </a:p>
          <a:p>
            <a:pPr lvl="1" fontAlgn="base"/>
            <a:r>
              <a:rPr lang="en-US" b="0" i="0" dirty="0">
                <a:solidFill>
                  <a:srgbClr val="273239"/>
                </a:solidFill>
                <a:effectLst/>
                <a:latin typeface="urw-din"/>
              </a:rPr>
              <a:t>Not at all like Django, Flask doesn’t have a built-in layout motor. Flask is based on the Jinja2 format motor. Jinja2 is itself impacted by the Django format motor. Its employments coordinate a sandboxed execution environment, permitting engineers to speed up the advancement handle for energetic web applications. While Django incorporates a built-in format motor that permits engineers to make user-facing layers for web applications consistently and quickly. </a:t>
            </a:r>
          </a:p>
          <a:p>
            <a:pPr fontAlgn="base"/>
            <a:endParaRPr lang="en-US" b="0" i="0" dirty="0">
              <a:solidFill>
                <a:srgbClr val="273239"/>
              </a:solidFill>
              <a:effectLst/>
              <a:latin typeface="urw-din"/>
            </a:endParaRPr>
          </a:p>
          <a:p>
            <a:pPr fontAlgn="base"/>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340080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6BDEF3-C56A-40FE-9EA8-47A23E2BF549}"/>
              </a:ext>
            </a:extLst>
          </p:cNvPr>
          <p:cNvSpPr>
            <a:spLocks noGrp="1"/>
          </p:cNvSpPr>
          <p:nvPr>
            <p:ph type="ctrTitle"/>
          </p:nvPr>
        </p:nvSpPr>
        <p:spPr/>
        <p:txBody>
          <a:bodyPr/>
          <a:lstStyle/>
          <a:p>
            <a:r>
              <a:rPr lang="en-IN" dirty="0"/>
              <a:t>Starting With Django</a:t>
            </a:r>
          </a:p>
        </p:txBody>
      </p:sp>
      <p:sp>
        <p:nvSpPr>
          <p:cNvPr id="5" name="Subtitle 4">
            <a:extLst>
              <a:ext uri="{FF2B5EF4-FFF2-40B4-BE49-F238E27FC236}">
                <a16:creationId xmlns:a16="http://schemas.microsoft.com/office/drawing/2014/main" id="{5B0E4C99-6197-4B21-B66F-0503B117A760}"/>
              </a:ext>
            </a:extLst>
          </p:cNvPr>
          <p:cNvSpPr>
            <a:spLocks noGrp="1"/>
          </p:cNvSpPr>
          <p:nvPr>
            <p:ph type="subTitle" idx="1"/>
          </p:nvPr>
        </p:nvSpPr>
        <p:spPr/>
        <p:txBody>
          <a:bodyPr/>
          <a:lstStyle/>
          <a:p>
            <a:r>
              <a:rPr lang="en-IN" dirty="0"/>
              <a:t>Installations</a:t>
            </a:r>
          </a:p>
        </p:txBody>
      </p:sp>
    </p:spTree>
    <p:extLst>
      <p:ext uri="{BB962C8B-B14F-4D97-AF65-F5344CB8AC3E}">
        <p14:creationId xmlns:p14="http://schemas.microsoft.com/office/powerpoint/2010/main" val="2575298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548E-8CD2-4136-AC52-14A346A0D402}"/>
              </a:ext>
            </a:extLst>
          </p:cNvPr>
          <p:cNvSpPr>
            <a:spLocks noGrp="1"/>
          </p:cNvSpPr>
          <p:nvPr>
            <p:ph type="title"/>
          </p:nvPr>
        </p:nvSpPr>
        <p:spPr/>
        <p:txBody>
          <a:bodyPr/>
          <a:lstStyle/>
          <a:p>
            <a:r>
              <a:rPr lang="en-IN" dirty="0"/>
              <a:t>Todays Objective</a:t>
            </a:r>
          </a:p>
        </p:txBody>
      </p:sp>
      <p:sp>
        <p:nvSpPr>
          <p:cNvPr id="3" name="Content Placeholder 2">
            <a:extLst>
              <a:ext uri="{FF2B5EF4-FFF2-40B4-BE49-F238E27FC236}">
                <a16:creationId xmlns:a16="http://schemas.microsoft.com/office/drawing/2014/main" id="{AE6B3FC9-C501-43FF-9D0D-842B58C1766C}"/>
              </a:ext>
            </a:extLst>
          </p:cNvPr>
          <p:cNvSpPr>
            <a:spLocks noGrp="1"/>
          </p:cNvSpPr>
          <p:nvPr>
            <p:ph idx="1"/>
          </p:nvPr>
        </p:nvSpPr>
        <p:spPr/>
        <p:txBody>
          <a:bodyPr/>
          <a:lstStyle/>
          <a:p>
            <a:r>
              <a:rPr lang="en-US" b="0" i="0" dirty="0">
                <a:solidFill>
                  <a:srgbClr val="000000"/>
                </a:solidFill>
                <a:effectLst/>
                <a:latin typeface="Roboto" panose="02000000000000000000" pitchFamily="2" charset="0"/>
              </a:rPr>
              <a:t>Setting up Virtual Environment</a:t>
            </a:r>
          </a:p>
          <a:p>
            <a:r>
              <a:rPr lang="en-US" b="0" i="0" dirty="0">
                <a:solidFill>
                  <a:srgbClr val="000000"/>
                </a:solidFill>
                <a:effectLst/>
                <a:latin typeface="Roboto" panose="02000000000000000000" pitchFamily="2" charset="0"/>
              </a:rPr>
              <a:t>Installing Django</a:t>
            </a:r>
          </a:p>
          <a:p>
            <a:r>
              <a:rPr lang="en-US" b="0" i="0" dirty="0">
                <a:solidFill>
                  <a:srgbClr val="000000"/>
                </a:solidFill>
                <a:effectLst/>
                <a:latin typeface="Roboto" panose="02000000000000000000" pitchFamily="2" charset="0"/>
              </a:rPr>
              <a:t>Starting the Project</a:t>
            </a:r>
          </a:p>
          <a:p>
            <a:r>
              <a:rPr lang="en-US" b="0" i="0" dirty="0">
                <a:solidFill>
                  <a:srgbClr val="000000"/>
                </a:solidFill>
                <a:effectLst/>
                <a:latin typeface="Roboto" panose="02000000000000000000" pitchFamily="2" charset="0"/>
              </a:rPr>
              <a:t>Development Server</a:t>
            </a:r>
          </a:p>
          <a:p>
            <a:r>
              <a:rPr lang="en-US" b="0" i="0" dirty="0">
                <a:solidFill>
                  <a:srgbClr val="000000"/>
                </a:solidFill>
                <a:effectLst/>
                <a:latin typeface="Roboto" panose="02000000000000000000" pitchFamily="2" charset="0"/>
              </a:rPr>
              <a:t>Django Apps</a:t>
            </a:r>
          </a:p>
          <a:p>
            <a:r>
              <a:rPr lang="en-US" b="0" i="0" dirty="0">
                <a:solidFill>
                  <a:srgbClr val="000000"/>
                </a:solidFill>
                <a:effectLst/>
                <a:latin typeface="Roboto" panose="02000000000000000000" pitchFamily="2" charset="0"/>
              </a:rPr>
              <a:t>VS Code Setup</a:t>
            </a:r>
          </a:p>
          <a:p>
            <a:r>
              <a:rPr lang="en-IN" dirty="0"/>
              <a:t>Create First Website</a:t>
            </a:r>
          </a:p>
        </p:txBody>
      </p:sp>
    </p:spTree>
    <p:extLst>
      <p:ext uri="{BB962C8B-B14F-4D97-AF65-F5344CB8AC3E}">
        <p14:creationId xmlns:p14="http://schemas.microsoft.com/office/powerpoint/2010/main" val="145309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EB0A-D798-4513-9807-36E311276405}"/>
              </a:ext>
            </a:extLst>
          </p:cNvPr>
          <p:cNvSpPr>
            <a:spLocks noGrp="1"/>
          </p:cNvSpPr>
          <p:nvPr>
            <p:ph type="title"/>
          </p:nvPr>
        </p:nvSpPr>
        <p:spPr/>
        <p:txBody>
          <a:bodyPr/>
          <a:lstStyle/>
          <a:p>
            <a:r>
              <a:rPr lang="en-IN" dirty="0"/>
              <a:t>Creating a virtual environment</a:t>
            </a:r>
          </a:p>
        </p:txBody>
      </p:sp>
      <p:sp>
        <p:nvSpPr>
          <p:cNvPr id="3" name="Content Placeholder 2">
            <a:extLst>
              <a:ext uri="{FF2B5EF4-FFF2-40B4-BE49-F238E27FC236}">
                <a16:creationId xmlns:a16="http://schemas.microsoft.com/office/drawing/2014/main" id="{94A3A351-D770-44D8-9B99-2D670D79A929}"/>
              </a:ext>
            </a:extLst>
          </p:cNvPr>
          <p:cNvSpPr>
            <a:spLocks noGrp="1"/>
          </p:cNvSpPr>
          <p:nvPr>
            <p:ph idx="1"/>
          </p:nvPr>
        </p:nvSpPr>
        <p:spPr>
          <a:xfrm>
            <a:off x="677334" y="1610687"/>
            <a:ext cx="8596668" cy="4907560"/>
          </a:xfrm>
        </p:spPr>
        <p:txBody>
          <a:bodyPr>
            <a:normAutofit lnSpcReduction="10000"/>
          </a:bodyPr>
          <a:lstStyle/>
          <a:p>
            <a:r>
              <a:rPr lang="en-IN" dirty="0"/>
              <a:t>Steps to create virtual environment</a:t>
            </a:r>
          </a:p>
          <a:p>
            <a:pPr lvl="1"/>
            <a:r>
              <a:rPr lang="en-IN" dirty="0"/>
              <a:t>Install Virtual Env if not installed</a:t>
            </a:r>
          </a:p>
          <a:p>
            <a:pPr lvl="2"/>
            <a:r>
              <a:rPr lang="en-IN" dirty="0"/>
              <a:t>Pip install </a:t>
            </a:r>
            <a:r>
              <a:rPr lang="en-IN" dirty="0" err="1"/>
              <a:t>virtualenv</a:t>
            </a:r>
            <a:endParaRPr lang="en-IN" dirty="0"/>
          </a:p>
          <a:p>
            <a:pPr lvl="1"/>
            <a:r>
              <a:rPr lang="en-IN" dirty="0"/>
              <a:t>Creation of virtual env</a:t>
            </a:r>
          </a:p>
          <a:p>
            <a:pPr lvl="2"/>
            <a:r>
              <a:rPr lang="en-IN" dirty="0"/>
              <a:t>Python2</a:t>
            </a:r>
          </a:p>
          <a:p>
            <a:pPr lvl="3"/>
            <a:r>
              <a:rPr lang="en-IN" dirty="0" err="1"/>
              <a:t>Virtualenv</a:t>
            </a:r>
            <a:r>
              <a:rPr lang="en-IN" dirty="0"/>
              <a:t> &lt;environment name&gt;</a:t>
            </a:r>
          </a:p>
          <a:p>
            <a:pPr lvl="2"/>
            <a:r>
              <a:rPr lang="en-IN" dirty="0"/>
              <a:t>Python3</a:t>
            </a:r>
          </a:p>
          <a:p>
            <a:pPr lvl="3"/>
            <a:r>
              <a:rPr lang="en-IN" dirty="0"/>
              <a:t>Python –m </a:t>
            </a:r>
            <a:r>
              <a:rPr lang="en-IN" dirty="0" err="1"/>
              <a:t>venv</a:t>
            </a:r>
            <a:r>
              <a:rPr lang="en-IN" dirty="0"/>
              <a:t> &lt;environment name&gt;</a:t>
            </a:r>
          </a:p>
          <a:p>
            <a:pPr lvl="1"/>
            <a:r>
              <a:rPr lang="en-IN" dirty="0"/>
              <a:t>Activate the virtual environment</a:t>
            </a:r>
          </a:p>
          <a:p>
            <a:pPr lvl="2"/>
            <a:r>
              <a:rPr lang="en-IN" dirty="0"/>
              <a:t>Windows</a:t>
            </a:r>
          </a:p>
          <a:p>
            <a:pPr lvl="3"/>
            <a:r>
              <a:rPr lang="en-IN" dirty="0"/>
              <a:t>&lt;</a:t>
            </a:r>
            <a:r>
              <a:rPr lang="en-IN" dirty="0" err="1"/>
              <a:t>environment_name</a:t>
            </a:r>
            <a:r>
              <a:rPr lang="en-IN" dirty="0"/>
              <a:t>&gt;/scripts/activate</a:t>
            </a:r>
          </a:p>
          <a:p>
            <a:pPr lvl="2"/>
            <a:r>
              <a:rPr lang="en-IN" dirty="0"/>
              <a:t>Terminal Base</a:t>
            </a:r>
          </a:p>
          <a:p>
            <a:pPr lvl="3"/>
            <a:r>
              <a:rPr lang="en-IN" dirty="0"/>
              <a:t>Source &lt;environment name&gt;/bin/activate</a:t>
            </a:r>
          </a:p>
          <a:p>
            <a:pPr lvl="1"/>
            <a:r>
              <a:rPr lang="en-IN" dirty="0"/>
              <a:t>Deactivate the virtual environment once in</a:t>
            </a:r>
          </a:p>
          <a:p>
            <a:pPr lvl="2"/>
            <a:r>
              <a:rPr lang="en-IN" dirty="0"/>
              <a:t>deactivate</a:t>
            </a:r>
          </a:p>
        </p:txBody>
      </p:sp>
    </p:spTree>
    <p:extLst>
      <p:ext uri="{BB962C8B-B14F-4D97-AF65-F5344CB8AC3E}">
        <p14:creationId xmlns:p14="http://schemas.microsoft.com/office/powerpoint/2010/main" val="360748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C1C7-5BB8-47DC-87C4-E75AC5C6A05A}"/>
              </a:ext>
            </a:extLst>
          </p:cNvPr>
          <p:cNvSpPr>
            <a:spLocks noGrp="1"/>
          </p:cNvSpPr>
          <p:nvPr>
            <p:ph type="title"/>
          </p:nvPr>
        </p:nvSpPr>
        <p:spPr/>
        <p:txBody>
          <a:bodyPr/>
          <a:lstStyle/>
          <a:p>
            <a:r>
              <a:rPr lang="en-IN" dirty="0"/>
              <a:t>Install Django and create first Django Project</a:t>
            </a:r>
          </a:p>
        </p:txBody>
      </p:sp>
      <p:sp>
        <p:nvSpPr>
          <p:cNvPr id="3" name="Content Placeholder 2">
            <a:extLst>
              <a:ext uri="{FF2B5EF4-FFF2-40B4-BE49-F238E27FC236}">
                <a16:creationId xmlns:a16="http://schemas.microsoft.com/office/drawing/2014/main" id="{9E5D2EB1-CB09-41D0-B5B1-0D1296953478}"/>
              </a:ext>
            </a:extLst>
          </p:cNvPr>
          <p:cNvSpPr>
            <a:spLocks noGrp="1"/>
          </p:cNvSpPr>
          <p:nvPr>
            <p:ph idx="1"/>
          </p:nvPr>
        </p:nvSpPr>
        <p:spPr/>
        <p:txBody>
          <a:bodyPr/>
          <a:lstStyle/>
          <a:p>
            <a:r>
              <a:rPr lang="en-IN" dirty="0"/>
              <a:t>Activate the virtual environment</a:t>
            </a:r>
          </a:p>
          <a:p>
            <a:pPr lvl="1"/>
            <a:r>
              <a:rPr lang="en-IN" dirty="0"/>
              <a:t>Python –m pip install Django</a:t>
            </a:r>
          </a:p>
          <a:p>
            <a:r>
              <a:rPr lang="en-IN" dirty="0"/>
              <a:t>Create first Django project</a:t>
            </a:r>
          </a:p>
          <a:p>
            <a:pPr lvl="1"/>
            <a:r>
              <a:rPr lang="en-IN" dirty="0"/>
              <a:t>Django-admin </a:t>
            </a:r>
            <a:r>
              <a:rPr lang="en-IN" dirty="0" err="1"/>
              <a:t>startproject</a:t>
            </a:r>
            <a:r>
              <a:rPr lang="en-IN" dirty="0"/>
              <a:t> &lt;project name&gt;</a:t>
            </a:r>
          </a:p>
        </p:txBody>
      </p:sp>
    </p:spTree>
    <p:extLst>
      <p:ext uri="{BB962C8B-B14F-4D97-AF65-F5344CB8AC3E}">
        <p14:creationId xmlns:p14="http://schemas.microsoft.com/office/powerpoint/2010/main" val="61731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69A6-5788-4C75-96C5-4D4E09C9CB46}"/>
              </a:ext>
            </a:extLst>
          </p:cNvPr>
          <p:cNvSpPr>
            <a:spLocks noGrp="1"/>
          </p:cNvSpPr>
          <p:nvPr>
            <p:ph type="title"/>
          </p:nvPr>
        </p:nvSpPr>
        <p:spPr>
          <a:xfrm>
            <a:off x="677334" y="584433"/>
            <a:ext cx="8596668" cy="1320800"/>
          </a:xfrm>
        </p:spPr>
        <p:txBody>
          <a:bodyPr/>
          <a:lstStyle/>
          <a:p>
            <a:pPr algn="l"/>
            <a:r>
              <a:rPr lang="en-IN" b="0" i="0" dirty="0">
                <a:effectLst/>
                <a:latin typeface="Arial" panose="020B0604020202020204" pitchFamily="34" charset="0"/>
              </a:rPr>
              <a:t>The Project Structure</a:t>
            </a:r>
          </a:p>
        </p:txBody>
      </p:sp>
      <p:sp>
        <p:nvSpPr>
          <p:cNvPr id="3" name="Content Placeholder 2">
            <a:extLst>
              <a:ext uri="{FF2B5EF4-FFF2-40B4-BE49-F238E27FC236}">
                <a16:creationId xmlns:a16="http://schemas.microsoft.com/office/drawing/2014/main" id="{73875909-476E-4AF1-9BCE-E8D180B48199}"/>
              </a:ext>
            </a:extLst>
          </p:cNvPr>
          <p:cNvSpPr>
            <a:spLocks noGrp="1"/>
          </p:cNvSpPr>
          <p:nvPr>
            <p:ph idx="1"/>
          </p:nvPr>
        </p:nvSpPr>
        <p:spPr/>
        <p:txBody>
          <a:bodyPr/>
          <a:lstStyle/>
          <a:p>
            <a:r>
              <a:rPr lang="en-US" b="1" i="0" dirty="0">
                <a:solidFill>
                  <a:srgbClr val="000000"/>
                </a:solidFill>
                <a:effectLst/>
                <a:latin typeface="Arial" panose="020B0604020202020204" pitchFamily="34" charset="0"/>
              </a:rPr>
              <a:t>manage.py</a:t>
            </a:r>
            <a:r>
              <a:rPr lang="en-US" b="0" i="0" dirty="0">
                <a:solidFill>
                  <a:srgbClr val="000000"/>
                </a:solidFill>
                <a:effectLst/>
                <a:latin typeface="Arial" panose="020B0604020202020204" pitchFamily="34" charset="0"/>
              </a:rPr>
              <a:t> − This file is kind of your project local </a:t>
            </a:r>
            <a:r>
              <a:rPr lang="en-US" b="0" i="0" dirty="0" err="1">
                <a:solidFill>
                  <a:srgbClr val="000000"/>
                </a:solidFill>
                <a:effectLst/>
                <a:latin typeface="Arial" panose="020B0604020202020204" pitchFamily="34" charset="0"/>
              </a:rPr>
              <a:t>django</a:t>
            </a:r>
            <a:r>
              <a:rPr lang="en-US" b="0" i="0" dirty="0">
                <a:solidFill>
                  <a:srgbClr val="000000"/>
                </a:solidFill>
                <a:effectLst/>
                <a:latin typeface="Arial" panose="020B0604020202020204" pitchFamily="34" charset="0"/>
              </a:rPr>
              <a:t>-admin for interacting with your project via command line (start the development server, sync db...). To get a full list of command accessible via manage.py you can use the code −</a:t>
            </a:r>
          </a:p>
          <a:p>
            <a:pPr lvl="1"/>
            <a:r>
              <a:rPr lang="en-IN" dirty="0"/>
              <a:t>Python manage.py help</a:t>
            </a:r>
          </a:p>
          <a:p>
            <a:r>
              <a:rPr lang="en-US" b="1" i="0" dirty="0">
                <a:solidFill>
                  <a:srgbClr val="000000"/>
                </a:solidFill>
                <a:effectLst/>
                <a:latin typeface="Arial" panose="020B0604020202020204" pitchFamily="34" charset="0"/>
              </a:rPr>
              <a:t>__init__.py</a:t>
            </a:r>
            <a:r>
              <a:rPr lang="en-US" b="0" i="0" dirty="0">
                <a:solidFill>
                  <a:srgbClr val="000000"/>
                </a:solidFill>
                <a:effectLst/>
                <a:latin typeface="Arial" panose="020B0604020202020204" pitchFamily="34" charset="0"/>
              </a:rPr>
              <a:t> − Just for python, treat this folder as package.</a:t>
            </a:r>
          </a:p>
          <a:p>
            <a:r>
              <a:rPr lang="en-US" b="1" i="0" dirty="0">
                <a:solidFill>
                  <a:srgbClr val="000000"/>
                </a:solidFill>
                <a:effectLst/>
                <a:latin typeface="Arial" panose="020B0604020202020204" pitchFamily="34" charset="0"/>
              </a:rPr>
              <a:t>settings.py</a:t>
            </a:r>
            <a:r>
              <a:rPr lang="en-US" b="0" i="0" dirty="0">
                <a:solidFill>
                  <a:srgbClr val="000000"/>
                </a:solidFill>
                <a:effectLst/>
                <a:latin typeface="Arial" panose="020B0604020202020204" pitchFamily="34" charset="0"/>
              </a:rPr>
              <a:t> − As the name indicates, your project settings</a:t>
            </a:r>
          </a:p>
          <a:p>
            <a:r>
              <a:rPr lang="en-US" b="1" i="0" dirty="0">
                <a:solidFill>
                  <a:srgbClr val="000000"/>
                </a:solidFill>
                <a:effectLst/>
                <a:latin typeface="Arial" panose="020B0604020202020204" pitchFamily="34" charset="0"/>
              </a:rPr>
              <a:t>urls.py</a:t>
            </a:r>
            <a:r>
              <a:rPr lang="en-US" b="0" i="0" dirty="0">
                <a:solidFill>
                  <a:srgbClr val="000000"/>
                </a:solidFill>
                <a:effectLst/>
                <a:latin typeface="Arial" panose="020B0604020202020204" pitchFamily="34" charset="0"/>
              </a:rPr>
              <a:t> − All links of your project and the function to call.</a:t>
            </a:r>
            <a:endParaRPr lang="en-US" dirty="0">
              <a:solidFill>
                <a:srgbClr val="000000"/>
              </a:solidFill>
              <a:latin typeface="Arial" panose="020B0604020202020204" pitchFamily="34" charset="0"/>
            </a:endParaRPr>
          </a:p>
          <a:p>
            <a:r>
              <a:rPr lang="en-US" b="1" i="0" dirty="0">
                <a:solidFill>
                  <a:srgbClr val="000000"/>
                </a:solidFill>
                <a:effectLst/>
                <a:latin typeface="Arial" panose="020B0604020202020204" pitchFamily="34" charset="0"/>
              </a:rPr>
              <a:t>wsgi.py</a:t>
            </a:r>
            <a:r>
              <a:rPr lang="en-US" b="0" i="0" dirty="0">
                <a:solidFill>
                  <a:srgbClr val="000000"/>
                </a:solidFill>
                <a:effectLst/>
                <a:latin typeface="Arial" panose="020B0604020202020204" pitchFamily="34" charset="0"/>
              </a:rPr>
              <a:t> − If you need to deploy your project over WSGI.</a:t>
            </a:r>
          </a:p>
          <a:p>
            <a:r>
              <a:rPr lang="en-US" b="1" dirty="0">
                <a:solidFill>
                  <a:srgbClr val="000000"/>
                </a:solidFill>
                <a:latin typeface="Arial" panose="020B0604020202020204" pitchFamily="34" charset="0"/>
              </a:rPr>
              <a:t>a</a:t>
            </a:r>
            <a:r>
              <a:rPr lang="en-US" b="1" i="0" dirty="0">
                <a:solidFill>
                  <a:srgbClr val="000000"/>
                </a:solidFill>
                <a:effectLst/>
                <a:latin typeface="Arial" panose="020B0604020202020204" pitchFamily="34" charset="0"/>
              </a:rPr>
              <a:t>sgi.py</a:t>
            </a:r>
            <a:r>
              <a:rPr lang="en-US" b="0" i="0" dirty="0">
                <a:solidFill>
                  <a:srgbClr val="000000"/>
                </a:solidFill>
                <a:effectLst/>
                <a:latin typeface="Arial" panose="020B0604020202020204" pitchFamily="34" charset="0"/>
              </a:rPr>
              <a:t> − If you need to deploy your project over ASGI.</a:t>
            </a:r>
          </a:p>
          <a:p>
            <a:endParaRPr lang="en-IN" dirty="0"/>
          </a:p>
        </p:txBody>
      </p:sp>
    </p:spTree>
    <p:extLst>
      <p:ext uri="{BB962C8B-B14F-4D97-AF65-F5344CB8AC3E}">
        <p14:creationId xmlns:p14="http://schemas.microsoft.com/office/powerpoint/2010/main" val="2155605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CD4C-4E9D-4A4A-BDEB-A8E64E0269AD}"/>
              </a:ext>
            </a:extLst>
          </p:cNvPr>
          <p:cNvSpPr>
            <a:spLocks noGrp="1"/>
          </p:cNvSpPr>
          <p:nvPr>
            <p:ph type="title"/>
          </p:nvPr>
        </p:nvSpPr>
        <p:spPr/>
        <p:txBody>
          <a:bodyPr/>
          <a:lstStyle/>
          <a:p>
            <a:r>
              <a:rPr lang="en-IN" b="0" i="0" dirty="0">
                <a:effectLst/>
                <a:latin typeface="Arial" panose="020B0604020202020204" pitchFamily="34" charset="0"/>
              </a:rPr>
              <a:t>Setting Up Your Project</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920C269-681A-4996-8F35-6C563CF914A0}"/>
              </a:ext>
            </a:extLst>
          </p:cNvPr>
          <p:cNvSpPr>
            <a:spLocks noGrp="1"/>
          </p:cNvSpPr>
          <p:nvPr>
            <p:ph idx="1"/>
          </p:nvPr>
        </p:nvSpPr>
        <p:spPr/>
        <p:txBody>
          <a:bodyPr>
            <a:normAutofit lnSpcReduction="10000"/>
          </a:bodyPr>
          <a:lstStyle/>
          <a:p>
            <a:pPr algn="just"/>
            <a:r>
              <a:rPr lang="en-IN" b="0" i="0" dirty="0">
                <a:solidFill>
                  <a:srgbClr val="000000"/>
                </a:solidFill>
                <a:effectLst/>
                <a:latin typeface="Arial" panose="020B0604020202020204" pitchFamily="34" charset="0"/>
              </a:rPr>
              <a:t>Database is set in the ‘Database’ dictionary. The example above is for SQLite engine. As stated earlier, Django also supports −</a:t>
            </a:r>
          </a:p>
          <a:p>
            <a:pPr lvl="1">
              <a:buFont typeface="Arial" panose="020B0604020202020204" pitchFamily="34" charset="0"/>
              <a:buChar char="•"/>
            </a:pPr>
            <a:r>
              <a:rPr lang="en-IN" b="0" i="0" dirty="0">
                <a:effectLst/>
                <a:latin typeface="Arial" panose="020B0604020202020204" pitchFamily="34" charset="0"/>
              </a:rPr>
              <a:t>MySQL (</a:t>
            </a:r>
            <a:r>
              <a:rPr lang="en-IN" b="0" i="0" dirty="0" err="1">
                <a:effectLst/>
                <a:latin typeface="Arial" panose="020B0604020202020204" pitchFamily="34" charset="0"/>
              </a:rPr>
              <a:t>django.db.backends.mysql</a:t>
            </a:r>
            <a:r>
              <a:rPr lang="en-IN" b="0" i="0" dirty="0">
                <a:effectLst/>
                <a:latin typeface="Arial" panose="020B0604020202020204" pitchFamily="34" charset="0"/>
              </a:rPr>
              <a:t>)</a:t>
            </a:r>
          </a:p>
          <a:p>
            <a:pPr lvl="1">
              <a:buFont typeface="Arial" panose="020B0604020202020204" pitchFamily="34" charset="0"/>
              <a:buChar char="•"/>
            </a:pPr>
            <a:r>
              <a:rPr lang="en-IN" b="0" i="0" dirty="0" err="1">
                <a:effectLst/>
                <a:latin typeface="Arial" panose="020B0604020202020204" pitchFamily="34" charset="0"/>
              </a:rPr>
              <a:t>PostGreSQL</a:t>
            </a:r>
            <a:r>
              <a:rPr lang="en-IN" b="0" i="0" dirty="0">
                <a:effectLst/>
                <a:latin typeface="Arial" panose="020B0604020202020204" pitchFamily="34" charset="0"/>
              </a:rPr>
              <a:t> (django.db.backends.postgresql_psycopg2)</a:t>
            </a:r>
          </a:p>
          <a:p>
            <a:pPr lvl="1">
              <a:buFont typeface="Arial" panose="020B0604020202020204" pitchFamily="34" charset="0"/>
              <a:buChar char="•"/>
            </a:pPr>
            <a:r>
              <a:rPr lang="en-IN" b="0" i="0" dirty="0">
                <a:effectLst/>
                <a:latin typeface="Arial" panose="020B0604020202020204" pitchFamily="34" charset="0"/>
              </a:rPr>
              <a:t>Oracle (</a:t>
            </a:r>
            <a:r>
              <a:rPr lang="en-IN" b="0" i="0" dirty="0" err="1">
                <a:effectLst/>
                <a:latin typeface="Arial" panose="020B0604020202020204" pitchFamily="34" charset="0"/>
              </a:rPr>
              <a:t>django.db.backends.oracle</a:t>
            </a:r>
            <a:r>
              <a:rPr lang="en-IN" b="0" i="0" dirty="0">
                <a:effectLst/>
                <a:latin typeface="Arial" panose="020B0604020202020204" pitchFamily="34" charset="0"/>
              </a:rPr>
              <a:t>) and NoSQL DB</a:t>
            </a:r>
          </a:p>
          <a:p>
            <a:pPr lvl="1">
              <a:buFont typeface="Arial" panose="020B0604020202020204" pitchFamily="34" charset="0"/>
              <a:buChar char="•"/>
            </a:pPr>
            <a:r>
              <a:rPr lang="en-IN" b="0" i="0" dirty="0">
                <a:effectLst/>
                <a:latin typeface="Arial" panose="020B0604020202020204" pitchFamily="34" charset="0"/>
              </a:rPr>
              <a:t>MongoDB (</a:t>
            </a:r>
            <a:r>
              <a:rPr lang="en-IN" b="0" i="0" dirty="0" err="1">
                <a:effectLst/>
                <a:latin typeface="Arial" panose="020B0604020202020204" pitchFamily="34" charset="0"/>
              </a:rPr>
              <a:t>django_mongodb_engine</a:t>
            </a:r>
            <a:r>
              <a:rPr lang="en-IN" b="0" i="0" dirty="0">
                <a:effectLst/>
                <a:latin typeface="Arial" panose="020B0604020202020204" pitchFamily="34" charset="0"/>
              </a:rPr>
              <a:t>)</a:t>
            </a:r>
          </a:p>
          <a:p>
            <a:endParaRPr lang="en-IN" dirty="0"/>
          </a:p>
          <a:p>
            <a:r>
              <a:rPr lang="en-US" b="0" i="0" dirty="0">
                <a:solidFill>
                  <a:srgbClr val="000000"/>
                </a:solidFill>
                <a:effectLst/>
                <a:latin typeface="Arial" panose="020B0604020202020204" pitchFamily="34" charset="0"/>
              </a:rPr>
              <a:t>You can also set others options like: </a:t>
            </a:r>
          </a:p>
          <a:p>
            <a:pPr lvl="1"/>
            <a:r>
              <a:rPr lang="en-US" b="0" i="0" dirty="0">
                <a:solidFill>
                  <a:srgbClr val="000000"/>
                </a:solidFill>
                <a:effectLst/>
                <a:latin typeface="Arial" panose="020B0604020202020204" pitchFamily="34" charset="0"/>
              </a:rPr>
              <a:t>TIME_ZONE</a:t>
            </a:r>
          </a:p>
          <a:p>
            <a:pPr lvl="1"/>
            <a:r>
              <a:rPr lang="en-US" b="0" i="0" dirty="0">
                <a:solidFill>
                  <a:srgbClr val="000000"/>
                </a:solidFill>
                <a:effectLst/>
                <a:latin typeface="Arial" panose="020B0604020202020204" pitchFamily="34" charset="0"/>
              </a:rPr>
              <a:t>LANGUAGE_CODE</a:t>
            </a:r>
          </a:p>
          <a:p>
            <a:pPr lvl="1"/>
            <a:r>
              <a:rPr lang="en-US" b="0" i="0" dirty="0">
                <a:solidFill>
                  <a:srgbClr val="000000"/>
                </a:solidFill>
                <a:effectLst/>
                <a:latin typeface="Arial" panose="020B0604020202020204" pitchFamily="34" charset="0"/>
              </a:rPr>
              <a:t>TEMPLATE</a:t>
            </a:r>
            <a:endParaRPr lang="en-IN" dirty="0"/>
          </a:p>
        </p:txBody>
      </p:sp>
    </p:spTree>
    <p:extLst>
      <p:ext uri="{BB962C8B-B14F-4D97-AF65-F5344CB8AC3E}">
        <p14:creationId xmlns:p14="http://schemas.microsoft.com/office/powerpoint/2010/main" val="1286001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6F76-FE9C-4D13-BC1A-2B81EAF4C6EB}"/>
              </a:ext>
            </a:extLst>
          </p:cNvPr>
          <p:cNvSpPr>
            <a:spLocks noGrp="1"/>
          </p:cNvSpPr>
          <p:nvPr>
            <p:ph type="title"/>
          </p:nvPr>
        </p:nvSpPr>
        <p:spPr/>
        <p:txBody>
          <a:bodyPr/>
          <a:lstStyle/>
          <a:p>
            <a:r>
              <a:rPr lang="en-IN" dirty="0"/>
              <a:t>Run development Server</a:t>
            </a:r>
          </a:p>
        </p:txBody>
      </p:sp>
      <p:sp>
        <p:nvSpPr>
          <p:cNvPr id="3" name="Content Placeholder 2">
            <a:extLst>
              <a:ext uri="{FF2B5EF4-FFF2-40B4-BE49-F238E27FC236}">
                <a16:creationId xmlns:a16="http://schemas.microsoft.com/office/drawing/2014/main" id="{CA7A098B-1F75-4D59-9911-2D24460EC8E4}"/>
              </a:ext>
            </a:extLst>
          </p:cNvPr>
          <p:cNvSpPr>
            <a:spLocks noGrp="1"/>
          </p:cNvSpPr>
          <p:nvPr>
            <p:ph idx="1"/>
          </p:nvPr>
        </p:nvSpPr>
        <p:spPr>
          <a:xfrm>
            <a:off x="677334" y="2160589"/>
            <a:ext cx="8596668" cy="4240211"/>
          </a:xfrm>
        </p:spPr>
        <p:txBody>
          <a:bodyPr>
            <a:normAutofit lnSpcReduction="10000"/>
          </a:bodyPr>
          <a:lstStyle/>
          <a:p>
            <a:r>
              <a:rPr lang="en-IN" dirty="0"/>
              <a:t>Use the command</a:t>
            </a:r>
          </a:p>
          <a:p>
            <a:pPr lvl="1"/>
            <a:r>
              <a:rPr lang="en-IN" dirty="0"/>
              <a:t>Python manage.py </a:t>
            </a:r>
            <a:r>
              <a:rPr lang="en-IN" dirty="0" err="1"/>
              <a:t>runserver</a:t>
            </a:r>
            <a:r>
              <a:rPr lang="en-IN" dirty="0"/>
              <a:t> [</a:t>
            </a:r>
            <a:r>
              <a:rPr lang="en-IN" dirty="0" err="1"/>
              <a:t>addrport</a:t>
            </a:r>
            <a:r>
              <a:rPr lang="en-IN" dirty="0"/>
              <a:t>]</a:t>
            </a:r>
          </a:p>
          <a:p>
            <a:r>
              <a:rPr lang="en-US" dirty="0"/>
              <a:t>Starts a lightweight development Web server on the local machine. By default, the server runs on port 8000 on the IP address 127.0.0.1. You can pass in an IP address and port number explicitly.</a:t>
            </a:r>
          </a:p>
          <a:p>
            <a:r>
              <a:rPr lang="en-US" b="0" i="0" dirty="0">
                <a:solidFill>
                  <a:srgbClr val="0C3C26"/>
                </a:solidFill>
                <a:effectLst/>
                <a:latin typeface="Roboto" panose="02000000000000000000" pitchFamily="2" charset="0"/>
              </a:rPr>
              <a:t>The development server automatically reloads Python code for each request, as needed. You don’t need to restart the server for code changes to take effect. However, some actions like adding files don’t trigger a restart, so you’ll have to restart the server in these cases.</a:t>
            </a:r>
          </a:p>
          <a:p>
            <a:r>
              <a:rPr lang="en-US" b="0" i="0" dirty="0">
                <a:solidFill>
                  <a:srgbClr val="0C3C26"/>
                </a:solidFill>
                <a:effectLst/>
                <a:latin typeface="Roboto" panose="02000000000000000000" pitchFamily="2" charset="0"/>
              </a:rPr>
              <a:t>DO NOT USE THIS SERVER IN A PRODUCTION SETTING. It has not gone through security audits or performance tests. (And that’s how it’s </a:t>
            </a:r>
            <a:r>
              <a:rPr lang="en-US" b="0" i="0" dirty="0" err="1">
                <a:solidFill>
                  <a:srgbClr val="0C3C26"/>
                </a:solidFill>
                <a:effectLst/>
                <a:latin typeface="Roboto" panose="02000000000000000000" pitchFamily="2" charset="0"/>
              </a:rPr>
              <a:t>gonna</a:t>
            </a:r>
            <a:r>
              <a:rPr lang="en-US" b="0" i="0" dirty="0">
                <a:solidFill>
                  <a:srgbClr val="0C3C26"/>
                </a:solidFill>
                <a:effectLst/>
                <a:latin typeface="Roboto" panose="02000000000000000000" pitchFamily="2" charset="0"/>
              </a:rPr>
              <a:t> stay. We’re in the business of making Web frameworks, not Web servers, so improving this server to be able to handle a production environment is outside the scope of Django.)</a:t>
            </a:r>
            <a:endParaRPr lang="en-IN" dirty="0"/>
          </a:p>
        </p:txBody>
      </p:sp>
    </p:spTree>
    <p:extLst>
      <p:ext uri="{BB962C8B-B14F-4D97-AF65-F5344CB8AC3E}">
        <p14:creationId xmlns:p14="http://schemas.microsoft.com/office/powerpoint/2010/main" val="232232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1C2C5-DBD0-4537-AC7B-7763D6253D8A}"/>
              </a:ext>
            </a:extLst>
          </p:cNvPr>
          <p:cNvSpPr>
            <a:spLocks noGrp="1"/>
          </p:cNvSpPr>
          <p:nvPr>
            <p:ph type="title"/>
          </p:nvPr>
        </p:nvSpPr>
        <p:spPr/>
        <p:txBody>
          <a:bodyPr/>
          <a:lstStyle/>
          <a:p>
            <a:r>
              <a:rPr lang="en-IN" dirty="0"/>
              <a:t>What is Django</a:t>
            </a:r>
          </a:p>
        </p:txBody>
      </p:sp>
      <p:sp>
        <p:nvSpPr>
          <p:cNvPr id="3" name="Content Placeholder 2">
            <a:extLst>
              <a:ext uri="{FF2B5EF4-FFF2-40B4-BE49-F238E27FC236}">
                <a16:creationId xmlns:a16="http://schemas.microsoft.com/office/drawing/2014/main" id="{A988B537-F15C-4445-AFC9-1DBDF640901D}"/>
              </a:ext>
            </a:extLst>
          </p:cNvPr>
          <p:cNvSpPr>
            <a:spLocks noGrp="1"/>
          </p:cNvSpPr>
          <p:nvPr>
            <p:ph idx="1"/>
          </p:nvPr>
        </p:nvSpPr>
        <p:spPr/>
        <p:txBody>
          <a:bodyPr/>
          <a:lstStyle/>
          <a:p>
            <a:r>
              <a:rPr lang="en-US" b="0" i="0" dirty="0">
                <a:solidFill>
                  <a:srgbClr val="000000"/>
                </a:solidFill>
                <a:effectLst/>
                <a:latin typeface="Arial" panose="020B0604020202020204" pitchFamily="34" charset="0"/>
              </a:rPr>
              <a:t>Django is a web development framework that assists in building and maintaining quality web applications. </a:t>
            </a:r>
          </a:p>
          <a:p>
            <a:r>
              <a:rPr lang="en-US" b="0" i="0" dirty="0">
                <a:solidFill>
                  <a:srgbClr val="000000"/>
                </a:solidFill>
                <a:effectLst/>
                <a:latin typeface="Arial" panose="020B0604020202020204" pitchFamily="34" charset="0"/>
              </a:rPr>
              <a:t>Django helps eliminate repetitive tasks making the development process an easy and time saving experience.</a:t>
            </a:r>
          </a:p>
          <a:p>
            <a:r>
              <a:rPr lang="en-US" b="0" i="0" dirty="0">
                <a:solidFill>
                  <a:srgbClr val="000000"/>
                </a:solidFill>
                <a:effectLst/>
                <a:latin typeface="Arial" panose="020B0604020202020204" pitchFamily="34" charset="0"/>
              </a:rPr>
              <a:t>Django is a high-level Python web framework that encourages rapid development and clean, pragmatic design. Django makes it easier to build better web apps quickly and with less code.</a:t>
            </a:r>
            <a:endParaRPr lang="en-IN" dirty="0"/>
          </a:p>
        </p:txBody>
      </p:sp>
    </p:spTree>
    <p:extLst>
      <p:ext uri="{BB962C8B-B14F-4D97-AF65-F5344CB8AC3E}">
        <p14:creationId xmlns:p14="http://schemas.microsoft.com/office/powerpoint/2010/main" val="256799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DA8A-6CFC-4A2E-B65A-10E1C459FC50}"/>
              </a:ext>
            </a:extLst>
          </p:cNvPr>
          <p:cNvSpPr>
            <a:spLocks noGrp="1"/>
          </p:cNvSpPr>
          <p:nvPr>
            <p:ph type="title"/>
          </p:nvPr>
        </p:nvSpPr>
        <p:spPr/>
        <p:txBody>
          <a:bodyPr/>
          <a:lstStyle/>
          <a:p>
            <a:r>
              <a:rPr lang="en-IN" dirty="0"/>
              <a:t>Django Apps</a:t>
            </a:r>
          </a:p>
        </p:txBody>
      </p:sp>
      <p:sp>
        <p:nvSpPr>
          <p:cNvPr id="3" name="Content Placeholder 2">
            <a:extLst>
              <a:ext uri="{FF2B5EF4-FFF2-40B4-BE49-F238E27FC236}">
                <a16:creationId xmlns:a16="http://schemas.microsoft.com/office/drawing/2014/main" id="{8D725F58-CC33-4979-89AE-D2F21D9913BE}"/>
              </a:ext>
            </a:extLst>
          </p:cNvPr>
          <p:cNvSpPr>
            <a:spLocks noGrp="1"/>
          </p:cNvSpPr>
          <p:nvPr>
            <p:ph idx="1"/>
          </p:nvPr>
        </p:nvSpPr>
        <p:spPr/>
        <p:txBody>
          <a:bodyPr/>
          <a:lstStyle/>
          <a:p>
            <a:r>
              <a:rPr lang="en-IN" dirty="0"/>
              <a:t>Django apps can be considered as modules which basically contribute towards making a whole project.</a:t>
            </a:r>
          </a:p>
          <a:p>
            <a:endParaRPr lang="en-IN" dirty="0"/>
          </a:p>
          <a:p>
            <a:endParaRPr lang="en-IN" dirty="0"/>
          </a:p>
        </p:txBody>
      </p:sp>
      <p:sp>
        <p:nvSpPr>
          <p:cNvPr id="4" name="Rectangle: Rounded Corners 3">
            <a:extLst>
              <a:ext uri="{FF2B5EF4-FFF2-40B4-BE49-F238E27FC236}">
                <a16:creationId xmlns:a16="http://schemas.microsoft.com/office/drawing/2014/main" id="{1DC6B4F3-157D-4AEA-A05D-36AD728B7B04}"/>
              </a:ext>
            </a:extLst>
          </p:cNvPr>
          <p:cNvSpPr/>
          <p:nvPr/>
        </p:nvSpPr>
        <p:spPr>
          <a:xfrm>
            <a:off x="3951215" y="3229761"/>
            <a:ext cx="1476462"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 Page</a:t>
            </a:r>
          </a:p>
        </p:txBody>
      </p:sp>
      <p:sp>
        <p:nvSpPr>
          <p:cNvPr id="5" name="Rectangle: Rounded Corners 4">
            <a:extLst>
              <a:ext uri="{FF2B5EF4-FFF2-40B4-BE49-F238E27FC236}">
                <a16:creationId xmlns:a16="http://schemas.microsoft.com/office/drawing/2014/main" id="{1E7513BD-8FFF-4FA2-A58C-389E0131F8A6}"/>
              </a:ext>
            </a:extLst>
          </p:cNvPr>
          <p:cNvSpPr/>
          <p:nvPr/>
        </p:nvSpPr>
        <p:spPr>
          <a:xfrm>
            <a:off x="1149292"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Challenges</a:t>
            </a:r>
          </a:p>
        </p:txBody>
      </p:sp>
      <p:sp>
        <p:nvSpPr>
          <p:cNvPr id="6" name="Rectangle: Rounded Corners 5">
            <a:extLst>
              <a:ext uri="{FF2B5EF4-FFF2-40B4-BE49-F238E27FC236}">
                <a16:creationId xmlns:a16="http://schemas.microsoft.com/office/drawing/2014/main" id="{77158D4B-EA66-488D-BAF9-F6EF2AB01E47}"/>
              </a:ext>
            </a:extLst>
          </p:cNvPr>
          <p:cNvSpPr/>
          <p:nvPr/>
        </p:nvSpPr>
        <p:spPr>
          <a:xfrm>
            <a:off x="3959604"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App1</a:t>
            </a:r>
          </a:p>
        </p:txBody>
      </p:sp>
      <p:sp>
        <p:nvSpPr>
          <p:cNvPr id="7" name="Rectangle: Rounded Corners 6">
            <a:extLst>
              <a:ext uri="{FF2B5EF4-FFF2-40B4-BE49-F238E27FC236}">
                <a16:creationId xmlns:a16="http://schemas.microsoft.com/office/drawing/2014/main" id="{62565EB6-EAEF-414C-9800-A0C0352FCB4C}"/>
              </a:ext>
            </a:extLst>
          </p:cNvPr>
          <p:cNvSpPr/>
          <p:nvPr/>
        </p:nvSpPr>
        <p:spPr>
          <a:xfrm>
            <a:off x="6989427"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App2</a:t>
            </a:r>
          </a:p>
        </p:txBody>
      </p:sp>
      <p:cxnSp>
        <p:nvCxnSpPr>
          <p:cNvPr id="9" name="Straight Connector 8">
            <a:extLst>
              <a:ext uri="{FF2B5EF4-FFF2-40B4-BE49-F238E27FC236}">
                <a16:creationId xmlns:a16="http://schemas.microsoft.com/office/drawing/2014/main" id="{7218995E-D2A1-4963-A5E5-1D5120000F6C}"/>
              </a:ext>
            </a:extLst>
          </p:cNvPr>
          <p:cNvCxnSpPr>
            <a:endCxn id="6" idx="0"/>
          </p:cNvCxnSpPr>
          <p:nvPr/>
        </p:nvCxnSpPr>
        <p:spPr>
          <a:xfrm>
            <a:off x="4689446" y="3816991"/>
            <a:ext cx="4195" cy="520117"/>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2018E2F5-1FBA-434A-A992-365C632EF3C0}"/>
              </a:ext>
            </a:extLst>
          </p:cNvPr>
          <p:cNvCxnSpPr>
            <a:cxnSpLocks/>
          </p:cNvCxnSpPr>
          <p:nvPr/>
        </p:nvCxnSpPr>
        <p:spPr>
          <a:xfrm>
            <a:off x="1883328" y="4077049"/>
            <a:ext cx="5840135"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E974A901-FF7C-49EA-8FBF-B2C1B6629291}"/>
              </a:ext>
            </a:extLst>
          </p:cNvPr>
          <p:cNvCxnSpPr>
            <a:cxnSpLocks/>
            <a:endCxn id="5" idx="0"/>
          </p:cNvCxnSpPr>
          <p:nvPr/>
        </p:nvCxnSpPr>
        <p:spPr>
          <a:xfrm>
            <a:off x="1883329" y="4100975"/>
            <a:ext cx="0" cy="23613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D3DFE208-45BA-4337-8E4D-3FAAEF3E007C}"/>
              </a:ext>
            </a:extLst>
          </p:cNvPr>
          <p:cNvCxnSpPr>
            <a:endCxn id="7" idx="0"/>
          </p:cNvCxnSpPr>
          <p:nvPr/>
        </p:nvCxnSpPr>
        <p:spPr>
          <a:xfrm>
            <a:off x="7723463" y="4077049"/>
            <a:ext cx="1" cy="26005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691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23B5F41-BCBC-49F1-986B-A252A06C9A57}"/>
              </a:ext>
            </a:extLst>
          </p:cNvPr>
          <p:cNvSpPr/>
          <p:nvPr/>
        </p:nvSpPr>
        <p:spPr>
          <a:xfrm>
            <a:off x="2801923" y="3653406"/>
            <a:ext cx="4882394" cy="85567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56E19235-CF12-460A-8206-82711AF3A02C}"/>
              </a:ext>
            </a:extLst>
          </p:cNvPr>
          <p:cNvSpPr>
            <a:spLocks noGrp="1"/>
          </p:cNvSpPr>
          <p:nvPr>
            <p:ph type="title"/>
          </p:nvPr>
        </p:nvSpPr>
        <p:spPr/>
        <p:txBody>
          <a:bodyPr/>
          <a:lstStyle/>
          <a:p>
            <a:r>
              <a:rPr lang="en-IN" dirty="0"/>
              <a:t>Django Apps Cont.…</a:t>
            </a:r>
          </a:p>
        </p:txBody>
      </p:sp>
      <p:sp>
        <p:nvSpPr>
          <p:cNvPr id="4" name="Rectangle: Rounded Corners 3">
            <a:extLst>
              <a:ext uri="{FF2B5EF4-FFF2-40B4-BE49-F238E27FC236}">
                <a16:creationId xmlns:a16="http://schemas.microsoft.com/office/drawing/2014/main" id="{94CEF9FD-34AF-4FE0-A9D9-933F1C39CA8F}"/>
              </a:ext>
            </a:extLst>
          </p:cNvPr>
          <p:cNvSpPr/>
          <p:nvPr/>
        </p:nvSpPr>
        <p:spPr>
          <a:xfrm>
            <a:off x="780176" y="2516697"/>
            <a:ext cx="1870745"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Google</a:t>
            </a:r>
          </a:p>
        </p:txBody>
      </p:sp>
      <p:sp>
        <p:nvSpPr>
          <p:cNvPr id="5" name="Rectangle: Rounded Corners 4">
            <a:extLst>
              <a:ext uri="{FF2B5EF4-FFF2-40B4-BE49-F238E27FC236}">
                <a16:creationId xmlns:a16="http://schemas.microsoft.com/office/drawing/2014/main" id="{AB341BB8-218D-4988-B335-668443D2BA1B}"/>
              </a:ext>
            </a:extLst>
          </p:cNvPr>
          <p:cNvSpPr/>
          <p:nvPr/>
        </p:nvSpPr>
        <p:spPr>
          <a:xfrm>
            <a:off x="2801923" y="2332139"/>
            <a:ext cx="4882394" cy="85567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9D0C19C5-3E3C-4A4B-B3E8-62CAA92747FB}"/>
              </a:ext>
            </a:extLst>
          </p:cNvPr>
          <p:cNvSpPr/>
          <p:nvPr/>
        </p:nvSpPr>
        <p:spPr>
          <a:xfrm>
            <a:off x="3020037"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Photos</a:t>
            </a:r>
          </a:p>
        </p:txBody>
      </p:sp>
      <p:sp>
        <p:nvSpPr>
          <p:cNvPr id="7" name="Rectangle: Rounded Corners 6">
            <a:extLst>
              <a:ext uri="{FF2B5EF4-FFF2-40B4-BE49-F238E27FC236}">
                <a16:creationId xmlns:a16="http://schemas.microsoft.com/office/drawing/2014/main" id="{B6EB1B29-E836-4863-A797-79733100ADD7}"/>
              </a:ext>
            </a:extLst>
          </p:cNvPr>
          <p:cNvSpPr/>
          <p:nvPr/>
        </p:nvSpPr>
        <p:spPr>
          <a:xfrm>
            <a:off x="4580389"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Maps</a:t>
            </a:r>
          </a:p>
        </p:txBody>
      </p:sp>
      <p:sp>
        <p:nvSpPr>
          <p:cNvPr id="8" name="Rectangle: Rounded Corners 7">
            <a:extLst>
              <a:ext uri="{FF2B5EF4-FFF2-40B4-BE49-F238E27FC236}">
                <a16:creationId xmlns:a16="http://schemas.microsoft.com/office/drawing/2014/main" id="{69F090FB-0EA2-485E-B06F-71A3CCAF2371}"/>
              </a:ext>
            </a:extLst>
          </p:cNvPr>
          <p:cNvSpPr/>
          <p:nvPr/>
        </p:nvSpPr>
        <p:spPr>
          <a:xfrm>
            <a:off x="6159253"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Drive</a:t>
            </a:r>
          </a:p>
        </p:txBody>
      </p:sp>
      <p:sp>
        <p:nvSpPr>
          <p:cNvPr id="10" name="Rectangle: Rounded Corners 9">
            <a:extLst>
              <a:ext uri="{FF2B5EF4-FFF2-40B4-BE49-F238E27FC236}">
                <a16:creationId xmlns:a16="http://schemas.microsoft.com/office/drawing/2014/main" id="{CE97DCD8-95D5-456A-BE8A-55C31706236D}"/>
              </a:ext>
            </a:extLst>
          </p:cNvPr>
          <p:cNvSpPr/>
          <p:nvPr/>
        </p:nvSpPr>
        <p:spPr>
          <a:xfrm>
            <a:off x="780176" y="3849305"/>
            <a:ext cx="1870745"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Amazon</a:t>
            </a:r>
          </a:p>
        </p:txBody>
      </p:sp>
      <p:sp>
        <p:nvSpPr>
          <p:cNvPr id="12" name="Rectangle: Rounded Corners 11">
            <a:extLst>
              <a:ext uri="{FF2B5EF4-FFF2-40B4-BE49-F238E27FC236}">
                <a16:creationId xmlns:a16="http://schemas.microsoft.com/office/drawing/2014/main" id="{6DA9EF50-610B-4C06-9AFD-56D4E1A10D04}"/>
              </a:ext>
            </a:extLst>
          </p:cNvPr>
          <p:cNvSpPr/>
          <p:nvPr/>
        </p:nvSpPr>
        <p:spPr>
          <a:xfrm>
            <a:off x="3045203" y="3829575"/>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Prime</a:t>
            </a:r>
          </a:p>
        </p:txBody>
      </p:sp>
      <p:sp>
        <p:nvSpPr>
          <p:cNvPr id="13" name="Rectangle: Rounded Corners 12">
            <a:extLst>
              <a:ext uri="{FF2B5EF4-FFF2-40B4-BE49-F238E27FC236}">
                <a16:creationId xmlns:a16="http://schemas.microsoft.com/office/drawing/2014/main" id="{C08C75B3-6A5D-43C7-BB4E-6E6729AD5F1E}"/>
              </a:ext>
            </a:extLst>
          </p:cNvPr>
          <p:cNvSpPr/>
          <p:nvPr/>
        </p:nvSpPr>
        <p:spPr>
          <a:xfrm>
            <a:off x="4605555" y="3829575"/>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4" name="Rectangle: Rounded Corners 13">
            <a:extLst>
              <a:ext uri="{FF2B5EF4-FFF2-40B4-BE49-F238E27FC236}">
                <a16:creationId xmlns:a16="http://schemas.microsoft.com/office/drawing/2014/main" id="{0D74270C-E829-4A1A-91B8-A0324927097C}"/>
              </a:ext>
            </a:extLst>
          </p:cNvPr>
          <p:cNvSpPr/>
          <p:nvPr/>
        </p:nvSpPr>
        <p:spPr>
          <a:xfrm>
            <a:off x="6184420" y="3824138"/>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Pay</a:t>
            </a:r>
          </a:p>
        </p:txBody>
      </p:sp>
    </p:spTree>
    <p:extLst>
      <p:ext uri="{BB962C8B-B14F-4D97-AF65-F5344CB8AC3E}">
        <p14:creationId xmlns:p14="http://schemas.microsoft.com/office/powerpoint/2010/main" val="651423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E048-778D-4D35-9A7C-37562129FBBC}"/>
              </a:ext>
            </a:extLst>
          </p:cNvPr>
          <p:cNvSpPr>
            <a:spLocks noGrp="1"/>
          </p:cNvSpPr>
          <p:nvPr>
            <p:ph type="title"/>
          </p:nvPr>
        </p:nvSpPr>
        <p:spPr/>
        <p:txBody>
          <a:bodyPr/>
          <a:lstStyle/>
          <a:p>
            <a:r>
              <a:rPr lang="en-IN" dirty="0"/>
              <a:t>Apps Cont.…</a:t>
            </a:r>
          </a:p>
        </p:txBody>
      </p:sp>
      <p:sp>
        <p:nvSpPr>
          <p:cNvPr id="3" name="Content Placeholder 2">
            <a:extLst>
              <a:ext uri="{FF2B5EF4-FFF2-40B4-BE49-F238E27FC236}">
                <a16:creationId xmlns:a16="http://schemas.microsoft.com/office/drawing/2014/main" id="{049C442D-D368-4E6B-B076-2C3966A88342}"/>
              </a:ext>
            </a:extLst>
          </p:cNvPr>
          <p:cNvSpPr>
            <a:spLocks noGrp="1"/>
          </p:cNvSpPr>
          <p:nvPr>
            <p:ph idx="1"/>
          </p:nvPr>
        </p:nvSpPr>
        <p:spPr/>
        <p:txBody>
          <a:bodyPr/>
          <a:lstStyle/>
          <a:p>
            <a:r>
              <a:rPr lang="en-IN" dirty="0"/>
              <a:t>Create a new app</a:t>
            </a:r>
          </a:p>
          <a:p>
            <a:pPr lvl="1"/>
            <a:r>
              <a:rPr lang="en-IN" b="1" dirty="0"/>
              <a:t>Python manage.py </a:t>
            </a:r>
            <a:r>
              <a:rPr lang="en-IN" b="1" dirty="0" err="1"/>
              <a:t>startapp</a:t>
            </a:r>
            <a:r>
              <a:rPr lang="en-IN" b="1" dirty="0"/>
              <a:t> &lt;</a:t>
            </a:r>
            <a:r>
              <a:rPr lang="en-IN" b="1" dirty="0" err="1"/>
              <a:t>app_name</a:t>
            </a:r>
            <a:r>
              <a:rPr lang="en-IN" b="1" dirty="0"/>
              <a:t>&gt;</a:t>
            </a:r>
          </a:p>
          <a:p>
            <a:r>
              <a:rPr lang="en-US" b="1" i="0" dirty="0">
                <a:solidFill>
                  <a:srgbClr val="000000"/>
                </a:solidFill>
                <a:effectLst/>
                <a:latin typeface="Arial" panose="020B0604020202020204" pitchFamily="34" charset="0"/>
              </a:rPr>
              <a:t>__init__.py</a:t>
            </a:r>
            <a:r>
              <a:rPr lang="en-US" b="0" i="0" dirty="0">
                <a:solidFill>
                  <a:srgbClr val="000000"/>
                </a:solidFill>
                <a:effectLst/>
                <a:latin typeface="Arial" panose="020B0604020202020204" pitchFamily="34" charset="0"/>
              </a:rPr>
              <a:t> − Just to make sure python handles this folder as a package.</a:t>
            </a:r>
          </a:p>
          <a:p>
            <a:r>
              <a:rPr lang="en-US" b="1" i="0" dirty="0">
                <a:solidFill>
                  <a:srgbClr val="000000"/>
                </a:solidFill>
                <a:effectLst/>
                <a:latin typeface="Arial" panose="020B0604020202020204" pitchFamily="34" charset="0"/>
              </a:rPr>
              <a:t>admin.py</a:t>
            </a:r>
            <a:r>
              <a:rPr lang="en-US" b="0" i="0" dirty="0">
                <a:solidFill>
                  <a:srgbClr val="000000"/>
                </a:solidFill>
                <a:effectLst/>
                <a:latin typeface="Arial" panose="020B0604020202020204" pitchFamily="34" charset="0"/>
              </a:rPr>
              <a:t> − This file helps you make the app modifiable in the admin interface.</a:t>
            </a:r>
          </a:p>
          <a:p>
            <a:r>
              <a:rPr lang="en-US" b="1" i="0" dirty="0">
                <a:solidFill>
                  <a:srgbClr val="000000"/>
                </a:solidFill>
                <a:effectLst/>
                <a:latin typeface="Arial" panose="020B0604020202020204" pitchFamily="34" charset="0"/>
              </a:rPr>
              <a:t>models.py</a:t>
            </a:r>
            <a:r>
              <a:rPr lang="en-US" b="0" i="0" dirty="0">
                <a:solidFill>
                  <a:srgbClr val="000000"/>
                </a:solidFill>
                <a:effectLst/>
                <a:latin typeface="Arial" panose="020B0604020202020204" pitchFamily="34" charset="0"/>
              </a:rPr>
              <a:t> − This is where all the application models are stored.</a:t>
            </a:r>
          </a:p>
          <a:p>
            <a:r>
              <a:rPr lang="en-US" b="1" i="0" dirty="0">
                <a:solidFill>
                  <a:srgbClr val="000000"/>
                </a:solidFill>
                <a:effectLst/>
                <a:latin typeface="Arial" panose="020B0604020202020204" pitchFamily="34" charset="0"/>
              </a:rPr>
              <a:t>views.py</a:t>
            </a:r>
            <a:r>
              <a:rPr lang="en-US" b="0" i="0" dirty="0">
                <a:solidFill>
                  <a:srgbClr val="000000"/>
                </a:solidFill>
                <a:effectLst/>
                <a:latin typeface="Arial" panose="020B0604020202020204" pitchFamily="34" charset="0"/>
              </a:rPr>
              <a:t> − This is where your application views are</a:t>
            </a:r>
          </a:p>
          <a:p>
            <a:r>
              <a:rPr lang="en-US" b="1" i="0" dirty="0">
                <a:solidFill>
                  <a:srgbClr val="000000"/>
                </a:solidFill>
                <a:effectLst/>
                <a:latin typeface="Arial" panose="020B0604020202020204" pitchFamily="34" charset="0"/>
              </a:rPr>
              <a:t>tests.py</a:t>
            </a:r>
            <a:r>
              <a:rPr lang="en-US" b="0" i="0" dirty="0">
                <a:solidFill>
                  <a:srgbClr val="000000"/>
                </a:solidFill>
                <a:effectLst/>
                <a:latin typeface="Arial" panose="020B0604020202020204" pitchFamily="34" charset="0"/>
              </a:rPr>
              <a:t> − This is where your unit tests are.</a:t>
            </a:r>
          </a:p>
          <a:p>
            <a:r>
              <a:rPr lang="en-US" b="1" dirty="0">
                <a:solidFill>
                  <a:srgbClr val="000000"/>
                </a:solidFill>
                <a:latin typeface="Arial" panose="020B0604020202020204" pitchFamily="34" charset="0"/>
              </a:rPr>
              <a:t>Apps.py </a:t>
            </a:r>
            <a:r>
              <a:rPr lang="en-US" dirty="0">
                <a:solidFill>
                  <a:srgbClr val="000000"/>
                </a:solidFill>
                <a:latin typeface="Arial" panose="020B0604020202020204" pitchFamily="34" charset="0"/>
              </a:rPr>
              <a:t>– </a:t>
            </a:r>
            <a:r>
              <a:rPr lang="en-US" b="0" i="0" dirty="0">
                <a:solidFill>
                  <a:srgbClr val="242729"/>
                </a:solidFill>
                <a:effectLst/>
                <a:latin typeface="-apple-system"/>
              </a:rPr>
              <a:t>This file is created to help the user include any </a:t>
            </a:r>
            <a:r>
              <a:rPr lang="en-US" b="0" i="0" u="sng" dirty="0">
                <a:effectLst/>
                <a:latin typeface="-apple-system"/>
                <a:hlinkClick r:id="rId2"/>
              </a:rPr>
              <a:t>application configuration</a:t>
            </a:r>
            <a:r>
              <a:rPr lang="en-US" b="0" i="0" dirty="0">
                <a:solidFill>
                  <a:srgbClr val="242729"/>
                </a:solidFill>
                <a:effectLst/>
                <a:latin typeface="-apple-system"/>
              </a:rPr>
              <a:t> for the app. Using this, you can configure some of the attributes of the application.</a:t>
            </a:r>
            <a:endParaRPr lang="en-IN" dirty="0"/>
          </a:p>
        </p:txBody>
      </p:sp>
    </p:spTree>
    <p:extLst>
      <p:ext uri="{BB962C8B-B14F-4D97-AF65-F5344CB8AC3E}">
        <p14:creationId xmlns:p14="http://schemas.microsoft.com/office/powerpoint/2010/main" val="1430153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DE5-5F37-458D-908F-AE55977D3282}"/>
              </a:ext>
            </a:extLst>
          </p:cNvPr>
          <p:cNvSpPr>
            <a:spLocks noGrp="1"/>
          </p:cNvSpPr>
          <p:nvPr>
            <p:ph type="title"/>
          </p:nvPr>
        </p:nvSpPr>
        <p:spPr/>
        <p:txBody>
          <a:bodyPr/>
          <a:lstStyle/>
          <a:p>
            <a:r>
              <a:rPr lang="en-IN" dirty="0"/>
              <a:t>First Code and Website</a:t>
            </a:r>
          </a:p>
        </p:txBody>
      </p:sp>
      <p:sp>
        <p:nvSpPr>
          <p:cNvPr id="3" name="Content Placeholder 2">
            <a:extLst>
              <a:ext uri="{FF2B5EF4-FFF2-40B4-BE49-F238E27FC236}">
                <a16:creationId xmlns:a16="http://schemas.microsoft.com/office/drawing/2014/main" id="{942879C6-BBB9-4434-A597-B172B9E682B7}"/>
              </a:ext>
            </a:extLst>
          </p:cNvPr>
          <p:cNvSpPr>
            <a:spLocks noGrp="1"/>
          </p:cNvSpPr>
          <p:nvPr>
            <p:ph idx="1"/>
          </p:nvPr>
        </p:nvSpPr>
        <p:spPr/>
        <p:txBody>
          <a:bodyPr/>
          <a:lstStyle/>
          <a:p>
            <a:r>
              <a:rPr lang="en-IN" dirty="0"/>
              <a:t>URLs</a:t>
            </a:r>
          </a:p>
          <a:p>
            <a:r>
              <a:rPr lang="en-IN" dirty="0"/>
              <a:t>Basic Website Features</a:t>
            </a:r>
          </a:p>
          <a:p>
            <a:r>
              <a:rPr lang="en-IN" dirty="0"/>
              <a:t>Request and Response</a:t>
            </a:r>
          </a:p>
          <a:p>
            <a:r>
              <a:rPr lang="en-IN" dirty="0"/>
              <a:t>Delivering Content</a:t>
            </a:r>
          </a:p>
          <a:p>
            <a:pPr marL="0" indent="0">
              <a:buNone/>
            </a:pPr>
            <a:endParaRPr lang="en-IN" dirty="0"/>
          </a:p>
        </p:txBody>
      </p:sp>
    </p:spTree>
    <p:extLst>
      <p:ext uri="{BB962C8B-B14F-4D97-AF65-F5344CB8AC3E}">
        <p14:creationId xmlns:p14="http://schemas.microsoft.com/office/powerpoint/2010/main" val="1153827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5ADA-38C3-4F16-B28A-47D3E5428929}"/>
              </a:ext>
            </a:extLst>
          </p:cNvPr>
          <p:cNvSpPr>
            <a:spLocks noGrp="1"/>
          </p:cNvSpPr>
          <p:nvPr>
            <p:ph type="title"/>
          </p:nvPr>
        </p:nvSpPr>
        <p:spPr/>
        <p:txBody>
          <a:bodyPr/>
          <a:lstStyle/>
          <a:p>
            <a:r>
              <a:rPr lang="en-IN" dirty="0"/>
              <a:t>URLs (or routes)</a:t>
            </a:r>
          </a:p>
        </p:txBody>
      </p:sp>
      <p:sp>
        <p:nvSpPr>
          <p:cNvPr id="3" name="Content Placeholder 2">
            <a:extLst>
              <a:ext uri="{FF2B5EF4-FFF2-40B4-BE49-F238E27FC236}">
                <a16:creationId xmlns:a16="http://schemas.microsoft.com/office/drawing/2014/main" id="{461580E7-94E6-49D4-A701-3174B4CCF00E}"/>
              </a:ext>
            </a:extLst>
          </p:cNvPr>
          <p:cNvSpPr>
            <a:spLocks noGrp="1"/>
          </p:cNvSpPr>
          <p:nvPr>
            <p:ph idx="1"/>
          </p:nvPr>
        </p:nvSpPr>
        <p:spPr>
          <a:xfrm>
            <a:off x="677334" y="5134062"/>
            <a:ext cx="8596668" cy="907300"/>
          </a:xfrm>
        </p:spPr>
        <p:txBody>
          <a:bodyPr/>
          <a:lstStyle/>
          <a:p>
            <a:pPr marL="0" indent="0">
              <a:buNone/>
            </a:pPr>
            <a:r>
              <a:rPr lang="en-IN" b="1" dirty="0"/>
              <a:t>Routes:</a:t>
            </a:r>
          </a:p>
          <a:p>
            <a:pPr marL="0" indent="0">
              <a:buNone/>
            </a:pPr>
            <a:r>
              <a:rPr lang="en-IN" dirty="0"/>
              <a:t>Mapping URLs which ensure certain results are achieved</a:t>
            </a:r>
          </a:p>
        </p:txBody>
      </p:sp>
      <p:sp>
        <p:nvSpPr>
          <p:cNvPr id="4" name="Rectangle: Rounded Corners 3">
            <a:extLst>
              <a:ext uri="{FF2B5EF4-FFF2-40B4-BE49-F238E27FC236}">
                <a16:creationId xmlns:a16="http://schemas.microsoft.com/office/drawing/2014/main" id="{A762710D-0D41-4DF5-B824-EFD67DD8D3D7}"/>
              </a:ext>
            </a:extLst>
          </p:cNvPr>
          <p:cNvSpPr/>
          <p:nvPr/>
        </p:nvSpPr>
        <p:spPr>
          <a:xfrm>
            <a:off x="796954" y="2214694"/>
            <a:ext cx="3292706"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a:t>
            </a:r>
          </a:p>
        </p:txBody>
      </p:sp>
      <p:sp>
        <p:nvSpPr>
          <p:cNvPr id="5" name="Rectangle: Rounded Corners 4">
            <a:extLst>
              <a:ext uri="{FF2B5EF4-FFF2-40B4-BE49-F238E27FC236}">
                <a16:creationId xmlns:a16="http://schemas.microsoft.com/office/drawing/2014/main" id="{24BF397A-C984-41BF-B312-99533F3ED061}"/>
              </a:ext>
            </a:extLst>
          </p:cNvPr>
          <p:cNvSpPr/>
          <p:nvPr/>
        </p:nvSpPr>
        <p:spPr>
          <a:xfrm>
            <a:off x="4580389" y="2214694"/>
            <a:ext cx="4202884"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starting page</a:t>
            </a:r>
          </a:p>
        </p:txBody>
      </p:sp>
      <p:sp>
        <p:nvSpPr>
          <p:cNvPr id="6" name="Rectangle: Rounded Corners 5">
            <a:extLst>
              <a:ext uri="{FF2B5EF4-FFF2-40B4-BE49-F238E27FC236}">
                <a16:creationId xmlns:a16="http://schemas.microsoft.com/office/drawing/2014/main" id="{84324A73-B21C-41AA-9F98-9767EDCEF93A}"/>
              </a:ext>
            </a:extLst>
          </p:cNvPr>
          <p:cNvSpPr/>
          <p:nvPr/>
        </p:nvSpPr>
        <p:spPr>
          <a:xfrm>
            <a:off x="796954" y="3126996"/>
            <a:ext cx="3363985"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My-page.com/posts</a:t>
            </a:r>
          </a:p>
        </p:txBody>
      </p:sp>
      <p:sp>
        <p:nvSpPr>
          <p:cNvPr id="7" name="Rectangle: Rounded Corners 6">
            <a:extLst>
              <a:ext uri="{FF2B5EF4-FFF2-40B4-BE49-F238E27FC236}">
                <a16:creationId xmlns:a16="http://schemas.microsoft.com/office/drawing/2014/main" id="{D198527D-6543-454C-857D-91C79FC3B5DC}"/>
              </a:ext>
            </a:extLst>
          </p:cNvPr>
          <p:cNvSpPr/>
          <p:nvPr/>
        </p:nvSpPr>
        <p:spPr>
          <a:xfrm>
            <a:off x="4580389" y="3126995"/>
            <a:ext cx="4202884"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list of all post</a:t>
            </a:r>
          </a:p>
        </p:txBody>
      </p:sp>
      <p:sp>
        <p:nvSpPr>
          <p:cNvPr id="8" name="Rectangle: Rounded Corners 7">
            <a:extLst>
              <a:ext uri="{FF2B5EF4-FFF2-40B4-BE49-F238E27FC236}">
                <a16:creationId xmlns:a16="http://schemas.microsoft.com/office/drawing/2014/main" id="{85262B65-2B4F-44C5-B911-3BA9DE01E749}"/>
              </a:ext>
            </a:extLst>
          </p:cNvPr>
          <p:cNvSpPr/>
          <p:nvPr/>
        </p:nvSpPr>
        <p:spPr>
          <a:xfrm>
            <a:off x="840297" y="4051184"/>
            <a:ext cx="3320642"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My-page.com/posts/specific-post</a:t>
            </a:r>
          </a:p>
        </p:txBody>
      </p:sp>
      <p:sp>
        <p:nvSpPr>
          <p:cNvPr id="9" name="Rectangle: Rounded Corners 8">
            <a:extLst>
              <a:ext uri="{FF2B5EF4-FFF2-40B4-BE49-F238E27FC236}">
                <a16:creationId xmlns:a16="http://schemas.microsoft.com/office/drawing/2014/main" id="{0F69EAD1-7B41-49C2-976B-303C50C6FF2E}"/>
              </a:ext>
            </a:extLst>
          </p:cNvPr>
          <p:cNvSpPr/>
          <p:nvPr/>
        </p:nvSpPr>
        <p:spPr>
          <a:xfrm>
            <a:off x="4594357" y="4039296"/>
            <a:ext cx="4246227"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specific post</a:t>
            </a:r>
          </a:p>
        </p:txBody>
      </p:sp>
    </p:spTree>
    <p:extLst>
      <p:ext uri="{BB962C8B-B14F-4D97-AF65-F5344CB8AC3E}">
        <p14:creationId xmlns:p14="http://schemas.microsoft.com/office/powerpoint/2010/main" val="411991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1509-7915-4AB9-A208-221E44E166C2}"/>
              </a:ext>
            </a:extLst>
          </p:cNvPr>
          <p:cNvSpPr>
            <a:spLocks noGrp="1"/>
          </p:cNvSpPr>
          <p:nvPr>
            <p:ph type="title"/>
          </p:nvPr>
        </p:nvSpPr>
        <p:spPr/>
        <p:txBody>
          <a:bodyPr/>
          <a:lstStyle/>
          <a:p>
            <a:r>
              <a:rPr lang="en-IN" dirty="0"/>
              <a:t>Views</a:t>
            </a:r>
          </a:p>
        </p:txBody>
      </p:sp>
      <p:sp>
        <p:nvSpPr>
          <p:cNvPr id="3" name="Content Placeholder 2">
            <a:extLst>
              <a:ext uri="{FF2B5EF4-FFF2-40B4-BE49-F238E27FC236}">
                <a16:creationId xmlns:a16="http://schemas.microsoft.com/office/drawing/2014/main" id="{B1B1FFBC-F61B-40D9-886F-0142D9E18275}"/>
              </a:ext>
            </a:extLst>
          </p:cNvPr>
          <p:cNvSpPr>
            <a:spLocks noGrp="1"/>
          </p:cNvSpPr>
          <p:nvPr>
            <p:ph idx="1"/>
          </p:nvPr>
        </p:nvSpPr>
        <p:spPr/>
        <p:txBody>
          <a:bodyPr/>
          <a:lstStyle/>
          <a:p>
            <a:r>
              <a:rPr lang="en-IN" dirty="0"/>
              <a:t>The logic which are executed for different URLs.</a:t>
            </a:r>
          </a:p>
          <a:p>
            <a:r>
              <a:rPr lang="en-IN" dirty="0"/>
              <a:t>Two types:</a:t>
            </a:r>
          </a:p>
          <a:p>
            <a:pPr lvl="1"/>
            <a:r>
              <a:rPr lang="en-IN" dirty="0"/>
              <a:t>Functions</a:t>
            </a:r>
          </a:p>
          <a:p>
            <a:pPr lvl="1"/>
            <a:r>
              <a:rPr lang="en-IN" dirty="0"/>
              <a:t>Class</a:t>
            </a:r>
          </a:p>
          <a:p>
            <a:r>
              <a:rPr lang="en-IN" dirty="0"/>
              <a:t>Evaluates request and return responses</a:t>
            </a:r>
          </a:p>
          <a:p>
            <a:endParaRPr lang="en-IN" dirty="0"/>
          </a:p>
        </p:txBody>
      </p:sp>
      <p:sp>
        <p:nvSpPr>
          <p:cNvPr id="4" name="Rectangle: Rounded Corners 3">
            <a:extLst>
              <a:ext uri="{FF2B5EF4-FFF2-40B4-BE49-F238E27FC236}">
                <a16:creationId xmlns:a16="http://schemas.microsoft.com/office/drawing/2014/main" id="{726DD5CC-C951-4CF5-AA7D-D898BD0E6677}"/>
              </a:ext>
            </a:extLst>
          </p:cNvPr>
          <p:cNvSpPr/>
          <p:nvPr/>
        </p:nvSpPr>
        <p:spPr>
          <a:xfrm>
            <a:off x="855677" y="4437776"/>
            <a:ext cx="2340529" cy="10234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Load and prepare data</a:t>
            </a:r>
          </a:p>
        </p:txBody>
      </p:sp>
      <p:sp>
        <p:nvSpPr>
          <p:cNvPr id="5" name="Rectangle: Rounded Corners 4">
            <a:extLst>
              <a:ext uri="{FF2B5EF4-FFF2-40B4-BE49-F238E27FC236}">
                <a16:creationId xmlns:a16="http://schemas.microsoft.com/office/drawing/2014/main" id="{5B79B3E4-4F68-471D-B8A6-B8B1FB80B896}"/>
              </a:ext>
            </a:extLst>
          </p:cNvPr>
          <p:cNvSpPr/>
          <p:nvPr/>
        </p:nvSpPr>
        <p:spPr>
          <a:xfrm>
            <a:off x="3805403" y="4437776"/>
            <a:ext cx="2340529" cy="1023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Run any business logic</a:t>
            </a:r>
          </a:p>
        </p:txBody>
      </p:sp>
      <p:sp>
        <p:nvSpPr>
          <p:cNvPr id="6" name="Rectangle: Rounded Corners 5">
            <a:extLst>
              <a:ext uri="{FF2B5EF4-FFF2-40B4-BE49-F238E27FC236}">
                <a16:creationId xmlns:a16="http://schemas.microsoft.com/office/drawing/2014/main" id="{B573D247-48B6-41E4-B424-733E6B9B4B38}"/>
              </a:ext>
            </a:extLst>
          </p:cNvPr>
          <p:cNvSpPr/>
          <p:nvPr/>
        </p:nvSpPr>
        <p:spPr>
          <a:xfrm>
            <a:off x="6655267" y="4437776"/>
            <a:ext cx="2340529" cy="10234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Prepare and return response</a:t>
            </a:r>
          </a:p>
        </p:txBody>
      </p:sp>
    </p:spTree>
    <p:extLst>
      <p:ext uri="{BB962C8B-B14F-4D97-AF65-F5344CB8AC3E}">
        <p14:creationId xmlns:p14="http://schemas.microsoft.com/office/powerpoint/2010/main" val="3022037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9B3AFA0-B484-4D55-A578-DF92D81894CD}"/>
              </a:ext>
            </a:extLst>
          </p:cNvPr>
          <p:cNvSpPr/>
          <p:nvPr/>
        </p:nvSpPr>
        <p:spPr>
          <a:xfrm>
            <a:off x="3171038" y="2239861"/>
            <a:ext cx="3942826" cy="33639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Fetching request and processing response is done by view</a:t>
            </a:r>
          </a:p>
        </p:txBody>
      </p:sp>
      <p:sp>
        <p:nvSpPr>
          <p:cNvPr id="2" name="Title 1">
            <a:extLst>
              <a:ext uri="{FF2B5EF4-FFF2-40B4-BE49-F238E27FC236}">
                <a16:creationId xmlns:a16="http://schemas.microsoft.com/office/drawing/2014/main" id="{2AA96F58-8788-4991-87DB-BB6D0E3A5860}"/>
              </a:ext>
            </a:extLst>
          </p:cNvPr>
          <p:cNvSpPr>
            <a:spLocks noGrp="1"/>
          </p:cNvSpPr>
          <p:nvPr>
            <p:ph type="title"/>
          </p:nvPr>
        </p:nvSpPr>
        <p:spPr/>
        <p:txBody>
          <a:bodyPr/>
          <a:lstStyle/>
          <a:p>
            <a:r>
              <a:rPr lang="en-IN" dirty="0"/>
              <a:t>URLs and Views</a:t>
            </a:r>
          </a:p>
        </p:txBody>
      </p:sp>
      <p:sp>
        <p:nvSpPr>
          <p:cNvPr id="4" name="Rectangle: Rounded Corners 3">
            <a:extLst>
              <a:ext uri="{FF2B5EF4-FFF2-40B4-BE49-F238E27FC236}">
                <a16:creationId xmlns:a16="http://schemas.microsoft.com/office/drawing/2014/main" id="{9A9261EC-B01A-4970-97C2-6246A6ABDBFB}"/>
              </a:ext>
            </a:extLst>
          </p:cNvPr>
          <p:cNvSpPr/>
          <p:nvPr/>
        </p:nvSpPr>
        <p:spPr>
          <a:xfrm>
            <a:off x="847288" y="3204594"/>
            <a:ext cx="1535185" cy="74662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User</a:t>
            </a:r>
          </a:p>
        </p:txBody>
      </p:sp>
      <p:sp>
        <p:nvSpPr>
          <p:cNvPr id="5" name="Rectangle: Rounded Corners 4">
            <a:extLst>
              <a:ext uri="{FF2B5EF4-FFF2-40B4-BE49-F238E27FC236}">
                <a16:creationId xmlns:a16="http://schemas.microsoft.com/office/drawing/2014/main" id="{23584E91-7707-47CC-B237-0B8911CD2EFD}"/>
              </a:ext>
            </a:extLst>
          </p:cNvPr>
          <p:cNvSpPr/>
          <p:nvPr/>
        </p:nvSpPr>
        <p:spPr>
          <a:xfrm>
            <a:off x="4018327" y="2810312"/>
            <a:ext cx="2256638" cy="3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Request</a:t>
            </a:r>
          </a:p>
        </p:txBody>
      </p:sp>
      <p:sp>
        <p:nvSpPr>
          <p:cNvPr id="6" name="Rectangle: Rounded Corners 5">
            <a:extLst>
              <a:ext uri="{FF2B5EF4-FFF2-40B4-BE49-F238E27FC236}">
                <a16:creationId xmlns:a16="http://schemas.microsoft.com/office/drawing/2014/main" id="{13F53D56-10E2-462D-AEAF-7896DEC6645F}"/>
              </a:ext>
            </a:extLst>
          </p:cNvPr>
          <p:cNvSpPr/>
          <p:nvPr/>
        </p:nvSpPr>
        <p:spPr>
          <a:xfrm>
            <a:off x="4035104" y="4324746"/>
            <a:ext cx="2256638" cy="39428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Response</a:t>
            </a:r>
          </a:p>
        </p:txBody>
      </p:sp>
      <p:sp>
        <p:nvSpPr>
          <p:cNvPr id="8" name="Flowchart: Magnetic Disk 7">
            <a:extLst>
              <a:ext uri="{FF2B5EF4-FFF2-40B4-BE49-F238E27FC236}">
                <a16:creationId xmlns:a16="http://schemas.microsoft.com/office/drawing/2014/main" id="{BBCBD44C-55AC-420F-8C28-32CEE677B535}"/>
              </a:ext>
            </a:extLst>
          </p:cNvPr>
          <p:cNvSpPr/>
          <p:nvPr/>
        </p:nvSpPr>
        <p:spPr>
          <a:xfrm>
            <a:off x="7596231" y="3237508"/>
            <a:ext cx="696286" cy="796954"/>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DB</a:t>
            </a:r>
          </a:p>
        </p:txBody>
      </p:sp>
      <p:cxnSp>
        <p:nvCxnSpPr>
          <p:cNvPr id="10" name="Straight Arrow Connector 9">
            <a:extLst>
              <a:ext uri="{FF2B5EF4-FFF2-40B4-BE49-F238E27FC236}">
                <a16:creationId xmlns:a16="http://schemas.microsoft.com/office/drawing/2014/main" id="{6AFCBA9C-4D26-45D0-A7D1-609C30043083}"/>
              </a:ext>
            </a:extLst>
          </p:cNvPr>
          <p:cNvCxnSpPr>
            <a:stCxn id="4" idx="3"/>
          </p:cNvCxnSpPr>
          <p:nvPr/>
        </p:nvCxnSpPr>
        <p:spPr>
          <a:xfrm flipV="1">
            <a:off x="2382473" y="3020037"/>
            <a:ext cx="1577131" cy="5578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6E7F8958-B455-447A-9C0B-71C15A2633CC}"/>
              </a:ext>
            </a:extLst>
          </p:cNvPr>
          <p:cNvCxnSpPr/>
          <p:nvPr/>
        </p:nvCxnSpPr>
        <p:spPr>
          <a:xfrm>
            <a:off x="6333688" y="3020037"/>
            <a:ext cx="1073791" cy="3942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763C1D3A-8543-487E-8266-38E821696785}"/>
              </a:ext>
            </a:extLst>
          </p:cNvPr>
          <p:cNvCxnSpPr/>
          <p:nvPr/>
        </p:nvCxnSpPr>
        <p:spPr>
          <a:xfrm flipH="1">
            <a:off x="6333688" y="3951215"/>
            <a:ext cx="981512" cy="5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766E51EF-5381-4672-AAAF-1A9BE909576A}"/>
              </a:ext>
            </a:extLst>
          </p:cNvPr>
          <p:cNvCxnSpPr/>
          <p:nvPr/>
        </p:nvCxnSpPr>
        <p:spPr>
          <a:xfrm flipH="1" flipV="1">
            <a:off x="2474752" y="3951215"/>
            <a:ext cx="1342239" cy="5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78165689-ECB5-44D8-A4B7-9F1B03251619}"/>
              </a:ext>
            </a:extLst>
          </p:cNvPr>
          <p:cNvSpPr txBox="1"/>
          <p:nvPr/>
        </p:nvSpPr>
        <p:spPr>
          <a:xfrm>
            <a:off x="998290" y="5931017"/>
            <a:ext cx="8422547" cy="369332"/>
          </a:xfrm>
          <a:prstGeom prst="rect">
            <a:avLst/>
          </a:prstGeom>
          <a:noFill/>
        </p:spPr>
        <p:txBody>
          <a:bodyPr wrap="square" rtlCol="0">
            <a:spAutoFit/>
          </a:bodyPr>
          <a:lstStyle/>
          <a:p>
            <a:r>
              <a:rPr lang="en-IN" dirty="0"/>
              <a:t>Views are responsible for processing request and returning responses. </a:t>
            </a:r>
          </a:p>
        </p:txBody>
      </p:sp>
    </p:spTree>
    <p:extLst>
      <p:ext uri="{BB962C8B-B14F-4D97-AF65-F5344CB8AC3E}">
        <p14:creationId xmlns:p14="http://schemas.microsoft.com/office/powerpoint/2010/main" val="330349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1DD8-F3F1-406E-87C4-BC25A4BA963E}"/>
              </a:ext>
            </a:extLst>
          </p:cNvPr>
          <p:cNvSpPr>
            <a:spLocks noGrp="1"/>
          </p:cNvSpPr>
          <p:nvPr>
            <p:ph type="title"/>
          </p:nvPr>
        </p:nvSpPr>
        <p:spPr/>
        <p:txBody>
          <a:bodyPr/>
          <a:lstStyle/>
          <a:p>
            <a:r>
              <a:rPr lang="en-IN" b="0" i="0" dirty="0">
                <a:effectLst/>
                <a:latin typeface="Arial" panose="020B0604020202020204" pitchFamily="34" charset="0"/>
              </a:rPr>
              <a:t>Django – Design Philosophies</a:t>
            </a:r>
            <a:endParaRPr lang="en-IN" dirty="0"/>
          </a:p>
        </p:txBody>
      </p:sp>
      <p:sp>
        <p:nvSpPr>
          <p:cNvPr id="3" name="Content Placeholder 2">
            <a:extLst>
              <a:ext uri="{FF2B5EF4-FFF2-40B4-BE49-F238E27FC236}">
                <a16:creationId xmlns:a16="http://schemas.microsoft.com/office/drawing/2014/main" id="{29DBE7FF-A34D-4FE1-BA64-0CD18B1A28F7}"/>
              </a:ext>
            </a:extLst>
          </p:cNvPr>
          <p:cNvSpPr>
            <a:spLocks noGrp="1"/>
          </p:cNvSpPr>
          <p:nvPr>
            <p:ph idx="1"/>
          </p:nvPr>
        </p:nvSpPr>
        <p:spPr/>
        <p:txBody>
          <a:bodyPr>
            <a:normAutofit/>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Loosely Coupled</a:t>
            </a:r>
            <a:r>
              <a:rPr lang="en-US" b="0" i="0" dirty="0">
                <a:solidFill>
                  <a:srgbClr val="000000"/>
                </a:solidFill>
                <a:effectLst/>
                <a:latin typeface="Arial" panose="020B0604020202020204" pitchFamily="34" charset="0"/>
              </a:rPr>
              <a:t> − Django aims to make each element of its stack independent of the others.</a:t>
            </a:r>
          </a:p>
          <a:p>
            <a:pPr algn="just">
              <a:buFont typeface="Arial" panose="020B0604020202020204" pitchFamily="34" charset="0"/>
              <a:buChar char="•"/>
            </a:pPr>
            <a:r>
              <a:rPr lang="en-US" b="1" i="0" dirty="0">
                <a:solidFill>
                  <a:srgbClr val="000000"/>
                </a:solidFill>
                <a:effectLst/>
                <a:latin typeface="Arial" panose="020B0604020202020204" pitchFamily="34" charset="0"/>
              </a:rPr>
              <a:t>Less Coding</a:t>
            </a:r>
            <a:r>
              <a:rPr lang="en-US" b="0" i="0" dirty="0">
                <a:solidFill>
                  <a:srgbClr val="000000"/>
                </a:solidFill>
                <a:effectLst/>
                <a:latin typeface="Arial" panose="020B0604020202020204" pitchFamily="34" charset="0"/>
              </a:rPr>
              <a:t> − Less code so in turn a quick development.</a:t>
            </a:r>
          </a:p>
          <a:p>
            <a:pPr algn="just">
              <a:buFont typeface="Arial" panose="020B0604020202020204" pitchFamily="34" charset="0"/>
              <a:buChar char="•"/>
            </a:pPr>
            <a:r>
              <a:rPr lang="en-US" b="1" i="0" dirty="0">
                <a:solidFill>
                  <a:srgbClr val="000000"/>
                </a:solidFill>
                <a:effectLst/>
                <a:latin typeface="Arial" panose="020B0604020202020204" pitchFamily="34" charset="0"/>
              </a:rPr>
              <a:t>Don't Repeat Yourself (DRY)</a:t>
            </a:r>
            <a:r>
              <a:rPr lang="en-US" b="0" i="0" dirty="0">
                <a:solidFill>
                  <a:srgbClr val="000000"/>
                </a:solidFill>
                <a:effectLst/>
                <a:latin typeface="Arial" panose="020B0604020202020204" pitchFamily="34" charset="0"/>
              </a:rPr>
              <a:t> − Everything should be developed only in exactly one place instead of repeating it again and again.</a:t>
            </a:r>
          </a:p>
          <a:p>
            <a:pPr algn="just">
              <a:buFont typeface="Arial" panose="020B0604020202020204" pitchFamily="34" charset="0"/>
              <a:buChar char="•"/>
            </a:pPr>
            <a:r>
              <a:rPr lang="en-US" b="1" i="0" dirty="0">
                <a:solidFill>
                  <a:srgbClr val="000000"/>
                </a:solidFill>
                <a:effectLst/>
                <a:latin typeface="Arial" panose="020B0604020202020204" pitchFamily="34" charset="0"/>
              </a:rPr>
              <a:t>Fast Development</a:t>
            </a:r>
            <a:r>
              <a:rPr lang="en-US" b="0" i="0" dirty="0">
                <a:solidFill>
                  <a:srgbClr val="000000"/>
                </a:solidFill>
                <a:effectLst/>
                <a:latin typeface="Arial" panose="020B0604020202020204" pitchFamily="34" charset="0"/>
              </a:rPr>
              <a:t> − Django's philosophy is to do all it can to facilitate hyper-fast development.</a:t>
            </a:r>
          </a:p>
          <a:p>
            <a:pPr algn="just">
              <a:buFont typeface="Arial" panose="020B0604020202020204" pitchFamily="34" charset="0"/>
              <a:buChar char="•"/>
            </a:pPr>
            <a:r>
              <a:rPr lang="en-US" b="1" i="0" dirty="0">
                <a:solidFill>
                  <a:srgbClr val="000000"/>
                </a:solidFill>
                <a:effectLst/>
                <a:latin typeface="Arial" panose="020B0604020202020204" pitchFamily="34" charset="0"/>
              </a:rPr>
              <a:t>Clean Design</a:t>
            </a:r>
            <a:r>
              <a:rPr lang="en-US" b="0" i="0" dirty="0">
                <a:solidFill>
                  <a:srgbClr val="000000"/>
                </a:solidFill>
                <a:effectLst/>
                <a:latin typeface="Arial" panose="020B0604020202020204" pitchFamily="34" charset="0"/>
              </a:rPr>
              <a:t> − Django strictly maintains a clean design throughout its own code and makes it easy to follow best web-development practices.</a:t>
            </a:r>
          </a:p>
        </p:txBody>
      </p:sp>
    </p:spTree>
    <p:extLst>
      <p:ext uri="{BB962C8B-B14F-4D97-AF65-F5344CB8AC3E}">
        <p14:creationId xmlns:p14="http://schemas.microsoft.com/office/powerpoint/2010/main" val="90022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0B87-2CE4-46A7-8DA8-7FFAB5F4C402}"/>
              </a:ext>
            </a:extLst>
          </p:cNvPr>
          <p:cNvSpPr>
            <a:spLocks noGrp="1"/>
          </p:cNvSpPr>
          <p:nvPr>
            <p:ph type="title"/>
          </p:nvPr>
        </p:nvSpPr>
        <p:spPr/>
        <p:txBody>
          <a:bodyPr/>
          <a:lstStyle/>
          <a:p>
            <a:r>
              <a:rPr lang="en-IN" b="1" i="0" dirty="0">
                <a:solidFill>
                  <a:srgbClr val="273239"/>
                </a:solidFill>
                <a:effectLst/>
                <a:latin typeface="urw-din"/>
              </a:rPr>
              <a:t>Model View Controller (MVC) :</a:t>
            </a:r>
            <a:endParaRPr lang="en-IN" dirty="0"/>
          </a:p>
        </p:txBody>
      </p:sp>
      <p:sp>
        <p:nvSpPr>
          <p:cNvPr id="3" name="Content Placeholder 2">
            <a:extLst>
              <a:ext uri="{FF2B5EF4-FFF2-40B4-BE49-F238E27FC236}">
                <a16:creationId xmlns:a16="http://schemas.microsoft.com/office/drawing/2014/main" id="{D11DE5E1-31B3-4F47-A07F-9C565973B28E}"/>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0" dirty="0">
                <a:solidFill>
                  <a:srgbClr val="273239"/>
                </a:solidFill>
                <a:effectLst/>
                <a:latin typeface="urw-din"/>
              </a:rPr>
              <a:t>This </a:t>
            </a:r>
            <a:r>
              <a:rPr lang="en-US" b="1" i="0" dirty="0">
                <a:solidFill>
                  <a:srgbClr val="273239"/>
                </a:solidFill>
                <a:effectLst/>
                <a:latin typeface="urw-din"/>
              </a:rPr>
              <a:t>Model</a:t>
            </a:r>
            <a:r>
              <a:rPr lang="en-US" b="0" i="0" dirty="0">
                <a:solidFill>
                  <a:srgbClr val="273239"/>
                </a:solidFill>
                <a:effectLst/>
                <a:latin typeface="urw-din"/>
              </a:rPr>
              <a:t> is the central component of this architecture and manages the data, logic as well as other constraints of the application.</a:t>
            </a:r>
          </a:p>
          <a:p>
            <a:pPr lvl="1" fontAlgn="base">
              <a:buFont typeface="Arial" panose="020B0604020202020204" pitchFamily="34" charset="0"/>
              <a:buChar char="•"/>
            </a:pPr>
            <a:r>
              <a:rPr lang="en-US" dirty="0">
                <a:solidFill>
                  <a:srgbClr val="273239"/>
                </a:solidFill>
                <a:latin typeface="urw-din"/>
              </a:rPr>
              <a:t>Database – Data, Constraints (PK, FK, Unique Constraints)</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View</a:t>
            </a:r>
            <a:r>
              <a:rPr lang="en-US" b="0" i="0" dirty="0">
                <a:solidFill>
                  <a:srgbClr val="273239"/>
                </a:solidFill>
                <a:effectLst/>
                <a:latin typeface="urw-din"/>
              </a:rPr>
              <a:t> deals with how the data will be displayed to the user and provides various data representation components.</a:t>
            </a:r>
          </a:p>
          <a:p>
            <a:pPr lvl="1" fontAlgn="base">
              <a:buFont typeface="Arial" panose="020B0604020202020204" pitchFamily="34" charset="0"/>
              <a:buChar char="•"/>
            </a:pPr>
            <a:r>
              <a:rPr lang="en-US" dirty="0">
                <a:solidFill>
                  <a:srgbClr val="273239"/>
                </a:solidFill>
                <a:latin typeface="urw-din"/>
              </a:rPr>
              <a:t>UI (Search on Amazon)</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Controller</a:t>
            </a:r>
            <a:r>
              <a:rPr lang="en-US" b="0" i="0" dirty="0">
                <a:solidFill>
                  <a:srgbClr val="273239"/>
                </a:solidFill>
                <a:effectLst/>
                <a:latin typeface="urw-din"/>
              </a:rPr>
              <a:t> manipulates the Model and renders the view by acting as a bridge between both of them.</a:t>
            </a:r>
          </a:p>
          <a:p>
            <a:pPr lvl="1" fontAlgn="base">
              <a:buFont typeface="Arial" panose="020B0604020202020204" pitchFamily="34" charset="0"/>
              <a:buChar char="•"/>
            </a:pPr>
            <a:r>
              <a:rPr lang="en-US" dirty="0">
                <a:solidFill>
                  <a:srgbClr val="273239"/>
                </a:solidFill>
                <a:latin typeface="urw-din"/>
              </a:rPr>
              <a:t>APIs </a:t>
            </a:r>
          </a:p>
          <a:p>
            <a:pPr lvl="1" fontAlgn="base">
              <a:buFont typeface="Arial" panose="020B0604020202020204" pitchFamily="34" charset="0"/>
              <a:buChar char="•"/>
            </a:pPr>
            <a:r>
              <a:rPr lang="en-US" b="0" i="0" dirty="0">
                <a:solidFill>
                  <a:srgbClr val="273239"/>
                </a:solidFill>
                <a:effectLst/>
                <a:latin typeface="urw-din"/>
              </a:rPr>
              <a:t>Take data from Model</a:t>
            </a:r>
          </a:p>
          <a:p>
            <a:pPr lvl="1" fontAlgn="base">
              <a:buFont typeface="Arial" panose="020B0604020202020204" pitchFamily="34" charset="0"/>
              <a:buChar char="•"/>
            </a:pPr>
            <a:r>
              <a:rPr lang="en-US" dirty="0">
                <a:solidFill>
                  <a:srgbClr val="273239"/>
                </a:solidFill>
                <a:latin typeface="urw-din"/>
              </a:rPr>
              <a:t>Render in the UI</a:t>
            </a:r>
          </a:p>
          <a:p>
            <a:pPr lvl="1" fontAlgn="base">
              <a:buFont typeface="Arial" panose="020B0604020202020204" pitchFamily="34" charset="0"/>
              <a:buChar char="•"/>
            </a:pPr>
            <a:r>
              <a:rPr lang="en-US" b="0" i="0" dirty="0">
                <a:solidFill>
                  <a:srgbClr val="273239"/>
                </a:solidFill>
                <a:effectLst/>
                <a:latin typeface="urw-din"/>
              </a:rPr>
              <a:t>Heart of MVC</a:t>
            </a:r>
          </a:p>
          <a:p>
            <a:pPr fontAlgn="base">
              <a:buFont typeface="Arial" panose="020B0604020202020204" pitchFamily="34" charset="0"/>
              <a:buChar char="•"/>
            </a:pPr>
            <a:r>
              <a:rPr lang="en-US" dirty="0">
                <a:solidFill>
                  <a:srgbClr val="273239"/>
                </a:solidFill>
                <a:latin typeface="urw-din"/>
              </a:rPr>
              <a:t>Spring</a:t>
            </a: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3763993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42AB-81B3-4B06-880D-BF9EFE0E7BC9}"/>
              </a:ext>
            </a:extLst>
          </p:cNvPr>
          <p:cNvSpPr>
            <a:spLocks noGrp="1"/>
          </p:cNvSpPr>
          <p:nvPr>
            <p:ph type="title"/>
          </p:nvPr>
        </p:nvSpPr>
        <p:spPr/>
        <p:txBody>
          <a:bodyPr/>
          <a:lstStyle/>
          <a:p>
            <a:r>
              <a:rPr lang="en-IN" b="1" i="0" dirty="0">
                <a:solidFill>
                  <a:srgbClr val="273239"/>
                </a:solidFill>
                <a:effectLst/>
                <a:latin typeface="urw-din"/>
              </a:rPr>
              <a:t>Model View Template (MVT) </a:t>
            </a:r>
            <a:endParaRPr lang="en-IN" dirty="0"/>
          </a:p>
        </p:txBody>
      </p:sp>
      <p:sp>
        <p:nvSpPr>
          <p:cNvPr id="3" name="Content Placeholder 2">
            <a:extLst>
              <a:ext uri="{FF2B5EF4-FFF2-40B4-BE49-F238E27FC236}">
                <a16:creationId xmlns:a16="http://schemas.microsoft.com/office/drawing/2014/main" id="{471178CA-7E2E-4619-BC61-701340A831AF}"/>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This </a:t>
            </a:r>
            <a:r>
              <a:rPr lang="en-US" b="1" i="0" dirty="0">
                <a:solidFill>
                  <a:srgbClr val="273239"/>
                </a:solidFill>
                <a:effectLst/>
                <a:latin typeface="urw-din"/>
              </a:rPr>
              <a:t>Model</a:t>
            </a:r>
            <a:r>
              <a:rPr lang="en-US" b="0" i="0" dirty="0">
                <a:solidFill>
                  <a:srgbClr val="273239"/>
                </a:solidFill>
                <a:effectLst/>
                <a:latin typeface="urw-din"/>
              </a:rPr>
              <a:t> similar to MVC acts as an interface for your data and is basically the logical structure behind the entire web application which is represented by a database such as </a:t>
            </a:r>
            <a:r>
              <a:rPr lang="en-US" b="0" i="0" dirty="0" err="1">
                <a:solidFill>
                  <a:srgbClr val="273239"/>
                </a:solidFill>
                <a:effectLst/>
                <a:latin typeface="urw-din"/>
              </a:rPr>
              <a:t>MySql</a:t>
            </a:r>
            <a:r>
              <a:rPr lang="en-US" b="0" i="0" dirty="0">
                <a:solidFill>
                  <a:srgbClr val="273239"/>
                </a:solidFill>
                <a:effectLst/>
                <a:latin typeface="urw-din"/>
              </a:rPr>
              <a:t>, PostgreSQL.</a:t>
            </a: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View</a:t>
            </a:r>
            <a:r>
              <a:rPr lang="en-US" b="0" i="0" dirty="0">
                <a:solidFill>
                  <a:srgbClr val="273239"/>
                </a:solidFill>
                <a:effectLst/>
                <a:latin typeface="urw-din"/>
              </a:rPr>
              <a:t> executes the business logic and interacts with the Model and renders the template. It accepts HTTP request and then return HTTP responses.</a:t>
            </a: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Template</a:t>
            </a:r>
            <a:r>
              <a:rPr lang="en-US" b="0" i="0" dirty="0">
                <a:solidFill>
                  <a:srgbClr val="273239"/>
                </a:solidFill>
                <a:effectLst/>
                <a:latin typeface="urw-din"/>
              </a:rPr>
              <a:t> is the component which makes MVT different from MVC. Templates act as the presentation layer and are basically the HTML code that renders the data. The content in these files can be either static on dynamic.</a:t>
            </a:r>
          </a:p>
          <a:p>
            <a:pPr algn="l" fontAlgn="base">
              <a:buFont typeface="Arial" panose="020B0604020202020204" pitchFamily="34" charset="0"/>
              <a:buChar char="•"/>
            </a:pPr>
            <a:r>
              <a:rPr lang="en-US" dirty="0">
                <a:solidFill>
                  <a:srgbClr val="273239"/>
                </a:solidFill>
                <a:latin typeface="urw-din"/>
              </a:rPr>
              <a:t>Django</a:t>
            </a: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473982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49D0-DAD4-4FFD-9D6F-ED8BC76BF1B8}"/>
              </a:ext>
            </a:extLst>
          </p:cNvPr>
          <p:cNvSpPr>
            <a:spLocks noGrp="1"/>
          </p:cNvSpPr>
          <p:nvPr>
            <p:ph type="title"/>
          </p:nvPr>
        </p:nvSpPr>
        <p:spPr/>
        <p:txBody>
          <a:bodyPr/>
          <a:lstStyle/>
          <a:p>
            <a:r>
              <a:rPr lang="en-IN" dirty="0"/>
              <a:t>Django MVT</a:t>
            </a:r>
          </a:p>
        </p:txBody>
      </p:sp>
      <p:pic>
        <p:nvPicPr>
          <p:cNvPr id="5" name="Content Placeholder 4">
            <a:extLst>
              <a:ext uri="{FF2B5EF4-FFF2-40B4-BE49-F238E27FC236}">
                <a16:creationId xmlns:a16="http://schemas.microsoft.com/office/drawing/2014/main" id="{F137809F-E1DF-4535-A434-7D7499ECB584}"/>
              </a:ext>
            </a:extLst>
          </p:cNvPr>
          <p:cNvPicPr>
            <a:picLocks noGrp="1" noChangeAspect="1"/>
          </p:cNvPicPr>
          <p:nvPr>
            <p:ph idx="1"/>
          </p:nvPr>
        </p:nvPicPr>
        <p:blipFill>
          <a:blip r:embed="rId2"/>
          <a:stretch>
            <a:fillRect/>
          </a:stretch>
        </p:blipFill>
        <p:spPr>
          <a:xfrm>
            <a:off x="1289844" y="2401094"/>
            <a:ext cx="7372350" cy="3400425"/>
          </a:xfrm>
        </p:spPr>
      </p:pic>
    </p:spTree>
    <p:extLst>
      <p:ext uri="{BB962C8B-B14F-4D97-AF65-F5344CB8AC3E}">
        <p14:creationId xmlns:p14="http://schemas.microsoft.com/office/powerpoint/2010/main" val="1452690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F4B5-CDA7-4C43-9B11-26B6DF40C774}"/>
              </a:ext>
            </a:extLst>
          </p:cNvPr>
          <p:cNvSpPr>
            <a:spLocks noGrp="1"/>
          </p:cNvSpPr>
          <p:nvPr>
            <p:ph type="title"/>
          </p:nvPr>
        </p:nvSpPr>
        <p:spPr>
          <a:xfrm>
            <a:off x="677334" y="0"/>
            <a:ext cx="8596668" cy="1320800"/>
          </a:xfrm>
        </p:spPr>
        <p:txBody>
          <a:bodyPr/>
          <a:lstStyle/>
          <a:p>
            <a:r>
              <a:rPr lang="en-IN" dirty="0"/>
              <a:t>MVC Vs MVT</a:t>
            </a:r>
          </a:p>
        </p:txBody>
      </p:sp>
      <p:graphicFrame>
        <p:nvGraphicFramePr>
          <p:cNvPr id="5" name="Table 5">
            <a:extLst>
              <a:ext uri="{FF2B5EF4-FFF2-40B4-BE49-F238E27FC236}">
                <a16:creationId xmlns:a16="http://schemas.microsoft.com/office/drawing/2014/main" id="{FD7F91DE-D381-4D79-9553-6922079C5762}"/>
              </a:ext>
            </a:extLst>
          </p:cNvPr>
          <p:cNvGraphicFramePr>
            <a:graphicFrameLocks noGrp="1"/>
          </p:cNvGraphicFramePr>
          <p:nvPr>
            <p:ph idx="1"/>
            <p:extLst>
              <p:ext uri="{D42A27DB-BD31-4B8C-83A1-F6EECF244321}">
                <p14:modId xmlns:p14="http://schemas.microsoft.com/office/powerpoint/2010/main" val="1617696629"/>
              </p:ext>
            </p:extLst>
          </p:nvPr>
        </p:nvGraphicFramePr>
        <p:xfrm>
          <a:off x="677334" y="790606"/>
          <a:ext cx="8596312" cy="5765800"/>
        </p:xfrm>
        <a:graphic>
          <a:graphicData uri="http://schemas.openxmlformats.org/drawingml/2006/table">
            <a:tbl>
              <a:tblPr firstRow="1" bandRow="1">
                <a:tableStyleId>{5C22544A-7EE6-4342-B048-85BDC9FD1C3A}</a:tableStyleId>
              </a:tblPr>
              <a:tblGrid>
                <a:gridCol w="584820">
                  <a:extLst>
                    <a:ext uri="{9D8B030D-6E8A-4147-A177-3AD203B41FA5}">
                      <a16:colId xmlns:a16="http://schemas.microsoft.com/office/drawing/2014/main" val="785807438"/>
                    </a:ext>
                  </a:extLst>
                </a:gridCol>
                <a:gridCol w="3672211">
                  <a:extLst>
                    <a:ext uri="{9D8B030D-6E8A-4147-A177-3AD203B41FA5}">
                      <a16:colId xmlns:a16="http://schemas.microsoft.com/office/drawing/2014/main" val="3692057103"/>
                    </a:ext>
                  </a:extLst>
                </a:gridCol>
                <a:gridCol w="4339281">
                  <a:extLst>
                    <a:ext uri="{9D8B030D-6E8A-4147-A177-3AD203B41FA5}">
                      <a16:colId xmlns:a16="http://schemas.microsoft.com/office/drawing/2014/main" val="3205604372"/>
                    </a:ext>
                  </a:extLst>
                </a:gridCol>
              </a:tblGrid>
              <a:tr h="370840">
                <a:tc>
                  <a:txBody>
                    <a:bodyPr/>
                    <a:lstStyle/>
                    <a:p>
                      <a:r>
                        <a:rPr lang="en-IN" dirty="0"/>
                        <a:t>S/No</a:t>
                      </a:r>
                    </a:p>
                  </a:txBody>
                  <a:tcPr marL="74751" marR="74751"/>
                </a:tc>
                <a:tc>
                  <a:txBody>
                    <a:bodyPr/>
                    <a:lstStyle/>
                    <a:p>
                      <a:r>
                        <a:rPr lang="en-IN" dirty="0"/>
                        <a:t>MVC</a:t>
                      </a:r>
                    </a:p>
                  </a:txBody>
                  <a:tcPr marL="74751" marR="74751"/>
                </a:tc>
                <a:tc>
                  <a:txBody>
                    <a:bodyPr/>
                    <a:lstStyle/>
                    <a:p>
                      <a:r>
                        <a:rPr lang="en-IN" dirty="0"/>
                        <a:t>MVT</a:t>
                      </a:r>
                    </a:p>
                  </a:txBody>
                  <a:tcPr marL="74751" marR="74751"/>
                </a:tc>
                <a:extLst>
                  <a:ext uri="{0D108BD9-81ED-4DB2-BD59-A6C34878D82A}">
                    <a16:rowId xmlns:a16="http://schemas.microsoft.com/office/drawing/2014/main" val="4046500317"/>
                  </a:ext>
                </a:extLst>
              </a:tr>
              <a:tr h="370840">
                <a:tc>
                  <a:txBody>
                    <a:bodyPr/>
                    <a:lstStyle/>
                    <a:p>
                      <a:r>
                        <a:rPr lang="en-IN" dirty="0"/>
                        <a:t>1</a:t>
                      </a:r>
                    </a:p>
                  </a:txBody>
                  <a:tcPr marL="74751" marR="74751"/>
                </a:tc>
                <a:tc>
                  <a:txBody>
                    <a:bodyPr/>
                    <a:lstStyle/>
                    <a:p>
                      <a:r>
                        <a:rPr lang="en-US" sz="1800" b="0" i="0" kern="1200" dirty="0">
                          <a:solidFill>
                            <a:schemeClr val="dk1"/>
                          </a:solidFill>
                          <a:effectLst/>
                          <a:latin typeface="+mn-lt"/>
                          <a:ea typeface="+mn-ea"/>
                          <a:cs typeface="+mn-cs"/>
                        </a:rPr>
                        <a:t>MVC has controller that drives both Model and View.</a:t>
                      </a:r>
                      <a:endParaRPr lang="en-IN" dirty="0"/>
                    </a:p>
                  </a:txBody>
                  <a:tcPr marL="74751" marR="74751"/>
                </a:tc>
                <a:tc>
                  <a:txBody>
                    <a:bodyPr/>
                    <a:lstStyle/>
                    <a:p>
                      <a:r>
                        <a:rPr lang="en-US" sz="1800" b="0" i="0" kern="1200" dirty="0">
                          <a:solidFill>
                            <a:schemeClr val="dk1"/>
                          </a:solidFill>
                          <a:effectLst/>
                          <a:latin typeface="+mn-lt"/>
                          <a:ea typeface="+mn-ea"/>
                          <a:cs typeface="+mn-cs"/>
                        </a:rPr>
                        <a:t>MVT has Views for </a:t>
                      </a:r>
                      <a:r>
                        <a:rPr lang="en-US" sz="1800" b="0" i="0" kern="1200" dirty="0" err="1">
                          <a:solidFill>
                            <a:schemeClr val="dk1"/>
                          </a:solidFill>
                          <a:effectLst/>
                          <a:latin typeface="+mn-lt"/>
                          <a:ea typeface="+mn-ea"/>
                          <a:cs typeface="+mn-cs"/>
                        </a:rPr>
                        <a:t>recieving</a:t>
                      </a:r>
                      <a:r>
                        <a:rPr lang="en-US" sz="1800" b="0" i="0" kern="1200" dirty="0">
                          <a:solidFill>
                            <a:schemeClr val="dk1"/>
                          </a:solidFill>
                          <a:effectLst/>
                          <a:latin typeface="+mn-lt"/>
                          <a:ea typeface="+mn-ea"/>
                          <a:cs typeface="+mn-cs"/>
                        </a:rPr>
                        <a:t> HTTP request and returning HTTP response.</a:t>
                      </a:r>
                      <a:endParaRPr lang="en-IN" dirty="0"/>
                    </a:p>
                  </a:txBody>
                  <a:tcPr marL="74751" marR="74751"/>
                </a:tc>
                <a:extLst>
                  <a:ext uri="{0D108BD9-81ED-4DB2-BD59-A6C34878D82A}">
                    <a16:rowId xmlns:a16="http://schemas.microsoft.com/office/drawing/2014/main" val="4109864273"/>
                  </a:ext>
                </a:extLst>
              </a:tr>
              <a:tr h="370840">
                <a:tc>
                  <a:txBody>
                    <a:bodyPr/>
                    <a:lstStyle/>
                    <a:p>
                      <a:r>
                        <a:rPr lang="en-IN" dirty="0"/>
                        <a:t>2</a:t>
                      </a:r>
                    </a:p>
                  </a:txBody>
                  <a:tcPr marL="74751" marR="74751"/>
                </a:tc>
                <a:tc>
                  <a:txBody>
                    <a:bodyPr/>
                    <a:lstStyle/>
                    <a:p>
                      <a:r>
                        <a:rPr lang="en-US" sz="1800" b="0" i="0" kern="1200" dirty="0">
                          <a:solidFill>
                            <a:schemeClr val="dk1"/>
                          </a:solidFill>
                          <a:effectLst/>
                          <a:latin typeface="+mn-lt"/>
                          <a:ea typeface="+mn-ea"/>
                          <a:cs typeface="+mn-cs"/>
                        </a:rPr>
                        <a:t>View tells how the user data will be presented.</a:t>
                      </a:r>
                      <a:endParaRPr lang="en-IN" dirty="0"/>
                    </a:p>
                  </a:txBody>
                  <a:tcPr marL="74751" marR="74751"/>
                </a:tc>
                <a:tc>
                  <a:txBody>
                    <a:bodyPr/>
                    <a:lstStyle/>
                    <a:p>
                      <a:r>
                        <a:rPr lang="en-US" sz="1800" b="0" i="0" kern="1200" dirty="0">
                          <a:solidFill>
                            <a:schemeClr val="dk1"/>
                          </a:solidFill>
                          <a:effectLst/>
                          <a:latin typeface="+mn-lt"/>
                          <a:ea typeface="+mn-ea"/>
                          <a:cs typeface="+mn-cs"/>
                        </a:rPr>
                        <a:t>Templates are used in MVT for that purpose.</a:t>
                      </a:r>
                      <a:endParaRPr lang="en-IN" dirty="0"/>
                    </a:p>
                  </a:txBody>
                  <a:tcPr marL="74751" marR="74751"/>
                </a:tc>
                <a:extLst>
                  <a:ext uri="{0D108BD9-81ED-4DB2-BD59-A6C34878D82A}">
                    <a16:rowId xmlns:a16="http://schemas.microsoft.com/office/drawing/2014/main" val="3754815391"/>
                  </a:ext>
                </a:extLst>
              </a:tr>
              <a:tr h="370840">
                <a:tc>
                  <a:txBody>
                    <a:bodyPr/>
                    <a:lstStyle/>
                    <a:p>
                      <a:r>
                        <a:rPr lang="en-IN" dirty="0"/>
                        <a:t>3</a:t>
                      </a:r>
                    </a:p>
                  </a:txBody>
                  <a:tcPr marL="74751" marR="74751"/>
                </a:tc>
                <a:tc>
                  <a:txBody>
                    <a:bodyPr/>
                    <a:lstStyle/>
                    <a:p>
                      <a:r>
                        <a:rPr lang="en-US" sz="1800" b="0" i="0" kern="1200" dirty="0">
                          <a:solidFill>
                            <a:schemeClr val="dk1"/>
                          </a:solidFill>
                          <a:effectLst/>
                          <a:latin typeface="+mn-lt"/>
                          <a:ea typeface="+mn-ea"/>
                          <a:cs typeface="+mn-cs"/>
                        </a:rPr>
                        <a:t>In MVC, we have to write all the control specific code.</a:t>
                      </a:r>
                      <a:endParaRPr lang="en-IN" dirty="0"/>
                    </a:p>
                  </a:txBody>
                  <a:tcPr marL="74751" marR="74751"/>
                </a:tc>
                <a:tc>
                  <a:txBody>
                    <a:bodyPr/>
                    <a:lstStyle/>
                    <a:p>
                      <a:r>
                        <a:rPr lang="en-US" sz="1800" b="0" i="0" kern="1200" dirty="0">
                          <a:solidFill>
                            <a:schemeClr val="dk1"/>
                          </a:solidFill>
                          <a:effectLst/>
                          <a:latin typeface="+mn-lt"/>
                          <a:ea typeface="+mn-ea"/>
                          <a:cs typeface="+mn-cs"/>
                        </a:rPr>
                        <a:t>Controller part is managed by the framework itself.</a:t>
                      </a:r>
                      <a:endParaRPr lang="en-IN" dirty="0"/>
                    </a:p>
                  </a:txBody>
                  <a:tcPr marL="74751" marR="74751"/>
                </a:tc>
                <a:extLst>
                  <a:ext uri="{0D108BD9-81ED-4DB2-BD59-A6C34878D82A}">
                    <a16:rowId xmlns:a16="http://schemas.microsoft.com/office/drawing/2014/main" val="2821582856"/>
                  </a:ext>
                </a:extLst>
              </a:tr>
              <a:tr h="370840">
                <a:tc>
                  <a:txBody>
                    <a:bodyPr/>
                    <a:lstStyle/>
                    <a:p>
                      <a:r>
                        <a:rPr lang="en-IN" dirty="0"/>
                        <a:t>4</a:t>
                      </a:r>
                    </a:p>
                  </a:txBody>
                  <a:tcPr marL="74751" marR="74751"/>
                </a:tc>
                <a:tc>
                  <a:txBody>
                    <a:bodyPr/>
                    <a:lstStyle/>
                    <a:p>
                      <a:r>
                        <a:rPr lang="en-IN" sz="1800" b="0" i="0" kern="1200" dirty="0">
                          <a:solidFill>
                            <a:schemeClr val="dk1"/>
                          </a:solidFill>
                          <a:effectLst/>
                          <a:latin typeface="+mn-lt"/>
                          <a:ea typeface="+mn-ea"/>
                          <a:cs typeface="+mn-cs"/>
                        </a:rPr>
                        <a:t>Highly coupled</a:t>
                      </a:r>
                      <a:endParaRPr lang="en-IN" dirty="0"/>
                    </a:p>
                  </a:txBody>
                  <a:tcPr marL="74751" marR="74751"/>
                </a:tc>
                <a:tc>
                  <a:txBody>
                    <a:bodyPr/>
                    <a:lstStyle/>
                    <a:p>
                      <a:r>
                        <a:rPr lang="en-IN" dirty="0"/>
                        <a:t>Loosely Coupled</a:t>
                      </a:r>
                    </a:p>
                  </a:txBody>
                  <a:tcPr marL="74751" marR="74751"/>
                </a:tc>
                <a:extLst>
                  <a:ext uri="{0D108BD9-81ED-4DB2-BD59-A6C34878D82A}">
                    <a16:rowId xmlns:a16="http://schemas.microsoft.com/office/drawing/2014/main" val="1064095837"/>
                  </a:ext>
                </a:extLst>
              </a:tr>
              <a:tr h="370840">
                <a:tc>
                  <a:txBody>
                    <a:bodyPr/>
                    <a:lstStyle/>
                    <a:p>
                      <a:r>
                        <a:rPr lang="en-IN" dirty="0"/>
                        <a:t>5</a:t>
                      </a:r>
                    </a:p>
                  </a:txBody>
                  <a:tcPr marL="74751" marR="74751"/>
                </a:tc>
                <a:tc>
                  <a:txBody>
                    <a:bodyPr/>
                    <a:lstStyle/>
                    <a:p>
                      <a:r>
                        <a:rPr lang="en-US" sz="1800" b="0" i="0" kern="1200" dirty="0">
                          <a:solidFill>
                            <a:schemeClr val="dk1"/>
                          </a:solidFill>
                          <a:effectLst/>
                          <a:latin typeface="+mn-lt"/>
                          <a:ea typeface="+mn-ea"/>
                          <a:cs typeface="+mn-cs"/>
                        </a:rPr>
                        <a:t>Suitable for development of large applications but not for small applications.</a:t>
                      </a:r>
                      <a:endParaRPr lang="en-IN" dirty="0"/>
                    </a:p>
                  </a:txBody>
                  <a:tcPr marL="74751" marR="74751"/>
                </a:tc>
                <a:tc>
                  <a:txBody>
                    <a:bodyPr/>
                    <a:lstStyle/>
                    <a:p>
                      <a:r>
                        <a:rPr lang="en-US" sz="1800" b="0" i="0" kern="1200" dirty="0">
                          <a:solidFill>
                            <a:schemeClr val="dk1"/>
                          </a:solidFill>
                          <a:effectLst/>
                          <a:latin typeface="+mn-lt"/>
                          <a:ea typeface="+mn-ea"/>
                          <a:cs typeface="+mn-cs"/>
                        </a:rPr>
                        <a:t>Suitable both small and large applications.</a:t>
                      </a:r>
                      <a:endParaRPr lang="en-IN" dirty="0"/>
                    </a:p>
                  </a:txBody>
                  <a:tcPr marL="74751" marR="74751"/>
                </a:tc>
                <a:extLst>
                  <a:ext uri="{0D108BD9-81ED-4DB2-BD59-A6C34878D82A}">
                    <a16:rowId xmlns:a16="http://schemas.microsoft.com/office/drawing/2014/main" val="851712988"/>
                  </a:ext>
                </a:extLst>
              </a:tr>
              <a:tr h="370840">
                <a:tc>
                  <a:txBody>
                    <a:bodyPr/>
                    <a:lstStyle/>
                    <a:p>
                      <a:r>
                        <a:rPr lang="en-IN" dirty="0"/>
                        <a:t>6</a:t>
                      </a:r>
                    </a:p>
                  </a:txBody>
                  <a:tcPr marL="74751" marR="74751"/>
                </a:tc>
                <a:tc>
                  <a:txBody>
                    <a:bodyPr/>
                    <a:lstStyle/>
                    <a:p>
                      <a:r>
                        <a:rPr lang="en-US" sz="1800" b="0" i="0" kern="1200" dirty="0">
                          <a:solidFill>
                            <a:schemeClr val="dk1"/>
                          </a:solidFill>
                          <a:effectLst/>
                          <a:latin typeface="+mn-lt"/>
                          <a:ea typeface="+mn-ea"/>
                          <a:cs typeface="+mn-cs"/>
                        </a:rPr>
                        <a:t>Flow is clearly defined thus easy to understand.</a:t>
                      </a:r>
                      <a:endParaRPr lang="en-IN" dirty="0"/>
                    </a:p>
                  </a:txBody>
                  <a:tcPr marL="74751" marR="74751"/>
                </a:tc>
                <a:tc>
                  <a:txBody>
                    <a:bodyPr/>
                    <a:lstStyle/>
                    <a:p>
                      <a:r>
                        <a:rPr lang="en-US" sz="1800" b="0" i="0" kern="1200" dirty="0">
                          <a:solidFill>
                            <a:schemeClr val="dk1"/>
                          </a:solidFill>
                          <a:effectLst/>
                          <a:latin typeface="+mn-lt"/>
                          <a:ea typeface="+mn-ea"/>
                          <a:cs typeface="+mn-cs"/>
                        </a:rPr>
                        <a:t>Flow is sometimes harder to understand as compared to MVC.</a:t>
                      </a:r>
                      <a:endParaRPr lang="en-IN" dirty="0"/>
                    </a:p>
                  </a:txBody>
                  <a:tcPr marL="74751" marR="74751"/>
                </a:tc>
                <a:extLst>
                  <a:ext uri="{0D108BD9-81ED-4DB2-BD59-A6C34878D82A}">
                    <a16:rowId xmlns:a16="http://schemas.microsoft.com/office/drawing/2014/main" val="1295622429"/>
                  </a:ext>
                </a:extLst>
              </a:tr>
              <a:tr h="370840">
                <a:tc>
                  <a:txBody>
                    <a:bodyPr/>
                    <a:lstStyle/>
                    <a:p>
                      <a:r>
                        <a:rPr lang="en-IN" dirty="0"/>
                        <a:t>7</a:t>
                      </a:r>
                    </a:p>
                  </a:txBody>
                  <a:tcPr marL="74751" marR="74751"/>
                </a:tc>
                <a:tc>
                  <a:txBody>
                    <a:bodyPr/>
                    <a:lstStyle/>
                    <a:p>
                      <a:r>
                        <a:rPr lang="en-US" sz="1800" b="0" i="0" kern="1200" dirty="0">
                          <a:solidFill>
                            <a:schemeClr val="dk1"/>
                          </a:solidFill>
                          <a:effectLst/>
                          <a:latin typeface="+mn-lt"/>
                          <a:ea typeface="+mn-ea"/>
                          <a:cs typeface="+mn-cs"/>
                        </a:rPr>
                        <a:t>It doesn’t involve mapping of URLs</a:t>
                      </a:r>
                      <a:endParaRPr lang="en-IN" dirty="0"/>
                    </a:p>
                  </a:txBody>
                  <a:tcPr marL="74751" marR="74751"/>
                </a:tc>
                <a:tc>
                  <a:txBody>
                    <a:bodyPr/>
                    <a:lstStyle/>
                    <a:p>
                      <a:r>
                        <a:rPr lang="en-US" sz="1800" b="0" i="0" kern="1200" dirty="0">
                          <a:solidFill>
                            <a:schemeClr val="dk1"/>
                          </a:solidFill>
                          <a:effectLst/>
                          <a:latin typeface="+mn-lt"/>
                          <a:ea typeface="+mn-ea"/>
                          <a:cs typeface="+mn-cs"/>
                        </a:rPr>
                        <a:t>URL pattern mapping takes place.</a:t>
                      </a:r>
                      <a:endParaRPr lang="en-IN" dirty="0"/>
                    </a:p>
                  </a:txBody>
                  <a:tcPr marL="74751" marR="74751"/>
                </a:tc>
                <a:extLst>
                  <a:ext uri="{0D108BD9-81ED-4DB2-BD59-A6C34878D82A}">
                    <a16:rowId xmlns:a16="http://schemas.microsoft.com/office/drawing/2014/main" val="4056946111"/>
                  </a:ext>
                </a:extLst>
              </a:tr>
              <a:tr h="370840">
                <a:tc>
                  <a:txBody>
                    <a:bodyPr/>
                    <a:lstStyle/>
                    <a:p>
                      <a:r>
                        <a:rPr lang="en-IN" dirty="0"/>
                        <a:t>8</a:t>
                      </a:r>
                    </a:p>
                  </a:txBody>
                  <a:tcPr marL="74751" marR="74751"/>
                </a:tc>
                <a:tc>
                  <a:txBody>
                    <a:bodyPr/>
                    <a:lstStyle/>
                    <a:p>
                      <a:r>
                        <a:rPr lang="en-IN" sz="1800" b="0" i="0" kern="1200" dirty="0">
                          <a:solidFill>
                            <a:schemeClr val="dk1"/>
                          </a:solidFill>
                          <a:effectLst/>
                          <a:latin typeface="+mn-lt"/>
                          <a:ea typeface="+mn-ea"/>
                          <a:cs typeface="+mn-cs"/>
                        </a:rPr>
                        <a:t>Examples are ASP.NET MVC, Spring MVC etc.</a:t>
                      </a:r>
                      <a:endParaRPr lang="en-IN" dirty="0"/>
                    </a:p>
                  </a:txBody>
                  <a:tcPr marL="74751" marR="74751"/>
                </a:tc>
                <a:tc>
                  <a:txBody>
                    <a:bodyPr/>
                    <a:lstStyle/>
                    <a:p>
                      <a:r>
                        <a:rPr lang="en-IN" sz="1800" b="0" i="0" kern="1200" dirty="0">
                          <a:solidFill>
                            <a:schemeClr val="dk1"/>
                          </a:solidFill>
                          <a:effectLst/>
                          <a:latin typeface="+mn-lt"/>
                          <a:ea typeface="+mn-ea"/>
                          <a:cs typeface="+mn-cs"/>
                        </a:rPr>
                        <a:t>Django uses MVT pattern.</a:t>
                      </a:r>
                      <a:endParaRPr lang="en-IN" dirty="0"/>
                    </a:p>
                  </a:txBody>
                  <a:tcPr marL="74751" marR="74751"/>
                </a:tc>
                <a:extLst>
                  <a:ext uri="{0D108BD9-81ED-4DB2-BD59-A6C34878D82A}">
                    <a16:rowId xmlns:a16="http://schemas.microsoft.com/office/drawing/2014/main" val="300373442"/>
                  </a:ext>
                </a:extLst>
              </a:tr>
            </a:tbl>
          </a:graphicData>
        </a:graphic>
      </p:graphicFrame>
    </p:spTree>
    <p:extLst>
      <p:ext uri="{BB962C8B-B14F-4D97-AF65-F5344CB8AC3E}">
        <p14:creationId xmlns:p14="http://schemas.microsoft.com/office/powerpoint/2010/main" val="219201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A4F5-8D43-4C45-ADCD-3B349AA6467A}"/>
              </a:ext>
            </a:extLst>
          </p:cNvPr>
          <p:cNvSpPr>
            <a:spLocks noGrp="1"/>
          </p:cNvSpPr>
          <p:nvPr>
            <p:ph type="title"/>
          </p:nvPr>
        </p:nvSpPr>
        <p:spPr/>
        <p:txBody>
          <a:bodyPr/>
          <a:lstStyle/>
          <a:p>
            <a:r>
              <a:rPr lang="en-IN" dirty="0"/>
              <a:t>Django Features</a:t>
            </a:r>
          </a:p>
        </p:txBody>
      </p:sp>
      <p:sp>
        <p:nvSpPr>
          <p:cNvPr id="3" name="Content Placeholder 2">
            <a:extLst>
              <a:ext uri="{FF2B5EF4-FFF2-40B4-BE49-F238E27FC236}">
                <a16:creationId xmlns:a16="http://schemas.microsoft.com/office/drawing/2014/main" id="{75668143-FF4A-4D6E-910A-7E631457BC9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Rapid Development</a:t>
            </a:r>
          </a:p>
          <a:p>
            <a:pPr algn="just">
              <a:buFont typeface="Arial" panose="020B0604020202020204" pitchFamily="34" charset="0"/>
              <a:buChar char="•"/>
            </a:pPr>
            <a:r>
              <a:rPr lang="en-US" b="0" i="0" dirty="0">
                <a:solidFill>
                  <a:srgbClr val="000000"/>
                </a:solidFill>
                <a:effectLst/>
                <a:latin typeface="Inter-Regular"/>
              </a:rPr>
              <a:t>Secure</a:t>
            </a:r>
          </a:p>
          <a:p>
            <a:pPr lvl="1" algn="just">
              <a:buFont typeface="Arial" panose="020B0604020202020204" pitchFamily="34" charset="0"/>
              <a:buChar char="•"/>
            </a:pPr>
            <a:r>
              <a:rPr lang="en-US" dirty="0">
                <a:solidFill>
                  <a:srgbClr val="000000"/>
                </a:solidFill>
                <a:latin typeface="Inter-Regular"/>
              </a:rPr>
              <a:t>SQL Injections (Because of ORM Mapping)</a:t>
            </a:r>
          </a:p>
          <a:p>
            <a:pPr lvl="1" algn="just">
              <a:buFont typeface="Arial" panose="020B0604020202020204" pitchFamily="34" charset="0"/>
              <a:buChar char="•"/>
            </a:pPr>
            <a:r>
              <a:rPr lang="en-US" b="0" i="0" dirty="0">
                <a:solidFill>
                  <a:srgbClr val="000000"/>
                </a:solidFill>
                <a:effectLst/>
                <a:latin typeface="Inter-Regular"/>
              </a:rPr>
              <a:t>C</a:t>
            </a:r>
            <a:r>
              <a:rPr lang="en-US" dirty="0">
                <a:solidFill>
                  <a:srgbClr val="000000"/>
                </a:solidFill>
                <a:latin typeface="Inter-Regular"/>
              </a:rPr>
              <a:t>orrs Exception</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Scalable</a:t>
            </a:r>
          </a:p>
          <a:p>
            <a:pPr algn="just">
              <a:buFont typeface="Arial" panose="020B0604020202020204" pitchFamily="34" charset="0"/>
              <a:buChar char="•"/>
            </a:pPr>
            <a:r>
              <a:rPr lang="en-US" b="0" i="0" dirty="0">
                <a:solidFill>
                  <a:srgbClr val="000000"/>
                </a:solidFill>
                <a:effectLst/>
                <a:latin typeface="Inter-Regular"/>
              </a:rPr>
              <a:t>Versatile</a:t>
            </a:r>
          </a:p>
          <a:p>
            <a:pPr algn="just">
              <a:buFont typeface="Arial" panose="020B0604020202020204" pitchFamily="34" charset="0"/>
              <a:buChar char="•"/>
            </a:pPr>
            <a:r>
              <a:rPr lang="en-US" b="0" i="0" dirty="0">
                <a:solidFill>
                  <a:srgbClr val="000000"/>
                </a:solidFill>
                <a:effectLst/>
                <a:latin typeface="Inter-Regular"/>
              </a:rPr>
              <a:t>Open Source</a:t>
            </a:r>
          </a:p>
          <a:p>
            <a:pPr algn="just">
              <a:buFont typeface="Arial" panose="020B0604020202020204" pitchFamily="34" charset="0"/>
              <a:buChar char="•"/>
            </a:pPr>
            <a:r>
              <a:rPr lang="en-US" b="0" i="0" dirty="0">
                <a:solidFill>
                  <a:srgbClr val="000000"/>
                </a:solidFill>
                <a:effectLst/>
                <a:latin typeface="Inter-Regular"/>
              </a:rPr>
              <a:t>Vast and Supported Community</a:t>
            </a:r>
          </a:p>
        </p:txBody>
      </p:sp>
    </p:spTree>
    <p:extLst>
      <p:ext uri="{BB962C8B-B14F-4D97-AF65-F5344CB8AC3E}">
        <p14:creationId xmlns:p14="http://schemas.microsoft.com/office/powerpoint/2010/main" val="305903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DBF4-2A95-4F9B-B594-DF71722EF9A0}"/>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E1ED1DFA-609B-48D4-994B-95623ECDAD6C}"/>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IN" b="1" i="0" dirty="0">
                <a:solidFill>
                  <a:srgbClr val="000000"/>
                </a:solidFill>
                <a:effectLst/>
                <a:latin typeface="Arial" panose="020B0604020202020204" pitchFamily="34" charset="0"/>
              </a:rPr>
              <a:t>Object-Relational Mapping (ORM) Support</a:t>
            </a:r>
            <a:r>
              <a:rPr lang="en-IN" b="0" i="0" dirty="0">
                <a:solidFill>
                  <a:srgbClr val="000000"/>
                </a:solidFill>
                <a:effectLst/>
                <a:latin typeface="Arial" panose="020B0604020202020204" pitchFamily="34" charset="0"/>
              </a:rPr>
              <a:t> − Django provides a bridge between the data model and the database engine, and supports a large set of database systems including MySQL, Oracle, Postgres, etc. Django also supports NoSQL database through Django-nonreal fork. For now, the only NoSQL databases supported are MongoDB and google app engine.</a:t>
            </a:r>
          </a:p>
          <a:p>
            <a:pPr algn="just">
              <a:buFont typeface="Arial" panose="020B0604020202020204" pitchFamily="34" charset="0"/>
              <a:buChar char="•"/>
            </a:pPr>
            <a:r>
              <a:rPr lang="en-IN" b="1" i="0" dirty="0">
                <a:solidFill>
                  <a:srgbClr val="000000"/>
                </a:solidFill>
                <a:effectLst/>
                <a:latin typeface="Arial" panose="020B0604020202020204" pitchFamily="34" charset="0"/>
              </a:rPr>
              <a:t>Multilingual Support</a:t>
            </a:r>
            <a:r>
              <a:rPr lang="en-IN" b="0" i="0" dirty="0">
                <a:solidFill>
                  <a:srgbClr val="000000"/>
                </a:solidFill>
                <a:effectLst/>
                <a:latin typeface="Arial" panose="020B0604020202020204" pitchFamily="34" charset="0"/>
              </a:rPr>
              <a:t> − Django supports multilingual websites through its built-in internationalization system. So you can develop your website, which would support multiple languages.</a:t>
            </a:r>
          </a:p>
          <a:p>
            <a:pPr algn="just">
              <a:buFont typeface="Arial" panose="020B0604020202020204" pitchFamily="34" charset="0"/>
              <a:buChar char="•"/>
            </a:pPr>
            <a:r>
              <a:rPr lang="en-IN" b="1" i="0" dirty="0">
                <a:solidFill>
                  <a:srgbClr val="000000"/>
                </a:solidFill>
                <a:effectLst/>
                <a:latin typeface="Arial" panose="020B0604020202020204" pitchFamily="34" charset="0"/>
              </a:rPr>
              <a:t>Framework Support</a:t>
            </a:r>
            <a:r>
              <a:rPr lang="en-IN" b="0" i="0" dirty="0">
                <a:solidFill>
                  <a:srgbClr val="000000"/>
                </a:solidFill>
                <a:effectLst/>
                <a:latin typeface="Arial" panose="020B0604020202020204" pitchFamily="34" charset="0"/>
              </a:rPr>
              <a:t> − Django has built-in support for Ajax, RSS, Caching and various other frameworks.</a:t>
            </a:r>
          </a:p>
          <a:p>
            <a:pPr algn="just">
              <a:buFont typeface="Arial" panose="020B0604020202020204" pitchFamily="34" charset="0"/>
              <a:buChar char="•"/>
            </a:pPr>
            <a:r>
              <a:rPr lang="en-IN" b="1" i="0" dirty="0">
                <a:solidFill>
                  <a:srgbClr val="000000"/>
                </a:solidFill>
                <a:effectLst/>
                <a:latin typeface="Arial" panose="020B0604020202020204" pitchFamily="34" charset="0"/>
              </a:rPr>
              <a:t>Administration GUI</a:t>
            </a:r>
            <a:r>
              <a:rPr lang="en-IN" b="0" i="0" dirty="0">
                <a:solidFill>
                  <a:srgbClr val="000000"/>
                </a:solidFill>
                <a:effectLst/>
                <a:latin typeface="Arial" panose="020B0604020202020204" pitchFamily="34" charset="0"/>
              </a:rPr>
              <a:t> − Django provides a nice ready-to-use user interface for administrative activities.</a:t>
            </a:r>
          </a:p>
          <a:p>
            <a:pPr algn="just">
              <a:buFont typeface="Arial" panose="020B0604020202020204" pitchFamily="34" charset="0"/>
              <a:buChar char="•"/>
            </a:pPr>
            <a:r>
              <a:rPr lang="en-IN" b="1" i="0" dirty="0">
                <a:solidFill>
                  <a:srgbClr val="000000"/>
                </a:solidFill>
                <a:effectLst/>
                <a:latin typeface="Arial" panose="020B0604020202020204" pitchFamily="34" charset="0"/>
              </a:rPr>
              <a:t>Development Environment</a:t>
            </a:r>
            <a:r>
              <a:rPr lang="en-IN" b="0" i="0" dirty="0">
                <a:solidFill>
                  <a:srgbClr val="000000"/>
                </a:solidFill>
                <a:effectLst/>
                <a:latin typeface="Arial" panose="020B0604020202020204" pitchFamily="34" charset="0"/>
              </a:rPr>
              <a:t> − Django comes with a lightweight web server to facilitate end-to-end application development and testing.</a:t>
            </a:r>
          </a:p>
          <a:p>
            <a:pPr marL="0" indent="0">
              <a:buNone/>
            </a:pPr>
            <a:endParaRPr lang="en-IN" dirty="0"/>
          </a:p>
        </p:txBody>
      </p:sp>
    </p:spTree>
    <p:extLst>
      <p:ext uri="{BB962C8B-B14F-4D97-AF65-F5344CB8AC3E}">
        <p14:creationId xmlns:p14="http://schemas.microsoft.com/office/powerpoint/2010/main" val="32975507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1877</Words>
  <Application>Microsoft Office PowerPoint</Application>
  <PresentationFormat>Widescreen</PresentationFormat>
  <Paragraphs>200</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Arial</vt:lpstr>
      <vt:lpstr>AvertaStd</vt:lpstr>
      <vt:lpstr>Inter-Regular</vt:lpstr>
      <vt:lpstr>Roboto</vt:lpstr>
      <vt:lpstr>Trebuchet MS</vt:lpstr>
      <vt:lpstr>urw-din</vt:lpstr>
      <vt:lpstr>Wingdings 3</vt:lpstr>
      <vt:lpstr>Facet</vt:lpstr>
      <vt:lpstr>Django</vt:lpstr>
      <vt:lpstr>What is Django</vt:lpstr>
      <vt:lpstr>Django – Design Philosophies</vt:lpstr>
      <vt:lpstr>Model View Controller (MVC) :</vt:lpstr>
      <vt:lpstr>Model View Template (MVT) </vt:lpstr>
      <vt:lpstr>Django MVT</vt:lpstr>
      <vt:lpstr>MVC Vs MVT</vt:lpstr>
      <vt:lpstr>Django Features</vt:lpstr>
      <vt:lpstr>Advantages</vt:lpstr>
      <vt:lpstr>When to use Django</vt:lpstr>
      <vt:lpstr>When NOT to use Django</vt:lpstr>
      <vt:lpstr>Django vs Flask</vt:lpstr>
      <vt:lpstr>Starting With Django</vt:lpstr>
      <vt:lpstr>Todays Objective</vt:lpstr>
      <vt:lpstr>Creating a virtual environment</vt:lpstr>
      <vt:lpstr>Install Django and create first Django Project</vt:lpstr>
      <vt:lpstr>The Project Structure</vt:lpstr>
      <vt:lpstr>Setting Up Your Project </vt:lpstr>
      <vt:lpstr>Run development Server</vt:lpstr>
      <vt:lpstr>Django Apps</vt:lpstr>
      <vt:lpstr>Django Apps Cont.…</vt:lpstr>
      <vt:lpstr>Apps Cont.…</vt:lpstr>
      <vt:lpstr>First Code and Website</vt:lpstr>
      <vt:lpstr>URLs (or routes)</vt:lpstr>
      <vt:lpstr>Views</vt:lpstr>
      <vt:lpstr>URLs and 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Kallol Ghose</dc:creator>
  <cp:lastModifiedBy>Kallol Ghose</cp:lastModifiedBy>
  <cp:revision>21</cp:revision>
  <dcterms:created xsi:type="dcterms:W3CDTF">2021-06-16T11:48:46Z</dcterms:created>
  <dcterms:modified xsi:type="dcterms:W3CDTF">2021-06-17T18:18:00Z</dcterms:modified>
</cp:coreProperties>
</file>