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74a43c13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74a43c13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74a43c13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74a43c13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74a43c13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a74a43c13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74a43c13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74a43c13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74a43c13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a74a43c13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a74a43c13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a74a43c13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74a43c13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74a43c13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74a43c13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74a43c13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74a43c13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74a43c13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74a43c13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74a43c13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74a43c13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74a43c13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74a43c13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74a43c13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74a43c13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74a43c13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74a43c13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74a43c13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74a43c13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74a43c13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74a43c13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74a43c13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74a43c13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74a43c13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STRUCTURES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1" name="Google Shape;141;p2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2" name="Google Shape;142;p22"/>
          <p:cNvPicPr preferRelativeResize="0"/>
          <p:nvPr/>
        </p:nvPicPr>
        <p:blipFill>
          <a:blip r:embed="rId3">
            <a:alphaModFix/>
          </a:blip>
          <a:stretch>
            <a:fillRect/>
          </a:stretch>
        </p:blipFill>
        <p:spPr>
          <a:xfrm>
            <a:off x="627850" y="0"/>
            <a:ext cx="795832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ctrTitle"/>
          </p:nvPr>
        </p:nvSpPr>
        <p:spPr>
          <a:xfrm>
            <a:off x="729450" y="1322450"/>
            <a:ext cx="7688100" cy="2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3"/>
          <p:cNvSpPr txBox="1"/>
          <p:nvPr>
            <p:ph idx="1" type="subTitle"/>
          </p:nvPr>
        </p:nvSpPr>
        <p:spPr>
          <a:xfrm>
            <a:off x="729625" y="1762800"/>
            <a:ext cx="7688100" cy="195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00"/>
                </a:solidFill>
                <a:latin typeface="Times New Roman"/>
                <a:ea typeface="Times New Roman"/>
                <a:cs typeface="Times New Roman"/>
                <a:sym typeface="Times New Roman"/>
              </a:rPr>
              <a:t>Primitive Data Structure – </a:t>
            </a:r>
            <a:endParaRPr b="1" sz="2000">
              <a:solidFill>
                <a:srgbClr val="000000"/>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 sz="2000">
                <a:solidFill>
                  <a:srgbClr val="444444"/>
                </a:solidFill>
                <a:latin typeface="Times New Roman"/>
                <a:ea typeface="Times New Roman"/>
                <a:cs typeface="Times New Roman"/>
                <a:sym typeface="Times New Roman"/>
              </a:rPr>
              <a:t>Primitive Data Structures directly operate according to the machine instructions. These are the primitive data types. Data types like int, char, float, double, and pointer are primitive data structures that can hold a single value.</a:t>
            </a:r>
            <a:endParaRPr sz="2000">
              <a:solidFill>
                <a:srgbClr val="444444"/>
              </a:solidFill>
              <a:latin typeface="Times New Roman"/>
              <a:ea typeface="Times New Roman"/>
              <a:cs typeface="Times New Roman"/>
              <a:sym typeface="Times New Roman"/>
            </a:endParaRPr>
          </a:p>
          <a:p>
            <a:pPr indent="0" lvl="0" marL="0" rtl="0" algn="l">
              <a:spcBef>
                <a:spcPts val="19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ctrTitle"/>
          </p:nvPr>
        </p:nvSpPr>
        <p:spPr>
          <a:xfrm>
            <a:off x="729450" y="1322450"/>
            <a:ext cx="7688100" cy="42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4"/>
          <p:cNvSpPr txBox="1"/>
          <p:nvPr>
            <p:ph idx="1" type="subTitle"/>
          </p:nvPr>
        </p:nvSpPr>
        <p:spPr>
          <a:xfrm>
            <a:off x="729625" y="1919750"/>
            <a:ext cx="7688100" cy="17943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en" sz="8000">
                <a:solidFill>
                  <a:srgbClr val="000000"/>
                </a:solidFill>
                <a:latin typeface="Times New Roman"/>
                <a:ea typeface="Times New Roman"/>
                <a:cs typeface="Times New Roman"/>
                <a:sym typeface="Times New Roman"/>
              </a:rPr>
              <a:t>Non – Primitive Data Structure – </a:t>
            </a:r>
            <a:endParaRPr b="1" sz="8000">
              <a:solidFill>
                <a:srgbClr val="000000"/>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 sz="8000">
                <a:solidFill>
                  <a:srgbClr val="444444"/>
                </a:solidFill>
                <a:latin typeface="Times New Roman"/>
                <a:ea typeface="Times New Roman"/>
                <a:cs typeface="Times New Roman"/>
                <a:sym typeface="Times New Roman"/>
              </a:rPr>
              <a:t>Non-primitive data structures are complex data structures that are derived from primitive data structures. Non – Primitive data types are further divided into two categories.</a:t>
            </a:r>
            <a:endParaRPr sz="8000">
              <a:solidFill>
                <a:srgbClr val="444444"/>
              </a:solidFill>
              <a:latin typeface="Times New Roman"/>
              <a:ea typeface="Times New Roman"/>
              <a:cs typeface="Times New Roman"/>
              <a:sym typeface="Times New Roman"/>
            </a:endParaRPr>
          </a:p>
          <a:p>
            <a:pPr indent="-355600" lvl="0" marL="901700" rtl="0" algn="l">
              <a:lnSpc>
                <a:spcPct val="115000"/>
              </a:lnSpc>
              <a:spcBef>
                <a:spcPts val="1900"/>
              </a:spcBef>
              <a:spcAft>
                <a:spcPts val="0"/>
              </a:spcAft>
              <a:buClr>
                <a:srgbClr val="444444"/>
              </a:buClr>
              <a:buSzPct val="100000"/>
              <a:buFont typeface="Times New Roman"/>
              <a:buChar char="●"/>
            </a:pPr>
            <a:r>
              <a:rPr lang="en" sz="8000">
                <a:solidFill>
                  <a:srgbClr val="444444"/>
                </a:solidFill>
                <a:latin typeface="Times New Roman"/>
                <a:ea typeface="Times New Roman"/>
                <a:cs typeface="Times New Roman"/>
                <a:sym typeface="Times New Roman"/>
              </a:rPr>
              <a:t>Linear Data Structure</a:t>
            </a:r>
            <a:endParaRPr sz="8000">
              <a:solidFill>
                <a:srgbClr val="444444"/>
              </a:solidFill>
              <a:latin typeface="Times New Roman"/>
              <a:ea typeface="Times New Roman"/>
              <a:cs typeface="Times New Roman"/>
              <a:sym typeface="Times New Roman"/>
            </a:endParaRPr>
          </a:p>
          <a:p>
            <a:pPr indent="-355600" lvl="0" marL="901700" rtl="0" algn="l">
              <a:lnSpc>
                <a:spcPct val="115000"/>
              </a:lnSpc>
              <a:spcBef>
                <a:spcPts val="0"/>
              </a:spcBef>
              <a:spcAft>
                <a:spcPts val="0"/>
              </a:spcAft>
              <a:buClr>
                <a:srgbClr val="444444"/>
              </a:buClr>
              <a:buSzPct val="100000"/>
              <a:buFont typeface="Times New Roman"/>
              <a:buChar char="●"/>
            </a:pPr>
            <a:r>
              <a:rPr lang="en" sz="8000">
                <a:solidFill>
                  <a:srgbClr val="444444"/>
                </a:solidFill>
                <a:latin typeface="Times New Roman"/>
                <a:ea typeface="Times New Roman"/>
                <a:cs typeface="Times New Roman"/>
                <a:sym typeface="Times New Roman"/>
              </a:rPr>
              <a:t>Non – Linear Data Structure</a:t>
            </a:r>
            <a:endParaRPr sz="8000">
              <a:solidFill>
                <a:srgbClr val="444444"/>
              </a:solidFill>
              <a:latin typeface="Times New Roman"/>
              <a:ea typeface="Times New Roman"/>
              <a:cs typeface="Times New Roman"/>
              <a:sym typeface="Times New Roman"/>
            </a:endParaRPr>
          </a:p>
          <a:p>
            <a:pPr indent="0" lvl="0" marL="0" rtl="0" algn="l">
              <a:spcBef>
                <a:spcPts val="34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ctrTitle"/>
          </p:nvPr>
        </p:nvSpPr>
        <p:spPr>
          <a:xfrm>
            <a:off x="729450" y="1322450"/>
            <a:ext cx="7688100" cy="35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5"/>
          <p:cNvSpPr txBox="1"/>
          <p:nvPr>
            <p:ph idx="1" type="subTitle"/>
          </p:nvPr>
        </p:nvSpPr>
        <p:spPr>
          <a:xfrm>
            <a:off x="729625" y="1322450"/>
            <a:ext cx="7688100" cy="239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000000"/>
                </a:solidFill>
                <a:latin typeface="Times New Roman"/>
                <a:ea typeface="Times New Roman"/>
                <a:cs typeface="Times New Roman"/>
                <a:sym typeface="Times New Roman"/>
              </a:rPr>
              <a:t>Linear Data Structure – </a:t>
            </a:r>
            <a:endParaRPr b="1" sz="1800">
              <a:solidFill>
                <a:srgbClr val="000000"/>
              </a:solidFill>
              <a:latin typeface="Times New Roman"/>
              <a:ea typeface="Times New Roman"/>
              <a:cs typeface="Times New Roman"/>
              <a:sym typeface="Times New Roman"/>
            </a:endParaRPr>
          </a:p>
          <a:p>
            <a:pPr indent="-342900" lvl="0" marL="457200" rtl="0" algn="l">
              <a:lnSpc>
                <a:spcPct val="150000"/>
              </a:lnSpc>
              <a:spcBef>
                <a:spcPts val="1500"/>
              </a:spcBef>
              <a:spcAft>
                <a:spcPts val="0"/>
              </a:spcAft>
              <a:buClr>
                <a:srgbClr val="444444"/>
              </a:buClr>
              <a:buSzPts val="1800"/>
              <a:buFont typeface="Times New Roman"/>
              <a:buChar char="-"/>
            </a:pPr>
            <a:r>
              <a:rPr lang="en" sz="1800">
                <a:solidFill>
                  <a:srgbClr val="444444"/>
                </a:solidFill>
                <a:latin typeface="Times New Roman"/>
                <a:ea typeface="Times New Roman"/>
                <a:cs typeface="Times New Roman"/>
                <a:sym typeface="Times New Roman"/>
              </a:rPr>
              <a:t>Linear Data Structure consists of data elements arranged in a sequential manner where every element is connected to its previous and next elements. </a:t>
            </a:r>
            <a:endParaRPr sz="1800">
              <a:solidFill>
                <a:srgbClr val="444444"/>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444444"/>
              </a:buClr>
              <a:buSzPts val="1800"/>
              <a:buFont typeface="Times New Roman"/>
              <a:buChar char="-"/>
            </a:pPr>
            <a:r>
              <a:rPr lang="en" sz="1800">
                <a:solidFill>
                  <a:srgbClr val="444444"/>
                </a:solidFill>
                <a:latin typeface="Times New Roman"/>
                <a:ea typeface="Times New Roman"/>
                <a:cs typeface="Times New Roman"/>
                <a:sym typeface="Times New Roman"/>
              </a:rPr>
              <a:t>This connection helps to traverse a linear arrangement in a single level and in a single run. </a:t>
            </a:r>
            <a:endParaRPr sz="1800">
              <a:solidFill>
                <a:srgbClr val="444444"/>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444444"/>
              </a:buClr>
              <a:buSzPts val="1800"/>
              <a:buFont typeface="Times New Roman"/>
              <a:buChar char="-"/>
            </a:pPr>
            <a:r>
              <a:rPr lang="en" sz="1800">
                <a:solidFill>
                  <a:srgbClr val="444444"/>
                </a:solidFill>
                <a:latin typeface="Times New Roman"/>
                <a:ea typeface="Times New Roman"/>
                <a:cs typeface="Times New Roman"/>
                <a:sym typeface="Times New Roman"/>
              </a:rPr>
              <a:t>Such data structures are easy to implement as memory is additionally sequential. Some examples of Linear Data Structure are List, Queue, Stack, Array etc.</a:t>
            </a:r>
            <a:endParaRPr sz="1800">
              <a:solidFill>
                <a:srgbClr val="444444"/>
              </a:solidFill>
              <a:latin typeface="Times New Roman"/>
              <a:ea typeface="Times New Roman"/>
              <a:cs typeface="Times New Roman"/>
              <a:sym typeface="Times New Roman"/>
            </a:endParaRPr>
          </a:p>
          <a:p>
            <a:pPr indent="0" lvl="0" marL="0" rtl="0" algn="l">
              <a:spcBef>
                <a:spcPts val="15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729450" y="1322450"/>
            <a:ext cx="7688100" cy="7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26"/>
          <p:cNvSpPr txBox="1"/>
          <p:nvPr>
            <p:ph idx="1" type="subTitle"/>
          </p:nvPr>
        </p:nvSpPr>
        <p:spPr>
          <a:xfrm>
            <a:off x="729625" y="1460950"/>
            <a:ext cx="7688100" cy="34170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None/>
            </a:pPr>
            <a:r>
              <a:rPr b="1" lang="en" sz="2000">
                <a:solidFill>
                  <a:srgbClr val="000000"/>
                </a:solidFill>
                <a:latin typeface="Times New Roman"/>
                <a:ea typeface="Times New Roman"/>
                <a:cs typeface="Times New Roman"/>
                <a:sym typeface="Times New Roman"/>
              </a:rPr>
              <a:t>Types of Linear Data Structure –</a:t>
            </a:r>
            <a:endParaRPr b="1" sz="2000">
              <a:solidFill>
                <a:srgbClr val="000000"/>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 sz="2000">
                <a:solidFill>
                  <a:srgbClr val="444444"/>
                </a:solidFill>
                <a:latin typeface="Times New Roman"/>
                <a:ea typeface="Times New Roman"/>
                <a:cs typeface="Times New Roman"/>
                <a:sym typeface="Times New Roman"/>
              </a:rPr>
              <a:t>1] Arrays –</a:t>
            </a:r>
            <a:endParaRPr b="1" sz="2000">
              <a:solidFill>
                <a:srgbClr val="444444"/>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 sz="2000">
                <a:solidFill>
                  <a:srgbClr val="444444"/>
                </a:solidFill>
                <a:latin typeface="Times New Roman"/>
                <a:ea typeface="Times New Roman"/>
                <a:cs typeface="Times New Roman"/>
                <a:sym typeface="Times New Roman"/>
              </a:rPr>
              <a:t>An array is a collection of similar data elements stored at contiguous memory locations. It is the simplest data structure where each data element can be accessed directly by only using its index number.</a:t>
            </a:r>
            <a:endParaRPr sz="2000">
              <a:solidFill>
                <a:srgbClr val="444444"/>
              </a:solidFill>
              <a:latin typeface="Times New Roman"/>
              <a:ea typeface="Times New Roman"/>
              <a:cs typeface="Times New Roman"/>
              <a:sym typeface="Times New Roman"/>
            </a:endParaRPr>
          </a:p>
          <a:p>
            <a:pPr indent="0" lvl="0" marL="0" rtl="0" algn="l">
              <a:spcBef>
                <a:spcPts val="19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ctrTitle"/>
          </p:nvPr>
        </p:nvSpPr>
        <p:spPr>
          <a:xfrm>
            <a:off x="729450" y="1322450"/>
            <a:ext cx="7688100" cy="13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27"/>
          <p:cNvSpPr txBox="1"/>
          <p:nvPr>
            <p:ph idx="1" type="subTitle"/>
          </p:nvPr>
        </p:nvSpPr>
        <p:spPr>
          <a:xfrm>
            <a:off x="729625" y="1654125"/>
            <a:ext cx="7688100" cy="3139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000">
                <a:solidFill>
                  <a:srgbClr val="444444"/>
                </a:solidFill>
                <a:latin typeface="Times New Roman"/>
                <a:ea typeface="Times New Roman"/>
                <a:cs typeface="Times New Roman"/>
                <a:sym typeface="Times New Roman"/>
              </a:rPr>
              <a:t>2] Linked List – </a:t>
            </a:r>
            <a:endParaRPr b="1" sz="2000">
              <a:solidFill>
                <a:srgbClr val="444444"/>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 sz="2000">
                <a:solidFill>
                  <a:srgbClr val="444444"/>
                </a:solidFill>
                <a:latin typeface="Times New Roman"/>
                <a:ea typeface="Times New Roman"/>
                <a:cs typeface="Times New Roman"/>
                <a:sym typeface="Times New Roman"/>
              </a:rPr>
              <a:t>A linked list is a linear data structure that is used to maintain a list-like structure in the computer memory. It is a group of nodes that are not stored at contiguous locations. Each node of the list is linked to its adjacent node with the help of pointers.</a:t>
            </a:r>
            <a:endParaRPr sz="2000">
              <a:solidFill>
                <a:srgbClr val="444444"/>
              </a:solidFill>
              <a:latin typeface="Times New Roman"/>
              <a:ea typeface="Times New Roman"/>
              <a:cs typeface="Times New Roman"/>
              <a:sym typeface="Times New Roman"/>
            </a:endParaRPr>
          </a:p>
          <a:p>
            <a:pPr indent="0" lvl="0" marL="0" rtl="0" algn="l">
              <a:spcBef>
                <a:spcPts val="19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ctrTitle"/>
          </p:nvPr>
        </p:nvSpPr>
        <p:spPr>
          <a:xfrm>
            <a:off x="729450" y="1322450"/>
            <a:ext cx="7688100" cy="28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28"/>
          <p:cNvSpPr txBox="1"/>
          <p:nvPr>
            <p:ph idx="1" type="subTitle"/>
          </p:nvPr>
        </p:nvSpPr>
        <p:spPr>
          <a:xfrm>
            <a:off x="729625" y="531250"/>
            <a:ext cx="7688100" cy="43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444444"/>
                </a:solidFill>
                <a:latin typeface="Times New Roman"/>
                <a:ea typeface="Times New Roman"/>
                <a:cs typeface="Times New Roman"/>
                <a:sym typeface="Times New Roman"/>
              </a:rPr>
              <a:t>3] Stack – </a:t>
            </a:r>
            <a:endParaRPr b="1" sz="2000">
              <a:solidFill>
                <a:srgbClr val="444444"/>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 sz="2000">
                <a:solidFill>
                  <a:srgbClr val="444444"/>
                </a:solidFill>
                <a:latin typeface="Times New Roman"/>
                <a:ea typeface="Times New Roman"/>
                <a:cs typeface="Times New Roman"/>
                <a:sym typeface="Times New Roman"/>
              </a:rPr>
              <a:t>Stack is a linear data structure that follows a specific order during which the operations are performed. The order could be FILO (First In Last Out) or LIFO (Last In First Out).</a:t>
            </a:r>
            <a:endParaRPr sz="2000">
              <a:solidFill>
                <a:srgbClr val="444444"/>
              </a:solidFill>
              <a:latin typeface="Times New Roman"/>
              <a:ea typeface="Times New Roman"/>
              <a:cs typeface="Times New Roman"/>
              <a:sym typeface="Times New Roman"/>
            </a:endParaRPr>
          </a:p>
          <a:p>
            <a:pPr indent="0" lvl="0" marL="0" rtl="0" algn="l">
              <a:lnSpc>
                <a:spcPct val="150000"/>
              </a:lnSpc>
              <a:spcBef>
                <a:spcPts val="1900"/>
              </a:spcBef>
              <a:spcAft>
                <a:spcPts val="0"/>
              </a:spcAft>
              <a:buNone/>
            </a:pPr>
            <a:r>
              <a:rPr b="1" lang="en" sz="2000">
                <a:solidFill>
                  <a:srgbClr val="000000"/>
                </a:solidFill>
                <a:latin typeface="Times New Roman"/>
                <a:ea typeface="Times New Roman"/>
                <a:cs typeface="Times New Roman"/>
                <a:sym typeface="Times New Roman"/>
              </a:rPr>
              <a:t>The basic operations performed in stack are as follows :</a:t>
            </a:r>
            <a:endParaRPr b="1" sz="2000">
              <a:solidFill>
                <a:srgbClr val="000000"/>
              </a:solidFill>
              <a:latin typeface="Times New Roman"/>
              <a:ea typeface="Times New Roman"/>
              <a:cs typeface="Times New Roman"/>
              <a:sym typeface="Times New Roman"/>
            </a:endParaRPr>
          </a:p>
          <a:p>
            <a:pPr indent="-355600" lvl="0" marL="901700" rtl="0" algn="l">
              <a:lnSpc>
                <a:spcPct val="115000"/>
              </a:lnSpc>
              <a:spcBef>
                <a:spcPts val="1500"/>
              </a:spcBef>
              <a:spcAft>
                <a:spcPts val="0"/>
              </a:spcAft>
              <a:buClr>
                <a:srgbClr val="444444"/>
              </a:buClr>
              <a:buSzPts val="2000"/>
              <a:buFont typeface="Times New Roman"/>
              <a:buChar char="●"/>
            </a:pPr>
            <a:r>
              <a:rPr lang="en" sz="2000">
                <a:solidFill>
                  <a:srgbClr val="444444"/>
                </a:solidFill>
                <a:latin typeface="Times New Roman"/>
                <a:ea typeface="Times New Roman"/>
                <a:cs typeface="Times New Roman"/>
                <a:sym typeface="Times New Roman"/>
              </a:rPr>
              <a:t>Push – Adds an item within the stack.</a:t>
            </a:r>
            <a:endParaRPr sz="2000">
              <a:solidFill>
                <a:srgbClr val="444444"/>
              </a:solidFill>
              <a:latin typeface="Times New Roman"/>
              <a:ea typeface="Times New Roman"/>
              <a:cs typeface="Times New Roman"/>
              <a:sym typeface="Times New Roman"/>
            </a:endParaRPr>
          </a:p>
          <a:p>
            <a:pPr indent="-355600" lvl="0" marL="901700" rtl="0" algn="l">
              <a:lnSpc>
                <a:spcPct val="115000"/>
              </a:lnSpc>
              <a:spcBef>
                <a:spcPts val="0"/>
              </a:spcBef>
              <a:spcAft>
                <a:spcPts val="0"/>
              </a:spcAft>
              <a:buClr>
                <a:srgbClr val="444444"/>
              </a:buClr>
              <a:buSzPts val="2000"/>
              <a:buFont typeface="Times New Roman"/>
              <a:buChar char="●"/>
            </a:pPr>
            <a:r>
              <a:rPr lang="en" sz="2000">
                <a:solidFill>
                  <a:srgbClr val="444444"/>
                </a:solidFill>
                <a:latin typeface="Times New Roman"/>
                <a:ea typeface="Times New Roman"/>
                <a:cs typeface="Times New Roman"/>
                <a:sym typeface="Times New Roman"/>
              </a:rPr>
              <a:t>Pop – Deletes or removes an item from the stack. </a:t>
            </a:r>
            <a:endParaRPr sz="2000">
              <a:solidFill>
                <a:srgbClr val="444444"/>
              </a:solidFill>
              <a:latin typeface="Times New Roman"/>
              <a:ea typeface="Times New Roman"/>
              <a:cs typeface="Times New Roman"/>
              <a:sym typeface="Times New Roman"/>
            </a:endParaRPr>
          </a:p>
          <a:p>
            <a:pPr indent="-355600" lvl="0" marL="901700" rtl="0" algn="l">
              <a:lnSpc>
                <a:spcPct val="115000"/>
              </a:lnSpc>
              <a:spcBef>
                <a:spcPts val="0"/>
              </a:spcBef>
              <a:spcAft>
                <a:spcPts val="0"/>
              </a:spcAft>
              <a:buClr>
                <a:srgbClr val="444444"/>
              </a:buClr>
              <a:buSzPts val="2000"/>
              <a:buFont typeface="Times New Roman"/>
              <a:buChar char="●"/>
            </a:pPr>
            <a:r>
              <a:rPr lang="en" sz="2000">
                <a:solidFill>
                  <a:srgbClr val="444444"/>
                </a:solidFill>
                <a:latin typeface="Times New Roman"/>
                <a:ea typeface="Times New Roman"/>
                <a:cs typeface="Times New Roman"/>
                <a:sym typeface="Times New Roman"/>
              </a:rPr>
              <a:t>Top – Returns the topmost element of the stack.</a:t>
            </a:r>
            <a:endParaRPr sz="2000">
              <a:solidFill>
                <a:srgbClr val="444444"/>
              </a:solidFill>
              <a:latin typeface="Times New Roman"/>
              <a:ea typeface="Times New Roman"/>
              <a:cs typeface="Times New Roman"/>
              <a:sym typeface="Times New Roman"/>
            </a:endParaRPr>
          </a:p>
          <a:p>
            <a:pPr indent="-355600" lvl="0" marL="901700" rtl="0" algn="l">
              <a:lnSpc>
                <a:spcPct val="115000"/>
              </a:lnSpc>
              <a:spcBef>
                <a:spcPts val="0"/>
              </a:spcBef>
              <a:spcAft>
                <a:spcPts val="0"/>
              </a:spcAft>
              <a:buClr>
                <a:srgbClr val="444444"/>
              </a:buClr>
              <a:buSzPts val="2000"/>
              <a:buFont typeface="Times New Roman"/>
              <a:buChar char="●"/>
            </a:pPr>
            <a:r>
              <a:rPr lang="en" sz="2000">
                <a:solidFill>
                  <a:srgbClr val="444444"/>
                </a:solidFill>
                <a:latin typeface="Times New Roman"/>
                <a:ea typeface="Times New Roman"/>
                <a:cs typeface="Times New Roman"/>
                <a:sym typeface="Times New Roman"/>
              </a:rPr>
              <a:t>IsEmpty – Returns true if the stack is empty.</a:t>
            </a:r>
            <a:endParaRPr sz="2000">
              <a:solidFill>
                <a:srgbClr val="444444"/>
              </a:solidFill>
              <a:latin typeface="Times New Roman"/>
              <a:ea typeface="Times New Roman"/>
              <a:cs typeface="Times New Roman"/>
              <a:sym typeface="Times New Roman"/>
            </a:endParaRPr>
          </a:p>
          <a:p>
            <a:pPr indent="0" lvl="0" marL="457200" rtl="0" algn="l">
              <a:lnSpc>
                <a:spcPct val="115000"/>
              </a:lnSpc>
              <a:spcBef>
                <a:spcPts val="3400"/>
              </a:spcBef>
              <a:spcAft>
                <a:spcPts val="0"/>
              </a:spcAft>
              <a:buNone/>
            </a:pPr>
            <a:r>
              <a:t/>
            </a:r>
            <a:endParaRPr sz="2000">
              <a:solidFill>
                <a:srgbClr val="444444"/>
              </a:solidFill>
              <a:highlight>
                <a:srgbClr val="FFFFFF"/>
              </a:highlight>
              <a:latin typeface="Times New Roman"/>
              <a:ea typeface="Times New Roman"/>
              <a:cs typeface="Times New Roman"/>
              <a:sym typeface="Times New Roman"/>
            </a:endParaRPr>
          </a:p>
          <a:p>
            <a:pPr indent="0" lvl="0" marL="0" rtl="0" algn="l">
              <a:spcBef>
                <a:spcPts val="34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ctrTitle"/>
          </p:nvPr>
        </p:nvSpPr>
        <p:spPr>
          <a:xfrm>
            <a:off x="729450" y="1322450"/>
            <a:ext cx="7688100" cy="11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29"/>
          <p:cNvSpPr txBox="1"/>
          <p:nvPr>
            <p:ph idx="1" type="subTitle"/>
          </p:nvPr>
        </p:nvSpPr>
        <p:spPr>
          <a:xfrm>
            <a:off x="729625" y="1497175"/>
            <a:ext cx="7688100" cy="22170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8000">
                <a:solidFill>
                  <a:srgbClr val="444444"/>
                </a:solidFill>
                <a:latin typeface="Times New Roman"/>
                <a:ea typeface="Times New Roman"/>
                <a:cs typeface="Times New Roman"/>
                <a:sym typeface="Times New Roman"/>
              </a:rPr>
              <a:t>4] Queue – </a:t>
            </a:r>
            <a:endParaRPr b="1" sz="8000">
              <a:solidFill>
                <a:srgbClr val="444444"/>
              </a:solidFill>
              <a:latin typeface="Times New Roman"/>
              <a:ea typeface="Times New Roman"/>
              <a:cs typeface="Times New Roman"/>
              <a:sym typeface="Times New Roman"/>
            </a:endParaRPr>
          </a:p>
          <a:p>
            <a:pPr indent="0" lvl="0" marL="0" rtl="0" algn="l">
              <a:lnSpc>
                <a:spcPct val="115000"/>
              </a:lnSpc>
              <a:spcBef>
                <a:spcPts val="1900"/>
              </a:spcBef>
              <a:spcAft>
                <a:spcPts val="0"/>
              </a:spcAft>
              <a:buNone/>
            </a:pPr>
            <a:r>
              <a:rPr lang="en" sz="8000">
                <a:solidFill>
                  <a:srgbClr val="444444"/>
                </a:solidFill>
                <a:latin typeface="Times New Roman"/>
                <a:ea typeface="Times New Roman"/>
                <a:cs typeface="Times New Roman"/>
                <a:sym typeface="Times New Roman"/>
              </a:rPr>
              <a:t>Queue is a linear data structure in which elements can be inserted from only one end which is known as rear and deleted from another end known as front. It follows the FIFO (First In First Out) order.</a:t>
            </a:r>
            <a:endParaRPr sz="8000">
              <a:solidFill>
                <a:srgbClr val="444444"/>
              </a:solidFill>
              <a:latin typeface="Times New Roman"/>
              <a:ea typeface="Times New Roman"/>
              <a:cs typeface="Times New Roman"/>
              <a:sym typeface="Times New Roman"/>
            </a:endParaRPr>
          </a:p>
          <a:p>
            <a:pPr indent="-355600" lvl="0" marL="901700" rtl="0" algn="l">
              <a:lnSpc>
                <a:spcPct val="115000"/>
              </a:lnSpc>
              <a:spcBef>
                <a:spcPts val="1900"/>
              </a:spcBef>
              <a:spcAft>
                <a:spcPts val="0"/>
              </a:spcAft>
              <a:buClr>
                <a:srgbClr val="444444"/>
              </a:buClr>
              <a:buSzPct val="100000"/>
              <a:buFont typeface="Times New Roman"/>
              <a:buChar char="●"/>
            </a:pPr>
            <a:r>
              <a:rPr lang="en" sz="8000">
                <a:solidFill>
                  <a:srgbClr val="444444"/>
                </a:solidFill>
                <a:latin typeface="Times New Roman"/>
                <a:ea typeface="Times New Roman"/>
                <a:cs typeface="Times New Roman"/>
                <a:sym typeface="Times New Roman"/>
              </a:rPr>
              <a:t>Enqueue – </a:t>
            </a:r>
            <a:r>
              <a:rPr lang="en" sz="8000">
                <a:solidFill>
                  <a:srgbClr val="444444"/>
                </a:solidFill>
                <a:latin typeface="Times New Roman"/>
                <a:ea typeface="Times New Roman"/>
                <a:cs typeface="Times New Roman"/>
                <a:sym typeface="Times New Roman"/>
              </a:rPr>
              <a:t>Adds an </a:t>
            </a:r>
            <a:r>
              <a:rPr lang="en" sz="8000">
                <a:solidFill>
                  <a:srgbClr val="444444"/>
                </a:solidFill>
                <a:latin typeface="Times New Roman"/>
                <a:ea typeface="Times New Roman"/>
                <a:cs typeface="Times New Roman"/>
                <a:sym typeface="Times New Roman"/>
              </a:rPr>
              <a:t>element to the queue.</a:t>
            </a:r>
            <a:endParaRPr sz="8000">
              <a:solidFill>
                <a:srgbClr val="444444"/>
              </a:solidFill>
              <a:latin typeface="Times New Roman"/>
              <a:ea typeface="Times New Roman"/>
              <a:cs typeface="Times New Roman"/>
              <a:sym typeface="Times New Roman"/>
            </a:endParaRPr>
          </a:p>
          <a:p>
            <a:pPr indent="-355600" lvl="0" marL="901700" rtl="0" algn="l">
              <a:lnSpc>
                <a:spcPct val="115000"/>
              </a:lnSpc>
              <a:spcBef>
                <a:spcPts val="0"/>
              </a:spcBef>
              <a:spcAft>
                <a:spcPts val="0"/>
              </a:spcAft>
              <a:buClr>
                <a:srgbClr val="444444"/>
              </a:buClr>
              <a:buSzPct val="100000"/>
              <a:buFont typeface="Times New Roman"/>
              <a:buChar char="●"/>
            </a:pPr>
            <a:r>
              <a:rPr lang="en" sz="8000">
                <a:solidFill>
                  <a:srgbClr val="444444"/>
                </a:solidFill>
                <a:latin typeface="Times New Roman"/>
                <a:ea typeface="Times New Roman"/>
                <a:cs typeface="Times New Roman"/>
                <a:sym typeface="Times New Roman"/>
              </a:rPr>
              <a:t>Dequeue – </a:t>
            </a:r>
            <a:r>
              <a:rPr lang="en" sz="8000">
                <a:solidFill>
                  <a:srgbClr val="444444"/>
                </a:solidFill>
                <a:latin typeface="Times New Roman"/>
                <a:ea typeface="Times New Roman"/>
                <a:cs typeface="Times New Roman"/>
                <a:sym typeface="Times New Roman"/>
              </a:rPr>
              <a:t>Deletes or removes an element from the queue.</a:t>
            </a:r>
            <a:endParaRPr sz="8000">
              <a:solidFill>
                <a:srgbClr val="444444"/>
              </a:solidFill>
              <a:latin typeface="Times New Roman"/>
              <a:ea typeface="Times New Roman"/>
              <a:cs typeface="Times New Roman"/>
              <a:sym typeface="Times New Roman"/>
            </a:endParaRPr>
          </a:p>
          <a:p>
            <a:pPr indent="-355600" lvl="0" marL="901700" rtl="0" algn="l">
              <a:lnSpc>
                <a:spcPct val="115000"/>
              </a:lnSpc>
              <a:spcBef>
                <a:spcPts val="0"/>
              </a:spcBef>
              <a:spcAft>
                <a:spcPts val="0"/>
              </a:spcAft>
              <a:buClr>
                <a:srgbClr val="444444"/>
              </a:buClr>
              <a:buSzPct val="100000"/>
              <a:buFont typeface="Times New Roman"/>
              <a:buChar char="●"/>
            </a:pPr>
            <a:r>
              <a:rPr lang="en" sz="8000">
                <a:solidFill>
                  <a:srgbClr val="444444"/>
                </a:solidFill>
                <a:latin typeface="Times New Roman"/>
                <a:ea typeface="Times New Roman"/>
                <a:cs typeface="Times New Roman"/>
                <a:sym typeface="Times New Roman"/>
              </a:rPr>
              <a:t>IsFull – Returns true if the queue is full.</a:t>
            </a:r>
            <a:endParaRPr sz="8000">
              <a:solidFill>
                <a:srgbClr val="444444"/>
              </a:solidFill>
              <a:latin typeface="Times New Roman"/>
              <a:ea typeface="Times New Roman"/>
              <a:cs typeface="Times New Roman"/>
              <a:sym typeface="Times New Roman"/>
            </a:endParaRPr>
          </a:p>
          <a:p>
            <a:pPr indent="-355600" lvl="0" marL="901700" rtl="0" algn="l">
              <a:lnSpc>
                <a:spcPct val="115000"/>
              </a:lnSpc>
              <a:spcBef>
                <a:spcPts val="0"/>
              </a:spcBef>
              <a:spcAft>
                <a:spcPts val="0"/>
              </a:spcAft>
              <a:buClr>
                <a:srgbClr val="444444"/>
              </a:buClr>
              <a:buSzPct val="100000"/>
              <a:buFont typeface="Times New Roman"/>
              <a:buChar char="●"/>
            </a:pPr>
            <a:r>
              <a:rPr lang="en" sz="8000">
                <a:solidFill>
                  <a:srgbClr val="444444"/>
                </a:solidFill>
                <a:latin typeface="Times New Roman"/>
                <a:ea typeface="Times New Roman"/>
                <a:cs typeface="Times New Roman"/>
                <a:sym typeface="Times New Roman"/>
              </a:rPr>
              <a:t>IsEmpty – Returns true if the queue is empty.</a:t>
            </a:r>
            <a:endParaRPr sz="8000">
              <a:solidFill>
                <a:srgbClr val="444444"/>
              </a:solidFill>
              <a:latin typeface="Times New Roman"/>
              <a:ea typeface="Times New Roman"/>
              <a:cs typeface="Times New Roman"/>
              <a:sym typeface="Times New Roman"/>
            </a:endParaRPr>
          </a:p>
          <a:p>
            <a:pPr indent="-246856" lvl="0" marL="901700" rtl="0" algn="l">
              <a:lnSpc>
                <a:spcPct val="115000"/>
              </a:lnSpc>
              <a:spcBef>
                <a:spcPts val="0"/>
              </a:spcBef>
              <a:spcAft>
                <a:spcPts val="0"/>
              </a:spcAft>
              <a:buClr>
                <a:srgbClr val="444444"/>
              </a:buClr>
              <a:buSzPct val="100000"/>
              <a:buFont typeface="Arial"/>
              <a:buChar char="●"/>
            </a:pPr>
            <a:r>
              <a:t/>
            </a:r>
            <a:endParaRPr sz="1150">
              <a:solidFill>
                <a:srgbClr val="444444"/>
              </a:solidFill>
              <a:highlight>
                <a:srgbClr val="FFFFFF"/>
              </a:highlight>
              <a:latin typeface="Arial"/>
              <a:ea typeface="Arial"/>
              <a:cs typeface="Arial"/>
              <a:sym typeface="Arial"/>
            </a:endParaRPr>
          </a:p>
          <a:p>
            <a:pPr indent="0" lvl="0" marL="0" rtl="0" algn="l">
              <a:spcBef>
                <a:spcPts val="34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l  = [1,2,3,4,5]</a:t>
            </a:r>
            <a:endParaRPr sz="1500"/>
          </a:p>
          <a:p>
            <a:pPr indent="0" lvl="0" marL="0" rtl="0" algn="l">
              <a:spcBef>
                <a:spcPts val="0"/>
              </a:spcBef>
              <a:spcAft>
                <a:spcPts val="0"/>
              </a:spcAft>
              <a:buNone/>
            </a:pPr>
            <a:r>
              <a:rPr lang="en" sz="1500"/>
              <a:t>L[-1], l[4]</a:t>
            </a:r>
            <a:endParaRPr sz="1500"/>
          </a:p>
          <a:p>
            <a:pPr indent="0" lvl="0" marL="0" rtl="0" algn="l">
              <a:spcBef>
                <a:spcPts val="0"/>
              </a:spcBef>
              <a:spcAft>
                <a:spcPts val="0"/>
              </a:spcAft>
              <a:buNone/>
            </a:pPr>
            <a:r>
              <a:t/>
            </a:r>
            <a:endParaRPr sz="1500"/>
          </a:p>
        </p:txBody>
      </p:sp>
      <p:sp>
        <p:nvSpPr>
          <p:cNvPr id="190" name="Google Shape;190;p30"/>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5000">
                <a:solidFill>
                  <a:schemeClr val="dk2"/>
                </a:solidFill>
                <a:latin typeface="Times New Roman"/>
                <a:ea typeface="Times New Roman"/>
                <a:cs typeface="Times New Roman"/>
                <a:sym typeface="Times New Roman"/>
              </a:rPr>
              <a:t>WHY DO WE NEED DATA STRUCTURES?</a:t>
            </a:r>
            <a:endParaRPr b="1" sz="50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5"/>
          <p:cNvSpPr txBox="1"/>
          <p:nvPr>
            <p:ph idx="1" type="body"/>
          </p:nvPr>
        </p:nvSpPr>
        <p:spPr>
          <a:xfrm>
            <a:off x="729450" y="1183250"/>
            <a:ext cx="7688700" cy="3156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Times New Roman"/>
              <a:buChar char="-"/>
            </a:pPr>
            <a:r>
              <a:rPr lang="en" sz="2000">
                <a:solidFill>
                  <a:schemeClr val="dk2"/>
                </a:solidFill>
                <a:highlight>
                  <a:srgbClr val="FFFFFF"/>
                </a:highlight>
                <a:latin typeface="Times New Roman"/>
                <a:ea typeface="Times New Roman"/>
                <a:cs typeface="Times New Roman"/>
                <a:sym typeface="Times New Roman"/>
              </a:rPr>
              <a:t>As applications are becoming more complex and the amount of data is increasing day by day, which may cause problems with processing speed, searching data, handling multiple requests etc. Data structure provides a way of organizing, managing, and storing data efficiently. </a:t>
            </a:r>
            <a:endParaRPr sz="2000">
              <a:solidFill>
                <a:schemeClr val="dk2"/>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chemeClr val="dk2"/>
              </a:buClr>
              <a:buSzPts val="2000"/>
              <a:buFont typeface="Times New Roman"/>
              <a:buChar char="-"/>
            </a:pPr>
            <a:r>
              <a:rPr lang="en" sz="2000">
                <a:solidFill>
                  <a:schemeClr val="dk2"/>
                </a:solidFill>
                <a:highlight>
                  <a:srgbClr val="FFFFFF"/>
                </a:highlight>
                <a:latin typeface="Times New Roman"/>
                <a:ea typeface="Times New Roman"/>
                <a:cs typeface="Times New Roman"/>
                <a:sym typeface="Times New Roman"/>
              </a:rPr>
              <a:t>With the help of data structure, the data items can be traversed easily. </a:t>
            </a:r>
            <a:endParaRPr sz="2000">
              <a:solidFill>
                <a:schemeClr val="dk2"/>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chemeClr val="dk2"/>
              </a:buClr>
              <a:buSzPts val="2000"/>
              <a:buFont typeface="Times New Roman"/>
              <a:buChar char="-"/>
            </a:pPr>
            <a:r>
              <a:rPr lang="en" sz="2000">
                <a:solidFill>
                  <a:schemeClr val="dk2"/>
                </a:solidFill>
                <a:highlight>
                  <a:srgbClr val="FFFFFF"/>
                </a:highlight>
                <a:latin typeface="Times New Roman"/>
                <a:ea typeface="Times New Roman"/>
                <a:cs typeface="Times New Roman"/>
                <a:sym typeface="Times New Roman"/>
              </a:rPr>
              <a:t>Data structure provides efficiency, reusability and abstraction. </a:t>
            </a:r>
            <a:endParaRPr sz="2000">
              <a:solidFill>
                <a:schemeClr val="dk2"/>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chemeClr val="dk2"/>
              </a:buClr>
              <a:buSzPts val="2000"/>
              <a:buFont typeface="Times New Roman"/>
              <a:buChar char="-"/>
            </a:pPr>
            <a:r>
              <a:rPr lang="en" sz="2000">
                <a:solidFill>
                  <a:schemeClr val="dk2"/>
                </a:solidFill>
                <a:highlight>
                  <a:srgbClr val="FFFFFF"/>
                </a:highlight>
                <a:latin typeface="Times New Roman"/>
                <a:ea typeface="Times New Roman"/>
                <a:cs typeface="Times New Roman"/>
                <a:sym typeface="Times New Roman"/>
              </a:rPr>
              <a:t>It plays an important role in enhancing the performance of a program because the main function of the program is to store and retrieve the user’s data as fast as possible.</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DATA STRUCTURE?</a:t>
            </a:r>
            <a:endParaRPr/>
          </a:p>
        </p:txBody>
      </p:sp>
      <p:sp>
        <p:nvSpPr>
          <p:cNvPr id="105" name="Google Shape;105;p1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729450" y="1322450"/>
            <a:ext cx="7688100" cy="24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17"/>
          <p:cNvSpPr txBox="1"/>
          <p:nvPr>
            <p:ph idx="1" type="subTitle"/>
          </p:nvPr>
        </p:nvSpPr>
        <p:spPr>
          <a:xfrm>
            <a:off x="729625" y="1823175"/>
            <a:ext cx="7688100" cy="2946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A data structure is a collection of data values and the relationships between them.</a:t>
            </a:r>
            <a:endParaRPr sz="2000">
              <a:solidFill>
                <a:schemeClr val="dk2"/>
              </a:solidFill>
              <a:latin typeface="Times New Roman"/>
              <a:ea typeface="Times New Roman"/>
              <a:cs typeface="Times New Roman"/>
              <a:sym typeface="Times New Roman"/>
            </a:endParaRPr>
          </a:p>
          <a:p>
            <a:pPr indent="-355600" lvl="0" marL="457200" rtl="0" algn="l">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Data Structures allows programs to store and process data effectively.</a:t>
            </a:r>
            <a:endParaRPr sz="2000">
              <a:solidFill>
                <a:schemeClr val="dk2"/>
              </a:solidFill>
              <a:latin typeface="Times New Roman"/>
              <a:ea typeface="Times New Roman"/>
              <a:cs typeface="Times New Roman"/>
              <a:sym typeface="Times New Roman"/>
            </a:endParaRPr>
          </a:p>
          <a:p>
            <a:pPr indent="-355600" lvl="0" marL="457200" rtl="0" algn="l">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There are many different data structures, each with its own advantages and disadvantages. Some of the most common data structures are arrays, lists, trees and graphs.</a:t>
            </a:r>
            <a:endParaRPr sz="20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LEARN DATA STRUCTURE</a:t>
            </a:r>
            <a:endParaRPr/>
          </a:p>
        </p:txBody>
      </p:sp>
      <p:sp>
        <p:nvSpPr>
          <p:cNvPr id="117" name="Google Shape;117;p18"/>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ctrTitle"/>
          </p:nvPr>
        </p:nvSpPr>
        <p:spPr>
          <a:xfrm>
            <a:off x="729450" y="1322450"/>
            <a:ext cx="7688100" cy="34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19"/>
          <p:cNvSpPr txBox="1"/>
          <p:nvPr>
            <p:ph idx="1" type="subTitle"/>
          </p:nvPr>
        </p:nvSpPr>
        <p:spPr>
          <a:xfrm>
            <a:off x="729625" y="1799025"/>
            <a:ext cx="7688100" cy="27045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Data structure and algorithms are two of the most important aspects of computer science. </a:t>
            </a:r>
            <a:endParaRPr sz="2000">
              <a:solidFill>
                <a:schemeClr val="dk2"/>
              </a:solidFill>
              <a:latin typeface="Times New Roman"/>
              <a:ea typeface="Times New Roman"/>
              <a:cs typeface="Times New Roman"/>
              <a:sym typeface="Times New Roman"/>
            </a:endParaRPr>
          </a:p>
          <a:p>
            <a:pPr indent="-355600" lvl="0" marL="457200" rtl="0" algn="l">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Data structures allow us to organize and store data, while algorithms allow us to process that data in a meaningful way. </a:t>
            </a:r>
            <a:endParaRPr sz="2000">
              <a:solidFill>
                <a:schemeClr val="dk2"/>
              </a:solidFill>
              <a:latin typeface="Times New Roman"/>
              <a:ea typeface="Times New Roman"/>
              <a:cs typeface="Times New Roman"/>
              <a:sym typeface="Times New Roman"/>
            </a:endParaRPr>
          </a:p>
          <a:p>
            <a:pPr indent="-355600" lvl="0" marL="457200" rtl="0" algn="l">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Learning data structure and algorithms will help you become a better programmer. </a:t>
            </a:r>
            <a:endParaRPr sz="2000">
              <a:solidFill>
                <a:schemeClr val="dk2"/>
              </a:solidFill>
              <a:latin typeface="Times New Roman"/>
              <a:ea typeface="Times New Roman"/>
              <a:cs typeface="Times New Roman"/>
              <a:sym typeface="Times New Roman"/>
            </a:endParaRPr>
          </a:p>
          <a:p>
            <a:pPr indent="-355600" lvl="0" marL="457200" rtl="0" algn="l">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You will be able to write code that is more efficient and more reliable. </a:t>
            </a:r>
            <a:endParaRPr sz="2000">
              <a:solidFill>
                <a:schemeClr val="dk2"/>
              </a:solidFill>
              <a:latin typeface="Times New Roman"/>
              <a:ea typeface="Times New Roman"/>
              <a:cs typeface="Times New Roman"/>
              <a:sym typeface="Times New Roman"/>
            </a:endParaRPr>
          </a:p>
          <a:p>
            <a:pPr indent="-355600" lvl="0" marL="457200" rtl="0" algn="l">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You will also be able to solve problems more quickly and more effectively.</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DATA STRUCTURE</a:t>
            </a:r>
            <a:endParaRPr/>
          </a:p>
        </p:txBody>
      </p:sp>
      <p:sp>
        <p:nvSpPr>
          <p:cNvPr id="129" name="Google Shape;129;p20"/>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ctrTitle"/>
          </p:nvPr>
        </p:nvSpPr>
        <p:spPr>
          <a:xfrm>
            <a:off x="729450" y="1322450"/>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p21"/>
          <p:cNvSpPr txBox="1"/>
          <p:nvPr>
            <p:ph idx="1" type="subTitle"/>
          </p:nvPr>
        </p:nvSpPr>
        <p:spPr>
          <a:xfrm>
            <a:off x="729625" y="1931825"/>
            <a:ext cx="7688100" cy="17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types of data structure:</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Primitive</a:t>
            </a:r>
            <a:endParaRPr/>
          </a:p>
          <a:p>
            <a:pPr indent="-330200" lvl="0" marL="457200" rtl="0" algn="l">
              <a:spcBef>
                <a:spcPts val="0"/>
              </a:spcBef>
              <a:spcAft>
                <a:spcPts val="0"/>
              </a:spcAft>
              <a:buSzPts val="1600"/>
              <a:buChar char="-"/>
            </a:pPr>
            <a:r>
              <a:rPr lang="en"/>
              <a:t>Non-Primitive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