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6" r:id="rId4"/>
    <p:sldId id="268" r:id="rId5"/>
    <p:sldId id="270" r:id="rId6"/>
    <p:sldId id="269" r:id="rId7"/>
    <p:sldId id="275" r:id="rId8"/>
    <p:sldId id="276" r:id="rId9"/>
    <p:sldId id="257" r:id="rId10"/>
    <p:sldId id="258" r:id="rId11"/>
    <p:sldId id="273" r:id="rId12"/>
    <p:sldId id="274" r:id="rId13"/>
    <p:sldId id="25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FAF8"/>
    <a:srgbClr val="FA0507"/>
    <a:srgbClr val="FF0000"/>
    <a:srgbClr val="E7F807"/>
    <a:srgbClr val="001C30"/>
    <a:srgbClr val="301400"/>
    <a:srgbClr val="04EEFB"/>
    <a:srgbClr val="FB1104"/>
    <a:srgbClr val="180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FB19-3CA1-475C-8A6B-AD27C3BE9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F2902-9ED0-47D0-AA89-F85B1AFE0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5B905-9968-4375-B25E-7F24596A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A48B2-3F9C-4911-8729-B1D437A89C47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2B8B8-5FDC-40D1-A831-2C78E6B45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C2CEB-7204-486C-913C-FD3FDBED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C659-2F80-4DA8-B5B3-AFFFDB30F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3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3E26-43C4-435B-92E3-0E851498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30F38-8C58-448A-9D2C-EF7545D17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97D45-0F96-40E9-B87E-70B67D1C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A48B2-3F9C-4911-8729-B1D437A89C47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AB3A0-AEC1-4010-A2D3-F8D088DF0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949B3-2B2E-49E0-B0EF-C36AC69D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C659-2F80-4DA8-B5B3-AFFFDB30F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4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AAD0CE-510C-48C4-B1E7-6982657AD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4D118-90A4-4A02-9117-802AD795E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637F4-0882-4F73-A3AB-1E4ABF78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A48B2-3F9C-4911-8729-B1D437A89C47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928D9-C7F2-4618-A7A8-089B9F48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57D2F-0125-4DEC-A05C-C1FF4AFD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C659-2F80-4DA8-B5B3-AFFFDB30F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4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D2D7-BD9A-4BEF-953D-C5CCAA26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B820B-2553-4970-B2FE-F0548934E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F8E40-FFE0-4671-88F3-4A37D1CB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A48B2-3F9C-4911-8729-B1D437A89C47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F10E8-CB72-4DB0-B07C-791FBD9B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30A3-4124-4391-AE0C-1B6D7FDD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C659-2F80-4DA8-B5B3-AFFFDB30F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AEDC7-F310-4413-8B1E-7AB7526B8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99AF-638E-488F-8972-E582C7A4A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0D7FA-BCA5-4E95-A902-10DD2ECBB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A48B2-3F9C-4911-8729-B1D437A89C47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399EB-DD6F-49E7-AE9E-96474C63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0D629-677F-48E4-8A23-28B47474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C659-2F80-4DA8-B5B3-AFFFDB30F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9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9F73-DC7E-4019-87CB-65301C579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9CF9C-412E-4373-A0F4-8B152B695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3D609-2A02-4E91-A7D5-B33FDFDD1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5FED6-94F3-4F8C-B9B4-CD402AE1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A48B2-3F9C-4911-8729-B1D437A89C47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DB468-0A14-4CAC-B7B3-4C71FF91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E0B21-C2F5-4B26-B41A-A23D1E2E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C659-2F80-4DA8-B5B3-AFFFDB30F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8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BCB5-217E-45C5-814D-9F05F848B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997C1-EB43-44DC-B075-DBEE5111E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5CCAF-C09A-486F-A070-05DD69468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0E8BB-CE97-47BB-9FA7-9BA79E372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2EF6B-532A-43F7-8F41-9848C939F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88C87-1CA8-4E08-9036-C04F9D13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A48B2-3F9C-4911-8729-B1D437A89C47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82AABD-D6AB-4DDB-BF6A-70881789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F87F0-75A3-465E-A254-9C1F2249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C659-2F80-4DA8-B5B3-AFFFDB30F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5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CCD3-8E98-4245-A44F-C8B80F55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E805A0-1325-4171-BD5E-4063713E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A48B2-3F9C-4911-8729-B1D437A89C47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6E274-B49B-4B80-B15C-0D19B8E9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89C7A-2539-4410-A889-C2D2E6EC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C659-2F80-4DA8-B5B3-AFFFDB30F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03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176548-C6ED-4EEA-8D50-57A0559D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A48B2-3F9C-4911-8729-B1D437A89C47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80039-CF4D-49F1-A8B9-E0270C08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CF637-4EB8-458A-8582-A141F185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C659-2F80-4DA8-B5B3-AFFFDB30F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6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E37C-A2CD-498D-ACA3-F538F970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B894C-FE09-495D-8412-E418ACF7F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3F73D-23AD-4A91-BE6B-94024A22F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9822F-DF00-4429-A8D8-8E1D31C7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A48B2-3F9C-4911-8729-B1D437A89C47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C1C12-3434-4A96-B9B3-A7D3E632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4715F-9CCD-40A8-9341-47D9DABA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C659-2F80-4DA8-B5B3-AFFFDB30F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862B-CB4E-42FD-8424-11A4F05D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C5E263-B94F-4EC9-9CA5-EE9F6F192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D7E30-C6C1-45D9-B394-F47A94998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E9474-5022-4527-A7FE-43A1C56E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A48B2-3F9C-4911-8729-B1D437A89C47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87399-45D1-431A-97DC-C338BD66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515A4-4101-4213-B96A-3C13528D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C659-2F80-4DA8-B5B3-AFFFDB30F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8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A40974-67D3-4BD3-8D54-B76E6796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E0EA4-1301-4C60-AB58-DC06E1D45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08B8C-318A-4D69-AFF2-7765586F2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A48B2-3F9C-4911-8729-B1D437A89C47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3823F-412C-4EE8-90D7-959E8E666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50AB8-D227-43C3-81C3-3C133292E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8C659-2F80-4DA8-B5B3-AFFFDB30F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9695A4-74AF-44C6-AC24-EBCF0CC42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5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35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16C494-8AAF-498D-99D9-02D93175C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83E5DB-87DB-43F5-AF15-5091A694D584}"/>
              </a:ext>
            </a:extLst>
          </p:cNvPr>
          <p:cNvSpPr txBox="1"/>
          <p:nvPr/>
        </p:nvSpPr>
        <p:spPr>
          <a:xfrm>
            <a:off x="3202419" y="5223949"/>
            <a:ext cx="5787162" cy="1015663"/>
          </a:xfrm>
          <a:prstGeom prst="rect">
            <a:avLst/>
          </a:prstGeom>
          <a:solidFill>
            <a:srgbClr val="05FAF8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solidFill>
                  <a:srgbClr val="FA0507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The 3</a:t>
            </a:r>
            <a:r>
              <a:rPr lang="en-US" sz="3000" baseline="30000" dirty="0">
                <a:solidFill>
                  <a:srgbClr val="FA0507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rd</a:t>
            </a:r>
            <a:r>
              <a:rPr lang="en-US" sz="3000" dirty="0">
                <a:solidFill>
                  <a:srgbClr val="FA0507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sheet: The “Data” sheet, </a:t>
            </a:r>
            <a:br>
              <a:rPr lang="en-US" sz="3000" dirty="0">
                <a:solidFill>
                  <a:srgbClr val="FA0507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en-US" sz="3000" dirty="0">
                <a:solidFill>
                  <a:srgbClr val="FA0507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containing all the data</a:t>
            </a:r>
          </a:p>
        </p:txBody>
      </p:sp>
    </p:spTree>
    <p:extLst>
      <p:ext uri="{BB962C8B-B14F-4D97-AF65-F5344CB8AC3E}">
        <p14:creationId xmlns:p14="http://schemas.microsoft.com/office/powerpoint/2010/main" val="1672482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D7F72C-C720-45F1-88C3-B546B348CE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5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83E5DB-87DB-43F5-AF15-5091A694D584}"/>
              </a:ext>
            </a:extLst>
          </p:cNvPr>
          <p:cNvSpPr txBox="1"/>
          <p:nvPr/>
        </p:nvSpPr>
        <p:spPr>
          <a:xfrm>
            <a:off x="1627917" y="1791637"/>
            <a:ext cx="8371202" cy="553998"/>
          </a:xfrm>
          <a:prstGeom prst="rect">
            <a:avLst/>
          </a:prstGeom>
          <a:solidFill>
            <a:srgbClr val="05FAF8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solidFill>
                  <a:srgbClr val="FA0507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Conditional highlighting to detect duplicated ID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950740-54EA-4A95-AE68-2F315886B5F4}"/>
              </a:ext>
            </a:extLst>
          </p:cNvPr>
          <p:cNvSpPr/>
          <p:nvPr/>
        </p:nvSpPr>
        <p:spPr>
          <a:xfrm>
            <a:off x="77413" y="1407324"/>
            <a:ext cx="1473091" cy="768626"/>
          </a:xfrm>
          <a:prstGeom prst="roundRect">
            <a:avLst/>
          </a:prstGeom>
          <a:noFill/>
          <a:ln w="57150">
            <a:solidFill>
              <a:srgbClr val="FA0507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66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503BAA-5BF7-4D8B-8685-C3B7409108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05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5C0095-36BB-43D5-B43F-6AB214BE4F3D}"/>
              </a:ext>
            </a:extLst>
          </p:cNvPr>
          <p:cNvSpPr txBox="1"/>
          <p:nvPr/>
        </p:nvSpPr>
        <p:spPr>
          <a:xfrm>
            <a:off x="993167" y="3986888"/>
            <a:ext cx="8031366" cy="553998"/>
          </a:xfrm>
          <a:prstGeom prst="rect">
            <a:avLst/>
          </a:prstGeom>
          <a:solidFill>
            <a:srgbClr val="05FAF8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solidFill>
                  <a:srgbClr val="FA0507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Automatically changing values using formula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937841-34CE-4DF5-B6D9-F5C8D5FFAAB2}"/>
              </a:ext>
            </a:extLst>
          </p:cNvPr>
          <p:cNvSpPr/>
          <p:nvPr/>
        </p:nvSpPr>
        <p:spPr>
          <a:xfrm>
            <a:off x="9386598" y="1076737"/>
            <a:ext cx="1069367" cy="5367131"/>
          </a:xfrm>
          <a:prstGeom prst="roundRect">
            <a:avLst/>
          </a:prstGeom>
          <a:noFill/>
          <a:ln w="57150">
            <a:solidFill>
              <a:srgbClr val="FA0507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43072D-CC01-4691-9D06-70C900904185}"/>
              </a:ext>
            </a:extLst>
          </p:cNvPr>
          <p:cNvSpPr/>
          <p:nvPr/>
        </p:nvSpPr>
        <p:spPr>
          <a:xfrm>
            <a:off x="11198833" y="1076737"/>
            <a:ext cx="870583" cy="5367131"/>
          </a:xfrm>
          <a:prstGeom prst="roundRect">
            <a:avLst/>
          </a:prstGeom>
          <a:noFill/>
          <a:ln w="57150">
            <a:solidFill>
              <a:srgbClr val="FA0507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25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02F337-765A-4CAF-A8DE-4D4C89429B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696CF6-5D98-455E-A973-D2AEEEFC20B8}"/>
              </a:ext>
            </a:extLst>
          </p:cNvPr>
          <p:cNvSpPr txBox="1"/>
          <p:nvPr/>
        </p:nvSpPr>
        <p:spPr>
          <a:xfrm>
            <a:off x="2881819" y="4733619"/>
            <a:ext cx="6428363" cy="1477328"/>
          </a:xfrm>
          <a:prstGeom prst="rect">
            <a:avLst/>
          </a:prstGeom>
          <a:solidFill>
            <a:srgbClr val="05FAF8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solidFill>
                  <a:srgbClr val="FA0507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The 4</a:t>
            </a:r>
            <a:r>
              <a:rPr lang="en-US" sz="3000" baseline="30000" dirty="0">
                <a:solidFill>
                  <a:srgbClr val="FA0507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th</a:t>
            </a:r>
            <a:r>
              <a:rPr lang="en-US" sz="3000" dirty="0">
                <a:solidFill>
                  <a:srgbClr val="FA0507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sheet: The “Rejected” sheet,</a:t>
            </a:r>
            <a:br>
              <a:rPr lang="en-US" sz="3000" dirty="0">
                <a:solidFill>
                  <a:srgbClr val="FA0507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en-US" sz="3000" dirty="0">
                <a:solidFill>
                  <a:srgbClr val="FA0507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filtered using macro,</a:t>
            </a:r>
            <a:br>
              <a:rPr lang="en-US" sz="3000" dirty="0">
                <a:solidFill>
                  <a:srgbClr val="FA0507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en-US" sz="3000" dirty="0">
                <a:solidFill>
                  <a:srgbClr val="FA0507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Ctrl + Shift + R to refresh</a:t>
            </a:r>
          </a:p>
        </p:txBody>
      </p:sp>
    </p:spTree>
    <p:extLst>
      <p:ext uri="{BB962C8B-B14F-4D97-AF65-F5344CB8AC3E}">
        <p14:creationId xmlns:p14="http://schemas.microsoft.com/office/powerpoint/2010/main" val="2924808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BAE0DC-A452-47A7-9A7E-FAEFC249B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11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83E9E3-5ED9-4394-8252-1F57FD93413B}"/>
              </a:ext>
            </a:extLst>
          </p:cNvPr>
          <p:cNvSpPr txBox="1"/>
          <p:nvPr/>
        </p:nvSpPr>
        <p:spPr>
          <a:xfrm>
            <a:off x="2391304" y="4733619"/>
            <a:ext cx="7409401" cy="1477328"/>
          </a:xfrm>
          <a:prstGeom prst="rect">
            <a:avLst/>
          </a:prstGeom>
          <a:solidFill>
            <a:srgbClr val="05FAF8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solidFill>
                  <a:srgbClr val="FA0507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The 5</a:t>
            </a:r>
            <a:r>
              <a:rPr lang="en-US" sz="3000" baseline="30000" dirty="0">
                <a:solidFill>
                  <a:srgbClr val="FA0507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th</a:t>
            </a:r>
            <a:r>
              <a:rPr lang="en-US" sz="3000" dirty="0">
                <a:solidFill>
                  <a:srgbClr val="FA0507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sheet: The “Not submitted” sheet,</a:t>
            </a:r>
            <a:br>
              <a:rPr lang="en-US" sz="3000" dirty="0">
                <a:solidFill>
                  <a:srgbClr val="FA0507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en-US" sz="3000" dirty="0">
                <a:solidFill>
                  <a:srgbClr val="FA0507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filtered using macro,</a:t>
            </a:r>
            <a:br>
              <a:rPr lang="en-US" sz="3000" dirty="0">
                <a:solidFill>
                  <a:srgbClr val="FA0507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en-US" sz="3000" dirty="0">
                <a:solidFill>
                  <a:srgbClr val="FA0507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Ctrl + Shift + R to refresh</a:t>
            </a:r>
          </a:p>
        </p:txBody>
      </p:sp>
    </p:spTree>
    <p:extLst>
      <p:ext uri="{BB962C8B-B14F-4D97-AF65-F5344CB8AC3E}">
        <p14:creationId xmlns:p14="http://schemas.microsoft.com/office/powerpoint/2010/main" val="22828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191B30-4054-476C-ADAA-78946BC37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5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087BBB-6364-4B9D-BAD5-1A7BBECCD621}"/>
              </a:ext>
            </a:extLst>
          </p:cNvPr>
          <p:cNvSpPr/>
          <p:nvPr/>
        </p:nvSpPr>
        <p:spPr>
          <a:xfrm>
            <a:off x="689113" y="6162261"/>
            <a:ext cx="5194852" cy="463826"/>
          </a:xfrm>
          <a:prstGeom prst="roundRect">
            <a:avLst/>
          </a:prstGeom>
          <a:noFill/>
          <a:ln w="57150">
            <a:solidFill>
              <a:srgbClr val="FA0507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612E30-5977-4A87-9F55-8CCEA8F9F3ED}"/>
              </a:ext>
            </a:extLst>
          </p:cNvPr>
          <p:cNvSpPr txBox="1"/>
          <p:nvPr/>
        </p:nvSpPr>
        <p:spPr>
          <a:xfrm>
            <a:off x="1386018" y="5502245"/>
            <a:ext cx="3801041" cy="553998"/>
          </a:xfrm>
          <a:prstGeom prst="rect">
            <a:avLst/>
          </a:prstGeom>
          <a:solidFill>
            <a:srgbClr val="05FAF8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A0507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The file has 5 sheets</a:t>
            </a:r>
          </a:p>
        </p:txBody>
      </p:sp>
    </p:spTree>
    <p:extLst>
      <p:ext uri="{BB962C8B-B14F-4D97-AF65-F5344CB8AC3E}">
        <p14:creationId xmlns:p14="http://schemas.microsoft.com/office/powerpoint/2010/main" val="119092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9950E8-405D-4C67-BFDF-700C98B9C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5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612E30-5977-4A87-9F55-8CCEA8F9F3ED}"/>
              </a:ext>
            </a:extLst>
          </p:cNvPr>
          <p:cNvSpPr txBox="1"/>
          <p:nvPr/>
        </p:nvSpPr>
        <p:spPr>
          <a:xfrm>
            <a:off x="1399842" y="5754037"/>
            <a:ext cx="9392315" cy="553998"/>
          </a:xfrm>
          <a:prstGeom prst="rect">
            <a:avLst/>
          </a:prstGeom>
          <a:solidFill>
            <a:srgbClr val="05FAF8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solidFill>
                  <a:srgbClr val="FA0507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The 1</a:t>
            </a:r>
            <a:r>
              <a:rPr lang="en-US" sz="3000" baseline="30000" dirty="0">
                <a:solidFill>
                  <a:srgbClr val="FA0507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st</a:t>
            </a:r>
            <a:r>
              <a:rPr lang="en-US" sz="3000" dirty="0">
                <a:solidFill>
                  <a:srgbClr val="FA0507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sheet: The “Dashboard” sheet has 4 sections</a:t>
            </a:r>
          </a:p>
        </p:txBody>
      </p:sp>
    </p:spTree>
    <p:extLst>
      <p:ext uri="{BB962C8B-B14F-4D97-AF65-F5344CB8AC3E}">
        <p14:creationId xmlns:p14="http://schemas.microsoft.com/office/powerpoint/2010/main" val="266788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89C08F-B4BE-41BA-BFC0-FB14248B24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5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612E30-5977-4A87-9F55-8CCEA8F9F3ED}"/>
              </a:ext>
            </a:extLst>
          </p:cNvPr>
          <p:cNvSpPr txBox="1"/>
          <p:nvPr/>
        </p:nvSpPr>
        <p:spPr>
          <a:xfrm>
            <a:off x="251792" y="3819222"/>
            <a:ext cx="6556602" cy="553998"/>
          </a:xfrm>
          <a:prstGeom prst="rect">
            <a:avLst/>
          </a:prstGeom>
          <a:solidFill>
            <a:srgbClr val="05FAF8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solidFill>
                  <a:srgbClr val="FA0507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Section 1 shows the tasks remained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A8528B-1752-4942-8961-C517232ED518}"/>
              </a:ext>
            </a:extLst>
          </p:cNvPr>
          <p:cNvSpPr/>
          <p:nvPr/>
        </p:nvSpPr>
        <p:spPr>
          <a:xfrm>
            <a:off x="251790" y="1020419"/>
            <a:ext cx="3220280" cy="2637183"/>
          </a:xfrm>
          <a:prstGeom prst="roundRect">
            <a:avLst/>
          </a:prstGeom>
          <a:noFill/>
          <a:ln w="57150">
            <a:solidFill>
              <a:srgbClr val="FA0507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5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C75860D-18E2-4E8D-A2FD-59C53B21CB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5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612E30-5977-4A87-9F55-8CCEA8F9F3ED}"/>
              </a:ext>
            </a:extLst>
          </p:cNvPr>
          <p:cNvSpPr txBox="1"/>
          <p:nvPr/>
        </p:nvSpPr>
        <p:spPr>
          <a:xfrm>
            <a:off x="1367783" y="3785371"/>
            <a:ext cx="9456435" cy="553998"/>
          </a:xfrm>
          <a:prstGeom prst="rect">
            <a:avLst/>
          </a:prstGeom>
          <a:solidFill>
            <a:srgbClr val="05FAF8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A0507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Section 2 shows the evaluation of the rejected videos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A8528B-1752-4942-8961-C517232ED518}"/>
              </a:ext>
            </a:extLst>
          </p:cNvPr>
          <p:cNvSpPr/>
          <p:nvPr/>
        </p:nvSpPr>
        <p:spPr>
          <a:xfrm>
            <a:off x="3352800" y="1020418"/>
            <a:ext cx="5751443" cy="2637183"/>
          </a:xfrm>
          <a:prstGeom prst="roundRect">
            <a:avLst/>
          </a:prstGeom>
          <a:noFill/>
          <a:ln w="57150">
            <a:solidFill>
              <a:srgbClr val="FA0507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1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0770C3-7284-488C-BD74-19CDBC12E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5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612E30-5977-4A87-9F55-8CCEA8F9F3ED}"/>
              </a:ext>
            </a:extLst>
          </p:cNvPr>
          <p:cNvSpPr txBox="1"/>
          <p:nvPr/>
        </p:nvSpPr>
        <p:spPr>
          <a:xfrm>
            <a:off x="5650395" y="3792717"/>
            <a:ext cx="6458820" cy="553998"/>
          </a:xfrm>
          <a:prstGeom prst="rect">
            <a:avLst/>
          </a:prstGeom>
          <a:solidFill>
            <a:srgbClr val="05FAF8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solidFill>
                  <a:srgbClr val="FA0507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Section 3 shows the payment status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A8528B-1752-4942-8961-C517232ED518}"/>
              </a:ext>
            </a:extLst>
          </p:cNvPr>
          <p:cNvSpPr/>
          <p:nvPr/>
        </p:nvSpPr>
        <p:spPr>
          <a:xfrm>
            <a:off x="8971722" y="1033670"/>
            <a:ext cx="2955234" cy="2637183"/>
          </a:xfrm>
          <a:prstGeom prst="roundRect">
            <a:avLst/>
          </a:prstGeom>
          <a:noFill/>
          <a:ln w="57150">
            <a:solidFill>
              <a:srgbClr val="FA0507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9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C75860D-18E2-4E8D-A2FD-59C53B21CB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5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612E30-5977-4A87-9F55-8CCEA8F9F3ED}"/>
              </a:ext>
            </a:extLst>
          </p:cNvPr>
          <p:cNvSpPr txBox="1"/>
          <p:nvPr/>
        </p:nvSpPr>
        <p:spPr>
          <a:xfrm>
            <a:off x="2255045" y="2920808"/>
            <a:ext cx="7681911" cy="553998"/>
          </a:xfrm>
          <a:prstGeom prst="rect">
            <a:avLst/>
          </a:prstGeom>
          <a:solidFill>
            <a:srgbClr val="05FAF8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A0507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Section 4 shows the submission evaluation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F0F639-2718-4C73-801F-3FF8E56098F6}"/>
              </a:ext>
            </a:extLst>
          </p:cNvPr>
          <p:cNvSpPr/>
          <p:nvPr/>
        </p:nvSpPr>
        <p:spPr>
          <a:xfrm>
            <a:off x="119270" y="3660193"/>
            <a:ext cx="11953459" cy="2637183"/>
          </a:xfrm>
          <a:prstGeom prst="roundRect">
            <a:avLst/>
          </a:prstGeom>
          <a:noFill/>
          <a:ln w="57150">
            <a:solidFill>
              <a:srgbClr val="FA0507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18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9950E8-405D-4C67-BFDF-700C98B9C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5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612E30-5977-4A87-9F55-8CCEA8F9F3ED}"/>
              </a:ext>
            </a:extLst>
          </p:cNvPr>
          <p:cNvSpPr txBox="1"/>
          <p:nvPr/>
        </p:nvSpPr>
        <p:spPr>
          <a:xfrm>
            <a:off x="2626942" y="5263706"/>
            <a:ext cx="6938117" cy="1015663"/>
          </a:xfrm>
          <a:prstGeom prst="rect">
            <a:avLst/>
          </a:prstGeom>
          <a:solidFill>
            <a:srgbClr val="05FAF8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solidFill>
                  <a:srgbClr val="FA0507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All sections are automatically updated </a:t>
            </a:r>
            <a:br>
              <a:rPr lang="en-US" sz="3000" dirty="0">
                <a:solidFill>
                  <a:srgbClr val="FA0507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en-US" sz="3000" dirty="0">
                <a:solidFill>
                  <a:srgbClr val="FA0507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when the data sheet is updated</a:t>
            </a:r>
          </a:p>
        </p:txBody>
      </p:sp>
    </p:spTree>
    <p:extLst>
      <p:ext uri="{BB962C8B-B14F-4D97-AF65-F5344CB8AC3E}">
        <p14:creationId xmlns:p14="http://schemas.microsoft.com/office/powerpoint/2010/main" val="2557070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3D3F21-68EF-4669-9C1A-BB97DCD1F7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C2FAC-F69F-4FDD-8462-94AAA0BC5558}"/>
              </a:ext>
            </a:extLst>
          </p:cNvPr>
          <p:cNvSpPr txBox="1"/>
          <p:nvPr/>
        </p:nvSpPr>
        <p:spPr>
          <a:xfrm>
            <a:off x="2618128" y="5223949"/>
            <a:ext cx="6955750" cy="1015663"/>
          </a:xfrm>
          <a:prstGeom prst="rect">
            <a:avLst/>
          </a:prstGeom>
          <a:solidFill>
            <a:srgbClr val="05FAF8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solidFill>
                  <a:srgbClr val="FA0507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The 2</a:t>
            </a:r>
            <a:r>
              <a:rPr lang="en-US" sz="3000" baseline="30000" dirty="0">
                <a:solidFill>
                  <a:srgbClr val="FA0507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nd</a:t>
            </a:r>
            <a:r>
              <a:rPr lang="en-US" sz="3000" dirty="0">
                <a:solidFill>
                  <a:srgbClr val="FA0507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sheet: The “Pivot table” sheet, </a:t>
            </a:r>
            <a:br>
              <a:rPr lang="en-US" sz="3000" dirty="0">
                <a:solidFill>
                  <a:srgbClr val="FA0507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en-US" sz="3000" dirty="0">
                <a:solidFill>
                  <a:srgbClr val="FA0507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automatically updated using macro</a:t>
            </a:r>
          </a:p>
        </p:txBody>
      </p:sp>
    </p:spTree>
    <p:extLst>
      <p:ext uri="{BB962C8B-B14F-4D97-AF65-F5344CB8AC3E}">
        <p14:creationId xmlns:p14="http://schemas.microsoft.com/office/powerpoint/2010/main" val="3555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145</Words>
  <Application>Microsoft Office PowerPoint</Application>
  <PresentationFormat>Widescreen</PresentationFormat>
  <Paragraphs>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Roboto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edyrizalmuh@gmail.com</dc:creator>
  <cp:lastModifiedBy>edyrizalmuh@gmail.com</cp:lastModifiedBy>
  <cp:revision>15</cp:revision>
  <dcterms:created xsi:type="dcterms:W3CDTF">2023-06-24T03:59:33Z</dcterms:created>
  <dcterms:modified xsi:type="dcterms:W3CDTF">2023-06-26T13:48:57Z</dcterms:modified>
</cp:coreProperties>
</file>