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89" r:id="rId7"/>
    <p:sldId id="287" r:id="rId8"/>
    <p:sldId id="288" r:id="rId9"/>
    <p:sldId id="290" r:id="rId10"/>
    <p:sldId id="285" r:id="rId11"/>
    <p:sldId id="286" r:id="rId12"/>
    <p:sldId id="291" r:id="rId13"/>
    <p:sldId id="292" r:id="rId14"/>
    <p:sldId id="261" r:id="rId15"/>
    <p:sldId id="293" r:id="rId16"/>
    <p:sldId id="294" r:id="rId17"/>
    <p:sldId id="295" r:id="rId18"/>
    <p:sldId id="280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6DBDAC-6AC9-443B-8A19-9D712B90D366}">
  <a:tblStyle styleId="{0D6DBDAC-6AC9-443B-8A19-9D712B90D3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Shape 18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Shape 18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10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Shape 18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Shape 18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439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Shape 2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Shape 2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Shape 18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Shape 18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Shape 18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Shape 18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Shape 1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Shape 20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0" name="Shape 20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71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Shape 18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Shape 1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006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610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Shape 18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Shape 1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44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5D4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11" name="Shape 11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Shape 206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95A5A6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Shape 208"/>
          <p:cNvGrpSpPr/>
          <p:nvPr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209" name="Shape 209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Shape 466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subTitle" idx="1"/>
          </p:nvPr>
        </p:nvSpPr>
        <p:spPr>
          <a:xfrm>
            <a:off x="1557875" y="3329551"/>
            <a:ext cx="6028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Shape 470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471" name="Shape 471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1832400" y="2653800"/>
            <a:ext cx="5479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Char char="✖"/>
              <a:defRPr sz="2200" i="1">
                <a:solidFill>
                  <a:srgbClr val="F55D4B"/>
                </a:solidFill>
              </a:defRPr>
            </a:lvl1pPr>
            <a:lvl2pPr marL="914400" lvl="1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>
                <a:solidFill>
                  <a:srgbClr val="F55D4B"/>
                </a:solidFill>
              </a:defRPr>
            </a:lvl2pPr>
            <a:lvl3pPr marL="1371600" lvl="2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3pPr>
            <a:lvl4pPr marL="1828800" lvl="3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sz="2200" i="1">
                <a:solidFill>
                  <a:srgbClr val="F55D4B"/>
                </a:solidFill>
              </a:defRPr>
            </a:lvl4pPr>
            <a:lvl5pPr marL="2286000" lvl="4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sz="2200" i="1">
                <a:solidFill>
                  <a:srgbClr val="F55D4B"/>
                </a:solidFill>
              </a:defRPr>
            </a:lvl5pPr>
            <a:lvl6pPr marL="2743200" lvl="5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6pPr>
            <a:lvl7pPr marL="3200400" lvl="6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sz="2200" i="1">
                <a:solidFill>
                  <a:srgbClr val="F55D4B"/>
                </a:solidFill>
              </a:defRPr>
            </a:lvl7pPr>
            <a:lvl8pPr marL="3657600" lvl="7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sz="2200" i="1">
                <a:solidFill>
                  <a:srgbClr val="F55D4B"/>
                </a:solidFill>
              </a:defRPr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9pPr>
          </a:lstStyle>
          <a:p>
            <a:endParaRPr/>
          </a:p>
        </p:txBody>
      </p:sp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Shape 669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670" name="Shape 670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Shape 844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5" name="Shape 845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6" name="Shape 84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Shape 848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849" name="Shape 849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Shape 1023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4" name="Shape 1024"/>
          <p:cNvSpPr txBox="1">
            <a:spLocks noGrp="1"/>
          </p:cNvSpPr>
          <p:nvPr>
            <p:ph type="body" idx="1"/>
          </p:nvPr>
        </p:nvSpPr>
        <p:spPr>
          <a:xfrm>
            <a:off x="1131725" y="1773150"/>
            <a:ext cx="33396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025" name="Shape 1025"/>
          <p:cNvSpPr txBox="1">
            <a:spLocks noGrp="1"/>
          </p:cNvSpPr>
          <p:nvPr>
            <p:ph type="body" idx="2"/>
          </p:nvPr>
        </p:nvSpPr>
        <p:spPr>
          <a:xfrm>
            <a:off x="4672553" y="1773150"/>
            <a:ext cx="33396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026" name="Shape 102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Shape 1495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496" name="Shape 1496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Shape 160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95A5A6"/>
        </a:soli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2" name="Shape 1602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603" name="Shape 1603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Shape 1625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7" name="Shape 170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rgbClr val="F55D4B"/>
        </a:solidFill>
        <a:effectLst/>
      </p:bgPr>
    </p:bg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Shape 1709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710" name="Shape 17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4" name="Shape 18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S.O.L.I.D</a:t>
            </a:r>
            <a:br>
              <a:rPr lang="en" dirty="0"/>
            </a:br>
            <a:r>
              <a:rPr lang="en" sz="5400" dirty="0"/>
              <a:t>Object Oriented Design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ctrTitle"/>
          </p:nvPr>
        </p:nvSpPr>
        <p:spPr>
          <a:xfrm>
            <a:off x="1557900" y="1542360"/>
            <a:ext cx="6028200" cy="1082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L:</a:t>
            </a:r>
            <a:r>
              <a:rPr lang="en-US" b="1" dirty="0"/>
              <a:t>Liskov substitution</a:t>
            </a:r>
          </a:p>
        </p:txBody>
      </p:sp>
      <p:sp>
        <p:nvSpPr>
          <p:cNvPr id="1844" name="Shape 184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Shape 1849">
            <a:extLst>
              <a:ext uri="{FF2B5EF4-FFF2-40B4-BE49-F238E27FC236}">
                <a16:creationId xmlns:a16="http://schemas.microsoft.com/office/drawing/2014/main" id="{83BAFF86-2844-4AC6-87E2-B05810EC1437}"/>
              </a:ext>
            </a:extLst>
          </p:cNvPr>
          <p:cNvSpPr txBox="1">
            <a:spLocks/>
          </p:cNvSpPr>
          <p:nvPr/>
        </p:nvSpPr>
        <p:spPr>
          <a:xfrm>
            <a:off x="1832400" y="2882400"/>
            <a:ext cx="54792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None/>
              <a:defRPr sz="18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US" sz="2400" b="1" dirty="0"/>
              <a:t>Let q(x) be a property provable about objects of x of type T. Then q(y) should be provable for objects y of type S where S is a subtype of T.</a:t>
            </a:r>
          </a:p>
        </p:txBody>
      </p:sp>
    </p:spTree>
    <p:extLst>
      <p:ext uri="{BB962C8B-B14F-4D97-AF65-F5344CB8AC3E}">
        <p14:creationId xmlns:p14="http://schemas.microsoft.com/office/powerpoint/2010/main" val="421637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hape 1849"/>
          <p:cNvSpPr txBox="1">
            <a:spLocks noGrp="1"/>
          </p:cNvSpPr>
          <p:nvPr>
            <p:ph type="body" idx="1"/>
          </p:nvPr>
        </p:nvSpPr>
        <p:spPr>
          <a:xfrm>
            <a:off x="1832400" y="2113974"/>
            <a:ext cx="5479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All this is stating is that every subclass/derived class should be substitutable for their base/parent class.</a:t>
            </a:r>
          </a:p>
        </p:txBody>
      </p:sp>
      <p:sp>
        <p:nvSpPr>
          <p:cNvPr id="1850" name="Shape 185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27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ED39C-1E5C-48E3-991A-72EE432B64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225C1-3A30-4331-881A-8144382B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29" y="248064"/>
            <a:ext cx="7866043" cy="620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7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ctrTitle"/>
          </p:nvPr>
        </p:nvSpPr>
        <p:spPr>
          <a:xfrm>
            <a:off x="837281" y="1542360"/>
            <a:ext cx="7458419" cy="1082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I:</a:t>
            </a:r>
            <a:r>
              <a:rPr lang="en-US" b="1" dirty="0"/>
              <a:t>Interface segregation</a:t>
            </a:r>
          </a:p>
        </p:txBody>
      </p:sp>
      <p:sp>
        <p:nvSpPr>
          <p:cNvPr id="1844" name="Shape 184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Shape 1849">
            <a:extLst>
              <a:ext uri="{FF2B5EF4-FFF2-40B4-BE49-F238E27FC236}">
                <a16:creationId xmlns:a16="http://schemas.microsoft.com/office/drawing/2014/main" id="{83BAFF86-2844-4AC6-87E2-B05810EC1437}"/>
              </a:ext>
            </a:extLst>
          </p:cNvPr>
          <p:cNvSpPr txBox="1">
            <a:spLocks/>
          </p:cNvSpPr>
          <p:nvPr/>
        </p:nvSpPr>
        <p:spPr>
          <a:xfrm>
            <a:off x="1832400" y="2882400"/>
            <a:ext cx="54792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None/>
              <a:defRPr sz="18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US" sz="2400" b="1" dirty="0"/>
              <a:t>A client should never be forced to implement an interface that it doesn't use or clients shouldn't be forced to depend on methods they do not use.</a:t>
            </a:r>
          </a:p>
        </p:txBody>
      </p:sp>
    </p:spTree>
    <p:extLst>
      <p:ext uri="{BB962C8B-B14F-4D97-AF65-F5344CB8AC3E}">
        <p14:creationId xmlns:p14="http://schemas.microsoft.com/office/powerpoint/2010/main" val="288058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Shape 185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6CCFD-AE9A-475E-ADBA-96EC6EE51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12" y="1642440"/>
            <a:ext cx="2862587" cy="3690757"/>
          </a:xfrm>
          <a:prstGeom prst="rect">
            <a:avLst/>
          </a:prstGeom>
        </p:spPr>
      </p:pic>
      <p:sp>
        <p:nvSpPr>
          <p:cNvPr id="12" name="Shape 1849">
            <a:extLst>
              <a:ext uri="{FF2B5EF4-FFF2-40B4-BE49-F238E27FC236}">
                <a16:creationId xmlns:a16="http://schemas.microsoft.com/office/drawing/2014/main" id="{EDAE8633-C635-453F-8E3D-DD2B6541F1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5013" y="881349"/>
            <a:ext cx="1538761" cy="607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Incorrect</a:t>
            </a:r>
          </a:p>
        </p:txBody>
      </p:sp>
      <p:sp>
        <p:nvSpPr>
          <p:cNvPr id="13" name="Shape 1849">
            <a:extLst>
              <a:ext uri="{FF2B5EF4-FFF2-40B4-BE49-F238E27FC236}">
                <a16:creationId xmlns:a16="http://schemas.microsoft.com/office/drawing/2014/main" id="{FE9EAB01-A1C1-4195-A557-50C7E853334A}"/>
              </a:ext>
            </a:extLst>
          </p:cNvPr>
          <p:cNvSpPr txBox="1">
            <a:spLocks/>
          </p:cNvSpPr>
          <p:nvPr/>
        </p:nvSpPr>
        <p:spPr>
          <a:xfrm>
            <a:off x="4032135" y="881348"/>
            <a:ext cx="1538761" cy="60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sz="2400" b="1" dirty="0">
                <a:solidFill>
                  <a:srgbClr val="FF0000"/>
                </a:solidFill>
              </a:rPr>
              <a:t>Correct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364696-CF92-47DB-AC00-0C717CEFD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135" y="1642440"/>
            <a:ext cx="4316852" cy="50557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ctrTitle"/>
          </p:nvPr>
        </p:nvSpPr>
        <p:spPr>
          <a:xfrm>
            <a:off x="842790" y="1344056"/>
            <a:ext cx="7458419" cy="1082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D:</a:t>
            </a:r>
            <a:r>
              <a:rPr lang="en-US" b="1" dirty="0"/>
              <a:t>Dependency inversion</a:t>
            </a:r>
          </a:p>
        </p:txBody>
      </p:sp>
      <p:sp>
        <p:nvSpPr>
          <p:cNvPr id="1844" name="Shape 184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Shape 1849">
            <a:extLst>
              <a:ext uri="{FF2B5EF4-FFF2-40B4-BE49-F238E27FC236}">
                <a16:creationId xmlns:a16="http://schemas.microsoft.com/office/drawing/2014/main" id="{83BAFF86-2844-4AC6-87E2-B05810EC1437}"/>
              </a:ext>
            </a:extLst>
          </p:cNvPr>
          <p:cNvSpPr txBox="1">
            <a:spLocks/>
          </p:cNvSpPr>
          <p:nvPr/>
        </p:nvSpPr>
        <p:spPr>
          <a:xfrm>
            <a:off x="1832399" y="2739181"/>
            <a:ext cx="54792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None/>
              <a:defRPr sz="18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US" sz="2400" b="1" dirty="0"/>
              <a:t>Entities must depend on abstractions not on concretions. It states that the high level module must not depend on the low level module, but they should depend on abstractions.</a:t>
            </a:r>
          </a:p>
        </p:txBody>
      </p:sp>
    </p:spTree>
    <p:extLst>
      <p:ext uri="{BB962C8B-B14F-4D97-AF65-F5344CB8AC3E}">
        <p14:creationId xmlns:p14="http://schemas.microsoft.com/office/powerpoint/2010/main" val="88672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8DBA7-0E27-4B31-9239-DCC070FC6D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6C373-F2F2-4D7D-9226-EBCA2CF1B4D4}"/>
              </a:ext>
            </a:extLst>
          </p:cNvPr>
          <p:cNvSpPr/>
          <p:nvPr/>
        </p:nvSpPr>
        <p:spPr>
          <a:xfrm>
            <a:off x="1602841" y="1156771"/>
            <a:ext cx="1134737" cy="1013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Character</a:t>
            </a:r>
            <a:endParaRPr lang="es-MX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9AD9B3-4956-4BE3-8249-3D63C8FE077A}"/>
              </a:ext>
            </a:extLst>
          </p:cNvPr>
          <p:cNvSpPr/>
          <p:nvPr/>
        </p:nvSpPr>
        <p:spPr>
          <a:xfrm>
            <a:off x="468104" y="2635785"/>
            <a:ext cx="1134737" cy="1013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Fighter Junior</a:t>
            </a:r>
            <a:endParaRPr lang="es-MX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6278A3-A4F9-4DB1-8301-1FC7DC8876C9}"/>
              </a:ext>
            </a:extLst>
          </p:cNvPr>
          <p:cNvSpPr/>
          <p:nvPr/>
        </p:nvSpPr>
        <p:spPr>
          <a:xfrm>
            <a:off x="2737578" y="2635785"/>
            <a:ext cx="1134737" cy="1013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Fighter</a:t>
            </a:r>
          </a:p>
          <a:p>
            <a:pPr algn="ctr"/>
            <a:r>
              <a:rPr lang="en-US" dirty="0"/>
              <a:t>Pro</a:t>
            </a:r>
            <a:endParaRPr lang="es-MX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49B7FFF-0640-4804-B22B-1289B2D5B721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1370110" y="1835686"/>
            <a:ext cx="465462" cy="1134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19AECE4-43CF-4888-9249-975F0C71E7A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2504848" y="1835685"/>
            <a:ext cx="465462" cy="1134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1FBEFCB-9B32-4A84-A48E-C7927E3591B6}"/>
              </a:ext>
            </a:extLst>
          </p:cNvPr>
          <p:cNvSpPr/>
          <p:nvPr/>
        </p:nvSpPr>
        <p:spPr>
          <a:xfrm>
            <a:off x="6446474" y="2635785"/>
            <a:ext cx="1134737" cy="1013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IFighter</a:t>
            </a:r>
            <a:endParaRPr lang="es-MX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E53318-0020-4EBF-A7CF-A979D8A3E17B}"/>
              </a:ext>
            </a:extLst>
          </p:cNvPr>
          <p:cNvSpPr/>
          <p:nvPr/>
        </p:nvSpPr>
        <p:spPr>
          <a:xfrm>
            <a:off x="5311738" y="1044767"/>
            <a:ext cx="1134737" cy="1013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Fighter Junior</a:t>
            </a:r>
            <a:endParaRPr lang="es-MX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B8E97D-BF24-4127-9C04-32BE0A0E338E}"/>
              </a:ext>
            </a:extLst>
          </p:cNvPr>
          <p:cNvSpPr/>
          <p:nvPr/>
        </p:nvSpPr>
        <p:spPr>
          <a:xfrm>
            <a:off x="7581212" y="1044767"/>
            <a:ext cx="1134737" cy="1013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Fighter</a:t>
            </a:r>
          </a:p>
          <a:p>
            <a:pPr algn="ctr"/>
            <a:r>
              <a:rPr lang="en-US" dirty="0"/>
              <a:t>Pro</a:t>
            </a:r>
            <a:endParaRPr lang="es-MX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C45A5E-16D2-48DC-91F4-60BE903D279F}"/>
              </a:ext>
            </a:extLst>
          </p:cNvPr>
          <p:cNvSpPr/>
          <p:nvPr/>
        </p:nvSpPr>
        <p:spPr>
          <a:xfrm>
            <a:off x="6446475" y="4392058"/>
            <a:ext cx="1134737" cy="1013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Character</a:t>
            </a:r>
          </a:p>
          <a:p>
            <a:pPr algn="ctr"/>
            <a:r>
              <a:rPr lang="en-US" dirty="0" err="1"/>
              <a:t>IFighter</a:t>
            </a:r>
            <a:endParaRPr lang="es-MX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C30BCD0-BFE6-4F82-83AE-683AA7DB67AD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rot="16200000" flipH="1">
            <a:off x="6157742" y="1779684"/>
            <a:ext cx="577466" cy="1134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7D6101-5189-46E1-89F3-0BB5E8A7EC2F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292479" y="1779683"/>
            <a:ext cx="577466" cy="1134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09B867C-B114-4AF6-AD56-2020E6FEC232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rot="16200000" flipV="1">
            <a:off x="6642484" y="4020697"/>
            <a:ext cx="74272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EAB1B72-0CFE-4027-A16E-FEA2B5B382EB}"/>
              </a:ext>
            </a:extLst>
          </p:cNvPr>
          <p:cNvCxnSpPr/>
          <p:nvPr/>
        </p:nvCxnSpPr>
        <p:spPr>
          <a:xfrm>
            <a:off x="4616065" y="88135"/>
            <a:ext cx="0" cy="664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75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A8A3B-4F8A-4E47-A190-E233B4AD64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B8CCE-E9F4-446F-9BFE-CE6E57A8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3" y="162320"/>
            <a:ext cx="3935195" cy="40640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A36DA-356F-4F24-955A-4CF25560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70" y="2761975"/>
            <a:ext cx="5219879" cy="39031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5B32D2-61F8-4634-A613-166855201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499" y="0"/>
            <a:ext cx="3670489" cy="26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9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Shape 2109"/>
          <p:cNvSpPr txBox="1">
            <a:spLocks noGrp="1"/>
          </p:cNvSpPr>
          <p:nvPr>
            <p:ph type="ctrTitle" idx="4294967295"/>
          </p:nvPr>
        </p:nvSpPr>
        <p:spPr>
          <a:xfrm>
            <a:off x="1715250" y="1486725"/>
            <a:ext cx="5713500" cy="11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Thanks!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110" name="Shape 2110"/>
          <p:cNvSpPr txBox="1">
            <a:spLocks noGrp="1"/>
          </p:cNvSpPr>
          <p:nvPr>
            <p:ph type="subTitle" idx="4294967295"/>
          </p:nvPr>
        </p:nvSpPr>
        <p:spPr>
          <a:xfrm>
            <a:off x="1715250" y="2415150"/>
            <a:ext cx="57135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12" name="Shape 21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Shape 1824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WHAT IS THAT?</a:t>
            </a:r>
            <a:endParaRPr dirty="0"/>
          </a:p>
        </p:txBody>
      </p:sp>
      <p:sp>
        <p:nvSpPr>
          <p:cNvPr id="1825" name="Shape 1825"/>
          <p:cNvSpPr txBox="1"/>
          <p:nvPr/>
        </p:nvSpPr>
        <p:spPr>
          <a:xfrm>
            <a:off x="1452749" y="2035350"/>
            <a:ext cx="6005669" cy="34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S.O.L.I.D is an acronym for the first five object-oriented design(OOD) principles.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24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These principles, when combined together, make it easy for a programmer to develop software that are easy to maintain and extend.</a:t>
            </a:r>
            <a:endParaRPr sz="24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8" name="Shape 182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Shape 1833"/>
          <p:cNvSpPr txBox="1">
            <a:spLocks noGrp="1"/>
          </p:cNvSpPr>
          <p:nvPr>
            <p:ph type="ctrTitle" idx="4294967295"/>
          </p:nvPr>
        </p:nvSpPr>
        <p:spPr>
          <a:xfrm>
            <a:off x="1715250" y="577834"/>
            <a:ext cx="5713500" cy="11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MEANING</a:t>
            </a:r>
          </a:p>
        </p:txBody>
      </p:sp>
      <p:sp>
        <p:nvSpPr>
          <p:cNvPr id="1834" name="Shape 1834"/>
          <p:cNvSpPr txBox="1">
            <a:spLocks noGrp="1"/>
          </p:cNvSpPr>
          <p:nvPr>
            <p:ph type="subTitle" idx="4294967295"/>
          </p:nvPr>
        </p:nvSpPr>
        <p:spPr>
          <a:xfrm>
            <a:off x="1024569" y="1968967"/>
            <a:ext cx="6841474" cy="3858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3600" b="1" dirty="0"/>
              <a:t>S = </a:t>
            </a:r>
            <a:r>
              <a:rPr lang="en-US" sz="3200" b="1" dirty="0"/>
              <a:t>Single-responsibility Principle</a:t>
            </a:r>
          </a:p>
          <a:p>
            <a:pPr marL="0" lvl="0" indent="0" algn="ctr">
              <a:buNone/>
            </a:pPr>
            <a:r>
              <a:rPr lang="en-US" sz="3200" b="1" dirty="0"/>
              <a:t> O = Open-closed Principle</a:t>
            </a:r>
          </a:p>
          <a:p>
            <a:pPr marL="0" lvl="0" indent="0" algn="ctr">
              <a:buNone/>
            </a:pPr>
            <a:r>
              <a:rPr lang="en-US" sz="3200" b="1" dirty="0"/>
              <a:t> L = Liskov substitution principle</a:t>
            </a:r>
          </a:p>
          <a:p>
            <a:pPr marL="0" lvl="0" indent="0" algn="ctr">
              <a:buNone/>
            </a:pPr>
            <a:r>
              <a:rPr lang="en-US" sz="3200" b="1" dirty="0"/>
              <a:t> I = Interface segregation principle</a:t>
            </a:r>
          </a:p>
          <a:p>
            <a:pPr marL="0" lvl="0" indent="0" algn="ctr">
              <a:buNone/>
            </a:pPr>
            <a:r>
              <a:rPr lang="en-US" sz="3200" b="1" dirty="0"/>
              <a:t> D = Dependency Inversion principle</a:t>
            </a:r>
            <a:endParaRPr sz="3200" b="1" dirty="0"/>
          </a:p>
        </p:txBody>
      </p:sp>
      <p:sp>
        <p:nvSpPr>
          <p:cNvPr id="1837" name="Shape 183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Shape 18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42" name="Shape 1842"/>
          <p:cNvSpPr txBox="1">
            <a:spLocks noGrp="1"/>
          </p:cNvSpPr>
          <p:nvPr>
            <p:ph type="ctrTitle" idx="4294967295"/>
          </p:nvPr>
        </p:nvSpPr>
        <p:spPr>
          <a:xfrm>
            <a:off x="1156493" y="296920"/>
            <a:ext cx="6831013" cy="12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S:</a:t>
            </a:r>
            <a:r>
              <a:rPr lang="en-US" sz="4800" b="1" dirty="0">
                <a:solidFill>
                  <a:schemeClr val="bg1"/>
                </a:solidFill>
              </a:rPr>
              <a:t>Single-responsibility</a:t>
            </a:r>
          </a:p>
        </p:txBody>
      </p:sp>
      <p:sp>
        <p:nvSpPr>
          <p:cNvPr id="7" name="Shape 1849">
            <a:extLst>
              <a:ext uri="{FF2B5EF4-FFF2-40B4-BE49-F238E27FC236}">
                <a16:creationId xmlns:a16="http://schemas.microsoft.com/office/drawing/2014/main" id="{8D4E6404-5787-4814-9001-B9C633FC9E2F}"/>
              </a:ext>
            </a:extLst>
          </p:cNvPr>
          <p:cNvSpPr txBox="1">
            <a:spLocks/>
          </p:cNvSpPr>
          <p:nvPr/>
        </p:nvSpPr>
        <p:spPr>
          <a:xfrm>
            <a:off x="1366091" y="1908672"/>
            <a:ext cx="6257580" cy="3040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/>
              <a:t>A class should have one and only one reason to change, meaning that a class should have only one job.</a:t>
            </a:r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hape 1849"/>
          <p:cNvSpPr txBox="1">
            <a:spLocks noGrp="1"/>
          </p:cNvSpPr>
          <p:nvPr>
            <p:ph type="body" idx="1"/>
          </p:nvPr>
        </p:nvSpPr>
        <p:spPr>
          <a:xfrm>
            <a:off x="1832400" y="1674563"/>
            <a:ext cx="5479200" cy="3040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2800" b="1" dirty="0"/>
              <a:t>The Single Responsibility Principle is the key software engineering principle which determines how we should modularize code in object oriented programming.</a:t>
            </a:r>
          </a:p>
        </p:txBody>
      </p:sp>
      <p:sp>
        <p:nvSpPr>
          <p:cNvPr id="1850" name="Shape 185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0E02F-8A2F-4536-A675-F4A64536D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9B6AF-445E-448E-ADD6-89B9EFE2E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08" y="760164"/>
            <a:ext cx="6778453" cy="543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0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Shape 20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6" name="Shape 1842">
            <a:extLst>
              <a:ext uri="{FF2B5EF4-FFF2-40B4-BE49-F238E27FC236}">
                <a16:creationId xmlns:a16="http://schemas.microsoft.com/office/drawing/2014/main" id="{E02D84EE-80C6-4DBF-B983-066E2F8FCA86}"/>
              </a:ext>
            </a:extLst>
          </p:cNvPr>
          <p:cNvSpPr txBox="1">
            <a:spLocks/>
          </p:cNvSpPr>
          <p:nvPr/>
        </p:nvSpPr>
        <p:spPr>
          <a:xfrm>
            <a:off x="1635018" y="815248"/>
            <a:ext cx="6028200" cy="994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5400" b="1" dirty="0">
                <a:solidFill>
                  <a:srgbClr val="FFFFFF"/>
                </a:solidFill>
                <a:latin typeface="Amatic SC"/>
              </a:rPr>
              <a:t>O:</a:t>
            </a:r>
            <a:r>
              <a:rPr lang="es-MX" sz="5400" b="1" dirty="0">
                <a:solidFill>
                  <a:srgbClr val="FFFFFF"/>
                </a:solidFill>
                <a:latin typeface="Amatic SC"/>
                <a:sym typeface="Amatic SC"/>
              </a:rPr>
              <a:t>Open-closed</a:t>
            </a:r>
          </a:p>
        </p:txBody>
      </p:sp>
      <p:sp>
        <p:nvSpPr>
          <p:cNvPr id="17" name="Shape 1849">
            <a:extLst>
              <a:ext uri="{FF2B5EF4-FFF2-40B4-BE49-F238E27FC236}">
                <a16:creationId xmlns:a16="http://schemas.microsoft.com/office/drawing/2014/main" id="{C2BCFA6D-C88F-4579-8DCB-E2320EAF81CA}"/>
              </a:ext>
            </a:extLst>
          </p:cNvPr>
          <p:cNvSpPr txBox="1">
            <a:spLocks/>
          </p:cNvSpPr>
          <p:nvPr/>
        </p:nvSpPr>
        <p:spPr>
          <a:xfrm>
            <a:off x="1101686" y="1630497"/>
            <a:ext cx="6577070" cy="322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sz="4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Objects or entities should be open for extension, but closed for modification.</a:t>
            </a:r>
          </a:p>
        </p:txBody>
      </p:sp>
    </p:spTree>
    <p:extLst>
      <p:ext uri="{BB962C8B-B14F-4D97-AF65-F5344CB8AC3E}">
        <p14:creationId xmlns:p14="http://schemas.microsoft.com/office/powerpoint/2010/main" val="304297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C141E-F66F-4A60-AB37-3CEB2C007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832737"/>
            <a:ext cx="6880500" cy="5324730"/>
          </a:xfrm>
        </p:spPr>
        <p:txBody>
          <a:bodyPr/>
          <a:lstStyle/>
          <a:p>
            <a:pPr marL="63500" indent="0">
              <a:buNone/>
            </a:pPr>
            <a:r>
              <a:rPr lang="en-US" sz="2400" b="1" i="1" dirty="0">
                <a:solidFill>
                  <a:srgbClr val="F55D4B"/>
                </a:solidFill>
              </a:rPr>
              <a:t>Open for extension means that we should be able to add new features or components to the application without breaking existing code.</a:t>
            </a:r>
          </a:p>
          <a:p>
            <a:pPr marL="63500" indent="0">
              <a:buNone/>
            </a:pPr>
            <a:endParaRPr lang="en-US" sz="2400" b="1" i="1" dirty="0">
              <a:solidFill>
                <a:srgbClr val="F55D4B"/>
              </a:solidFill>
            </a:endParaRPr>
          </a:p>
          <a:p>
            <a:pPr marL="63500" indent="0">
              <a:buNone/>
            </a:pPr>
            <a:r>
              <a:rPr lang="en-US" sz="2400" b="1" i="1" dirty="0">
                <a:solidFill>
                  <a:srgbClr val="F55D4B"/>
                </a:solidFill>
              </a:rPr>
              <a:t>Closed for modification means that we should not introduce breaking changes to existing functionality, because that would force you to refactor a lot of existing code.</a:t>
            </a:r>
          </a:p>
          <a:p>
            <a:pPr marL="63500" indent="0">
              <a:buNone/>
            </a:pPr>
            <a:endParaRPr lang="en-US" sz="2400" b="1" i="1" dirty="0">
              <a:solidFill>
                <a:srgbClr val="F55D4B"/>
              </a:solidFill>
            </a:endParaRPr>
          </a:p>
          <a:p>
            <a:pPr marL="63500" indent="0">
              <a:buNone/>
            </a:pPr>
            <a:r>
              <a:rPr lang="en-US" sz="2400" b="1" i="1" dirty="0">
                <a:solidFill>
                  <a:srgbClr val="F55D4B"/>
                </a:solidFill>
              </a:rPr>
              <a:t>In simpler words, means that a class or factory function in our case, should be easily extendable without modifying the class or function itself.</a:t>
            </a:r>
            <a:endParaRPr lang="es-MX" sz="2400" b="1" i="1" dirty="0">
              <a:solidFill>
                <a:srgbClr val="F55D4B"/>
              </a:solidFill>
            </a:endParaRPr>
          </a:p>
        </p:txBody>
      </p:sp>
      <p:sp>
        <p:nvSpPr>
          <p:cNvPr id="1850" name="Shape 18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002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F4184-652C-4D97-97B9-E4451ABAF0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A6BFD-5E3F-4364-A9A5-EEC1A65CF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0" y="214350"/>
            <a:ext cx="2280491" cy="1710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5E68D-EF11-425B-8F97-E3A6CAE21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373" y="105954"/>
            <a:ext cx="6545627" cy="66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56248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398</Words>
  <Application>Microsoft Office PowerPoint</Application>
  <PresentationFormat>On-screen Show (4:3)</PresentationFormat>
  <Paragraphs>59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Amatic SC</vt:lpstr>
      <vt:lpstr>Arial</vt:lpstr>
      <vt:lpstr>Merriweather</vt:lpstr>
      <vt:lpstr>Nathaniel template</vt:lpstr>
      <vt:lpstr>S.O.L.I.D Object Oriented Design</vt:lpstr>
      <vt:lpstr>WHAT IS THAT?</vt:lpstr>
      <vt:lpstr>MEANING</vt:lpstr>
      <vt:lpstr>S:Single-responsibility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L:Liskov substitution</vt:lpstr>
      <vt:lpstr>PowerPoint Presentation</vt:lpstr>
      <vt:lpstr>PowerPoint Presentation</vt:lpstr>
      <vt:lpstr>I:Interface segregation</vt:lpstr>
      <vt:lpstr>PowerPoint Presentation</vt:lpstr>
      <vt:lpstr>D:Dependency inversion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 Object Oriented Design</dc:title>
  <cp:lastModifiedBy>Eduardo Romero</cp:lastModifiedBy>
  <cp:revision>28</cp:revision>
  <dcterms:modified xsi:type="dcterms:W3CDTF">2018-07-12T04:10:22Z</dcterms:modified>
</cp:coreProperties>
</file>