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Tipos de proyectos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30000" y="1318650"/>
            <a:ext cx="3300900" cy="99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WebForms ASP.NET</a:t>
            </a:r>
            <a:endParaRPr/>
          </a:p>
        </p:txBody>
      </p:sp>
      <p:sp>
        <p:nvSpPr>
          <p:cNvPr id="148" name="Shape 148"/>
          <p:cNvSpPr txBox="1"/>
          <p:nvPr>
            <p:ph idx="1" type="subTitle"/>
          </p:nvPr>
        </p:nvSpPr>
        <p:spPr>
          <a:xfrm>
            <a:off x="724950" y="2314650"/>
            <a:ext cx="3300900" cy="16059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Este tipo de proyectos permiten hacer sitios web donde se realizará un intercambio de información con el usuario por medio de formularios.</a:t>
            </a:r>
            <a:endParaRPr/>
          </a:p>
        </p:txBody>
      </p:sp>
      <p:pic>
        <p:nvPicPr>
          <p:cNvPr id="149" name="Shape 149"/>
          <p:cNvPicPr preferRelativeResize="0"/>
          <p:nvPr/>
        </p:nvPicPr>
        <p:blipFill>
          <a:blip r:embed="rId3">
            <a:alphaModFix/>
          </a:blip>
          <a:stretch>
            <a:fillRect/>
          </a:stretch>
        </p:blipFill>
        <p:spPr>
          <a:xfrm>
            <a:off x="4699900" y="1311801"/>
            <a:ext cx="4301226" cy="251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Web de ASP.NET Core</a:t>
            </a:r>
            <a:endParaRPr/>
          </a:p>
        </p:txBody>
      </p:sp>
      <p:sp>
        <p:nvSpPr>
          <p:cNvPr id="155" name="Shape 155"/>
          <p:cNvSpPr txBox="1"/>
          <p:nvPr>
            <p:ph idx="1" type="subTitle"/>
          </p:nvPr>
        </p:nvSpPr>
        <p:spPr>
          <a:xfrm>
            <a:off x="379650" y="2233325"/>
            <a:ext cx="3820800" cy="21447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Este tipo de aplicaciones son mayormente similares a las aplicaciones ordinarias de ASP.NET Websites, con la diferencia de que éstas están basadas en la tecnología de .NET Core, funcionando así en múltiples plataformas.</a:t>
            </a:r>
            <a:endParaRPr/>
          </a:p>
        </p:txBody>
      </p:sp>
      <p:pic>
        <p:nvPicPr>
          <p:cNvPr id="156" name="Shape 156"/>
          <p:cNvPicPr preferRelativeResize="0"/>
          <p:nvPr/>
        </p:nvPicPr>
        <p:blipFill>
          <a:blip r:embed="rId3">
            <a:alphaModFix/>
          </a:blip>
          <a:stretch>
            <a:fillRect/>
          </a:stretch>
        </p:blipFill>
        <p:spPr>
          <a:xfrm>
            <a:off x="4763850" y="1885808"/>
            <a:ext cx="4233176" cy="13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30000" y="1318650"/>
            <a:ext cx="3300900" cy="104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WebAPI</a:t>
            </a:r>
            <a:endParaRPr/>
          </a:p>
        </p:txBody>
      </p:sp>
      <p:sp>
        <p:nvSpPr>
          <p:cNvPr id="162" name="Shape 162"/>
          <p:cNvSpPr txBox="1"/>
          <p:nvPr>
            <p:ph idx="1" type="subTitle"/>
          </p:nvPr>
        </p:nvSpPr>
        <p:spPr>
          <a:xfrm>
            <a:off x="489850" y="2363550"/>
            <a:ext cx="3710700" cy="20145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 un framework para desarrollar APIs Web sobre el framework de .NET. Las APIs Web permiten realizar una interacción con el usuario y mostrar o retornar información en base a solicitudes realizadas por el mismo.</a:t>
            </a:r>
            <a:endParaRPr/>
          </a:p>
        </p:txBody>
      </p:sp>
      <p:pic>
        <p:nvPicPr>
          <p:cNvPr id="163" name="Shape 163"/>
          <p:cNvPicPr preferRelativeResize="0"/>
          <p:nvPr/>
        </p:nvPicPr>
        <p:blipFill>
          <a:blip r:embed="rId3">
            <a:alphaModFix/>
          </a:blip>
          <a:stretch>
            <a:fillRect/>
          </a:stretch>
        </p:blipFill>
        <p:spPr>
          <a:xfrm>
            <a:off x="4855050" y="1264375"/>
            <a:ext cx="3937875" cy="261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multiplataforma</a:t>
            </a:r>
            <a:endParaRPr/>
          </a:p>
        </p:txBody>
      </p:sp>
      <p:sp>
        <p:nvSpPr>
          <p:cNvPr id="169" name="Shape 169"/>
          <p:cNvSpPr txBox="1"/>
          <p:nvPr>
            <p:ph idx="1" type="subTitle"/>
          </p:nvPr>
        </p:nvSpPr>
        <p:spPr>
          <a:xfrm>
            <a:off x="729625" y="2987150"/>
            <a:ext cx="7688100" cy="155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En este grupo de proyectos, veremos los siguientes tipos de aplicaciones:</a:t>
            </a:r>
            <a:endParaRPr/>
          </a:p>
          <a:p>
            <a:pPr indent="-330200" lvl="0" marL="457200" rtl="0">
              <a:spcBef>
                <a:spcPts val="0"/>
              </a:spcBef>
              <a:spcAft>
                <a:spcPts val="0"/>
              </a:spcAft>
              <a:buSzPts val="1600"/>
              <a:buChar char="●"/>
            </a:pPr>
            <a:r>
              <a:rPr lang="es"/>
              <a:t>Aplicaciones UWP (Universal Windows Platform)</a:t>
            </a:r>
            <a:endParaRPr/>
          </a:p>
          <a:p>
            <a:pPr indent="-330200" lvl="0" marL="457200" rtl="0">
              <a:spcBef>
                <a:spcPts val="0"/>
              </a:spcBef>
              <a:spcAft>
                <a:spcPts val="0"/>
              </a:spcAft>
              <a:buSzPts val="1600"/>
              <a:buChar char="●"/>
            </a:pPr>
            <a:r>
              <a:rPr lang="es"/>
              <a:t>Aplicaciones de escritorio .NET Core</a:t>
            </a:r>
            <a:endParaRPr/>
          </a:p>
          <a:p>
            <a:pPr indent="-330200" lvl="0" marL="457200">
              <a:spcBef>
                <a:spcPts val="0"/>
              </a:spcBef>
              <a:spcAft>
                <a:spcPts val="0"/>
              </a:spcAft>
              <a:buSzPts val="1600"/>
              <a:buChar char="●"/>
            </a:pPr>
            <a:r>
              <a:rPr lang="es"/>
              <a:t>Aplicaciones multidispositivo con Xamarin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30000" y="1318650"/>
            <a:ext cx="3300900" cy="56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UWP</a:t>
            </a:r>
            <a:endParaRPr/>
          </a:p>
        </p:txBody>
      </p:sp>
      <p:sp>
        <p:nvSpPr>
          <p:cNvPr id="175" name="Shape 175"/>
          <p:cNvSpPr txBox="1"/>
          <p:nvPr>
            <p:ph idx="1" type="subTitle"/>
          </p:nvPr>
        </p:nvSpPr>
        <p:spPr>
          <a:xfrm>
            <a:off x="489850" y="1885950"/>
            <a:ext cx="3845400" cy="21921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Este tipo de proyectos permiten desarrollar aplicaciones para el nuevo núcleo unificado de dispositivos Windows: PCs, Tablets, Surface, HoloLens, Xbox One, Windows Phones y IoT Core. Se desarrollan con interfaces diseñadas en XAML y funcionamiento en C#.</a:t>
            </a:r>
            <a:endParaRPr/>
          </a:p>
        </p:txBody>
      </p:sp>
      <p:pic>
        <p:nvPicPr>
          <p:cNvPr id="176" name="Shape 176"/>
          <p:cNvPicPr preferRelativeResize="0"/>
          <p:nvPr/>
        </p:nvPicPr>
        <p:blipFill>
          <a:blip r:embed="rId3">
            <a:alphaModFix/>
          </a:blip>
          <a:stretch>
            <a:fillRect/>
          </a:stretch>
        </p:blipFill>
        <p:spPr>
          <a:xfrm>
            <a:off x="4812850" y="1427475"/>
            <a:ext cx="4068523" cy="228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de escritorio .NET Core</a:t>
            </a:r>
            <a:endParaRPr/>
          </a:p>
        </p:txBody>
      </p:sp>
      <p:sp>
        <p:nvSpPr>
          <p:cNvPr id="182" name="Shape 182"/>
          <p:cNvSpPr txBox="1"/>
          <p:nvPr>
            <p:ph idx="1" type="subTitle"/>
          </p:nvPr>
        </p:nvSpPr>
        <p:spPr>
          <a:xfrm>
            <a:off x="453125" y="2755450"/>
            <a:ext cx="3882000" cy="15063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Este tipo de proyectos permiten desarrollar las mismas aplicaciones mencionadas anteriormente (excepto Windows Forms) para mútliples dispositivos, por medio de .NET Core</a:t>
            </a:r>
            <a:endParaRPr/>
          </a:p>
        </p:txBody>
      </p:sp>
      <p:pic>
        <p:nvPicPr>
          <p:cNvPr id="183" name="Shape 183"/>
          <p:cNvPicPr preferRelativeResize="0"/>
          <p:nvPr/>
        </p:nvPicPr>
        <p:blipFill>
          <a:blip r:embed="rId3">
            <a:alphaModFix/>
          </a:blip>
          <a:stretch>
            <a:fillRect/>
          </a:stretch>
        </p:blipFill>
        <p:spPr>
          <a:xfrm>
            <a:off x="4572000" y="1183288"/>
            <a:ext cx="4504078" cy="27769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mutiplataforma con Xamarin</a:t>
            </a:r>
            <a:endParaRPr/>
          </a:p>
        </p:txBody>
      </p:sp>
      <p:sp>
        <p:nvSpPr>
          <p:cNvPr id="189" name="Shape 189"/>
          <p:cNvSpPr txBox="1"/>
          <p:nvPr>
            <p:ph idx="1" type="subTitle"/>
          </p:nvPr>
        </p:nvSpPr>
        <p:spPr>
          <a:xfrm>
            <a:off x="453125" y="2571750"/>
            <a:ext cx="3845400" cy="180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Xamarin es un framework que nos permite desarrollar aplicaciones para mútliples dispositivos (de escritorio y móviles), utilizando un mismo código común. Reduciendo así el costo y esfuerzo de desarrollo de una aplicación común para múltiples plataformas</a:t>
            </a:r>
            <a:endParaRPr/>
          </a:p>
        </p:txBody>
      </p:sp>
      <p:sp>
        <p:nvSpPr>
          <p:cNvPr id="190" name="Shape 190"/>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ctrTitle"/>
          </p:nvPr>
        </p:nvSpPr>
        <p:spPr>
          <a:xfrm>
            <a:off x="729450" y="1322450"/>
            <a:ext cx="7688100" cy="82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Proyectos</a:t>
            </a:r>
            <a:endParaRPr/>
          </a:p>
        </p:txBody>
      </p:sp>
      <p:sp>
        <p:nvSpPr>
          <p:cNvPr id="92" name="Shape 92"/>
          <p:cNvSpPr txBox="1"/>
          <p:nvPr>
            <p:ph idx="1" type="subTitle"/>
          </p:nvPr>
        </p:nvSpPr>
        <p:spPr>
          <a:xfrm>
            <a:off x="729450" y="2301150"/>
            <a:ext cx="7688100" cy="232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En Visual Studio disponemos de diversos tipos de proyectos, de los cuales podemos agrupar principalmente en 4 distintas categorías:</a:t>
            </a:r>
            <a:endParaRPr/>
          </a:p>
          <a:p>
            <a:pPr indent="-330200" lvl="0" marL="457200" rtl="0">
              <a:spcBef>
                <a:spcPts val="0"/>
              </a:spcBef>
              <a:spcAft>
                <a:spcPts val="0"/>
              </a:spcAft>
              <a:buSzPts val="1600"/>
              <a:buChar char="●"/>
            </a:pPr>
            <a:r>
              <a:rPr lang="es"/>
              <a:t>Aplicaciones de escritorio</a:t>
            </a:r>
            <a:endParaRPr/>
          </a:p>
          <a:p>
            <a:pPr indent="-330200" lvl="0" marL="457200" rtl="0">
              <a:spcBef>
                <a:spcPts val="0"/>
              </a:spcBef>
              <a:spcAft>
                <a:spcPts val="0"/>
              </a:spcAft>
              <a:buSzPts val="1600"/>
              <a:buChar char="●"/>
            </a:pPr>
            <a:r>
              <a:rPr lang="es"/>
              <a:t>Aplicaciones Web</a:t>
            </a:r>
            <a:endParaRPr/>
          </a:p>
          <a:p>
            <a:pPr indent="-330200" lvl="0" marL="457200" rtl="0">
              <a:spcBef>
                <a:spcPts val="0"/>
              </a:spcBef>
              <a:spcAft>
                <a:spcPts val="0"/>
              </a:spcAft>
              <a:buSzPts val="1600"/>
              <a:buChar char="●"/>
            </a:pPr>
            <a:r>
              <a:rPr lang="es"/>
              <a:t>Aplicaciones multiplataforma</a:t>
            </a:r>
            <a:endParaRPr/>
          </a:p>
          <a:p>
            <a:pPr indent="-330200" lvl="0" marL="457200">
              <a:spcBef>
                <a:spcPts val="0"/>
              </a:spcBef>
              <a:spcAft>
                <a:spcPts val="0"/>
              </a:spcAft>
              <a:buSzPts val="1600"/>
              <a:buChar char="●"/>
            </a:pPr>
            <a:r>
              <a:rPr lang="es"/>
              <a:t>Bibliotecas</a:t>
            </a:r>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729450" y="1322450"/>
            <a:ext cx="76881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de escritorio</a:t>
            </a:r>
            <a:endParaRPr/>
          </a:p>
        </p:txBody>
      </p:sp>
      <p:sp>
        <p:nvSpPr>
          <p:cNvPr id="98" name="Shape 98"/>
          <p:cNvSpPr txBox="1"/>
          <p:nvPr>
            <p:ph idx="1" type="subTitle"/>
          </p:nvPr>
        </p:nvSpPr>
        <p:spPr>
          <a:xfrm>
            <a:off x="729625" y="2179850"/>
            <a:ext cx="7688100" cy="2510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Dentro del grupo de las aplicaciones de escritorio, contamos con los siguientes tipos de proyectos:</a:t>
            </a:r>
            <a:endParaRPr/>
          </a:p>
          <a:p>
            <a:pPr indent="-330200" lvl="0" marL="457200" rtl="0">
              <a:spcBef>
                <a:spcPts val="0"/>
              </a:spcBef>
              <a:spcAft>
                <a:spcPts val="0"/>
              </a:spcAft>
              <a:buSzPts val="1600"/>
              <a:buChar char="●"/>
            </a:pPr>
            <a:r>
              <a:rPr lang="es"/>
              <a:t>Aplicación de WPF (Windows Presentation Foundation)</a:t>
            </a:r>
            <a:endParaRPr/>
          </a:p>
          <a:p>
            <a:pPr indent="-330200" lvl="0" marL="457200" rtl="0">
              <a:spcBef>
                <a:spcPts val="0"/>
              </a:spcBef>
              <a:spcAft>
                <a:spcPts val="0"/>
              </a:spcAft>
              <a:buSzPts val="1600"/>
              <a:buChar char="●"/>
            </a:pPr>
            <a:r>
              <a:rPr lang="es"/>
              <a:t>Aplicación de Windows Forms</a:t>
            </a:r>
            <a:endParaRPr/>
          </a:p>
          <a:p>
            <a:pPr indent="-330200" lvl="0" marL="457200" rtl="0">
              <a:spcBef>
                <a:spcPts val="0"/>
              </a:spcBef>
              <a:spcAft>
                <a:spcPts val="0"/>
              </a:spcAft>
              <a:buSzPts val="1600"/>
              <a:buChar char="●"/>
            </a:pPr>
            <a:r>
              <a:rPr lang="es"/>
              <a:t>Aplicación de Consola</a:t>
            </a:r>
            <a:endParaRPr/>
          </a:p>
          <a:p>
            <a:pPr indent="-330200" lvl="0" marL="457200" rtl="0">
              <a:spcBef>
                <a:spcPts val="0"/>
              </a:spcBef>
              <a:spcAft>
                <a:spcPts val="0"/>
              </a:spcAft>
              <a:buSzPts val="1600"/>
              <a:buChar char="●"/>
            </a:pPr>
            <a:r>
              <a:rPr lang="es"/>
              <a:t>Servicio de Windows</a:t>
            </a:r>
            <a:endParaRPr/>
          </a:p>
          <a:p>
            <a:pPr indent="0" lvl="0" marL="45720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WPF</a:t>
            </a:r>
            <a:endParaRPr/>
          </a:p>
        </p:txBody>
      </p:sp>
      <p:sp>
        <p:nvSpPr>
          <p:cNvPr id="104" name="Shape 104"/>
          <p:cNvSpPr txBox="1"/>
          <p:nvPr>
            <p:ph idx="1" type="subTitle"/>
          </p:nvPr>
        </p:nvSpPr>
        <p:spPr>
          <a:xfrm>
            <a:off x="330650" y="1936875"/>
            <a:ext cx="3996600" cy="29004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Windows Presentation Foundation (WPF) es un sistema de presentación de la próxima generación, para crear aplicaciones cliente de Windows que proporcionen una experiencia impactante para el usuario desde el punto de vista visual. </a:t>
            </a:r>
            <a:endParaRPr/>
          </a:p>
          <a:p>
            <a:pPr indent="0" lvl="0" marL="0" algn="just">
              <a:spcBef>
                <a:spcPts val="0"/>
              </a:spcBef>
              <a:spcAft>
                <a:spcPts val="0"/>
              </a:spcAft>
              <a:buNone/>
            </a:pPr>
            <a:r>
              <a:t/>
            </a:r>
            <a:endParaRPr/>
          </a:p>
          <a:p>
            <a:pPr indent="0" lvl="0" marL="0" algn="just">
              <a:spcBef>
                <a:spcPts val="0"/>
              </a:spcBef>
              <a:spcAft>
                <a:spcPts val="0"/>
              </a:spcAft>
              <a:buNone/>
            </a:pPr>
            <a:r>
              <a:rPr lang="es"/>
              <a:t>Con WPF, puede crear una amplia gama de aplicaciones independientes y hospedadas en explorador. </a:t>
            </a:r>
            <a:endParaRPr/>
          </a:p>
        </p:txBody>
      </p:sp>
      <p:sp>
        <p:nvSpPr>
          <p:cNvPr id="105" name="Shape 10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6" name="Shape 106"/>
          <p:cNvPicPr preferRelativeResize="0"/>
          <p:nvPr/>
        </p:nvPicPr>
        <p:blipFill>
          <a:blip r:embed="rId3">
            <a:alphaModFix/>
          </a:blip>
          <a:stretch>
            <a:fillRect/>
          </a:stretch>
        </p:blipFill>
        <p:spPr>
          <a:xfrm>
            <a:off x="4795862" y="1316200"/>
            <a:ext cx="4131126" cy="309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30000" y="1318650"/>
            <a:ext cx="3300900" cy="97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de Windows Forms</a:t>
            </a:r>
            <a:endParaRPr/>
          </a:p>
        </p:txBody>
      </p:sp>
      <p:sp>
        <p:nvSpPr>
          <p:cNvPr id="112" name="Shape 112"/>
          <p:cNvSpPr txBox="1"/>
          <p:nvPr>
            <p:ph idx="1" type="subTitle"/>
          </p:nvPr>
        </p:nvSpPr>
        <p:spPr>
          <a:xfrm>
            <a:off x="404125" y="2290050"/>
            <a:ext cx="3759600" cy="24372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Windows Forms es una tecnología de cliente inteligente para el framework de .NET, un conjunto de librerías administradas que simplifican tareas de aplicación comunes, tales como la lectura y escritura al sistema de archivos. </a:t>
            </a:r>
            <a:endParaRPr/>
          </a:p>
        </p:txBody>
      </p:sp>
      <p:sp>
        <p:nvSpPr>
          <p:cNvPr id="113" name="Shape 1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4" name="Shape 114"/>
          <p:cNvPicPr preferRelativeResize="0"/>
          <p:nvPr/>
        </p:nvPicPr>
        <p:blipFill>
          <a:blip r:embed="rId3">
            <a:alphaModFix/>
          </a:blip>
          <a:stretch>
            <a:fillRect/>
          </a:stretch>
        </p:blipFill>
        <p:spPr>
          <a:xfrm>
            <a:off x="4697235" y="1352625"/>
            <a:ext cx="4328390" cy="302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30000" y="1318650"/>
            <a:ext cx="3300900" cy="94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de consola</a:t>
            </a:r>
            <a:endParaRPr/>
          </a:p>
        </p:txBody>
      </p:sp>
      <p:sp>
        <p:nvSpPr>
          <p:cNvPr id="120" name="Shape 120"/>
          <p:cNvSpPr txBox="1"/>
          <p:nvPr>
            <p:ph idx="1" type="subTitle"/>
          </p:nvPr>
        </p:nvSpPr>
        <p:spPr>
          <a:xfrm>
            <a:off x="428625" y="2265450"/>
            <a:ext cx="3796500" cy="21126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Este tipo de aplicaciones se ejecutan en una ventana de comandos, sin mostrar interacciones con una interfaz gráfica, permitiendo realizar las mismas tareas que permite el framework de .NET, siendo estas más ligeras y autónomas que aplicaciones de Windows Forms, por ejemplo.</a:t>
            </a:r>
            <a:endParaRPr/>
          </a:p>
        </p:txBody>
      </p:sp>
      <p:sp>
        <p:nvSpPr>
          <p:cNvPr id="121" name="Shape 121"/>
          <p:cNvSpPr txBox="1"/>
          <p:nvPr>
            <p:ph idx="2" type="body"/>
          </p:nvPr>
        </p:nvSpPr>
        <p:spPr>
          <a:xfrm>
            <a:off x="5174225" y="2008425"/>
            <a:ext cx="3374400" cy="1041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2" name="Shape 122"/>
          <p:cNvPicPr preferRelativeResize="0"/>
          <p:nvPr/>
        </p:nvPicPr>
        <p:blipFill>
          <a:blip r:embed="rId3">
            <a:alphaModFix/>
          </a:blip>
          <a:stretch>
            <a:fillRect/>
          </a:stretch>
        </p:blipFill>
        <p:spPr>
          <a:xfrm>
            <a:off x="4570663" y="1361125"/>
            <a:ext cx="4581524" cy="242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30000" y="1318650"/>
            <a:ext cx="3300900" cy="95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Servicio de Windows</a:t>
            </a:r>
            <a:endParaRPr/>
          </a:p>
        </p:txBody>
      </p:sp>
      <p:sp>
        <p:nvSpPr>
          <p:cNvPr id="128" name="Shape 128"/>
          <p:cNvSpPr txBox="1"/>
          <p:nvPr>
            <p:ph idx="1" type="subTitle"/>
          </p:nvPr>
        </p:nvSpPr>
        <p:spPr>
          <a:xfrm>
            <a:off x="453125" y="2277750"/>
            <a:ext cx="3833100" cy="21003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Los proyectos de servicios </a:t>
            </a:r>
            <a:r>
              <a:rPr lang="es"/>
              <a:t>permiten crear aplicaciones de larga ejecución que se ejecutan en sesiones propias de Windows. Estos servicios se pueden iniciar automáticamente al arrancar el equipo, se pueden pausar y reiniciar, y no muestran ninguna interfaz de usuario.</a:t>
            </a:r>
            <a:endParaRPr/>
          </a:p>
        </p:txBody>
      </p:sp>
      <p:pic>
        <p:nvPicPr>
          <p:cNvPr id="129" name="Shape 129"/>
          <p:cNvPicPr preferRelativeResize="0"/>
          <p:nvPr/>
        </p:nvPicPr>
        <p:blipFill>
          <a:blip r:embed="rId3">
            <a:alphaModFix/>
          </a:blip>
          <a:stretch>
            <a:fillRect/>
          </a:stretch>
        </p:blipFill>
        <p:spPr>
          <a:xfrm>
            <a:off x="5008775" y="1675827"/>
            <a:ext cx="3750125" cy="179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729450" y="1322450"/>
            <a:ext cx="7688100" cy="74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Web</a:t>
            </a:r>
            <a:endParaRPr/>
          </a:p>
        </p:txBody>
      </p:sp>
      <p:sp>
        <p:nvSpPr>
          <p:cNvPr id="135" name="Shape 135"/>
          <p:cNvSpPr txBox="1"/>
          <p:nvPr>
            <p:ph idx="1" type="subTitle"/>
          </p:nvPr>
        </p:nvSpPr>
        <p:spPr>
          <a:xfrm>
            <a:off x="729625" y="2069750"/>
            <a:ext cx="7688100" cy="180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Dentro del grupo de las aplicaciones web, podemos encontrar los siguientes tipos de proyecto:</a:t>
            </a:r>
            <a:endParaRPr/>
          </a:p>
          <a:p>
            <a:pPr indent="-330200" lvl="0" marL="457200" rtl="0">
              <a:spcBef>
                <a:spcPts val="0"/>
              </a:spcBef>
              <a:spcAft>
                <a:spcPts val="0"/>
              </a:spcAft>
              <a:buSzPts val="1600"/>
              <a:buChar char="●"/>
            </a:pPr>
            <a:r>
              <a:rPr lang="es"/>
              <a:t>Aplicaciones Web de ASP.NET</a:t>
            </a:r>
            <a:endParaRPr/>
          </a:p>
          <a:p>
            <a:pPr indent="-330200" lvl="0" marL="457200" rtl="0">
              <a:spcBef>
                <a:spcPts val="0"/>
              </a:spcBef>
              <a:spcAft>
                <a:spcPts val="0"/>
              </a:spcAft>
              <a:buSzPts val="1600"/>
              <a:buChar char="●"/>
            </a:pPr>
            <a:r>
              <a:rPr lang="es"/>
              <a:t>Aplicaciones de ASP.NET WebForms</a:t>
            </a:r>
            <a:endParaRPr/>
          </a:p>
          <a:p>
            <a:pPr indent="-330200" lvl="0" marL="457200" rtl="0">
              <a:spcBef>
                <a:spcPts val="0"/>
              </a:spcBef>
              <a:spcAft>
                <a:spcPts val="0"/>
              </a:spcAft>
              <a:buSzPts val="1600"/>
              <a:buChar char="●"/>
            </a:pPr>
            <a:r>
              <a:rPr lang="es"/>
              <a:t>Aplicación web de ASP.NET Core (multiplataforma)</a:t>
            </a:r>
            <a:endParaRPr/>
          </a:p>
          <a:p>
            <a:pPr indent="-330200" lvl="0" marL="457200" rtl="0">
              <a:spcBef>
                <a:spcPts val="0"/>
              </a:spcBef>
              <a:spcAft>
                <a:spcPts val="0"/>
              </a:spcAft>
              <a:buSzPts val="1600"/>
              <a:buChar char="●"/>
            </a:pPr>
            <a:r>
              <a:rPr lang="es"/>
              <a:t>Aplicaciones WebAPI</a:t>
            </a:r>
            <a:endParaRPr/>
          </a:p>
          <a:p>
            <a:pPr indent="0" lvl="0" marL="45720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30000" y="1318650"/>
            <a:ext cx="3300900" cy="97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Web ASP.NET</a:t>
            </a:r>
            <a:endParaRPr/>
          </a:p>
        </p:txBody>
      </p:sp>
      <p:sp>
        <p:nvSpPr>
          <p:cNvPr id="141" name="Shape 141"/>
          <p:cNvSpPr txBox="1"/>
          <p:nvPr>
            <p:ph idx="1" type="subTitle"/>
          </p:nvPr>
        </p:nvSpPr>
        <p:spPr>
          <a:xfrm>
            <a:off x="724950" y="2290050"/>
            <a:ext cx="3300900" cy="16305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
              <a:t>Permite crear sitios web basados en HTML5, CSS y JavaScript, que sean simples, rápidos, y escalables a millones de usuarios.</a:t>
            </a:r>
            <a:endParaRPr/>
          </a:p>
        </p:txBody>
      </p:sp>
      <p:pic>
        <p:nvPicPr>
          <p:cNvPr id="142" name="Shape 142"/>
          <p:cNvPicPr preferRelativeResize="0"/>
          <p:nvPr/>
        </p:nvPicPr>
        <p:blipFill>
          <a:blip r:embed="rId3">
            <a:alphaModFix/>
          </a:blip>
          <a:stretch>
            <a:fillRect/>
          </a:stretch>
        </p:blipFill>
        <p:spPr>
          <a:xfrm>
            <a:off x="4788350" y="1391324"/>
            <a:ext cx="4227751" cy="236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